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0"/>
  </p:notesMasterIdLst>
  <p:sldIdLst>
    <p:sldId id="4079" r:id="rId5"/>
    <p:sldId id="4078" r:id="rId6"/>
    <p:sldId id="4080" r:id="rId7"/>
    <p:sldId id="4081" r:id="rId8"/>
    <p:sldId id="408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200132-A77F-45C9-9B0A-2E75D41B17AC}" v="2786" dt="2026-03-30T04:27:04.870"/>
    <p1510:client id="{AA5DAA82-C006-47CD-B8B4-372D499E86F7}" v="488" dt="2026-03-30T12:46:44.7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0016" autoAdjust="0"/>
  </p:normalViewPr>
  <p:slideViewPr>
    <p:cSldViewPr snapToGrid="0">
      <p:cViewPr varScale="1">
        <p:scale>
          <a:sx n="88" d="100"/>
          <a:sy n="88" d="100"/>
        </p:scale>
        <p:origin x="1278" y="306"/>
      </p:cViewPr>
      <p:guideLst/>
    </p:cSldViewPr>
  </p:slideViewPr>
  <p:outlineViewPr>
    <p:cViewPr>
      <p:scale>
        <a:sx n="33" d="100"/>
        <a:sy n="33" d="100"/>
      </p:scale>
      <p:origin x="0" y="-2730"/>
    </p:cViewPr>
  </p:outlineViewPr>
  <p:notesTextViewPr>
    <p:cViewPr>
      <p:scale>
        <a:sx n="3" d="2"/>
        <a:sy n="3" d="2"/>
      </p:scale>
      <p:origin x="-6" y="-18"/>
    </p:cViewPr>
  </p:notesTextViewPr>
  <p:sorterViewPr>
    <p:cViewPr>
      <p:scale>
        <a:sx n="100" d="100"/>
        <a:sy n="100" d="100"/>
      </p:scale>
      <p:origin x="0" y="-8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ff Landgraf" userId="367c8676d18b2324" providerId="LiveId" clId="{35C7E814-08A3-4F31-ABCC-685D226CE632}"/>
    <pc:docChg chg="custSel delSld modSld">
      <pc:chgData name="Jeff Landgraf" userId="367c8676d18b2324" providerId="LiveId" clId="{35C7E814-08A3-4F31-ABCC-685D226CE632}" dt="2026-03-30T12:47:46.412" v="574" actId="20577"/>
      <pc:docMkLst>
        <pc:docMk/>
      </pc:docMkLst>
      <pc:sldChg chg="modSp mod">
        <pc:chgData name="Jeff Landgraf" userId="367c8676d18b2324" providerId="LiveId" clId="{35C7E814-08A3-4F31-ABCC-685D226CE632}" dt="2026-03-30T12:46:44.717" v="507" actId="20577"/>
        <pc:sldMkLst>
          <pc:docMk/>
          <pc:sldMk cId="3559129590" sldId="4078"/>
        </pc:sldMkLst>
        <pc:spChg chg="mod">
          <ac:chgData name="Jeff Landgraf" userId="367c8676d18b2324" providerId="LiveId" clId="{35C7E814-08A3-4F31-ABCC-685D226CE632}" dt="2026-03-30T12:35:33.251" v="484" actId="20577"/>
          <ac:spMkLst>
            <pc:docMk/>
            <pc:sldMk cId="3559129590" sldId="4078"/>
            <ac:spMk id="4" creationId="{EA5621DA-5737-634E-7A55-EFC9C4ADEED1}"/>
          </ac:spMkLst>
        </pc:spChg>
        <pc:spChg chg="mod">
          <ac:chgData name="Jeff Landgraf" userId="367c8676d18b2324" providerId="LiveId" clId="{35C7E814-08A3-4F31-ABCC-685D226CE632}" dt="2026-03-30T12:46:44.717" v="507" actId="20577"/>
          <ac:spMkLst>
            <pc:docMk/>
            <pc:sldMk cId="3559129590" sldId="4078"/>
            <ac:spMk id="6" creationId="{3ABBD949-3F4A-1544-D323-81352C9E2398}"/>
          </ac:spMkLst>
        </pc:spChg>
      </pc:sldChg>
      <pc:sldChg chg="modSp mod">
        <pc:chgData name="Jeff Landgraf" userId="367c8676d18b2324" providerId="LiveId" clId="{35C7E814-08A3-4F31-ABCC-685D226CE632}" dt="2026-03-30T12:47:46.412" v="574" actId="20577"/>
        <pc:sldMkLst>
          <pc:docMk/>
          <pc:sldMk cId="854818962" sldId="4080"/>
        </pc:sldMkLst>
        <pc:spChg chg="mod">
          <ac:chgData name="Jeff Landgraf" userId="367c8676d18b2324" providerId="LiveId" clId="{35C7E814-08A3-4F31-ABCC-685D226CE632}" dt="2026-03-30T12:47:46.412" v="574" actId="20577"/>
          <ac:spMkLst>
            <pc:docMk/>
            <pc:sldMk cId="854818962" sldId="4080"/>
            <ac:spMk id="7" creationId="{1F7FD16D-C91D-7A6B-1FFA-27B531B0E54D}"/>
          </ac:spMkLst>
        </pc:spChg>
      </pc:sldChg>
    </pc:docChg>
  </pc:docChgLst>
  <pc:docChgLst>
    <pc:chgData name="Jeff Landgraf" userId="367c8676d18b2324" providerId="LiveId" clId="{E54AE131-3580-4EAA-8084-1AB84D4DD97D}"/>
    <pc:docChg chg="custSel addSld modSld sldOrd">
      <pc:chgData name="Jeff Landgraf" userId="367c8676d18b2324" providerId="LiveId" clId="{E54AE131-3580-4EAA-8084-1AB84D4DD97D}" dt="2026-03-30T04:27:12.897" v="5972" actId="1076"/>
      <pc:docMkLst>
        <pc:docMk/>
      </pc:docMkLst>
      <pc:sldChg chg="addSp delSp modSp mod modAnim">
        <pc:chgData name="Jeff Landgraf" userId="367c8676d18b2324" providerId="LiveId" clId="{E54AE131-3580-4EAA-8084-1AB84D4DD97D}" dt="2026-03-30T04:27:12.897" v="5972" actId="1076"/>
        <pc:sldMkLst>
          <pc:docMk/>
          <pc:sldMk cId="3559129590" sldId="4078"/>
        </pc:sldMkLst>
        <pc:spChg chg="mod">
          <ac:chgData name="Jeff Landgraf" userId="367c8676d18b2324" providerId="LiveId" clId="{E54AE131-3580-4EAA-8084-1AB84D4DD97D}" dt="2026-03-30T01:20:09.479" v="1807" actId="20577"/>
          <ac:spMkLst>
            <pc:docMk/>
            <pc:sldMk cId="3559129590" sldId="4078"/>
            <ac:spMk id="2" creationId="{E8F5F757-4A0A-32CB-253E-128614FF5563}"/>
          </ac:spMkLst>
        </pc:spChg>
        <pc:spChg chg="add mod">
          <ac:chgData name="Jeff Landgraf" userId="367c8676d18b2324" providerId="LiveId" clId="{E54AE131-3580-4EAA-8084-1AB84D4DD97D}" dt="2026-03-30T04:27:12.897" v="5972" actId="1076"/>
          <ac:spMkLst>
            <pc:docMk/>
            <pc:sldMk cId="3559129590" sldId="4078"/>
            <ac:spMk id="3" creationId="{7DA8DB9E-1DC8-D2AB-7632-D663CE8BABC0}"/>
          </ac:spMkLst>
        </pc:spChg>
        <pc:spChg chg="add mod">
          <ac:chgData name="Jeff Landgraf" userId="367c8676d18b2324" providerId="LiveId" clId="{E54AE131-3580-4EAA-8084-1AB84D4DD97D}" dt="2026-03-30T03:26:26.698" v="2868" actId="20577"/>
          <ac:spMkLst>
            <pc:docMk/>
            <pc:sldMk cId="3559129590" sldId="4078"/>
            <ac:spMk id="4" creationId="{EA5621DA-5737-634E-7A55-EFC9C4ADEED1}"/>
          </ac:spMkLst>
        </pc:spChg>
        <pc:spChg chg="del mod">
          <ac:chgData name="Jeff Landgraf" userId="367c8676d18b2324" providerId="LiveId" clId="{E54AE131-3580-4EAA-8084-1AB84D4DD97D}" dt="2026-03-30T00:56:10.908" v="1" actId="478"/>
          <ac:spMkLst>
            <pc:docMk/>
            <pc:sldMk cId="3559129590" sldId="4078"/>
            <ac:spMk id="5" creationId="{AF216128-4682-6937-94FC-DB95012EC296}"/>
          </ac:spMkLst>
        </pc:spChg>
        <pc:spChg chg="add mod">
          <ac:chgData name="Jeff Landgraf" userId="367c8676d18b2324" providerId="LiveId" clId="{E54AE131-3580-4EAA-8084-1AB84D4DD97D}" dt="2026-03-30T03:26:30.738" v="2869" actId="1076"/>
          <ac:spMkLst>
            <pc:docMk/>
            <pc:sldMk cId="3559129590" sldId="4078"/>
            <ac:spMk id="6" creationId="{3ABBD949-3F4A-1544-D323-81352C9E2398}"/>
          </ac:spMkLst>
        </pc:spChg>
      </pc:sldChg>
      <pc:sldChg chg="modSp new mod ord">
        <pc:chgData name="Jeff Landgraf" userId="367c8676d18b2324" providerId="LiveId" clId="{E54AE131-3580-4EAA-8084-1AB84D4DD97D}" dt="2026-03-30T01:36:48.045" v="2752" actId="20577"/>
        <pc:sldMkLst>
          <pc:docMk/>
          <pc:sldMk cId="1164670578" sldId="4079"/>
        </pc:sldMkLst>
        <pc:spChg chg="mod">
          <ac:chgData name="Jeff Landgraf" userId="367c8676d18b2324" providerId="LiveId" clId="{E54AE131-3580-4EAA-8084-1AB84D4DD97D}" dt="2026-03-30T01:36:48.045" v="2752" actId="20577"/>
          <ac:spMkLst>
            <pc:docMk/>
            <pc:sldMk cId="1164670578" sldId="4079"/>
            <ac:spMk id="2" creationId="{5EA8681B-EE0C-D48F-4F56-80DC0F23BF51}"/>
          </ac:spMkLst>
        </pc:spChg>
      </pc:sldChg>
      <pc:sldChg chg="addSp delSp modSp new mod modAnim">
        <pc:chgData name="Jeff Landgraf" userId="367c8676d18b2324" providerId="LiveId" clId="{E54AE131-3580-4EAA-8084-1AB84D4DD97D}" dt="2026-03-30T04:04:35.978" v="4816" actId="478"/>
        <pc:sldMkLst>
          <pc:docMk/>
          <pc:sldMk cId="854818962" sldId="4080"/>
        </pc:sldMkLst>
        <pc:spChg chg="mod">
          <ac:chgData name="Jeff Landgraf" userId="367c8676d18b2324" providerId="LiveId" clId="{E54AE131-3580-4EAA-8084-1AB84D4DD97D}" dt="2026-03-30T03:38:25.330" v="2975" actId="20577"/>
          <ac:spMkLst>
            <pc:docMk/>
            <pc:sldMk cId="854818962" sldId="4080"/>
            <ac:spMk id="2" creationId="{F71826CE-7801-6870-2D74-A13847C752FE}"/>
          </ac:spMkLst>
        </pc:spChg>
        <pc:spChg chg="add mod">
          <ac:chgData name="Jeff Landgraf" userId="367c8676d18b2324" providerId="LiveId" clId="{E54AE131-3580-4EAA-8084-1AB84D4DD97D}" dt="2026-03-30T04:02:39.374" v="4765" actId="20577"/>
          <ac:spMkLst>
            <pc:docMk/>
            <pc:sldMk cId="854818962" sldId="4080"/>
            <ac:spMk id="7" creationId="{1F7FD16D-C91D-7A6B-1FFA-27B531B0E54D}"/>
          </ac:spMkLst>
        </pc:spChg>
        <pc:picChg chg="add del mod ord">
          <ac:chgData name="Jeff Landgraf" userId="367c8676d18b2324" providerId="LiveId" clId="{E54AE131-3580-4EAA-8084-1AB84D4DD97D}" dt="2026-03-30T04:04:35.978" v="4816" actId="478"/>
          <ac:picMkLst>
            <pc:docMk/>
            <pc:sldMk cId="854818962" sldId="4080"/>
            <ac:picMk id="4" creationId="{A17F903B-A9BB-043E-C993-9DC3FB823732}"/>
          </ac:picMkLst>
        </pc:picChg>
        <pc:picChg chg="add del mod">
          <ac:chgData name="Jeff Landgraf" userId="367c8676d18b2324" providerId="LiveId" clId="{E54AE131-3580-4EAA-8084-1AB84D4DD97D}" dt="2026-03-30T04:04:35.199" v="4815" actId="478"/>
          <ac:picMkLst>
            <pc:docMk/>
            <pc:sldMk cId="854818962" sldId="4080"/>
            <ac:picMk id="6" creationId="{CE831F75-3DE2-435E-F397-65B302E92E29}"/>
          </ac:picMkLst>
        </pc:picChg>
      </pc:sldChg>
      <pc:sldChg chg="addSp modSp new mod modAnim">
        <pc:chgData name="Jeff Landgraf" userId="367c8676d18b2324" providerId="LiveId" clId="{E54AE131-3580-4EAA-8084-1AB84D4DD97D}" dt="2026-03-30T04:05:53.453" v="4834" actId="692"/>
        <pc:sldMkLst>
          <pc:docMk/>
          <pc:sldMk cId="2554451532" sldId="4081"/>
        </pc:sldMkLst>
        <pc:spChg chg="mod">
          <ac:chgData name="Jeff Landgraf" userId="367c8676d18b2324" providerId="LiveId" clId="{E54AE131-3580-4EAA-8084-1AB84D4DD97D}" dt="2026-03-30T04:04:21.407" v="4813" actId="20577"/>
          <ac:spMkLst>
            <pc:docMk/>
            <pc:sldMk cId="2554451532" sldId="4081"/>
            <ac:spMk id="2" creationId="{1F8780E2-504C-44B1-4BEB-41376D32F1AF}"/>
          </ac:spMkLst>
        </pc:spChg>
        <pc:picChg chg="add mod">
          <ac:chgData name="Jeff Landgraf" userId="367c8676d18b2324" providerId="LiveId" clId="{E54AE131-3580-4EAA-8084-1AB84D4DD97D}" dt="2026-03-30T04:05:53.453" v="4834" actId="692"/>
          <ac:picMkLst>
            <pc:docMk/>
            <pc:sldMk cId="2554451532" sldId="4081"/>
            <ac:picMk id="3" creationId="{1BA4035E-E1E7-78A2-89A4-8EEC57FB2CAA}"/>
          </ac:picMkLst>
        </pc:picChg>
        <pc:picChg chg="add mod">
          <ac:chgData name="Jeff Landgraf" userId="367c8676d18b2324" providerId="LiveId" clId="{E54AE131-3580-4EAA-8084-1AB84D4DD97D}" dt="2026-03-30T04:05:47.436" v="4830" actId="692"/>
          <ac:picMkLst>
            <pc:docMk/>
            <pc:sldMk cId="2554451532" sldId="4081"/>
            <ac:picMk id="4" creationId="{A557A71D-FCDE-F4FF-44EF-4998E985A177}"/>
          </ac:picMkLst>
        </pc:picChg>
      </pc:sldChg>
      <pc:sldChg chg="addSp modSp new mod">
        <pc:chgData name="Jeff Landgraf" userId="367c8676d18b2324" providerId="LiveId" clId="{E54AE131-3580-4EAA-8084-1AB84D4DD97D}" dt="2026-03-30T04:25:30.213" v="5969" actId="5793"/>
        <pc:sldMkLst>
          <pc:docMk/>
          <pc:sldMk cId="2058235596" sldId="4082"/>
        </pc:sldMkLst>
        <pc:spChg chg="mod">
          <ac:chgData name="Jeff Landgraf" userId="367c8676d18b2324" providerId="LiveId" clId="{E54AE131-3580-4EAA-8084-1AB84D4DD97D}" dt="2026-03-30T04:14:33.453" v="4881" actId="20577"/>
          <ac:spMkLst>
            <pc:docMk/>
            <pc:sldMk cId="2058235596" sldId="4082"/>
            <ac:spMk id="2" creationId="{3C8CFD7E-D60D-AC83-B796-3E2AABB975DB}"/>
          </ac:spMkLst>
        </pc:spChg>
        <pc:spChg chg="add mod">
          <ac:chgData name="Jeff Landgraf" userId="367c8676d18b2324" providerId="LiveId" clId="{E54AE131-3580-4EAA-8084-1AB84D4DD97D}" dt="2026-03-30T04:25:30.213" v="5969" actId="5793"/>
          <ac:spMkLst>
            <pc:docMk/>
            <pc:sldMk cId="2058235596" sldId="4082"/>
            <ac:spMk id="3" creationId="{4B990316-E2AF-EBF5-D924-79C04ED3EB6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1481540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4712963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3441178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6D9F0E-4B80-0FD1-A24A-1C1B60A4BB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983308" y="450531"/>
            <a:ext cx="1787236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96317-0189-6060-26F4-32FD050889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55554" y="457965"/>
            <a:ext cx="1825604" cy="457200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C982CCA-1B74-BF6E-B229-11EF11E8D20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294996" y="480267"/>
            <a:ext cx="2309706" cy="4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438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360">
          <p15:clr>
            <a:srgbClr val="FBAE40"/>
          </p15:clr>
        </p15:guide>
        <p15:guide id="11" pos="732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1481540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4712963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3441178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9D03B-F4BD-85C1-5955-B2BB7ACF4A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6314" y="472833"/>
            <a:ext cx="1632203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6D9F0E-4B80-0FD1-A24A-1C1B60A4BB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566183" y="472833"/>
            <a:ext cx="1787236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96317-0189-6060-26F4-32FD0508897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67685" y="472833"/>
            <a:ext cx="1825604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7747BA-6145-3552-2339-5F4BF5DF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79" y="0"/>
            <a:ext cx="11499925" cy="825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65258C7-5BE3-51E9-6313-6F03042F3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579" y="975365"/>
            <a:ext cx="11499925" cy="4865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D91B-7801-B3EC-7CA4-44C5BF1D94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963" y="0"/>
            <a:ext cx="11499234" cy="81486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 Only</a:t>
            </a:r>
          </a:p>
        </p:txBody>
      </p:sp>
    </p:spTree>
    <p:extLst>
      <p:ext uri="{BB962C8B-B14F-4D97-AF65-F5344CB8AC3E}">
        <p14:creationId xmlns:p14="http://schemas.microsoft.com/office/powerpoint/2010/main" val="696338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79" y="0"/>
            <a:ext cx="11499925" cy="825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2579" y="975365"/>
            <a:ext cx="11499925" cy="4865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B150B5-704F-CF21-3183-8DB97C07706C}"/>
              </a:ext>
            </a:extLst>
          </p:cNvPr>
          <p:cNvCxnSpPr>
            <a:cxnSpLocks/>
          </p:cNvCxnSpPr>
          <p:nvPr userDrawn="1"/>
        </p:nvCxnSpPr>
        <p:spPr>
          <a:xfrm>
            <a:off x="462579" y="825178"/>
            <a:ext cx="11499925" cy="0"/>
          </a:xfrm>
          <a:prstGeom prst="line">
            <a:avLst/>
          </a:prstGeom>
          <a:ln w="254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958D2D7-4525-7982-81CE-BAFE8EFB999D}"/>
              </a:ext>
            </a:extLst>
          </p:cNvPr>
          <p:cNvCxnSpPr/>
          <p:nvPr userDrawn="1"/>
        </p:nvCxnSpPr>
        <p:spPr>
          <a:xfrm>
            <a:off x="462579" y="6111240"/>
            <a:ext cx="114999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0D1DF75-2FAB-4E03-98EA-F2E16DB3A424}"/>
              </a:ext>
            </a:extLst>
          </p:cNvPr>
          <p:cNvSpPr txBox="1">
            <a:spLocks/>
          </p:cNvSpPr>
          <p:nvPr userDrawn="1"/>
        </p:nvSpPr>
        <p:spPr>
          <a:xfrm>
            <a:off x="351422" y="6534374"/>
            <a:ext cx="4509516" cy="2940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 err="1"/>
              <a:t>ePIC</a:t>
            </a:r>
            <a:r>
              <a:rPr lang="en-US" sz="1400" dirty="0"/>
              <a:t> Collaboration Meeting July 14-18, 2025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51EB3C1-1414-4721-B9A9-43D43377DAF1}"/>
              </a:ext>
            </a:extLst>
          </p:cNvPr>
          <p:cNvSpPr txBox="1">
            <a:spLocks/>
          </p:cNvSpPr>
          <p:nvPr userDrawn="1"/>
        </p:nvSpPr>
        <p:spPr>
          <a:xfrm>
            <a:off x="6001373" y="6534374"/>
            <a:ext cx="3151015" cy="2940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J. Landgraf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D76B7E-AE26-AA55-CC96-73F51F6E8B35}"/>
              </a:ext>
            </a:extLst>
          </p:cNvPr>
          <p:cNvSpPr txBox="1"/>
          <p:nvPr userDrawn="1"/>
        </p:nvSpPr>
        <p:spPr>
          <a:xfrm>
            <a:off x="11559830" y="6520638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31108B6-0374-46A6-89C3-2BCD379C18F3}" type="slidenum">
              <a:rPr lang="en-US" sz="1400" smtClean="0"/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9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u="none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8681B-EE0C-D48F-4F56-80DC0F23BF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DAQ data volume documentation plans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83C919-9857-7BEB-0C8E-5FBAAB668B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4E0675-7E26-EE71-1F31-A40285D3EB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0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7493D-C60D-6BD2-4E99-6E091727F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5F757-4A0A-32CB-253E-128614FF5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ASIC / Digitizer Limitations</a:t>
            </a:r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A4DBD7A-E2FF-4C5F-0AAB-B11F7AC03C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195650"/>
              </p:ext>
            </p:extLst>
          </p:nvPr>
        </p:nvGraphicFramePr>
        <p:xfrm>
          <a:off x="461963" y="883554"/>
          <a:ext cx="10410380" cy="3439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2007">
                  <a:extLst>
                    <a:ext uri="{9D8B030D-6E8A-4147-A177-3AD203B41FA5}">
                      <a16:colId xmlns:a16="http://schemas.microsoft.com/office/drawing/2014/main" val="80810521"/>
                    </a:ext>
                  </a:extLst>
                </a:gridCol>
                <a:gridCol w="481263">
                  <a:extLst>
                    <a:ext uri="{9D8B030D-6E8A-4147-A177-3AD203B41FA5}">
                      <a16:colId xmlns:a16="http://schemas.microsoft.com/office/drawing/2014/main" val="382882737"/>
                    </a:ext>
                  </a:extLst>
                </a:gridCol>
                <a:gridCol w="666893">
                  <a:extLst>
                    <a:ext uri="{9D8B030D-6E8A-4147-A177-3AD203B41FA5}">
                      <a16:colId xmlns:a16="http://schemas.microsoft.com/office/drawing/2014/main" val="2568535712"/>
                    </a:ext>
                  </a:extLst>
                </a:gridCol>
                <a:gridCol w="2136672">
                  <a:extLst>
                    <a:ext uri="{9D8B030D-6E8A-4147-A177-3AD203B41FA5}">
                      <a16:colId xmlns:a16="http://schemas.microsoft.com/office/drawing/2014/main" val="4206295918"/>
                    </a:ext>
                  </a:extLst>
                </a:gridCol>
                <a:gridCol w="1156709">
                  <a:extLst>
                    <a:ext uri="{9D8B030D-6E8A-4147-A177-3AD203B41FA5}">
                      <a16:colId xmlns:a16="http://schemas.microsoft.com/office/drawing/2014/main" val="224061762"/>
                    </a:ext>
                  </a:extLst>
                </a:gridCol>
                <a:gridCol w="1156709">
                  <a:extLst>
                    <a:ext uri="{9D8B030D-6E8A-4147-A177-3AD203B41FA5}">
                      <a16:colId xmlns:a16="http://schemas.microsoft.com/office/drawing/2014/main" val="1875459607"/>
                    </a:ext>
                  </a:extLst>
                </a:gridCol>
                <a:gridCol w="1156709">
                  <a:extLst>
                    <a:ext uri="{9D8B030D-6E8A-4147-A177-3AD203B41FA5}">
                      <a16:colId xmlns:a16="http://schemas.microsoft.com/office/drawing/2014/main" val="680834751"/>
                    </a:ext>
                  </a:extLst>
                </a:gridCol>
                <a:gridCol w="983836">
                  <a:extLst>
                    <a:ext uri="{9D8B030D-6E8A-4147-A177-3AD203B41FA5}">
                      <a16:colId xmlns:a16="http://schemas.microsoft.com/office/drawing/2014/main" val="3618876592"/>
                    </a:ext>
                  </a:extLst>
                </a:gridCol>
                <a:gridCol w="1329582">
                  <a:extLst>
                    <a:ext uri="{9D8B030D-6E8A-4147-A177-3AD203B41FA5}">
                      <a16:colId xmlns:a16="http://schemas.microsoft.com/office/drawing/2014/main" val="3796966555"/>
                    </a:ext>
                  </a:extLst>
                </a:gridCol>
              </a:tblGrid>
              <a:tr h="78757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ASIC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Charge Share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Times Readout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Formula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Bits / Hit FEB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Old</a:t>
                      </a:r>
                    </a:p>
                    <a:p>
                      <a:pPr algn="ctr"/>
                      <a:r>
                        <a:rPr lang="en-US" sz="1200" dirty="0" err="1"/>
                        <a:t>HitSize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Bits / Noise</a:t>
                      </a:r>
                    </a:p>
                    <a:p>
                      <a:pPr algn="ctr"/>
                      <a:r>
                        <a:rPr lang="en-US" sz="1200" dirty="0"/>
                        <a:t>FEB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Bits / DAQ Output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Max 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53546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/>
                        <a:t>ITS-3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16 x (C+3)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Not simple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174860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/>
                        <a:t>Discrete (FECAL)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 x C x (5 x T + 7)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 kHz / </a:t>
                      </a:r>
                      <a:r>
                        <a:rPr lang="en-US" sz="1200" dirty="0" err="1"/>
                        <a:t>ch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9294718"/>
                  </a:ext>
                </a:extLst>
              </a:tr>
              <a:tr h="118074">
                <a:tc>
                  <a:txBody>
                    <a:bodyPr/>
                    <a:lstStyle/>
                    <a:p>
                      <a:r>
                        <a:rPr lang="en-US" sz="1200" dirty="0"/>
                        <a:t>CALOROC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32 x T x (4 + 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480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 kHz / </a:t>
                      </a:r>
                      <a:r>
                        <a:rPr lang="en-US" sz="1200" dirty="0" err="1"/>
                        <a:t>ch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08224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err="1"/>
                        <a:t>EcalBarrelScFi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 x ( 32 x T x (4 x C)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2560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 kHz / </a:t>
                      </a:r>
                      <a:r>
                        <a:rPr lang="en-US" sz="1200" dirty="0" err="1"/>
                        <a:t>ch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40017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/>
                        <a:t>EICROC1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(T x 24 + 8) x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25600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 </a:t>
                      </a:r>
                      <a:r>
                        <a:rPr lang="en-US" sz="1200" dirty="0" err="1"/>
                        <a:t>hz</a:t>
                      </a:r>
                      <a:r>
                        <a:rPr lang="en-US" sz="1200" dirty="0"/>
                        <a:t> / </a:t>
                      </a:r>
                      <a:r>
                        <a:rPr lang="en-US" sz="1200" dirty="0" err="1"/>
                        <a:t>ch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40953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/>
                        <a:t>EICROC2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(60 + T x 8) x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350 </a:t>
                      </a:r>
                      <a:r>
                        <a:rPr lang="en-US" sz="1200" dirty="0" err="1"/>
                        <a:t>hz</a:t>
                      </a:r>
                      <a:r>
                        <a:rPr lang="en-US" sz="1200" dirty="0"/>
                        <a:t> / </a:t>
                      </a:r>
                      <a:r>
                        <a:rPr lang="en-US" sz="1200" dirty="0" err="1"/>
                        <a:t>ch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10606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/>
                        <a:t>FCFD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32 x T x (4 + 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 kHz / </a:t>
                      </a:r>
                      <a:r>
                        <a:rPr lang="en-US" sz="1200" dirty="0" err="1"/>
                        <a:t>ch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42735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/>
                        <a:t>ALCOR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300 kHz / </a:t>
                      </a:r>
                      <a:r>
                        <a:rPr lang="en-US" sz="1200" dirty="0" err="1"/>
                        <a:t>ch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31344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/>
                        <a:t>SALSA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 * (T + 4) * 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1152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25 kHz / </a:t>
                      </a:r>
                      <a:r>
                        <a:rPr lang="en-US" sz="1200" dirty="0" err="1"/>
                        <a:t>ch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061572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7DA8DB9E-1DC8-D2AB-7632-D663CE8BABC0}"/>
              </a:ext>
            </a:extLst>
          </p:cNvPr>
          <p:cNvSpPr/>
          <p:nvPr/>
        </p:nvSpPr>
        <p:spPr>
          <a:xfrm>
            <a:off x="1855352" y="1399900"/>
            <a:ext cx="7454189" cy="46597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b="1">
              <a:solidFill>
                <a:schemeClr val="tx1"/>
              </a:solidFill>
            </a:endParaRPr>
          </a:p>
          <a:p>
            <a:endParaRPr lang="en-US" b="1">
              <a:solidFill>
                <a:schemeClr val="tx1"/>
              </a:solidFill>
            </a:endParaRPr>
          </a:p>
          <a:p>
            <a:r>
              <a:rPr lang="en-US" b="1">
                <a:solidFill>
                  <a:schemeClr val="tx1"/>
                </a:solidFill>
              </a:rPr>
              <a:t>Slide from last year’s collaboration meeting:</a:t>
            </a:r>
          </a:p>
          <a:p>
            <a:endParaRPr lang="en-US">
              <a:solidFill>
                <a:schemeClr val="tx1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>
                <a:solidFill>
                  <a:schemeClr val="tx1"/>
                </a:solidFill>
              </a:rPr>
              <a:t>Need to check for changes </a:t>
            </a:r>
            <a:r>
              <a:rPr lang="en-US">
                <a:solidFill>
                  <a:schemeClr val="tx1"/>
                </a:solidFill>
                <a:sym typeface="Wingdings" panose="05000000000000000000" pitchFamily="2" charset="2"/>
              </a:rPr>
              <a:t> ASIC internal reviews planned for (Almost weekly) from April 1 – May 13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>
                <a:solidFill>
                  <a:schemeClr val="tx1"/>
                </a:solidFill>
                <a:sym typeface="Wingdings" panose="05000000000000000000" pitchFamily="2" charset="2"/>
              </a:rPr>
              <a:t>Need additional information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sym typeface="Wingdings" panose="05000000000000000000" pitchFamily="2" charset="2"/>
              </a:rPr>
              <a:t>Astropix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sym typeface="Wingdings" panose="05000000000000000000" pitchFamily="2" charset="2"/>
              </a:rPr>
              <a:t>Timepix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>
                <a:solidFill>
                  <a:schemeClr val="tx1"/>
                </a:solidFill>
                <a:sym typeface="Wingdings" panose="05000000000000000000" pitchFamily="2" charset="2"/>
              </a:rPr>
              <a:t>This information is complex, but we need meaningfull but simple declarative statements, and these numbers are our best ones!</a:t>
            </a:r>
          </a:p>
          <a:p>
            <a:pPr lvl="2"/>
            <a:r>
              <a:rPr lang="en-US">
                <a:solidFill>
                  <a:schemeClr val="tx1"/>
                </a:solidFill>
                <a:sym typeface="Wingdings" panose="05000000000000000000" pitchFamily="2" charset="2"/>
              </a:rPr>
              <a:t> However…</a:t>
            </a:r>
          </a:p>
          <a:p>
            <a:pPr lvl="2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5621DA-5737-634E-7A55-EFC9C4ADEED1}"/>
              </a:ext>
            </a:extLst>
          </p:cNvPr>
          <p:cNvSpPr/>
          <p:nvPr/>
        </p:nvSpPr>
        <p:spPr>
          <a:xfrm>
            <a:off x="2143294" y="1659673"/>
            <a:ext cx="7454189" cy="46597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b="1">
                <a:solidFill>
                  <a:schemeClr val="tx1"/>
                </a:solidFill>
              </a:rPr>
              <a:t>ASIC/Digitizer limitations:</a:t>
            </a:r>
          </a:p>
          <a:p>
            <a:endParaRPr lang="en-US">
              <a:solidFill>
                <a:schemeClr val="tx1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>
                <a:solidFill>
                  <a:schemeClr val="tx1"/>
                </a:solidFill>
              </a:rPr>
              <a:t>Internal analog/digitization effects can prevent distinguishing repeated hits same channel.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Salsa channel reset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ITS-3 integration time (2us-8us?)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>
                <a:solidFill>
                  <a:schemeClr val="tx1"/>
                </a:solidFill>
                <a:sym typeface="Wingdings" panose="05000000000000000000" pitchFamily="2" charset="2"/>
              </a:rPr>
              <a:t>Digital algorithm also limits same-channel hit differentiation (the hit must be readout before another hit on same channel can activate threshold)</a:t>
            </a:r>
          </a:p>
          <a:p>
            <a:pPr lvl="1"/>
            <a:endParaRPr lang="en-US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>
                <a:solidFill>
                  <a:schemeClr val="tx1"/>
                </a:solidFill>
                <a:sym typeface="Wingdings" panose="05000000000000000000" pitchFamily="2" charset="2"/>
              </a:rPr>
              <a:t>We should document these better, but generally these are short O(100 ns) effects, and effect single channels or groups of channels.   They aren’t the limitations we are likely to face.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sym typeface="Wingdings" panose="05000000000000000000" pitchFamily="2" charset="2"/>
              </a:rPr>
              <a:t>Potential exceptions: lumi detectors, polarimeters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sym typeface="Wingdings" panose="05000000000000000000" pitchFamily="2" charset="2"/>
              </a:rPr>
              <a:t>Calibration runs: low threshold = constant hits.  Need strategies, e.g enable small sections and repeat scans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800100" lvl="1" indent="-342900">
              <a:buFont typeface="+mj-lt"/>
              <a:buAutoNum type="arabicPeriod"/>
            </a:pPr>
            <a:endParaRPr lang="en-US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2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BBD949-3F4A-1544-D323-81352C9E2398}"/>
              </a:ext>
            </a:extLst>
          </p:cNvPr>
          <p:cNvSpPr/>
          <p:nvPr/>
        </p:nvSpPr>
        <p:spPr>
          <a:xfrm>
            <a:off x="2594517" y="1993027"/>
            <a:ext cx="7454189" cy="46597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b="1">
                <a:solidFill>
                  <a:schemeClr val="tx1"/>
                </a:solidFill>
              </a:rPr>
              <a:t>Data Volume Limitations:</a:t>
            </a:r>
          </a:p>
          <a:p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  <a:sym typeface="Wingdings" panose="05000000000000000000" pitchFamily="2" charset="2"/>
              </a:rPr>
              <a:t>The more significant limitations of our ASICs come from the output links.   Most are not capable of reading out black streams!  The constraints are complicated:</a:t>
            </a:r>
          </a:p>
          <a:p>
            <a:endParaRPr lang="en-US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>
                <a:solidFill>
                  <a:schemeClr val="tx1"/>
                </a:solidFill>
                <a:sym typeface="Wingdings" panose="05000000000000000000" pitchFamily="2" charset="2"/>
              </a:rPr>
              <a:t>The data produced by a hit depends on number of nearby channels hit (for most of our ASICs)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>
                <a:solidFill>
                  <a:schemeClr val="tx1"/>
                </a:solidFill>
                <a:sym typeface="Wingdings" panose="05000000000000000000" pitchFamily="2" charset="2"/>
              </a:rPr>
              <a:t>The data producted by a hit depends upon user-specified values (The number of timebins readout)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>
                <a:solidFill>
                  <a:schemeClr val="tx1"/>
                </a:solidFill>
                <a:sym typeface="Wingdings" panose="05000000000000000000" pitchFamily="2" charset="2"/>
              </a:rPr>
              <a:t>The amount of noise, and number of taken hits will likely depend upon the thresholds specified</a:t>
            </a:r>
          </a:p>
          <a:p>
            <a:pPr marL="800100" lvl="1" indent="-342900">
              <a:buFont typeface="+mj-lt"/>
              <a:buAutoNum type="arabicPeriod"/>
            </a:pPr>
            <a:endParaRPr lang="en-US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b="1">
                <a:solidFill>
                  <a:schemeClr val="tx1"/>
                </a:solidFill>
                <a:sym typeface="Wingdings" panose="05000000000000000000" pitchFamily="2" charset="2"/>
              </a:rPr>
              <a:t>We will have some ability to dial rates taken, but requiring experience with detectors &amp;/or suffering potential data quality ramifications</a:t>
            </a:r>
          </a:p>
          <a:p>
            <a:pPr marL="800100" lvl="1" indent="-342900">
              <a:buFont typeface="+mj-lt"/>
              <a:buAutoNum type="arabicPeriod"/>
            </a:pPr>
            <a:endParaRPr lang="en-US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2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12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826CE-7801-6870-2D74-A13847C75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Volume Limits (RDO </a:t>
            </a:r>
            <a:r>
              <a:rPr lang="en-US">
                <a:sym typeface="Wingdings" panose="05000000000000000000" pitchFamily="2" charset="2"/>
              </a:rPr>
              <a:t> DAM)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7FD16D-C91D-7A6B-1FFA-27B531B0E54D}"/>
              </a:ext>
            </a:extLst>
          </p:cNvPr>
          <p:cNvSpPr txBox="1"/>
          <p:nvPr/>
        </p:nvSpPr>
        <p:spPr>
          <a:xfrm>
            <a:off x="558515" y="998220"/>
            <a:ext cx="110749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RDO / DAM supports 10 Gb/sec links (Can increase to 25 Gb/sec – but not in cost estimates)</a:t>
            </a:r>
          </a:p>
          <a:p>
            <a:endParaRPr lang="en-US" b="1"/>
          </a:p>
          <a:p>
            <a:pPr marL="800100" lvl="1" indent="-342900">
              <a:buFont typeface="+mj-lt"/>
              <a:buAutoNum type="arabicPeriod"/>
            </a:pPr>
            <a:r>
              <a:rPr lang="en-US"/>
              <a:t>In radiation environment, VTRX+ / lpGBT have worse performance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/>
              <a:t>lpGBT rates are 5.12 Gb/sec or 10.24 Gb/sec.   Choose 5.12 Gb/sec at LHC radiation levels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/>
              <a:t>FEC 5 limits10.24 Gb/sec links to 8.96 Gb/sec for data.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/>
              <a:t>FEC 10 limits 10.24 Gb/sec link to 7.68 Gb/sec for data.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/>
              <a:t>FLX-155 with FULL protocol should recover 10 Gb/sec</a:t>
            </a:r>
          </a:p>
          <a:p>
            <a:pPr marL="800100" lvl="1" indent="-342900">
              <a:buFont typeface="+mj-lt"/>
              <a:buAutoNum type="arabicPeriod"/>
            </a:pPr>
            <a:endParaRPr lang="en-US"/>
          </a:p>
          <a:p>
            <a:r>
              <a:rPr lang="en-US" b="1"/>
              <a:t>We have for a long time had RDO Counts:</a:t>
            </a:r>
          </a:p>
          <a:p>
            <a:endParaRPr lang="en-US" b="1"/>
          </a:p>
          <a:p>
            <a:pPr marL="800100" lvl="1" indent="-342900">
              <a:buFont typeface="+mj-lt"/>
              <a:buAutoNum type="arabicPeriod"/>
            </a:pPr>
            <a:r>
              <a:rPr lang="en-US"/>
              <a:t>Need detector specific back propagation of fiber rates to contribution rates at the ASICs to modify values on previous slide where agregation limts are lower than ASIC limits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/>
              <a:t>Specific mapping of fibers to detector locations has a large affect for many detectors</a:t>
            </a:r>
          </a:p>
          <a:p>
            <a:pPr lvl="1"/>
            <a:endParaRPr lang="en-US"/>
          </a:p>
          <a:p>
            <a:r>
              <a:rPr lang="en-US" b="1"/>
              <a:t>Effects of Exceeding Bandwidth on RDO/DAM fiber links</a:t>
            </a:r>
          </a:p>
          <a:p>
            <a:endParaRPr lang="en-US" b="1"/>
          </a:p>
          <a:p>
            <a:pPr marL="800100" lvl="1" indent="-342900">
              <a:buFont typeface="+mj-lt"/>
              <a:buAutoNum type="arabicPeriod"/>
            </a:pPr>
            <a:r>
              <a:rPr lang="en-US"/>
              <a:t>Data will be truncated, data truncated will be labeled such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/>
              <a:t>Need to provide global busy in order to guarantee no negative / coherent effects of truncation.</a:t>
            </a:r>
          </a:p>
        </p:txBody>
      </p:sp>
    </p:spTree>
    <p:extLst>
      <p:ext uri="{BB962C8B-B14F-4D97-AF65-F5344CB8AC3E}">
        <p14:creationId xmlns:p14="http://schemas.microsoft.com/office/powerpoint/2010/main" val="854818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780E2-504C-44B1-4BEB-41376D32F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Volume Limits (RDO</a:t>
            </a:r>
            <a:r>
              <a:rPr lang="en-US">
                <a:sym typeface="Wingdings" panose="05000000000000000000" pitchFamily="2" charset="2"/>
              </a:rPr>
              <a:t>DAM)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A4035E-E1E7-78A2-89A4-8EEC57FB2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03" y="851147"/>
            <a:ext cx="10615763" cy="5155706"/>
          </a:xfrm>
          <a:prstGeom prst="rect">
            <a:avLst/>
          </a:prstGeom>
          <a:ln w="19050">
            <a:solidFill>
              <a:schemeClr val="accent1">
                <a:shade val="15000"/>
              </a:schemeClr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57A71D-FCDE-F4FF-44EF-4998E985A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2654" y="1226400"/>
            <a:ext cx="5971241" cy="3864794"/>
          </a:xfrm>
          <a:prstGeom prst="rect">
            <a:avLst/>
          </a:prstGeom>
          <a:ln w="19050">
            <a:solidFill>
              <a:schemeClr val="accent1">
                <a:shade val="1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5445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CFD7E-D60D-AC83-B796-3E2AABB97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Computing / Sinking Rates to Echelon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990316-E2AF-EBF5-D924-79C04ED3EB6D}"/>
              </a:ext>
            </a:extLst>
          </p:cNvPr>
          <p:cNvSpPr txBox="1"/>
          <p:nvPr/>
        </p:nvSpPr>
        <p:spPr>
          <a:xfrm>
            <a:off x="620486" y="1219200"/>
            <a:ext cx="10529486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Nominal Data Sinking Rate to Echelon 1 </a:t>
            </a:r>
            <a:r>
              <a:rPr lang="en-US" b="1">
                <a:sym typeface="Wingdings" panose="05000000000000000000" pitchFamily="2" charset="2"/>
              </a:rPr>
              <a:t></a:t>
            </a:r>
            <a:r>
              <a:rPr lang="en-US" b="1"/>
              <a:t> 2 x 100 Gb/sec</a:t>
            </a:r>
          </a:p>
          <a:p>
            <a:endParaRPr lang="en-US" b="1"/>
          </a:p>
          <a:p>
            <a:pPr marL="800100" lvl="1" indent="-342900">
              <a:buFont typeface="+mj-lt"/>
              <a:buAutoNum type="arabicPeriod"/>
            </a:pPr>
            <a:r>
              <a:rPr lang="en-US"/>
              <a:t>Depending on backgrounds this estimate might be low</a:t>
            </a:r>
          </a:p>
          <a:p>
            <a:pPr marL="800100" lvl="1" indent="-342900">
              <a:buFont typeface="+mj-lt"/>
              <a:buAutoNum type="arabicPeriod"/>
            </a:pPr>
            <a:endParaRPr lang="en-US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/>
              <a:t>Synchrotron Radiation is the current limitation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/>
              <a:t>Heavily targets SVT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/>
              <a:t>Dominates data volume estimates (~400 Gb/sec) but waiting for better estimates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/>
          </a:p>
          <a:p>
            <a:pPr marL="800100" lvl="1" indent="-342900">
              <a:buFont typeface="+mj-lt"/>
              <a:buAutoNum type="arabicPeriod"/>
            </a:pPr>
            <a:r>
              <a:rPr lang="en-US"/>
              <a:t>Project requirements list throughput to Echelon 1 requirement as 2 x 400 Gb/sec</a:t>
            </a:r>
          </a:p>
          <a:p>
            <a:pPr marL="800100" lvl="1" indent="-342900">
              <a:buFont typeface="+mj-lt"/>
              <a:buAutoNum type="arabicPeriod"/>
            </a:pPr>
            <a:endParaRPr lang="en-US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/>
              <a:t>400 Gb/sec links seems consistent with network plans for ESNET / Computing facilities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/>
              <a:t>Higher rates would have significant impact on Echelon 1 computing / storage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/>
              <a:t>Relevant network issues:</a:t>
            </a:r>
          </a:p>
          <a:p>
            <a:pPr marL="1714500" lvl="3" indent="-342900">
              <a:buFont typeface="Wingdings" panose="05000000000000000000" pitchFamily="2" charset="2"/>
              <a:buChar char="Ø"/>
            </a:pPr>
            <a:r>
              <a:rPr lang="en-US"/>
              <a:t>Separation of dataflow from external traffic to guerentee bandwith usable at all times</a:t>
            </a:r>
          </a:p>
          <a:p>
            <a:pPr marL="1714500" lvl="3" indent="-342900">
              <a:buFont typeface="Wingdings" panose="05000000000000000000" pitchFamily="2" charset="2"/>
              <a:buChar char="Ø"/>
            </a:pPr>
            <a:r>
              <a:rPr lang="en-US"/>
              <a:t>Multiple physical data paths to ensure robust connectivity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/>
          </a:p>
          <a:p>
            <a:pPr marL="800100" lvl="1" indent="-342900">
              <a:buFont typeface="+mj-lt"/>
              <a:buAutoNum type="arabicPeriod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235596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_NSLS-II">
      <a:dk1>
        <a:srgbClr val="000000"/>
      </a:dk1>
      <a:lt1>
        <a:srgbClr val="FFFFFF"/>
      </a:lt1>
      <a:dk2>
        <a:srgbClr val="105B78"/>
      </a:dk2>
      <a:lt2>
        <a:srgbClr val="00ACDB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4881C3"/>
      </a:hlink>
      <a:folHlink>
        <a:srgbClr val="24B57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D-3B EIC_PPT_Outline_Template_Widescreen_0224.potx" id="{E6C5CCA8-604B-4BF3-AD52-0CCDA95A2BA6}" vid="{8057B053-B9B7-4C41-ADDD-67BAEC9A00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quence xmlns="3b6a705c-5149-41b7-ae9a-732190ba5a52">10</Sequence>
    <Status xmlns="3b6a705c-5149-41b7-ae9a-732190ba5a52">Posted</Status>
    <Day xmlns="3b6a705c-5149-41b7-ae9a-732190ba5a52">2025-01-08T05:00:00+00:00</Day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C34C91B90C1548A4C3AA992774E13A" ma:contentTypeVersion="7" ma:contentTypeDescription="Create a new document." ma:contentTypeScope="" ma:versionID="7a61f8cd703a7205ecb4e678dec18d87">
  <xsd:schema xmlns:xsd="http://www.w3.org/2001/XMLSchema" xmlns:xs="http://www.w3.org/2001/XMLSchema" xmlns:p="http://schemas.microsoft.com/office/2006/metadata/properties" xmlns:ns2="3b6a705c-5149-41b7-ae9a-732190ba5a52" targetNamespace="http://schemas.microsoft.com/office/2006/metadata/properties" ma:root="true" ma:fieldsID="c225db4bd17ba7aa7935a5a4ed95403e" ns2:_="">
    <xsd:import namespace="3b6a705c-5149-41b7-ae9a-732190ba5a52"/>
    <xsd:element name="properties">
      <xsd:complexType>
        <xsd:sequence>
          <xsd:element name="documentManagement">
            <xsd:complexType>
              <xsd:all>
                <xsd:element ref="ns2:Day" minOccurs="0"/>
                <xsd:element ref="ns2:Status" minOccurs="0"/>
                <xsd:element ref="ns2:Sequence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6a705c-5149-41b7-ae9a-732190ba5a52" elementFormDefault="qualified">
    <xsd:import namespace="http://schemas.microsoft.com/office/2006/documentManagement/types"/>
    <xsd:import namespace="http://schemas.microsoft.com/office/infopath/2007/PartnerControls"/>
    <xsd:element name="Day" ma:index="8" nillable="true" ma:displayName="Day" ma:format="DateOnly" ma:internalName="Day">
      <xsd:simpleType>
        <xsd:restriction base="dms:DateTime"/>
      </xsd:simpleType>
    </xsd:element>
    <xsd:element name="Status" ma:index="9" nillable="true" ma:displayName="Status" ma:format="Dropdown" ma:internalName="Status">
      <xsd:simpleType>
        <xsd:restriction base="dms:Choice">
          <xsd:enumeration value="Draft in Progress"/>
          <xsd:enumeration value="Read for Page Turns"/>
          <xsd:enumeration value="Ready For Dry Run"/>
          <xsd:enumeration value="Final Changes Complete"/>
          <xsd:enumeration value="Ready to Post"/>
          <xsd:enumeration value="Posted"/>
        </xsd:restriction>
      </xsd:simpleType>
    </xsd:element>
    <xsd:element name="Sequence" ma:index="10" nillable="true" ma:displayName="Sequence" ma:format="Dropdown" ma:internalName="Sequence">
      <xsd:simpleType>
        <xsd:restriction base="dms:Text">
          <xsd:maxLength value="255"/>
        </xsd:restriction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E88647-562A-460A-88A0-13D05ABABF01}">
  <ds:schemaRefs>
    <ds:schemaRef ds:uri="3b6a705c-5149-41b7-ae9a-732190ba5a5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E22D85F-60BA-4A51-A1DF-FC43A3B6C64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8BD9FA-22B1-478A-8AB8-5DA208C9F457}">
  <ds:schemaRefs>
    <ds:schemaRef ds:uri="3b6a705c-5149-41b7-ae9a-732190ba5a5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CD-3B EIC_PPT_Outline_Template_Widescreen_0924</Template>
  <TotalTime>4325</TotalTime>
  <Words>810</Words>
  <Application>Microsoft Office PowerPoint</Application>
  <PresentationFormat>Widescreen</PresentationFormat>
  <Paragraphs>156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BNL</vt:lpstr>
      <vt:lpstr>DAQ data volume documentation plans</vt:lpstr>
      <vt:lpstr>ASIC / Digitizer Limitations</vt:lpstr>
      <vt:lpstr>Data Volume Limits (RDO  DAM)</vt:lpstr>
      <vt:lpstr>Data Volume Limits (RDODAM)</vt:lpstr>
      <vt:lpstr>Computing / Sinking Rates to Echelon 1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DAQ/Computing</dc:title>
  <dc:subject/>
  <dc:creator>Jeff Landgraf</dc:creator>
  <cp:keywords/>
  <dc:description/>
  <cp:lastModifiedBy>Jeff Landgraf</cp:lastModifiedBy>
  <cp:revision>12</cp:revision>
  <dcterms:created xsi:type="dcterms:W3CDTF">2024-09-18T13:40:14Z</dcterms:created>
  <dcterms:modified xsi:type="dcterms:W3CDTF">2026-03-30T12:47:54Z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0x010100B8C34C91B90C1548A4C3AA992774E13A</vt:lpwstr>
  </property>
  <property fmtid="{D5CDD505-2E9C-101B-9397-08002B2CF9AE}" pid="3" name="MediaServiceImageTags">
    <vt:lpwstr/>
  </property>
  <property fmtid="{D5CDD505-2E9C-101B-9397-08002B2CF9AE}" pid="4" name="Order">
    <vt:lpwstr>5200.00000000000</vt:lpwstr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Comments">
    <vt:lpwstr>Added names to "about us slide".</vt:lpwstr>
  </property>
  <property fmtid="{D5CDD505-2E9C-101B-9397-08002B2CF9AE}" pid="11" name="xd_Signature">
    <vt:lpwstr/>
  </property>
</Properties>
</file>