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21bd15ef0_0_1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g2f21bd15ef0_0_19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6a9381e8d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96a9381e8d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96a9381e8d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96a9381e8d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1fc2e0a34_0_1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a1fc2e0a34_0_1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Layout 1">
  <p:cSld name="Content Layout 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 cap="none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08919" y="724541"/>
            <a:ext cx="8464200" cy="4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365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  <a:defRPr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－"/>
              <a:defRPr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－"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-12356" y="551990"/>
            <a:ext cx="9156300" cy="0"/>
          </a:xfrm>
          <a:prstGeom prst="straightConnector1">
            <a:avLst/>
          </a:prstGeom>
          <a:noFill/>
          <a:ln cap="flat" cmpd="sng" w="5715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59203" y="2149964"/>
            <a:ext cx="3238174" cy="3238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62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4"/>
          <p:cNvSpPr txBox="1"/>
          <p:nvPr>
            <p:ph type="ctrTitle"/>
          </p:nvPr>
        </p:nvSpPr>
        <p:spPr>
          <a:xfrm>
            <a:off x="332386" y="379196"/>
            <a:ext cx="7937400" cy="4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 b="1" sz="2300" cap="none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sz="1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332387" y="4170377"/>
            <a:ext cx="240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  <a:defRPr sz="1700">
                <a:solidFill>
                  <a:schemeClr val="accent6"/>
                </a:solidFill>
              </a:defRPr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hyperlink" Target="https://indico.bnl.gov/event/30423/contributions/120876/attachments/68625/117924/LumiMonMagnetDose_UPDATED.pptx" TargetMode="External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hyperlink" Target="https://wiki.bnl.gov/EPIC/index.php?title=Radiation_Doses" TargetMode="External"/><Relationship Id="rId5" Type="http://schemas.openxmlformats.org/officeDocument/2006/relationships/hyperlink" Target="https://github.com/eic/epic/tree/lumi_monitor_dipole_dose_calc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32386" y="243068"/>
            <a:ext cx="7680300" cy="59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000"/>
              <a:t>TIC Meeting</a:t>
            </a:r>
            <a:endParaRPr sz="3000"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72" name="Google Shape;72;p15"/>
          <p:cNvSpPr/>
          <p:nvPr/>
        </p:nvSpPr>
        <p:spPr>
          <a:xfrm>
            <a:off x="0" y="1203681"/>
            <a:ext cx="9144000" cy="41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-32125" y="1107375"/>
            <a:ext cx="84093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</a:rPr>
              <a:t>Background Impact on Lumi Systems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Stephen Kay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30th March 2026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0525" y="1290600"/>
            <a:ext cx="1802476" cy="129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/>
              <a:t>Background on the Lumi Systems</a:t>
            </a:r>
            <a:endParaRPr/>
          </a:p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TIC Meeting, 30th March 2026</a:t>
            </a:r>
            <a:endParaRPr/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7125113" y="4792814"/>
            <a:ext cx="2019000" cy="342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5385" y="4733307"/>
            <a:ext cx="487912" cy="350686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363975" y="635000"/>
            <a:ext cx="8409300" cy="9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Lumi system nominally in path of SR fan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●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BUT, vertically </a:t>
            </a: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displaced, specifically 5𝜎 clear of main fan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SR/Beam BG was a recent cause for concern re:Lumi Magnets though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67350" y="1448948"/>
            <a:ext cx="8409300" cy="9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Andrii ran simulation studies for SR load on front (sweeper) magnet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See </a:t>
            </a:r>
            <a:r>
              <a:rPr lang="en-GB" sz="18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slides here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●"/>
            </a:pP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Studies indicated shielding 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around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 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vacuum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 pipe will be needed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2545748"/>
            <a:ext cx="8839201" cy="95138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" name="Google Shape;87;p16"/>
          <p:cNvGrpSpPr/>
          <p:nvPr/>
        </p:nvGrpSpPr>
        <p:grpSpPr>
          <a:xfrm>
            <a:off x="152400" y="2872775"/>
            <a:ext cx="8816625" cy="1903775"/>
            <a:chOff x="152400" y="2872775"/>
            <a:chExt cx="8816625" cy="1903775"/>
          </a:xfrm>
        </p:grpSpPr>
        <p:grpSp>
          <p:nvGrpSpPr>
            <p:cNvPr id="88" name="Google Shape;88;p16"/>
            <p:cNvGrpSpPr/>
            <p:nvPr/>
          </p:nvGrpSpPr>
          <p:grpSpPr>
            <a:xfrm>
              <a:off x="152400" y="2872775"/>
              <a:ext cx="3993000" cy="1903775"/>
              <a:chOff x="152400" y="2872775"/>
              <a:chExt cx="3993000" cy="1903775"/>
            </a:xfrm>
          </p:grpSpPr>
          <p:grpSp>
            <p:nvGrpSpPr>
              <p:cNvPr id="89" name="Google Shape;89;p16"/>
              <p:cNvGrpSpPr/>
              <p:nvPr/>
            </p:nvGrpSpPr>
            <p:grpSpPr>
              <a:xfrm>
                <a:off x="1722150" y="2872775"/>
                <a:ext cx="739200" cy="1021200"/>
                <a:chOff x="1722150" y="2872775"/>
                <a:chExt cx="739200" cy="1021200"/>
              </a:xfrm>
            </p:grpSpPr>
            <p:sp>
              <p:nvSpPr>
                <p:cNvPr id="90" name="Google Shape;90;p16"/>
                <p:cNvSpPr/>
                <p:nvPr/>
              </p:nvSpPr>
              <p:spPr>
                <a:xfrm>
                  <a:off x="1722150" y="2872775"/>
                  <a:ext cx="739200" cy="297300"/>
                </a:xfrm>
                <a:prstGeom prst="ellipse">
                  <a:avLst/>
                </a:prstGeom>
                <a:noFill/>
                <a:ln cap="flat" cmpd="sng" w="38100">
                  <a:solidFill>
                    <a:srgbClr val="E4253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91" name="Google Shape;91;p16"/>
                <p:cNvCxnSpPr>
                  <a:stCxn id="90" idx="4"/>
                </p:cNvCxnSpPr>
                <p:nvPr/>
              </p:nvCxnSpPr>
              <p:spPr>
                <a:xfrm flipH="1">
                  <a:off x="1744950" y="3170075"/>
                  <a:ext cx="346800" cy="723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E42536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92" name="Google Shape;92;p16"/>
              <p:cNvSpPr txBox="1"/>
              <p:nvPr/>
            </p:nvSpPr>
            <p:spPr>
              <a:xfrm>
                <a:off x="152400" y="3825250"/>
                <a:ext cx="3993000" cy="951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800">
                    <a:solidFill>
                      <a:srgbClr val="E42536"/>
                    </a:solidFill>
                  </a:rPr>
                  <a:t>Majority of dose/heat deposited on sweeper magnet and vacuum entrance window</a:t>
                </a:r>
                <a:endParaRPr sz="1800">
                  <a:solidFill>
                    <a:srgbClr val="E42536"/>
                  </a:solidFill>
                </a:endParaRPr>
              </a:p>
            </p:txBody>
          </p:sp>
        </p:grpSp>
        <p:grpSp>
          <p:nvGrpSpPr>
            <p:cNvPr id="93" name="Google Shape;93;p16"/>
            <p:cNvGrpSpPr/>
            <p:nvPr/>
          </p:nvGrpSpPr>
          <p:grpSpPr>
            <a:xfrm>
              <a:off x="4976025" y="2890838"/>
              <a:ext cx="3993000" cy="1885713"/>
              <a:chOff x="-497800" y="3006063"/>
              <a:chExt cx="3993000" cy="1885713"/>
            </a:xfrm>
          </p:grpSpPr>
          <p:grpSp>
            <p:nvGrpSpPr>
              <p:cNvPr id="94" name="Google Shape;94;p16"/>
              <p:cNvGrpSpPr/>
              <p:nvPr/>
            </p:nvGrpSpPr>
            <p:grpSpPr>
              <a:xfrm>
                <a:off x="1783000" y="3006063"/>
                <a:ext cx="773150" cy="1021213"/>
                <a:chOff x="1783000" y="3006063"/>
                <a:chExt cx="773150" cy="1021213"/>
              </a:xfrm>
            </p:grpSpPr>
            <p:sp>
              <p:nvSpPr>
                <p:cNvPr id="95" name="Google Shape;95;p16"/>
                <p:cNvSpPr/>
                <p:nvPr/>
              </p:nvSpPr>
              <p:spPr>
                <a:xfrm>
                  <a:off x="1816950" y="3006063"/>
                  <a:ext cx="739200" cy="297300"/>
                </a:xfrm>
                <a:prstGeom prst="ellipse">
                  <a:avLst/>
                </a:prstGeom>
                <a:noFill/>
                <a:ln cap="flat" cmpd="sng" w="38100">
                  <a:solidFill>
                    <a:srgbClr val="E4253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96" name="Google Shape;96;p16"/>
                <p:cNvCxnSpPr/>
                <p:nvPr/>
              </p:nvCxnSpPr>
              <p:spPr>
                <a:xfrm flipH="1">
                  <a:off x="1783000" y="3303375"/>
                  <a:ext cx="346800" cy="723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E42536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97" name="Google Shape;97;p16"/>
              <p:cNvSpPr txBox="1"/>
              <p:nvPr/>
            </p:nvSpPr>
            <p:spPr>
              <a:xfrm>
                <a:off x="-497800" y="3940475"/>
                <a:ext cx="3993000" cy="951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800">
                    <a:solidFill>
                      <a:srgbClr val="E42536"/>
                    </a:solidFill>
                  </a:rPr>
                  <a:t>Start at beampipe exit window - 1cm diamond</a:t>
                </a:r>
                <a:endParaRPr sz="1800">
                  <a:solidFill>
                    <a:srgbClr val="E42536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/>
              <a:t>Background on the Lumi Systems</a:t>
            </a:r>
            <a:endParaRPr/>
          </a:p>
        </p:txBody>
      </p:sp>
      <p:sp>
        <p:nvSpPr>
          <p:cNvPr id="103" name="Google Shape;103;p17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TIC Meeting, 30th March 2026</a:t>
            </a:r>
            <a:endParaRPr/>
          </a:p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5" name="Google Shape;105;p17"/>
          <p:cNvSpPr/>
          <p:nvPr/>
        </p:nvSpPr>
        <p:spPr>
          <a:xfrm>
            <a:off x="7125113" y="4792814"/>
            <a:ext cx="2019000" cy="342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5385" y="4733307"/>
            <a:ext cx="487912" cy="35068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7"/>
          <p:cNvSpPr txBox="1"/>
          <p:nvPr/>
        </p:nvSpPr>
        <p:spPr>
          <a:xfrm>
            <a:off x="363975" y="635000"/>
            <a:ext cx="8409300" cy="9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●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But, what about the detectors themselves?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Tried </a:t>
            </a:r>
            <a:r>
              <a:rPr lang="en-GB" sz="18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using Alex’s files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…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But they don’t extend to Lumi region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363975" y="1480340"/>
            <a:ext cx="8673300" cy="14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Based upon Andrii’s studies,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remaining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 dose (once shielding, collimator etc) in place is minimal on PS system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DPD,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higher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 dose - 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but specifically studied and evaluated to deal with SR load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○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SR filters built into design too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363975" y="2600471"/>
            <a:ext cx="8673300" cy="19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Updated geometry/design of magnets, shielding, collimator not in standard configuration geometry yet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Evaluate rates/doses when this is in place - Andrii has updated DD4HEP geom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○"/>
            </a:pPr>
            <a:r>
              <a:rPr lang="en-GB" sz="1800" u="sng">
                <a:solidFill>
                  <a:schemeClr val="hlink"/>
                </a:solidFill>
                <a:highlight>
                  <a:srgbClr val="FFFFFF"/>
                </a:highlight>
                <a:hlinkClick r:id="rId5"/>
              </a:rPr>
              <a:t>Make PR and merge in?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Need to finalise collimator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○"/>
            </a:pP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Is ~1cm diamond beamline exit window in “standard” geometry?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5" name="Google Shape;115;p18"/>
          <p:cNvSpPr/>
          <p:nvPr/>
        </p:nvSpPr>
        <p:spPr>
          <a:xfrm>
            <a:off x="7125113" y="4792814"/>
            <a:ext cx="2019000" cy="342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5385" y="4733307"/>
            <a:ext cx="487912" cy="35068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/>
        </p:nvSpPr>
        <p:spPr>
          <a:xfrm>
            <a:off x="290200" y="454850"/>
            <a:ext cx="84093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</a:rPr>
              <a:t>Thanks!</a:t>
            </a:r>
            <a:br>
              <a:rPr lang="en-GB" sz="3600">
                <a:solidFill>
                  <a:schemeClr val="dk1"/>
                </a:solidFill>
              </a:rPr>
            </a:br>
            <a:r>
              <a:rPr lang="en-GB" sz="3600">
                <a:solidFill>
                  <a:schemeClr val="dk1"/>
                </a:solidFill>
              </a:rPr>
              <a:t>Any questions?</a:t>
            </a:r>
            <a:endParaRPr sz="3600">
              <a:solidFill>
                <a:schemeClr val="dk1"/>
              </a:solidFill>
            </a:endParaRPr>
          </a:p>
        </p:txBody>
      </p:sp>
      <p:pic>
        <p:nvPicPr>
          <p:cNvPr id="118" name="Google Shape;118;p18" title="PXL_20251216_160125792.jpg"/>
          <p:cNvPicPr preferRelativeResize="0"/>
          <p:nvPr/>
        </p:nvPicPr>
        <p:blipFill rotWithShape="1">
          <a:blip r:embed="rId4">
            <a:alphaModFix/>
          </a:blip>
          <a:srcRect b="18557" l="-1371" r="1988" t="18557"/>
          <a:stretch/>
        </p:blipFill>
        <p:spPr>
          <a:xfrm>
            <a:off x="1287625" y="1703700"/>
            <a:ext cx="6414474" cy="3089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