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5865" r:id="rId6"/>
    <p:sldId id="5866" r:id="rId7"/>
    <p:sldId id="586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333FF"/>
    <a:srgbClr val="FF40FF"/>
    <a:srgbClr val="B5D64A"/>
    <a:srgbClr val="008000"/>
    <a:srgbClr val="0091FF"/>
    <a:srgbClr val="00ACDB"/>
    <a:srgbClr val="BFBFBF"/>
    <a:srgbClr val="A6A6A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 autoAdjust="0"/>
    <p:restoredTop sz="95205" autoAdjust="0"/>
  </p:normalViewPr>
  <p:slideViewPr>
    <p:cSldViewPr snapToGrid="0" snapToObjects="1">
      <p:cViewPr varScale="1">
        <p:scale>
          <a:sx n="116" d="100"/>
          <a:sy n="116" d="100"/>
        </p:scale>
        <p:origin x="9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22"/>
    </p:cViewPr>
  </p:sorterViewPr>
  <p:notesViewPr>
    <p:cSldViewPr snapToGrid="0" snapToObjects="1">
      <p:cViewPr varScale="1">
        <p:scale>
          <a:sx n="145" d="100"/>
          <a:sy n="145" d="100"/>
        </p:scale>
        <p:origin x="3739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Secondary title if needed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240" y="567203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E68CE5-5A83-D94D-B3BA-C3405E85E5CF}"/>
              </a:ext>
            </a:extLst>
          </p:cNvPr>
          <p:cNvSpPr txBox="1"/>
          <p:nvPr userDrawn="1"/>
        </p:nvSpPr>
        <p:spPr>
          <a:xfrm>
            <a:off x="365760" y="6490194"/>
            <a:ext cx="11043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biweekly meeting February 13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52419" y="494380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biweekly meeting March 27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55239" y="629425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532329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99" r:id="rId3"/>
    <p:sldLayoutId id="214748370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ookhavenlab.sharepoint.com/:w:/s/EICPublicSharingDocs/IQAbD3r3lH8mRY0tsvnhQ8yRAd2WrXu1LjJlx_Vz5qGSAgE?e=neumAl" TargetMode="External"/><Relationship Id="rId2" Type="http://schemas.openxmlformats.org/officeDocument/2006/relationships/hyperlink" Target="https://wiki.bnl.gov/EPIC/index.php?title=Project_Inform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PIC/index.php?title=Project_Information" TargetMode="External"/><Relationship Id="rId2" Type="http://schemas.openxmlformats.org/officeDocument/2006/relationships/hyperlink" Target="https://brookhavenlab.sharepoint.com/:x:/s/EICPublicSharingDocs/IQAEk9TGaz7rQ7sLEUDcFqVgAeR0f2fXDP4KgeZcxGemBXI?e=hfcpn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brookhavenlab.sharepoint.com/:x:/s/EICPublicSharingDocs/IQBURHejh2MtR4X-0aKqhR4KAakyKyckr2Jq6y6JbCFYwoo?e=gfUie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215" y="1438883"/>
            <a:ext cx="11390278" cy="1240412"/>
          </a:xfrm>
        </p:spPr>
        <p:txBody>
          <a:bodyPr/>
          <a:lstStyle/>
          <a:p>
            <a:r>
              <a:rPr lang="en-US" b="0" dirty="0"/>
              <a:t>How request Resources – Space and RHIC Items for Re-use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075354"/>
            <a:ext cx="10962105" cy="2766646"/>
          </a:xfrm>
        </p:spPr>
        <p:txBody>
          <a:bodyPr/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(BNL), R. Ent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b="0" dirty="0">
                <a:cs typeface="Arial" panose="020B0604020202020204" pitchFamily="34" charset="0"/>
              </a:rPr>
              <a:t>Co-Associate Directors for the EIC Experimental Program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D904B89-C718-9FD6-D411-229075A14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15" y="5006601"/>
            <a:ext cx="4363736" cy="1019620"/>
          </a:xfrm>
        </p:spPr>
        <p:txBody>
          <a:bodyPr anchor="ctr">
            <a:noAutofit/>
          </a:bodyPr>
          <a:lstStyle/>
          <a:p>
            <a:r>
              <a:rPr lang="en-US" dirty="0" err="1"/>
              <a:t>ePIC</a:t>
            </a:r>
            <a:r>
              <a:rPr lang="en-US" dirty="0"/>
              <a:t> TIC Meeting</a:t>
            </a:r>
          </a:p>
          <a:p>
            <a:r>
              <a:rPr lang="en-US" dirty="0"/>
              <a:t>April 13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6214-D2FF-0CD8-D85A-CFC19D5A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Resources - Space and RHIC Items for Re-use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C3AB7-F04E-6DCA-3E17-D408CEA4D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432FF"/>
                </a:solidFill>
              </a:rPr>
              <a:t>RHIC Items for re-use in </a:t>
            </a:r>
            <a:r>
              <a:rPr lang="en-US" b="1" dirty="0" err="1">
                <a:solidFill>
                  <a:srgbClr val="0432FF"/>
                </a:solidFill>
              </a:rPr>
              <a:t>ePIC</a:t>
            </a:r>
            <a:endParaRPr lang="en-US" b="1" dirty="0">
              <a:solidFill>
                <a:srgbClr val="0432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Contact your CAM, see</a:t>
            </a:r>
            <a:r>
              <a:rPr lang="en-US" dirty="0"/>
              <a:t> </a:t>
            </a:r>
            <a:r>
              <a:rPr lang="en-US" sz="1000" dirty="0">
                <a:hlinkClick r:id="rId2"/>
              </a:rPr>
              <a:t>https://wiki.bnl.gov/EPIC/index.php?title=Project_Information</a:t>
            </a: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with a details what item you want to re-use, why and how you envision to use it in </a:t>
            </a:r>
            <a:r>
              <a:rPr lang="en-US" sz="2000" dirty="0" err="1"/>
              <a:t>ePIC</a:t>
            </a: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CAM contacts Elke with provided info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Elke contacts R&amp;R team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R&amp;R team provides feedback if the re-use request can be still full filled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Elke provides feedback to CAM and requester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Current list of re-use items: </a:t>
            </a:r>
            <a:r>
              <a:rPr lang="en-US" sz="2000" dirty="0">
                <a:hlinkClick r:id="rId3"/>
              </a:rPr>
              <a:t>Reuse from STAR and sPHENIX.10192025.docx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4777A-D535-E27B-4AE3-783CCD1E2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8" y="1383683"/>
            <a:ext cx="11118804" cy="17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8B135-53E3-95E8-5856-305462117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900B-9FED-06FA-7D68-B313F241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Resources - Space and RHIC Items for Re-use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A33E8-74B1-A4F9-3140-689B48B52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432FF"/>
                </a:solidFill>
              </a:rPr>
              <a:t>How to request Space for a subsystem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Fill the following form </a:t>
            </a:r>
            <a:r>
              <a:rPr lang="en-US" sz="2000" dirty="0">
                <a:hlinkClick r:id="rId2"/>
              </a:rPr>
              <a:t>Space.Request.2026.xlsx</a:t>
            </a:r>
            <a:r>
              <a:rPr lang="en-US" sz="2000" dirty="0"/>
              <a:t>    - Example Tab; </a:t>
            </a:r>
            <a:r>
              <a:rPr lang="en-US" sz="2000" dirty="0" err="1"/>
              <a:t>dRICH</a:t>
            </a:r>
            <a:r>
              <a:rPr lang="en-US" sz="2000" dirty="0"/>
              <a:t> is an example how things should look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Contact your CAM, see</a:t>
            </a:r>
            <a:r>
              <a:rPr lang="en-US" dirty="0"/>
              <a:t> </a:t>
            </a:r>
            <a:r>
              <a:rPr lang="en-US" sz="1000" dirty="0">
                <a:hlinkClick r:id="rId3"/>
              </a:rPr>
              <a:t>https://wiki.bnl.gov/EPIC/index.php?title=Project_Information</a:t>
            </a: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CAM contacts Elke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Elke works with off-project team to arrange the space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Elke provides feedback to CAM and requester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Current list of space requests: </a:t>
            </a:r>
            <a:r>
              <a:rPr lang="en-US" sz="2000" dirty="0">
                <a:hlinkClick r:id="rId4"/>
              </a:rPr>
              <a:t>Space.Needs032025.filled.xlsx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needs have changed follow step 1 to 2, we will update the request with the off-project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A8942-3A1E-399C-91E5-5C87A09F9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98" y="2003384"/>
            <a:ext cx="11118804" cy="17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2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210E534-57C2-164E-A621-4930B171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1" y="1233889"/>
            <a:ext cx="10508521" cy="39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582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0" ma:contentTypeDescription="Create a new document." ma:contentTypeScope="" ma:versionID="f6f58857f6daa4b711834340285195ba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053b8f7372f1cfbe58d59be704c01563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FDE2A7-6190-4660-96B1-4848D3073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d767f846-2003-4795-b8a5-c12e60d56749"/>
    <ds:schemaRef ds:uri="http://schemas.openxmlformats.org/package/2006/metadata/core-properties"/>
    <ds:schemaRef ds:uri="3bfd71d5-c7ac-4dca-b865-a609d1eb407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26065</TotalTime>
  <Words>264</Words>
  <Application>Microsoft Macintosh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BNL</vt:lpstr>
      <vt:lpstr>How request Resources – Space and RHIC Items for Re-use</vt:lpstr>
      <vt:lpstr>How to request Resources - Space and RHIC Items for Re-use</vt:lpstr>
      <vt:lpstr>How to request Resources - Space and RHIC Items for Re-use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Elke-Caroline Aschenauer</cp:lastModifiedBy>
  <cp:revision>482</cp:revision>
  <cp:lastPrinted>2025-02-20T14:32:25Z</cp:lastPrinted>
  <dcterms:created xsi:type="dcterms:W3CDTF">2023-09-12T20:43:32Z</dcterms:created>
  <dcterms:modified xsi:type="dcterms:W3CDTF">2026-04-07T00:28:03Z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  <property fmtid="{D5CDD505-2E9C-101B-9397-08002B2CF9AE}" pid="3" name="MediaServiceImageTags">
    <vt:lpwstr/>
  </property>
</Properties>
</file>