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2"/>
  </p:notesMasterIdLst>
  <p:sldIdLst>
    <p:sldId id="256" r:id="rId5"/>
    <p:sldId id="257" r:id="rId6"/>
    <p:sldId id="429" r:id="rId7"/>
    <p:sldId id="425" r:id="rId8"/>
    <p:sldId id="426" r:id="rId9"/>
    <p:sldId id="427" r:id="rId10"/>
    <p:sldId id="42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57"/>
    <p:restoredTop sz="94694"/>
  </p:normalViewPr>
  <p:slideViewPr>
    <p:cSldViewPr snapToGrid="0" snapToObjects="1">
      <p:cViewPr varScale="1">
        <p:scale>
          <a:sx n="128" d="100"/>
          <a:sy n="128" d="100"/>
        </p:scale>
        <p:origin x="8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4/27/26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1481540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4712963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3441178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6D9F0E-4B80-0FD1-A24A-1C1B60A4BB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983308" y="450531"/>
            <a:ext cx="1787236" cy="45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496317-0189-6060-26F4-32FD0508897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55554" y="457965"/>
            <a:ext cx="1825604" cy="457200"/>
          </a:xfrm>
          <a:prstGeom prst="rect">
            <a:avLst/>
          </a:prstGeom>
        </p:spPr>
      </p:pic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C982CCA-1B74-BF6E-B229-11EF11E8D20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294996" y="480267"/>
            <a:ext cx="2309706" cy="40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46261" y="6492875"/>
            <a:ext cx="432486" cy="36512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000"/>
            </a:lvl1pPr>
          </a:lstStyle>
          <a:p>
            <a:pPr algn="ctr"/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E7747BA-6145-3552-2339-5F4BF5DF2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79" y="0"/>
            <a:ext cx="11499925" cy="825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65258C7-5BE3-51E9-6313-6F03042F3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579" y="975365"/>
            <a:ext cx="11499925" cy="4865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43A592-2C2C-1149-FE30-72A494F277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1846" y="6538242"/>
            <a:ext cx="2659380" cy="365125"/>
          </a:xfrm>
        </p:spPr>
        <p:txBody>
          <a:bodyPr>
            <a:noAutofit/>
          </a:bodyPr>
          <a:lstStyle>
            <a:lvl1pPr marL="0" indent="0" algn="l">
              <a:buNone/>
              <a:defRPr sz="12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0C71E18-8584-A0E2-3682-9547339B30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6538241"/>
            <a:ext cx="2659380" cy="365125"/>
          </a:xfrm>
        </p:spPr>
        <p:txBody>
          <a:bodyPr>
            <a:noAutofit/>
          </a:bodyPr>
          <a:lstStyle>
            <a:lvl1pPr marL="0" indent="0" algn="l">
              <a:buNone/>
              <a:defRPr sz="12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Alex Jentsch (BNL)</a:t>
            </a:r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46261" y="6492875"/>
            <a:ext cx="432486" cy="36512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000"/>
            </a:lvl1pPr>
          </a:lstStyle>
          <a:p>
            <a:pPr algn="ctr"/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CFA25C5-6468-E921-5CC9-27F4A33A76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0113" y="6553200"/>
            <a:ext cx="2659380" cy="365125"/>
          </a:xfrm>
        </p:spPr>
        <p:txBody>
          <a:bodyPr>
            <a:noAutofit/>
          </a:bodyPr>
          <a:lstStyle>
            <a:lvl1pPr marL="0" indent="0" algn="l">
              <a:buNone/>
              <a:defRPr sz="12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r>
              <a:rPr lang="en-US" dirty="0"/>
              <a:t>TOF Peer Review, Dec. 3</a:t>
            </a:r>
            <a:r>
              <a:rPr lang="en-US" baseline="30000" dirty="0"/>
              <a:t>rd</a:t>
            </a:r>
            <a:r>
              <a:rPr lang="en-US" dirty="0"/>
              <a:t>, 2025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395F968-4504-BF25-C965-31E73F6616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6544843"/>
            <a:ext cx="2659380" cy="365125"/>
          </a:xfrm>
        </p:spPr>
        <p:txBody>
          <a:bodyPr>
            <a:noAutofit/>
          </a:bodyPr>
          <a:lstStyle>
            <a:lvl1pPr marL="0" indent="0" algn="l">
              <a:buNone/>
              <a:defRPr sz="12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Alex Jentsch (BNL)</a:t>
            </a:r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D9BCDB3-24E9-1B4D-0A74-4298674A99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46261" y="6492875"/>
            <a:ext cx="432486" cy="36512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000"/>
            </a:lvl1pPr>
          </a:lstStyle>
          <a:p>
            <a:pPr algn="ctr"/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8DB6E2-DDA3-22B8-7251-F0B132B676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842" y="6548516"/>
            <a:ext cx="2659380" cy="365125"/>
          </a:xfrm>
        </p:spPr>
        <p:txBody>
          <a:bodyPr>
            <a:noAutofit/>
          </a:bodyPr>
          <a:lstStyle>
            <a:lvl1pPr marL="0" indent="0" algn="l">
              <a:buNone/>
              <a:defRPr sz="12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r>
              <a:rPr lang="en-US" dirty="0"/>
              <a:t>TOF Peer Review, Dec. 3</a:t>
            </a:r>
            <a:r>
              <a:rPr lang="en-US" baseline="30000" dirty="0"/>
              <a:t>rd</a:t>
            </a:r>
            <a:r>
              <a:rPr lang="en-US" dirty="0"/>
              <a:t>, 2025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439522C-42D3-98C9-C46E-2F2D03D435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6553200"/>
            <a:ext cx="2659380" cy="365125"/>
          </a:xfrm>
        </p:spPr>
        <p:txBody>
          <a:bodyPr>
            <a:noAutofit/>
          </a:bodyPr>
          <a:lstStyle>
            <a:lvl1pPr marL="0" indent="0" algn="l">
              <a:buNone/>
              <a:defRPr sz="12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Alex Jentsch (BNL)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D45B976-F9BD-96F9-4119-FEAF693C373D}"/>
              </a:ext>
            </a:extLst>
          </p:cNvPr>
          <p:cNvCxnSpPr/>
          <p:nvPr userDrawn="1"/>
        </p:nvCxnSpPr>
        <p:spPr>
          <a:xfrm>
            <a:off x="462579" y="6111240"/>
            <a:ext cx="114999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79" y="0"/>
            <a:ext cx="11499925" cy="825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2579" y="975365"/>
            <a:ext cx="11499925" cy="4865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0018" y="6316595"/>
            <a:ext cx="432486" cy="36512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100" b="1">
                <a:solidFill>
                  <a:schemeClr val="bg2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B150B5-704F-CF21-3183-8DB97C07706C}"/>
              </a:ext>
            </a:extLst>
          </p:cNvPr>
          <p:cNvCxnSpPr>
            <a:cxnSpLocks/>
          </p:cNvCxnSpPr>
          <p:nvPr userDrawn="1"/>
        </p:nvCxnSpPr>
        <p:spPr>
          <a:xfrm>
            <a:off x="462579" y="825178"/>
            <a:ext cx="11499925" cy="0"/>
          </a:xfrm>
          <a:prstGeom prst="line">
            <a:avLst/>
          </a:prstGeom>
          <a:ln w="25400">
            <a:gradFill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958D2D7-4525-7982-81CE-BAFE8EFB999D}"/>
              </a:ext>
            </a:extLst>
          </p:cNvPr>
          <p:cNvCxnSpPr/>
          <p:nvPr userDrawn="1"/>
        </p:nvCxnSpPr>
        <p:spPr>
          <a:xfrm>
            <a:off x="462579" y="6111240"/>
            <a:ext cx="114999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u="none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572" y="1641505"/>
            <a:ext cx="10334625" cy="1947460"/>
          </a:xfrm>
        </p:spPr>
        <p:txBody>
          <a:bodyPr/>
          <a:lstStyle/>
          <a:p>
            <a:r>
              <a:rPr lang="en-US" dirty="0"/>
              <a:t>SPS </a:t>
            </a:r>
            <a:r>
              <a:rPr lang="en-US" dirty="0" err="1"/>
              <a:t>Testbeam</a:t>
            </a:r>
            <a:r>
              <a:rPr lang="en-US" dirty="0"/>
              <a:t> preparations for AC-LGADs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058" y="5383395"/>
            <a:ext cx="10334625" cy="746185"/>
          </a:xfrm>
        </p:spPr>
        <p:txBody>
          <a:bodyPr>
            <a:normAutofit/>
          </a:bodyPr>
          <a:lstStyle/>
          <a:p>
            <a:r>
              <a:rPr lang="en-US" dirty="0"/>
              <a:t>TIC Meeting</a:t>
            </a:r>
          </a:p>
          <a:p>
            <a:r>
              <a:rPr lang="en-US" dirty="0"/>
              <a:t>April 26</a:t>
            </a:r>
            <a:r>
              <a:rPr lang="en-US" baseline="30000" dirty="0"/>
              <a:t>th</a:t>
            </a:r>
            <a:r>
              <a:rPr lang="en-US" dirty="0"/>
              <a:t>, 2026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572" y="3617234"/>
            <a:ext cx="8012777" cy="1599261"/>
          </a:xfrm>
        </p:spPr>
        <p:txBody>
          <a:bodyPr/>
          <a:lstStyle/>
          <a:p>
            <a:r>
              <a:rPr lang="en-US" dirty="0"/>
              <a:t>Alex Jentsch (BNL)</a:t>
            </a: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602FBC-CA18-3EA9-500B-B0168C7E51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933A556B-7C63-244D-9B7C-B0EA8042B330}" type="slidenum">
              <a:rPr lang="en-US" smtClean="0"/>
              <a:pPr algn="ctr"/>
              <a:t>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E8E0A2-B07C-893C-8C62-EE47AD1CD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information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76AA8B-4AD8-129D-03CD-DA235FFE2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579" y="975365"/>
            <a:ext cx="11499925" cy="323882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Our SPS </a:t>
            </a:r>
            <a:r>
              <a:rPr lang="en-US" dirty="0" err="1"/>
              <a:t>testbeam</a:t>
            </a:r>
            <a:r>
              <a:rPr lang="en-US" dirty="0"/>
              <a:t> slot is scheduled for </a:t>
            </a:r>
            <a:r>
              <a:rPr lang="en-US" dirty="0">
                <a:solidFill>
                  <a:schemeClr val="accent5"/>
                </a:solidFill>
              </a:rPr>
              <a:t>July 22</a:t>
            </a:r>
            <a:r>
              <a:rPr lang="en-US" baseline="30000" dirty="0">
                <a:solidFill>
                  <a:schemeClr val="accent5"/>
                </a:solidFill>
              </a:rPr>
              <a:t>nd</a:t>
            </a:r>
            <a:r>
              <a:rPr lang="en-US" dirty="0">
                <a:solidFill>
                  <a:schemeClr val="accent5"/>
                </a:solidFill>
              </a:rPr>
              <a:t> to July 27</a:t>
            </a:r>
            <a:r>
              <a:rPr lang="en-US" baseline="30000" dirty="0">
                <a:solidFill>
                  <a:schemeClr val="accent5"/>
                </a:solidFill>
              </a:rPr>
              <a:t>th</a:t>
            </a:r>
            <a:r>
              <a:rPr lang="en-US" dirty="0"/>
              <a:t>, in parallel with ATLAS HGTD (DC-LGAD detector) in H6.</a:t>
            </a:r>
          </a:p>
          <a:p>
            <a:pPr lvl="1"/>
            <a:r>
              <a:rPr lang="en-US" dirty="0"/>
              <a:t>Yes, we only got 5 days. </a:t>
            </a:r>
          </a:p>
          <a:p>
            <a:pPr lvl="1"/>
            <a:r>
              <a:rPr lang="en-US" dirty="0"/>
              <a:t>HGTD has priority, so we don’t have use of the telescope, as far as we know.</a:t>
            </a:r>
          </a:p>
          <a:p>
            <a:r>
              <a:rPr lang="en-US" dirty="0"/>
              <a:t>We still have outstanding data analysis from several previous </a:t>
            </a:r>
            <a:r>
              <a:rPr lang="en-US" dirty="0" err="1"/>
              <a:t>testbeams</a:t>
            </a:r>
            <a:r>
              <a:rPr lang="en-US" dirty="0"/>
              <a:t> in both Japan and DESY.</a:t>
            </a:r>
          </a:p>
          <a:p>
            <a:pPr lvl="1"/>
            <a:r>
              <a:rPr lang="en-US" dirty="0"/>
              <a:t>Need to understand these results soon – they were only concerning sensors (no ASIC testing).</a:t>
            </a:r>
          </a:p>
          <a:p>
            <a:r>
              <a:rPr lang="en-US" b="1" dirty="0"/>
              <a:t>ASIC + sensor integration was the primary goal for the SPS </a:t>
            </a:r>
            <a:r>
              <a:rPr lang="en-US" b="1" dirty="0" err="1"/>
              <a:t>testbeam</a:t>
            </a:r>
            <a:r>
              <a:rPr lang="en-US" b="1" dirty="0"/>
              <a:t> campaign.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29B6B7E-8E50-2F09-5EEA-5C3C035DC2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318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F942B6-514C-F413-378D-28C7E56897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933A556B-7C63-244D-9B7C-B0EA8042B330}" type="slidenum">
              <a:rPr lang="en-US" smtClean="0"/>
              <a:pPr algn="ctr"/>
              <a:t>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AF4B5D-00E5-D7C4-8573-3AF799119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and planned </a:t>
            </a:r>
            <a:r>
              <a:rPr lang="en-US" dirty="0" err="1"/>
              <a:t>testbeams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66F70D-271A-D4DF-AB75-B93345CCA3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u="sng" dirty="0"/>
              <a:t>Previous campaigns</a:t>
            </a:r>
          </a:p>
          <a:p>
            <a:pPr lvl="1"/>
            <a:r>
              <a:rPr lang="en-US" dirty="0"/>
              <a:t>FNAL </a:t>
            </a:r>
            <a:r>
              <a:rPr lang="en-US" dirty="0" err="1"/>
              <a:t>testbeam</a:t>
            </a:r>
            <a:r>
              <a:rPr lang="en-US" dirty="0"/>
              <a:t> with small sensors several years ago </a:t>
            </a:r>
            <a:r>
              <a:rPr lang="en-US" dirty="0">
                <a:sym typeface="Wingdings" pitchFamily="2" charset="2"/>
              </a:rPr>
              <a:t> established baseline spatial and timing resolution performance within spec for physics.</a:t>
            </a:r>
          </a:p>
          <a:p>
            <a:pPr lvl="1"/>
            <a:r>
              <a:rPr lang="en-US" dirty="0">
                <a:sym typeface="Wingdings" pitchFamily="2" charset="2"/>
              </a:rPr>
              <a:t>JLAB </a:t>
            </a:r>
            <a:r>
              <a:rPr lang="en-US" dirty="0" err="1">
                <a:sym typeface="Wingdings" pitchFamily="2" charset="2"/>
              </a:rPr>
              <a:t>testbeam</a:t>
            </a:r>
            <a:r>
              <a:rPr lang="en-US" dirty="0">
                <a:sym typeface="Wingdings" pitchFamily="2" charset="2"/>
              </a:rPr>
              <a:t> with large, 30um strip sensors Summer 2025.</a:t>
            </a:r>
          </a:p>
          <a:p>
            <a:pPr lvl="2"/>
            <a:r>
              <a:rPr lang="en-US" dirty="0">
                <a:sym typeface="Wingdings" pitchFamily="2" charset="2"/>
              </a:rPr>
              <a:t>Spatial resolution ~ 32um, timing resolution ~ 63ps, but results with incorrect bias voltage, so performance worse than expectations.</a:t>
            </a:r>
          </a:p>
          <a:p>
            <a:pPr lvl="1"/>
            <a:r>
              <a:rPr lang="en-US" dirty="0">
                <a:sym typeface="Wingdings" pitchFamily="2" charset="2"/>
              </a:rPr>
              <a:t>Older (FY23) small strip sensors tested at DESY in Summer 2025 with FCFDv1.1.</a:t>
            </a:r>
          </a:p>
          <a:p>
            <a:pPr lvl="2"/>
            <a:r>
              <a:rPr lang="en-US" dirty="0">
                <a:sym typeface="Wingdings" pitchFamily="2" charset="2"/>
              </a:rPr>
              <a:t>Timing ~ 40ps, spatial resolution ~ 15um.</a:t>
            </a:r>
          </a:p>
          <a:p>
            <a:pPr lvl="1"/>
            <a:r>
              <a:rPr lang="en-US" dirty="0">
                <a:sym typeface="Wingdings" pitchFamily="2" charset="2"/>
              </a:rPr>
              <a:t>Strip sensors tested at DESY in Dec. 2025  analysis on-going, but preliminary results indicate a spatial resolution ~ 20um, while time resolution analysis is still underway.</a:t>
            </a:r>
          </a:p>
          <a:p>
            <a:pPr lvl="1"/>
            <a:r>
              <a:rPr lang="en-US" dirty="0">
                <a:sym typeface="Wingdings" pitchFamily="2" charset="2"/>
              </a:rPr>
              <a:t>20um and 30um larger pixel sensors tested @ KEK (6.5 GeV electrons) Feb. 19</a:t>
            </a:r>
            <a:r>
              <a:rPr lang="en-US" baseline="30000" dirty="0">
                <a:sym typeface="Wingdings" pitchFamily="2" charset="2"/>
              </a:rPr>
              <a:t>th</a:t>
            </a:r>
            <a:r>
              <a:rPr lang="en-US" dirty="0">
                <a:sym typeface="Wingdings" pitchFamily="2" charset="2"/>
              </a:rPr>
              <a:t> to 25</a:t>
            </a:r>
            <a:r>
              <a:rPr lang="en-US" baseline="30000" dirty="0">
                <a:sym typeface="Wingdings" pitchFamily="2" charset="2"/>
              </a:rPr>
              <a:t>th</a:t>
            </a:r>
            <a:r>
              <a:rPr lang="en-US" dirty="0">
                <a:sym typeface="Wingdings" pitchFamily="2" charset="2"/>
              </a:rPr>
              <a:t>, 2026  analysis underway.</a:t>
            </a:r>
          </a:p>
          <a:p>
            <a:pPr lvl="1"/>
            <a:r>
              <a:rPr lang="en-US" dirty="0" err="1">
                <a:sym typeface="Wingdings" pitchFamily="2" charset="2"/>
              </a:rPr>
              <a:t>RARiS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testbeam</a:t>
            </a:r>
            <a:r>
              <a:rPr lang="en-US" dirty="0">
                <a:sym typeface="Wingdings" pitchFamily="2" charset="2"/>
              </a:rPr>
              <a:t> with strip sensors (800 MeV electrons) March 3</a:t>
            </a:r>
            <a:r>
              <a:rPr lang="en-US" baseline="30000" dirty="0">
                <a:sym typeface="Wingdings" pitchFamily="2" charset="2"/>
              </a:rPr>
              <a:t>rd</a:t>
            </a:r>
            <a:r>
              <a:rPr lang="en-US" dirty="0">
                <a:sym typeface="Wingdings" pitchFamily="2" charset="2"/>
              </a:rPr>
              <a:t> to 6</a:t>
            </a:r>
            <a:r>
              <a:rPr lang="en-US" baseline="30000" dirty="0">
                <a:sym typeface="Wingdings" pitchFamily="2" charset="2"/>
              </a:rPr>
              <a:t>th </a:t>
            </a:r>
            <a:r>
              <a:rPr lang="en-US" dirty="0">
                <a:sym typeface="Wingdings" pitchFamily="2" charset="2"/>
              </a:rPr>
              <a:t> waiting for updates.</a:t>
            </a:r>
          </a:p>
          <a:p>
            <a:r>
              <a:rPr lang="en-US" dirty="0">
                <a:sym typeface="Wingdings" pitchFamily="2" charset="2"/>
              </a:rPr>
              <a:t>Planned </a:t>
            </a:r>
            <a:r>
              <a:rPr lang="en-US" dirty="0" err="1">
                <a:sym typeface="Wingdings" pitchFamily="2" charset="2"/>
              </a:rPr>
              <a:t>testbeams</a:t>
            </a:r>
            <a:endParaRPr lang="en-US" dirty="0">
              <a:sym typeface="Wingdings" pitchFamily="2" charset="2"/>
            </a:endParaRPr>
          </a:p>
          <a:p>
            <a:pPr lvl="1"/>
            <a:r>
              <a:rPr lang="en-US" dirty="0">
                <a:sym typeface="Wingdings" pitchFamily="2" charset="2"/>
              </a:rPr>
              <a:t>SPS July 2026  focus on pixels and EICROC.</a:t>
            </a:r>
          </a:p>
          <a:p>
            <a:pPr lvl="1"/>
            <a:r>
              <a:rPr lang="en-US" dirty="0">
                <a:sym typeface="Wingdings" pitchFamily="2" charset="2"/>
              </a:rPr>
              <a:t>KEK-PS, 6.5 GeV electrons (sometime in Oct. to Dec. is planned)  focus on FCFDv1.2</a:t>
            </a:r>
          </a:p>
          <a:p>
            <a:pPr lvl="1"/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1A57176-4BF1-5DF1-71D9-18480717B3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72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CFF5B9-967B-28A7-F298-29EFD99DAB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933A556B-7C63-244D-9B7C-B0EA8042B330}" type="slidenum">
              <a:rPr lang="en-US" smtClean="0"/>
              <a:pPr algn="ctr"/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6A63F14-E836-3F86-15B7-77F5F8090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plan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2957D2-9077-BBA9-63C3-5D124C7338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6 total DUTs</a:t>
            </a:r>
          </a:p>
          <a:p>
            <a:pPr lvl="1"/>
            <a:r>
              <a:rPr lang="en-US" dirty="0"/>
              <a:t>2 ”large” pixel AC-LGADs readout using preamp boards + CAEN digitizers</a:t>
            </a:r>
          </a:p>
          <a:p>
            <a:pPr lvl="1"/>
            <a:r>
              <a:rPr lang="en-US" dirty="0"/>
              <a:t>2 “large” strip AC-LGADs, same chain as for pixels</a:t>
            </a:r>
          </a:p>
          <a:p>
            <a:pPr lvl="1"/>
            <a:r>
              <a:rPr lang="en-US" dirty="0"/>
              <a:t>2 ”small” pixels w/ EICROC0, readout using Xilinx </a:t>
            </a:r>
            <a:r>
              <a:rPr lang="en-US" dirty="0" err="1"/>
              <a:t>devboards</a:t>
            </a:r>
            <a:r>
              <a:rPr lang="en-US" dirty="0"/>
              <a:t> </a:t>
            </a:r>
          </a:p>
          <a:p>
            <a:r>
              <a:rPr lang="en-US" b="1" u="sng" dirty="0"/>
              <a:t>Main Goals</a:t>
            </a:r>
          </a:p>
          <a:p>
            <a:pPr lvl="1"/>
            <a:r>
              <a:rPr lang="en-US" dirty="0"/>
              <a:t>Finalize understanding of sensor performance (timing resolution and spatial resolution) </a:t>
            </a:r>
            <a:r>
              <a:rPr lang="en-US" dirty="0">
                <a:sym typeface="Wingdings" pitchFamily="2" charset="2"/>
              </a:rPr>
              <a:t> address open questions from previous </a:t>
            </a:r>
            <a:r>
              <a:rPr lang="en-US" dirty="0" err="1">
                <a:sym typeface="Wingdings" pitchFamily="2" charset="2"/>
              </a:rPr>
              <a:t>testbeams</a:t>
            </a:r>
            <a:r>
              <a:rPr lang="en-US" dirty="0">
                <a:sym typeface="Wingdings" pitchFamily="2" charset="2"/>
              </a:rPr>
              <a:t>.</a:t>
            </a:r>
            <a:endParaRPr lang="en-US" dirty="0"/>
          </a:p>
          <a:p>
            <a:pPr lvl="2"/>
            <a:r>
              <a:rPr lang="en-US" dirty="0"/>
              <a:t>Also study spatial resolution performance with two different pad sizes for the pixelated sensors.</a:t>
            </a:r>
          </a:p>
          <a:p>
            <a:pPr lvl="1"/>
            <a:r>
              <a:rPr lang="en-US" b="1" dirty="0"/>
              <a:t>Study performance of full chain readout with EICROC0 </a:t>
            </a:r>
            <a:r>
              <a:rPr lang="en-US" b="1" dirty="0">
                <a:sym typeface="Wingdings" pitchFamily="2" charset="2"/>
              </a:rPr>
              <a:t> e.g. timing resolution.</a:t>
            </a:r>
          </a:p>
          <a:p>
            <a:r>
              <a:rPr lang="en-US" dirty="0">
                <a:sym typeface="Wingdings" pitchFamily="2" charset="2"/>
              </a:rPr>
              <a:t>Need to show that sensors, and most-importantly integrated setups can deliver needed performance for physics.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92F6621-8D29-E45A-B977-C9299E3A1F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849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8C6560-5BE8-8E44-C3BD-60881F6B37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B88D9B-C902-5F33-11EB-68BA1BA147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933A556B-7C63-244D-9B7C-B0EA8042B330}" type="slidenum">
              <a:rPr lang="en-US" smtClean="0"/>
              <a:pPr algn="ctr"/>
              <a:t>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C8D5341-E38E-07BA-3E66-99B01AAD9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Needs (equipment)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5A9C8A-A3A8-08BE-09EB-2AA232A80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579" y="975364"/>
            <a:ext cx="11499925" cy="5037810"/>
          </a:xfrm>
        </p:spPr>
        <p:txBody>
          <a:bodyPr>
            <a:normAutofit fontScale="92500" lnSpcReduction="20000"/>
          </a:bodyPr>
          <a:lstStyle/>
          <a:p>
            <a:r>
              <a:rPr lang="en-US" b="1" u="sng" dirty="0"/>
              <a:t>Sensors</a:t>
            </a:r>
          </a:p>
          <a:p>
            <a:pPr lvl="1"/>
            <a:r>
              <a:rPr lang="en-US" dirty="0"/>
              <a:t>2 large pixel AC-LGADs, 2 large strip AC-LGADs, 2 small pixel AC-LGADs. (</a:t>
            </a:r>
            <a:r>
              <a:rPr lang="en-US" b="1" dirty="0">
                <a:solidFill>
                  <a:srgbClr val="00B050"/>
                </a:solidFill>
              </a:rPr>
              <a:t>in-hand</a:t>
            </a:r>
            <a:r>
              <a:rPr lang="en-US" dirty="0"/>
              <a:t>)</a:t>
            </a:r>
          </a:p>
          <a:p>
            <a:r>
              <a:rPr lang="en-US" b="1" u="sng" dirty="0"/>
              <a:t>ASICs</a:t>
            </a:r>
          </a:p>
          <a:p>
            <a:pPr lvl="1"/>
            <a:r>
              <a:rPr lang="en-US" dirty="0"/>
              <a:t>2 EICROC0 (</a:t>
            </a:r>
            <a:r>
              <a:rPr lang="en-US" b="1" dirty="0">
                <a:solidFill>
                  <a:srgbClr val="00B050"/>
                </a:solidFill>
              </a:rPr>
              <a:t>in-hand</a:t>
            </a:r>
            <a:r>
              <a:rPr lang="en-US" dirty="0"/>
              <a:t>).</a:t>
            </a:r>
          </a:p>
          <a:p>
            <a:r>
              <a:rPr lang="en-US" b="1" u="sng" dirty="0"/>
              <a:t>Readout chain</a:t>
            </a:r>
          </a:p>
          <a:p>
            <a:pPr lvl="1"/>
            <a:r>
              <a:rPr lang="en-US" dirty="0"/>
              <a:t>Xilinx devkits for EICROC0 (</a:t>
            </a:r>
            <a:r>
              <a:rPr lang="en-US" b="1" dirty="0">
                <a:solidFill>
                  <a:srgbClr val="00B050"/>
                </a:solidFill>
              </a:rPr>
              <a:t>plenty of newer ZCU106 boards</a:t>
            </a:r>
            <a:r>
              <a:rPr lang="en-US" dirty="0"/>
              <a:t>, limited number of older boards).</a:t>
            </a:r>
          </a:p>
          <a:p>
            <a:pPr lvl="1"/>
            <a:r>
              <a:rPr lang="en-US" dirty="0"/>
              <a:t>Analog readout boards for large sensors (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25 ordered, fabrication should be complete in a few weeks</a:t>
            </a:r>
            <a:r>
              <a:rPr lang="en-US" dirty="0"/>
              <a:t>).</a:t>
            </a:r>
          </a:p>
          <a:p>
            <a:pPr lvl="1"/>
            <a:r>
              <a:rPr lang="en-US" dirty="0"/>
              <a:t>Digitizers (for large sensors) – we have 2 that we can for sure use from two institutions.</a:t>
            </a:r>
          </a:p>
          <a:p>
            <a:r>
              <a:rPr lang="en-US" b="1" u="sng" dirty="0"/>
              <a:t>Power supplies</a:t>
            </a:r>
          </a:p>
          <a:p>
            <a:pPr lvl="1"/>
            <a:r>
              <a:rPr lang="en-US" dirty="0"/>
              <a:t>HV supplies for bias (6 channels); LV supplies for ASICs and preamps (6 channels).</a:t>
            </a:r>
          </a:p>
          <a:p>
            <a:r>
              <a:rPr lang="en-US" b="1" u="sng" dirty="0"/>
              <a:t>Reference detectors</a:t>
            </a:r>
          </a:p>
          <a:p>
            <a:pPr lvl="1"/>
            <a:r>
              <a:rPr lang="en-US" dirty="0"/>
              <a:t>Won’t have access to the telescope – being used by HGTD.</a:t>
            </a:r>
          </a:p>
          <a:p>
            <a:pPr lvl="1"/>
            <a:r>
              <a:rPr lang="en-US" dirty="0"/>
              <a:t>DC-LGADs for timing?</a:t>
            </a:r>
          </a:p>
          <a:p>
            <a:r>
              <a:rPr lang="en-US" b="1" u="sng" dirty="0"/>
              <a:t>Cooling system + detector mounting</a:t>
            </a:r>
          </a:p>
          <a:p>
            <a:pPr lvl="1"/>
            <a:r>
              <a:rPr lang="en-US" dirty="0"/>
              <a:t>Grigory from UIC has a setup which we can use, but details still need to be worked out (part of the discussion for upcoming AC-LGAD meeting on Thursday night).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4E33FA1-DCF1-6D05-874A-1A75F221B1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020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F9A013-0807-2433-A137-26D0E4592A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C7EE81-F01F-C29A-58BD-A109F9CFBF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933A556B-7C63-244D-9B7C-B0EA8042B330}" type="slidenum">
              <a:rPr lang="en-US" smtClean="0"/>
              <a:pPr algn="ctr"/>
              <a:t>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B523FE-4EEF-0364-BF08-8457868D5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Needs (firmware and software)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1CAD04-A3B2-D492-22DC-49DC7E278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579" y="975364"/>
            <a:ext cx="11499925" cy="5107383"/>
          </a:xfrm>
        </p:spPr>
        <p:txBody>
          <a:bodyPr>
            <a:normAutofit/>
          </a:bodyPr>
          <a:lstStyle/>
          <a:p>
            <a:r>
              <a:rPr lang="en-US" b="1" u="sng" dirty="0"/>
              <a:t>Firmware</a:t>
            </a:r>
          </a:p>
          <a:p>
            <a:pPr lvl="1"/>
            <a:r>
              <a:rPr lang="en-US" dirty="0"/>
              <a:t>EICROC0 firmware not ready for </a:t>
            </a:r>
            <a:r>
              <a:rPr lang="en-US" dirty="0" err="1"/>
              <a:t>testbeam</a:t>
            </a:r>
            <a:r>
              <a:rPr lang="en-US" dirty="0"/>
              <a:t> data-taking. </a:t>
            </a:r>
            <a:r>
              <a:rPr lang="en-US" dirty="0">
                <a:sym typeface="Wingdings" pitchFamily="2" charset="2"/>
              </a:rPr>
              <a:t> work actively on-going to solve issues and ensure readiness.</a:t>
            </a:r>
          </a:p>
          <a:p>
            <a:pPr lvl="2"/>
            <a:r>
              <a:rPr lang="en-US" dirty="0">
                <a:sym typeface="Wingdings" pitchFamily="2" charset="2"/>
              </a:rPr>
              <a:t>Calibration of ASIC with threshold offsets, testing of ASIC with external trigger, etc.</a:t>
            </a:r>
          </a:p>
          <a:p>
            <a:r>
              <a:rPr lang="en-US" b="1" u="sng" dirty="0">
                <a:sym typeface="Wingdings" pitchFamily="2" charset="2"/>
              </a:rPr>
              <a:t>Analysis software</a:t>
            </a:r>
          </a:p>
          <a:p>
            <a:pPr lvl="1"/>
            <a:r>
              <a:rPr lang="en-US" dirty="0">
                <a:sym typeface="Wingdings" pitchFamily="2" charset="2"/>
              </a:rPr>
              <a:t>Codes exist already from previous </a:t>
            </a:r>
            <a:r>
              <a:rPr lang="en-US" dirty="0" err="1">
                <a:sym typeface="Wingdings" pitchFamily="2" charset="2"/>
              </a:rPr>
              <a:t>testbeams</a:t>
            </a:r>
            <a:r>
              <a:rPr lang="en-US" dirty="0">
                <a:sym typeface="Wingdings" pitchFamily="2" charset="2"/>
              </a:rPr>
              <a:t> using the preamp board + digitizer readout chain.</a:t>
            </a:r>
          </a:p>
          <a:p>
            <a:pPr lvl="1"/>
            <a:r>
              <a:rPr lang="en-US" dirty="0">
                <a:sym typeface="Wingdings" pitchFamily="2" charset="2"/>
              </a:rPr>
              <a:t>Analysis code(s) exist for EICROC digital analysis from groups at BNL and </a:t>
            </a:r>
            <a:r>
              <a:rPr lang="en-US" dirty="0" err="1">
                <a:sym typeface="Wingdings" pitchFamily="2" charset="2"/>
              </a:rPr>
              <a:t>IJCLab</a:t>
            </a:r>
            <a:r>
              <a:rPr lang="en-US" dirty="0">
                <a:sym typeface="Wingdings" pitchFamily="2" charset="2"/>
              </a:rPr>
              <a:t>.</a:t>
            </a:r>
          </a:p>
          <a:p>
            <a:pPr lvl="2"/>
            <a:r>
              <a:rPr lang="en-US" dirty="0">
                <a:sym typeface="Wingdings" pitchFamily="2" charset="2"/>
              </a:rPr>
              <a:t>Need to work on necessary components missing to ensure robust testing has been carried out early so independent analyses can be done to verify results  in-progress now.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156B36-BADB-9EA2-D3FE-F5F2052262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884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08AF5D-37AD-82F3-63F2-E69E3DF3C0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933A556B-7C63-244D-9B7C-B0EA8042B330}" type="slidenum">
              <a:rPr lang="en-US" smtClean="0"/>
              <a:pPr algn="ctr"/>
              <a:t>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2F799A7-6319-F964-8586-F6721B34F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benchmarks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E0C440-CD6D-286F-3AB3-D40CFFE5A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579" y="1441174"/>
            <a:ext cx="11499925" cy="404522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EICROC0 calibration using new firmware (in-progress) </a:t>
            </a:r>
            <a:r>
              <a:rPr lang="en-US" dirty="0">
                <a:sym typeface="Wingdings" pitchFamily="2" charset="2"/>
              </a:rPr>
              <a:t> expected in &lt; 1-2 weeks</a:t>
            </a:r>
            <a:r>
              <a:rPr lang="en-US" dirty="0"/>
              <a:t>.</a:t>
            </a:r>
          </a:p>
          <a:p>
            <a:r>
              <a:rPr lang="en-US" dirty="0"/>
              <a:t>Test of internal trigger with Sr-90 source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early to mid-May.</a:t>
            </a:r>
          </a:p>
          <a:p>
            <a:r>
              <a:rPr lang="en-US" dirty="0"/>
              <a:t>Test of external trigger (e.g. DC-LGAD with source) </a:t>
            </a:r>
            <a:r>
              <a:rPr lang="en-US" dirty="0">
                <a:sym typeface="Wingdings" pitchFamily="2" charset="2"/>
              </a:rPr>
              <a:t> mid-May.</a:t>
            </a:r>
          </a:p>
          <a:p>
            <a:r>
              <a:rPr lang="en-US" dirty="0">
                <a:sym typeface="Wingdings" pitchFamily="2" charset="2"/>
              </a:rPr>
              <a:t>Bonding of large sensors to new analog preamp boards  mid to late-May.</a:t>
            </a:r>
          </a:p>
          <a:p>
            <a:r>
              <a:rPr lang="en-US" dirty="0">
                <a:sym typeface="Wingdings" pitchFamily="2" charset="2"/>
              </a:rPr>
              <a:t>Testing of large sensors with external digitizers on bench (with laser)  late-May to early June.</a:t>
            </a:r>
          </a:p>
          <a:p>
            <a:r>
              <a:rPr lang="en-US" dirty="0">
                <a:sym typeface="Wingdings" pitchFamily="2" charset="2"/>
              </a:rPr>
              <a:t>Integration and testing of full system will be planned over the coming 2 weeks and aimed to begin no later than early-June.</a:t>
            </a:r>
          </a:p>
          <a:p>
            <a:pPr lvl="1"/>
            <a:r>
              <a:rPr lang="en-US" dirty="0">
                <a:sym typeface="Wingdings" pitchFamily="2" charset="2"/>
              </a:rPr>
              <a:t>Need full setup “on” and testing with </a:t>
            </a:r>
            <a:r>
              <a:rPr lang="en-US" dirty="0" err="1">
                <a:sym typeface="Wingdings" pitchFamily="2" charset="2"/>
              </a:rPr>
              <a:t>cosmics</a:t>
            </a:r>
            <a:r>
              <a:rPr lang="en-US" dirty="0">
                <a:sym typeface="Wingdings" pitchFamily="2" charset="2"/>
              </a:rPr>
              <a:t> to ensure the system can run continuously without any issues.</a:t>
            </a:r>
            <a:endParaRPr lang="en-US" dirty="0"/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7BFE1AC-EE2B-6BFF-97C2-606C2E0F19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612364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_NSLS-II">
      <a:dk1>
        <a:srgbClr val="000000"/>
      </a:dk1>
      <a:lt1>
        <a:srgbClr val="FFFFFF"/>
      </a:lt1>
      <a:dk2>
        <a:srgbClr val="105B78"/>
      </a:dk2>
      <a:lt2>
        <a:srgbClr val="00ACDB"/>
      </a:lt2>
      <a:accent1>
        <a:srgbClr val="B2D33A"/>
      </a:accent1>
      <a:accent2>
        <a:srgbClr val="F68A1F"/>
      </a:accent2>
      <a:accent3>
        <a:srgbClr val="B62466"/>
      </a:accent3>
      <a:accent4>
        <a:srgbClr val="FFCC33"/>
      </a:accent4>
      <a:accent5>
        <a:srgbClr val="DA3525"/>
      </a:accent5>
      <a:accent6>
        <a:srgbClr val="50489D"/>
      </a:accent6>
      <a:hlink>
        <a:srgbClr val="4881C3"/>
      </a:hlink>
      <a:folHlink>
        <a:srgbClr val="24B574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40B03456-9B8D-484F-87DB-076ADB43E9F3}" vid="{D3F09972-1605-9348-86B6-2FB56E667A3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bfd71d5-c7ac-4dca-b865-a609d1eb4074" xsi:nil="true"/>
    <lcf76f155ced4ddcb4097134ff3c332f xmlns="9e4a43c1-b2a9-408a-8cac-448eda25f0f3">
      <Terms xmlns="http://schemas.microsoft.com/office/infopath/2007/PartnerControls"/>
    </lcf76f155ced4ddcb4097134ff3c332f>
    <SharedWithUsers xmlns="dd7425a4-fa23-406d-b478-3c2992d2d4ba">
      <UserInfo>
        <DisplayName/>
        <AccountId xsi:nil="true"/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499330D76B4642A0E7B53F4A469F55" ma:contentTypeVersion="14" ma:contentTypeDescription="Create a new document." ma:contentTypeScope="" ma:versionID="9bd72081d61ddd7672fb853d8d442ca6">
  <xsd:schema xmlns:xsd="http://www.w3.org/2001/XMLSchema" xmlns:xs="http://www.w3.org/2001/XMLSchema" xmlns:p="http://schemas.microsoft.com/office/2006/metadata/properties" xmlns:ns2="9e4a43c1-b2a9-408a-8cac-448eda25f0f3" xmlns:ns3="dd7425a4-fa23-406d-b478-3c2992d2d4ba" xmlns:ns4="3bfd71d5-c7ac-4dca-b865-a609d1eb4074" targetNamespace="http://schemas.microsoft.com/office/2006/metadata/properties" ma:root="true" ma:fieldsID="e085e1eba6760f9000955ff7b85eb376" ns2:_="" ns3:_="" ns4:_="">
    <xsd:import namespace="9e4a43c1-b2a9-408a-8cac-448eda25f0f3"/>
    <xsd:import namespace="dd7425a4-fa23-406d-b478-3c2992d2d4ba"/>
    <xsd:import namespace="3bfd71d5-c7ac-4dca-b865-a609d1eb40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4a43c1-b2a9-408a-8cac-448eda25f0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a325a567-783b-4eae-ad25-f71283ef2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7425a4-fa23-406d-b478-3c2992d2d4b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d71d5-c7ac-4dca-b865-a609d1eb4074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c11a0df5-9a12-49e9-8865-351e10a89734}" ma:internalName="TaxCatchAll" ma:showField="CatchAllData" ma:web="dd7425a4-fa23-406d-b478-3c2992d2d4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966BDAA-DFEF-4721-B461-181B05E60D2C}">
  <ds:schemaRefs>
    <ds:schemaRef ds:uri="http://schemas.microsoft.com/office/2006/metadata/properties"/>
    <ds:schemaRef ds:uri="http://schemas.microsoft.com/office/infopath/2007/PartnerControls"/>
    <ds:schemaRef ds:uri="3bfd71d5-c7ac-4dca-b865-a609d1eb4074"/>
    <ds:schemaRef ds:uri="9e4a43c1-b2a9-408a-8cac-448eda25f0f3"/>
    <ds:schemaRef ds:uri="dd7425a4-fa23-406d-b478-3c2992d2d4ba"/>
  </ds:schemaRefs>
</ds:datastoreItem>
</file>

<file path=customXml/itemProps2.xml><?xml version="1.0" encoding="utf-8"?>
<ds:datastoreItem xmlns:ds="http://schemas.openxmlformats.org/officeDocument/2006/customXml" ds:itemID="{7E6CCBA4-3A2F-4673-83B2-539F0355AD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4a43c1-b2a9-408a-8cac-448eda25f0f3"/>
    <ds:schemaRef ds:uri="dd7425a4-fa23-406d-b478-3c2992d2d4ba"/>
    <ds:schemaRef ds:uri="3bfd71d5-c7ac-4dca-b865-a609d1eb40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D98A2C5-903B-47C2-98B4-555AC70E4F3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EIC_PPT_Template_Widescreen_040425 (2)</Template>
  <TotalTime>4564</TotalTime>
  <Words>818</Words>
  <Application>Microsoft Macintosh PowerPoint</Application>
  <PresentationFormat>Widescreen</PresentationFormat>
  <Paragraphs>72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BNL</vt:lpstr>
      <vt:lpstr>SPS Testbeam preparations for AC-LGADs</vt:lpstr>
      <vt:lpstr>Basic information</vt:lpstr>
      <vt:lpstr>Previous and planned testbeams</vt:lpstr>
      <vt:lpstr>General plan</vt:lpstr>
      <vt:lpstr>Needs (equipment)</vt:lpstr>
      <vt:lpstr>Needs (firmware and software)</vt:lpstr>
      <vt:lpstr>Testing benchmarks</vt:lpstr>
    </vt:vector>
  </TitlesOfParts>
  <Manager/>
  <Company>Brookhaven National Laboratory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Mendez, Anna</dc:creator>
  <cp:keywords/>
  <dc:description/>
  <cp:lastModifiedBy>Alex Jentsch</cp:lastModifiedBy>
  <cp:revision>137</cp:revision>
  <dcterms:created xsi:type="dcterms:W3CDTF">2025-05-18T16:02:34Z</dcterms:created>
  <dcterms:modified xsi:type="dcterms:W3CDTF">2026-04-27T13:08:01Z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0x010100E6499330D76B4642A0E7B53F4A469F55</vt:lpwstr>
  </property>
  <property fmtid="{D5CDD505-2E9C-101B-9397-08002B2CF9AE}" pid="3" name="Order">
    <vt:r8>119000</vt:r8>
  </property>
  <property fmtid="{D5CDD505-2E9C-101B-9397-08002B2CF9AE}" pid="4" name="TriggerFlowInfo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_ExtendedDescription">
    <vt:lpwstr/>
  </property>
</Properties>
</file>