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3"/>
  </p:notesMasterIdLst>
  <p:handoutMasterIdLst>
    <p:handoutMasterId r:id="rId44"/>
  </p:handoutMasterIdLst>
  <p:sldIdLst>
    <p:sldId id="256" r:id="rId2"/>
    <p:sldId id="287" r:id="rId3"/>
    <p:sldId id="286" r:id="rId4"/>
    <p:sldId id="257" r:id="rId5"/>
    <p:sldId id="291" r:id="rId6"/>
    <p:sldId id="268" r:id="rId7"/>
    <p:sldId id="258" r:id="rId8"/>
    <p:sldId id="292" r:id="rId9"/>
    <p:sldId id="261" r:id="rId10"/>
    <p:sldId id="272" r:id="rId11"/>
    <p:sldId id="260" r:id="rId12"/>
    <p:sldId id="293" r:id="rId13"/>
    <p:sldId id="263" r:id="rId14"/>
    <p:sldId id="264" r:id="rId15"/>
    <p:sldId id="265" r:id="rId16"/>
    <p:sldId id="266" r:id="rId17"/>
    <p:sldId id="294" r:id="rId18"/>
    <p:sldId id="267" r:id="rId19"/>
    <p:sldId id="269" r:id="rId20"/>
    <p:sldId id="271" r:id="rId21"/>
    <p:sldId id="295" r:id="rId22"/>
    <p:sldId id="270" r:id="rId23"/>
    <p:sldId id="275" r:id="rId24"/>
    <p:sldId id="274" r:id="rId25"/>
    <p:sldId id="296" r:id="rId26"/>
    <p:sldId id="273" r:id="rId27"/>
    <p:sldId id="280" r:id="rId28"/>
    <p:sldId id="276" r:id="rId29"/>
    <p:sldId id="277" r:id="rId30"/>
    <p:sldId id="281" r:id="rId31"/>
    <p:sldId id="282" r:id="rId32"/>
    <p:sldId id="283" r:id="rId33"/>
    <p:sldId id="278" r:id="rId34"/>
    <p:sldId id="279" r:id="rId35"/>
    <p:sldId id="285" r:id="rId36"/>
    <p:sldId id="284" r:id="rId37"/>
    <p:sldId id="262" r:id="rId38"/>
    <p:sldId id="259" r:id="rId39"/>
    <p:sldId id="288" r:id="rId40"/>
    <p:sldId id="289" r:id="rId41"/>
    <p:sldId id="290" r:id="rId4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523"/>
    <p:restoredTop sz="94638"/>
  </p:normalViewPr>
  <p:slideViewPr>
    <p:cSldViewPr snapToGrid="0">
      <p:cViewPr>
        <p:scale>
          <a:sx n="116" d="100"/>
          <a:sy n="116" d="100"/>
        </p:scale>
        <p:origin x="608" y="4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5C4656A-DE0F-AA88-D156-7823453CF77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C6E9B98-0A86-B540-279B-A66935BDE31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D5090C-65F1-C240-9422-F157854ED3C2}" type="datetimeFigureOut">
              <a:rPr lang="en-US" smtClean="0"/>
              <a:t>6/28/26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20D4831-8DAD-1612-64AD-16E82C7372F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/>
              <a:t>Satellite Meeting(GSU)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F82EEE1-0765-7BC5-7CB5-C3BFDD3A139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4B18D2-1940-3240-85AD-3AF0143023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335642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D2A62C-4DA3-0A46-9C68-CA7D4F098C2F}" type="datetimeFigureOut">
              <a:rPr lang="en-US" smtClean="0"/>
              <a:t>6/27/26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/>
              <a:t>Satellite Meeting(GSU)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C08019-9C09-114F-AC79-D042578D5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682447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C08019-9C09-114F-AC79-D042578D5FF4}" type="slidenum">
              <a:rPr lang="en-US" smtClean="0"/>
              <a:t>16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9FE61E-C18B-A93D-E8CA-D7B96776DE35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Satellite Meeting(GSU)</a:t>
            </a:r>
          </a:p>
        </p:txBody>
      </p:sp>
    </p:spTree>
    <p:extLst>
      <p:ext uri="{BB962C8B-B14F-4D97-AF65-F5344CB8AC3E}">
        <p14:creationId xmlns:p14="http://schemas.microsoft.com/office/powerpoint/2010/main" val="23781254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3738BC-B200-D429-DA46-EB8E5FF893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3C25B60-3BC9-33EB-9014-E4C9D8F008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7A9BF0-E5C8-A0A6-6B6B-9E1DD96448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B6735-B209-8749-A8A4-6F33BA6F5B78}" type="datetime1">
              <a:rPr lang="en-US" smtClean="0"/>
              <a:t>6/28/26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8C6CEF-C3F4-19D5-FBA6-03EC7C1D57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Uttam Acharya( Vanderbilt University)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3BDB83-277B-97E1-0A74-92ED06E00F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FA6EC-8650-2D49-997C-5C47B82E5C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2755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A4642B-238F-5EAD-877A-1B4EADF53E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321A49A-635A-CABC-A15A-DD523EE30D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8753F2-F986-2600-E7A3-EDDFE8CFAA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F4ABE-4069-0048-8A48-01D9308FCD0B}" type="datetime1">
              <a:rPr lang="en-US" smtClean="0"/>
              <a:t>6/28/26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FB41D2-2AD6-4B59-6F00-0650DD3930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Uttam Acharya( Vanderbilt University)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3EB26C-4EC8-8D97-BD55-78505680E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FA6EC-8650-2D49-997C-5C47B82E5C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4783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0DBC437-7D8C-ACC8-28D7-C601233CBA3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8479045-BDB6-2D9A-E28D-025FA1250C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B003A7-A817-8A05-7A2C-63DA883A4E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E1732D-753C-5C4E-A13D-E1059F9E85A0}" type="datetime1">
              <a:rPr lang="en-US" smtClean="0"/>
              <a:t>6/28/26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316238-714C-02F0-B338-96631B3BF7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Uttam Acharya( Vanderbilt University)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97B49D-AF70-E617-42F7-F789968980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FA6EC-8650-2D49-997C-5C47B82E5C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6284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7DD91E-82D9-E92B-E0A7-DDDBC33920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6C15F1-5D73-618B-3FAC-A86B7AB8AA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A8F4F8-F558-4316-6E7E-8271A5B30F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CEFD24-0825-B14B-A4B6-84DEFD97033A}" type="datetime1">
              <a:rPr lang="en-US" smtClean="0"/>
              <a:t>6/28/26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C55228-60DD-DF65-FBCD-ADFF0A4682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Uttam Acharya( Vanderbilt University)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80D571-855C-0903-7692-F132FE86E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FA6EC-8650-2D49-997C-5C47B82E5C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4724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DFC800-B787-244D-F43A-804EA19980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19BBB1-4342-3126-97E5-8D826CCADA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71E098-5BC3-4E21-A1E8-61200F6F23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F492B-EE6A-3640-976A-EAFE260B4759}" type="datetime1">
              <a:rPr lang="en-US" smtClean="0"/>
              <a:t>6/28/26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F6739A-E400-A152-93A1-BB6E5ACFE1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Uttam Acharya( Vanderbilt University)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544245-361A-5B6A-6A58-B23C33398C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FA6EC-8650-2D49-997C-5C47B82E5C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25504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75C41B-1B40-8CB6-7AE2-1BD93BCF20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51917B-70E7-78D0-DBD1-E3BB421F6D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69B0DF-DF2E-3D1D-13E2-D7FA4FCBE4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17D465D-8808-ACCA-8C8D-91433E5BDB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6146E-D20F-7C4C-8AAA-A3867A228DEB}" type="datetime1">
              <a:rPr lang="en-US" smtClean="0"/>
              <a:t>6/28/26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7C2337-4200-F1D7-B015-93BD3FD59A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Uttam Acharya( Vanderbilt University)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75575C-8399-7DCB-DF00-8ECB1AC52D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FA6EC-8650-2D49-997C-5C47B82E5C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6266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974233-9E75-99B0-99C4-C83F30CAB9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E51CFF-595B-A1E7-6C99-4051DCF7FB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7389FC1-9ECE-60C2-F9AF-05BDFBA8FF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A7E1A18-F833-E24E-A8FE-72B8317D167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4413207-D732-5E45-BBC6-6B98229938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20BFB3A-552F-08D9-2BAA-EAD57F3E71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F2F6F-805B-C446-941A-C0A180AAEE03}" type="datetime1">
              <a:rPr lang="en-US" smtClean="0"/>
              <a:t>6/28/26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C2CF663-31F8-032F-0FBC-4256FCDFB6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Uttam Acharya( Vanderbilt University)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70A3508-24A0-4131-D073-917C147842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FA6EC-8650-2D49-997C-5C47B82E5C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4866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58350E-6CA5-6F97-CF8C-5C0C7AC072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A176D21-7792-F625-BC38-39A2D59895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B43C5-7501-C446-97E6-D4191FE656E6}" type="datetime1">
              <a:rPr lang="en-US" smtClean="0"/>
              <a:t>6/28/26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0EA4982-F606-CE53-486C-A7A7BC56E1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Uttam Acharya( Vanderbilt University)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6FC1E2-681C-6197-1D51-1192BD0AFA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FA6EC-8650-2D49-997C-5C47B82E5C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5848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57A12D5-2290-D735-7123-CD4BEDA9DE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43AFD-2201-4F43-A8C0-1EDA2B1B129C}" type="datetime1">
              <a:rPr lang="en-US" smtClean="0"/>
              <a:t>6/28/26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A0DFE61-FEBD-2E3C-DF9D-950F565A02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Uttam Acharya( Vanderbilt University)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2C078A-EAC8-53F1-ED20-4DF4F8E0FD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FA6EC-8650-2D49-997C-5C47B82E5C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0672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AD9D62-831F-C085-2312-6AA45699DE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B07613-AE0E-D92D-3326-C4AF5CEB33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22B8F4-643C-F5BB-29E2-E0C066612D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CE9DF8-8570-A4E0-1E15-EAB3CA034D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762D3-128C-3044-9742-BDD7B9AC4406}" type="datetime1">
              <a:rPr lang="en-US" smtClean="0"/>
              <a:t>6/28/26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000843-C8A5-B10A-38F8-7281FA696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Uttam Acharya( Vanderbilt University)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91069C-6C4D-6F53-000F-A3CE5E559E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FA6EC-8650-2D49-997C-5C47B82E5C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66101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DF16CC-F1BF-C3B4-9E28-7988E4F790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02828E7-8EDA-DF72-EBE7-E99E5B3DACF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E4BCD82-FF9E-5CCB-0BC7-D36DF72AAA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954EC6-41DB-08C8-921C-5B5D99C21E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EB8C1-8678-8043-B84C-D395876C4EC9}" type="datetime1">
              <a:rPr lang="en-US" smtClean="0"/>
              <a:t>6/28/26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8DE86EC-E571-1078-575A-012B467835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Uttam Acharya( Vanderbilt University)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E006B7-6D34-A516-D8C3-52035E6BAE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FA6EC-8650-2D49-997C-5C47B82E5C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9836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73A2A0E-E236-4A21-7FC1-C1095A8A2D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D308D7-3124-0F10-4C07-9BF6F319EE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0459D1-BCA1-4EBD-1E59-37213BC413D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9C72AE8-BD7D-6F4F-997D-A265D83BEDB5}" type="datetime1">
              <a:rPr lang="en-US" smtClean="0"/>
              <a:t>6/28/26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92DE09-3FAC-1A96-5EFD-8641A8E1EB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US"/>
              <a:t>Uttam Acharya( Vanderbilt University)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F4FB33-66B3-0431-BE0F-F767984C03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00FA6EC-8650-2D49-997C-5C47B82E5C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981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chrome-extension://efaidnbmnnnibpcajpcglclefindmkaj/https:/cds.cern.ch/record/2957557/files/ATLAS-CONF-2026-004.pdf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cms-results.web.cern.ch/cms-results/public-results/preliminary-results/HIN-25-010/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indico.global/event/13943/contributions/141117/" TargetMode="External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hyperlink" Target="https://indico.global/event/13943/contributions/143387/" TargetMode="Externa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hyperlink" Target="chrome-extension://efaidnbmnnnibpcajpcglclefindmkaj/https:/arxiv.org/pdf/2503.08181" TargetMode="External"/><Relationship Id="rId5" Type="http://schemas.openxmlformats.org/officeDocument/2006/relationships/hyperlink" Target="https://indico.global/event/13943/contributions/143530/" TargetMode="External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ature.com/articles/nphys4111" TargetMode="Externa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chrome-extension://efaidnbmnnnibpcajpcglclefindmkaj/https:/indico.global/event/13943/contributions/143551/attachments/68171/132172/SQM26_StrangenessOO_Pucillo-1.pdf" TargetMode="Externa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57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hyperlink" Target="chrome-extension://efaidnbmnnnibpcajpcglclefindmkaj/https:/indico.cern.ch/event/1428985/contributions/6998701/attachments/3300924/5904694/light_ion_Dihadron_Corr_HardProbes_2026_v4.pdf" TargetMode="External"/><Relationship Id="rId4" Type="http://schemas.openxmlformats.org/officeDocument/2006/relationships/image" Target="../media/image5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hyperlink" Target="ATLAS-CONF-2026-007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chrome-extension://efaidnbmnnnibpcajpcglclefindmkaj/https:/cds.cern.ch/record/2957557/files/ATLAS-CONF-2026-004.pdf" TargetMode="External"/><Relationship Id="rId7" Type="http://schemas.openxmlformats.org/officeDocument/2006/relationships/image" Target="../media/image7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openxmlformats.org/officeDocument/2006/relationships/hyperlink" Target="chrome-extension://efaidnbmnnnibpcajpcglclefindmkaj/https:/indico.cern.ch/event/1479384/contributions/6663047/attachments/3131557/5555439/IS_mult_v3.pdf" TargetMode="External"/><Relationship Id="rId4" Type="http://schemas.openxmlformats.org/officeDocument/2006/relationships/image" Target="../media/image7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hyperlink" Target="chrome-extension://efaidnbmnnnibpcajpcglclefindmkaj/https:/cds.cern.ch/record/2957557/files/ATLAS-CONF-2026-004.pdf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705111B-7045-E019-CFF0-A5A8D8B2394A}"/>
              </a:ext>
            </a:extLst>
          </p:cNvPr>
          <p:cNvSpPr txBox="1"/>
          <p:nvPr/>
        </p:nvSpPr>
        <p:spPr>
          <a:xfrm>
            <a:off x="175992" y="99144"/>
            <a:ext cx="11623942" cy="212365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R="0" indent="0" algn="ctr">
              <a:buNone/>
            </a:pPr>
            <a:r>
              <a:rPr lang="en-US" sz="4400" b="1" i="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Oxygen–Oxygen Collisions: A New Window on the System-Size Evolution of QCD Matter at RHIC and LHC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F390749-0546-0406-6CAE-34448A5EB6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97087" y="5425995"/>
            <a:ext cx="3945313" cy="93380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7FAAAC9-B27D-40AE-73D9-9B4B63C99476}"/>
              </a:ext>
            </a:extLst>
          </p:cNvPr>
          <p:cNvSpPr txBox="1"/>
          <p:nvPr/>
        </p:nvSpPr>
        <p:spPr>
          <a:xfrm>
            <a:off x="2430555" y="2393763"/>
            <a:ext cx="660586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360"/>
              </a:spcBef>
            </a:pP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nnai MN" pitchFamily="2" charset="77"/>
                <a:cs typeface="Times New Roman" panose="02020603050405020304" pitchFamily="18" charset="0"/>
              </a:rPr>
              <a:t>Uttam Acharya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DB07F55-3B49-1544-6F7F-9AA580736A14}"/>
              </a:ext>
            </a:extLst>
          </p:cNvPr>
          <p:cNvSpPr txBox="1"/>
          <p:nvPr/>
        </p:nvSpPr>
        <p:spPr>
          <a:xfrm>
            <a:off x="236338" y="3272610"/>
            <a:ext cx="11606062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latin typeface="AkayaTelivigala" pitchFamily="2" charset="77"/>
                <a:cs typeface="AkayaTelivigala" pitchFamily="2" charset="77"/>
              </a:rPr>
              <a:t>HP2026 Satellite workshop on Jets and Heavy Flavor Physics</a:t>
            </a:r>
          </a:p>
          <a:p>
            <a:pPr algn="ctr"/>
            <a:r>
              <a:rPr lang="en-US" sz="3600" b="1" dirty="0">
                <a:latin typeface="AkayaTelivigala" pitchFamily="2" charset="77"/>
                <a:cs typeface="AkayaTelivigala" pitchFamily="2" charset="77"/>
              </a:rPr>
              <a:t>June 27 - June 28</a:t>
            </a:r>
          </a:p>
          <a:p>
            <a:pPr algn="ctr"/>
            <a:r>
              <a:rPr lang="en-US" sz="3600" b="1" dirty="0">
                <a:latin typeface="AkayaTelivigala" pitchFamily="2" charset="77"/>
                <a:cs typeface="AkayaTelivigala" pitchFamily="2" charset="77"/>
              </a:rPr>
              <a:t>Georgia State University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0F8A0BC-B495-F136-1033-F73FD62639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992" y="4355170"/>
            <a:ext cx="2162205" cy="2403686"/>
          </a:xfrm>
          <a:prstGeom prst="rect">
            <a:avLst/>
          </a:prstGeom>
        </p:spPr>
      </p:pic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14214D77-C5E5-5DFD-0613-A59933F664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FA6EC-8650-2D49-997C-5C47B82E5C00}" type="slidenum">
              <a:rPr lang="en-US" smtClean="0"/>
              <a:t>1</a:t>
            </a:fld>
            <a:endParaRPr lang="en-US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2DCA75D3-F17D-BAE6-A476-DEA33E9A5D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Uttam Acharya( Vanderbilt University)</a:t>
            </a:r>
          </a:p>
        </p:txBody>
      </p:sp>
    </p:spTree>
    <p:extLst>
      <p:ext uri="{BB962C8B-B14F-4D97-AF65-F5344CB8AC3E}">
        <p14:creationId xmlns:p14="http://schemas.microsoft.com/office/powerpoint/2010/main" val="26482314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65B058-B32A-9C3E-1510-429ED4A8FA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637E841-665B-CAB0-B3D5-A457EAB5A0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222918"/>
            <a:ext cx="5308654" cy="344850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5995BEC-D08F-E746-EBA8-E00D550E4085}"/>
              </a:ext>
            </a:extLst>
          </p:cNvPr>
          <p:cNvSpPr txBox="1"/>
          <p:nvPr/>
        </p:nvSpPr>
        <p:spPr>
          <a:xfrm>
            <a:off x="226034" y="136525"/>
            <a:ext cx="36792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Charge Multiplicity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dN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/d𝜂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C445263-DDB9-A779-EC48-4668A202310C}"/>
              </a:ext>
            </a:extLst>
          </p:cNvPr>
          <p:cNvSpPr txBox="1"/>
          <p:nvPr/>
        </p:nvSpPr>
        <p:spPr>
          <a:xfrm>
            <a:off x="9032966" y="1492738"/>
            <a:ext cx="189846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buNone/>
            </a:pPr>
            <a:r>
              <a:rPr lang="en-US" sz="1200" b="1" dirty="0">
                <a:solidFill>
                  <a:schemeClr val="accent2">
                    <a:lumMod val="75000"/>
                  </a:schemeClr>
                </a:solidFill>
                <a:effectLst/>
                <a:latin typeface="Palatino" pitchFamily="2" charset="77"/>
                <a:hlinkClick r:id="rId3"/>
              </a:rPr>
              <a:t>ATLAS </a:t>
            </a:r>
            <a:r>
              <a:rPr lang="en-US" sz="1200" dirty="0">
                <a:solidFill>
                  <a:schemeClr val="accent2">
                    <a:lumMod val="75000"/>
                  </a:schemeClr>
                </a:solidFill>
                <a:effectLst/>
                <a:latin typeface="Palatino" pitchFamily="2" charset="77"/>
                <a:hlinkClick r:id="rId3"/>
              </a:rPr>
              <a:t>CONF-2026-004 </a:t>
            </a:r>
            <a:endParaRPr lang="en-US" sz="1200" dirty="0">
              <a:solidFill>
                <a:schemeClr val="accent2">
                  <a:lumMod val="75000"/>
                </a:schemeClr>
              </a:solidFill>
              <a:effectLst/>
              <a:latin typeface="Palatino" pitchFamily="2" charset="77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D1E7E6-96F3-375A-4646-5E39ED09108D}"/>
              </a:ext>
            </a:extLst>
          </p:cNvPr>
          <p:cNvSpPr txBox="1"/>
          <p:nvPr/>
        </p:nvSpPr>
        <p:spPr>
          <a:xfrm>
            <a:off x="8311968" y="1031115"/>
            <a:ext cx="464818" cy="29355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CC34D689-C1EE-F8EC-AAE3-E73126153964}"/>
                  </a:ext>
                </a:extLst>
              </p:cNvPr>
              <p:cNvSpPr txBox="1"/>
              <p:nvPr/>
            </p:nvSpPr>
            <p:spPr>
              <a:xfrm>
                <a:off x="5582087" y="3616271"/>
                <a:ext cx="6222487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OO @5.36 TeV: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US" sz="2000" i="1" smtClean="0">
                            <a:solidFill>
                              <a:schemeClr val="tx2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solidFill>
                              <a:schemeClr val="tx2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  <m:sSub>
                          <m:sSubPr>
                            <m:ctrlPr>
                              <a:rPr lang="en-US" sz="2000" b="0" i="1" smtClean="0">
                                <a:solidFill>
                                  <a:schemeClr val="tx2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solidFill>
                                  <a:schemeClr val="tx2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sz="2000" b="0" i="1" smtClean="0">
                                <a:solidFill>
                                  <a:schemeClr val="tx2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𝑐h</m:t>
                            </m:r>
                          </m:sub>
                        </m:sSub>
                        <m:r>
                          <a:rPr lang="en-US" sz="2000" b="0" i="1" smtClean="0">
                            <a:solidFill>
                              <a:schemeClr val="tx2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en-US" sz="2000" b="0" i="1" smtClean="0">
                            <a:solidFill>
                              <a:schemeClr val="tx2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US" sz="2000" b="0" i="1" smtClean="0">
                            <a:solidFill>
                              <a:schemeClr val="tx2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𝜂</m:t>
                        </m:r>
                      </m:e>
                    </m:d>
                  </m:oMath>
                </a14:m>
                <a:r>
                  <a:rPr lang="en-US" sz="2000" dirty="0">
                    <a:solidFill>
                      <a:schemeClr val="tx2">
                        <a:lumMod val="50000"/>
                        <a:lumOff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~40 </a:t>
                </a:r>
                <a:endPara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PbPb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@ 5.36 TeV: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𝑐h</m:t>
                            </m:r>
                          </m:sub>
                        </m:s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𝜂</m:t>
                        </m:r>
                      </m:e>
                    </m:d>
                  </m:oMath>
                </a14:m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~600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dirty="0">
                    <a:solidFill>
                      <a:schemeClr val="tx2">
                        <a:lumMod val="50000"/>
                        <a:lumOff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Most central (0-5%)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US" sz="2000" i="1" smtClean="0">
                            <a:solidFill>
                              <a:schemeClr val="tx2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solidFill>
                              <a:schemeClr val="tx2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  <m:sSub>
                          <m:sSubPr>
                            <m:ctrlPr>
                              <a:rPr lang="en-US" sz="2000" b="0" i="1" smtClean="0">
                                <a:solidFill>
                                  <a:schemeClr val="tx2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solidFill>
                                  <a:schemeClr val="tx2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sz="2000" b="0" i="1" smtClean="0">
                                <a:solidFill>
                                  <a:schemeClr val="tx2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𝑐h</m:t>
                            </m:r>
                          </m:sub>
                        </m:sSub>
                        <m:r>
                          <a:rPr lang="en-US" sz="2000" b="0" i="1" smtClean="0">
                            <a:solidFill>
                              <a:schemeClr val="tx2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en-US" sz="2000" b="0" i="1" smtClean="0">
                            <a:solidFill>
                              <a:schemeClr val="tx2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US" sz="2000" b="0" i="1" smtClean="0">
                            <a:solidFill>
                              <a:schemeClr val="tx2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𝜂</m:t>
                        </m:r>
                      </m:e>
                    </m:d>
                  </m:oMath>
                </a14:m>
                <a:r>
                  <a:rPr lang="en-US" sz="2000" dirty="0">
                    <a:solidFill>
                      <a:schemeClr val="tx2">
                        <a:lumMod val="50000"/>
                        <a:lumOff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~140 is comparable to 60-65 % </a:t>
                </a:r>
                <a:r>
                  <a:rPr lang="en-US" sz="2000" dirty="0" err="1">
                    <a:solidFill>
                      <a:schemeClr val="tx2">
                        <a:lumMod val="50000"/>
                        <a:lumOff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PbPb</a:t>
                </a:r>
                <a:endParaRPr lang="en-US" sz="2000" dirty="0">
                  <a:solidFill>
                    <a:schemeClr val="tx2">
                      <a:lumMod val="50000"/>
                      <a:lumOff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CC34D689-C1EE-F8EC-AAE3-E731261539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82087" y="3616271"/>
                <a:ext cx="6222487" cy="1323439"/>
              </a:xfrm>
              <a:prstGeom prst="rect">
                <a:avLst/>
              </a:prstGeom>
              <a:blipFill>
                <a:blip r:embed="rId4"/>
                <a:stretch>
                  <a:fillRect l="-815" t="-1905" b="-76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B75DA144-B7F4-F05F-FEEE-AD829E2B997F}"/>
                  </a:ext>
                </a:extLst>
              </p:cNvPr>
              <p:cNvSpPr txBox="1"/>
              <p:nvPr/>
            </p:nvSpPr>
            <p:spPr>
              <a:xfrm>
                <a:off x="5582087" y="4941239"/>
                <a:ext cx="6336479" cy="14120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OO @5.36 TeV: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US" sz="2000" i="1" smtClean="0">
                            <a:solidFill>
                              <a:schemeClr val="tx2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000" b="0" i="1" smtClean="0">
                                <a:solidFill>
                                  <a:schemeClr val="tx2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solidFill>
                                  <a:schemeClr val="tx2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sz="2000" b="0" i="1" smtClean="0">
                                <a:solidFill>
                                  <a:schemeClr val="tx2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𝑝𝑎𝑟𝑡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2000" dirty="0">
                    <a:solidFill>
                      <a:schemeClr val="tx2">
                        <a:lumMod val="50000"/>
                        <a:lumOff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~11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Comparable to </a:t>
                </a:r>
                <a:r>
                  <a:rPr lang="en-US" sz="2000" dirty="0" err="1">
                    <a:solidFill>
                      <a:schemeClr val="tx2">
                        <a:lumMod val="50000"/>
                        <a:lumOff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pPb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(~8)</a:t>
                </a:r>
                <a:r>
                  <a:rPr lang="en-US" sz="2000" dirty="0">
                    <a:solidFill>
                      <a:schemeClr val="tx2">
                        <a:lumMod val="50000"/>
                        <a:lumOff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and 70-90 % </a:t>
                </a:r>
                <a:r>
                  <a:rPr lang="en-US" sz="2000" dirty="0" err="1">
                    <a:solidFill>
                      <a:schemeClr val="tx2">
                        <a:lumMod val="50000"/>
                        <a:lumOff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PbPb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(~12).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Most Central 0-5 %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US" sz="2000" i="1" smtClean="0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000" b="0" i="1" smtClean="0">
                                <a:solidFill>
                                  <a:schemeClr val="tx1">
                                    <a:lumMod val="65000"/>
                                    <a:lumOff val="3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solidFill>
                                  <a:schemeClr val="tx1">
                                    <a:lumMod val="65000"/>
                                    <a:lumOff val="3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sz="2000" b="0" i="1" smtClean="0">
                                <a:solidFill>
                                  <a:schemeClr val="tx1">
                                    <a:lumMod val="65000"/>
                                    <a:lumOff val="3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𝑝𝑎𝑟𝑡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20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~26 comparable to </a:t>
                </a:r>
                <a:r>
                  <a:rPr lang="en-US" sz="20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65-70% </a:t>
                </a:r>
                <a:r>
                  <a:rPr lang="en-US" sz="20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PbPb</a:t>
                </a:r>
                <a:r>
                  <a:rPr lang="en-US" sz="20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B75DA144-B7F4-F05F-FEEE-AD829E2B99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82087" y="4941239"/>
                <a:ext cx="6336479" cy="1412053"/>
              </a:xfrm>
              <a:prstGeom prst="rect">
                <a:avLst/>
              </a:prstGeom>
              <a:blipFill>
                <a:blip r:embed="rId5"/>
                <a:stretch>
                  <a:fillRect l="-800" t="-893" b="-6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99DFBB1B-B752-F81D-FD84-926E750EFC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743458"/>
            <a:ext cx="5327894" cy="5105280"/>
          </a:xfrm>
          <a:prstGeom prst="rect">
            <a:avLst/>
          </a:prstGeom>
        </p:spPr>
      </p:pic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A8F4CCE0-F613-BAB5-3B06-94C80E4A6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FA6EC-8650-2D49-997C-5C47B82E5C00}" type="slidenum">
              <a:rPr lang="en-US" smtClean="0"/>
              <a:t>10</a:t>
            </a:fld>
            <a:endParaRPr lang="en-US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92F123E1-8599-5FC9-E602-E765389D74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Uttam Acharya( Vanderbilt University)</a:t>
            </a:r>
          </a:p>
        </p:txBody>
      </p:sp>
    </p:spTree>
    <p:extLst>
      <p:ext uri="{BB962C8B-B14F-4D97-AF65-F5344CB8AC3E}">
        <p14:creationId xmlns:p14="http://schemas.microsoft.com/office/powerpoint/2010/main" val="12683424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F3F13A1-6613-8FC6-440B-CE7A79080E05}"/>
              </a:ext>
            </a:extLst>
          </p:cNvPr>
          <p:cNvSpPr txBox="1"/>
          <p:nvPr/>
        </p:nvSpPr>
        <p:spPr>
          <a:xfrm>
            <a:off x="148045" y="121626"/>
            <a:ext cx="56333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Energy to entropy Per Participant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dN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/d𝜂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F35CFEE-8E0D-C7F3-7FB5-9CC868AC7D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045" y="793085"/>
            <a:ext cx="5777992" cy="551675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2FAA971-6F01-87D5-19FB-0FD2B5DB04EF}"/>
              </a:ext>
            </a:extLst>
          </p:cNvPr>
          <p:cNvSpPr txBox="1"/>
          <p:nvPr/>
        </p:nvSpPr>
        <p:spPr>
          <a:xfrm>
            <a:off x="3614058" y="5197231"/>
            <a:ext cx="175042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buNone/>
            </a:pPr>
            <a:r>
              <a:rPr lang="en-US" sz="1200" b="1" dirty="0">
                <a:solidFill>
                  <a:srgbClr val="FF0000"/>
                </a:solidFill>
                <a:effectLst/>
                <a:latin typeface="Palatino" pitchFamily="2" charset="77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CMS </a:t>
            </a:r>
            <a:r>
              <a:rPr lang="en-US" sz="1200" dirty="0">
                <a:solidFill>
                  <a:srgbClr val="FF0000"/>
                </a:solidFill>
                <a:effectLst/>
                <a:latin typeface="Palatino" pitchFamily="2" charset="77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PAS-HIN-25-010 </a:t>
            </a:r>
            <a:endParaRPr lang="en-US" sz="1200" dirty="0">
              <a:solidFill>
                <a:srgbClr val="FF0000"/>
              </a:solidFill>
              <a:effectLst/>
              <a:latin typeface="Palatino" pitchFamily="2" charset="7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4348866-8694-50AD-8CAA-6D3B56DD596B}"/>
              </a:ext>
            </a:extLst>
          </p:cNvPr>
          <p:cNvSpPr txBox="1"/>
          <p:nvPr/>
        </p:nvSpPr>
        <p:spPr>
          <a:xfrm>
            <a:off x="5926037" y="4370846"/>
            <a:ext cx="6117917" cy="193899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Central Heavy – ion collisions are higher than pp at given S</a:t>
            </a:r>
            <a:r>
              <a:rPr lang="en-US" sz="20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⟹ More Efficient to </a:t>
            </a:r>
            <a:r>
              <a:rPr lang="en-US" sz="2000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transfer energy to entropy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Most </a:t>
            </a:r>
            <a:r>
              <a:rPr lang="en-US" sz="2000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central OO follows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scaling of </a:t>
            </a:r>
            <a:r>
              <a:rPr lang="en-US" sz="2000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heavy ion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central AA.</a:t>
            </a:r>
          </a:p>
          <a:p>
            <a:pPr marL="914400" lvl="1" indent="-457200">
              <a:buFont typeface="Wingdings" pitchFamily="2" charset="2"/>
              <a:buChar char="Ø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Transition to QGP?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5355318-C28F-EAB9-D8CC-EA0C34A6C9DE}"/>
              </a:ext>
            </a:extLst>
          </p:cNvPr>
          <p:cNvSpPr txBox="1"/>
          <p:nvPr/>
        </p:nvSpPr>
        <p:spPr>
          <a:xfrm>
            <a:off x="6410619" y="89624"/>
            <a:ext cx="48165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Multiplicity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 participant nucleon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C723F03-9A7C-2F5C-5F20-8109C3197433}"/>
                  </a:ext>
                </a:extLst>
              </p:cNvPr>
              <p:cNvSpPr txBox="1"/>
              <p:nvPr/>
            </p:nvSpPr>
            <p:spPr>
              <a:xfrm>
                <a:off x="5926037" y="690195"/>
                <a:ext cx="6370465" cy="3533147"/>
              </a:xfrm>
              <a:prstGeom prst="rect">
                <a:avLst/>
              </a:prstGeom>
              <a:noFill/>
              <a:ln>
                <a:solidFill>
                  <a:schemeClr val="accent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Predicting particle multiplicities in HI collision is a long-standing question</a:t>
                </a:r>
              </a:p>
              <a:p>
                <a:pPr marL="742950" lvl="1" indent="-285750">
                  <a:buFont typeface="Wingdings" pitchFamily="2" charset="2"/>
                  <a:buChar char="Ø"/>
                </a:pP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Fermi- Landau model (strong interaction limit)</a:t>
                </a:r>
              </a:p>
              <a:p>
                <a:pPr marL="1200150" lvl="2" indent="-285750">
                  <a:buFont typeface="Wingdings" pitchFamily="2" charset="2"/>
                  <a:buChar char="ü"/>
                </a:pP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Multiplicity N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</m:t>
                    </m:r>
                  </m:oMath>
                </a14:m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ad>
                      <m:rad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radPr>
                      <m:deg>
                        <m:r>
                          <m:rPr>
                            <m:brk m:alnAt="7"/>
                          </m:rPr>
                          <a:rPr lang="en-US" b="0" i="1" dirty="0" smtClean="0">
                            <a:latin typeface="Cambria Math" panose="02040503050406030204" pitchFamily="18" charset="0"/>
                          </a:rPr>
                          <m:t>4</m:t>
                        </m:r>
                      </m:deg>
                      <m:e>
                        <m:sSub>
                          <m:sSubPr>
                            <m:ctrlPr>
                              <a:rPr lang="en-US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𝑁𝑁</m:t>
                            </m:r>
                          </m:sub>
                        </m:sSub>
                      </m:e>
                    </m:rad>
                  </m:oMath>
                </a14:m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pPr marL="742950" lvl="1" indent="-285750">
                  <a:buFont typeface="Wingdings" pitchFamily="2" charset="2"/>
                  <a:buChar char="Ø"/>
                </a:pP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Feynman scaling (weak interaction limit)</a:t>
                </a:r>
              </a:p>
              <a:p>
                <a:pPr marL="1200150" lvl="2" indent="-285750">
                  <a:buFont typeface="Wingdings" pitchFamily="2" charset="2"/>
                  <a:buChar char="ü"/>
                </a:pP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Multiplicty N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𝑙𝑛</m:t>
                    </m:r>
                    <m:rad>
                      <m:radPr>
                        <m:degHide m:val="on"/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𝑁𝑁</m:t>
                            </m:r>
                          </m:sub>
                        </m:sSub>
                      </m:e>
                    </m:rad>
                  </m:oMath>
                </a14:m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742950" lvl="1" indent="-285750">
                  <a:buFont typeface="Wingdings" pitchFamily="2" charset="2"/>
                  <a:buChar char="Ø"/>
                </a:pP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Neither models describes particle production accurately.</a:t>
                </a:r>
              </a:p>
              <a:p>
                <a:pPr marL="1200150" lvl="2" indent="-285750">
                  <a:buFont typeface="Wingdings" pitchFamily="2" charset="2"/>
                  <a:buChar char="ü"/>
                </a:pP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Soft interaction are non perturbative</a:t>
                </a:r>
              </a:p>
              <a:p>
                <a:pPr marL="1200150" lvl="2" indent="-285750">
                  <a:buFont typeface="Wingdings" pitchFamily="2" charset="2"/>
                  <a:buChar char="ü"/>
                </a:pP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Data in between two extreme scenarios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742950" lvl="1" indent="-285750">
                  <a:buFont typeface="Wingdings" pitchFamily="2" charset="2"/>
                  <a:buChar char="Ø"/>
                </a:pP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Dashed Line (Empirical power law parametrization)</a:t>
                </a:r>
              </a:p>
              <a:p>
                <a:pPr marL="1200150" lvl="2" indent="-285750">
                  <a:buFont typeface="Wingdings" pitchFamily="2" charset="2"/>
                  <a:buChar char="ü"/>
                </a:pP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Fitted to data.</a:t>
                </a:r>
              </a:p>
            </p:txBody>
          </p:sp>
        </mc:Choice>
        <mc:Fallback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C723F03-9A7C-2F5C-5F20-8109C31974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26037" y="690195"/>
                <a:ext cx="6370465" cy="3533147"/>
              </a:xfrm>
              <a:prstGeom prst="rect">
                <a:avLst/>
              </a:prstGeom>
              <a:blipFill>
                <a:blip r:embed="rId4"/>
                <a:stretch>
                  <a:fillRect l="-596" t="-356" b="-1068"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724F14BE-45FB-9165-9447-9CCBABFBDF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FA6EC-8650-2D49-997C-5C47B82E5C00}" type="slidenum">
              <a:rPr lang="en-US" smtClean="0"/>
              <a:t>11</a:t>
            </a:fld>
            <a:endParaRPr lang="en-US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1496191F-805C-F84F-11B9-431C1816C1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Uttam Acharya( Vanderbilt University)</a:t>
            </a:r>
          </a:p>
        </p:txBody>
      </p:sp>
    </p:spTree>
    <p:extLst>
      <p:ext uri="{BB962C8B-B14F-4D97-AF65-F5344CB8AC3E}">
        <p14:creationId xmlns:p14="http://schemas.microsoft.com/office/powerpoint/2010/main" val="2443838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6ED875-0EA1-5177-65A7-A37DF2487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8964" y="2577947"/>
            <a:ext cx="6021636" cy="644086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Collective expansion of QGP</a:t>
            </a:r>
            <a:endParaRPr lang="en-US" sz="36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BC9C267-4A79-26A6-8134-9199A20860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FA6EC-8650-2D49-997C-5C47B82E5C00}" type="slidenum">
              <a:rPr lang="en-US" smtClean="0"/>
              <a:t>12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012C7EF-40AD-45C0-A9A9-503C537403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Uttam Acharya( Vanderbilt University)</a:t>
            </a:r>
          </a:p>
        </p:txBody>
      </p:sp>
    </p:spTree>
    <p:extLst>
      <p:ext uri="{BB962C8B-B14F-4D97-AF65-F5344CB8AC3E}">
        <p14:creationId xmlns:p14="http://schemas.microsoft.com/office/powerpoint/2010/main" val="4273041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02B9918-95CD-CE4A-B9A4-19DD889A6816}"/>
              </a:ext>
            </a:extLst>
          </p:cNvPr>
          <p:cNvSpPr txBox="1"/>
          <p:nvPr/>
        </p:nvSpPr>
        <p:spPr>
          <a:xfrm>
            <a:off x="341402" y="72489"/>
            <a:ext cx="45541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Azimuthal Anisotropy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2400" b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OO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1EE6A41-0DE8-A5DC-7237-D65911CF4FB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849"/>
          <a:stretch>
            <a:fillRect/>
          </a:stretch>
        </p:blipFill>
        <p:spPr>
          <a:xfrm>
            <a:off x="72369" y="531334"/>
            <a:ext cx="3786200" cy="346058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5B0B873-9097-7FB6-ABC8-A8C5235AD1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8506" y="945105"/>
            <a:ext cx="4073224" cy="515251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648BB7E-3AF9-FE15-C8BF-09E0C2310A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432" y="3991918"/>
            <a:ext cx="3886074" cy="268902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5D6B301-6281-C74B-D633-6827414619B0}"/>
              </a:ext>
            </a:extLst>
          </p:cNvPr>
          <p:cNvSpPr txBox="1"/>
          <p:nvPr/>
        </p:nvSpPr>
        <p:spPr>
          <a:xfrm>
            <a:off x="8140777" y="3578590"/>
            <a:ext cx="405122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V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in OO measured in high precisions.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central events, a bit discrepancy as predicted by hydro models.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OO has </a:t>
            </a:r>
            <a:r>
              <a:rPr lang="en-US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milder centrality dependence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than heavy ions-&gt; possibly due to lumpier initial shapes.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D4B799D-1B6A-8B2F-C67B-520F33AD840C}"/>
              </a:ext>
            </a:extLst>
          </p:cNvPr>
          <p:cNvSpPr txBox="1"/>
          <p:nvPr/>
        </p:nvSpPr>
        <p:spPr>
          <a:xfrm>
            <a:off x="1944262" y="3152031"/>
            <a:ext cx="15327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arXiv:2510.02580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4E29EB6-8AAC-89B3-3B08-20171CB15965}"/>
              </a:ext>
            </a:extLst>
          </p:cNvPr>
          <p:cNvSpPr txBox="1"/>
          <p:nvPr/>
        </p:nvSpPr>
        <p:spPr>
          <a:xfrm>
            <a:off x="987108" y="5430981"/>
            <a:ext cx="15327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arXiv:2509.05171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64FB529-94F7-7A2C-558E-985C018A8E34}"/>
              </a:ext>
            </a:extLst>
          </p:cNvPr>
          <p:cNvSpPr txBox="1"/>
          <p:nvPr/>
        </p:nvSpPr>
        <p:spPr>
          <a:xfrm>
            <a:off x="5247175" y="1767006"/>
            <a:ext cx="15696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arXiv:2509.06428 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F0B760F-7FEF-1FD5-B68D-E481B9486D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50906" y="554696"/>
            <a:ext cx="3868725" cy="273239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FA1B249-FBFA-4AF1-7C30-B89A78F5332B}"/>
              </a:ext>
            </a:extLst>
          </p:cNvPr>
          <p:cNvSpPr txBox="1"/>
          <p:nvPr/>
        </p:nvSpPr>
        <p:spPr>
          <a:xfrm>
            <a:off x="10361094" y="1039090"/>
            <a:ext cx="15327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arXiv:2509.05171</a:t>
            </a:r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26EB0F04-527D-1A62-9C2C-C008B096D6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FA6EC-8650-2D49-997C-5C47B82E5C00}" type="slidenum">
              <a:rPr lang="en-US" smtClean="0"/>
              <a:t>13</a:t>
            </a:fld>
            <a:endParaRPr lang="en-US"/>
          </a:p>
        </p:txBody>
      </p:sp>
      <p:sp>
        <p:nvSpPr>
          <p:cNvPr id="19" name="Footer Placeholder 18">
            <a:extLst>
              <a:ext uri="{FF2B5EF4-FFF2-40B4-BE49-F238E27FC236}">
                <a16:creationId xmlns:a16="http://schemas.microsoft.com/office/drawing/2014/main" id="{DCAC9932-BD16-F671-B6BD-6C88EE4124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Uttam Acharya( Vanderbilt University)</a:t>
            </a:r>
          </a:p>
        </p:txBody>
      </p:sp>
    </p:spTree>
    <p:extLst>
      <p:ext uri="{BB962C8B-B14F-4D97-AF65-F5344CB8AC3E}">
        <p14:creationId xmlns:p14="http://schemas.microsoft.com/office/powerpoint/2010/main" val="38407531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274B950-EFBF-B6BE-E709-45084FABA6E4}"/>
              </a:ext>
            </a:extLst>
          </p:cNvPr>
          <p:cNvSpPr txBox="1"/>
          <p:nvPr/>
        </p:nvSpPr>
        <p:spPr>
          <a:xfrm>
            <a:off x="110492" y="62635"/>
            <a:ext cx="44942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Azimuthal Anisotropy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2400" b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OO: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8D08DB5-4049-EE4E-7BA1-B15438305C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596" y="921472"/>
            <a:ext cx="6541608" cy="424099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8B865E9-7848-2F12-62AF-958CEB37B5BF}"/>
              </a:ext>
            </a:extLst>
          </p:cNvPr>
          <p:cNvSpPr txBox="1"/>
          <p:nvPr/>
        </p:nvSpPr>
        <p:spPr>
          <a:xfrm>
            <a:off x="4809260" y="1695531"/>
            <a:ext cx="19607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arXiv:2509.06428 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DED0CE8-AEE4-7593-1EEC-02CF72255055}"/>
              </a:ext>
            </a:extLst>
          </p:cNvPr>
          <p:cNvSpPr txBox="1"/>
          <p:nvPr/>
        </p:nvSpPr>
        <p:spPr>
          <a:xfrm>
            <a:off x="7182439" y="1176217"/>
            <a:ext cx="5103635" cy="587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Same behavior of multi-particle correlation in OO as in heavy ion collisions.</a:t>
            </a:r>
          </a:p>
          <a:p>
            <a:pPr marL="0" lvl="1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chemeClr val="accent5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2400" baseline="-25000" dirty="0">
                <a:solidFill>
                  <a:schemeClr val="accent5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dirty="0">
                <a:solidFill>
                  <a:schemeClr val="accent5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{4}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≈ 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2400" baseline="-25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{6}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≈ 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2400" baseline="-250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{8}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indicates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collective nature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the correlation involving multiple particles </a:t>
            </a:r>
          </a:p>
          <a:p>
            <a:pPr marL="457200" lvl="2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observed anisotropy originates from a collective many-particle phenomenon rather than from a few correlated particles.</a:t>
            </a:r>
          </a:p>
          <a:p>
            <a:pPr marL="0" lvl="1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2400" baseline="-25000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{2}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&gt; </a:t>
            </a:r>
            <a:r>
              <a:rPr lang="en-US" sz="2400" dirty="0">
                <a:solidFill>
                  <a:schemeClr val="accent5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2400" baseline="-25000" dirty="0">
                <a:solidFill>
                  <a:schemeClr val="accent5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dirty="0">
                <a:solidFill>
                  <a:schemeClr val="accent5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{4}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features event by event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fluctuations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hydrodynamic context </a:t>
            </a:r>
          </a:p>
          <a:p>
            <a:pPr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B69293B-AA8A-4F60-0C55-38DA0876073B}"/>
              </a:ext>
            </a:extLst>
          </p:cNvPr>
          <p:cNvSpPr txBox="1"/>
          <p:nvPr/>
        </p:nvSpPr>
        <p:spPr>
          <a:xfrm>
            <a:off x="4130869" y="2531943"/>
            <a:ext cx="6783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v</a:t>
            </a:r>
            <a:r>
              <a:rPr lang="en-US" sz="2000" baseline="-250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2</a:t>
            </a:r>
            <a:r>
              <a:rPr lang="en-US" sz="20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{2}</a:t>
            </a:r>
            <a:endParaRPr lang="en-US" sz="20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44464E5-5896-44B4-66DA-63952C9D5978}"/>
              </a:ext>
            </a:extLst>
          </p:cNvPr>
          <p:cNvSpPr txBox="1"/>
          <p:nvPr/>
        </p:nvSpPr>
        <p:spPr>
          <a:xfrm>
            <a:off x="3085645" y="3725824"/>
            <a:ext cx="21499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v</a:t>
            </a:r>
            <a:r>
              <a:rPr lang="en-US" sz="2000" baseline="-250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2</a:t>
            </a:r>
            <a:r>
              <a:rPr lang="en-US" sz="20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{4}</a:t>
            </a:r>
            <a:r>
              <a:rPr lang="en-US" sz="2000" dirty="0"/>
              <a:t> ≈ 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</a:rPr>
              <a:t>v</a:t>
            </a:r>
            <a:r>
              <a:rPr lang="en-US" sz="2000" baseline="-25000" dirty="0">
                <a:solidFill>
                  <a:schemeClr val="accent2">
                    <a:lumMod val="75000"/>
                  </a:schemeClr>
                </a:solidFill>
              </a:rPr>
              <a:t>2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</a:rPr>
              <a:t>{6}</a:t>
            </a:r>
            <a:r>
              <a:rPr lang="en-US" sz="2000" dirty="0"/>
              <a:t> ≈ 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v</a:t>
            </a:r>
            <a:r>
              <a:rPr lang="en-US" sz="2000" baseline="-25000" dirty="0">
                <a:solidFill>
                  <a:schemeClr val="bg1">
                    <a:lumMod val="50000"/>
                  </a:schemeClr>
                </a:solidFill>
              </a:rPr>
              <a:t>2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{8}</a:t>
            </a:r>
            <a:endParaRPr lang="en-US" sz="20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60369A2-900E-5460-F613-BA5AC76D1ECB}"/>
              </a:ext>
            </a:extLst>
          </p:cNvPr>
          <p:cNvSpPr txBox="1"/>
          <p:nvPr/>
        </p:nvSpPr>
        <p:spPr>
          <a:xfrm>
            <a:off x="4396621" y="154968"/>
            <a:ext cx="65071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Collectivity and Fluctuations (Multi - particle correlation)</a:t>
            </a:r>
            <a:endParaRPr lang="en-US" sz="2000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EF09B010-8132-850C-D767-0A94F32F05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FA6EC-8650-2D49-997C-5C47B82E5C00}" type="slidenum">
              <a:rPr lang="en-US" smtClean="0"/>
              <a:t>14</a:t>
            </a:fld>
            <a:endParaRPr lang="en-US"/>
          </a:p>
        </p:txBody>
      </p:sp>
      <p:sp>
        <p:nvSpPr>
          <p:cNvPr id="18" name="Footer Placeholder 17">
            <a:extLst>
              <a:ext uri="{FF2B5EF4-FFF2-40B4-BE49-F238E27FC236}">
                <a16:creationId xmlns:a16="http://schemas.microsoft.com/office/drawing/2014/main" id="{1CE8C4A5-5C36-1785-4692-AEC238076A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Uttam Acharya( Vanderbilt University)</a:t>
            </a:r>
          </a:p>
        </p:txBody>
      </p:sp>
    </p:spTree>
    <p:extLst>
      <p:ext uri="{BB962C8B-B14F-4D97-AF65-F5344CB8AC3E}">
        <p14:creationId xmlns:p14="http://schemas.microsoft.com/office/powerpoint/2010/main" val="2040558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C725FD-EB2B-A7EE-8A29-F5F05932A4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46EF99E-06AF-CB7E-3610-B989C7846E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2671" y="735420"/>
            <a:ext cx="5016565" cy="468410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698CA08-687B-AA15-56F9-6A0F9964A1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340" y="1063010"/>
            <a:ext cx="5839519" cy="374001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7BD0546-0F3A-A6CC-3FC7-F9815CDD226B}"/>
              </a:ext>
            </a:extLst>
          </p:cNvPr>
          <p:cNvSpPr txBox="1"/>
          <p:nvPr/>
        </p:nvSpPr>
        <p:spPr>
          <a:xfrm>
            <a:off x="4436755" y="134708"/>
            <a:ext cx="47149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Fluctuations (Multi - particle correlation)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2BEC199-0803-4F15-AE96-8E12BF2AE10F}"/>
              </a:ext>
            </a:extLst>
          </p:cNvPr>
          <p:cNvSpPr txBox="1"/>
          <p:nvPr/>
        </p:nvSpPr>
        <p:spPr>
          <a:xfrm>
            <a:off x="1184581" y="2017692"/>
            <a:ext cx="15696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arXiv:2509.06428 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C9B6749-BC0A-0B1A-EF42-7A4CC0B624C5}"/>
              </a:ext>
            </a:extLst>
          </p:cNvPr>
          <p:cNvSpPr txBox="1"/>
          <p:nvPr/>
        </p:nvSpPr>
        <p:spPr>
          <a:xfrm>
            <a:off x="0" y="4961891"/>
            <a:ext cx="86055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</a:t>
            </a:r>
            <a:r>
              <a:rPr lang="en-US" sz="20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{4} / v</a:t>
            </a:r>
            <a:r>
              <a:rPr lang="en-US" sz="20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{2} cancels hydro response reflecting eccentricity fluctuations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 both RHIC and LHC energy for a given centrality, similar eccentricity fluctuation observed.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Hydro models predicts fairly  well in both collision energies.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E0FED8C-B41C-2F9B-FBD8-EC20B565A1F5}"/>
              </a:ext>
            </a:extLst>
          </p:cNvPr>
          <p:cNvSpPr txBox="1"/>
          <p:nvPr/>
        </p:nvSpPr>
        <p:spPr>
          <a:xfrm>
            <a:off x="4665582" y="3429000"/>
            <a:ext cx="6286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v</a:t>
            </a:r>
            <a:r>
              <a:rPr lang="en-US" baseline="-250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2</a:t>
            </a:r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{4}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858881D-7BD2-F396-1C66-AACEFBFE4439}"/>
              </a:ext>
            </a:extLst>
          </p:cNvPr>
          <p:cNvSpPr txBox="1"/>
          <p:nvPr/>
        </p:nvSpPr>
        <p:spPr>
          <a:xfrm>
            <a:off x="9458037" y="606778"/>
            <a:ext cx="19607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arXiv:2510.19645 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3E3468C-6AE8-9C4D-1804-9E9EF5EF652E}"/>
              </a:ext>
            </a:extLst>
          </p:cNvPr>
          <p:cNvSpPr txBox="1"/>
          <p:nvPr/>
        </p:nvSpPr>
        <p:spPr>
          <a:xfrm>
            <a:off x="7593325" y="1120152"/>
            <a:ext cx="7130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STAR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137ADBF-7BFF-D526-DA03-A198F46BDADC}"/>
              </a:ext>
            </a:extLst>
          </p:cNvPr>
          <p:cNvSpPr txBox="1"/>
          <p:nvPr/>
        </p:nvSpPr>
        <p:spPr>
          <a:xfrm>
            <a:off x="7593325" y="1775495"/>
            <a:ext cx="10122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200 GeV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5603266-2448-C57E-782C-8BE5786F59EB}"/>
              </a:ext>
            </a:extLst>
          </p:cNvPr>
          <p:cNvSpPr txBox="1"/>
          <p:nvPr/>
        </p:nvSpPr>
        <p:spPr>
          <a:xfrm>
            <a:off x="45104" y="62505"/>
            <a:ext cx="44942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Azimuthal Anisotropy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2400" b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OO: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308FAF19-B59B-1533-513D-DDD47528F1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FA6EC-8650-2D49-997C-5C47B82E5C00}" type="slidenum">
              <a:rPr lang="en-US" smtClean="0"/>
              <a:t>15</a:t>
            </a:fld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7BAAE52-488C-5ADB-1DDF-1C4846874DAB}"/>
              </a:ext>
            </a:extLst>
          </p:cNvPr>
          <p:cNvSpPr txBox="1"/>
          <p:nvPr/>
        </p:nvSpPr>
        <p:spPr>
          <a:xfrm>
            <a:off x="221340" y="4644155"/>
            <a:ext cx="149829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61CB431A-2A7F-AA20-720B-8E297B57D5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Uttam Acharya( Vanderbilt University)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9D96DEC-F4AA-6FAA-D417-3B11C4F9A046}"/>
              </a:ext>
            </a:extLst>
          </p:cNvPr>
          <p:cNvSpPr txBox="1"/>
          <p:nvPr/>
        </p:nvSpPr>
        <p:spPr>
          <a:xfrm>
            <a:off x="6794227" y="5766842"/>
            <a:ext cx="51646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Initial geometry fluctuation drives the collective flow.</a:t>
            </a:r>
          </a:p>
        </p:txBody>
      </p:sp>
    </p:spTree>
    <p:extLst>
      <p:ext uri="{BB962C8B-B14F-4D97-AF65-F5344CB8AC3E}">
        <p14:creationId xmlns:p14="http://schemas.microsoft.com/office/powerpoint/2010/main" val="25642269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EDE6FEC-54C2-C66B-5106-F841037A2C94}"/>
              </a:ext>
            </a:extLst>
          </p:cNvPr>
          <p:cNvSpPr txBox="1"/>
          <p:nvPr/>
        </p:nvSpPr>
        <p:spPr>
          <a:xfrm>
            <a:off x="257508" y="10616"/>
            <a:ext cx="63098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Partonic flow  Evidence: Identified Hadron V</a:t>
            </a:r>
            <a:r>
              <a:rPr lang="en-US" sz="2400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CA6E7A3-F45F-F087-ABBB-5969E81BC1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67433"/>
            <a:ext cx="4302278" cy="425827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01B1EBC-8133-E031-C63B-2A20E94D1DFE}"/>
              </a:ext>
            </a:extLst>
          </p:cNvPr>
          <p:cNvSpPr txBox="1"/>
          <p:nvPr/>
        </p:nvSpPr>
        <p:spPr>
          <a:xfrm>
            <a:off x="110837" y="4967128"/>
            <a:ext cx="440574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Mass hierarchy of V</a:t>
            </a:r>
            <a:r>
              <a:rPr lang="en-US" sz="20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at low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20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endParaRPr lang="en-US" sz="2000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>
              <a:buFont typeface="Wingdings" pitchFamily="2" charset="2"/>
              <a:buChar char="ü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 given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20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heavier particles have lower flow velocity.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1E68D25-883B-0947-2B72-36E697A41085}"/>
              </a:ext>
            </a:extLst>
          </p:cNvPr>
          <p:cNvSpPr txBox="1"/>
          <p:nvPr/>
        </p:nvSpPr>
        <p:spPr>
          <a:xfrm>
            <a:off x="4302277" y="4610866"/>
            <a:ext cx="777888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Evidence of flow carried by partons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Separation of V</a:t>
            </a:r>
            <a:r>
              <a:rPr lang="en-US" sz="20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into distinct meson and baryons group at intermediate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20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endParaRPr lang="en-US" sz="2000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>
              <a:buFont typeface="Wingdings" pitchFamily="2" charset="2"/>
              <a:buChar char="Ø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Flow adds when nearby quarks are combined in coalescence picture(quarks acquire flow before hadronization).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CEC2055-047B-C8A6-4D59-F285E9FEE474}"/>
              </a:ext>
            </a:extLst>
          </p:cNvPr>
          <p:cNvSpPr txBox="1"/>
          <p:nvPr/>
        </p:nvSpPr>
        <p:spPr>
          <a:xfrm>
            <a:off x="2232930" y="6188856"/>
            <a:ext cx="85198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Same behavior seen in heavy ions and high- multiplicity pp,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pPb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D89C20A-F0DE-B85E-E103-854F90C32F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6714" y="669144"/>
            <a:ext cx="4826049" cy="3889745"/>
          </a:xfrm>
          <a:prstGeom prst="rect">
            <a:avLst/>
          </a:prstGeom>
        </p:spPr>
      </p:pic>
      <p:sp>
        <p:nvSpPr>
          <p:cNvPr id="12" name="TextBox 11">
            <a:hlinkClick r:id="rId5"/>
            <a:extLst>
              <a:ext uri="{FF2B5EF4-FFF2-40B4-BE49-F238E27FC236}">
                <a16:creationId xmlns:a16="http://schemas.microsoft.com/office/drawing/2014/main" id="{8AE62AC5-0190-69A4-F73D-268336CD5B73}"/>
              </a:ext>
            </a:extLst>
          </p:cNvPr>
          <p:cNvSpPr txBox="1"/>
          <p:nvPr/>
        </p:nvSpPr>
        <p:spPr>
          <a:xfrm>
            <a:off x="8264247" y="802786"/>
            <a:ext cx="9589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>
                <a:solidFill>
                  <a:srgbClr val="FF0000"/>
                </a:solidFill>
              </a:rPr>
              <a:t>SQM 26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3F4597B-4329-AB08-E29B-29136FFC6AFF}"/>
              </a:ext>
            </a:extLst>
          </p:cNvPr>
          <p:cNvSpPr txBox="1"/>
          <p:nvPr/>
        </p:nvSpPr>
        <p:spPr>
          <a:xfrm>
            <a:off x="9303927" y="1588230"/>
            <a:ext cx="2777235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Similar observation in OO at RHIC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Scaled by number of constituent quark (NCQ).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0533710-9A97-1B8A-10D2-398A8BCFD988}"/>
              </a:ext>
            </a:extLst>
          </p:cNvPr>
          <p:cNvSpPr txBox="1"/>
          <p:nvPr/>
        </p:nvSpPr>
        <p:spPr>
          <a:xfrm>
            <a:off x="2777461" y="1640498"/>
            <a:ext cx="126989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rgbClr val="FF0000"/>
                </a:solidFill>
              </a:rPr>
              <a:t>arXiv:2411.09323 </a:t>
            </a: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1484711D-4BF7-DCF2-DA9A-8DB39B4A3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FA6EC-8650-2D49-997C-5C47B82E5C00}" type="slidenum">
              <a:rPr lang="en-US" smtClean="0"/>
              <a:t>16</a:t>
            </a:fld>
            <a:endParaRPr lang="en-US"/>
          </a:p>
        </p:txBody>
      </p: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44DCB438-15F0-A013-D297-7B6166ACEA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Uttam Acharya( Vanderbilt University)</a:t>
            </a:r>
          </a:p>
        </p:txBody>
      </p:sp>
    </p:spTree>
    <p:extLst>
      <p:ext uri="{BB962C8B-B14F-4D97-AF65-F5344CB8AC3E}">
        <p14:creationId xmlns:p14="http://schemas.microsoft.com/office/powerpoint/2010/main" val="298425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2" grpId="0"/>
      <p:bldP spid="13" grpId="0"/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12B41B-4830-BF01-4B2D-130DDD048C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055" y="2280491"/>
            <a:ext cx="4655545" cy="798322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Particle Production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8F0E045-F05D-E96C-4056-FF44A88921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FA6EC-8650-2D49-997C-5C47B82E5C00}" type="slidenum">
              <a:rPr lang="en-US" smtClean="0"/>
              <a:t>17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8089DF9-D9B3-370C-766E-CC0BEE09A8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Uttam Acharya( Vanderbilt University)</a:t>
            </a:r>
          </a:p>
        </p:txBody>
      </p:sp>
    </p:spTree>
    <p:extLst>
      <p:ext uri="{BB962C8B-B14F-4D97-AF65-F5344CB8AC3E}">
        <p14:creationId xmlns:p14="http://schemas.microsoft.com/office/powerpoint/2010/main" val="22601119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BB32975A-D341-7343-4678-C5EA2381E5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94982" y="590509"/>
            <a:ext cx="2982228" cy="344103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5446A86-CFA5-DC6D-5D09-514991AF7E44}"/>
              </a:ext>
            </a:extLst>
          </p:cNvPr>
          <p:cNvSpPr txBox="1"/>
          <p:nvPr/>
        </p:nvSpPr>
        <p:spPr>
          <a:xfrm>
            <a:off x="210595" y="136525"/>
            <a:ext cx="67858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Coalescence: Baryon-to-Meson Ratio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42370B6-7B9B-7EEA-EBF8-3848F606F5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26" y="892763"/>
            <a:ext cx="4631298" cy="306040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30CC779-0214-D0C3-AA96-A9FF445D58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6049" y="631152"/>
            <a:ext cx="3743871" cy="3519237"/>
          </a:xfrm>
          <a:prstGeom prst="rect">
            <a:avLst/>
          </a:prstGeom>
        </p:spPr>
      </p:pic>
      <p:sp>
        <p:nvSpPr>
          <p:cNvPr id="9" name="TextBox 8">
            <a:hlinkClick r:id="rId5"/>
            <a:extLst>
              <a:ext uri="{FF2B5EF4-FFF2-40B4-BE49-F238E27FC236}">
                <a16:creationId xmlns:a16="http://schemas.microsoft.com/office/drawing/2014/main" id="{88F1D091-6D51-A278-42FB-6CCB5B39453A}"/>
              </a:ext>
            </a:extLst>
          </p:cNvPr>
          <p:cNvSpPr txBox="1"/>
          <p:nvPr/>
        </p:nvSpPr>
        <p:spPr>
          <a:xfrm>
            <a:off x="1198457" y="3156646"/>
            <a:ext cx="9589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SQM 26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hlinkClick r:id="rId6"/>
            <a:extLst>
              <a:ext uri="{FF2B5EF4-FFF2-40B4-BE49-F238E27FC236}">
                <a16:creationId xmlns:a16="http://schemas.microsoft.com/office/drawing/2014/main" id="{966CDBEA-106A-26B9-371F-9B193C7B0978}"/>
              </a:ext>
            </a:extLst>
          </p:cNvPr>
          <p:cNvSpPr txBox="1"/>
          <p:nvPr/>
        </p:nvSpPr>
        <p:spPr>
          <a:xfrm>
            <a:off x="6181073" y="3372089"/>
            <a:ext cx="19874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PRC 111 (2025) 064908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4D741D0-2537-5D19-AFC2-2965E443C27D}"/>
              </a:ext>
            </a:extLst>
          </p:cNvPr>
          <p:cNvSpPr txBox="1"/>
          <p:nvPr/>
        </p:nvSpPr>
        <p:spPr>
          <a:xfrm>
            <a:off x="9949117" y="3244334"/>
            <a:ext cx="1031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SQM 26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7C5C54A-8598-9EBC-79BF-6143D862FC69}"/>
              </a:ext>
            </a:extLst>
          </p:cNvPr>
          <p:cNvSpPr txBox="1"/>
          <p:nvPr/>
        </p:nvSpPr>
        <p:spPr>
          <a:xfrm>
            <a:off x="10216449" y="1222137"/>
            <a:ext cx="10871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RuRu</a:t>
            </a:r>
            <a:r>
              <a:rPr lang="en-US" sz="1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</a:t>
            </a:r>
            <a:r>
              <a:rPr lang="en-US" sz="1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ZrZr</a:t>
            </a:r>
            <a:endParaRPr lang="en-US" sz="1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F74FC67-654A-7D6F-BEBD-A2510559E721}"/>
              </a:ext>
            </a:extLst>
          </p:cNvPr>
          <p:cNvSpPr txBox="1"/>
          <p:nvPr/>
        </p:nvSpPr>
        <p:spPr>
          <a:xfrm>
            <a:off x="5523847" y="3002757"/>
            <a:ext cx="17161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pPb</a:t>
            </a:r>
            <a:r>
              <a:rPr lang="en-US" dirty="0"/>
              <a:t>(</a:t>
            </a:r>
            <a:r>
              <a:rPr lang="en-US" dirty="0" err="1"/>
              <a:t>pPb</a:t>
            </a:r>
            <a:r>
              <a:rPr lang="en-US" dirty="0"/>
              <a:t>-going)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5658B70-3A3E-EDD6-4028-D029D325248C}"/>
              </a:ext>
            </a:extLst>
          </p:cNvPr>
          <p:cNvSpPr txBox="1"/>
          <p:nvPr/>
        </p:nvSpPr>
        <p:spPr>
          <a:xfrm>
            <a:off x="6452429" y="1805528"/>
            <a:ext cx="1578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𝛾Pb(Pb-going)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B14062E-318F-AFDD-CD49-AAEB2596A24B}"/>
              </a:ext>
            </a:extLst>
          </p:cNvPr>
          <p:cNvSpPr txBox="1"/>
          <p:nvPr/>
        </p:nvSpPr>
        <p:spPr>
          <a:xfrm>
            <a:off x="221372" y="4548586"/>
            <a:ext cx="1135583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Baryon-to-meson ratio in OO are consistent with an interplay of hydrodynamic expansion and coalescence.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Hydrodynamics dominates at low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20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as particles are produced thermally.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Coalescence in a medium enhances baryon product at intermediate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20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Quark recombination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Universal behavior in multiple systems as long as matching high-enough multiplicity/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Npart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Integrated yield show that OO bridge small and large collision systems.</a:t>
            </a:r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051EB75E-53A9-7972-C024-A2E63B5E4E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FA6EC-8650-2D49-997C-5C47B82E5C00}" type="slidenum">
              <a:rPr lang="en-US" smtClean="0"/>
              <a:t>18</a:t>
            </a:fld>
            <a:endParaRPr lang="en-US"/>
          </a:p>
        </p:txBody>
      </p:sp>
      <p:sp>
        <p:nvSpPr>
          <p:cNvPr id="20" name="Footer Placeholder 19">
            <a:extLst>
              <a:ext uri="{FF2B5EF4-FFF2-40B4-BE49-F238E27FC236}">
                <a16:creationId xmlns:a16="http://schemas.microsoft.com/office/drawing/2014/main" id="{46310DFB-2CDB-15FE-9A1E-ED4C612756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Uttam Acharya( Vanderbilt University)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349F2AE-A91C-B9B6-4A4E-4B09F4EEB778}"/>
              </a:ext>
            </a:extLst>
          </p:cNvPr>
          <p:cNvSpPr txBox="1"/>
          <p:nvPr/>
        </p:nvSpPr>
        <p:spPr>
          <a:xfrm rot="17559028">
            <a:off x="164197" y="2660077"/>
            <a:ext cx="107433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Thermalization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63DD5D8-CCAE-FDAD-1F96-01AEC200EEFC}"/>
              </a:ext>
            </a:extLst>
          </p:cNvPr>
          <p:cNvSpPr txBox="1"/>
          <p:nvPr/>
        </p:nvSpPr>
        <p:spPr>
          <a:xfrm rot="476200">
            <a:off x="734388" y="1867084"/>
            <a:ext cx="188705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Recombination (Coalescence)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C2BA219-387B-5474-42E3-5790DA3C6B84}"/>
              </a:ext>
            </a:extLst>
          </p:cNvPr>
          <p:cNvSpPr txBox="1"/>
          <p:nvPr/>
        </p:nvSpPr>
        <p:spPr>
          <a:xfrm rot="1379958">
            <a:off x="2866953" y="2496444"/>
            <a:ext cx="11514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Fragmentation</a:t>
            </a:r>
          </a:p>
        </p:txBody>
      </p:sp>
    </p:spTree>
    <p:extLst>
      <p:ext uri="{BB962C8B-B14F-4D97-AF65-F5344CB8AC3E}">
        <p14:creationId xmlns:p14="http://schemas.microsoft.com/office/powerpoint/2010/main" val="112471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CB5F29F-5DAF-CBB6-D0FB-A32573AAAE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021" y="1009760"/>
            <a:ext cx="3512256" cy="572016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BF38B86-54C7-E38E-50B0-FD6F2AAE156C}"/>
              </a:ext>
            </a:extLst>
          </p:cNvPr>
          <p:cNvSpPr txBox="1"/>
          <p:nvPr/>
        </p:nvSpPr>
        <p:spPr>
          <a:xfrm>
            <a:off x="108399" y="0"/>
            <a:ext cx="480131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Strangeness Enhancement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09494C2-FFE8-9C18-3EA9-07090880D4F5}"/>
              </a:ext>
            </a:extLst>
          </p:cNvPr>
          <p:cNvSpPr txBox="1"/>
          <p:nvPr/>
        </p:nvSpPr>
        <p:spPr>
          <a:xfrm>
            <a:off x="1098317" y="677251"/>
            <a:ext cx="28214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Nature Phys 13 (2017) 535 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6C2B783-69B2-DDB6-2919-4F5CFBC09042}"/>
              </a:ext>
            </a:extLst>
          </p:cNvPr>
          <p:cNvSpPr txBox="1"/>
          <p:nvPr/>
        </p:nvSpPr>
        <p:spPr>
          <a:xfrm>
            <a:off x="332509" y="1607128"/>
            <a:ext cx="5613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S=1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3AB3723-909C-890A-FD28-9A44FF4F286D}"/>
              </a:ext>
            </a:extLst>
          </p:cNvPr>
          <p:cNvSpPr txBox="1"/>
          <p:nvPr/>
        </p:nvSpPr>
        <p:spPr>
          <a:xfrm>
            <a:off x="203111" y="2968124"/>
            <a:ext cx="5613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S=2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3C395CA-6C58-CF31-01C9-1A9C08899AC8}"/>
              </a:ext>
            </a:extLst>
          </p:cNvPr>
          <p:cNvSpPr txBox="1"/>
          <p:nvPr/>
        </p:nvSpPr>
        <p:spPr>
          <a:xfrm>
            <a:off x="332509" y="4881540"/>
            <a:ext cx="5613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S=3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28C603A-D840-C156-65A8-C94849842EB0}"/>
              </a:ext>
            </a:extLst>
          </p:cNvPr>
          <p:cNvSpPr txBox="1"/>
          <p:nvPr/>
        </p:nvSpPr>
        <p:spPr>
          <a:xfrm>
            <a:off x="4947080" y="1009760"/>
            <a:ext cx="6949778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Multiplicity evolution of (multi-) strange hadron across different collision systems.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High multiplicity limit: Saturation at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PbPb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can be well explained by statistical models.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Low multiplicity limit: smooth increase in pp can be explained by strings models ,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e.g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rope, close-packing.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Core coronal model have a unified description for the intermediate region.</a:t>
            </a: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F5C702EC-D354-3033-4C49-E2C69F850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FA6EC-8650-2D49-997C-5C47B82E5C00}" type="slidenum">
              <a:rPr lang="en-US" smtClean="0"/>
              <a:t>19</a:t>
            </a:fld>
            <a:endParaRPr lang="en-US"/>
          </a:p>
        </p:txBody>
      </p: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C453E1F7-3009-9F1F-B088-576DEFB0DA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Uttam Acharya( Vanderbilt University)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6602827C-F0D4-6091-8980-A510F144A4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5647" y="5122460"/>
            <a:ext cx="3958622" cy="1167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423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0A2438-D5C4-183D-41F6-CEC1C3CA00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8C46867-1AC3-56FA-E5FC-7E6866359EF2}"/>
              </a:ext>
            </a:extLst>
          </p:cNvPr>
          <p:cNvSpPr txBox="1"/>
          <p:nvPr/>
        </p:nvSpPr>
        <p:spPr>
          <a:xfrm>
            <a:off x="69575" y="0"/>
            <a:ext cx="51347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System size and Quark Gluon Plasma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6F817347-4573-1519-0AFA-078CD3745E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FA6EC-8650-2D49-997C-5C47B82E5C00}" type="slidenum">
              <a:rPr lang="en-US" smtClean="0"/>
              <a:t>2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5623C2A-A1C5-1795-2CB2-1317457D22AF}"/>
              </a:ext>
            </a:extLst>
          </p:cNvPr>
          <p:cNvSpPr txBox="1"/>
          <p:nvPr/>
        </p:nvSpPr>
        <p:spPr>
          <a:xfrm>
            <a:off x="314540" y="472285"/>
            <a:ext cx="785195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Large system: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Jet quenching is well established.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Collective nature of QGP, particle production, model prediction.  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15A9AA5-7EFC-BA54-BC16-E84EEDD398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3345" y="1698780"/>
            <a:ext cx="6361938" cy="468693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1A2BFB5-461F-C0E2-160D-0D3B1D04B7DE}"/>
              </a:ext>
            </a:extLst>
          </p:cNvPr>
          <p:cNvSpPr txBox="1"/>
          <p:nvPr/>
        </p:nvSpPr>
        <p:spPr>
          <a:xfrm>
            <a:off x="5204314" y="2839330"/>
            <a:ext cx="227498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buNone/>
            </a:pPr>
            <a:r>
              <a:rPr lang="en-US" sz="1800" dirty="0">
                <a:solidFill>
                  <a:srgbClr val="FF0000"/>
                </a:solidFill>
                <a:effectLst/>
                <a:latin typeface="Courier" panose="02070309020205020404" pitchFamily="49" charset="0"/>
              </a:rPr>
              <a:t>JHEP07(2023)074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A53EACB-939C-A7AF-35B9-61C4651E54D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74041"/>
          <a:stretch>
            <a:fillRect/>
          </a:stretch>
        </p:blipFill>
        <p:spPr>
          <a:xfrm>
            <a:off x="8916053" y="2591043"/>
            <a:ext cx="2182091" cy="1393635"/>
          </a:xfrm>
          <a:prstGeom prst="rect">
            <a:avLst/>
          </a:prstGeom>
        </p:spPr>
      </p:pic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BAA22336-007B-4694-23B2-F1008DE724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Uttam Acharya( Vanderbilt University)</a:t>
            </a:r>
          </a:p>
        </p:txBody>
      </p:sp>
    </p:spTree>
    <p:extLst>
      <p:ext uri="{BB962C8B-B14F-4D97-AF65-F5344CB8AC3E}">
        <p14:creationId xmlns:p14="http://schemas.microsoft.com/office/powerpoint/2010/main" val="2535234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EF96C3-8F09-05DA-B1D2-4935D97A07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23F250AF-E40B-DDB3-05D9-3958EBC4111C}"/>
              </a:ext>
            </a:extLst>
          </p:cNvPr>
          <p:cNvSpPr txBox="1"/>
          <p:nvPr/>
        </p:nvSpPr>
        <p:spPr>
          <a:xfrm>
            <a:off x="108399" y="0"/>
            <a:ext cx="480131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Strangeness Enhancement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E7C597D-A8EF-5AB9-552C-84825963D9A0}"/>
              </a:ext>
            </a:extLst>
          </p:cNvPr>
          <p:cNvSpPr txBox="1"/>
          <p:nvPr/>
        </p:nvSpPr>
        <p:spPr>
          <a:xfrm>
            <a:off x="183024" y="1477819"/>
            <a:ext cx="5613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S=1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3155B6B-C119-2F3C-CC0D-C69A4CB64AE3}"/>
              </a:ext>
            </a:extLst>
          </p:cNvPr>
          <p:cNvSpPr txBox="1"/>
          <p:nvPr/>
        </p:nvSpPr>
        <p:spPr>
          <a:xfrm>
            <a:off x="265896" y="2849832"/>
            <a:ext cx="5613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S=2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B181213-C364-8802-005C-C38140807BDA}"/>
              </a:ext>
            </a:extLst>
          </p:cNvPr>
          <p:cNvSpPr txBox="1"/>
          <p:nvPr/>
        </p:nvSpPr>
        <p:spPr>
          <a:xfrm>
            <a:off x="250533" y="4653081"/>
            <a:ext cx="5613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S=3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3B239A5-41BC-6D27-5029-3842D351FE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473" y="1046583"/>
            <a:ext cx="4159132" cy="515732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EA21153-E0D6-2BFB-15F1-563809618231}"/>
              </a:ext>
            </a:extLst>
          </p:cNvPr>
          <p:cNvSpPr txBox="1"/>
          <p:nvPr/>
        </p:nvSpPr>
        <p:spPr>
          <a:xfrm>
            <a:off x="1098317" y="677251"/>
            <a:ext cx="1710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ALICE SQM 26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BAC0DD9-F038-F9A0-F3D5-196DB7612708}"/>
              </a:ext>
            </a:extLst>
          </p:cNvPr>
          <p:cNvSpPr txBox="1"/>
          <p:nvPr/>
        </p:nvSpPr>
        <p:spPr>
          <a:xfrm>
            <a:off x="4947080" y="778403"/>
            <a:ext cx="694977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Multiplicity evolution of (multi-) strange hadron across different collision systems.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High multiplicity limit: Saturation at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PbPb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can be well explained by statistical models.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Low multiplicity limit: smooth increase in pp can be explained by strings models ,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e.g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rope, close-packing.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Core coronal model have a unified description for the intermediate region.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F173E62-E67F-76B4-B78F-D87DAD00AD55}"/>
              </a:ext>
            </a:extLst>
          </p:cNvPr>
          <p:cNvSpPr txBox="1"/>
          <p:nvPr/>
        </p:nvSpPr>
        <p:spPr>
          <a:xfrm>
            <a:off x="5015496" y="4194723"/>
            <a:ext cx="681294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OO follows common strangeness-driven scaling across colliding systems, with a stronger enhancement for higher strangeness content.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High multiplicity OO doesn’t reach saturation: Will core coronal models describe the data well??</a:t>
            </a:r>
          </a:p>
          <a:p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27CEB68E-FD3E-AA6E-3EDA-0F05881EC5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FA6EC-8650-2D49-997C-5C47B82E5C00}" type="slidenum">
              <a:rPr lang="en-US" smtClean="0"/>
              <a:t>20</a:t>
            </a:fld>
            <a:endParaRPr lang="en-US"/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A4F9D8D6-0482-D623-5BE9-D2F419F73D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Uttam Acharya( Vanderbilt University)</a:t>
            </a:r>
          </a:p>
        </p:txBody>
      </p:sp>
    </p:spTree>
    <p:extLst>
      <p:ext uri="{BB962C8B-B14F-4D97-AF65-F5344CB8AC3E}">
        <p14:creationId xmlns:p14="http://schemas.microsoft.com/office/powerpoint/2010/main" val="1099382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A37326-4F3E-CDE3-E51B-0FA4006A17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4727" y="2293078"/>
            <a:ext cx="7094863" cy="813680"/>
          </a:xfrm>
        </p:spPr>
        <p:txBody>
          <a:bodyPr>
            <a:norm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Parton Energy loss: Jet Quenching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4AEE7C2-874F-3CF0-608B-5091234626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FA6EC-8650-2D49-997C-5C47B82E5C00}" type="slidenum">
              <a:rPr lang="en-US" smtClean="0"/>
              <a:t>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3A798B-3CA0-EAB3-00B2-ACC56E7C1A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Uttam Acharya( Vanderbilt University)</a:t>
            </a:r>
          </a:p>
        </p:txBody>
      </p:sp>
    </p:spTree>
    <p:extLst>
      <p:ext uri="{BB962C8B-B14F-4D97-AF65-F5344CB8AC3E}">
        <p14:creationId xmlns:p14="http://schemas.microsoft.com/office/powerpoint/2010/main" val="40743505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D0749E-DFB3-75F6-E86E-4D38A7020A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5B7B79B2-4C15-53F9-1822-206C3A7297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4230" y="99696"/>
            <a:ext cx="3742840" cy="351808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30AF6B1-3EDB-4A15-BE94-F3C6A300F6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708" y="621043"/>
            <a:ext cx="5089925" cy="468410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310524F-CA05-8434-66CF-28464491E829}"/>
              </a:ext>
            </a:extLst>
          </p:cNvPr>
          <p:cNvSpPr txBox="1"/>
          <p:nvPr/>
        </p:nvSpPr>
        <p:spPr>
          <a:xfrm>
            <a:off x="83127" y="0"/>
            <a:ext cx="4040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Charged particle R</a:t>
            </a:r>
            <a:r>
              <a:rPr lang="en-US" sz="3200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29E0702-AC8D-6B5A-2D0A-60E22879A64B}"/>
              </a:ext>
            </a:extLst>
          </p:cNvPr>
          <p:cNvSpPr txBox="1"/>
          <p:nvPr/>
        </p:nvSpPr>
        <p:spPr>
          <a:xfrm>
            <a:off x="229546" y="5263971"/>
            <a:ext cx="50899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Charged particle R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OO significantly smaller than unity.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First time ever suppression observed in the collision of smallest system.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5EB7E86-7001-6291-838C-BC4F27A92C35}"/>
              </a:ext>
            </a:extLst>
          </p:cNvPr>
          <p:cNvSpPr txBox="1"/>
          <p:nvPr/>
        </p:nvSpPr>
        <p:spPr>
          <a:xfrm>
            <a:off x="1002619" y="4251811"/>
            <a:ext cx="179396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buNone/>
            </a:pPr>
            <a:r>
              <a:rPr lang="en-US" sz="1000" dirty="0">
                <a:solidFill>
                  <a:srgbClr val="FF0000"/>
                </a:solidFill>
                <a:effectLst/>
                <a:latin typeface="Lucida Grande" panose="020B0600040502020204" pitchFamily="34" charset="0"/>
              </a:rPr>
              <a:t>arXiv:2602.21325 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3C7E9C7F-EA60-5893-1E69-92198F122E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9471" y="3652060"/>
            <a:ext cx="3742840" cy="2881246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15778A44-5F71-DF22-8304-EA4FFC219D7F}"/>
              </a:ext>
            </a:extLst>
          </p:cNvPr>
          <p:cNvSpPr txBox="1"/>
          <p:nvPr/>
        </p:nvSpPr>
        <p:spPr>
          <a:xfrm>
            <a:off x="5855837" y="3899608"/>
            <a:ext cx="179396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buNone/>
            </a:pPr>
            <a:r>
              <a:rPr lang="en-US" sz="1000" dirty="0">
                <a:solidFill>
                  <a:srgbClr val="FF0000"/>
                </a:solidFill>
                <a:effectLst/>
                <a:latin typeface="Lucida Grande" panose="020B0600040502020204" pitchFamily="34" charset="0"/>
              </a:rPr>
              <a:t>arXiv:2602.21325 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333233F-9D49-0FC5-D5EF-77AC05403DED}"/>
              </a:ext>
            </a:extLst>
          </p:cNvPr>
          <p:cNvSpPr txBox="1"/>
          <p:nvPr/>
        </p:nvSpPr>
        <p:spPr>
          <a:xfrm>
            <a:off x="8927070" y="496242"/>
            <a:ext cx="34036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</a:t>
            </a:r>
            <a:r>
              <a:rPr lang="en-US" baseline="-25000" dirty="0"/>
              <a:t>AA</a:t>
            </a:r>
            <a:r>
              <a:rPr lang="en-US" dirty="0"/>
              <a:t> suppression follows a smooth evolution with A</a:t>
            </a:r>
            <a:r>
              <a:rPr lang="en-US" baseline="30000" dirty="0"/>
              <a:t>1/3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810ED5C-1DF3-AF9A-F6DD-809DC1855EBB}"/>
              </a:ext>
            </a:extLst>
          </p:cNvPr>
          <p:cNvSpPr txBox="1"/>
          <p:nvPr/>
        </p:nvSpPr>
        <p:spPr>
          <a:xfrm>
            <a:off x="9069318" y="4625141"/>
            <a:ext cx="320679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Quenching models with scan of a big range of collision systems at LHC at same energy 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Dominant uncertainty from luminosity is included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D248FF9-F52D-9B53-DDB2-ADBB7A514614}"/>
              </a:ext>
            </a:extLst>
          </p:cNvPr>
          <p:cNvSpPr txBox="1"/>
          <p:nvPr/>
        </p:nvSpPr>
        <p:spPr>
          <a:xfrm>
            <a:off x="9866810" y="2475743"/>
            <a:ext cx="2229395" cy="1200329"/>
          </a:xfrm>
          <a:prstGeom prst="rect">
            <a:avLst/>
          </a:prstGeom>
          <a:solidFill>
            <a:schemeClr val="accent2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System Size Dependence of Energy loss/Suppression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C270C6C2-E9CB-7021-79FE-78588787C673}"/>
              </a:ext>
            </a:extLst>
          </p:cNvPr>
          <p:cNvCxnSpPr>
            <a:cxnSpLocks/>
          </p:cNvCxnSpPr>
          <p:nvPr/>
        </p:nvCxnSpPr>
        <p:spPr>
          <a:xfrm flipH="1" flipV="1">
            <a:off x="8836373" y="2247952"/>
            <a:ext cx="1050375" cy="613398"/>
          </a:xfrm>
          <a:prstGeom prst="straightConnector1">
            <a:avLst/>
          </a:prstGeom>
          <a:ln w="60325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B0862D5B-6C08-3ECA-9DB1-FF46E6B8F16B}"/>
              </a:ext>
            </a:extLst>
          </p:cNvPr>
          <p:cNvCxnSpPr>
            <a:cxnSpLocks/>
          </p:cNvCxnSpPr>
          <p:nvPr/>
        </p:nvCxnSpPr>
        <p:spPr>
          <a:xfrm flipH="1">
            <a:off x="8734697" y="2835282"/>
            <a:ext cx="1132113" cy="961655"/>
          </a:xfrm>
          <a:prstGeom prst="straightConnector1">
            <a:avLst/>
          </a:prstGeom>
          <a:ln w="66675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Slide Number Placeholder 36">
            <a:extLst>
              <a:ext uri="{FF2B5EF4-FFF2-40B4-BE49-F238E27FC236}">
                <a16:creationId xmlns:a16="http://schemas.microsoft.com/office/drawing/2014/main" id="{F9AEB9D8-1185-19D0-1695-C6D5D0EFDF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FA6EC-8650-2D49-997C-5C47B82E5C00}" type="slidenum">
              <a:rPr lang="en-US" smtClean="0"/>
              <a:t>22</a:t>
            </a:fld>
            <a:endParaRPr lang="en-US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43D10AF-64A3-6D9F-1907-65FEF7862803}"/>
              </a:ext>
            </a:extLst>
          </p:cNvPr>
          <p:cNvSpPr txBox="1"/>
          <p:nvPr/>
        </p:nvSpPr>
        <p:spPr>
          <a:xfrm>
            <a:off x="8950095" y="1207958"/>
            <a:ext cx="32419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Enables a direct model-independent comparison of nuclear suppression effects with the system size.</a:t>
            </a:r>
          </a:p>
        </p:txBody>
      </p:sp>
      <p:sp>
        <p:nvSpPr>
          <p:cNvPr id="41" name="Footer Placeholder 40">
            <a:extLst>
              <a:ext uri="{FF2B5EF4-FFF2-40B4-BE49-F238E27FC236}">
                <a16:creationId xmlns:a16="http://schemas.microsoft.com/office/drawing/2014/main" id="{B8B6CB0C-EE40-F812-0CF0-DC0A54055D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64300"/>
            <a:ext cx="4114800" cy="365125"/>
          </a:xfrm>
        </p:spPr>
        <p:txBody>
          <a:bodyPr/>
          <a:lstStyle/>
          <a:p>
            <a:r>
              <a:rPr lang="en-US"/>
              <a:t>Uttam Acharya( Vanderbilt University)</a:t>
            </a:r>
          </a:p>
        </p:txBody>
      </p:sp>
    </p:spTree>
    <p:extLst>
      <p:ext uri="{BB962C8B-B14F-4D97-AF65-F5344CB8AC3E}">
        <p14:creationId xmlns:p14="http://schemas.microsoft.com/office/powerpoint/2010/main" val="330158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6" grpId="0"/>
      <p:bldP spid="27" grpId="0"/>
      <p:bldP spid="28" grpId="0" animBg="1"/>
      <p:bldP spid="4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915891-B646-5562-7AD7-0E730F50B2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E557FF82-D7A1-BC06-EFFD-21130DBC54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536710" y="389614"/>
            <a:ext cx="5088476" cy="616189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4B2EF70-ED1A-F193-E96D-A584B5EE944F}"/>
              </a:ext>
            </a:extLst>
          </p:cNvPr>
          <p:cNvSpPr txBox="1"/>
          <p:nvPr/>
        </p:nvSpPr>
        <p:spPr>
          <a:xfrm>
            <a:off x="0" y="0"/>
            <a:ext cx="72121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Charged particle R</a:t>
            </a:r>
            <a:r>
              <a:rPr lang="en-US" sz="3200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:Model Prediction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3EC3088-CA81-BA10-FAE6-EF94248E8F54}"/>
              </a:ext>
            </a:extLst>
          </p:cNvPr>
          <p:cNvSpPr txBox="1"/>
          <p:nvPr/>
        </p:nvSpPr>
        <p:spPr>
          <a:xfrm>
            <a:off x="6161896" y="2136338"/>
            <a:ext cx="5677988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Charged particle R</a:t>
            </a:r>
            <a:r>
              <a:rPr lang="en-US" sz="20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OO significantly smaller than unity.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Different models comparison: </a:t>
            </a:r>
          </a:p>
          <a:p>
            <a:pPr marL="742950" lvl="1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Insufficient to explain observed suppression compared to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nPDF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(cold nuclear effect).</a:t>
            </a:r>
          </a:p>
          <a:p>
            <a:pPr marL="742950" lvl="1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With the energy loss models comparison, amount of constraint needed in the model can be established.</a:t>
            </a:r>
          </a:p>
          <a:p>
            <a:pPr marL="742950" lvl="1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761ACE4-226B-837B-0C35-C3FFD163D43D}"/>
              </a:ext>
            </a:extLst>
          </p:cNvPr>
          <p:cNvSpPr txBox="1"/>
          <p:nvPr/>
        </p:nvSpPr>
        <p:spPr>
          <a:xfrm>
            <a:off x="1447800" y="5340510"/>
            <a:ext cx="1524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arXiv:2510.09864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10FA31-A802-1FDF-3452-B1A27E459F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FA6EC-8650-2D49-997C-5C47B82E5C00}" type="slidenum">
              <a:rPr lang="en-US" smtClean="0"/>
              <a:t>23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66FF8A2D-CB05-7928-550A-20DBC08229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Uttam Acharya( Vanderbilt University)</a:t>
            </a:r>
          </a:p>
        </p:txBody>
      </p:sp>
    </p:spTree>
    <p:extLst>
      <p:ext uri="{BB962C8B-B14F-4D97-AF65-F5344CB8AC3E}">
        <p14:creationId xmlns:p14="http://schemas.microsoft.com/office/powerpoint/2010/main" val="28222955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22929E-6D99-055D-DF1D-116381DB06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9344461-D7BA-0DAB-D6D8-353418E8787C}"/>
              </a:ext>
            </a:extLst>
          </p:cNvPr>
          <p:cNvSpPr txBox="1"/>
          <p:nvPr/>
        </p:nvSpPr>
        <p:spPr>
          <a:xfrm>
            <a:off x="83127" y="0"/>
            <a:ext cx="4040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Charged particle R</a:t>
            </a:r>
            <a:r>
              <a:rPr lang="en-US" sz="3200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78A0466-A75F-9166-4AB3-E802C9E73F9B}"/>
              </a:ext>
            </a:extLst>
          </p:cNvPr>
          <p:cNvSpPr txBox="1"/>
          <p:nvPr/>
        </p:nvSpPr>
        <p:spPr>
          <a:xfrm>
            <a:off x="316776" y="727009"/>
            <a:ext cx="847738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ALICE performed Charged hadron  R</a:t>
            </a:r>
            <a:r>
              <a:rPr lang="en-US" sz="20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OO and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π</a:t>
            </a:r>
            <a:r>
              <a:rPr lang="en-US" sz="2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→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γγ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production.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20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compatible with unity, well behaved like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RpPb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35E64E5-B003-31DF-E49B-2185BF5267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127" y="1696599"/>
            <a:ext cx="5936484" cy="374099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386CCEB4-E30F-42CD-7382-761C7804E70A}"/>
              </a:ext>
            </a:extLst>
          </p:cNvPr>
          <p:cNvSpPr txBox="1"/>
          <p:nvPr/>
        </p:nvSpPr>
        <p:spPr>
          <a:xfrm>
            <a:off x="1623904" y="2018280"/>
            <a:ext cx="15696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arXiv:2606.19967 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D791396-CE27-B99D-C12E-87C024E1CF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714553"/>
            <a:ext cx="5915504" cy="427792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7E570AC-7C71-A8CB-44EE-464D23E950AA}"/>
              </a:ext>
            </a:extLst>
          </p:cNvPr>
          <p:cNvSpPr txBox="1"/>
          <p:nvPr/>
        </p:nvSpPr>
        <p:spPr>
          <a:xfrm>
            <a:off x="8867391" y="2424058"/>
            <a:ext cx="15696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arXiv:2606.19967 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A7C1ECC7-A6A9-160C-DFDE-5BE68DD76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FA6EC-8650-2D49-997C-5C47B82E5C00}" type="slidenum">
              <a:rPr lang="en-US" smtClean="0"/>
              <a:t>24</a:t>
            </a:fld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7F21BC0-A4A9-8923-3B2E-51123B422981}"/>
              </a:ext>
            </a:extLst>
          </p:cNvPr>
          <p:cNvSpPr txBox="1"/>
          <p:nvPr/>
        </p:nvSpPr>
        <p:spPr>
          <a:xfrm>
            <a:off x="6096001" y="5989746"/>
            <a:ext cx="5915504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First data driven reference of CNM in oxygen projectile.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661E8B29-7025-B3A9-5B92-9876372E50AB}"/>
              </a:ext>
            </a:extLst>
          </p:cNvPr>
          <p:cNvCxnSpPr>
            <a:cxnSpLocks/>
          </p:cNvCxnSpPr>
          <p:nvPr/>
        </p:nvCxnSpPr>
        <p:spPr>
          <a:xfrm flipH="1">
            <a:off x="1754949" y="2577947"/>
            <a:ext cx="2583" cy="1953997"/>
          </a:xfrm>
          <a:prstGeom prst="straightConnector1">
            <a:avLst/>
          </a:prstGeom>
          <a:ln w="50800">
            <a:solidFill>
              <a:schemeClr val="accent2">
                <a:alpha val="94000"/>
              </a:schemeClr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759171E4-9C52-703D-DC49-289275A4DC4A}"/>
              </a:ext>
            </a:extLst>
          </p:cNvPr>
          <p:cNvSpPr txBox="1"/>
          <p:nvPr/>
        </p:nvSpPr>
        <p:spPr>
          <a:xfrm>
            <a:off x="1314782" y="2959374"/>
            <a:ext cx="442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9𝜎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74C190E-F125-CBEB-C9DE-77A93A9FE22F}"/>
              </a:ext>
            </a:extLst>
          </p:cNvPr>
          <p:cNvSpPr txBox="1"/>
          <p:nvPr/>
        </p:nvSpPr>
        <p:spPr>
          <a:xfrm>
            <a:off x="1963208" y="3668847"/>
            <a:ext cx="6319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1.8𝜎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BBA13814-BE74-22AF-A959-76888AA49A79}"/>
              </a:ext>
            </a:extLst>
          </p:cNvPr>
          <p:cNvCxnSpPr>
            <a:cxnSpLocks/>
          </p:cNvCxnSpPr>
          <p:nvPr/>
        </p:nvCxnSpPr>
        <p:spPr>
          <a:xfrm>
            <a:off x="1963208" y="3492828"/>
            <a:ext cx="0" cy="1039116"/>
          </a:xfrm>
          <a:prstGeom prst="straightConnector1">
            <a:avLst/>
          </a:prstGeom>
          <a:ln w="50800">
            <a:solidFill>
              <a:schemeClr val="accent5">
                <a:lumMod val="60000"/>
                <a:lumOff val="40000"/>
                <a:alpha val="94000"/>
              </a:schemeClr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Footer Placeholder 38">
            <a:extLst>
              <a:ext uri="{FF2B5EF4-FFF2-40B4-BE49-F238E27FC236}">
                <a16:creationId xmlns:a16="http://schemas.microsoft.com/office/drawing/2014/main" id="{51D29647-87E6-EC50-1C3B-F1E7FD26D2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Uttam Acharya( Vanderbilt University)</a:t>
            </a:r>
          </a:p>
        </p:txBody>
      </p:sp>
    </p:spTree>
    <p:extLst>
      <p:ext uri="{BB962C8B-B14F-4D97-AF65-F5344CB8AC3E}">
        <p14:creationId xmlns:p14="http://schemas.microsoft.com/office/powerpoint/2010/main" val="366109181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E1DEA7-FD71-4007-2354-4CEB784DFA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BDA953-4895-5859-B910-B55F03246814}"/>
              </a:ext>
            </a:extLst>
          </p:cNvPr>
          <p:cNvSpPr txBox="1"/>
          <p:nvPr/>
        </p:nvSpPr>
        <p:spPr>
          <a:xfrm>
            <a:off x="83127" y="0"/>
            <a:ext cx="4040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Charged particle R</a:t>
            </a:r>
            <a:r>
              <a:rPr lang="en-US" sz="3200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933EFA9-A2E7-D3D3-2DD9-3A1D90BA95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7488" y="439777"/>
            <a:ext cx="7615945" cy="572102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49BB15E-ECAA-8EB6-C229-DA495678AA38}"/>
              </a:ext>
            </a:extLst>
          </p:cNvPr>
          <p:cNvSpPr txBox="1"/>
          <p:nvPr/>
        </p:nvSpPr>
        <p:spPr>
          <a:xfrm>
            <a:off x="0" y="1793180"/>
            <a:ext cx="5354198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2400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OO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/R</a:t>
            </a:r>
            <a:r>
              <a:rPr lang="en-US" sz="24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does not contain CNM effect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Favors energy loss prediction more clearly.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Observed modification cannot be fully explained by the CNM effect alone: 4.9𝜎 is evidence of parton energy loss in OO collision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9EA20F50-5117-31BE-55AA-D572EE2020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FA6EC-8650-2D49-997C-5C47B82E5C00}" type="slidenum">
              <a:rPr lang="en-US" smtClean="0"/>
              <a:t>25</a:t>
            </a:fld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28D9A29-2ABA-430C-8A6F-72575D851F94}"/>
              </a:ext>
            </a:extLst>
          </p:cNvPr>
          <p:cNvSpPr txBox="1"/>
          <p:nvPr/>
        </p:nvSpPr>
        <p:spPr>
          <a:xfrm>
            <a:off x="6922387" y="3672136"/>
            <a:ext cx="15696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arXiv:2606.19967 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24D1802E-7FC9-BBC5-3018-80D8325EEC7E}"/>
              </a:ext>
            </a:extLst>
          </p:cNvPr>
          <p:cNvCxnSpPr>
            <a:cxnSpLocks/>
          </p:cNvCxnSpPr>
          <p:nvPr/>
        </p:nvCxnSpPr>
        <p:spPr>
          <a:xfrm>
            <a:off x="7024171" y="1856014"/>
            <a:ext cx="0" cy="1015141"/>
          </a:xfrm>
          <a:prstGeom prst="straightConnector1">
            <a:avLst/>
          </a:prstGeom>
          <a:ln w="50800">
            <a:solidFill>
              <a:schemeClr val="accent5">
                <a:lumMod val="60000"/>
                <a:lumOff val="40000"/>
                <a:alpha val="94000"/>
              </a:schemeClr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A5F90396-95DB-086C-F58E-53212F577E0B}"/>
              </a:ext>
            </a:extLst>
          </p:cNvPr>
          <p:cNvSpPr txBox="1"/>
          <p:nvPr/>
        </p:nvSpPr>
        <p:spPr>
          <a:xfrm>
            <a:off x="6470574" y="1994252"/>
            <a:ext cx="6319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4.9𝜎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1D71618-CA98-3C89-E1D9-E5B63B271E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Uttam Acharya( Vanderbilt University)</a:t>
            </a:r>
          </a:p>
        </p:txBody>
      </p:sp>
    </p:spTree>
    <p:extLst>
      <p:ext uri="{BB962C8B-B14F-4D97-AF65-F5344CB8AC3E}">
        <p14:creationId xmlns:p14="http://schemas.microsoft.com/office/powerpoint/2010/main" val="238071143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6CE64C2-A5A7-3E23-402A-BF1424EE5D37}"/>
              </a:ext>
            </a:extLst>
          </p:cNvPr>
          <p:cNvSpPr txBox="1"/>
          <p:nvPr/>
        </p:nvSpPr>
        <p:spPr>
          <a:xfrm>
            <a:off x="92363" y="73891"/>
            <a:ext cx="30668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Jet Modification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09296A2-42B6-8ED8-07FF-4DCBAA6F40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467" y="678939"/>
            <a:ext cx="5363388" cy="452371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4520E59-62EE-8CE0-DE11-07EC903A66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6164" y="678939"/>
            <a:ext cx="5168872" cy="428128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EDCBB81-2478-CF8B-896F-E0D63AA6D93C}"/>
              </a:ext>
            </a:extLst>
          </p:cNvPr>
          <p:cNvSpPr txBox="1"/>
          <p:nvPr/>
        </p:nvSpPr>
        <p:spPr>
          <a:xfrm>
            <a:off x="838200" y="5274480"/>
            <a:ext cx="53633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Suppresses across all Jet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24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Favors parton energy loss at RHIC energies.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10D6F55-3AE5-6714-DA29-1974AA8C9612}"/>
              </a:ext>
            </a:extLst>
          </p:cNvPr>
          <p:cNvSpPr txBox="1"/>
          <p:nvPr/>
        </p:nvSpPr>
        <p:spPr>
          <a:xfrm>
            <a:off x="5835269" y="4940814"/>
            <a:ext cx="635673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Clear hierarchy towards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centrql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collisions in RCP with reduced uncertainty.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RCP resilient to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nPDF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uncertainty and Glauber modeling uncertainties.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FA2225BC-9DF4-9A05-8E89-18F3474D4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FA6EC-8650-2D49-997C-5C47B82E5C00}" type="slidenum">
              <a:rPr lang="en-US" smtClean="0"/>
              <a:t>26</a:t>
            </a:fld>
            <a:endParaRPr lang="en-US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A9804922-14BF-6C36-B48C-86F93EF43A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Uttam Acharya( Vanderbilt University)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8FB979D-1128-624E-B039-3428D6EA335C}"/>
              </a:ext>
            </a:extLst>
          </p:cNvPr>
          <p:cNvSpPr txBox="1"/>
          <p:nvPr/>
        </p:nvSpPr>
        <p:spPr>
          <a:xfrm>
            <a:off x="7693272" y="405307"/>
            <a:ext cx="26790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[sPH-CONF-JET-2026-02]</a:t>
            </a:r>
          </a:p>
        </p:txBody>
      </p:sp>
    </p:spTree>
    <p:extLst>
      <p:ext uri="{BB962C8B-B14F-4D97-AF65-F5344CB8AC3E}">
        <p14:creationId xmlns:p14="http://schemas.microsoft.com/office/powerpoint/2010/main" val="411437402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1A1398D-3369-83B6-BA78-C34ADBBDF28F}"/>
              </a:ext>
            </a:extLst>
          </p:cNvPr>
          <p:cNvSpPr txBox="1"/>
          <p:nvPr/>
        </p:nvSpPr>
        <p:spPr>
          <a:xfrm>
            <a:off x="92363" y="73891"/>
            <a:ext cx="76674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Strange and Neutral  and Identified Hadron R</a:t>
            </a:r>
            <a:r>
              <a:rPr lang="en-US" sz="2800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OO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5FB9DB4-2CAE-A249-C3DB-798F07B976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774" y="680823"/>
            <a:ext cx="4334794" cy="384148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6C59AA5-677B-7AAA-29D9-E3FD4831B9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0004" y="535556"/>
            <a:ext cx="4387317" cy="3219499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2BB0DBA-3F0B-27A7-DCB4-213BADDA762D}"/>
                  </a:ext>
                </a:extLst>
              </p:cNvPr>
              <p:cNvSpPr txBox="1"/>
              <p:nvPr/>
            </p:nvSpPr>
            <p:spPr>
              <a:xfrm>
                <a:off x="367028" y="5212235"/>
                <a:ext cx="5575913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Suppression observed in strange production and neutral </a:t>
                </a:r>
                <a14:m>
                  <m:oMath xmlns:m="http://schemas.openxmlformats.org/officeDocument/2006/math"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en-US" sz="2400" baseline="30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and identified hadron. </a:t>
                </a:r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2BB0DBA-3F0B-27A7-DCB4-213BADDA76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7028" y="5212235"/>
                <a:ext cx="5575913" cy="830997"/>
              </a:xfrm>
              <a:prstGeom prst="rect">
                <a:avLst/>
              </a:prstGeom>
              <a:blipFill>
                <a:blip r:embed="rId4"/>
                <a:stretch>
                  <a:fillRect l="-1587" t="-6061" r="-1814"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30981C05-2242-360C-9E5F-7145107B1ECB}"/>
              </a:ext>
            </a:extLst>
          </p:cNvPr>
          <p:cNvSpPr txBox="1"/>
          <p:nvPr/>
        </p:nvSpPr>
        <p:spPr>
          <a:xfrm>
            <a:off x="130207" y="4152978"/>
            <a:ext cx="234546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6DD6479-7B16-71BA-38AE-2C9D8F060E38}"/>
              </a:ext>
            </a:extLst>
          </p:cNvPr>
          <p:cNvSpPr txBox="1"/>
          <p:nvPr/>
        </p:nvSpPr>
        <p:spPr>
          <a:xfrm>
            <a:off x="5790622" y="5188653"/>
            <a:ext cx="234546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0328288E-CF67-0B73-F63F-AB9C4C00BB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FA6EC-8650-2D49-997C-5C47B82E5C00}" type="slidenum">
              <a:rPr lang="en-US" smtClean="0"/>
              <a:t>27</a:t>
            </a:fld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5BAF2F6-4B0D-A85C-ED44-5A35A37C52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97356" y="3566277"/>
            <a:ext cx="5027521" cy="313826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77C537A-E606-0C4E-7645-47B34D36D0FA}"/>
              </a:ext>
            </a:extLst>
          </p:cNvPr>
          <p:cNvSpPr txBox="1"/>
          <p:nvPr/>
        </p:nvSpPr>
        <p:spPr>
          <a:xfrm>
            <a:off x="5520948" y="6399939"/>
            <a:ext cx="234546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7D3E8AB-292B-0C9C-583E-7E2D59EE1796}"/>
              </a:ext>
            </a:extLst>
          </p:cNvPr>
          <p:cNvSpPr txBox="1"/>
          <p:nvPr/>
        </p:nvSpPr>
        <p:spPr>
          <a:xfrm>
            <a:off x="8136082" y="1197951"/>
            <a:ext cx="199680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 arXiv:2606.19967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2324585-6E44-6D56-8296-8CEBF7DA255A}"/>
              </a:ext>
            </a:extLst>
          </p:cNvPr>
          <p:cNvSpPr txBox="1"/>
          <p:nvPr/>
        </p:nvSpPr>
        <p:spPr>
          <a:xfrm>
            <a:off x="5003763" y="1197951"/>
            <a:ext cx="2267370" cy="1015663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difference at low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20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is due to different masses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9C2F62C9-9688-E3D0-AF26-27C61394D1C7}"/>
              </a:ext>
            </a:extLst>
          </p:cNvPr>
          <p:cNvCxnSpPr>
            <a:cxnSpLocks/>
          </p:cNvCxnSpPr>
          <p:nvPr/>
        </p:nvCxnSpPr>
        <p:spPr>
          <a:xfrm>
            <a:off x="7271133" y="1872867"/>
            <a:ext cx="1033249" cy="832718"/>
          </a:xfrm>
          <a:prstGeom prst="straightConnector1">
            <a:avLst/>
          </a:prstGeom>
          <a:ln w="44450">
            <a:solidFill>
              <a:schemeClr val="accent1">
                <a:alpha val="98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5C2A608B-19DE-8550-05C2-111754F0D04C}"/>
              </a:ext>
            </a:extLst>
          </p:cNvPr>
          <p:cNvCxnSpPr>
            <a:cxnSpLocks/>
          </p:cNvCxnSpPr>
          <p:nvPr/>
        </p:nvCxnSpPr>
        <p:spPr>
          <a:xfrm>
            <a:off x="7271133" y="1810776"/>
            <a:ext cx="1134737" cy="124182"/>
          </a:xfrm>
          <a:prstGeom prst="straightConnector1">
            <a:avLst/>
          </a:prstGeom>
          <a:ln w="47625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Footer Placeholder 28">
            <a:extLst>
              <a:ext uri="{FF2B5EF4-FFF2-40B4-BE49-F238E27FC236}">
                <a16:creationId xmlns:a16="http://schemas.microsoft.com/office/drawing/2014/main" id="{DC7E8F2B-EF00-2CCB-8A66-D11A0561CE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Uttam Acharya( Vanderbilt University)</a:t>
            </a:r>
          </a:p>
        </p:txBody>
      </p:sp>
    </p:spTree>
    <p:extLst>
      <p:ext uri="{BB962C8B-B14F-4D97-AF65-F5344CB8AC3E}">
        <p14:creationId xmlns:p14="http://schemas.microsoft.com/office/powerpoint/2010/main" val="111539365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E92B082-1041-67A7-12F7-D1137468FDB4}"/>
              </a:ext>
            </a:extLst>
          </p:cNvPr>
          <p:cNvSpPr txBox="1"/>
          <p:nvPr/>
        </p:nvSpPr>
        <p:spPr>
          <a:xfrm>
            <a:off x="147447" y="73891"/>
            <a:ext cx="36824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Dijet Imbalance(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3200" b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16D5FA2-C72A-A13C-822B-878AEBB7EE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136" y="719442"/>
            <a:ext cx="5839519" cy="465364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ED44FF7-DFF2-28F5-B982-C727D5361E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1710" y="73891"/>
            <a:ext cx="4369155" cy="358841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0E2BFA2-58BD-A2A0-F33D-BA085270BA34}"/>
              </a:ext>
            </a:extLst>
          </p:cNvPr>
          <p:cNvSpPr txBox="1"/>
          <p:nvPr/>
        </p:nvSpPr>
        <p:spPr>
          <a:xfrm>
            <a:off x="510057" y="5417424"/>
            <a:ext cx="721364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Indication of more imbalance in central OO than pp.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Cold nuclear matter effects cannot explain the observed trend.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Strong evidence of energy loss in light ion collisions.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79E5132-9F52-0E58-9AFA-54F1C13D2F10}"/>
              </a:ext>
            </a:extLst>
          </p:cNvPr>
          <p:cNvSpPr txBox="1"/>
          <p:nvPr/>
        </p:nvSpPr>
        <p:spPr>
          <a:xfrm>
            <a:off x="8066804" y="289334"/>
            <a:ext cx="155092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buNone/>
            </a:pPr>
            <a:r>
              <a:rPr lang="en-US" sz="1200" dirty="0">
                <a:solidFill>
                  <a:srgbClr val="FF0000"/>
                </a:solidFill>
                <a:effectLst/>
                <a:latin typeface="Lucida Grande" panose="020B0600040502020204" pitchFamily="34" charset="0"/>
              </a:rPr>
              <a:t>arXiv:2606.20463 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75D08A0-2997-2C5A-4E7C-E608B50F9617}"/>
              </a:ext>
            </a:extLst>
          </p:cNvPr>
          <p:cNvSpPr txBox="1"/>
          <p:nvPr/>
        </p:nvSpPr>
        <p:spPr>
          <a:xfrm>
            <a:off x="3348464" y="1868097"/>
            <a:ext cx="229116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buNone/>
            </a:pPr>
            <a:r>
              <a:rPr lang="en-US" sz="1800" dirty="0">
                <a:solidFill>
                  <a:srgbClr val="FF0000"/>
                </a:solidFill>
                <a:effectLst/>
                <a:latin typeface="Lucida Grande" panose="020B0600040502020204" pitchFamily="34" charset="0"/>
              </a:rPr>
              <a:t>arXiv:2606.20463 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3EB8FFB-A1C9-151D-50AD-124F7E9D909D}"/>
              </a:ext>
            </a:extLst>
          </p:cNvPr>
          <p:cNvSpPr txBox="1"/>
          <p:nvPr/>
        </p:nvSpPr>
        <p:spPr>
          <a:xfrm>
            <a:off x="6031346" y="2509030"/>
            <a:ext cx="70883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AAB9CDC9-794B-1BD9-D4FB-85F19C62C4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FA6EC-8650-2D49-997C-5C47B82E5C00}" type="slidenum">
              <a:rPr lang="en-US" smtClean="0"/>
              <a:t>28</a:t>
            </a:fld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D18FDF5-6F02-05D7-ED71-E67CC1F672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23698" y="3430719"/>
            <a:ext cx="4147167" cy="342728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66598CD-2C9F-8432-ABF6-92F924DDC082}"/>
              </a:ext>
            </a:extLst>
          </p:cNvPr>
          <p:cNvSpPr txBox="1"/>
          <p:nvPr/>
        </p:nvSpPr>
        <p:spPr>
          <a:xfrm>
            <a:off x="7293166" y="1301646"/>
            <a:ext cx="605928" cy="6965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AE43EAB6-2FE7-076C-E53A-D984D1864F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Uttam Acharya( Vanderbilt University)</a:t>
            </a:r>
          </a:p>
        </p:txBody>
      </p:sp>
    </p:spTree>
    <p:extLst>
      <p:ext uri="{BB962C8B-B14F-4D97-AF65-F5344CB8AC3E}">
        <p14:creationId xmlns:p14="http://schemas.microsoft.com/office/powerpoint/2010/main" val="8831419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560135-C3D1-648A-DFF7-260DB39F3B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2A123F3-0796-7C91-702A-61222E1C75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0798" y="417627"/>
            <a:ext cx="6825746" cy="558308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CC69578-BA88-22B6-28DF-2BC243C73C8E}"/>
              </a:ext>
            </a:extLst>
          </p:cNvPr>
          <p:cNvSpPr txBox="1"/>
          <p:nvPr/>
        </p:nvSpPr>
        <p:spPr>
          <a:xfrm>
            <a:off x="319486" y="2018206"/>
            <a:ext cx="542201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Central OO and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NeNe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collisions behave like the peripheral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PbPb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collsion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(based on event activity)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8CC569C-E4B3-5D82-72BD-3E721A5EE3DD}"/>
              </a:ext>
            </a:extLst>
          </p:cNvPr>
          <p:cNvSpPr txBox="1"/>
          <p:nvPr/>
        </p:nvSpPr>
        <p:spPr>
          <a:xfrm>
            <a:off x="6096000" y="1833540"/>
            <a:ext cx="19607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arXiv:2606.20463 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FD3E2128-3D6C-B2E3-6EAD-87529E4ADA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FA6EC-8650-2D49-997C-5C47B82E5C00}" type="slidenum">
              <a:rPr lang="en-US" smtClean="0"/>
              <a:t>29</a:t>
            </a:fld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4585AAD-AF68-319A-3590-AE96257402FA}"/>
              </a:ext>
            </a:extLst>
          </p:cNvPr>
          <p:cNvSpPr txBox="1"/>
          <p:nvPr/>
        </p:nvSpPr>
        <p:spPr>
          <a:xfrm>
            <a:off x="147447" y="73891"/>
            <a:ext cx="36824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Dijet Imbalance(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3200" b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56FD57A1-F11A-C153-366B-233866DE13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Uttam Acharya( Vanderbilt University)</a:t>
            </a:r>
          </a:p>
        </p:txBody>
      </p:sp>
    </p:spTree>
    <p:extLst>
      <p:ext uri="{BB962C8B-B14F-4D97-AF65-F5344CB8AC3E}">
        <p14:creationId xmlns:p14="http://schemas.microsoft.com/office/powerpoint/2010/main" val="11287133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F6F566-ECA4-2DEF-3E1D-7971BD5100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726857D-8BF2-6B35-32FD-11F8867F51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3779" y="2508250"/>
            <a:ext cx="5257800" cy="3848100"/>
          </a:xfrm>
          <a:prstGeom prst="rect">
            <a:avLst/>
          </a:prstGeom>
        </p:spPr>
      </p:pic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6DA6743-FE87-86BB-0064-D9743F4AF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FA6EC-8650-2D49-997C-5C47B82E5C00}" type="slidenum">
              <a:rPr lang="en-US" smtClean="0"/>
              <a:t>3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0509A88-63A9-BE48-39CC-A3369F079EE9}"/>
              </a:ext>
            </a:extLst>
          </p:cNvPr>
          <p:cNvSpPr txBox="1"/>
          <p:nvPr/>
        </p:nvSpPr>
        <p:spPr>
          <a:xfrm>
            <a:off x="154237" y="519248"/>
            <a:ext cx="797621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Small system:</a:t>
            </a:r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 sign of QGP formation.</a:t>
            </a:r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Initial state effect such as CNM well understood.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9E8FED4-9D9E-F02A-4D1F-DF485FF4EF4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69542"/>
          <a:stretch>
            <a:fillRect/>
          </a:stretch>
        </p:blipFill>
        <p:spPr>
          <a:xfrm>
            <a:off x="7739616" y="174947"/>
            <a:ext cx="2904363" cy="217639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EB3A10E-69ED-349A-C549-C574289D36BD}"/>
              </a:ext>
            </a:extLst>
          </p:cNvPr>
          <p:cNvSpPr txBox="1"/>
          <p:nvPr/>
        </p:nvSpPr>
        <p:spPr>
          <a:xfrm>
            <a:off x="6602125" y="3625082"/>
            <a:ext cx="227498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buNone/>
            </a:pPr>
            <a:r>
              <a:rPr lang="en-US" sz="1800" dirty="0">
                <a:solidFill>
                  <a:srgbClr val="FF0000"/>
                </a:solidFill>
                <a:effectLst/>
                <a:latin typeface="Courier" panose="02070309020205020404" pitchFamily="49" charset="0"/>
              </a:rPr>
              <a:t>JHEP07(2023)074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3E62F7F-EE5A-FA92-9859-199901027976}"/>
              </a:ext>
            </a:extLst>
          </p:cNvPr>
          <p:cNvSpPr txBox="1"/>
          <p:nvPr/>
        </p:nvSpPr>
        <p:spPr>
          <a:xfrm>
            <a:off x="69575" y="0"/>
            <a:ext cx="51347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System size and Quark Gluon Plasma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C7E8B3B-C190-9286-33A5-1ECAAAABF2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7595" y="2654172"/>
            <a:ext cx="5076184" cy="370217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0631211-F066-1347-1D60-C09362A4461E}"/>
              </a:ext>
            </a:extLst>
          </p:cNvPr>
          <p:cNvSpPr txBox="1"/>
          <p:nvPr/>
        </p:nvSpPr>
        <p:spPr>
          <a:xfrm>
            <a:off x="133121" y="1807937"/>
            <a:ext cx="8629606" cy="10618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 clear jet quenching at high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20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but significant positive V</a:t>
            </a:r>
            <a:r>
              <a:rPr lang="en-US" sz="20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If not the jet quenching , what is the origin of high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20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</a:t>
            </a:r>
            <a:r>
              <a:rPr lang="en-US" sz="20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small system!!!</a:t>
            </a:r>
          </a:p>
          <a:p>
            <a:endParaRPr lang="en-US" dirty="0"/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C9D6C452-EA65-385C-38A2-8D543C1DC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Uttam Acharya( Vanderbilt University)</a:t>
            </a:r>
          </a:p>
        </p:txBody>
      </p:sp>
    </p:spTree>
    <p:extLst>
      <p:ext uri="{BB962C8B-B14F-4D97-AF65-F5344CB8AC3E}">
        <p14:creationId xmlns:p14="http://schemas.microsoft.com/office/powerpoint/2010/main" val="968203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277138C-1FA8-94A3-385D-B142DD0BFF1E}"/>
              </a:ext>
            </a:extLst>
          </p:cNvPr>
          <p:cNvSpPr txBox="1"/>
          <p:nvPr/>
        </p:nvSpPr>
        <p:spPr>
          <a:xfrm>
            <a:off x="62345" y="0"/>
            <a:ext cx="863831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buNone/>
            </a:pPr>
            <a:r>
              <a:rPr lang="en-US" sz="32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Path-length dependence of energy loss in OO </a:t>
            </a:r>
            <a:endParaRPr lang="en-US" sz="32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0E55BE5-75BC-E92A-6FDF-B6E4FB1580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509" y="1040413"/>
            <a:ext cx="2743109" cy="300379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EF96B4C-A1F5-790A-20E9-CCEAB884BF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1" y="1362424"/>
            <a:ext cx="8564405" cy="327371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DB36BC6-645C-181E-E7D9-2D5DFBFACDD9}"/>
              </a:ext>
            </a:extLst>
          </p:cNvPr>
          <p:cNvSpPr txBox="1"/>
          <p:nvPr/>
        </p:nvSpPr>
        <p:spPr>
          <a:xfrm>
            <a:off x="9116384" y="1953551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buNone/>
            </a:pPr>
            <a:r>
              <a:rPr lang="en-US" sz="1800" dirty="0">
                <a:solidFill>
                  <a:srgbClr val="575757"/>
                </a:solidFill>
                <a:effectLst/>
                <a:latin typeface="Arial" panose="020B0604020202020204" pitchFamily="34" charset="0"/>
              </a:rPr>
              <a:t>CMS-PAS-HIN-26-005 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F8ED789-318C-08EC-0492-7438227A1D17}"/>
              </a:ext>
            </a:extLst>
          </p:cNvPr>
          <p:cNvSpPr txBox="1"/>
          <p:nvPr/>
        </p:nvSpPr>
        <p:spPr>
          <a:xfrm>
            <a:off x="4103254" y="4958147"/>
            <a:ext cx="647709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signal for high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24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charged particles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Nonflow subtraction: Angantyr subtraction.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Energy loss model describes data well.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801CBC27-7AA6-5652-EC6C-8D025112BB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FA6EC-8650-2D49-997C-5C47B82E5C00}" type="slidenum">
              <a:rPr lang="en-US" smtClean="0"/>
              <a:t>30</a:t>
            </a:fld>
            <a:endParaRPr lang="en-US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E1B4FF5A-86B8-57E9-49A1-6EE5451225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Uttam Acharya( Vanderbilt University)</a:t>
            </a:r>
          </a:p>
        </p:txBody>
      </p:sp>
    </p:spTree>
    <p:extLst>
      <p:ext uri="{BB962C8B-B14F-4D97-AF65-F5344CB8AC3E}">
        <p14:creationId xmlns:p14="http://schemas.microsoft.com/office/powerpoint/2010/main" val="34390633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18AE7B7-7981-B581-10F7-76CDDBE9060E}"/>
              </a:ext>
            </a:extLst>
          </p:cNvPr>
          <p:cNvSpPr txBox="1"/>
          <p:nvPr/>
        </p:nvSpPr>
        <p:spPr>
          <a:xfrm>
            <a:off x="147782" y="83127"/>
            <a:ext cx="79038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Hadron – Hadron, Jet - hadron Correlation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465F837-0597-AA10-F4C4-E171308B41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952" y="1416184"/>
            <a:ext cx="5839519" cy="435117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BE23899-47B7-E295-CE35-59346FF70E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2499" y="1180613"/>
            <a:ext cx="5308654" cy="425926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17C8CD1-8293-B1B1-AABF-18F8A6819AA5}"/>
              </a:ext>
            </a:extLst>
          </p:cNvPr>
          <p:cNvSpPr txBox="1"/>
          <p:nvPr/>
        </p:nvSpPr>
        <p:spPr>
          <a:xfrm>
            <a:off x="9430327" y="2521405"/>
            <a:ext cx="16930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Away side yield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07F68EF-170E-FBBE-AE8E-7534052A66E5}"/>
              </a:ext>
            </a:extLst>
          </p:cNvPr>
          <p:cNvSpPr txBox="1"/>
          <p:nvPr/>
        </p:nvSpPr>
        <p:spPr>
          <a:xfrm>
            <a:off x="2318459" y="1185497"/>
            <a:ext cx="3374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Central peripheral(40-60%) ratio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514C9DD-A54F-CB69-5386-768649BE8904}"/>
              </a:ext>
            </a:extLst>
          </p:cNvPr>
          <p:cNvSpPr txBox="1"/>
          <p:nvPr/>
        </p:nvSpPr>
        <p:spPr>
          <a:xfrm>
            <a:off x="1487054" y="2706071"/>
            <a:ext cx="206894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buNone/>
            </a:pPr>
            <a:r>
              <a:rPr lang="en-US" sz="160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arXiv:2604.13935 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6594865-6E67-E588-C51D-33440D6EB7BE}"/>
              </a:ext>
            </a:extLst>
          </p:cNvPr>
          <p:cNvSpPr txBox="1"/>
          <p:nvPr/>
        </p:nvSpPr>
        <p:spPr>
          <a:xfrm>
            <a:off x="6267940" y="4972367"/>
            <a:ext cx="144087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768879B-E44F-1B71-5DE7-284EA5455317}"/>
              </a:ext>
            </a:extLst>
          </p:cNvPr>
          <p:cNvSpPr txBox="1"/>
          <p:nvPr/>
        </p:nvSpPr>
        <p:spPr>
          <a:xfrm>
            <a:off x="2539103" y="5743729"/>
            <a:ext cx="78467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Indication of enhancement at low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while gradual decreasing trend at high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endParaRPr lang="en-US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central collisions,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PbPb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&lt;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oo</a:t>
            </a:r>
            <a:endParaRPr lang="en-US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nPDF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models cannot explain the suppression pattern.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72B8A27-4D92-922C-B7A9-820AC80C65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55977" y="350142"/>
            <a:ext cx="1785036" cy="903271"/>
          </a:xfrm>
          <a:prstGeom prst="rect">
            <a:avLst/>
          </a:prstGeom>
        </p:spPr>
      </p:pic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142C1432-2AFC-1D59-A939-3684586800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FA6EC-8650-2D49-997C-5C47B82E5C00}" type="slidenum">
              <a:rPr lang="en-US" smtClean="0"/>
              <a:t>31</a:t>
            </a:fld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0CC5D56-64A1-42E8-0CB2-58A92D888CD4}"/>
              </a:ext>
            </a:extLst>
          </p:cNvPr>
          <p:cNvSpPr txBox="1"/>
          <p:nvPr/>
        </p:nvSpPr>
        <p:spPr>
          <a:xfrm>
            <a:off x="7052750" y="1885633"/>
            <a:ext cx="14590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ALICE HP2026</a:t>
            </a:r>
            <a:endParaRPr lang="en-US" sz="1600" dirty="0">
              <a:solidFill>
                <a:srgbClr val="FF0000"/>
              </a:solidFill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1FCA404A-5AD8-4120-8719-E8CB12CAD34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2744" y="616620"/>
            <a:ext cx="1137097" cy="914534"/>
          </a:xfrm>
          <a:prstGeom prst="rect">
            <a:avLst/>
          </a:prstGeom>
        </p:spPr>
      </p:pic>
      <p:sp>
        <p:nvSpPr>
          <p:cNvPr id="22" name="Footer Placeholder 21">
            <a:extLst>
              <a:ext uri="{FF2B5EF4-FFF2-40B4-BE49-F238E27FC236}">
                <a16:creationId xmlns:a16="http://schemas.microsoft.com/office/drawing/2014/main" id="{9874C6F2-2C10-9E39-4811-E8A6463439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Uttam Acharya( Vanderbilt University)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F333D1CC-E18F-EDA7-B7E2-8BB24290F165}"/>
              </a:ext>
            </a:extLst>
          </p:cNvPr>
          <p:cNvCxnSpPr>
            <a:cxnSpLocks/>
          </p:cNvCxnSpPr>
          <p:nvPr/>
        </p:nvCxnSpPr>
        <p:spPr>
          <a:xfrm>
            <a:off x="3555999" y="3395291"/>
            <a:ext cx="0" cy="647899"/>
          </a:xfrm>
          <a:prstGeom prst="straightConnector1">
            <a:avLst/>
          </a:prstGeom>
          <a:ln w="50800">
            <a:solidFill>
              <a:schemeClr val="accent5">
                <a:lumMod val="60000"/>
                <a:lumOff val="40000"/>
                <a:alpha val="94000"/>
              </a:schemeClr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F3F64569-D9CC-2E82-0BED-CFE89960F6D9}"/>
              </a:ext>
            </a:extLst>
          </p:cNvPr>
          <p:cNvSpPr txBox="1"/>
          <p:nvPr/>
        </p:nvSpPr>
        <p:spPr>
          <a:xfrm>
            <a:off x="2681648" y="3444044"/>
            <a:ext cx="6783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4.3 𝜎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E969D65D-C914-DB46-8771-5D9F8F122BD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99697" y="3651478"/>
            <a:ext cx="1087000" cy="391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81432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86BB5AD-3468-92F1-237D-F03C54C7C4E2}"/>
              </a:ext>
            </a:extLst>
          </p:cNvPr>
          <p:cNvSpPr txBox="1"/>
          <p:nvPr/>
        </p:nvSpPr>
        <p:spPr>
          <a:xfrm>
            <a:off x="147782" y="83127"/>
            <a:ext cx="51545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Photon-tagged hadron yield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C351D4F-8AC3-A748-5D38-DFF71394F6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717" y="807075"/>
            <a:ext cx="4829618" cy="468410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F8105F8-1194-672D-D307-6AABA03F63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4067" y="652839"/>
            <a:ext cx="4886410" cy="468410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AAABBC3-38A0-CF2F-2680-94AA70B5FF28}"/>
              </a:ext>
            </a:extLst>
          </p:cNvPr>
          <p:cNvSpPr txBox="1"/>
          <p:nvPr/>
        </p:nvSpPr>
        <p:spPr>
          <a:xfrm>
            <a:off x="1265382" y="5264727"/>
            <a:ext cx="855272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more central OO collision,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Increased suppression of high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20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hadrons: path length dependence of E-Loss.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Growing relative enhancement of low over high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20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hadrons.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Help constrain absolution parton energy loss as well as constituent level effect.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A0B8B5C-EEE9-4E3F-270C-F490B5E64F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FA6EC-8650-2D49-997C-5C47B82E5C00}" type="slidenum">
              <a:rPr lang="en-US" smtClean="0"/>
              <a:t>32</a:t>
            </a:fld>
            <a:endParaRPr lang="en-US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4DD91045-51B8-0F64-0B3F-A07518D02C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Uttam Acharya( Vanderbilt University)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FC03784-B8E1-A4A4-C9EB-264BEE7FFE3C}"/>
              </a:ext>
            </a:extLst>
          </p:cNvPr>
          <p:cNvSpPr txBox="1"/>
          <p:nvPr/>
        </p:nvSpPr>
        <p:spPr>
          <a:xfrm>
            <a:off x="9380378" y="807075"/>
            <a:ext cx="17366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ATLAS-CONF-2026-007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27B059F-3451-07DF-24A0-27360F8BC966}"/>
              </a:ext>
            </a:extLst>
          </p:cNvPr>
          <p:cNvSpPr txBox="1"/>
          <p:nvPr/>
        </p:nvSpPr>
        <p:spPr>
          <a:xfrm>
            <a:off x="3302236" y="963459"/>
            <a:ext cx="17366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ATLAS-CONF-2026-007</a:t>
            </a:r>
            <a:endParaRPr lang="en-US" sz="1200" dirty="0">
              <a:solidFill>
                <a:srgbClr val="FF0000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0AC01BC-97AC-B933-0A02-3048AAA3947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20583"/>
          <a:stretch>
            <a:fillRect/>
          </a:stretch>
        </p:blipFill>
        <p:spPr>
          <a:xfrm>
            <a:off x="9216405" y="83127"/>
            <a:ext cx="2827813" cy="695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00131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C8299C12-C5DD-7C4F-C1FD-2BD2B76AC6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673" y="584775"/>
            <a:ext cx="5378320" cy="394116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D9C965B-03D4-0CC2-7B18-D137477ADC00}"/>
              </a:ext>
            </a:extLst>
          </p:cNvPr>
          <p:cNvSpPr txBox="1"/>
          <p:nvPr/>
        </p:nvSpPr>
        <p:spPr>
          <a:xfrm>
            <a:off x="221673" y="0"/>
            <a:ext cx="104696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Heavy Flavor production in OO: Inclusive J/𝜓 suppression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ECC9BB9-CD4B-5D09-53F6-725556931F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9126" y="664957"/>
            <a:ext cx="5451496" cy="394116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B81716E-B280-685D-5C80-0835F209A6FE}"/>
              </a:ext>
            </a:extLst>
          </p:cNvPr>
          <p:cNvSpPr txBox="1"/>
          <p:nvPr/>
        </p:nvSpPr>
        <p:spPr>
          <a:xfrm>
            <a:off x="6709364" y="4546199"/>
            <a:ext cx="560633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J/psi suppressed in OO.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Similar pattern of suppression in peripheral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PbPb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Contribution of regeneration from uncorrelated charm is relatively low.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Regeneration in OO seems weaker than model expectation.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17C241A-FBB8-EC57-5458-FE58F9D46A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337" y="4247985"/>
            <a:ext cx="2937840" cy="264405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2F2B505-50A7-9154-2941-8CBCC4C69A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1177" y="4368169"/>
            <a:ext cx="2670764" cy="2403686"/>
          </a:xfrm>
          <a:prstGeom prst="rect">
            <a:avLst/>
          </a:prstGeom>
        </p:spPr>
      </p:pic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E4F3F865-6304-99A9-0FA1-4609571CAA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FA6EC-8650-2D49-997C-5C47B82E5C00}" type="slidenum">
              <a:rPr lang="en-US" smtClean="0"/>
              <a:t>33</a:t>
            </a:fld>
            <a:endParaRPr lang="en-US"/>
          </a:p>
        </p:txBody>
      </p: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9958C3E8-895A-2D5D-D82A-AB69328EF4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Uttam Acharya( Vanderbilt University)</a:t>
            </a:r>
          </a:p>
        </p:txBody>
      </p:sp>
    </p:spTree>
    <p:extLst>
      <p:ext uri="{BB962C8B-B14F-4D97-AF65-F5344CB8AC3E}">
        <p14:creationId xmlns:p14="http://schemas.microsoft.com/office/powerpoint/2010/main" val="231090832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8F9B8E2-1AEF-49A2-77FE-9987FA0D05CE}"/>
                  </a:ext>
                </a:extLst>
              </p:cNvPr>
              <p:cNvSpPr txBox="1"/>
              <p:nvPr/>
            </p:nvSpPr>
            <p:spPr>
              <a:xfrm>
                <a:off x="138223" y="127591"/>
                <a:ext cx="5856668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Sequential suppression of </a:t>
                </a:r>
                <a14:m>
                  <m:oMath xmlns:m="http://schemas.openxmlformats.org/officeDocument/2006/math">
                    <m:r>
                      <a:rPr lang="en-US" sz="32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𝚼</m:t>
                    </m:r>
                    <m:r>
                      <a:rPr lang="en-US" sz="32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32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𝒏𝑺</m:t>
                    </m:r>
                    <m:r>
                      <a:rPr lang="en-US" sz="32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endPara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8F9B8E2-1AEF-49A2-77FE-9987FA0D05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8223" y="127591"/>
                <a:ext cx="5856668" cy="584775"/>
              </a:xfrm>
              <a:prstGeom prst="rect">
                <a:avLst/>
              </a:prstGeom>
              <a:blipFill>
                <a:blip r:embed="rId2"/>
                <a:stretch>
                  <a:fillRect l="-2603" t="-14894" r="-868" b="-319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extLst>
              <a:ext uri="{FF2B5EF4-FFF2-40B4-BE49-F238E27FC236}">
                <a16:creationId xmlns:a16="http://schemas.microsoft.com/office/drawing/2014/main" id="{D3A6127F-E7B2-F37D-F6DE-6CB306D0DA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959" y="1671496"/>
            <a:ext cx="5308654" cy="380710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2FEFEC2-2B3D-128C-B813-BC124FF09F3F}"/>
              </a:ext>
            </a:extLst>
          </p:cNvPr>
          <p:cNvSpPr txBox="1"/>
          <p:nvPr/>
        </p:nvSpPr>
        <p:spPr>
          <a:xfrm>
            <a:off x="2156810" y="2974608"/>
            <a:ext cx="158691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buNone/>
            </a:pPr>
            <a:r>
              <a:rPr lang="en-US" sz="1400" dirty="0">
                <a:effectLst/>
                <a:latin typeface="Helvetica" pitchFamily="2" charset="0"/>
              </a:rPr>
              <a:t>OO </a:t>
            </a:r>
            <a:r>
              <a:rPr lang="en-US" sz="1400" dirty="0" err="1">
                <a:effectLst/>
                <a:latin typeface="Helvetica" pitchFamily="2" charset="0"/>
              </a:rPr>
              <a:t>Υ</a:t>
            </a:r>
            <a:r>
              <a:rPr lang="en-US" sz="1400" dirty="0">
                <a:effectLst/>
                <a:latin typeface="Helvetica" pitchFamily="2" charset="0"/>
              </a:rPr>
              <a:t>(2</a:t>
            </a:r>
            <a:r>
              <a:rPr lang="en-US" sz="1400" i="1" dirty="0">
                <a:effectLst/>
                <a:latin typeface="Helvetica" pitchFamily="2" charset="0"/>
              </a:rPr>
              <a:t>s</a:t>
            </a:r>
            <a:r>
              <a:rPr lang="en-US" sz="1400" dirty="0">
                <a:effectLst/>
                <a:latin typeface="Helvetica" pitchFamily="2" charset="0"/>
              </a:rPr>
              <a:t>)/</a:t>
            </a:r>
            <a:r>
              <a:rPr lang="en-US" sz="1400" dirty="0" err="1">
                <a:effectLst/>
                <a:latin typeface="Helvetica" pitchFamily="2" charset="0"/>
              </a:rPr>
              <a:t>Υ</a:t>
            </a:r>
            <a:r>
              <a:rPr lang="en-US" sz="1400" dirty="0">
                <a:effectLst/>
                <a:latin typeface="Helvetica" pitchFamily="2" charset="0"/>
              </a:rPr>
              <a:t>(1</a:t>
            </a:r>
            <a:r>
              <a:rPr lang="en-US" sz="1400" i="1" dirty="0">
                <a:effectLst/>
                <a:latin typeface="Helvetica" pitchFamily="2" charset="0"/>
              </a:rPr>
              <a:t>s</a:t>
            </a:r>
            <a:r>
              <a:rPr lang="en-US" sz="1400" dirty="0">
                <a:effectLst/>
                <a:latin typeface="Helvetica" pitchFamily="2" charset="0"/>
              </a:rPr>
              <a:t>) 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BEF7CD9-6A1D-BBC9-8FAE-C87494333197}"/>
              </a:ext>
            </a:extLst>
          </p:cNvPr>
          <p:cNvSpPr txBox="1"/>
          <p:nvPr/>
        </p:nvSpPr>
        <p:spPr>
          <a:xfrm>
            <a:off x="2236169" y="3564406"/>
            <a:ext cx="16834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OO </a:t>
            </a:r>
            <a:r>
              <a:rPr lang="en-US" dirty="0" err="1"/>
              <a:t>Υ</a:t>
            </a:r>
            <a:r>
              <a:rPr lang="en-US" dirty="0"/>
              <a:t>(3</a:t>
            </a:r>
            <a:r>
              <a:rPr lang="en-US" i="1" dirty="0"/>
              <a:t>s</a:t>
            </a:r>
            <a:r>
              <a:rPr lang="en-US" dirty="0"/>
              <a:t>)/</a:t>
            </a:r>
            <a:r>
              <a:rPr lang="en-US" dirty="0" err="1"/>
              <a:t>Υ</a:t>
            </a:r>
            <a:r>
              <a:rPr lang="en-US" dirty="0"/>
              <a:t>(1</a:t>
            </a:r>
            <a:r>
              <a:rPr lang="en-US" i="1" dirty="0"/>
              <a:t>s</a:t>
            </a:r>
            <a:r>
              <a:rPr lang="en-US" dirty="0"/>
              <a:t>) 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F8463DA-6BCD-BF52-F688-AFCA1D3B2A6C}"/>
              </a:ext>
            </a:extLst>
          </p:cNvPr>
          <p:cNvSpPr txBox="1"/>
          <p:nvPr/>
        </p:nvSpPr>
        <p:spPr>
          <a:xfrm>
            <a:off x="221226" y="748166"/>
            <a:ext cx="869892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Sequential suppression of excited states thought to be related to QGP temperature.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Observed in heavy ions and small system.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Could be from CNM effect or from the hot medium created in small system??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0D9DE7A-B1B5-06E4-CE8A-28B6258E03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04021" y="127591"/>
            <a:ext cx="2805815" cy="250603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EBCE929-692D-4C09-D6C1-B3A9BA1B2A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67389" y="2633628"/>
            <a:ext cx="4826049" cy="4051356"/>
          </a:xfrm>
          <a:prstGeom prst="rect">
            <a:avLst/>
          </a:prstGeom>
        </p:spPr>
      </p:pic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4D994F16-1B4B-6EAD-DDD8-ADDC1BA17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FA6EC-8650-2D49-997C-5C47B82E5C00}" type="slidenum">
              <a:rPr lang="en-US" smtClean="0"/>
              <a:t>34</a:t>
            </a:fld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B29531B-F6FD-BECD-E4E5-1A9A9149C6A4}"/>
              </a:ext>
            </a:extLst>
          </p:cNvPr>
          <p:cNvSpPr txBox="1"/>
          <p:nvPr/>
        </p:nvSpPr>
        <p:spPr>
          <a:xfrm>
            <a:off x="71131" y="5575956"/>
            <a:ext cx="734517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First evidence of sequential suppression in OO.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Potentially indicates the creation of denser QGP than peripheral </a:t>
            </a:r>
            <a:r>
              <a:rPr lang="en-US" dirty="0" err="1"/>
              <a:t>PbPb</a:t>
            </a:r>
            <a:r>
              <a:rPr lang="en-US" dirty="0"/>
              <a:t> at fixed </a:t>
            </a:r>
            <a:r>
              <a:rPr lang="en-US" dirty="0" err="1"/>
              <a:t>Ntrk</a:t>
            </a:r>
            <a:r>
              <a:rPr lang="en-US" dirty="0"/>
              <a:t>?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645604F-A6C8-9BEB-C96E-A513F4550CC9}"/>
              </a:ext>
            </a:extLst>
          </p:cNvPr>
          <p:cNvSpPr txBox="1"/>
          <p:nvPr/>
        </p:nvSpPr>
        <p:spPr>
          <a:xfrm>
            <a:off x="10008995" y="3933738"/>
            <a:ext cx="1397968" cy="11060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3" name="Footer Placeholder 22">
            <a:extLst>
              <a:ext uri="{FF2B5EF4-FFF2-40B4-BE49-F238E27FC236}">
                <a16:creationId xmlns:a16="http://schemas.microsoft.com/office/drawing/2014/main" id="{D21BCB2A-C3F0-CFE4-F348-3CEC51CC65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Uttam Acharya( Vanderbilt University)</a:t>
            </a:r>
          </a:p>
        </p:txBody>
      </p:sp>
    </p:spTree>
    <p:extLst>
      <p:ext uri="{BB962C8B-B14F-4D97-AF65-F5344CB8AC3E}">
        <p14:creationId xmlns:p14="http://schemas.microsoft.com/office/powerpoint/2010/main" val="89830594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4FD8ADE-1218-CBA7-96BF-44A2A958DC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FA6EC-8650-2D49-997C-5C47B82E5C00}" type="slidenum">
              <a:rPr lang="en-US" smtClean="0"/>
              <a:t>35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94709F2-318A-9F11-727E-502C3A88F5C3}"/>
              </a:ext>
            </a:extLst>
          </p:cNvPr>
          <p:cNvSpPr txBox="1"/>
          <p:nvPr/>
        </p:nvSpPr>
        <p:spPr>
          <a:xfrm>
            <a:off x="28523" y="-5412"/>
            <a:ext cx="161935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Outlook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D29C33A-9088-765D-7B8F-9BB42BC2F6A8}"/>
              </a:ext>
            </a:extLst>
          </p:cNvPr>
          <p:cNvSpPr txBox="1"/>
          <p:nvPr/>
        </p:nvSpPr>
        <p:spPr>
          <a:xfrm>
            <a:off x="165253" y="543830"/>
            <a:ext cx="3992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Jet Substructure in light ions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FB74712-FB01-D629-C197-EE7BA9FED3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244" y="1092055"/>
            <a:ext cx="1530355" cy="141263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775691E-547D-CD06-9E6B-783E5984A2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4989" y="1148517"/>
            <a:ext cx="1491176" cy="165587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E40F59B-7CAA-7B89-4C7A-95C6AE7DAED2}"/>
              </a:ext>
            </a:extLst>
          </p:cNvPr>
          <p:cNvSpPr txBox="1"/>
          <p:nvPr/>
        </p:nvSpPr>
        <p:spPr>
          <a:xfrm>
            <a:off x="2805164" y="2840187"/>
            <a:ext cx="2717814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/>
              <a:t>Weak QGP induced modification , less UE activity.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/>
              <a:t>Is it viable to to large R jet substructure?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/>
              <a:t>Less energy loss, less selection bias.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17FFBA3-2FC8-0AA9-0A96-93199BAB9983}"/>
              </a:ext>
            </a:extLst>
          </p:cNvPr>
          <p:cNvSpPr txBox="1"/>
          <p:nvPr/>
        </p:nvSpPr>
        <p:spPr>
          <a:xfrm>
            <a:off x="28523" y="2875983"/>
            <a:ext cx="2941046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/>
              <a:t>Strong QGO interaction, high UE activity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/>
              <a:t>Challenging to do large R jets, aggressive grooming (</a:t>
            </a:r>
            <a:r>
              <a:rPr lang="en-US" sz="1600" dirty="0" err="1"/>
              <a:t>Zcut</a:t>
            </a:r>
            <a:r>
              <a:rPr lang="en-US" sz="1600" dirty="0"/>
              <a:t>=0.2)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/>
              <a:t>Cautious about selection bias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5213606-C755-B144-A085-4A76D854BF85}"/>
              </a:ext>
            </a:extLst>
          </p:cNvPr>
          <p:cNvSpPr txBox="1"/>
          <p:nvPr/>
        </p:nvSpPr>
        <p:spPr>
          <a:xfrm>
            <a:off x="2885106" y="5101011"/>
            <a:ext cx="306400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Moliere scattering in OO collision</a:t>
            </a:r>
          </a:p>
          <a:p>
            <a:r>
              <a:rPr lang="en-US" sz="1400" dirty="0"/>
              <a:t>We should move to characterizing QGP via jet substructure measurements </a:t>
            </a:r>
          </a:p>
          <a:p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FCD7E2F-4E87-61BB-EEF3-BE6ABC52A38F}"/>
              </a:ext>
            </a:extLst>
          </p:cNvPr>
          <p:cNvSpPr txBox="1"/>
          <p:nvPr/>
        </p:nvSpPr>
        <p:spPr>
          <a:xfrm>
            <a:off x="6836133" y="767588"/>
            <a:ext cx="50786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Comparative study between LHC and RHIC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33E700D-4A3F-07C1-5F3D-73368446A3CF}"/>
              </a:ext>
            </a:extLst>
          </p:cNvPr>
          <p:cNvSpPr txBox="1"/>
          <p:nvPr/>
        </p:nvSpPr>
        <p:spPr>
          <a:xfrm>
            <a:off x="6973827" y="1286180"/>
            <a:ext cx="56299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Same collision system for the first time in LHC and RHIC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CED43F0-74D5-5E60-7C91-8F1AE3FD6A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25960" y="2198055"/>
            <a:ext cx="2996596" cy="230818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461CA16-94B0-DFD4-9F95-A8AD11DD42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84052" y="2186279"/>
            <a:ext cx="2379650" cy="220338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680D60C2-8392-5E6E-25F2-6A0D6FA5592B}"/>
              </a:ext>
            </a:extLst>
          </p:cNvPr>
          <p:cNvSpPr txBox="1"/>
          <p:nvPr/>
        </p:nvSpPr>
        <p:spPr>
          <a:xfrm>
            <a:off x="7365596" y="1830674"/>
            <a:ext cx="18231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J/Psi R</a:t>
            </a:r>
            <a:r>
              <a:rPr lang="en-US" sz="1400" baseline="-25000" dirty="0"/>
              <a:t>OO</a:t>
            </a:r>
            <a:r>
              <a:rPr lang="en-US" sz="1400" dirty="0"/>
              <a:t> comparison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8685FD7-6A63-F1AE-AF16-610A9C7EA2C7}"/>
              </a:ext>
            </a:extLst>
          </p:cNvPr>
          <p:cNvSpPr txBox="1"/>
          <p:nvPr/>
        </p:nvSpPr>
        <p:spPr>
          <a:xfrm>
            <a:off x="9655471" y="1862043"/>
            <a:ext cx="2108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Jet R</a:t>
            </a:r>
            <a:r>
              <a:rPr lang="en-US" baseline="-25000" dirty="0"/>
              <a:t>OO</a:t>
            </a:r>
            <a:r>
              <a:rPr lang="en-US" dirty="0"/>
              <a:t> comparison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4966874D-E0FA-BC2D-2AC2-C92D6DE013D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4141" y="4881549"/>
            <a:ext cx="2482425" cy="1807016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445C6E85-35B0-484B-279C-14E9495EA810}"/>
              </a:ext>
            </a:extLst>
          </p:cNvPr>
          <p:cNvSpPr txBox="1"/>
          <p:nvPr/>
        </p:nvSpPr>
        <p:spPr>
          <a:xfrm>
            <a:off x="7017746" y="4869455"/>
            <a:ext cx="50126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Many other studies to cover in OO collisions.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Medim responses such as Jet Diffusion wake using z-hadron correlation.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Energy energy correlations.</a:t>
            </a:r>
          </a:p>
        </p:txBody>
      </p:sp>
      <p:sp>
        <p:nvSpPr>
          <p:cNvPr id="24" name="Footer Placeholder 23">
            <a:extLst>
              <a:ext uri="{FF2B5EF4-FFF2-40B4-BE49-F238E27FC236}">
                <a16:creationId xmlns:a16="http://schemas.microsoft.com/office/drawing/2014/main" id="{F75D0FE1-BD11-D8F5-E062-1340250530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Uttam Acharya( Vanderbilt University)</a:t>
            </a:r>
          </a:p>
        </p:txBody>
      </p:sp>
    </p:spTree>
    <p:extLst>
      <p:ext uri="{BB962C8B-B14F-4D97-AF65-F5344CB8AC3E}">
        <p14:creationId xmlns:p14="http://schemas.microsoft.com/office/powerpoint/2010/main" val="265166966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001F3E-6C1E-96E9-B391-34A5B7502C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FA6EC-8650-2D49-997C-5C47B82E5C00}" type="slidenum">
              <a:rPr lang="en-US" smtClean="0"/>
              <a:t>36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2A1F048-F02E-B255-7C2E-F8E7AE598453}"/>
              </a:ext>
            </a:extLst>
          </p:cNvPr>
          <p:cNvSpPr txBox="1"/>
          <p:nvPr/>
        </p:nvSpPr>
        <p:spPr>
          <a:xfrm>
            <a:off x="95692" y="0"/>
            <a:ext cx="19159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Summary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2C9DC92-179E-B0C2-A77D-8790806AB48E}"/>
              </a:ext>
            </a:extLst>
          </p:cNvPr>
          <p:cNvSpPr txBox="1"/>
          <p:nvPr/>
        </p:nvSpPr>
        <p:spPr>
          <a:xfrm>
            <a:off x="0" y="588267"/>
            <a:ext cx="6000308" cy="5078313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OO behave as a small collision system in all aspect so far.</a:t>
            </a:r>
          </a:p>
          <a:p>
            <a:endParaRPr lang="en-U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Collective nature </a:t>
            </a:r>
            <a:r>
              <a:rPr lang="en-US" dirty="0"/>
              <a:t>is suggested in bulk observables</a:t>
            </a:r>
          </a:p>
          <a:p>
            <a:pPr marL="742950" lvl="1" indent="-285750">
              <a:buFont typeface="Wingdings" pitchFamily="2" charset="2"/>
              <a:buChar char="Ø"/>
            </a:pPr>
            <a:r>
              <a:rPr lang="en-US" dirty="0"/>
              <a:t>v2{4} ≈ v2{6} ≈ v2{8} suggests multiple particle involved correlation </a:t>
            </a:r>
          </a:p>
          <a:p>
            <a:pPr marL="742950" lvl="1" indent="-285750">
              <a:buFont typeface="Wingdings" pitchFamily="2" charset="2"/>
              <a:buChar char="Ø"/>
            </a:pPr>
            <a:r>
              <a:rPr lang="en-US" dirty="0"/>
              <a:t>Meson-baryon splitting + grouping in identified hadron v2 (approximate NCQ scaling) suggests parton carrying flow before recombination </a:t>
            </a:r>
          </a:p>
          <a:p>
            <a:pPr marL="742950" lvl="1" indent="-285750">
              <a:buFont typeface="Wingdings" pitchFamily="2" charset="2"/>
              <a:buChar char="Ø"/>
            </a:pPr>
            <a:r>
              <a:rPr lang="en-US" dirty="0"/>
              <a:t>Heavy-ion scaled mean </a:t>
            </a:r>
            <a:r>
              <a:rPr lang="en-US" dirty="0" err="1"/>
              <a:t>pT</a:t>
            </a:r>
            <a:r>
              <a:rPr lang="en-US" dirty="0"/>
              <a:t> increase vs multiplicity suggests radial flow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smallest system where </a:t>
            </a:r>
            <a:r>
              <a:rPr lang="en-US" b="1" dirty="0"/>
              <a:t>quenching </a:t>
            </a:r>
            <a:r>
              <a:rPr lang="en-US" dirty="0"/>
              <a:t>is (almost) observed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Significant suppression of high-</a:t>
            </a:r>
            <a:r>
              <a:rPr lang="en-US" dirty="0" err="1"/>
              <a:t>pT</a:t>
            </a:r>
            <a:r>
              <a:rPr lang="en-US" dirty="0"/>
              <a:t> charged hadrons observed in RAA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More </a:t>
            </a:r>
            <a:r>
              <a:rPr lang="en-US" dirty="0" err="1"/>
              <a:t>dijet</a:t>
            </a:r>
            <a:r>
              <a:rPr lang="en-US" dirty="0"/>
              <a:t> imbalance in central events.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J/Psi Suppression </a:t>
            </a:r>
          </a:p>
          <a:p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53EB4A4-4D13-B361-4506-F155ECDF329C}"/>
              </a:ext>
            </a:extLst>
          </p:cNvPr>
          <p:cNvSpPr txBox="1"/>
          <p:nvPr/>
        </p:nvSpPr>
        <p:spPr>
          <a:xfrm>
            <a:off x="6096000" y="584775"/>
            <a:ext cx="6000306" cy="369331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Not all the observations in OO  results have to result from QGP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Continuous multiplicity evolution of strangeness enhancement as inspected from pp, </a:t>
            </a:r>
            <a:r>
              <a:rPr lang="en-US" dirty="0" err="1"/>
              <a:t>pA,OO,AuAu,PbPb</a:t>
            </a: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Coalescence to color reconnection/rope/MPI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Universal </a:t>
            </a:r>
            <a:r>
              <a:rPr lang="en-US" b="1" dirty="0"/>
              <a:t>baryon-to-meson ratio </a:t>
            </a:r>
            <a:r>
              <a:rPr lang="en-US" dirty="0"/>
              <a:t>enhancement at mid </a:t>
            </a:r>
            <a:r>
              <a:rPr lang="en-US" dirty="0" err="1"/>
              <a:t>p</a:t>
            </a:r>
            <a:r>
              <a:rPr lang="en-US" baseline="-25000" dirty="0" err="1"/>
              <a:t>T</a:t>
            </a:r>
            <a:r>
              <a:rPr lang="en-US" dirty="0"/>
              <a:t> with high-multiplicity in pp, </a:t>
            </a:r>
            <a:r>
              <a:rPr lang="en-US" dirty="0" err="1"/>
              <a:t>pPb</a:t>
            </a:r>
            <a:r>
              <a:rPr lang="en-US" dirty="0"/>
              <a:t>, OO, </a:t>
            </a:r>
            <a:r>
              <a:rPr lang="en-US" dirty="0" err="1"/>
              <a:t>ZuZu+ArAr</a:t>
            </a:r>
            <a:r>
              <a:rPr lang="en-US" dirty="0"/>
              <a:t>, </a:t>
            </a:r>
            <a:r>
              <a:rPr lang="en-US" dirty="0" err="1"/>
              <a:t>PbPb</a:t>
            </a:r>
            <a:r>
              <a:rPr lang="en-US" dirty="0"/>
              <a:t>, </a:t>
            </a:r>
            <a:r>
              <a:rPr lang="en-US" dirty="0" err="1"/>
              <a:t>γPb</a:t>
            </a:r>
            <a:r>
              <a:rPr lang="en-US" dirty="0"/>
              <a:t> 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Coalescence vs color reconnection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Baryon-meson splitting and grouping </a:t>
            </a:r>
            <a:r>
              <a:rPr lang="en-US" dirty="0"/>
              <a:t>in v2 is also observed in pp and </a:t>
            </a:r>
            <a:r>
              <a:rPr lang="en-US" dirty="0" err="1"/>
              <a:t>pPb</a:t>
            </a:r>
            <a:r>
              <a:rPr lang="en-US" dirty="0"/>
              <a:t>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AF1E30B-9A3E-A457-DA8C-60C6BF6177A7}"/>
              </a:ext>
            </a:extLst>
          </p:cNvPr>
          <p:cNvSpPr txBox="1"/>
          <p:nvPr/>
        </p:nvSpPr>
        <p:spPr>
          <a:xfrm>
            <a:off x="6183086" y="4373918"/>
            <a:ext cx="5826134" cy="230832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Theory Predictions capable in light ion collision as well.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Hydrodynamic models predicted most bulk observables pretty well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Particle production, two- and multi- particle correlation, mean </a:t>
            </a:r>
            <a:r>
              <a:rPr lang="en-US" dirty="0" err="1"/>
              <a:t>pT</a:t>
            </a:r>
            <a:r>
              <a:rPr lang="en-US" dirty="0"/>
              <a:t>, v0, …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 Nuclear profile was (partially) unknown info before data 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2F47FDB7-23E1-6571-F14C-327663E34E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Uttam Acharya( Vanderbilt University)</a:t>
            </a:r>
          </a:p>
        </p:txBody>
      </p:sp>
    </p:spTree>
    <p:extLst>
      <p:ext uri="{BB962C8B-B14F-4D97-AF65-F5344CB8AC3E}">
        <p14:creationId xmlns:p14="http://schemas.microsoft.com/office/powerpoint/2010/main" val="3130028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02C883-28BE-47B1-3390-509771EB41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4981" y="3031207"/>
            <a:ext cx="10515600" cy="1325563"/>
          </a:xfrm>
        </p:spPr>
        <p:txBody>
          <a:bodyPr/>
          <a:lstStyle/>
          <a:p>
            <a:pPr algn="ctr"/>
            <a:r>
              <a:rPr lang="en-US" dirty="0" err="1"/>
              <a:t>BackUp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E842D06-B664-CBBF-E9A2-8D2C481382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FA6EC-8650-2D49-997C-5C47B82E5C00}" type="slidenum">
              <a:rPr lang="en-US" smtClean="0"/>
              <a:t>37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1CCDC3-3D9E-AA12-B024-6B2641A09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Uttam Acharya( Vanderbilt University)</a:t>
            </a:r>
          </a:p>
        </p:txBody>
      </p:sp>
    </p:spTree>
    <p:extLst>
      <p:ext uri="{BB962C8B-B14F-4D97-AF65-F5344CB8AC3E}">
        <p14:creationId xmlns:p14="http://schemas.microsoft.com/office/powerpoint/2010/main" val="647021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ADA3849-3617-41DB-EB8A-100C2BD8B2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83" y="2894194"/>
            <a:ext cx="5308654" cy="344850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26A583F-F9A6-77D8-9467-86E05BC0BD0A}"/>
              </a:ext>
            </a:extLst>
          </p:cNvPr>
          <p:cNvSpPr txBox="1"/>
          <p:nvPr/>
        </p:nvSpPr>
        <p:spPr>
          <a:xfrm>
            <a:off x="176018" y="53640"/>
            <a:ext cx="35702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How dense is OO system?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FAF6E92-A041-F146-FA22-649436138B2D}"/>
              </a:ext>
            </a:extLst>
          </p:cNvPr>
          <p:cNvSpPr txBox="1"/>
          <p:nvPr/>
        </p:nvSpPr>
        <p:spPr>
          <a:xfrm>
            <a:off x="41757" y="884637"/>
            <a:ext cx="543540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 Fundamental observable to understand the particle production mechanism.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Close association with the initial energy density and the entropy density during the </a:t>
            </a:r>
            <a:r>
              <a:rPr lang="en-US" dirty="0" err="1"/>
              <a:t>hydrodynamization</a:t>
            </a:r>
            <a:r>
              <a:rPr lang="en-US" dirty="0"/>
              <a:t> in the plasma.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Important input for constraining theatrical models.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31CF212-D036-5866-5B49-99C901FDF8C9}"/>
              </a:ext>
            </a:extLst>
          </p:cNvPr>
          <p:cNvSpPr txBox="1"/>
          <p:nvPr/>
        </p:nvSpPr>
        <p:spPr>
          <a:xfrm>
            <a:off x="176018" y="515305"/>
            <a:ext cx="26491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Charge Multiplicity 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dN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/d𝜂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F339E24-D3B6-3614-59E6-6895EED5A45E}"/>
              </a:ext>
            </a:extLst>
          </p:cNvPr>
          <p:cNvSpPr txBox="1"/>
          <p:nvPr/>
        </p:nvSpPr>
        <p:spPr>
          <a:xfrm>
            <a:off x="3422469" y="4805345"/>
            <a:ext cx="189846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buNone/>
            </a:pPr>
            <a:r>
              <a:rPr lang="en-US" sz="1200" b="1" dirty="0">
                <a:solidFill>
                  <a:schemeClr val="accent2">
                    <a:lumMod val="75000"/>
                  </a:schemeClr>
                </a:solidFill>
                <a:effectLst/>
                <a:latin typeface="Palatino" pitchFamily="2" charset="77"/>
                <a:hlinkClick r:id="rId3"/>
              </a:rPr>
              <a:t>ATLAS </a:t>
            </a:r>
            <a:r>
              <a:rPr lang="en-US" sz="1200" dirty="0">
                <a:solidFill>
                  <a:schemeClr val="accent2">
                    <a:lumMod val="75000"/>
                  </a:schemeClr>
                </a:solidFill>
                <a:effectLst/>
                <a:latin typeface="Palatino" pitchFamily="2" charset="77"/>
                <a:hlinkClick r:id="rId3"/>
              </a:rPr>
              <a:t>CONF-2026-004 </a:t>
            </a:r>
            <a:endParaRPr lang="en-US" sz="1200" dirty="0">
              <a:solidFill>
                <a:schemeClr val="accent2">
                  <a:lumMod val="75000"/>
                </a:schemeClr>
              </a:solidFill>
              <a:effectLst/>
              <a:latin typeface="Palatino" pitchFamily="2" charset="77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6E62D23-5F79-1521-A6A4-D71EAA4F7C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0937" y="214932"/>
            <a:ext cx="3753594" cy="425039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DE6207B-12B3-8B68-0385-DD96A7D81688}"/>
              </a:ext>
            </a:extLst>
          </p:cNvPr>
          <p:cNvSpPr txBox="1"/>
          <p:nvPr/>
        </p:nvSpPr>
        <p:spPr>
          <a:xfrm>
            <a:off x="7900560" y="988841"/>
            <a:ext cx="282143" cy="378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2C8E824-7CE8-FEB2-995F-7211FB79FF42}"/>
              </a:ext>
            </a:extLst>
          </p:cNvPr>
          <p:cNvSpPr txBox="1"/>
          <p:nvPr/>
        </p:nvSpPr>
        <p:spPr>
          <a:xfrm>
            <a:off x="8159931" y="1012729"/>
            <a:ext cx="464818" cy="29355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335ED5B-B135-1631-90BE-C225B64900E5}"/>
              </a:ext>
            </a:extLst>
          </p:cNvPr>
          <p:cNvSpPr txBox="1"/>
          <p:nvPr/>
        </p:nvSpPr>
        <p:spPr>
          <a:xfrm>
            <a:off x="8186052" y="1047569"/>
            <a:ext cx="464818" cy="29355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D324685-3BC9-ED53-2427-986975CDD32D}"/>
              </a:ext>
            </a:extLst>
          </p:cNvPr>
          <p:cNvSpPr txBox="1"/>
          <p:nvPr/>
        </p:nvSpPr>
        <p:spPr>
          <a:xfrm>
            <a:off x="8029825" y="1185339"/>
            <a:ext cx="464818" cy="29355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323EAF5-121A-109D-32D3-05E51539AAD1}"/>
              </a:ext>
            </a:extLst>
          </p:cNvPr>
          <p:cNvSpPr txBox="1"/>
          <p:nvPr/>
        </p:nvSpPr>
        <p:spPr>
          <a:xfrm>
            <a:off x="7923968" y="1110407"/>
            <a:ext cx="464818" cy="29355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70091EA-8346-E3FB-B41D-89941E932B65}"/>
              </a:ext>
            </a:extLst>
          </p:cNvPr>
          <p:cNvSpPr txBox="1"/>
          <p:nvPr/>
        </p:nvSpPr>
        <p:spPr>
          <a:xfrm>
            <a:off x="8311968" y="1031115"/>
            <a:ext cx="464818" cy="29355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31AA1D9-0D35-86ED-27E0-E55B4AC111D7}"/>
              </a:ext>
            </a:extLst>
          </p:cNvPr>
          <p:cNvSpPr txBox="1"/>
          <p:nvPr/>
        </p:nvSpPr>
        <p:spPr>
          <a:xfrm>
            <a:off x="8334084" y="1141163"/>
            <a:ext cx="464818" cy="29355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9" name="TextBox 18">
            <a:hlinkClick r:id="rId5"/>
            <a:extLst>
              <a:ext uri="{FF2B5EF4-FFF2-40B4-BE49-F238E27FC236}">
                <a16:creationId xmlns:a16="http://schemas.microsoft.com/office/drawing/2014/main" id="{7AD8433A-DD68-087B-B404-DA2129529111}"/>
              </a:ext>
            </a:extLst>
          </p:cNvPr>
          <p:cNvSpPr txBox="1"/>
          <p:nvPr/>
        </p:nvSpPr>
        <p:spPr>
          <a:xfrm>
            <a:off x="6176543" y="3648892"/>
            <a:ext cx="15681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accent2">
                    <a:lumMod val="75000"/>
                  </a:schemeClr>
                </a:solidFill>
                <a:hlinkClick r:id="rId5"/>
              </a:rPr>
              <a:t>ALICE Preliminary</a:t>
            </a:r>
            <a:endParaRPr lang="en-US" sz="1400" dirty="0">
              <a:solidFill>
                <a:schemeClr val="accent2">
                  <a:lumMod val="75000"/>
                </a:schemeClr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6645F0AE-4333-99FB-C137-980075439430}"/>
                  </a:ext>
                </a:extLst>
              </p:cNvPr>
              <p:cNvSpPr txBox="1"/>
              <p:nvPr/>
            </p:nvSpPr>
            <p:spPr>
              <a:xfrm>
                <a:off x="9038814" y="1938984"/>
                <a:ext cx="2979015" cy="23083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 OO @5.36 TeV: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US" i="1" smtClean="0">
                            <a:solidFill>
                              <a:schemeClr val="tx2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tx2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tx2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tx2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tx2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𝑐h</m:t>
                            </m:r>
                          </m:sub>
                        </m:sSub>
                        <m:r>
                          <a:rPr lang="en-US" b="0" i="1" smtClean="0">
                            <a:solidFill>
                              <a:schemeClr val="tx2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en-US" b="0" i="1" smtClean="0">
                            <a:solidFill>
                              <a:schemeClr val="tx2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US" b="0" i="1" smtClean="0">
                            <a:solidFill>
                              <a:schemeClr val="tx2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𝜂</m:t>
                        </m:r>
                      </m:e>
                    </m:d>
                  </m:oMath>
                </a14:m>
                <a:r>
                  <a:rPr lang="en-US" dirty="0">
                    <a:solidFill>
                      <a:schemeClr val="tx2">
                        <a:lumMod val="50000"/>
                        <a:lumOff val="50000"/>
                      </a:schemeClr>
                    </a:solidFill>
                  </a:rPr>
                  <a:t>~40 </a:t>
                </a:r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 err="1"/>
                  <a:t>PbPb</a:t>
                </a:r>
                <a:r>
                  <a:rPr lang="en-US" dirty="0"/>
                  <a:t> @ 5.36 TeV: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𝑐h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𝜂</m:t>
                        </m:r>
                      </m:e>
                    </m:d>
                  </m:oMath>
                </a14:m>
                <a:r>
                  <a:rPr lang="en-US" dirty="0"/>
                  <a:t>~600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chemeClr val="tx2">
                        <a:lumMod val="50000"/>
                        <a:lumOff val="50000"/>
                      </a:schemeClr>
                    </a:solidFill>
                  </a:rPr>
                  <a:t>Most central (0-5%)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US" i="1" smtClean="0">
                            <a:solidFill>
                              <a:schemeClr val="tx2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tx2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tx2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tx2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tx2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𝑐h</m:t>
                            </m:r>
                          </m:sub>
                        </m:sSub>
                        <m:r>
                          <a:rPr lang="en-US" b="0" i="1" smtClean="0">
                            <a:solidFill>
                              <a:schemeClr val="tx2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en-US" b="0" i="1" smtClean="0">
                            <a:solidFill>
                              <a:schemeClr val="tx2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US" b="0" i="1" smtClean="0">
                            <a:solidFill>
                              <a:schemeClr val="tx2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𝜂</m:t>
                        </m:r>
                      </m:e>
                    </m:d>
                  </m:oMath>
                </a14:m>
                <a:r>
                  <a:rPr lang="en-US" dirty="0">
                    <a:solidFill>
                      <a:schemeClr val="tx2">
                        <a:lumMod val="50000"/>
                        <a:lumOff val="50000"/>
                      </a:schemeClr>
                    </a:solidFill>
                  </a:rPr>
                  <a:t>~140 is comparable to 60-65 % </a:t>
                </a:r>
                <a:r>
                  <a:rPr lang="en-US" dirty="0" err="1">
                    <a:solidFill>
                      <a:schemeClr val="tx2">
                        <a:lumMod val="50000"/>
                        <a:lumOff val="50000"/>
                      </a:schemeClr>
                    </a:solidFill>
                  </a:rPr>
                  <a:t>PbPb</a:t>
                </a:r>
                <a:endParaRPr lang="en-US" dirty="0">
                  <a:solidFill>
                    <a:schemeClr val="tx2">
                      <a:lumMod val="50000"/>
                      <a:lumOff val="50000"/>
                    </a:schemeClr>
                  </a:solidFill>
                </a:endParaRPr>
              </a:p>
            </p:txBody>
          </p:sp>
        </mc:Choice>
        <mc:Fallback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6645F0AE-4333-99FB-C137-9800754394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38814" y="1938984"/>
                <a:ext cx="2979015" cy="2308324"/>
              </a:xfrm>
              <a:prstGeom prst="rect">
                <a:avLst/>
              </a:prstGeom>
              <a:blipFill>
                <a:blip r:embed="rId6"/>
                <a:stretch>
                  <a:fillRect l="-1271" t="-1093" b="-32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4ACBAE86-8CD8-F7A2-C285-1CCCD5E08DFD}"/>
                  </a:ext>
                </a:extLst>
              </p:cNvPr>
              <p:cNvSpPr txBox="1"/>
              <p:nvPr/>
            </p:nvSpPr>
            <p:spPr>
              <a:xfrm>
                <a:off x="9038814" y="43370"/>
                <a:ext cx="3393098" cy="18340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 OO @5.36 TeV: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US" i="1" smtClean="0">
                            <a:solidFill>
                              <a:schemeClr val="tx2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tx2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tx2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tx2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𝑝𝑎𝑟𝑡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dirty="0">
                    <a:solidFill>
                      <a:schemeClr val="tx2">
                        <a:lumMod val="50000"/>
                        <a:lumOff val="50000"/>
                      </a:schemeClr>
                    </a:solidFill>
                  </a:rPr>
                  <a:t>~11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Comparable to </a:t>
                </a:r>
                <a:r>
                  <a:rPr lang="en-US" dirty="0" err="1">
                    <a:solidFill>
                      <a:schemeClr val="tx2">
                        <a:lumMod val="50000"/>
                        <a:lumOff val="50000"/>
                      </a:schemeClr>
                    </a:solidFill>
                  </a:rPr>
                  <a:t>pPb</a:t>
                </a:r>
                <a:r>
                  <a:rPr lang="en-US" dirty="0"/>
                  <a:t>(~8)</a:t>
                </a:r>
                <a:r>
                  <a:rPr lang="en-US" dirty="0">
                    <a:solidFill>
                      <a:schemeClr val="tx2">
                        <a:lumMod val="50000"/>
                        <a:lumOff val="50000"/>
                      </a:schemeClr>
                    </a:solidFill>
                  </a:rPr>
                  <a:t> and 70-90 % </a:t>
                </a:r>
                <a:r>
                  <a:rPr lang="en-US" dirty="0" err="1">
                    <a:solidFill>
                      <a:schemeClr val="tx2">
                        <a:lumMod val="50000"/>
                        <a:lumOff val="50000"/>
                      </a:schemeClr>
                    </a:solidFill>
                  </a:rPr>
                  <a:t>PbPb</a:t>
                </a:r>
                <a:r>
                  <a:rPr lang="en-US" dirty="0"/>
                  <a:t>(~12).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rgbClr val="FF0000"/>
                    </a:solidFill>
                  </a:rPr>
                  <a:t>Most Central 0-5 %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US" i="1" smtClean="0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tx1">
                                    <a:lumMod val="65000"/>
                                    <a:lumOff val="3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tx1">
                                    <a:lumMod val="65000"/>
                                    <a:lumOff val="3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tx1">
                                    <a:lumMod val="65000"/>
                                    <a:lumOff val="3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𝑝𝑎𝑟𝑡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~11 ~26 comparable to </a:t>
                </a:r>
                <a:r>
                  <a:rPr lang="en-US" dirty="0">
                    <a:solidFill>
                      <a:srgbClr val="FF0000"/>
                    </a:solidFill>
                  </a:rPr>
                  <a:t>65-70% </a:t>
                </a:r>
                <a:r>
                  <a:rPr lang="en-US" dirty="0" err="1">
                    <a:solidFill>
                      <a:srgbClr val="FF0000"/>
                    </a:solidFill>
                  </a:rPr>
                  <a:t>PbPb</a:t>
                </a:r>
                <a:r>
                  <a:rPr lang="en-US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.</a:t>
                </a:r>
              </a:p>
            </p:txBody>
          </p:sp>
        </mc:Choice>
        <mc:Fallback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4ACBAE86-8CD8-F7A2-C285-1CCCD5E08D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38814" y="43370"/>
                <a:ext cx="3393098" cy="1834092"/>
              </a:xfrm>
              <a:prstGeom prst="rect">
                <a:avLst/>
              </a:prstGeom>
              <a:blipFill>
                <a:blip r:embed="rId7"/>
                <a:stretch>
                  <a:fillRect l="-1119" b="-48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Slide Number Placeholder 22">
            <a:extLst>
              <a:ext uri="{FF2B5EF4-FFF2-40B4-BE49-F238E27FC236}">
                <a16:creationId xmlns:a16="http://schemas.microsoft.com/office/drawing/2014/main" id="{4C6AD367-DAC5-400B-D10F-21F1EF5930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FA6EC-8650-2D49-997C-5C47B82E5C00}" type="slidenum">
              <a:rPr lang="en-US" smtClean="0"/>
              <a:t>38</a:t>
            </a:fld>
            <a:endParaRPr lang="en-US"/>
          </a:p>
        </p:txBody>
      </p:sp>
      <p:sp>
        <p:nvSpPr>
          <p:cNvPr id="24" name="Footer Placeholder 23">
            <a:extLst>
              <a:ext uri="{FF2B5EF4-FFF2-40B4-BE49-F238E27FC236}">
                <a16:creationId xmlns:a16="http://schemas.microsoft.com/office/drawing/2014/main" id="{F42F60B6-7CB9-C18E-95FB-5B6612BCD6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Uttam Acharya( Vanderbilt University)</a:t>
            </a:r>
          </a:p>
        </p:txBody>
      </p:sp>
    </p:spTree>
    <p:extLst>
      <p:ext uri="{BB962C8B-B14F-4D97-AF65-F5344CB8AC3E}">
        <p14:creationId xmlns:p14="http://schemas.microsoft.com/office/powerpoint/2010/main" val="92913429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717A86-4B2D-2FD6-0536-A9F477B654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FA6EC-8650-2D49-997C-5C47B82E5C00}" type="slidenum">
              <a:rPr lang="en-US" smtClean="0"/>
              <a:t>39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1B71F47-D2DB-C924-FF02-5F7FC60749B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109"/>
          <a:stretch>
            <a:fillRect/>
          </a:stretch>
        </p:blipFill>
        <p:spPr>
          <a:xfrm>
            <a:off x="136627" y="2949574"/>
            <a:ext cx="6889545" cy="377190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8879335-44F4-6CE6-28AC-5EC5806FFF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1750" y="0"/>
            <a:ext cx="5626100" cy="37719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12A2B2F-E70B-285A-AB96-E86FB3859CF8}"/>
              </a:ext>
            </a:extLst>
          </p:cNvPr>
          <p:cNvSpPr txBox="1"/>
          <p:nvPr/>
        </p:nvSpPr>
        <p:spPr>
          <a:xfrm>
            <a:off x="793214" y="1035586"/>
            <a:ext cx="35219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Modification of pi0 in OO collision</a:t>
            </a: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DA176053-5E84-B479-8E77-72869D827F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Uttam Acharya( Vanderbilt University)</a:t>
            </a:r>
          </a:p>
        </p:txBody>
      </p:sp>
    </p:spTree>
    <p:extLst>
      <p:ext uri="{BB962C8B-B14F-4D97-AF65-F5344CB8AC3E}">
        <p14:creationId xmlns:p14="http://schemas.microsoft.com/office/powerpoint/2010/main" val="38658716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CDF4D666-E82B-F4D1-D401-8621C5442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FA6EC-8650-2D49-997C-5C47B82E5C00}" type="slidenum">
              <a:rPr lang="en-US" smtClean="0"/>
              <a:t>4</a:t>
            </a:fld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34BE5DF-1747-ED75-250C-C92470AF6465}"/>
              </a:ext>
            </a:extLst>
          </p:cNvPr>
          <p:cNvSpPr txBox="1"/>
          <p:nvPr/>
        </p:nvSpPr>
        <p:spPr>
          <a:xfrm>
            <a:off x="4723669" y="3556283"/>
            <a:ext cx="27446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Intermediate system 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83793C9-BBD9-D037-033A-3EC2FED0348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0493" t="13991" r="9954" b="13457"/>
          <a:stretch>
            <a:fillRect/>
          </a:stretch>
        </p:blipFill>
        <p:spPr>
          <a:xfrm>
            <a:off x="4609188" y="1765280"/>
            <a:ext cx="2993913" cy="149879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9B5A7E53-936D-0452-9C8D-221F7E0B80ED}"/>
              </a:ext>
            </a:extLst>
          </p:cNvPr>
          <p:cNvSpPr txBox="1"/>
          <p:nvPr/>
        </p:nvSpPr>
        <p:spPr>
          <a:xfrm>
            <a:off x="891523" y="4499839"/>
            <a:ext cx="9676560" cy="13542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Positioned between small system pp/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large system like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AuAu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PbPb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How does the parton loss energy occur with the system size?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 it possible to produce QGP?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70EE50D-20A5-2E07-878B-68D01342374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74041"/>
          <a:stretch>
            <a:fillRect/>
          </a:stretch>
        </p:blipFill>
        <p:spPr>
          <a:xfrm>
            <a:off x="8713470" y="1528551"/>
            <a:ext cx="2640330" cy="168629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E197634-21CC-F727-CF9B-2F28125618E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69542"/>
          <a:stretch>
            <a:fillRect/>
          </a:stretch>
        </p:blipFill>
        <p:spPr>
          <a:xfrm>
            <a:off x="242372" y="1589968"/>
            <a:ext cx="2904363" cy="2176398"/>
          </a:xfrm>
          <a:prstGeom prst="rect">
            <a:avLst/>
          </a:prstGeom>
        </p:spPr>
      </p:pic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9F495278-085A-EA2D-D544-9E0B684EB597}"/>
              </a:ext>
            </a:extLst>
          </p:cNvPr>
          <p:cNvCxnSpPr>
            <a:cxnSpLocks/>
          </p:cNvCxnSpPr>
          <p:nvPr/>
        </p:nvCxnSpPr>
        <p:spPr>
          <a:xfrm flipV="1">
            <a:off x="1167787" y="1302749"/>
            <a:ext cx="9400296" cy="9789"/>
          </a:xfrm>
          <a:prstGeom prst="straightConnector1">
            <a:avLst/>
          </a:prstGeom>
          <a:ln w="79375">
            <a:solidFill>
              <a:schemeClr val="accent5">
                <a:lumMod val="60000"/>
                <a:lumOff val="4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D91CE1D2-DECB-5DC1-F2AC-0199B1BFF2C8}"/>
              </a:ext>
            </a:extLst>
          </p:cNvPr>
          <p:cNvSpPr txBox="1"/>
          <p:nvPr/>
        </p:nvSpPr>
        <p:spPr>
          <a:xfrm>
            <a:off x="4609188" y="789318"/>
            <a:ext cx="20560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System Size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84D168B-E9C8-459D-B8D1-EDB1564C821B}"/>
              </a:ext>
            </a:extLst>
          </p:cNvPr>
          <p:cNvSpPr txBox="1"/>
          <p:nvPr/>
        </p:nvSpPr>
        <p:spPr>
          <a:xfrm>
            <a:off x="69575" y="0"/>
            <a:ext cx="51347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System size and Quark Gluon Plasma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014C1DE-CAB9-7523-BE91-A67D836A5F48}"/>
              </a:ext>
            </a:extLst>
          </p:cNvPr>
          <p:cNvSpPr txBox="1"/>
          <p:nvPr/>
        </p:nvSpPr>
        <p:spPr>
          <a:xfrm>
            <a:off x="5102319" y="2768053"/>
            <a:ext cx="181627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9" name="Footer Placeholder 28">
            <a:extLst>
              <a:ext uri="{FF2B5EF4-FFF2-40B4-BE49-F238E27FC236}">
                <a16:creationId xmlns:a16="http://schemas.microsoft.com/office/drawing/2014/main" id="{BE043BED-9390-0454-B293-2014598AE5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Uttam Acharya( Vanderbilt University)</a:t>
            </a:r>
          </a:p>
        </p:txBody>
      </p:sp>
    </p:spTree>
    <p:extLst>
      <p:ext uri="{BB962C8B-B14F-4D97-AF65-F5344CB8AC3E}">
        <p14:creationId xmlns:p14="http://schemas.microsoft.com/office/powerpoint/2010/main" val="4279641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7" grpId="0" build="allAtOnce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CB4821-FA0D-4502-B17A-1648551880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FA6EC-8650-2D49-997C-5C47B82E5C00}" type="slidenum">
              <a:rPr lang="en-US" smtClean="0"/>
              <a:t>40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3F0BA14-3900-7E22-FE70-4422E61E1B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202" y="136525"/>
            <a:ext cx="11353800" cy="6062058"/>
          </a:xfrm>
          <a:prstGeom prst="rect">
            <a:avLst/>
          </a:prstGeom>
        </p:spPr>
      </p:pic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B5B17A3F-4C5B-FC75-D53F-1CE8AF479B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Uttam Acharya( Vanderbilt University)</a:t>
            </a:r>
          </a:p>
        </p:txBody>
      </p:sp>
    </p:spTree>
    <p:extLst>
      <p:ext uri="{BB962C8B-B14F-4D97-AF65-F5344CB8AC3E}">
        <p14:creationId xmlns:p14="http://schemas.microsoft.com/office/powerpoint/2010/main" val="330142570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A11ADE-8119-EB15-27F4-B52C8D9373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9403EFD0-AAD5-4E00-978F-6627521038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514859"/>
            <a:ext cx="10515600" cy="5725246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E8DEF9-136F-C68B-1D99-472CC84CA0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FA6EC-8650-2D49-997C-5C47B82E5C00}" type="slidenum">
              <a:rPr lang="en-US" smtClean="0"/>
              <a:t>41</a:t>
            </a:fld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7F9C036-11A9-69D4-1E63-9ED0118FBE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Uttam Acharya( Vanderbilt University)</a:t>
            </a:r>
          </a:p>
        </p:txBody>
      </p:sp>
    </p:spTree>
    <p:extLst>
      <p:ext uri="{BB962C8B-B14F-4D97-AF65-F5344CB8AC3E}">
        <p14:creationId xmlns:p14="http://schemas.microsoft.com/office/powerpoint/2010/main" val="31750609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C29088-65BD-979B-9EB7-6A6DDC3976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38EA3EA2-00B5-8527-2D7D-AA0A2484D8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FA6EC-8650-2D49-997C-5C47B82E5C00}" type="slidenum">
              <a:rPr lang="en-US" smtClean="0"/>
              <a:t>5</a:t>
            </a:fld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CEA4494-D357-3749-F47A-F585C9FF9CA8}"/>
              </a:ext>
            </a:extLst>
          </p:cNvPr>
          <p:cNvSpPr txBox="1"/>
          <p:nvPr/>
        </p:nvSpPr>
        <p:spPr>
          <a:xfrm>
            <a:off x="4723669" y="3556283"/>
            <a:ext cx="27446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Intermediate system 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CA7B62B-A3E8-F91D-F987-B7573CB783B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0493" t="13991" r="9954" b="13457"/>
          <a:stretch>
            <a:fillRect/>
          </a:stretch>
        </p:blipFill>
        <p:spPr>
          <a:xfrm>
            <a:off x="4609188" y="1765280"/>
            <a:ext cx="2993913" cy="149879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9A21200-0FC8-03A6-6119-3F96B217FE2B}"/>
              </a:ext>
            </a:extLst>
          </p:cNvPr>
          <p:cNvSpPr txBox="1"/>
          <p:nvPr/>
        </p:nvSpPr>
        <p:spPr>
          <a:xfrm>
            <a:off x="891523" y="4499839"/>
            <a:ext cx="9676560" cy="13542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Positioned between small system pp/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large system like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AuAu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PbPb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How does the parton loss energy occur with the system size?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 it possible to produce QGP?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F6A669B-26AF-19C1-9B47-BA73797FBD8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74041"/>
          <a:stretch>
            <a:fillRect/>
          </a:stretch>
        </p:blipFill>
        <p:spPr>
          <a:xfrm>
            <a:off x="8713470" y="1528551"/>
            <a:ext cx="2640330" cy="168629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95C4338-76F1-AF43-E811-9C66D1E1B1D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69542"/>
          <a:stretch>
            <a:fillRect/>
          </a:stretch>
        </p:blipFill>
        <p:spPr>
          <a:xfrm>
            <a:off x="242372" y="1589968"/>
            <a:ext cx="2904363" cy="2176398"/>
          </a:xfrm>
          <a:prstGeom prst="rect">
            <a:avLst/>
          </a:prstGeom>
        </p:spPr>
      </p:pic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A03FA215-B6AF-A557-7093-985EA2C8CC7F}"/>
              </a:ext>
            </a:extLst>
          </p:cNvPr>
          <p:cNvCxnSpPr>
            <a:cxnSpLocks/>
          </p:cNvCxnSpPr>
          <p:nvPr/>
        </p:nvCxnSpPr>
        <p:spPr>
          <a:xfrm flipV="1">
            <a:off x="1167787" y="1302749"/>
            <a:ext cx="9400296" cy="9789"/>
          </a:xfrm>
          <a:prstGeom prst="straightConnector1">
            <a:avLst/>
          </a:prstGeom>
          <a:ln w="79375">
            <a:solidFill>
              <a:schemeClr val="accent5">
                <a:lumMod val="60000"/>
                <a:lumOff val="4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0ECDF57E-3D32-5E94-2A23-3A8A158B89AC}"/>
              </a:ext>
            </a:extLst>
          </p:cNvPr>
          <p:cNvSpPr txBox="1"/>
          <p:nvPr/>
        </p:nvSpPr>
        <p:spPr>
          <a:xfrm>
            <a:off x="4609188" y="789318"/>
            <a:ext cx="20560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System Size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2A469CB-C33F-C40C-93ED-ECA757F73F54}"/>
              </a:ext>
            </a:extLst>
          </p:cNvPr>
          <p:cNvSpPr txBox="1"/>
          <p:nvPr/>
        </p:nvSpPr>
        <p:spPr>
          <a:xfrm>
            <a:off x="69575" y="0"/>
            <a:ext cx="51347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System size and Quark Gluon Plasma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ECE8066-5042-71B6-7D23-9D448B0E60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Uttam Acharya( Vanderbilt University)</a:t>
            </a:r>
          </a:p>
        </p:txBody>
      </p:sp>
    </p:spTree>
    <p:extLst>
      <p:ext uri="{BB962C8B-B14F-4D97-AF65-F5344CB8AC3E}">
        <p14:creationId xmlns:p14="http://schemas.microsoft.com/office/powerpoint/2010/main" val="42635961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AADE35-9212-0EB8-8674-2CBACC6F20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FA6EC-8650-2D49-997C-5C47B82E5C00}" type="slidenum">
              <a:rPr lang="en-US" smtClean="0"/>
              <a:t>6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05F53DC-FEB2-DD02-2306-E3F9E3BA680A}"/>
              </a:ext>
            </a:extLst>
          </p:cNvPr>
          <p:cNvSpPr txBox="1"/>
          <p:nvPr/>
        </p:nvSpPr>
        <p:spPr>
          <a:xfrm>
            <a:off x="166813" y="29098"/>
            <a:ext cx="500867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 Why light ions collision?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80593AA-24D0-14C2-DDF7-20AE3A30A1C8}"/>
              </a:ext>
            </a:extLst>
          </p:cNvPr>
          <p:cNvSpPr txBox="1"/>
          <p:nvPr/>
        </p:nvSpPr>
        <p:spPr>
          <a:xfrm>
            <a:off x="3409624" y="1151865"/>
            <a:ext cx="7155552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Search for the medium effect in the small collision system so far observed in HI:</a:t>
            </a:r>
          </a:p>
          <a:p>
            <a:pPr marL="742950" lvl="1" indent="-285750">
              <a:spcBef>
                <a:spcPts val="600"/>
              </a:spcBef>
              <a:buFont typeface="Wingdings" pitchFamily="2" charset="2"/>
              <a:buChar char="Ø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 unambiguous quenching in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>
              <a:spcBef>
                <a:spcPts val="600"/>
              </a:spcBef>
              <a:buFont typeface="Wingdings" pitchFamily="2" charset="2"/>
              <a:buChar char="Ø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Mitigate the event selection bias in peripheral HI.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12B4887-D3CA-6194-A3D1-64063DCF0696}"/>
              </a:ext>
            </a:extLst>
          </p:cNvPr>
          <p:cNvSpPr txBox="1"/>
          <p:nvPr/>
        </p:nvSpPr>
        <p:spPr>
          <a:xfrm>
            <a:off x="3409624" y="2597593"/>
            <a:ext cx="7944176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Probe our understanding of nature of QGP like signals in HI by:</a:t>
            </a:r>
          </a:p>
          <a:p>
            <a:pPr marL="742950" lvl="1" indent="-285750">
              <a:spcBef>
                <a:spcPts val="600"/>
              </a:spcBef>
              <a:buFont typeface="Wingdings" pitchFamily="2" charset="2"/>
              <a:buChar char="ü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Decoupling geometry and multiplicity</a:t>
            </a:r>
          </a:p>
          <a:p>
            <a:pPr marL="742950" lvl="1" indent="-285750">
              <a:spcBef>
                <a:spcPts val="600"/>
              </a:spcBef>
              <a:buFont typeface="Wingdings" pitchFamily="2" charset="2"/>
              <a:buChar char="ü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Larger transverse size, better defined initial geometry and more comparable longitudinal structure than high-multiplicity pp and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6A8D301-05F3-2AE2-8F92-15481D0B575F}"/>
              </a:ext>
            </a:extLst>
          </p:cNvPr>
          <p:cNvSpPr txBox="1"/>
          <p:nvPr/>
        </p:nvSpPr>
        <p:spPr>
          <a:xfrm>
            <a:off x="3441850" y="5461465"/>
            <a:ext cx="80339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Extend the capability of the existing theory model framework versus the system size.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C251B88-44BE-6369-5953-4041418727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390" y="633412"/>
            <a:ext cx="2400300" cy="59055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40FD4DB-A377-DBE0-1A49-370B62AAB7FF}"/>
              </a:ext>
            </a:extLst>
          </p:cNvPr>
          <p:cNvSpPr txBox="1"/>
          <p:nvPr/>
        </p:nvSpPr>
        <p:spPr>
          <a:xfrm>
            <a:off x="3441850" y="4510923"/>
            <a:ext cx="27985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Clear collision geometry.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C7174CA-6D05-8D60-9EB6-1BF4D03B20E5}"/>
              </a:ext>
            </a:extLst>
          </p:cNvPr>
          <p:cNvSpPr txBox="1"/>
          <p:nvPr/>
        </p:nvSpPr>
        <p:spPr>
          <a:xfrm>
            <a:off x="3448096" y="5028245"/>
            <a:ext cx="34547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Sweet spot for the jet quenching</a:t>
            </a:r>
          </a:p>
        </p:txBody>
      </p: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F0FA4FE7-3006-5760-41B9-7F9669D048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Uttam Acharya( Vanderbilt University)</a:t>
            </a:r>
          </a:p>
        </p:txBody>
      </p:sp>
    </p:spTree>
    <p:extLst>
      <p:ext uri="{BB962C8B-B14F-4D97-AF65-F5344CB8AC3E}">
        <p14:creationId xmlns:p14="http://schemas.microsoft.com/office/powerpoint/2010/main" val="694504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4" grpId="0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4B669E4-B8BD-0F57-B117-8C66C40764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3023" y="979207"/>
            <a:ext cx="4996033" cy="115454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1260036-4FD5-DA06-EDF4-7D177BA5F134}"/>
              </a:ext>
            </a:extLst>
          </p:cNvPr>
          <p:cNvSpPr txBox="1"/>
          <p:nvPr/>
        </p:nvSpPr>
        <p:spPr>
          <a:xfrm>
            <a:off x="193963" y="101599"/>
            <a:ext cx="101263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Luminosity recorded in different experiments at LHC and RHIC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88562BB-A7AC-A2B2-5A04-F4C3CE317AE8}"/>
              </a:ext>
            </a:extLst>
          </p:cNvPr>
          <p:cNvSpPr txBox="1"/>
          <p:nvPr/>
        </p:nvSpPr>
        <p:spPr>
          <a:xfrm>
            <a:off x="3603940" y="624819"/>
            <a:ext cx="6575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CMS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507BFC2-7F84-F518-80FC-90E3D7FEAC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8924" y="2249479"/>
            <a:ext cx="4513223" cy="222512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CEFB323-B370-C715-325B-056DDBC72874}"/>
              </a:ext>
            </a:extLst>
          </p:cNvPr>
          <p:cNvSpPr txBox="1"/>
          <p:nvPr/>
        </p:nvSpPr>
        <p:spPr>
          <a:xfrm>
            <a:off x="838200" y="2817138"/>
            <a:ext cx="8050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ATLAS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C0AE43E-11D7-2E8C-668D-20DE06EE07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2610" y="4608521"/>
            <a:ext cx="10345064" cy="167429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C5EE453-42E0-5A56-65DF-A80D2096A0ED}"/>
              </a:ext>
            </a:extLst>
          </p:cNvPr>
          <p:cNvSpPr txBox="1"/>
          <p:nvPr/>
        </p:nvSpPr>
        <p:spPr>
          <a:xfrm>
            <a:off x="9928230" y="4284573"/>
            <a:ext cx="7841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ALICE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605B3AF2-2319-34EF-A490-D299C792D1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FA6EC-8650-2D49-997C-5C47B82E5C00}" type="slidenum">
              <a:rPr lang="en-US" smtClean="0"/>
              <a:t>7</a:t>
            </a:fld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7CF4CB8-BF27-EC8B-8A94-182F060007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74378" y="1252444"/>
            <a:ext cx="4179422" cy="272845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5557259-CF9D-9CC4-BF34-8E41ECA37799}"/>
              </a:ext>
            </a:extLst>
          </p:cNvPr>
          <p:cNvSpPr txBox="1"/>
          <p:nvPr/>
        </p:nvSpPr>
        <p:spPr>
          <a:xfrm>
            <a:off x="8505022" y="1031009"/>
            <a:ext cx="1072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sPHENIX</a:t>
            </a:r>
            <a:endParaRPr lang="en-US" dirty="0"/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2B101343-DB54-C63A-C7D6-9EF111C3AF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Uttam Acharya( Vanderbilt University)</a:t>
            </a:r>
          </a:p>
        </p:txBody>
      </p:sp>
    </p:spTree>
    <p:extLst>
      <p:ext uri="{BB962C8B-B14F-4D97-AF65-F5344CB8AC3E}">
        <p14:creationId xmlns:p14="http://schemas.microsoft.com/office/powerpoint/2010/main" val="26453408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73474E1-47DD-BBBE-F240-393687CCB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FA6EC-8650-2D49-997C-5C47B82E5C00}" type="slidenum">
              <a:rPr lang="en-US" smtClean="0"/>
              <a:t>8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62959E6F-CF3C-80DB-482F-FDA3145A5EF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448382" y="2787245"/>
            <a:ext cx="4700325" cy="5355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How dense is OO system?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4E9E90D0-BB86-F355-6152-C6BC9B99EE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Uttam Acharya( Vanderbilt University)</a:t>
            </a:r>
          </a:p>
        </p:txBody>
      </p:sp>
    </p:spTree>
    <p:extLst>
      <p:ext uri="{BB962C8B-B14F-4D97-AF65-F5344CB8AC3E}">
        <p14:creationId xmlns:p14="http://schemas.microsoft.com/office/powerpoint/2010/main" val="16480719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DC0896-9F0C-1A75-7065-83886E4800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AE33EE7-C1C9-71A0-AAB8-B47A9BC16D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4838" y="1700499"/>
            <a:ext cx="5218962" cy="483841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F33EE80-1C95-1308-D5C9-DAB0820734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666" y="1956489"/>
            <a:ext cx="5839519" cy="379335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878BFD0-4097-01FE-8F1D-AEE65F3B582C}"/>
              </a:ext>
            </a:extLst>
          </p:cNvPr>
          <p:cNvSpPr txBox="1"/>
          <p:nvPr/>
        </p:nvSpPr>
        <p:spPr>
          <a:xfrm>
            <a:off x="145666" y="739864"/>
            <a:ext cx="112081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Fundamental observable to understand the particle production mechanism.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Close association with the initial energy density and the entropy density during the hadronization in the plasma.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0E46F02-5F0C-1EFF-69C5-DD9225648A0F}"/>
              </a:ext>
            </a:extLst>
          </p:cNvPr>
          <p:cNvSpPr txBox="1"/>
          <p:nvPr/>
        </p:nvSpPr>
        <p:spPr>
          <a:xfrm>
            <a:off x="218223" y="123891"/>
            <a:ext cx="36792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Charge Multiplicity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dN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/d𝜂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15A6483-7ED7-D41A-AC3E-953E11438873}"/>
              </a:ext>
            </a:extLst>
          </p:cNvPr>
          <p:cNvSpPr txBox="1"/>
          <p:nvPr/>
        </p:nvSpPr>
        <p:spPr>
          <a:xfrm>
            <a:off x="2872550" y="3232362"/>
            <a:ext cx="189846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buNone/>
            </a:pPr>
            <a:r>
              <a:rPr lang="en-US" sz="1200" b="1" dirty="0">
                <a:solidFill>
                  <a:srgbClr val="FF0000"/>
                </a:solidFill>
                <a:effectLst/>
                <a:latin typeface="Palatino" pitchFamily="2" charset="77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ATLAS </a:t>
            </a:r>
            <a:r>
              <a:rPr lang="en-US" sz="1200" dirty="0">
                <a:solidFill>
                  <a:srgbClr val="FF0000"/>
                </a:solidFill>
                <a:effectLst/>
                <a:latin typeface="Palatino" pitchFamily="2" charset="77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CONF-2026-004 </a:t>
            </a:r>
            <a:endParaRPr lang="en-US" sz="1200" dirty="0">
              <a:solidFill>
                <a:srgbClr val="FF0000"/>
              </a:solidFill>
              <a:effectLst/>
              <a:latin typeface="Palatino" pitchFamily="2" charset="77"/>
            </a:endParaRP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9C81B8EF-EA24-7650-0BC5-944C4DA0C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FA6EC-8650-2D49-997C-5C47B82E5C00}" type="slidenum">
              <a:rPr lang="en-US" smtClean="0"/>
              <a:t>9</a:t>
            </a:fld>
            <a:endParaRPr lang="en-US"/>
          </a:p>
        </p:txBody>
      </p:sp>
      <p:sp>
        <p:nvSpPr>
          <p:cNvPr id="22" name="Footer Placeholder 21">
            <a:extLst>
              <a:ext uri="{FF2B5EF4-FFF2-40B4-BE49-F238E27FC236}">
                <a16:creationId xmlns:a16="http://schemas.microsoft.com/office/drawing/2014/main" id="{7005C5EB-F0ED-572B-D02B-927FBEF7BC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Uttam Acharya( Vanderbilt University)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79C6B9D-A470-C94B-B40F-C5488F49879A}"/>
              </a:ext>
            </a:extLst>
          </p:cNvPr>
          <p:cNvSpPr txBox="1"/>
          <p:nvPr/>
        </p:nvSpPr>
        <p:spPr>
          <a:xfrm>
            <a:off x="590524" y="5786056"/>
            <a:ext cx="52565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Important input for constraining theoretical models.</a:t>
            </a:r>
          </a:p>
        </p:txBody>
      </p:sp>
    </p:spTree>
    <p:extLst>
      <p:ext uri="{BB962C8B-B14F-4D97-AF65-F5344CB8AC3E}">
        <p14:creationId xmlns:p14="http://schemas.microsoft.com/office/powerpoint/2010/main" val="95942211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4538</TotalTime>
  <Words>2552</Words>
  <Application>Microsoft Macintosh PowerPoint</Application>
  <PresentationFormat>Widescreen</PresentationFormat>
  <Paragraphs>373</Paragraphs>
  <Slides>41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53" baseType="lpstr">
      <vt:lpstr>AkayaTelivigala</vt:lpstr>
      <vt:lpstr>Aptos</vt:lpstr>
      <vt:lpstr>Aptos Display</vt:lpstr>
      <vt:lpstr>Arial</vt:lpstr>
      <vt:lpstr>Cambria Math</vt:lpstr>
      <vt:lpstr>Courier</vt:lpstr>
      <vt:lpstr>Helvetica</vt:lpstr>
      <vt:lpstr>Lucida Grande</vt:lpstr>
      <vt:lpstr>Palatino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dense is OO system?</vt:lpstr>
      <vt:lpstr>PowerPoint Presentation</vt:lpstr>
      <vt:lpstr>PowerPoint Presentation</vt:lpstr>
      <vt:lpstr>PowerPoint Presentation</vt:lpstr>
      <vt:lpstr>Collective expansion of QGP</vt:lpstr>
      <vt:lpstr>PowerPoint Presentation</vt:lpstr>
      <vt:lpstr>PowerPoint Presentation</vt:lpstr>
      <vt:lpstr>PowerPoint Presentation</vt:lpstr>
      <vt:lpstr>PowerPoint Presentation</vt:lpstr>
      <vt:lpstr>Particle Production</vt:lpstr>
      <vt:lpstr>PowerPoint Presentation</vt:lpstr>
      <vt:lpstr>PowerPoint Presentation</vt:lpstr>
      <vt:lpstr>PowerPoint Presentation</vt:lpstr>
      <vt:lpstr>Parton Energy loss: Jet Quenching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BackUp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Acharya, Uttam</dc:creator>
  <cp:lastModifiedBy>Acharya, Uttam</cp:lastModifiedBy>
  <cp:revision>73</cp:revision>
  <dcterms:created xsi:type="dcterms:W3CDTF">2026-06-25T15:33:27Z</dcterms:created>
  <dcterms:modified xsi:type="dcterms:W3CDTF">2026-06-28T19:11:27Z</dcterms:modified>
</cp:coreProperties>
</file>