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 id="2147483704" r:id="rId5"/>
    <p:sldMasterId id="2147483713" r:id="rId6"/>
    <p:sldMasterId id="2147483722" r:id="rId7"/>
  </p:sldMasterIdLst>
  <p:notesMasterIdLst>
    <p:notesMasterId r:id="rId48"/>
  </p:notesMasterIdLst>
  <p:handoutMasterIdLst>
    <p:handoutMasterId r:id="rId49"/>
  </p:handoutMasterIdLst>
  <p:sldIdLst>
    <p:sldId id="256" r:id="rId8"/>
    <p:sldId id="2147375419" r:id="rId9"/>
    <p:sldId id="2147469664" r:id="rId10"/>
    <p:sldId id="2147469633" r:id="rId11"/>
    <p:sldId id="2147469632" r:id="rId12"/>
    <p:sldId id="2147469627" r:id="rId13"/>
    <p:sldId id="2147469677" r:id="rId14"/>
    <p:sldId id="272" r:id="rId15"/>
    <p:sldId id="358" r:id="rId16"/>
    <p:sldId id="2147469678" r:id="rId17"/>
    <p:sldId id="439" r:id="rId18"/>
    <p:sldId id="442" r:id="rId19"/>
    <p:sldId id="2147469693" r:id="rId20"/>
    <p:sldId id="441" r:id="rId21"/>
    <p:sldId id="480" r:id="rId22"/>
    <p:sldId id="478" r:id="rId23"/>
    <p:sldId id="464" r:id="rId24"/>
    <p:sldId id="456" r:id="rId25"/>
    <p:sldId id="2147469680" r:id="rId26"/>
    <p:sldId id="2147469679" r:id="rId27"/>
    <p:sldId id="2147469681" r:id="rId28"/>
    <p:sldId id="2147469688" r:id="rId29"/>
    <p:sldId id="2147469686" r:id="rId30"/>
    <p:sldId id="2147469661" r:id="rId31"/>
    <p:sldId id="2147469662" r:id="rId32"/>
    <p:sldId id="2147469689" r:id="rId33"/>
    <p:sldId id="2147469667" r:id="rId34"/>
    <p:sldId id="2147469687" r:id="rId35"/>
    <p:sldId id="2147469692" r:id="rId36"/>
    <p:sldId id="2147469671" r:id="rId37"/>
    <p:sldId id="2147469682" r:id="rId38"/>
    <p:sldId id="2147375380" r:id="rId39"/>
    <p:sldId id="2147375550" r:id="rId40"/>
    <p:sldId id="2147375613" r:id="rId41"/>
    <p:sldId id="2147469628" r:id="rId42"/>
    <p:sldId id="260" r:id="rId43"/>
    <p:sldId id="5864" r:id="rId44"/>
    <p:sldId id="2147469684" r:id="rId45"/>
    <p:sldId id="2147469685" r:id="rId46"/>
    <p:sldId id="2147469691" r:id="rId47"/>
  </p:sldIdLst>
  <p:sldSz cx="12192000" cy="6858000"/>
  <p:notesSz cx="7102475" cy="9388475"/>
  <p:embeddedFontLst>
    <p:embeddedFont>
      <p:font typeface="Arial Narrow" panose="020B060602020203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3333FF"/>
    <a:srgbClr val="FF40FF"/>
    <a:srgbClr val="B5D64A"/>
    <a:srgbClr val="008000"/>
    <a:srgbClr val="0091FF"/>
    <a:srgbClr val="00ACDB"/>
    <a:srgbClr val="BFBFBF"/>
    <a:srgbClr val="A6A6A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2" autoAdjust="0"/>
    <p:restoredTop sz="95187" autoAdjust="0"/>
  </p:normalViewPr>
  <p:slideViewPr>
    <p:cSldViewPr snapToGrid="0" snapToObjects="1">
      <p:cViewPr varScale="1">
        <p:scale>
          <a:sx n="84" d="100"/>
          <a:sy n="84" d="100"/>
        </p:scale>
        <p:origin x="447"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122"/>
    </p:cViewPr>
  </p:sorterViewPr>
  <p:notesViewPr>
    <p:cSldViewPr snapToGrid="0" snapToObjects="1">
      <p:cViewPr varScale="1">
        <p:scale>
          <a:sx n="145" d="100"/>
          <a:sy n="145" d="100"/>
        </p:scale>
        <p:origin x="3739" y="9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1.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3/26/2026</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3/26/2026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9B6AA-4D58-C83E-E81B-1D69D5731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18AE3-A20C-5FD4-DD94-381AFD10A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5C53E-E295-27AC-66A4-35C0A8E237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72C776-8672-FF62-296E-54E2DC834B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945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15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303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697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7066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106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1789773994"/>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34193465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solidFill>
                <a:schemeClr val="tx1"/>
              </a:solidFill>
            </a:endParaRPr>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115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solidFill>
                <a:schemeClr val="tx1"/>
              </a:solidFill>
            </a:endParaRPr>
          </a:p>
        </p:txBody>
      </p:sp>
    </p:spTree>
    <p:extLst>
      <p:ext uri="{BB962C8B-B14F-4D97-AF65-F5344CB8AC3E}">
        <p14:creationId xmlns:p14="http://schemas.microsoft.com/office/powerpoint/2010/main" val="963369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3" name="Text Placeholder 8">
            <a:extLst>
              <a:ext uri="{FF2B5EF4-FFF2-40B4-BE49-F238E27FC236}">
                <a16:creationId xmlns:a16="http://schemas.microsoft.com/office/drawing/2014/main" id="{8A81CFF9-DA4F-3FBE-623F-3833F7666FE5}"/>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107525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55240" y="567203"/>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314597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200"/>
            </a:lvl1pPr>
          </a:lstStyle>
          <a:p>
            <a:fld id="{933A556B-7C63-244D-9B7C-B0EA8042B330}" type="slidenum">
              <a:rPr lang="en-US" smtClean="0"/>
              <a:pPr/>
              <a:t>‹#›</a:t>
            </a:fld>
            <a:endParaRPr lang="en-US" sz="1200"/>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8">
            <a:extLst>
              <a:ext uri="{FF2B5EF4-FFF2-40B4-BE49-F238E27FC236}">
                <a16:creationId xmlns:a16="http://schemas.microsoft.com/office/drawing/2014/main" id="{B34518C8-F2B1-E317-4B68-6BB95ECAB6CF}"/>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156656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9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ll White_BLANK">
  <p:cSld name="All White_BLANK">
    <p:spTree>
      <p:nvGrpSpPr>
        <p:cNvPr id="1" name="Shape 55"/>
        <p:cNvGrpSpPr/>
        <p:nvPr/>
      </p:nvGrpSpPr>
      <p:grpSpPr>
        <a:xfrm>
          <a:off x="0" y="0"/>
          <a:ext cx="0" cy="0"/>
          <a:chOff x="0" y="0"/>
          <a:chExt cx="0" cy="0"/>
        </a:xfrm>
      </p:grpSpPr>
    </p:spTree>
    <p:extLst>
      <p:ext uri="{BB962C8B-B14F-4D97-AF65-F5344CB8AC3E}">
        <p14:creationId xmlns:p14="http://schemas.microsoft.com/office/powerpoint/2010/main" val="2994949558"/>
      </p:ext>
    </p:extLst>
  </p:cSld>
  <p:clrMapOvr>
    <a:masterClrMapping/>
  </p:clrMapOvr>
  <p:extLst>
    <p:ext uri="{DCECCB84-F9BA-43D5-87BE-67443E8EF086}">
      <p15:sldGuideLst xmlns:p15="http://schemas.microsoft.com/office/powerpoint/2012/main">
        <p15:guide id="1" orient="horz" pos="300">
          <p15:clr>
            <a:srgbClr val="FBAE40"/>
          </p15:clr>
        </p15:guide>
        <p15:guide id="2" pos="2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795069" y="1481540"/>
            <a:ext cx="10334625" cy="125960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a:t>Presentation Title</a:t>
            </a:r>
            <a:br>
              <a:rPr lang="en-US"/>
            </a:br>
            <a:r>
              <a:rPr lang="en-US"/>
              <a:t>Line 2</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795068" y="3955504"/>
            <a:ext cx="10334625" cy="746185"/>
          </a:xfr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indent="0">
              <a:buNone/>
            </a:pPr>
            <a:r>
              <a:rPr lang="en-US" sz="2000">
                <a:solidFill>
                  <a:schemeClr val="bg1"/>
                </a:solidFill>
              </a:rPr>
              <a:t>Review Title</a:t>
            </a:r>
          </a:p>
          <a:p>
            <a:pPr marL="0" indent="0">
              <a:buNone/>
            </a:pPr>
            <a:r>
              <a:rPr lang="en-US" sz="2000">
                <a:solidFill>
                  <a:schemeClr val="bg1"/>
                </a:solidFill>
              </a:rPr>
              <a:t>Review Date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795069" y="2769454"/>
            <a:ext cx="10334625" cy="457200"/>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Presenter’s Name</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294996" y="480267"/>
            <a:ext cx="2309706" cy="408248"/>
          </a:xfrm>
          <a:prstGeom prst="rect">
            <a:avLst/>
          </a:prstGeom>
        </p:spPr>
      </p:pic>
      <p:sp>
        <p:nvSpPr>
          <p:cNvPr id="4" name="Text Placeholder 4">
            <a:extLst>
              <a:ext uri="{FF2B5EF4-FFF2-40B4-BE49-F238E27FC236}">
                <a16:creationId xmlns:a16="http://schemas.microsoft.com/office/drawing/2014/main" id="{19D1AEC2-212C-585C-070F-0BAA6E40DA2B}"/>
              </a:ext>
            </a:extLst>
          </p:cNvPr>
          <p:cNvSpPr>
            <a:spLocks noGrp="1"/>
          </p:cNvSpPr>
          <p:nvPr>
            <p:ph type="body" sz="quarter" idx="11" hasCustomPrompt="1"/>
          </p:nvPr>
        </p:nvSpPr>
        <p:spPr>
          <a:xfrm>
            <a:off x="795069" y="3264505"/>
            <a:ext cx="10334625" cy="457200"/>
          </a:xfrm>
        </p:spPr>
        <p:txBody>
          <a:bodyPr>
            <a:noAutofit/>
          </a:bodyPr>
          <a:lstStyle>
            <a:lvl1pPr marL="0" indent="0">
              <a:lnSpc>
                <a:spcPct val="100000"/>
              </a:lnSpc>
              <a:spcBef>
                <a:spcPts val="0"/>
              </a:spcBef>
              <a:buFontTx/>
              <a:buNone/>
              <a:defRPr sz="2800" b="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Presenter’s Title</a:t>
            </a:r>
          </a:p>
        </p:txBody>
      </p:sp>
    </p:spTree>
    <p:extLst>
      <p:ext uri="{BB962C8B-B14F-4D97-AF65-F5344CB8AC3E}">
        <p14:creationId xmlns:p14="http://schemas.microsoft.com/office/powerpoint/2010/main" val="4135272159"/>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522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64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11575"/>
            <a:ext cx="10515600" cy="681037"/>
          </a:xfrm>
        </p:spPr>
        <p:txBody>
          <a:bodyPr/>
          <a:lstStyle>
            <a:lvl1pPr>
              <a:defRPr>
                <a:solidFill>
                  <a:schemeClr val="tx1"/>
                </a:solidFill>
                <a:latin typeface="Arial" charset="0"/>
                <a:ea typeface="Arial" charset="0"/>
                <a:cs typeface="Arial" charset="0"/>
              </a:defRPr>
            </a:lvl1pPr>
          </a:lstStyle>
          <a:p>
            <a:r>
              <a:rPr lang="en-US"/>
              <a:t>Heading</a:t>
            </a:r>
          </a:p>
        </p:txBody>
      </p:sp>
      <p:sp>
        <p:nvSpPr>
          <p:cNvPr id="6" name="Slide Number Placeholder 5"/>
          <p:cNvSpPr>
            <a:spLocks noGrp="1"/>
          </p:cNvSpPr>
          <p:nvPr>
            <p:ph type="sldNum" sz="quarter" idx="12"/>
          </p:nvPr>
        </p:nvSpPr>
        <p:spPr>
          <a:xfrm>
            <a:off x="11476298" y="6492875"/>
            <a:ext cx="715702"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931759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3154817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Slide Number Placeholder 5">
            <a:extLst>
              <a:ext uri="{FF2B5EF4-FFF2-40B4-BE49-F238E27FC236}">
                <a16:creationId xmlns:a16="http://schemas.microsoft.com/office/drawing/2014/main" id="{3C448F6E-7EC1-76B6-D57C-D51390EA534D}"/>
              </a:ext>
            </a:extLst>
          </p:cNvPr>
          <p:cNvSpPr>
            <a:spLocks noGrp="1"/>
          </p:cNvSpPr>
          <p:nvPr>
            <p:ph type="sldNum" sz="quarter" idx="4"/>
          </p:nvPr>
        </p:nvSpPr>
        <p:spPr>
          <a:xfrm>
            <a:off x="11530018" y="6492875"/>
            <a:ext cx="432486" cy="365125"/>
          </a:xfrm>
          <a:prstGeom prst="rect">
            <a:avLst/>
          </a:prstGeom>
        </p:spPr>
        <p:txBody>
          <a:bodyPr lIns="0" tIns="0" rIns="0" bIns="0" anchor="ctr"/>
          <a:lstStyle>
            <a:lvl1pPr algn="ctr">
              <a:defRPr sz="1200"/>
            </a:lvl1pPr>
          </a:lstStyle>
          <a:p>
            <a:fld id="{933A556B-7C63-244D-9B7C-B0EA8042B330}" type="slidenum">
              <a:rPr lang="en-US" smtClean="0"/>
              <a:pPr/>
              <a:t>‹#›</a:t>
            </a:fld>
            <a:endParaRPr lang="en-US" sz="1200"/>
          </a:p>
        </p:txBody>
      </p:sp>
    </p:spTree>
    <p:extLst>
      <p:ext uri="{BB962C8B-B14F-4D97-AF65-F5344CB8AC3E}">
        <p14:creationId xmlns:p14="http://schemas.microsoft.com/office/powerpoint/2010/main" val="369033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457200"/>
          </a:xfrm>
        </p:spPr>
        <p:txBody>
          <a:bodyPr/>
          <a:lstStyle>
            <a:lvl1pPr>
              <a:defRPr/>
            </a:lvl1pPr>
          </a:lstStyle>
          <a:p>
            <a:r>
              <a:rPr lang="en-US" dirty="0"/>
              <a:t>Title Only</a:t>
            </a:r>
          </a:p>
        </p:txBody>
      </p:sp>
    </p:spTree>
    <p:extLst>
      <p:ext uri="{BB962C8B-B14F-4D97-AF65-F5344CB8AC3E}">
        <p14:creationId xmlns:p14="http://schemas.microsoft.com/office/powerpoint/2010/main" val="11936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68CE5-5A83-D94D-B3BA-C3405E85E5CF}"/>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February 13</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Tree>
    <p:extLst>
      <p:ext uri="{BB962C8B-B14F-4D97-AF65-F5344CB8AC3E}">
        <p14:creationId xmlns:p14="http://schemas.microsoft.com/office/powerpoint/2010/main" val="292506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11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57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Name of Presenter</a:t>
            </a:r>
          </a:p>
        </p:txBody>
      </p:sp>
    </p:spTree>
    <p:extLst>
      <p:ext uri="{BB962C8B-B14F-4D97-AF65-F5344CB8AC3E}">
        <p14:creationId xmlns:p14="http://schemas.microsoft.com/office/powerpoint/2010/main" val="297030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277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310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52419" y="494380"/>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276999"/>
          </a:xfrm>
          <a:prstGeom prst="rect">
            <a:avLst/>
          </a:prstGeom>
          <a:noFill/>
        </p:spPr>
        <p:txBody>
          <a:bodyPr wrap="square">
            <a:spAutoFit/>
          </a:bodyPr>
          <a:lstStyle/>
          <a:p>
            <a:r>
              <a:rPr lang="en-US" sz="1200" b="0" i="0" u="none" strike="noStrike" kern="1200" dirty="0" err="1">
                <a:solidFill>
                  <a:schemeClr val="tx1"/>
                </a:solidFill>
                <a:effectLst/>
                <a:latin typeface="+mn-lt"/>
                <a:ea typeface="+mn-ea"/>
                <a:cs typeface="+mn-cs"/>
              </a:rPr>
              <a:t>ePIC</a:t>
            </a:r>
            <a:r>
              <a:rPr lang="en-US" sz="1200" b="0" i="0" u="none" strike="noStrike" kern="1200" dirty="0">
                <a:solidFill>
                  <a:schemeClr val="tx1"/>
                </a:solidFill>
                <a:effectLst/>
                <a:latin typeface="+mn-lt"/>
                <a:ea typeface="+mn-ea"/>
                <a:cs typeface="+mn-cs"/>
              </a:rPr>
              <a:t> biweekly meeting March 27</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2026</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55239" y="629425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457200"/>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532329"/>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699" r:id="rId3"/>
    <p:sldLayoutId id="2147483701" r:id="rId4"/>
    <p:sldLayoutId id="2147483721" r:id="rId5"/>
    <p:sldLayoutId id="2147483729" r:id="rId6"/>
    <p:sldLayoutId id="2147483730" r:id="rId7"/>
  </p:sldLayoutIdLst>
  <p:hf sldNum="0" hdr="0" ftr="0" dt="0"/>
  <p:txStyles>
    <p:titleStyle>
      <a:lvl1pPr algn="l" defTabSz="914400" rtl="0" eaLnBrk="1" latinLnBrk="0" hangingPunct="1">
        <a:lnSpc>
          <a:spcPct val="90000"/>
        </a:lnSpc>
        <a:spcBef>
          <a:spcPct val="0"/>
        </a:spcBef>
        <a:buNone/>
        <a:defRPr sz="28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57438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tx1"/>
                </a:solidFill>
              </a:defRPr>
            </a:lvl1pPr>
          </a:lstStyle>
          <a:p>
            <a:fld id="{933A556B-7C63-244D-9B7C-B0EA8042B330}" type="slidenum">
              <a:rPr lang="en-US" smtClean="0"/>
              <a:pPr/>
              <a:t>‹#›</a:t>
            </a:fld>
            <a:endParaRPr lang="en-US">
              <a:solidFill>
                <a:schemeClr val="tx1"/>
              </a:solidFill>
            </a:endParaRP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6E230892-C4E5-B56A-EEB7-6D0CA1127CB8}"/>
              </a:ext>
            </a:extLst>
          </p:cNvPr>
          <p:cNvSpPr txBox="1"/>
          <p:nvPr userDrawn="1"/>
        </p:nvSpPr>
        <p:spPr>
          <a:xfrm>
            <a:off x="7394980" y="6499157"/>
            <a:ext cx="2254992" cy="253916"/>
          </a:xfrm>
          <a:prstGeom prst="rect">
            <a:avLst/>
          </a:prstGeom>
          <a:noFill/>
        </p:spPr>
        <p:txBody>
          <a:bodyPr wrap="square">
            <a:spAutoFit/>
          </a:bodyPr>
          <a:lstStyle/>
          <a:p>
            <a:r>
              <a:rPr lang="en-US" sz="1050"/>
              <a:t>T. </a:t>
            </a:r>
            <a:r>
              <a:rPr lang="en-US" sz="1050" err="1"/>
              <a:t>Glasmacher</a:t>
            </a:r>
            <a:r>
              <a:rPr lang="en-US" sz="1050"/>
              <a:t>/M. </a:t>
            </a:r>
            <a:r>
              <a:rPr lang="en-US" sz="1050" err="1"/>
              <a:t>Reichanadter</a:t>
            </a:r>
            <a:endParaRPr lang="en-US" sz="1050"/>
          </a:p>
        </p:txBody>
      </p:sp>
      <p:sp>
        <p:nvSpPr>
          <p:cNvPr id="7" name="Text Placeholder 8">
            <a:extLst>
              <a:ext uri="{FF2B5EF4-FFF2-40B4-BE49-F238E27FC236}">
                <a16:creationId xmlns:a16="http://schemas.microsoft.com/office/drawing/2014/main" id="{FAF94912-B43E-407C-2EA3-66E0D9B5B4A7}"/>
              </a:ext>
            </a:extLst>
          </p:cNvPr>
          <p:cNvSpPr txBox="1">
            <a:spLocks/>
          </p:cNvSpPr>
          <p:nvPr userDrawn="1"/>
        </p:nvSpPr>
        <p:spPr>
          <a:xfrm>
            <a:off x="374352" y="6499158"/>
            <a:ext cx="5108913" cy="312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Director’s Review of the EIC Project Closeout - March 12, 2026</a:t>
            </a:r>
          </a:p>
        </p:txBody>
      </p:sp>
    </p:spTree>
    <p:extLst>
      <p:ext uri="{BB962C8B-B14F-4D97-AF65-F5344CB8AC3E}">
        <p14:creationId xmlns:p14="http://schemas.microsoft.com/office/powerpoint/2010/main" val="255967490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9BB53F8-A717-D119-40D4-96606CB26870}"/>
              </a:ext>
            </a:extLst>
          </p:cNvPr>
          <p:cNvSpPr txBox="1"/>
          <p:nvPr userDrawn="1"/>
        </p:nvSpPr>
        <p:spPr>
          <a:xfrm>
            <a:off x="11321717" y="6580709"/>
            <a:ext cx="714166" cy="261610"/>
          </a:xfrm>
          <a:prstGeom prst="rect">
            <a:avLst/>
          </a:prstGeom>
          <a:noFill/>
        </p:spPr>
        <p:txBody>
          <a:bodyPr wrap="square" anchor="ctr">
            <a:spAutoFit/>
          </a:bodyPr>
          <a:lstStyle/>
          <a:p>
            <a:pPr algn="r"/>
            <a:fld id="{933A556B-7C63-244D-9B7C-B0EA8042B330}" type="slidenum">
              <a:rPr lang="en-US" sz="1100" b="1" smtClean="0"/>
              <a:pPr algn="r"/>
              <a:t>‹#›</a:t>
            </a:fld>
            <a:endParaRPr lang="en-US" sz="1100" b="1"/>
          </a:p>
        </p:txBody>
      </p:sp>
    </p:spTree>
    <p:extLst>
      <p:ext uri="{BB962C8B-B14F-4D97-AF65-F5344CB8AC3E}">
        <p14:creationId xmlns:p14="http://schemas.microsoft.com/office/powerpoint/2010/main" val="399266344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hf hd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tiff"/></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74040" y="1174478"/>
            <a:ext cx="10962105" cy="1240412"/>
          </a:xfrm>
        </p:spPr>
        <p:txBody>
          <a:bodyPr/>
          <a:lstStyle/>
          <a:p>
            <a:r>
              <a:rPr lang="en-US" b="0" dirty="0"/>
              <a:t>EIC Project News</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584200" y="3075354"/>
            <a:ext cx="10962105" cy="2766646"/>
          </a:xfrm>
        </p:spPr>
        <p:txBody>
          <a:bodyPr/>
          <a:lstStyle/>
          <a:p>
            <a:r>
              <a:rPr lang="en-US" dirty="0"/>
              <a:t>E.C. </a:t>
            </a:r>
            <a:r>
              <a:rPr lang="en-US" dirty="0" err="1"/>
              <a:t>Aschenauer</a:t>
            </a:r>
            <a:r>
              <a:rPr lang="en-US" dirty="0"/>
              <a:t> (BNL), R. Ent (</a:t>
            </a:r>
            <a:r>
              <a:rPr lang="en-US" dirty="0" err="1"/>
              <a:t>JLab</a:t>
            </a:r>
            <a:r>
              <a:rPr lang="en-US" dirty="0"/>
              <a:t>)</a:t>
            </a:r>
          </a:p>
          <a:p>
            <a:r>
              <a:rPr lang="en-US" b="0" dirty="0">
                <a:cs typeface="Arial" panose="020B0604020202020204" pitchFamily="34" charset="0"/>
              </a:rPr>
              <a:t>Co-Associate Directors for the EIC Experimental Program</a:t>
            </a:r>
          </a:p>
        </p:txBody>
      </p:sp>
      <p:sp>
        <p:nvSpPr>
          <p:cNvPr id="7" name="Subtitle 2">
            <a:extLst>
              <a:ext uri="{FF2B5EF4-FFF2-40B4-BE49-F238E27FC236}">
                <a16:creationId xmlns:a16="http://schemas.microsoft.com/office/drawing/2014/main" id="{5D904B89-C718-9FD6-D411-229075A1482F}"/>
              </a:ext>
            </a:extLst>
          </p:cNvPr>
          <p:cNvSpPr>
            <a:spLocks noGrp="1"/>
          </p:cNvSpPr>
          <p:nvPr>
            <p:ph type="subTitle" idx="1"/>
          </p:nvPr>
        </p:nvSpPr>
        <p:spPr>
          <a:xfrm>
            <a:off x="615215" y="5006601"/>
            <a:ext cx="4363736" cy="1019620"/>
          </a:xfrm>
        </p:spPr>
        <p:txBody>
          <a:bodyPr anchor="ctr">
            <a:noAutofit/>
          </a:bodyPr>
          <a:lstStyle/>
          <a:p>
            <a:r>
              <a:rPr lang="en-US" dirty="0" err="1"/>
              <a:t>ePIC</a:t>
            </a:r>
            <a:r>
              <a:rPr lang="en-US" dirty="0"/>
              <a:t> Bi-Weekly General Meeting</a:t>
            </a:r>
          </a:p>
          <a:p>
            <a:r>
              <a:rPr lang="en-US" dirty="0"/>
              <a:t>March 27</a:t>
            </a:r>
            <a:r>
              <a:rPr lang="en-US" baseline="30000" dirty="0"/>
              <a:t>th</a:t>
            </a:r>
            <a:r>
              <a:rPr lang="en-US" dirty="0"/>
              <a:t>, 2026</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A4D9-66DA-4B0B-3570-A3EE6737A435}"/>
              </a:ext>
            </a:extLst>
          </p:cNvPr>
          <p:cNvSpPr>
            <a:spLocks noGrp="1"/>
          </p:cNvSpPr>
          <p:nvPr>
            <p:ph type="title"/>
          </p:nvPr>
        </p:nvSpPr>
        <p:spPr/>
        <p:txBody>
          <a:bodyPr/>
          <a:lstStyle/>
          <a:p>
            <a:r>
              <a:rPr lang="en-US"/>
              <a:t>Director’s Review Conclusions (ChatGPT)</a:t>
            </a:r>
          </a:p>
        </p:txBody>
      </p:sp>
      <p:sp>
        <p:nvSpPr>
          <p:cNvPr id="3" name="Content Placeholder 2">
            <a:extLst>
              <a:ext uri="{FF2B5EF4-FFF2-40B4-BE49-F238E27FC236}">
                <a16:creationId xmlns:a16="http://schemas.microsoft.com/office/drawing/2014/main" id="{CD5036BB-A9E0-6AE4-85B3-2F262E9F0B73}"/>
              </a:ext>
            </a:extLst>
          </p:cNvPr>
          <p:cNvSpPr>
            <a:spLocks noGrp="1"/>
          </p:cNvSpPr>
          <p:nvPr>
            <p:ph idx="1"/>
          </p:nvPr>
        </p:nvSpPr>
        <p:spPr/>
        <p:txBody>
          <a:bodyPr>
            <a:noAutofit/>
          </a:bodyPr>
          <a:lstStyle/>
          <a:p>
            <a:r>
              <a:rPr lang="en-US" sz="1800"/>
              <a:t>The EIC Project has made strong technical progress and demonstrates the capability to deliver the facility.</a:t>
            </a:r>
          </a:p>
          <a:p>
            <a:r>
              <a:rPr lang="en-US" sz="1800"/>
              <a:t>The primary challenge is no longer technical feasibility, but:</a:t>
            </a:r>
          </a:p>
          <a:p>
            <a:r>
              <a:rPr lang="en-US" sz="1800"/>
              <a:t>Establishing a credible, fully integrated baseline and aligning scope, cost, schedule, and risk management to meet the $3B cap while preserving mission need.</a:t>
            </a:r>
          </a:p>
          <a:p>
            <a:r>
              <a:rPr lang="en-US" sz="1800"/>
              <a:t>Focused effort on completing and defending the integrated baseline is now the single highest priority for project success.</a:t>
            </a:r>
          </a:p>
          <a:p>
            <a:pPr lvl="0"/>
            <a:r>
              <a:rPr lang="en-US" sz="1800"/>
              <a:t>Technical progress across all subprojects is strong and in many areas supports CD-2/3 technical readiness.</a:t>
            </a:r>
          </a:p>
          <a:p>
            <a:pPr lvl="0"/>
            <a:r>
              <a:rPr lang="en-US" sz="1800"/>
              <a:t>The project lacks a fully integrated, resource-loaded preliminary baseline, limiting cost and schedule credibility.</a:t>
            </a:r>
          </a:p>
          <a:p>
            <a:pPr lvl="0"/>
            <a:r>
              <a:rPr lang="en-US" sz="1800"/>
              <a:t>Current estimates exceed the $3B cap; systematic cost reductions tied to a defensible baseline are required.</a:t>
            </a:r>
          </a:p>
          <a:p>
            <a:pPr lvl="0"/>
            <a:r>
              <a:rPr lang="en-US" sz="1800"/>
              <a:t>Key leadership positions must be made permanent.</a:t>
            </a:r>
          </a:p>
          <a:p>
            <a:pPr lvl="0"/>
            <a:r>
              <a:rPr lang="en-US" sz="1800"/>
              <a:t>Completing the integrated baseline and quantifying risk-based contingency is the critical next step toward a successful DOE review.</a:t>
            </a:r>
          </a:p>
        </p:txBody>
      </p:sp>
      <p:sp>
        <p:nvSpPr>
          <p:cNvPr id="4" name="Slide Number Placeholder 3">
            <a:extLst>
              <a:ext uri="{FF2B5EF4-FFF2-40B4-BE49-F238E27FC236}">
                <a16:creationId xmlns:a16="http://schemas.microsoft.com/office/drawing/2014/main" id="{0638F41B-5BBD-DC2C-5032-1DC482E9645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2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7517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ADF9-F040-5A61-46F5-137F87E165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90B23A-1275-FBA1-0DA1-F3F59C5CEE2C}"/>
              </a:ext>
            </a:extLst>
          </p:cNvPr>
          <p:cNvSpPr>
            <a:spLocks noGrp="1"/>
          </p:cNvSpPr>
          <p:nvPr>
            <p:ph type="sldNum" sz="quarter" idx="4"/>
          </p:nvPr>
        </p:nvSpPr>
        <p:spPr/>
        <p:txBody>
          <a:bodyPr/>
          <a:lstStyle/>
          <a:p>
            <a:fld id="{933A556B-7C63-244D-9B7C-B0EA8042B330}" type="slidenum">
              <a:rPr lang="en-US" smtClean="0"/>
              <a:pPr/>
              <a:t>11</a:t>
            </a:fld>
            <a:endParaRPr lang="en-US">
              <a:solidFill>
                <a:schemeClr val="tx1"/>
              </a:solidFill>
            </a:endParaRPr>
          </a:p>
        </p:txBody>
      </p:sp>
      <p:sp>
        <p:nvSpPr>
          <p:cNvPr id="4" name="Text Placeholder 3">
            <a:extLst>
              <a:ext uri="{FF2B5EF4-FFF2-40B4-BE49-F238E27FC236}">
                <a16:creationId xmlns:a16="http://schemas.microsoft.com/office/drawing/2014/main" id="{39FFA02F-E110-1369-58BF-CAC04D8B1CCB}"/>
              </a:ext>
            </a:extLst>
          </p:cNvPr>
          <p:cNvSpPr>
            <a:spLocks noGrp="1"/>
          </p:cNvSpPr>
          <p:nvPr>
            <p:ph type="body" sz="quarter" idx="10"/>
          </p:nvPr>
        </p:nvSpPr>
        <p:spPr>
          <a:xfrm>
            <a:off x="461963" y="1048924"/>
            <a:ext cx="11499850" cy="5065713"/>
          </a:xfrm>
        </p:spPr>
        <p:txBody>
          <a:bodyPr vert="horz" lIns="91440" tIns="45720" rIns="91440" bIns="45720" rtlCol="0" anchor="t">
            <a:normAutofit fontScale="55000" lnSpcReduction="20000"/>
          </a:bodyPr>
          <a:lstStyle/>
          <a:p>
            <a:pPr marL="0" indent="0">
              <a:buNone/>
            </a:pPr>
            <a:r>
              <a:rPr lang="en-US" b="1" dirty="0"/>
              <a:t>Findings</a:t>
            </a:r>
            <a:endParaRPr lang="en-US" b="1" dirty="0">
              <a:cs typeface="Arial"/>
            </a:endParaRPr>
          </a:p>
          <a:p>
            <a:r>
              <a:rPr lang="en-US" dirty="0">
                <a:cs typeface="Arial"/>
              </a:rPr>
              <a:t>The team gave clear presentations and were very responsive to homework. They demonstrated a clear understanding of all technical aspects of the project, and have made substantial process towards documenting a baseline plan compliant with DOE requirements.</a:t>
            </a:r>
          </a:p>
          <a:p>
            <a:r>
              <a:rPr lang="en-US" dirty="0"/>
              <a:t>The detector collaboration presented an overview of the </a:t>
            </a:r>
            <a:r>
              <a:rPr lang="en-US" dirty="0" err="1"/>
              <a:t>ePIC</a:t>
            </a:r>
            <a:r>
              <a:rPr lang="en-US" dirty="0"/>
              <a:t> detector design, including subsystem status, integration planning, cost structure, and their plans to CD-2. The presentations demonstrated significant progress in the technical development of several detector subsystems since the previous review.</a:t>
            </a:r>
            <a:endParaRPr lang="en-US" dirty="0">
              <a:cs typeface="Arial"/>
            </a:endParaRPr>
          </a:p>
          <a:p>
            <a:r>
              <a:rPr lang="en-US" dirty="0"/>
              <a:t>The detector design is largely based on mature technologies, including silicon tracking, MPGD detectors, calorimetry systems, and RICH-based particle identification. Many subsystems have progressed through prototype development and are advancing toward engineering designs suitable for large-scale production.</a:t>
            </a:r>
            <a:endParaRPr lang="en-US" dirty="0">
              <a:cs typeface="Arial"/>
            </a:endParaRPr>
          </a:p>
          <a:p>
            <a:r>
              <a:rPr lang="en-US" dirty="0"/>
              <a:t>The detector group presented a mature design, covering needed functionality and selection of sensing technology, angular and spatial coverage and segmentation, channel counts, interfaces, readout method and electronics sensitivities and resolutions needed, a prototyping sequence and schedule and acceptance criteria, and the various services needs (HV, LV, bias, cable counts, support and survey needs, gas, cooling and the like).</a:t>
            </a:r>
            <a:endParaRPr lang="en-US" dirty="0">
              <a:cs typeface="Arial"/>
            </a:endParaRPr>
          </a:p>
          <a:p>
            <a:r>
              <a:rPr lang="en-US" dirty="0"/>
              <a:t>An installation sequence and initial timeline were presented, together with an initial list of resulting deliver-by schedule constraints for subsystems. Adaptive reuse is made of some existing large steel items and the full panoply of Building 1006 services. Engineering studies are underway to address floor loading and provision of needed power.</a:t>
            </a:r>
            <a:endParaRPr lang="en-US" dirty="0">
              <a:cs typeface="Arial"/>
            </a:endParaRPr>
          </a:p>
          <a:p>
            <a:r>
              <a:rPr lang="en-US" dirty="0"/>
              <a:t>The detector project relies significantly on international in-kind contributions for several detector subsystems. These contributions represent a substantial fraction of the detector cost and schedule profile.</a:t>
            </a:r>
          </a:p>
          <a:p>
            <a:r>
              <a:rPr lang="en-US" dirty="0"/>
              <a:t>Several detector subsystems rely on the development and production of custom ASICs. Multiple ASIC designs are currently in various stages of development, including design, prototyping, and testing. The successful completion of these ASIC developments is therefore an important element for the readiness of several detector subsystems.</a:t>
            </a:r>
          </a:p>
          <a:p>
            <a:r>
              <a:rPr lang="en-US" dirty="0"/>
              <a:t>Front-end board development is not as far along due to the need for initial ASICs but even so is advancing, with initial coupling to prototype detectors performed. </a:t>
            </a:r>
          </a:p>
          <a:p>
            <a:r>
              <a:rPr lang="en-US" dirty="0"/>
              <a:t>Several detector subsystems involve complex international production and distributed fabrication. These activities will require coordinated quality assurance, logistics planning, and integration testing.</a:t>
            </a:r>
          </a:p>
          <a:p>
            <a:r>
              <a:rPr lang="en-US" dirty="0"/>
              <a:t>The project presented a structured system engineering framework including configuration management, requirements tracking, and interface control. This framework was used by the L3 subsystem managers in the discussion of their projects during the review, providing a common structure for describing subsystem requirements, interfaces, and integration planning.</a:t>
            </a:r>
          </a:p>
          <a:p>
            <a:endParaRPr lang="en-US" dirty="0"/>
          </a:p>
          <a:p>
            <a:pPr lvl="1"/>
            <a:endParaRPr lang="en-US" dirty="0">
              <a:solidFill>
                <a:srgbClr val="FF0000"/>
              </a:solidFill>
              <a:cs typeface="Arial"/>
            </a:endParaRPr>
          </a:p>
          <a:p>
            <a:pPr lvl="1"/>
            <a:endParaRPr lang="en-US" dirty="0">
              <a:solidFill>
                <a:srgbClr val="FF0000"/>
              </a:solidFill>
              <a:cs typeface="Arial"/>
            </a:endParaRPr>
          </a:p>
        </p:txBody>
      </p:sp>
      <p:sp>
        <p:nvSpPr>
          <p:cNvPr id="6" name="TextBox 5">
            <a:extLst>
              <a:ext uri="{FF2B5EF4-FFF2-40B4-BE49-F238E27FC236}">
                <a16:creationId xmlns:a16="http://schemas.microsoft.com/office/drawing/2014/main" id="{D7FC8B88-4ABC-2115-9C1E-521FB585B0D9}"/>
              </a:ext>
            </a:extLst>
          </p:cNvPr>
          <p:cNvSpPr txBox="1"/>
          <p:nvPr/>
        </p:nvSpPr>
        <p:spPr>
          <a:xfrm>
            <a:off x="461963" y="0"/>
            <a:ext cx="10363271" cy="523220"/>
          </a:xfrm>
          <a:prstGeom prst="rect">
            <a:avLst/>
          </a:prstGeom>
          <a:noFill/>
        </p:spPr>
        <p:txBody>
          <a:bodyPr wrap="square">
            <a:spAutoFit/>
          </a:bodyPr>
          <a:lstStyle/>
          <a:p>
            <a:r>
              <a:rPr lang="en-US" sz="2800" b="1" dirty="0"/>
              <a:t>SC4 – Detectors</a:t>
            </a:r>
            <a:endParaRPr lang="en" sz="3600" b="1" dirty="0"/>
          </a:p>
        </p:txBody>
      </p:sp>
      <p:sp>
        <p:nvSpPr>
          <p:cNvPr id="3" name="TextBox 2">
            <a:extLst>
              <a:ext uri="{FF2B5EF4-FFF2-40B4-BE49-F238E27FC236}">
                <a16:creationId xmlns:a16="http://schemas.microsoft.com/office/drawing/2014/main" id="{24DCFE46-176C-5662-BF62-94B4451FD355}"/>
              </a:ext>
            </a:extLst>
          </p:cNvPr>
          <p:cNvSpPr txBox="1"/>
          <p:nvPr/>
        </p:nvSpPr>
        <p:spPr>
          <a:xfrm>
            <a:off x="1567543" y="675392"/>
            <a:ext cx="8122736" cy="369332"/>
          </a:xfrm>
          <a:prstGeom prst="rect">
            <a:avLst/>
          </a:prstGeom>
          <a:noFill/>
        </p:spPr>
        <p:txBody>
          <a:bodyPr wrap="none" rtlCol="0">
            <a:spAutoFit/>
          </a:bodyPr>
          <a:lstStyle/>
          <a:p>
            <a:r>
              <a:rPr lang="en-US" i="1" dirty="0">
                <a:highlight>
                  <a:srgbClr val="FFFF00"/>
                </a:highlight>
              </a:rPr>
              <a:t>Sample of findings as they present a nice summary about the status and work</a:t>
            </a:r>
          </a:p>
        </p:txBody>
      </p:sp>
    </p:spTree>
    <p:extLst>
      <p:ext uri="{BB962C8B-B14F-4D97-AF65-F5344CB8AC3E}">
        <p14:creationId xmlns:p14="http://schemas.microsoft.com/office/powerpoint/2010/main" val="406742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A2F39-10E3-2C6C-220A-AB6EBCA6336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1A58AF-CF00-7BFF-36D7-7C64F443A7E4}"/>
              </a:ext>
            </a:extLst>
          </p:cNvPr>
          <p:cNvSpPr>
            <a:spLocks noGrp="1"/>
          </p:cNvSpPr>
          <p:nvPr>
            <p:ph type="sldNum" sz="quarter" idx="4"/>
          </p:nvPr>
        </p:nvSpPr>
        <p:spPr/>
        <p:txBody>
          <a:bodyPr/>
          <a:lstStyle/>
          <a:p>
            <a:fld id="{933A556B-7C63-244D-9B7C-B0EA8042B330}" type="slidenum">
              <a:rPr lang="en-US" smtClean="0"/>
              <a:pPr/>
              <a:t>12</a:t>
            </a:fld>
            <a:endParaRPr lang="en-US">
              <a:solidFill>
                <a:schemeClr val="tx1"/>
              </a:solidFill>
            </a:endParaRPr>
          </a:p>
        </p:txBody>
      </p:sp>
      <p:sp>
        <p:nvSpPr>
          <p:cNvPr id="4" name="Text Placeholder 3">
            <a:extLst>
              <a:ext uri="{FF2B5EF4-FFF2-40B4-BE49-F238E27FC236}">
                <a16:creationId xmlns:a16="http://schemas.microsoft.com/office/drawing/2014/main" id="{D10C9E16-8B94-0643-CAEC-D700DBE04189}"/>
              </a:ext>
            </a:extLst>
          </p:cNvPr>
          <p:cNvSpPr>
            <a:spLocks noGrp="1"/>
          </p:cNvSpPr>
          <p:nvPr>
            <p:ph type="body" sz="quarter" idx="10"/>
          </p:nvPr>
        </p:nvSpPr>
        <p:spPr>
          <a:xfrm>
            <a:off x="341011" y="1053646"/>
            <a:ext cx="11499850" cy="5065713"/>
          </a:xfrm>
        </p:spPr>
        <p:txBody>
          <a:bodyPr vert="horz" lIns="91440" tIns="45720" rIns="91440" bIns="45720" rtlCol="0" anchor="t">
            <a:noAutofit/>
          </a:bodyPr>
          <a:lstStyle/>
          <a:p>
            <a:pPr marL="0" indent="0">
              <a:buNone/>
            </a:pPr>
            <a:r>
              <a:rPr lang="en-US" sz="1600" b="1" dirty="0">
                <a:ea typeface="+mn-lt"/>
                <a:cs typeface="+mn-lt"/>
              </a:rPr>
              <a:t>Response to Assigned Charge Questions</a:t>
            </a:r>
          </a:p>
          <a:p>
            <a:pPr marL="342900" indent="-342900">
              <a:buAutoNum type="arabicPeriod"/>
            </a:pPr>
            <a:r>
              <a:rPr lang="en-US" sz="1400" dirty="0">
                <a:ea typeface="+mn-lt"/>
                <a:cs typeface="+mn-lt"/>
              </a:rPr>
              <a:t>Is the project team effectively executing the work, including long-lead procurements? </a:t>
            </a:r>
            <a:r>
              <a:rPr lang="en-US" sz="1400" dirty="0">
                <a:solidFill>
                  <a:srgbClr val="FF0000"/>
                </a:solidFill>
                <a:ea typeface="+mn-lt"/>
                <a:cs typeface="+mn-lt"/>
              </a:rPr>
              <a:t>Yes, but see comments </a:t>
            </a:r>
            <a:r>
              <a:rPr lang="en-US" sz="1400" dirty="0">
                <a:ea typeface="+mn-lt"/>
                <a:cs typeface="+mn-lt"/>
              </a:rPr>
              <a:t>Is the project positioned to complete long-lead procurements within the established schedule and cost baseline? </a:t>
            </a:r>
            <a:r>
              <a:rPr lang="en-US" sz="1400" dirty="0">
                <a:solidFill>
                  <a:srgbClr val="FF0000"/>
                </a:solidFill>
                <a:highlight>
                  <a:srgbClr val="FFFF00"/>
                </a:highlight>
                <a:ea typeface="+mn-lt"/>
                <a:cs typeface="+mn-lt"/>
              </a:rPr>
              <a:t>Mostly, but need to finalize CERN/DOE agreement.</a:t>
            </a:r>
            <a:r>
              <a:rPr lang="en-US" sz="1400" dirty="0">
                <a:solidFill>
                  <a:srgbClr val="FF0000"/>
                </a:solidFill>
                <a:ea typeface="+mn-lt"/>
                <a:cs typeface="+mn-lt"/>
              </a:rPr>
              <a:t>  </a:t>
            </a:r>
            <a:r>
              <a:rPr lang="en-US" sz="1400" dirty="0">
                <a:ea typeface="+mn-lt"/>
                <a:cs typeface="+mn-lt"/>
              </a:rPr>
              <a:t>Are technical issues across all subprojects appropriately and proactively addressed? </a:t>
            </a:r>
            <a:r>
              <a:rPr lang="en-US" sz="1400" dirty="0">
                <a:solidFill>
                  <a:srgbClr val="FF0000"/>
                </a:solidFill>
                <a:highlight>
                  <a:srgbClr val="FFFF00"/>
                </a:highlight>
                <a:ea typeface="+mn-lt"/>
                <a:cs typeface="+mn-lt"/>
              </a:rPr>
              <a:t>Mostly, but see comments on the IR interface.</a:t>
            </a:r>
            <a:endParaRPr lang="en-US" sz="1400" dirty="0">
              <a:highlight>
                <a:srgbClr val="FFFF00"/>
              </a:highlight>
              <a:cs typeface="Arial"/>
            </a:endParaRPr>
          </a:p>
          <a:p>
            <a:pPr marL="342900" indent="-342900">
              <a:buAutoNum type="arabicPeriod"/>
            </a:pPr>
            <a:r>
              <a:rPr lang="en-US" sz="1400" dirty="0">
                <a:ea typeface="+mn-lt"/>
                <a:cs typeface="+mn-lt"/>
              </a:rPr>
              <a:t>Is the project team on track to present performance baselines for the first two subprojects it has proposed, the Accelerator Storage Rings and Detector subprojects, by the end of 2026? </a:t>
            </a:r>
            <a:r>
              <a:rPr lang="en-US" sz="1400" dirty="0">
                <a:solidFill>
                  <a:srgbClr val="FF0000"/>
                </a:solidFill>
                <a:ea typeface="+mn-lt"/>
                <a:cs typeface="+mn-lt"/>
              </a:rPr>
              <a:t>It will be a heavy lift. They need to settle on a baseline design, complete preliminary reviews (</a:t>
            </a:r>
            <a:r>
              <a:rPr lang="en-US" sz="1400" dirty="0" err="1">
                <a:solidFill>
                  <a:srgbClr val="FF0000"/>
                </a:solidFill>
                <a:ea typeface="+mn-lt"/>
                <a:cs typeface="+mn-lt"/>
              </a:rPr>
              <a:t>eg</a:t>
            </a:r>
            <a:r>
              <a:rPr lang="en-US" sz="1400" dirty="0">
                <a:solidFill>
                  <a:srgbClr val="FF0000"/>
                </a:solidFill>
                <a:ea typeface="+mn-lt"/>
                <a:cs typeface="+mn-lt"/>
              </a:rPr>
              <a:t> electronics), and complete a defensible RLS. </a:t>
            </a:r>
            <a:r>
              <a:rPr lang="en-US" sz="1400" dirty="0">
                <a:solidFill>
                  <a:srgbClr val="000000"/>
                </a:solidFill>
                <a:ea typeface="+mn-lt"/>
                <a:cs typeface="+mn-lt"/>
              </a:rPr>
              <a:t> Is</a:t>
            </a:r>
            <a:r>
              <a:rPr lang="en-US" sz="1400" dirty="0">
                <a:ea typeface="+mn-lt"/>
                <a:cs typeface="+mn-lt"/>
              </a:rPr>
              <a:t> the team making adequate progress developing the performance baseline for the other subprojects it has proposed? </a:t>
            </a:r>
            <a:r>
              <a:rPr lang="en-US" sz="1400" dirty="0">
                <a:solidFill>
                  <a:srgbClr val="FF0000"/>
                </a:solidFill>
                <a:ea typeface="+mn-lt"/>
                <a:cs typeface="+mn-lt"/>
              </a:rPr>
              <a:t>N/A. </a:t>
            </a:r>
            <a:r>
              <a:rPr lang="en-US" sz="1400" dirty="0">
                <a:ea typeface="+mn-lt"/>
                <a:cs typeface="+mn-lt"/>
              </a:rPr>
              <a:t>Is each subproject scope well and logically defined? </a:t>
            </a:r>
            <a:r>
              <a:rPr lang="en-US" sz="1400" dirty="0">
                <a:solidFill>
                  <a:srgbClr val="FF0000"/>
                </a:solidFill>
                <a:ea typeface="+mn-lt"/>
                <a:cs typeface="+mn-lt"/>
              </a:rPr>
              <a:t>Yes.  </a:t>
            </a:r>
            <a:r>
              <a:rPr lang="en-US" sz="1400" dirty="0">
                <a:solidFill>
                  <a:srgbClr val="000000"/>
                </a:solidFill>
                <a:ea typeface="+mn-lt"/>
                <a:cs typeface="+mn-lt"/>
              </a:rPr>
              <a:t>Are</a:t>
            </a:r>
            <a:r>
              <a:rPr lang="en-US" sz="1400" dirty="0">
                <a:ea typeface="+mn-lt"/>
                <a:cs typeface="+mn-lt"/>
              </a:rPr>
              <a:t> the subprojects ordered and phased optimally? </a:t>
            </a:r>
            <a:r>
              <a:rPr lang="en-US" sz="1400" dirty="0">
                <a:solidFill>
                  <a:srgbClr val="FF0000"/>
                </a:solidFill>
                <a:ea typeface="+mn-lt"/>
                <a:cs typeface="+mn-lt"/>
              </a:rPr>
              <a:t>Yes, but see comment on critical path. </a:t>
            </a:r>
            <a:r>
              <a:rPr lang="en-US" sz="1400" dirty="0">
                <a:solidFill>
                  <a:srgbClr val="000000"/>
                </a:solidFill>
                <a:ea typeface="+mn-lt"/>
                <a:cs typeface="+mn-lt"/>
              </a:rPr>
              <a:t>Are</a:t>
            </a:r>
            <a:r>
              <a:rPr lang="en-US" sz="1400" dirty="0">
                <a:ea typeface="+mn-lt"/>
                <a:cs typeface="+mn-lt"/>
              </a:rPr>
              <a:t> subproject interfaces understood and clearly delineated at this stage of design? </a:t>
            </a:r>
            <a:r>
              <a:rPr lang="en-US" sz="1400" dirty="0">
                <a:solidFill>
                  <a:srgbClr val="FF0000"/>
                </a:solidFill>
                <a:highlight>
                  <a:srgbClr val="FFFF00"/>
                </a:highlight>
                <a:ea typeface="+mn-lt"/>
                <a:cs typeface="+mn-lt"/>
              </a:rPr>
              <a:t>Not yet, see recommendation on machine interfaces</a:t>
            </a:r>
            <a:r>
              <a:rPr lang="en-US" sz="1400" dirty="0">
                <a:solidFill>
                  <a:srgbClr val="FF0000"/>
                </a:solidFill>
                <a:ea typeface="+mn-lt"/>
                <a:cs typeface="+mn-lt"/>
              </a:rPr>
              <a:t>.  </a:t>
            </a:r>
            <a:r>
              <a:rPr lang="en-US" sz="1400" dirty="0">
                <a:solidFill>
                  <a:srgbClr val="000000"/>
                </a:solidFill>
                <a:ea typeface="+mn-lt"/>
                <a:cs typeface="+mn-lt"/>
              </a:rPr>
              <a:t>Are</a:t>
            </a:r>
            <a:r>
              <a:rPr lang="en-US" sz="1400" dirty="0">
                <a:ea typeface="+mn-lt"/>
                <a:cs typeface="+mn-lt"/>
              </a:rPr>
              <a:t> the schedules and cost estimates credible for the current stage of each subproject? </a:t>
            </a:r>
            <a:r>
              <a:rPr lang="en-US" sz="1400" dirty="0">
                <a:solidFill>
                  <a:srgbClr val="FF0000"/>
                </a:solidFill>
                <a:ea typeface="+mn-lt"/>
                <a:cs typeface="+mn-lt"/>
              </a:rPr>
              <a:t>Yes, but RLS needs scrubbing, and contingencies better defined. </a:t>
            </a:r>
            <a:r>
              <a:rPr lang="en-US" sz="1400" dirty="0">
                <a:ea typeface="+mn-lt"/>
                <a:cs typeface="+mn-lt"/>
              </a:rPr>
              <a:t>Do plans include adequate scope, schedule, and cost contingency? </a:t>
            </a:r>
            <a:r>
              <a:rPr lang="en-US" sz="1400" dirty="0">
                <a:solidFill>
                  <a:srgbClr val="FF0000"/>
                </a:solidFill>
                <a:ea typeface="+mn-lt"/>
                <a:cs typeface="+mn-lt"/>
              </a:rPr>
              <a:t>No. There is some scope contingency, but it needs fleshing out. We were not shown any schedule contingency (i.e. no risk MC that shows what the schedule contingency needs to be). The overall cost contingency seems reasonable, although it is not from an MC. </a:t>
            </a:r>
            <a:endParaRPr lang="en-US" sz="1400" dirty="0">
              <a:cs typeface="Arial"/>
            </a:endParaRPr>
          </a:p>
          <a:p>
            <a:pPr marL="342900" indent="-342900">
              <a:buAutoNum type="arabicPeriod"/>
            </a:pPr>
            <a:r>
              <a:rPr lang="en-US" sz="1400" dirty="0">
                <a:ea typeface="+mn-lt"/>
                <a:cs typeface="+mn-lt"/>
              </a:rPr>
              <a:t>Are the key performance parameters and scope for each subproject well documented, traceable, reasonable, and justifiable?</a:t>
            </a:r>
            <a:r>
              <a:rPr lang="en-US" sz="1400" dirty="0">
                <a:solidFill>
                  <a:srgbClr val="FF0000"/>
                </a:solidFill>
                <a:ea typeface="+mn-lt"/>
                <a:cs typeface="+mn-lt"/>
              </a:rPr>
              <a:t> Yes. </a:t>
            </a:r>
            <a:r>
              <a:rPr lang="en-US" sz="1400" dirty="0">
                <a:ea typeface="+mn-lt"/>
                <a:cs typeface="+mn-lt"/>
              </a:rPr>
              <a:t> Does the roll-up of subproject scope unambiguously compose a complete and responsive Electron-Ion Collider facility? </a:t>
            </a:r>
            <a:r>
              <a:rPr lang="en-US" sz="1400" dirty="0">
                <a:solidFill>
                  <a:srgbClr val="FF0000"/>
                </a:solidFill>
                <a:ea typeface="+mn-lt"/>
                <a:cs typeface="+mn-lt"/>
              </a:rPr>
              <a:t>N/A.</a:t>
            </a:r>
            <a:r>
              <a:rPr lang="en-US" sz="1400" dirty="0">
                <a:solidFill>
                  <a:srgbClr val="000000"/>
                </a:solidFill>
                <a:ea typeface="+mn-lt"/>
                <a:cs typeface="+mn-lt"/>
              </a:rPr>
              <a:t> </a:t>
            </a:r>
            <a:r>
              <a:rPr lang="en-US" sz="1400" dirty="0">
                <a:solidFill>
                  <a:srgbClr val="FF0000"/>
                </a:solidFill>
                <a:ea typeface="+mn-lt"/>
                <a:cs typeface="+mn-lt"/>
              </a:rPr>
              <a:t> </a:t>
            </a:r>
            <a:r>
              <a:rPr lang="en-US" sz="1400" dirty="0">
                <a:ea typeface="+mn-lt"/>
                <a:cs typeface="+mn-lt"/>
              </a:rPr>
              <a:t>Would attainment of the key performance parameters of all subprojects indicate delivery of the mission need? </a:t>
            </a:r>
            <a:r>
              <a:rPr lang="en-US" sz="1400" dirty="0">
                <a:solidFill>
                  <a:srgbClr val="FF0000"/>
                </a:solidFill>
                <a:ea typeface="+mn-lt"/>
                <a:cs typeface="+mn-lt"/>
              </a:rPr>
              <a:t>N/A.</a:t>
            </a:r>
            <a:endParaRPr lang="en-US" sz="1400" dirty="0">
              <a:cs typeface="Arial"/>
            </a:endParaRPr>
          </a:p>
          <a:p>
            <a:pPr marL="342900" indent="-342900">
              <a:buAutoNum type="arabicPeriod"/>
            </a:pPr>
            <a:r>
              <a:rPr lang="en-US" sz="1400" dirty="0">
                <a:ea typeface="+mn-lt"/>
                <a:cs typeface="+mn-lt"/>
              </a:rPr>
              <a:t>Is the project properly managed? </a:t>
            </a:r>
            <a:r>
              <a:rPr lang="en-US" sz="1400" dirty="0">
                <a:solidFill>
                  <a:srgbClr val="FF0000"/>
                </a:solidFill>
                <a:ea typeface="+mn-lt"/>
                <a:cs typeface="+mn-lt"/>
              </a:rPr>
              <a:t>Not yet, management is interim, and detector needs subproject manager </a:t>
            </a:r>
            <a:r>
              <a:rPr lang="en-US" sz="1400" dirty="0">
                <a:solidFill>
                  <a:srgbClr val="000000"/>
                </a:solidFill>
                <a:ea typeface="+mn-lt"/>
                <a:cs typeface="+mn-lt"/>
              </a:rPr>
              <a:t>Are</a:t>
            </a:r>
            <a:r>
              <a:rPr lang="en-US" sz="1400" dirty="0">
                <a:ea typeface="+mn-lt"/>
                <a:cs typeface="+mn-lt"/>
              </a:rPr>
              <a:t> risks being effectively managed? </a:t>
            </a:r>
            <a:r>
              <a:rPr lang="en-US" sz="1400" dirty="0">
                <a:solidFill>
                  <a:srgbClr val="FF0000"/>
                </a:solidFill>
                <a:ea typeface="+mn-lt"/>
                <a:cs typeface="+mn-lt"/>
              </a:rPr>
              <a:t>Yes, but see comments</a:t>
            </a:r>
            <a:r>
              <a:rPr lang="en-US" sz="1400" dirty="0">
                <a:solidFill>
                  <a:srgbClr val="000000"/>
                </a:solidFill>
                <a:ea typeface="+mn-lt"/>
                <a:cs typeface="+mn-lt"/>
              </a:rPr>
              <a:t>. </a:t>
            </a:r>
            <a:r>
              <a:rPr lang="en-US" sz="1400" dirty="0">
                <a:ea typeface="+mn-lt"/>
                <a:cs typeface="+mn-lt"/>
              </a:rPr>
              <a:t>Is a management team in place to successfully execute the project including long-lead procurements? </a:t>
            </a:r>
            <a:r>
              <a:rPr lang="en-US" sz="1400" dirty="0">
                <a:solidFill>
                  <a:srgbClr val="FF0000"/>
                </a:solidFill>
                <a:ea typeface="+mn-lt"/>
                <a:cs typeface="+mn-lt"/>
              </a:rPr>
              <a:t>Yes, but see comments from management…</a:t>
            </a:r>
            <a:r>
              <a:rPr lang="en-US" sz="1400" dirty="0">
                <a:ea typeface="+mn-lt"/>
                <a:cs typeface="+mn-lt"/>
              </a:rPr>
              <a:t>Are roles and responsibilities documented and understood? </a:t>
            </a:r>
            <a:r>
              <a:rPr lang="en-US" sz="1400" dirty="0">
                <a:solidFill>
                  <a:srgbClr val="FF0000"/>
                </a:solidFill>
                <a:ea typeface="+mn-lt"/>
                <a:cs typeface="+mn-lt"/>
              </a:rPr>
              <a:t>Yes, but see comments.</a:t>
            </a:r>
            <a:endParaRPr lang="en-US" sz="1400" dirty="0">
              <a:cs typeface="Arial"/>
            </a:endParaRPr>
          </a:p>
          <a:p>
            <a:pPr marL="342900" indent="-342900">
              <a:buAutoNum type="arabicPeriod"/>
            </a:pPr>
            <a:r>
              <a:rPr lang="en-US" sz="1400" dirty="0">
                <a:ea typeface="+mn-lt"/>
                <a:cs typeface="+mn-lt"/>
              </a:rPr>
              <a:t>Has the project team satisfactorily addressed recommendations from previous DOE SC reviews?</a:t>
            </a:r>
            <a:r>
              <a:rPr lang="en-US" sz="1400" dirty="0">
                <a:solidFill>
                  <a:srgbClr val="FF0000"/>
                </a:solidFill>
                <a:ea typeface="+mn-lt"/>
                <a:cs typeface="+mn-lt"/>
              </a:rPr>
              <a:t> Yes.</a:t>
            </a:r>
            <a:endParaRPr lang="en-US" sz="1400" dirty="0">
              <a:cs typeface="Arial" panose="020B0604020202020204"/>
            </a:endParaRPr>
          </a:p>
          <a:p>
            <a:endParaRPr lang="en-US" sz="1400" dirty="0">
              <a:solidFill>
                <a:srgbClr val="FF0000"/>
              </a:solidFill>
              <a:cs typeface="Arial" panose="020B0604020202020204"/>
            </a:endParaRPr>
          </a:p>
          <a:p>
            <a:pPr marL="342900" indent="-342900">
              <a:lnSpc>
                <a:spcPct val="120000"/>
              </a:lnSpc>
              <a:spcBef>
                <a:spcPts val="600"/>
              </a:spcBef>
              <a:buFont typeface="+mj-lt"/>
              <a:buAutoNum type="arabicPeriod" startAt="5"/>
            </a:pPr>
            <a:endParaRPr lang="en-US" sz="1400" dirty="0">
              <a:cs typeface="Arial" panose="020B0604020202020204"/>
            </a:endParaRPr>
          </a:p>
          <a:p>
            <a:pPr marL="800100" indent="-331470">
              <a:lnSpc>
                <a:spcPct val="114000"/>
              </a:lnSpc>
              <a:spcBef>
                <a:spcPts val="600"/>
              </a:spcBef>
              <a:buFont typeface="Arial" panose="020B0604020202020204" pitchFamily="34" charset="0"/>
              <a:buAutoNum type="arabicPeriod" startAt="5"/>
            </a:pPr>
            <a:endParaRPr lang="en-US" sz="1800" dirty="0">
              <a:cs typeface="Arial" panose="020B0604020202020204"/>
            </a:endParaRPr>
          </a:p>
          <a:p>
            <a:pPr marL="800100" indent="-331470">
              <a:lnSpc>
                <a:spcPct val="114000"/>
              </a:lnSpc>
              <a:spcBef>
                <a:spcPts val="600"/>
              </a:spcBef>
              <a:buAutoNum type="arabicPeriod" startAt="5"/>
            </a:pPr>
            <a:endParaRPr lang="en-US" sz="1800" dirty="0">
              <a:cs typeface="Arial" panose="020B0604020202020204"/>
            </a:endParaRPr>
          </a:p>
          <a:p>
            <a:pPr>
              <a:buNone/>
            </a:pPr>
            <a:endParaRPr lang="en-US" sz="1800" b="1" dirty="0">
              <a:solidFill>
                <a:schemeClr val="bg2">
                  <a:lumMod val="76000"/>
                </a:schemeClr>
              </a:solidFill>
              <a:ea typeface="+mn-lt"/>
              <a:cs typeface="+mn-lt"/>
            </a:endParaRPr>
          </a:p>
        </p:txBody>
      </p:sp>
      <p:sp>
        <p:nvSpPr>
          <p:cNvPr id="6" name="TextBox 5">
            <a:extLst>
              <a:ext uri="{FF2B5EF4-FFF2-40B4-BE49-F238E27FC236}">
                <a16:creationId xmlns:a16="http://schemas.microsoft.com/office/drawing/2014/main" id="{D5AA2064-12FA-4706-B391-4683CAEE6C80}"/>
              </a:ext>
            </a:extLst>
          </p:cNvPr>
          <p:cNvSpPr txBox="1"/>
          <p:nvPr/>
        </p:nvSpPr>
        <p:spPr>
          <a:xfrm>
            <a:off x="555546" y="287992"/>
            <a:ext cx="10363271" cy="523220"/>
          </a:xfrm>
          <a:prstGeom prst="rect">
            <a:avLst/>
          </a:prstGeom>
          <a:noFill/>
        </p:spPr>
        <p:txBody>
          <a:bodyPr wrap="square">
            <a:spAutoFit/>
          </a:bodyPr>
          <a:lstStyle/>
          <a:p>
            <a:r>
              <a:rPr lang="en-US" sz="2800" b="1"/>
              <a:t>SC4 – Detectors</a:t>
            </a:r>
            <a:endParaRPr lang="en" sz="3600" b="1"/>
          </a:p>
        </p:txBody>
      </p:sp>
    </p:spTree>
    <p:extLst>
      <p:ext uri="{BB962C8B-B14F-4D97-AF65-F5344CB8AC3E}">
        <p14:creationId xmlns:p14="http://schemas.microsoft.com/office/powerpoint/2010/main" val="382752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1F649-7E29-A8F9-B20E-BDBEAA142F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0D59CE-3B57-3E9D-A304-D48620135EC1}"/>
              </a:ext>
            </a:extLst>
          </p:cNvPr>
          <p:cNvSpPr>
            <a:spLocks noGrp="1"/>
          </p:cNvSpPr>
          <p:nvPr>
            <p:ph type="sldNum" sz="quarter" idx="4"/>
          </p:nvPr>
        </p:nvSpPr>
        <p:spPr/>
        <p:txBody>
          <a:bodyPr/>
          <a:lstStyle/>
          <a:p>
            <a:fld id="{933A556B-7C63-244D-9B7C-B0EA8042B330}" type="slidenum">
              <a:rPr lang="en-US" smtClean="0"/>
              <a:pPr/>
              <a:t>13</a:t>
            </a:fld>
            <a:endParaRPr lang="en-US">
              <a:solidFill>
                <a:schemeClr val="tx1"/>
              </a:solidFill>
            </a:endParaRPr>
          </a:p>
        </p:txBody>
      </p:sp>
      <p:sp>
        <p:nvSpPr>
          <p:cNvPr id="4" name="Text Placeholder 3">
            <a:extLst>
              <a:ext uri="{FF2B5EF4-FFF2-40B4-BE49-F238E27FC236}">
                <a16:creationId xmlns:a16="http://schemas.microsoft.com/office/drawing/2014/main" id="{AED8A449-E52E-A462-2299-CBE8FE536AF5}"/>
              </a:ext>
            </a:extLst>
          </p:cNvPr>
          <p:cNvSpPr>
            <a:spLocks noGrp="1"/>
          </p:cNvSpPr>
          <p:nvPr>
            <p:ph type="body" sz="quarter" idx="10"/>
          </p:nvPr>
        </p:nvSpPr>
        <p:spPr>
          <a:xfrm>
            <a:off x="461963" y="1048924"/>
            <a:ext cx="11499850" cy="5065713"/>
          </a:xfrm>
        </p:spPr>
        <p:txBody>
          <a:bodyPr vert="horz" lIns="91440" tIns="45720" rIns="91440" bIns="45720" rtlCol="0" anchor="t">
            <a:normAutofit lnSpcReduction="10000"/>
          </a:bodyPr>
          <a:lstStyle/>
          <a:p>
            <a:pPr marL="0" indent="0">
              <a:buNone/>
            </a:pPr>
            <a:r>
              <a:rPr lang="en-US" b="1" dirty="0"/>
              <a:t>Comments</a:t>
            </a:r>
            <a:endParaRPr lang="en-US" b="1" dirty="0">
              <a:cs typeface="Arial"/>
            </a:endParaRPr>
          </a:p>
          <a:p>
            <a:pPr lvl="1" indent="-457200"/>
            <a:r>
              <a:rPr lang="en-US" sz="1600" dirty="0">
                <a:solidFill>
                  <a:srgbClr val="000000"/>
                </a:solidFill>
                <a:cs typeface="Arial"/>
              </a:rPr>
              <a:t>Testing information/results for all the components should be summarized, perhaps as part of PDRs, in a summarized way that can be shared with reviewers.</a:t>
            </a:r>
          </a:p>
          <a:p>
            <a:pPr lvl="1" indent="-457200"/>
            <a:r>
              <a:rPr lang="en-US" sz="1600" dirty="0">
                <a:solidFill>
                  <a:srgbClr val="000000"/>
                </a:solidFill>
                <a:cs typeface="Arial"/>
              </a:rPr>
              <a:t>Each L3 should show their schedule drivers and describe how far they are from the Critical Path (CP). This is particularly important for the ASICS, where prototypes are needed for early testing and prototyping of the detector components. All subsystems should know their “need by” dates for installation and the schedule float they have with respect to that. It should be clear that the CP comes from P6. </a:t>
            </a:r>
            <a:endParaRPr lang="en-US" sz="1600" dirty="0">
              <a:cs typeface="Arial"/>
            </a:endParaRPr>
          </a:p>
          <a:p>
            <a:pPr lvl="1" indent="-457200"/>
            <a:r>
              <a:rPr lang="en-US" sz="1600" dirty="0">
                <a:solidFill>
                  <a:srgbClr val="000000"/>
                </a:solidFill>
                <a:cs typeface="Arial"/>
              </a:rPr>
              <a:t>First silicon is in hand for all 6 of the ASICs needed, and testing is underway for all. Completing testing is key to making progress on the associated detectors and electronics. This testing needs to be pursued vigorously to let the DET move fully out of R&amp;D mode and completely into production engineering. It is difficult to prepare a complete baseline cost and schedule absent this.</a:t>
            </a:r>
          </a:p>
          <a:p>
            <a:pPr lvl="1" indent="-457200"/>
            <a:r>
              <a:rPr lang="en-US" sz="1600" dirty="0">
                <a:cs typeface="Arial"/>
              </a:rPr>
              <a:t>The highest risk in the risk register is the </a:t>
            </a:r>
            <a:r>
              <a:rPr lang="en-US" sz="1600" dirty="0">
                <a:ea typeface="+mn-lt"/>
                <a:cs typeface="+mn-lt"/>
              </a:rPr>
              <a:t>risk that the accelerator &amp; detector scope are not aligned and coupled correctly.</a:t>
            </a:r>
            <a:r>
              <a:rPr lang="en-US" sz="1600" dirty="0">
                <a:cs typeface="Arial"/>
              </a:rPr>
              <a:t> This is only a risk in the detector subproject, not project wide, and has a probability of 30%, a cost impact of  (low/likely/high) $10/$30/$100M, and schedule impact of 12/36/48 </a:t>
            </a:r>
            <a:r>
              <a:rPr lang="en-US" sz="1600" dirty="0" err="1">
                <a:cs typeface="Arial"/>
              </a:rPr>
              <a:t>Months.This</a:t>
            </a:r>
            <a:r>
              <a:rPr lang="en-US" sz="1600" dirty="0">
                <a:cs typeface="Arial"/>
              </a:rPr>
              <a:t> must be addressed now at the overall project level.</a:t>
            </a:r>
          </a:p>
          <a:p>
            <a:pPr lvl="1" indent="-457200"/>
            <a:r>
              <a:rPr lang="en-US" sz="1600" dirty="0">
                <a:cs typeface="Arial"/>
              </a:rPr>
              <a:t>Risks must be separated for the various in-kind contributions. This will make retiring individual risks straightforward, as some in-kind contributions are more secure than others. In the case that an in-kind contribution is in a particular subproject, that subproject should be able to speak to it. (doesn't mean they negotiate the in-kind, just that they know what the possible impact is). Each CAM should be able to speak to all risks for their subsystem.</a:t>
            </a:r>
          </a:p>
          <a:p>
            <a:pPr lvl="1" indent="-457200"/>
            <a:endParaRPr lang="en-US" dirty="0"/>
          </a:p>
          <a:p>
            <a:endParaRPr lang="en-US" dirty="0"/>
          </a:p>
          <a:p>
            <a:pPr lvl="1"/>
            <a:endParaRPr lang="en-US" dirty="0">
              <a:solidFill>
                <a:srgbClr val="FF0000"/>
              </a:solidFill>
              <a:cs typeface="Arial"/>
            </a:endParaRPr>
          </a:p>
          <a:p>
            <a:pPr lvl="1"/>
            <a:endParaRPr lang="en-US" dirty="0">
              <a:solidFill>
                <a:srgbClr val="FF0000"/>
              </a:solidFill>
              <a:cs typeface="Arial"/>
            </a:endParaRPr>
          </a:p>
        </p:txBody>
      </p:sp>
      <p:sp>
        <p:nvSpPr>
          <p:cNvPr id="6" name="TextBox 5">
            <a:extLst>
              <a:ext uri="{FF2B5EF4-FFF2-40B4-BE49-F238E27FC236}">
                <a16:creationId xmlns:a16="http://schemas.microsoft.com/office/drawing/2014/main" id="{F56D4140-79CF-1363-E98D-6503756928A1}"/>
              </a:ext>
            </a:extLst>
          </p:cNvPr>
          <p:cNvSpPr txBox="1"/>
          <p:nvPr/>
        </p:nvSpPr>
        <p:spPr>
          <a:xfrm>
            <a:off x="461963" y="0"/>
            <a:ext cx="10363271" cy="523220"/>
          </a:xfrm>
          <a:prstGeom prst="rect">
            <a:avLst/>
          </a:prstGeom>
          <a:noFill/>
        </p:spPr>
        <p:txBody>
          <a:bodyPr wrap="square">
            <a:spAutoFit/>
          </a:bodyPr>
          <a:lstStyle/>
          <a:p>
            <a:r>
              <a:rPr lang="en-US" sz="2800" b="1" dirty="0"/>
              <a:t>SC4 – Detectors</a:t>
            </a:r>
            <a:endParaRPr lang="en" sz="3600" b="1" dirty="0"/>
          </a:p>
        </p:txBody>
      </p:sp>
      <p:sp>
        <p:nvSpPr>
          <p:cNvPr id="3" name="TextBox 2">
            <a:extLst>
              <a:ext uri="{FF2B5EF4-FFF2-40B4-BE49-F238E27FC236}">
                <a16:creationId xmlns:a16="http://schemas.microsoft.com/office/drawing/2014/main" id="{765045E8-4E9A-8377-641A-D6EF93A7F12F}"/>
              </a:ext>
            </a:extLst>
          </p:cNvPr>
          <p:cNvSpPr txBox="1"/>
          <p:nvPr/>
        </p:nvSpPr>
        <p:spPr>
          <a:xfrm>
            <a:off x="1567543" y="675392"/>
            <a:ext cx="7558479" cy="369332"/>
          </a:xfrm>
          <a:prstGeom prst="rect">
            <a:avLst/>
          </a:prstGeom>
          <a:noFill/>
        </p:spPr>
        <p:txBody>
          <a:bodyPr wrap="none" rtlCol="0">
            <a:spAutoFit/>
          </a:bodyPr>
          <a:lstStyle/>
          <a:p>
            <a:r>
              <a:rPr lang="en-US" i="1" dirty="0">
                <a:highlight>
                  <a:srgbClr val="FFFF00"/>
                </a:highlight>
              </a:rPr>
              <a:t>Sample of comments coming back to the replies to the charge questions</a:t>
            </a:r>
          </a:p>
        </p:txBody>
      </p:sp>
    </p:spTree>
    <p:extLst>
      <p:ext uri="{BB962C8B-B14F-4D97-AF65-F5344CB8AC3E}">
        <p14:creationId xmlns:p14="http://schemas.microsoft.com/office/powerpoint/2010/main" val="319331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62BC-BFB8-B9EC-4E84-B5BE6548B3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498629-E4A7-3F4F-C2D5-50B4B3FCF7AD}"/>
              </a:ext>
            </a:extLst>
          </p:cNvPr>
          <p:cNvSpPr>
            <a:spLocks noGrp="1"/>
          </p:cNvSpPr>
          <p:nvPr>
            <p:ph type="sldNum" sz="quarter" idx="4"/>
          </p:nvPr>
        </p:nvSpPr>
        <p:spPr/>
        <p:txBody>
          <a:bodyPr/>
          <a:lstStyle/>
          <a:p>
            <a:fld id="{933A556B-7C63-244D-9B7C-B0EA8042B330}" type="slidenum">
              <a:rPr lang="en-US" smtClean="0"/>
              <a:pPr/>
              <a:t>14</a:t>
            </a:fld>
            <a:endParaRPr lang="en-US">
              <a:solidFill>
                <a:schemeClr val="tx1"/>
              </a:solidFill>
            </a:endParaRPr>
          </a:p>
        </p:txBody>
      </p:sp>
      <p:sp>
        <p:nvSpPr>
          <p:cNvPr id="4" name="Text Placeholder 3">
            <a:extLst>
              <a:ext uri="{FF2B5EF4-FFF2-40B4-BE49-F238E27FC236}">
                <a16:creationId xmlns:a16="http://schemas.microsoft.com/office/drawing/2014/main" id="{506F6DE5-2BFC-255D-3CDF-B858D29F9886}"/>
              </a:ext>
            </a:extLst>
          </p:cNvPr>
          <p:cNvSpPr>
            <a:spLocks noGrp="1"/>
          </p:cNvSpPr>
          <p:nvPr>
            <p:ph type="body" sz="quarter" idx="10"/>
          </p:nvPr>
        </p:nvSpPr>
        <p:spPr/>
        <p:txBody>
          <a:bodyPr vert="horz" lIns="91440" tIns="45720" rIns="91440" bIns="45720" rtlCol="0" anchor="t">
            <a:normAutofit lnSpcReduction="10000"/>
          </a:bodyPr>
          <a:lstStyle/>
          <a:p>
            <a:pPr marL="0" indent="0">
              <a:buNone/>
            </a:pPr>
            <a:r>
              <a:rPr lang="en-US" b="1" dirty="0"/>
              <a:t>Recommendations</a:t>
            </a:r>
            <a:endParaRPr lang="en-US" b="1" dirty="0">
              <a:cs typeface="Arial"/>
            </a:endParaRPr>
          </a:p>
          <a:p>
            <a:pPr marL="457200" indent="-457200">
              <a:buAutoNum type="arabicPeriod"/>
            </a:pPr>
            <a:r>
              <a:rPr lang="en-US" sz="2000" dirty="0">
                <a:solidFill>
                  <a:srgbClr val="000000"/>
                </a:solidFill>
                <a:cs typeface="Arial"/>
              </a:rPr>
              <a:t>Finish testing ASICs, then ASICs together with their FEBs, and produce a brief summary of the testing results. Update the P6 baseline based on the results in case of needing further prototyping steps. </a:t>
            </a:r>
            <a:endParaRPr lang="en-US" sz="2000" dirty="0">
              <a:solidFill>
                <a:srgbClr val="FF0000"/>
              </a:solidFill>
              <a:cs typeface="Arial"/>
            </a:endParaRPr>
          </a:p>
          <a:p>
            <a:pPr marL="457200" indent="-457200">
              <a:buAutoNum type="arabicPeriod"/>
            </a:pPr>
            <a:r>
              <a:rPr lang="en-US" sz="2000" dirty="0">
                <a:solidFill>
                  <a:srgbClr val="000000"/>
                </a:solidFill>
                <a:cs typeface="Arial"/>
              </a:rPr>
              <a:t>Produce a more fine-grained risk registry with each risk assigned to the CAM in charge of that area. Split up the in-kind risks for each funding agency and relevant subsystem areas. This should be done before the next DOE review.</a:t>
            </a:r>
            <a:endParaRPr lang="en-US" sz="2000" dirty="0">
              <a:cs typeface="Arial"/>
            </a:endParaRPr>
          </a:p>
          <a:p>
            <a:pPr marL="457200" indent="-457200">
              <a:buAutoNum type="arabicPeriod"/>
            </a:pPr>
            <a:r>
              <a:rPr lang="en-US" sz="2000" dirty="0">
                <a:solidFill>
                  <a:srgbClr val="000000"/>
                </a:solidFill>
                <a:cs typeface="Arial"/>
              </a:rPr>
              <a:t>The highest risk is the interface between the accelerator and detector and must be further mitigated at the overall Project level. </a:t>
            </a:r>
            <a:r>
              <a:rPr lang="en-US" sz="2000" dirty="0" err="1">
                <a:solidFill>
                  <a:srgbClr val="000000"/>
                </a:solidFill>
                <a:cs typeface="Arial"/>
              </a:rPr>
              <a:t>Progess</a:t>
            </a:r>
            <a:r>
              <a:rPr lang="en-US" sz="2000" dirty="0">
                <a:solidFill>
                  <a:srgbClr val="000000"/>
                </a:solidFill>
                <a:cs typeface="Arial"/>
              </a:rPr>
              <a:t> on the mitigation and the plan to keep this risk low must be presented before the next DOE review.</a:t>
            </a:r>
            <a:endParaRPr lang="en-US" sz="2000" dirty="0">
              <a:cs typeface="Arial"/>
            </a:endParaRPr>
          </a:p>
          <a:p>
            <a:pPr marL="457200" indent="-457200">
              <a:buAutoNum type="arabicPeriod"/>
            </a:pPr>
            <a:r>
              <a:rPr lang="en-US" sz="2000" dirty="0">
                <a:solidFill>
                  <a:srgbClr val="000000"/>
                </a:solidFill>
                <a:cs typeface="Arial"/>
              </a:rPr>
              <a:t>Identify non-interim management for the detector subproject before the baseline review, including identifying and on-boarding a subproject manager with experience in large 413.b projects to augment and work with the technical management.</a:t>
            </a:r>
            <a:endParaRPr lang="en-US" sz="2000" dirty="0">
              <a:cs typeface="Arial"/>
            </a:endParaRPr>
          </a:p>
          <a:p>
            <a:pPr marL="457200" indent="-457200">
              <a:buAutoNum type="arabicPeriod"/>
            </a:pPr>
            <a:r>
              <a:rPr lang="en-US" sz="2000" dirty="0">
                <a:solidFill>
                  <a:srgbClr val="000000"/>
                </a:solidFill>
                <a:cs typeface="Arial"/>
              </a:rPr>
              <a:t>Run QA on detector P6 RLS (i.e. Acumen </a:t>
            </a:r>
            <a:r>
              <a:rPr lang="en-US" sz="2000" dirty="0" err="1">
                <a:solidFill>
                  <a:srgbClr val="000000"/>
                </a:solidFill>
                <a:cs typeface="Arial"/>
              </a:rPr>
              <a:t>Fuze</a:t>
            </a:r>
            <a:r>
              <a:rPr lang="en-US" sz="2000" dirty="0">
                <a:solidFill>
                  <a:srgbClr val="000000"/>
                </a:solidFill>
                <a:cs typeface="Arial"/>
              </a:rPr>
              <a:t> or similar) and fix all missing and incomplete links. Review schedule estimates and practice CAM drill downs. Ensure CD3A / CD3B (LLP) links are included. </a:t>
            </a:r>
            <a:endParaRPr lang="en-US" sz="2000" dirty="0">
              <a:cs typeface="Arial"/>
            </a:endParaRPr>
          </a:p>
          <a:p>
            <a:pPr marL="914400" lvl="1" indent="-457200">
              <a:buAutoNum type="arabicParenR"/>
            </a:pPr>
            <a:endParaRPr lang="en-US" dirty="0">
              <a:solidFill>
                <a:srgbClr val="FF0000"/>
              </a:solidFill>
              <a:cs typeface="Arial"/>
            </a:endParaRPr>
          </a:p>
        </p:txBody>
      </p:sp>
      <p:sp>
        <p:nvSpPr>
          <p:cNvPr id="6" name="TextBox 5">
            <a:extLst>
              <a:ext uri="{FF2B5EF4-FFF2-40B4-BE49-F238E27FC236}">
                <a16:creationId xmlns:a16="http://schemas.microsoft.com/office/drawing/2014/main" id="{D7B92530-DAFE-D2F8-D135-9807C1A48AEC}"/>
              </a:ext>
            </a:extLst>
          </p:cNvPr>
          <p:cNvSpPr txBox="1"/>
          <p:nvPr/>
        </p:nvSpPr>
        <p:spPr>
          <a:xfrm>
            <a:off x="717592" y="266225"/>
            <a:ext cx="10363271" cy="523220"/>
          </a:xfrm>
          <a:prstGeom prst="rect">
            <a:avLst/>
          </a:prstGeom>
          <a:noFill/>
        </p:spPr>
        <p:txBody>
          <a:bodyPr wrap="square">
            <a:spAutoFit/>
          </a:bodyPr>
          <a:lstStyle/>
          <a:p>
            <a:r>
              <a:rPr lang="en-US" sz="2800" b="1"/>
              <a:t>SC4 – Detectors</a:t>
            </a:r>
            <a:endParaRPr lang="en" sz="3600" b="1"/>
          </a:p>
        </p:txBody>
      </p:sp>
    </p:spTree>
    <p:extLst>
      <p:ext uri="{BB962C8B-B14F-4D97-AF65-F5344CB8AC3E}">
        <p14:creationId xmlns:p14="http://schemas.microsoft.com/office/powerpoint/2010/main" val="374007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AE8B8-69DE-B00D-312E-5EE7798B24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7B7428-E1F7-1526-1CEA-34178D266923}"/>
              </a:ext>
            </a:extLst>
          </p:cNvPr>
          <p:cNvSpPr>
            <a:spLocks noGrp="1"/>
          </p:cNvSpPr>
          <p:nvPr>
            <p:ph type="sldNum" sz="quarter" idx="4"/>
          </p:nvPr>
        </p:nvSpPr>
        <p:spPr/>
        <p:txBody>
          <a:bodyPr/>
          <a:lstStyle/>
          <a:p>
            <a:fld id="{933A556B-7C63-244D-9B7C-B0EA8042B330}" type="slidenum">
              <a:rPr lang="en-US" smtClean="0"/>
              <a:pPr/>
              <a:t>15</a:t>
            </a:fld>
            <a:endParaRPr lang="en-US">
              <a:solidFill>
                <a:schemeClr val="tx1"/>
              </a:solidFill>
            </a:endParaRPr>
          </a:p>
        </p:txBody>
      </p:sp>
      <p:sp>
        <p:nvSpPr>
          <p:cNvPr id="4" name="Text Placeholder 3">
            <a:extLst>
              <a:ext uri="{FF2B5EF4-FFF2-40B4-BE49-F238E27FC236}">
                <a16:creationId xmlns:a16="http://schemas.microsoft.com/office/drawing/2014/main" id="{38DFEAF1-EBF6-0D5E-8E11-85867F5800C0}"/>
              </a:ext>
            </a:extLst>
          </p:cNvPr>
          <p:cNvSpPr>
            <a:spLocks noGrp="1"/>
          </p:cNvSpPr>
          <p:nvPr>
            <p:ph type="body" sz="quarter" idx="10"/>
          </p:nvPr>
        </p:nvSpPr>
        <p:spPr>
          <a:xfrm>
            <a:off x="461963" y="981075"/>
            <a:ext cx="11499850" cy="4952442"/>
          </a:xfrm>
        </p:spPr>
        <p:txBody>
          <a:bodyPr vert="horz" lIns="91440" tIns="45720" rIns="91440" bIns="45720" rtlCol="0" anchor="t">
            <a:normAutofit/>
          </a:bodyPr>
          <a:lstStyle/>
          <a:p>
            <a:pPr marL="0" indent="0">
              <a:buNone/>
            </a:pPr>
            <a:r>
              <a:rPr lang="en-US" b="1" dirty="0"/>
              <a:t>Comments</a:t>
            </a:r>
            <a:endParaRPr lang="en-US" b="1" dirty="0">
              <a:cs typeface="Arial"/>
            </a:endParaRPr>
          </a:p>
          <a:p>
            <a:pPr lvl="1"/>
            <a:r>
              <a:rPr lang="en-US" sz="1600" dirty="0">
                <a:ea typeface="+mn-lt"/>
                <a:cs typeface="+mn-lt"/>
              </a:rPr>
              <a:t>Getting the TPC within the $3B limit will require effort and dedication to this goal from technical leaders and management within the project, as well as lab leadership.</a:t>
            </a:r>
          </a:p>
          <a:p>
            <a:pPr lvl="1"/>
            <a:r>
              <a:rPr lang="en-US" sz="1600" dirty="0">
                <a:ea typeface="+mn-lt"/>
                <a:cs typeface="+mn-lt"/>
              </a:rPr>
              <a:t>RHIC ceased operation on Feb. 6, 2026 and EIC now represents the focus of the BNL NP program. The bulk of the BNL NP operating budget should be transitioned to address EIC scope.</a:t>
            </a:r>
            <a:endParaRPr lang="en-US" sz="1600" dirty="0">
              <a:cs typeface="Arial"/>
            </a:endParaRPr>
          </a:p>
          <a:p>
            <a:pPr lvl="1"/>
            <a:r>
              <a:rPr lang="en-US" sz="1600" dirty="0">
                <a:highlight>
                  <a:srgbClr val="FFFF00"/>
                </a:highlight>
                <a:ea typeface="+mn-lt"/>
                <a:cs typeface="+mn-lt"/>
              </a:rPr>
              <a:t>A traceable and defensible, fully integrated RLS is required for the committee to effectively assess the status and readiness of the project for CD-2/3. In the absence of such a baseline, the committee cannot reasonably verify the credibility or reasonableness of key project elements (see below). Without these fundamental elements, it is difficult to determine whether the project is being effectively managed. Without an established preliminary baseline, it becomes extremely challenging for the project team to align execution with management’s vision and direction.</a:t>
            </a:r>
          </a:p>
          <a:p>
            <a:pPr lvl="2"/>
            <a:r>
              <a:rPr lang="en-US" sz="1600" dirty="0">
                <a:highlight>
                  <a:srgbClr val="FFFF00"/>
                </a:highlight>
                <a:ea typeface="+mn-lt"/>
                <a:cs typeface="+mn-lt"/>
              </a:rPr>
              <a:t>RLS</a:t>
            </a:r>
          </a:p>
          <a:p>
            <a:pPr lvl="2"/>
            <a:r>
              <a:rPr lang="en-US" sz="1600" dirty="0">
                <a:highlight>
                  <a:srgbClr val="FFFF00"/>
                </a:highlight>
                <a:ea typeface="+mn-lt"/>
                <a:cs typeface="+mn-lt"/>
              </a:rPr>
              <a:t>LLP performance impacts</a:t>
            </a:r>
          </a:p>
          <a:p>
            <a:pPr lvl="2"/>
            <a:r>
              <a:rPr lang="en-US" sz="1600" dirty="0">
                <a:highlight>
                  <a:srgbClr val="FFFF00"/>
                </a:highlight>
                <a:ea typeface="+mn-lt"/>
                <a:cs typeface="+mn-lt"/>
              </a:rPr>
              <a:t>Funding profile</a:t>
            </a:r>
          </a:p>
          <a:p>
            <a:pPr lvl="2"/>
            <a:r>
              <a:rPr lang="en-US" sz="1600" dirty="0">
                <a:highlight>
                  <a:srgbClr val="FFFF00"/>
                </a:highlight>
                <a:ea typeface="+mn-lt"/>
                <a:cs typeface="+mn-lt"/>
              </a:rPr>
              <a:t>BA/BO profiles</a:t>
            </a:r>
          </a:p>
          <a:p>
            <a:pPr lvl="2"/>
            <a:r>
              <a:rPr lang="en-US" sz="1600" dirty="0">
                <a:highlight>
                  <a:srgbClr val="FFFF00"/>
                </a:highlight>
                <a:ea typeface="+mn-lt"/>
                <a:cs typeface="+mn-lt"/>
              </a:rPr>
              <a:t>Risk assessment and contingency levels</a:t>
            </a:r>
          </a:p>
          <a:p>
            <a:pPr lvl="2"/>
            <a:r>
              <a:rPr lang="en-US" sz="1600" dirty="0">
                <a:highlight>
                  <a:srgbClr val="FFFF00"/>
                </a:highlight>
                <a:ea typeface="+mn-lt"/>
                <a:cs typeface="+mn-lt"/>
              </a:rPr>
              <a:t>Basis of estimates</a:t>
            </a:r>
          </a:p>
          <a:p>
            <a:pPr lvl="2"/>
            <a:r>
              <a:rPr lang="en-US" sz="1600" dirty="0">
                <a:highlight>
                  <a:srgbClr val="FFFF00"/>
                </a:highlight>
                <a:ea typeface="+mn-lt"/>
                <a:cs typeface="+mn-lt"/>
              </a:rPr>
              <a:t>Project processes and procedures</a:t>
            </a:r>
          </a:p>
          <a:p>
            <a:pPr lvl="2"/>
            <a:r>
              <a:rPr lang="en-US" sz="1600" dirty="0">
                <a:highlight>
                  <a:srgbClr val="FFFF00"/>
                </a:highlight>
                <a:ea typeface="+mn-lt"/>
                <a:cs typeface="+mn-lt"/>
              </a:rPr>
              <a:t>Overall execution strategy</a:t>
            </a:r>
          </a:p>
          <a:p>
            <a:pPr lvl="1"/>
            <a:endParaRPr lang="en-US" sz="1600" dirty="0">
              <a:cs typeface="Arial"/>
            </a:endParaRPr>
          </a:p>
          <a:p>
            <a:pPr lvl="1"/>
            <a:endParaRPr lang="en-US" sz="1600" dirty="0">
              <a:cs typeface="Arial"/>
            </a:endParaRPr>
          </a:p>
        </p:txBody>
      </p:sp>
      <p:sp>
        <p:nvSpPr>
          <p:cNvPr id="6" name="TextBox 5">
            <a:extLst>
              <a:ext uri="{FF2B5EF4-FFF2-40B4-BE49-F238E27FC236}">
                <a16:creationId xmlns:a16="http://schemas.microsoft.com/office/drawing/2014/main" id="{088062DE-D3E6-2829-5D12-DEA4C9260087}"/>
              </a:ext>
            </a:extLst>
          </p:cNvPr>
          <p:cNvSpPr txBox="1"/>
          <p:nvPr/>
        </p:nvSpPr>
        <p:spPr>
          <a:xfrm>
            <a:off x="682866" y="254650"/>
            <a:ext cx="10363271" cy="523220"/>
          </a:xfrm>
          <a:prstGeom prst="rect">
            <a:avLst/>
          </a:prstGeom>
          <a:noFill/>
        </p:spPr>
        <p:txBody>
          <a:bodyPr wrap="square">
            <a:spAutoFit/>
          </a:bodyPr>
          <a:lstStyle/>
          <a:p>
            <a:r>
              <a:rPr lang="en-US" sz="2800" b="1"/>
              <a:t>SC7 – Project Management </a:t>
            </a:r>
            <a:endParaRPr lang="en" sz="3600" b="1"/>
          </a:p>
        </p:txBody>
      </p:sp>
    </p:spTree>
    <p:extLst>
      <p:ext uri="{BB962C8B-B14F-4D97-AF65-F5344CB8AC3E}">
        <p14:creationId xmlns:p14="http://schemas.microsoft.com/office/powerpoint/2010/main" val="4163487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0D7B-E364-1951-5122-BFBBBDBA5C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6D12B0-3002-DAF7-5A74-2DB0F869AA69}"/>
              </a:ext>
            </a:extLst>
          </p:cNvPr>
          <p:cNvSpPr>
            <a:spLocks noGrp="1"/>
          </p:cNvSpPr>
          <p:nvPr>
            <p:ph type="sldNum" sz="quarter" idx="4"/>
          </p:nvPr>
        </p:nvSpPr>
        <p:spPr/>
        <p:txBody>
          <a:bodyPr/>
          <a:lstStyle/>
          <a:p>
            <a:fld id="{933A556B-7C63-244D-9B7C-B0EA8042B330}" type="slidenum">
              <a:rPr lang="en-US" smtClean="0"/>
              <a:pPr/>
              <a:t>16</a:t>
            </a:fld>
            <a:endParaRPr lang="en-US">
              <a:solidFill>
                <a:schemeClr val="tx1"/>
              </a:solidFill>
            </a:endParaRPr>
          </a:p>
        </p:txBody>
      </p:sp>
      <p:sp>
        <p:nvSpPr>
          <p:cNvPr id="4" name="Text Placeholder 3">
            <a:extLst>
              <a:ext uri="{FF2B5EF4-FFF2-40B4-BE49-F238E27FC236}">
                <a16:creationId xmlns:a16="http://schemas.microsoft.com/office/drawing/2014/main" id="{0C7A04F2-1E62-2330-CB56-6B93B776DACB}"/>
              </a:ext>
            </a:extLst>
          </p:cNvPr>
          <p:cNvSpPr>
            <a:spLocks noGrp="1"/>
          </p:cNvSpPr>
          <p:nvPr>
            <p:ph type="body" sz="quarter" idx="10"/>
          </p:nvPr>
        </p:nvSpPr>
        <p:spPr/>
        <p:txBody>
          <a:bodyPr vert="horz" lIns="91440" tIns="45720" rIns="91440" bIns="45720" rtlCol="0" anchor="t">
            <a:normAutofit/>
          </a:bodyPr>
          <a:lstStyle/>
          <a:p>
            <a:pPr marL="0" indent="0">
              <a:buNone/>
            </a:pPr>
            <a:r>
              <a:rPr lang="en-US" b="1"/>
              <a:t>Comments</a:t>
            </a:r>
            <a:endParaRPr lang="en-US" b="1">
              <a:solidFill>
                <a:srgbClr val="000000"/>
              </a:solidFill>
              <a:ea typeface="+mn-lt"/>
              <a:cs typeface="+mn-lt"/>
            </a:endParaRPr>
          </a:p>
          <a:p>
            <a:pPr lvl="1">
              <a:lnSpc>
                <a:spcPct val="114000"/>
              </a:lnSpc>
              <a:spcBef>
                <a:spcPts val="600"/>
              </a:spcBef>
            </a:pPr>
            <a:r>
              <a:rPr lang="en-US" sz="1800">
                <a:solidFill>
                  <a:srgbClr val="000000"/>
                </a:solidFill>
                <a:ea typeface="+mn-lt"/>
                <a:cs typeface="+mn-lt"/>
              </a:rPr>
              <a:t>Rather than use a cost target approach for reducing the TPC, start from a preliminary baseline and systematically adopt  and document cost reduction measures.</a:t>
            </a:r>
          </a:p>
          <a:p>
            <a:pPr lvl="1">
              <a:lnSpc>
                <a:spcPct val="114000"/>
              </a:lnSpc>
              <a:spcBef>
                <a:spcPts val="600"/>
              </a:spcBef>
            </a:pPr>
            <a:r>
              <a:rPr lang="en-US" sz="1800">
                <a:solidFill>
                  <a:srgbClr val="000000"/>
                </a:solidFill>
                <a:ea typeface="+mn-lt"/>
                <a:cs typeface="+mn-lt"/>
              </a:rPr>
              <a:t>The committee agrees that the alternative execution strategy of pursuing a CD-3C to advance construction is a reasonable approach. But first create a preliminary baseline and then use this tool and the items stated above to determine the efficacy of all execution strategies (CD-2/3 vs CD-3C, subprojects, etc.)</a:t>
            </a:r>
            <a:endParaRPr lang="en-US" sz="1800">
              <a:cs typeface="Arial"/>
            </a:endParaRPr>
          </a:p>
          <a:p>
            <a:pPr lvl="1">
              <a:lnSpc>
                <a:spcPct val="114000"/>
              </a:lnSpc>
              <a:spcBef>
                <a:spcPts val="600"/>
              </a:spcBef>
            </a:pPr>
            <a:r>
              <a:rPr lang="en-US" sz="1800">
                <a:solidFill>
                  <a:srgbClr val="000000"/>
                </a:solidFill>
                <a:cs typeface="Arial"/>
              </a:rPr>
              <a:t>Beam loss scenarios for the ASR scope should be identified quickly to enable radiation safety analyses. Existing tunnel shielding may be adequate, but that needs to be demonstrated. Old and new penetrations need evaluation, considering also the increased synchrotron radiation risks posed by the new electron ring. </a:t>
            </a:r>
            <a:r>
              <a:rPr lang="en-US" sz="1800">
                <a:solidFill>
                  <a:srgbClr val="000000"/>
                </a:solidFill>
                <a:highlight>
                  <a:srgbClr val="FFFFFF"/>
                </a:highlight>
                <a:cs typeface="Arial"/>
              </a:rPr>
              <a:t>New risks may impact areas previously unaffected during RHIC operations</a:t>
            </a:r>
            <a:r>
              <a:rPr lang="en-US" sz="1800">
                <a:solidFill>
                  <a:srgbClr val="000000"/>
                </a:solidFill>
                <a:cs typeface="Arial"/>
              </a:rPr>
              <a:t>. See recommendation.</a:t>
            </a:r>
          </a:p>
          <a:p>
            <a:pPr lvl="1">
              <a:lnSpc>
                <a:spcPct val="114000"/>
              </a:lnSpc>
              <a:spcBef>
                <a:spcPts val="600"/>
              </a:spcBef>
            </a:pPr>
            <a:r>
              <a:rPr lang="en-US" sz="1800">
                <a:solidFill>
                  <a:srgbClr val="000000"/>
                </a:solidFill>
                <a:cs typeface="Arial"/>
              </a:rPr>
              <a:t>The future one-ESHQ structure for EIC and NPP department is commendable. This comprehensive approach is expected to eliminate ambiguities regarding roles and responsibilities between Project and Operations.</a:t>
            </a:r>
          </a:p>
          <a:p>
            <a:pPr lvl="1"/>
            <a:endParaRPr lang="en-US" sz="1600">
              <a:solidFill>
                <a:srgbClr val="FF0000"/>
              </a:solidFill>
              <a:cs typeface="Arial"/>
            </a:endParaRPr>
          </a:p>
        </p:txBody>
      </p:sp>
      <p:sp>
        <p:nvSpPr>
          <p:cNvPr id="6" name="TextBox 5">
            <a:extLst>
              <a:ext uri="{FF2B5EF4-FFF2-40B4-BE49-F238E27FC236}">
                <a16:creationId xmlns:a16="http://schemas.microsoft.com/office/drawing/2014/main" id="{8B3EDB85-C238-A61C-630F-29CD9BDE7616}"/>
              </a:ext>
            </a:extLst>
          </p:cNvPr>
          <p:cNvSpPr txBox="1"/>
          <p:nvPr/>
        </p:nvSpPr>
        <p:spPr>
          <a:xfrm>
            <a:off x="682866" y="254650"/>
            <a:ext cx="10363271" cy="523220"/>
          </a:xfrm>
          <a:prstGeom prst="rect">
            <a:avLst/>
          </a:prstGeom>
          <a:noFill/>
        </p:spPr>
        <p:txBody>
          <a:bodyPr wrap="square">
            <a:spAutoFit/>
          </a:bodyPr>
          <a:lstStyle/>
          <a:p>
            <a:r>
              <a:rPr lang="en-US" sz="2800" b="1"/>
              <a:t>SC7 – Project Management </a:t>
            </a:r>
            <a:endParaRPr lang="en" sz="3600" b="1"/>
          </a:p>
        </p:txBody>
      </p:sp>
    </p:spTree>
    <p:extLst>
      <p:ext uri="{BB962C8B-B14F-4D97-AF65-F5344CB8AC3E}">
        <p14:creationId xmlns:p14="http://schemas.microsoft.com/office/powerpoint/2010/main" val="3617516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6692-7C8D-22B5-0867-6F95ECB790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2B97BB-BD0A-FC2D-7A78-6522C80D3BDD}"/>
              </a:ext>
            </a:extLst>
          </p:cNvPr>
          <p:cNvSpPr>
            <a:spLocks noGrp="1"/>
          </p:cNvSpPr>
          <p:nvPr>
            <p:ph type="sldNum" sz="quarter" idx="4"/>
          </p:nvPr>
        </p:nvSpPr>
        <p:spPr/>
        <p:txBody>
          <a:bodyPr/>
          <a:lstStyle/>
          <a:p>
            <a:fld id="{933A556B-7C63-244D-9B7C-B0EA8042B330}" type="slidenum">
              <a:rPr lang="en-US" smtClean="0"/>
              <a:pPr/>
              <a:t>17</a:t>
            </a:fld>
            <a:endParaRPr lang="en-US">
              <a:solidFill>
                <a:schemeClr val="tx1"/>
              </a:solidFill>
            </a:endParaRPr>
          </a:p>
        </p:txBody>
      </p:sp>
      <p:sp>
        <p:nvSpPr>
          <p:cNvPr id="4" name="Text Placeholder 3">
            <a:extLst>
              <a:ext uri="{FF2B5EF4-FFF2-40B4-BE49-F238E27FC236}">
                <a16:creationId xmlns:a16="http://schemas.microsoft.com/office/drawing/2014/main" id="{B38643D0-A7FC-37D8-369B-654830A84CCA}"/>
              </a:ext>
            </a:extLst>
          </p:cNvPr>
          <p:cNvSpPr>
            <a:spLocks noGrp="1"/>
          </p:cNvSpPr>
          <p:nvPr>
            <p:ph type="body" sz="quarter" idx="10"/>
          </p:nvPr>
        </p:nvSpPr>
        <p:spPr/>
        <p:txBody>
          <a:bodyPr vert="horz" lIns="91440" tIns="45720" rIns="91440" bIns="45720" rtlCol="0" anchor="t">
            <a:normAutofit fontScale="92500" lnSpcReduction="10000"/>
          </a:bodyPr>
          <a:lstStyle/>
          <a:p>
            <a:pPr marL="0" indent="0">
              <a:buNone/>
            </a:pPr>
            <a:r>
              <a:rPr lang="en-US" b="1"/>
              <a:t>Key Takeaway Comment</a:t>
            </a:r>
          </a:p>
          <a:p>
            <a:pPr lvl="1"/>
            <a:endParaRPr lang="en-US" sz="1600">
              <a:solidFill>
                <a:srgbClr val="FF0000"/>
              </a:solidFill>
              <a:cs typeface="Arial"/>
            </a:endParaRPr>
          </a:p>
          <a:p>
            <a:pPr lvl="1">
              <a:lnSpc>
                <a:spcPct val="114000"/>
              </a:lnSpc>
              <a:spcBef>
                <a:spcPts val="600"/>
              </a:spcBef>
            </a:pPr>
            <a:r>
              <a:rPr lang="en-US" sz="2400">
                <a:cs typeface="Arial"/>
              </a:rPr>
              <a:t>5 yrs after CD-1, with  a staff of ~350 FTE and with ~$379M spent, tremendous effort has been put into developing a preliminary baseline, however it is not completed. The project needs to immediately create a preliminary baseline to present at the upcoming IPR.</a:t>
            </a:r>
          </a:p>
          <a:p>
            <a:pPr lvl="2">
              <a:lnSpc>
                <a:spcPct val="114000"/>
              </a:lnSpc>
              <a:spcBef>
                <a:spcPts val="600"/>
              </a:spcBef>
            </a:pPr>
            <a:r>
              <a:rPr lang="en-US" sz="2400">
                <a:cs typeface="Arial"/>
              </a:rPr>
              <a:t>Focus project activities on getting the baseline done as the main priority for the entire project and performing cost reductions, the other activities are distracting from the main task the project needs to complete (e.g. other reviews)</a:t>
            </a:r>
          </a:p>
          <a:p>
            <a:pPr lvl="1">
              <a:lnSpc>
                <a:spcPct val="113999"/>
              </a:lnSpc>
              <a:spcBef>
                <a:spcPts val="600"/>
              </a:spcBef>
            </a:pPr>
            <a:endParaRPr lang="en-US" sz="2400">
              <a:cs typeface="Arial"/>
            </a:endParaRPr>
          </a:p>
          <a:p>
            <a:pPr lvl="1">
              <a:lnSpc>
                <a:spcPct val="113999"/>
              </a:lnSpc>
              <a:spcBef>
                <a:spcPts val="600"/>
              </a:spcBef>
            </a:pPr>
            <a:r>
              <a:rPr lang="en-US" sz="2400">
                <a:cs typeface="Arial"/>
              </a:rPr>
              <a:t>This effort will require an intense effort but will provide an important reward: a common framework the team can use to systematically bring the TPC to an acceptable level and to analyze alternate execution strategies.</a:t>
            </a:r>
          </a:p>
          <a:p>
            <a:pPr lvl="2">
              <a:lnSpc>
                <a:spcPct val="113999"/>
              </a:lnSpc>
              <a:spcBef>
                <a:spcPts val="600"/>
              </a:spcBef>
            </a:pPr>
            <a:endParaRPr lang="en-US">
              <a:cs typeface="Arial"/>
            </a:endParaRPr>
          </a:p>
          <a:p>
            <a:pPr lvl="2">
              <a:lnSpc>
                <a:spcPct val="113999"/>
              </a:lnSpc>
              <a:spcBef>
                <a:spcPts val="600"/>
              </a:spcBef>
            </a:pPr>
            <a:endParaRPr lang="en-US">
              <a:cs typeface="Arial"/>
            </a:endParaRPr>
          </a:p>
        </p:txBody>
      </p:sp>
      <p:sp>
        <p:nvSpPr>
          <p:cNvPr id="6" name="TextBox 5">
            <a:extLst>
              <a:ext uri="{FF2B5EF4-FFF2-40B4-BE49-F238E27FC236}">
                <a16:creationId xmlns:a16="http://schemas.microsoft.com/office/drawing/2014/main" id="{72D0DC46-F0C8-E2BC-621B-E8647D022220}"/>
              </a:ext>
            </a:extLst>
          </p:cNvPr>
          <p:cNvSpPr txBox="1"/>
          <p:nvPr/>
        </p:nvSpPr>
        <p:spPr>
          <a:xfrm>
            <a:off x="682866" y="254650"/>
            <a:ext cx="10363271" cy="523220"/>
          </a:xfrm>
          <a:prstGeom prst="rect">
            <a:avLst/>
          </a:prstGeom>
          <a:noFill/>
        </p:spPr>
        <p:txBody>
          <a:bodyPr wrap="square">
            <a:spAutoFit/>
          </a:bodyPr>
          <a:lstStyle/>
          <a:p>
            <a:r>
              <a:rPr lang="en-US" sz="2800" b="1"/>
              <a:t>SC7 – Project Management </a:t>
            </a:r>
            <a:endParaRPr lang="en" sz="3600" b="1"/>
          </a:p>
        </p:txBody>
      </p:sp>
    </p:spTree>
    <p:extLst>
      <p:ext uri="{BB962C8B-B14F-4D97-AF65-F5344CB8AC3E}">
        <p14:creationId xmlns:p14="http://schemas.microsoft.com/office/powerpoint/2010/main" val="217599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37A80-3B3B-7F3A-941F-F63E73B41C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5628D-98C9-2C5A-97B0-7D07C1F72007}"/>
              </a:ext>
            </a:extLst>
          </p:cNvPr>
          <p:cNvSpPr>
            <a:spLocks noGrp="1"/>
          </p:cNvSpPr>
          <p:nvPr>
            <p:ph type="sldNum" sz="quarter" idx="4"/>
          </p:nvPr>
        </p:nvSpPr>
        <p:spPr/>
        <p:txBody>
          <a:bodyPr/>
          <a:lstStyle/>
          <a:p>
            <a:fld id="{933A556B-7C63-244D-9B7C-B0EA8042B330}" type="slidenum">
              <a:rPr lang="en-US" smtClean="0"/>
              <a:pPr/>
              <a:t>18</a:t>
            </a:fld>
            <a:endParaRPr lang="en-US">
              <a:solidFill>
                <a:schemeClr val="tx1"/>
              </a:solidFill>
            </a:endParaRPr>
          </a:p>
        </p:txBody>
      </p:sp>
      <p:sp>
        <p:nvSpPr>
          <p:cNvPr id="4" name="Text Placeholder 3">
            <a:extLst>
              <a:ext uri="{FF2B5EF4-FFF2-40B4-BE49-F238E27FC236}">
                <a16:creationId xmlns:a16="http://schemas.microsoft.com/office/drawing/2014/main" id="{41E49205-E915-FD28-F1AF-B77C61252BB1}"/>
              </a:ext>
            </a:extLst>
          </p:cNvPr>
          <p:cNvSpPr>
            <a:spLocks noGrp="1"/>
          </p:cNvSpPr>
          <p:nvPr>
            <p:ph type="body" sz="quarter" idx="10"/>
          </p:nvPr>
        </p:nvSpPr>
        <p:spPr>
          <a:xfrm>
            <a:off x="461963" y="981075"/>
            <a:ext cx="11388725" cy="5065713"/>
          </a:xfrm>
        </p:spPr>
        <p:txBody>
          <a:bodyPr vert="horz" lIns="91440" tIns="45720" rIns="91440" bIns="45720" rtlCol="0" anchor="t">
            <a:normAutofit lnSpcReduction="10000"/>
          </a:bodyPr>
          <a:lstStyle/>
          <a:p>
            <a:pPr marL="0" indent="0">
              <a:buNone/>
            </a:pPr>
            <a:r>
              <a:rPr lang="en-US" b="1"/>
              <a:t>Recommendations</a:t>
            </a:r>
            <a:endParaRPr lang="en-US" b="1">
              <a:cs typeface="Arial"/>
            </a:endParaRPr>
          </a:p>
          <a:p>
            <a:pPr marL="914400" indent="-457200">
              <a:lnSpc>
                <a:spcPct val="114000"/>
              </a:lnSpc>
              <a:spcBef>
                <a:spcPts val="600"/>
              </a:spcBef>
              <a:buAutoNum type="arabicPeriod"/>
            </a:pPr>
            <a:r>
              <a:rPr lang="en-US" sz="2000">
                <a:cs typeface="Arial"/>
              </a:rPr>
              <a:t>Complete the development of the resource loaded schedule preliminary baseline that captures the entire EIC Project scope by the upcoming IPR in April 2026. </a:t>
            </a:r>
          </a:p>
          <a:p>
            <a:pPr marL="914400" indent="-457200">
              <a:lnSpc>
                <a:spcPct val="113999"/>
              </a:lnSpc>
              <a:spcBef>
                <a:spcPts val="600"/>
              </a:spcBef>
              <a:buAutoNum type="arabicPeriod"/>
            </a:pPr>
            <a:endParaRPr lang="en-US" sz="2000">
              <a:cs typeface="Arial"/>
            </a:endParaRPr>
          </a:p>
          <a:p>
            <a:pPr marL="914400" indent="-457200">
              <a:lnSpc>
                <a:spcPct val="114000"/>
              </a:lnSpc>
              <a:spcBef>
                <a:spcPts val="600"/>
              </a:spcBef>
              <a:buAutoNum type="arabicPeriod"/>
            </a:pPr>
            <a:r>
              <a:rPr lang="en-US" sz="2000">
                <a:cs typeface="Arial"/>
              </a:rPr>
              <a:t>By August 2026, after establishing the fully integrated RLS, complete cost cutting activities to ensure the preliminary baseline is below the $3B cap and establish risk based verifiable contingency need for cost and schedule, BA/BO curves, required funding profile and confirm the project's execution strategy.</a:t>
            </a:r>
          </a:p>
          <a:p>
            <a:pPr marL="914400" indent="-457200">
              <a:lnSpc>
                <a:spcPct val="113999"/>
              </a:lnSpc>
              <a:spcBef>
                <a:spcPts val="600"/>
              </a:spcBef>
              <a:buAutoNum type="arabicPeriod"/>
            </a:pPr>
            <a:endParaRPr lang="en-US" sz="2000">
              <a:cs typeface="Arial"/>
            </a:endParaRPr>
          </a:p>
          <a:p>
            <a:pPr marL="914400" indent="-457200">
              <a:lnSpc>
                <a:spcPct val="113999"/>
              </a:lnSpc>
              <a:spcBef>
                <a:spcPts val="600"/>
              </a:spcBef>
              <a:buAutoNum type="arabicPeriod"/>
            </a:pPr>
            <a:r>
              <a:rPr lang="en-US" sz="2000">
                <a:cs typeface="Arial"/>
              </a:rPr>
              <a:t>Increase the transfer of NP operational funding towards EIC scope as part of the cost reduction effort.</a:t>
            </a:r>
          </a:p>
          <a:p>
            <a:pPr marL="914400" indent="-457200">
              <a:lnSpc>
                <a:spcPct val="113999"/>
              </a:lnSpc>
              <a:spcBef>
                <a:spcPts val="600"/>
              </a:spcBef>
              <a:buAutoNum type="arabicPeriod"/>
            </a:pPr>
            <a:endParaRPr lang="en-US" sz="2000"/>
          </a:p>
          <a:p>
            <a:pPr marL="914400" indent="-457200">
              <a:lnSpc>
                <a:spcPct val="114000"/>
              </a:lnSpc>
              <a:spcBef>
                <a:spcPts val="600"/>
              </a:spcBef>
              <a:buAutoNum type="arabicPeriod"/>
            </a:pPr>
            <a:r>
              <a:rPr lang="en-US" sz="2000"/>
              <a:t>Identify before CD-2 beam loss scenarios for the ASR scope to enable radiation safety analyses to assess validity of existing shielding and to define new shielding requirements.</a:t>
            </a:r>
            <a:endParaRPr lang="en-US" sz="2000">
              <a:cs typeface="Arial"/>
            </a:endParaRPr>
          </a:p>
        </p:txBody>
      </p:sp>
      <p:sp>
        <p:nvSpPr>
          <p:cNvPr id="6" name="TextBox 5">
            <a:extLst>
              <a:ext uri="{FF2B5EF4-FFF2-40B4-BE49-F238E27FC236}">
                <a16:creationId xmlns:a16="http://schemas.microsoft.com/office/drawing/2014/main" id="{10F1599F-F7A5-29A3-D38C-F22A31C3B0EE}"/>
              </a:ext>
            </a:extLst>
          </p:cNvPr>
          <p:cNvSpPr txBox="1"/>
          <p:nvPr/>
        </p:nvSpPr>
        <p:spPr>
          <a:xfrm>
            <a:off x="717592" y="266225"/>
            <a:ext cx="10363271" cy="523220"/>
          </a:xfrm>
          <a:prstGeom prst="rect">
            <a:avLst/>
          </a:prstGeom>
          <a:noFill/>
        </p:spPr>
        <p:txBody>
          <a:bodyPr wrap="square">
            <a:spAutoFit/>
          </a:bodyPr>
          <a:lstStyle/>
          <a:p>
            <a:r>
              <a:rPr lang="en-US" sz="2800" b="1"/>
              <a:t>SC7 – Project Management </a:t>
            </a:r>
            <a:endParaRPr lang="en" sz="3600" b="1"/>
          </a:p>
        </p:txBody>
      </p:sp>
    </p:spTree>
    <p:extLst>
      <p:ext uri="{BB962C8B-B14F-4D97-AF65-F5344CB8AC3E}">
        <p14:creationId xmlns:p14="http://schemas.microsoft.com/office/powerpoint/2010/main" val="186067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6E1CB-D234-3483-EC94-CA498EB9ED74}"/>
              </a:ext>
            </a:extLst>
          </p:cNvPr>
          <p:cNvSpPr txBox="1"/>
          <p:nvPr/>
        </p:nvSpPr>
        <p:spPr>
          <a:xfrm>
            <a:off x="3442700" y="2828835"/>
            <a:ext cx="5442516" cy="646331"/>
          </a:xfrm>
          <a:prstGeom prst="rect">
            <a:avLst/>
          </a:prstGeom>
          <a:noFill/>
        </p:spPr>
        <p:txBody>
          <a:bodyPr wrap="none" rtlCol="0">
            <a:spAutoFit/>
          </a:bodyPr>
          <a:lstStyle/>
          <a:p>
            <a:pPr algn="ctr"/>
            <a:r>
              <a:rPr lang="en-US" sz="3600" b="1" dirty="0"/>
              <a:t>EIC Project Plan Update</a:t>
            </a:r>
          </a:p>
        </p:txBody>
      </p:sp>
    </p:spTree>
    <p:extLst>
      <p:ext uri="{BB962C8B-B14F-4D97-AF65-F5344CB8AC3E}">
        <p14:creationId xmlns:p14="http://schemas.microsoft.com/office/powerpoint/2010/main" val="3324607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C0F249-06C2-BCE5-AE3F-01C27FCCE40E}"/>
              </a:ext>
            </a:extLst>
          </p:cNvPr>
          <p:cNvSpPr txBox="1"/>
          <p:nvPr/>
        </p:nvSpPr>
        <p:spPr>
          <a:xfrm>
            <a:off x="489475" y="734652"/>
            <a:ext cx="1147392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Planning for 2026</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March 9-12 Director’s Review</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Project Plan Updates</a:t>
            </a:r>
          </a:p>
          <a:p>
            <a:pPr marL="285750" indent="-285750">
              <a:buFont typeface="Arial" panose="020B0604020202020204" pitchFamily="34" charset="0"/>
              <a:buChar char="•"/>
            </a:pPr>
            <a:r>
              <a:rPr lang="en-US" sz="2400" dirty="0">
                <a:ea typeface="Calibri" panose="020F0502020204030204" pitchFamily="34" charset="0"/>
                <a:cs typeface="Calibri" panose="020F0502020204030204" pitchFamily="34" charset="0"/>
              </a:rPr>
              <a:t>IR Layout Update</a:t>
            </a:r>
          </a:p>
        </p:txBody>
      </p:sp>
      <p:sp>
        <p:nvSpPr>
          <p:cNvPr id="2" name="Title 1">
            <a:extLst>
              <a:ext uri="{FF2B5EF4-FFF2-40B4-BE49-F238E27FC236}">
                <a16:creationId xmlns:a16="http://schemas.microsoft.com/office/drawing/2014/main" id="{1688CBC1-92BD-3EC2-60A0-F73154E7D7C3}"/>
              </a:ext>
            </a:extLst>
          </p:cNvPr>
          <p:cNvSpPr>
            <a:spLocks noGrp="1"/>
          </p:cNvSpPr>
          <p:nvPr>
            <p:ph type="title"/>
          </p:nvPr>
        </p:nvSpPr>
        <p:spPr>
          <a:xfrm>
            <a:off x="489475" y="0"/>
            <a:ext cx="11473925" cy="523415"/>
          </a:xfrm>
        </p:spPr>
        <p:txBody>
          <a:bodyPr>
            <a:noAutofit/>
          </a:bodyPr>
          <a:lstStyle/>
          <a:p>
            <a:r>
              <a:rPr lang="en-US" sz="3200" b="1" dirty="0">
                <a:latin typeface="+mn-lt"/>
              </a:rPr>
              <a:t>Outline</a:t>
            </a:r>
          </a:p>
        </p:txBody>
      </p:sp>
    </p:spTree>
    <p:extLst>
      <p:ext uri="{BB962C8B-B14F-4D97-AF65-F5344CB8AC3E}">
        <p14:creationId xmlns:p14="http://schemas.microsoft.com/office/powerpoint/2010/main" val="3536411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a:xfrm>
            <a:off x="461963" y="0"/>
            <a:ext cx="11651480" cy="457200"/>
          </a:xfrm>
        </p:spPr>
        <p:txBody>
          <a:bodyPr>
            <a:normAutofit fontScale="90000"/>
          </a:bodyPr>
          <a:lstStyle/>
          <a:p>
            <a:r>
              <a:rPr lang="en-US" sz="3600" dirty="0"/>
              <a:t>EIC Project Update – March 15 after DR &amp; Strategy Meeting</a:t>
            </a:r>
          </a:p>
        </p:txBody>
      </p:sp>
      <p:sp>
        <p:nvSpPr>
          <p:cNvPr id="6" name="TextBox 5">
            <a:extLst>
              <a:ext uri="{FF2B5EF4-FFF2-40B4-BE49-F238E27FC236}">
                <a16:creationId xmlns:a16="http://schemas.microsoft.com/office/drawing/2014/main" id="{DFB23F93-57B8-418F-8B42-8CE3E16CA8C5}"/>
              </a:ext>
            </a:extLst>
          </p:cNvPr>
          <p:cNvSpPr txBox="1"/>
          <p:nvPr/>
        </p:nvSpPr>
        <p:spPr>
          <a:xfrm>
            <a:off x="617651" y="512817"/>
            <a:ext cx="10956697" cy="5832366"/>
          </a:xfrm>
          <a:prstGeom prst="rect">
            <a:avLst/>
          </a:prstGeom>
        </p:spPr>
        <p:txBody>
          <a:bodyPr wrap="square" rtlCol="0">
            <a:spAutoFit/>
          </a:bodyPr>
          <a:lstStyle/>
          <a:p>
            <a:pPr>
              <a:spcAft>
                <a:spcPts val="600"/>
              </a:spcAft>
            </a:pPr>
            <a:r>
              <a:rPr lang="en-US" sz="1200" dirty="0"/>
              <a:t>From: Yeck, Jim &lt;jyeck@bnl.gov&gt;</a:t>
            </a:r>
          </a:p>
          <a:p>
            <a:pPr>
              <a:spcAft>
                <a:spcPts val="600"/>
              </a:spcAft>
            </a:pPr>
            <a:r>
              <a:rPr lang="en-US" sz="1200" dirty="0"/>
              <a:t>Date: Sunday, March 15, 2026 at 2:14 PM</a:t>
            </a:r>
          </a:p>
          <a:p>
            <a:pPr>
              <a:spcAft>
                <a:spcPts val="600"/>
              </a:spcAft>
            </a:pPr>
            <a:r>
              <a:rPr lang="en-US" sz="1200" dirty="0"/>
              <a:t>Subject: Summary of March 13 Discussion on EIC Cost Reduction Plans</a:t>
            </a:r>
          </a:p>
          <a:p>
            <a:pPr>
              <a:spcAft>
                <a:spcPts val="600"/>
              </a:spcAft>
            </a:pPr>
            <a:endParaRPr lang="en-US" sz="1200" dirty="0"/>
          </a:p>
          <a:p>
            <a:pPr>
              <a:spcAft>
                <a:spcPts val="600"/>
              </a:spcAft>
            </a:pPr>
            <a:r>
              <a:rPr lang="en-US" sz="1200" dirty="0"/>
              <a:t>Dear Colleagues,</a:t>
            </a:r>
          </a:p>
          <a:p>
            <a:pPr>
              <a:spcAft>
                <a:spcPts val="600"/>
              </a:spcAft>
            </a:pPr>
            <a:r>
              <a:rPr lang="en-US" sz="1200" dirty="0"/>
              <a:t>Thank you for the productive discussion during our meeting in Washington on March 13.</a:t>
            </a:r>
          </a:p>
          <a:p>
            <a:pPr>
              <a:spcAft>
                <a:spcPts val="600"/>
              </a:spcAft>
            </a:pPr>
            <a:r>
              <a:rPr lang="en-US" sz="1200" dirty="0"/>
              <a:t>We aligned on proceeding with the full set of cost-reduction opportunities identified in the project’s cost reduction plan presented at the Director’s Review (DR). As summarized in the presentation, these opportunities fall into two categories: Class 1 actions, which reduce cost without impacting expected performance and will be implemented through normal project change control; and Class 2 actions, which involve elements of the original design that would be deferred for installation during the early operations period. We will continue to identify additional opportunities for cost reduction as the project progresses.</a:t>
            </a:r>
          </a:p>
          <a:p>
            <a:pPr>
              <a:spcAft>
                <a:spcPts val="600"/>
              </a:spcAft>
            </a:pPr>
            <a:r>
              <a:rPr lang="en-US" sz="1200" dirty="0"/>
              <a:t>EIC annual operations are assumed to be approximately $250–300M per year.  Within this amount, up to $50M annually would be allocated to progressively provide the hardware complement required </a:t>
            </a:r>
            <a:r>
              <a:rPr lang="en-US" sz="1200" b="1" dirty="0">
                <a:solidFill>
                  <a:srgbClr val="3333FF"/>
                </a:solidFill>
              </a:rPr>
              <a:t>to achieve the EIC’s ultimate performance parameters</a:t>
            </a:r>
            <a:r>
              <a:rPr lang="en-US" sz="1200" dirty="0"/>
              <a:t>. The only EIC upgrade currently envisioned is the addition of a second interaction region and detector.</a:t>
            </a:r>
          </a:p>
          <a:p>
            <a:pPr>
              <a:spcAft>
                <a:spcPts val="600"/>
              </a:spcAft>
            </a:pPr>
            <a:r>
              <a:rPr lang="en-US" sz="1200" dirty="0"/>
              <a:t>Your alignment on this path forward is greatly appreciated, and we will continue refining the details as the project advances.</a:t>
            </a:r>
          </a:p>
          <a:p>
            <a:pPr>
              <a:spcAft>
                <a:spcPts val="600"/>
              </a:spcAft>
            </a:pPr>
            <a:r>
              <a:rPr lang="en-US" sz="1200" dirty="0"/>
              <a:t>I will request DOE support for rescheduling the IPR to September. The Director’s Review provided a comprehensive evaluation of the project, and we need time to address the issues identified by the committee, including the priority placed on establishing the preliminary baseline.</a:t>
            </a:r>
          </a:p>
          <a:p>
            <a:pPr>
              <a:spcAft>
                <a:spcPts val="600"/>
              </a:spcAft>
            </a:pPr>
            <a:r>
              <a:rPr lang="en-US" sz="1200" dirty="0"/>
              <a:t>We will plan a visit to the DOE Office of Nuclear Physics (ONP) at the end of April. This visit will provide a snapshot of progress and plans, including:</a:t>
            </a:r>
          </a:p>
          <a:p>
            <a:pPr marL="742950" lvl="1" indent="-285750">
              <a:spcAft>
                <a:spcPts val="600"/>
              </a:spcAft>
              <a:buFont typeface="Arial" panose="020B0604020202020204" pitchFamily="34" charset="0"/>
              <a:buChar char="•"/>
            </a:pPr>
            <a:r>
              <a:rPr lang="en-US" sz="1200" dirty="0"/>
              <a:t>    progress toward the TPC point estimate goal,</a:t>
            </a:r>
          </a:p>
          <a:p>
            <a:pPr marL="742950" lvl="1" indent="-285750">
              <a:spcAft>
                <a:spcPts val="600"/>
              </a:spcAft>
              <a:buFont typeface="Arial" panose="020B0604020202020204" pitchFamily="34" charset="0"/>
              <a:buChar char="•"/>
            </a:pPr>
            <a:r>
              <a:rPr lang="en-US" sz="1200" dirty="0"/>
              <a:t>    status of the preliminary baseline,</a:t>
            </a:r>
          </a:p>
          <a:p>
            <a:pPr marL="742950" lvl="1" indent="-285750">
              <a:spcAft>
                <a:spcPts val="600"/>
              </a:spcAft>
              <a:buFont typeface="Arial" panose="020B0604020202020204" pitchFamily="34" charset="0"/>
              <a:buChar char="•"/>
            </a:pPr>
            <a:r>
              <a:rPr lang="en-US" sz="1200" dirty="0"/>
              <a:t>    IPR preparation and responses to the DR review, and</a:t>
            </a:r>
          </a:p>
          <a:p>
            <a:pPr marL="742950" lvl="1" indent="-285750">
              <a:spcAft>
                <a:spcPts val="600"/>
              </a:spcAft>
              <a:buFont typeface="Arial" panose="020B0604020202020204" pitchFamily="34" charset="0"/>
              <a:buChar char="•"/>
            </a:pPr>
            <a:r>
              <a:rPr lang="en-US" sz="1200" dirty="0"/>
              <a:t>    the proposal for CD-3C and a limited CD-2/3 construction start at the end of 2026.</a:t>
            </a:r>
          </a:p>
          <a:p>
            <a:pPr>
              <a:spcAft>
                <a:spcPts val="600"/>
              </a:spcAft>
            </a:pPr>
            <a:r>
              <a:rPr lang="en-US" sz="1200" dirty="0"/>
              <a:t>The dates for the April visit and the IPR will be finalized as soon as possible.</a:t>
            </a:r>
          </a:p>
          <a:p>
            <a:pPr>
              <a:spcAft>
                <a:spcPts val="600"/>
              </a:spcAft>
            </a:pPr>
            <a:r>
              <a:rPr lang="en-US" sz="1200" dirty="0"/>
              <a:t>Sincerely,</a:t>
            </a:r>
          </a:p>
          <a:p>
            <a:pPr>
              <a:spcAft>
                <a:spcPts val="600"/>
              </a:spcAft>
            </a:pPr>
            <a:r>
              <a:rPr lang="en-US" sz="1200" dirty="0"/>
              <a:t>Jim</a:t>
            </a:r>
          </a:p>
        </p:txBody>
      </p:sp>
    </p:spTree>
    <p:extLst>
      <p:ext uri="{BB962C8B-B14F-4D97-AF65-F5344CB8AC3E}">
        <p14:creationId xmlns:p14="http://schemas.microsoft.com/office/powerpoint/2010/main" val="104100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75683-B437-7832-E249-9A5A5B712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1D175-50C1-CF78-59F4-CC7566F1B8AF}"/>
              </a:ext>
            </a:extLst>
          </p:cNvPr>
          <p:cNvSpPr>
            <a:spLocks noGrp="1"/>
          </p:cNvSpPr>
          <p:nvPr>
            <p:ph type="title"/>
          </p:nvPr>
        </p:nvSpPr>
        <p:spPr>
          <a:xfrm>
            <a:off x="462579" y="0"/>
            <a:ext cx="11499925" cy="546755"/>
          </a:xfrm>
        </p:spPr>
        <p:txBody>
          <a:bodyPr/>
          <a:lstStyle/>
          <a:p>
            <a:r>
              <a:rPr lang="en-US" dirty="0"/>
              <a:t>Mission Need Parameters</a:t>
            </a:r>
          </a:p>
        </p:txBody>
      </p:sp>
      <p:sp>
        <p:nvSpPr>
          <p:cNvPr id="3" name="Content Placeholder 2">
            <a:extLst>
              <a:ext uri="{FF2B5EF4-FFF2-40B4-BE49-F238E27FC236}">
                <a16:creationId xmlns:a16="http://schemas.microsoft.com/office/drawing/2014/main" id="{CD364825-CF34-DC46-5920-29373955FE32}"/>
              </a:ext>
            </a:extLst>
          </p:cNvPr>
          <p:cNvSpPr>
            <a:spLocks noGrp="1"/>
          </p:cNvSpPr>
          <p:nvPr>
            <p:ph idx="1"/>
          </p:nvPr>
        </p:nvSpPr>
        <p:spPr>
          <a:xfrm>
            <a:off x="462579" y="975365"/>
            <a:ext cx="11499925" cy="3041626"/>
          </a:xfrm>
        </p:spPr>
        <p:txBody>
          <a:bodyPr/>
          <a:lstStyle/>
          <a:p>
            <a:pPr marL="285750" indent="-285750">
              <a:spcAft>
                <a:spcPts val="1200"/>
              </a:spcAft>
            </a:pPr>
            <a:r>
              <a:rPr lang="en-US"/>
              <a:t>A high degree of beam polarization</a:t>
            </a:r>
            <a:r>
              <a:rPr lang="en-US" b="1"/>
              <a:t>*</a:t>
            </a:r>
            <a:r>
              <a:rPr lang="en-US"/>
              <a:t> ( ~ 70%) for electrons and light ions</a:t>
            </a:r>
          </a:p>
          <a:p>
            <a:pPr marL="285750" indent="-285750">
              <a:spcAft>
                <a:spcPts val="1200"/>
              </a:spcAft>
            </a:pPr>
            <a:r>
              <a:rPr lang="en-US"/>
              <a:t>Availability of ion beams from deuterons to the heaviest stable nuclei</a:t>
            </a:r>
          </a:p>
          <a:p>
            <a:pPr marL="285750" indent="-285750">
              <a:spcAft>
                <a:spcPts val="1200"/>
              </a:spcAft>
            </a:pPr>
            <a:r>
              <a:rPr lang="en-US"/>
              <a:t>Variable center of mass energies ~20-100 GeV, upgradable to ~140 GeV (e-p)</a:t>
            </a:r>
          </a:p>
          <a:p>
            <a:pPr marL="285750" indent="-285750">
              <a:spcAft>
                <a:spcPts val="1200"/>
              </a:spcAft>
            </a:pPr>
            <a:r>
              <a:rPr lang="en-US"/>
              <a:t>High collision luminosity</a:t>
            </a:r>
            <a:r>
              <a:rPr lang="en-US" b="1"/>
              <a:t>*</a:t>
            </a:r>
            <a:r>
              <a:rPr lang="en-US"/>
              <a:t> ~10</a:t>
            </a:r>
            <a:r>
              <a:rPr lang="en-US" baseline="30000"/>
              <a:t>33-34</a:t>
            </a:r>
            <a:r>
              <a:rPr lang="en-US"/>
              <a:t> cm</a:t>
            </a:r>
            <a:r>
              <a:rPr lang="en-US" baseline="30000"/>
              <a:t>-2</a:t>
            </a:r>
            <a:r>
              <a:rPr lang="en-US"/>
              <a:t>s</a:t>
            </a:r>
            <a:r>
              <a:rPr lang="en-US" baseline="30000"/>
              <a:t>-1</a:t>
            </a:r>
          </a:p>
          <a:p>
            <a:pPr marL="285750" indent="-285750">
              <a:spcAft>
                <a:spcPts val="1200"/>
              </a:spcAft>
            </a:pPr>
            <a:r>
              <a:rPr lang="en-US"/>
              <a:t>Possibly more than one interaction region</a:t>
            </a:r>
          </a:p>
        </p:txBody>
      </p:sp>
      <p:sp>
        <p:nvSpPr>
          <p:cNvPr id="5" name="TextBox 4">
            <a:extLst>
              <a:ext uri="{FF2B5EF4-FFF2-40B4-BE49-F238E27FC236}">
                <a16:creationId xmlns:a16="http://schemas.microsoft.com/office/drawing/2014/main" id="{7F33D039-4DFA-4E10-682D-BBFF100ADFF1}"/>
              </a:ext>
            </a:extLst>
          </p:cNvPr>
          <p:cNvSpPr txBox="1"/>
          <p:nvPr/>
        </p:nvSpPr>
        <p:spPr>
          <a:xfrm>
            <a:off x="3319895" y="5038877"/>
            <a:ext cx="6096000" cy="584775"/>
          </a:xfrm>
          <a:prstGeom prst="rect">
            <a:avLst/>
          </a:prstGeom>
          <a:ln>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Both luminosity and polarization are interpreted as average polarization and luminosity over a fill.</a:t>
            </a:r>
          </a:p>
        </p:txBody>
      </p:sp>
    </p:spTree>
    <p:extLst>
      <p:ext uri="{BB962C8B-B14F-4D97-AF65-F5344CB8AC3E}">
        <p14:creationId xmlns:p14="http://schemas.microsoft.com/office/powerpoint/2010/main" val="3499517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4E685-7E02-564A-F83B-6D8FEBE76B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EB7C5-6076-7986-CAA0-3042B1909620}"/>
              </a:ext>
            </a:extLst>
          </p:cNvPr>
          <p:cNvSpPr>
            <a:spLocks noGrp="1"/>
          </p:cNvSpPr>
          <p:nvPr>
            <p:ph type="title"/>
          </p:nvPr>
        </p:nvSpPr>
        <p:spPr>
          <a:xfrm>
            <a:off x="462579" y="-114036"/>
            <a:ext cx="11499925" cy="825178"/>
          </a:xfrm>
        </p:spPr>
        <p:txBody>
          <a:bodyPr>
            <a:normAutofit/>
          </a:bodyPr>
          <a:lstStyle/>
          <a:p>
            <a:r>
              <a:rPr lang="en-US" sz="3600" dirty="0"/>
              <a:t>Director’s Review Follow-Up – 03-17 e-mail</a:t>
            </a:r>
          </a:p>
        </p:txBody>
      </p:sp>
      <p:sp>
        <p:nvSpPr>
          <p:cNvPr id="3" name="Content Placeholder 2">
            <a:extLst>
              <a:ext uri="{FF2B5EF4-FFF2-40B4-BE49-F238E27FC236}">
                <a16:creationId xmlns:a16="http://schemas.microsoft.com/office/drawing/2014/main" id="{F69D2D7E-E3BB-083E-FC31-BB74FEA13032}"/>
              </a:ext>
            </a:extLst>
          </p:cNvPr>
          <p:cNvSpPr>
            <a:spLocks noGrp="1"/>
          </p:cNvSpPr>
          <p:nvPr>
            <p:ph idx="1"/>
          </p:nvPr>
        </p:nvSpPr>
        <p:spPr>
          <a:xfrm>
            <a:off x="462579" y="825178"/>
            <a:ext cx="11499925" cy="5289019"/>
          </a:xfrm>
        </p:spPr>
        <p:txBody>
          <a:bodyPr>
            <a:normAutofit/>
          </a:bodyPr>
          <a:lstStyle/>
          <a:p>
            <a:pPr>
              <a:lnSpc>
                <a:spcPct val="100000"/>
              </a:lnSpc>
              <a:spcBef>
                <a:spcPts val="0"/>
              </a:spcBef>
              <a:spcAft>
                <a:spcPts val="600"/>
              </a:spcAft>
            </a:pPr>
            <a:r>
              <a:rPr lang="en-US" sz="2200"/>
              <a:t>Our primary challenge is to establish a credible, fully integrated baseline that aligns scope, cost, schedule, and risk management within the $3B cost cap while preserving the capabilities required to meet the EIC Mission Need.</a:t>
            </a:r>
          </a:p>
          <a:p>
            <a:pPr>
              <a:lnSpc>
                <a:spcPct val="100000"/>
              </a:lnSpc>
              <a:spcBef>
                <a:spcPts val="0"/>
              </a:spcBef>
              <a:spcAft>
                <a:spcPts val="600"/>
              </a:spcAft>
            </a:pPr>
            <a:r>
              <a:rPr lang="en-US" sz="2200"/>
              <a:t>Establishing a credible integrated baseline is the highest priority for the project.</a:t>
            </a:r>
          </a:p>
          <a:p>
            <a:pPr>
              <a:lnSpc>
                <a:spcPct val="100000"/>
              </a:lnSpc>
              <a:spcBef>
                <a:spcPts val="0"/>
              </a:spcBef>
              <a:spcAft>
                <a:spcPts val="600"/>
              </a:spcAft>
            </a:pPr>
            <a:r>
              <a:rPr lang="en-US" sz="2200"/>
              <a:t>We will meet with DOE leadership at the end of April in Germantown to provide an update on project status, including progress toward establishing the preliminary baseline, the path to achieving the TPC point estimate, and the proposed approach for project execution. </a:t>
            </a:r>
          </a:p>
          <a:p>
            <a:pPr>
              <a:lnSpc>
                <a:spcPct val="100000"/>
              </a:lnSpc>
              <a:spcBef>
                <a:spcPts val="0"/>
              </a:spcBef>
              <a:spcAft>
                <a:spcPts val="600"/>
              </a:spcAft>
            </a:pPr>
            <a:r>
              <a:rPr lang="en-US" sz="2200"/>
              <a:t>During the next three months, the focus will be on establishing a well-defined preliminary baseline that supports the TPC point-estimate goals and this overall approach.</a:t>
            </a:r>
          </a:p>
          <a:p>
            <a:pPr>
              <a:lnSpc>
                <a:spcPct val="100000"/>
              </a:lnSpc>
              <a:spcBef>
                <a:spcPts val="0"/>
              </a:spcBef>
              <a:spcAft>
                <a:spcPts val="600"/>
              </a:spcAft>
            </a:pPr>
            <a:endParaRPr lang="en-US" sz="2200"/>
          </a:p>
        </p:txBody>
      </p:sp>
    </p:spTree>
    <p:extLst>
      <p:ext uri="{BB962C8B-B14F-4D97-AF65-F5344CB8AC3E}">
        <p14:creationId xmlns:p14="http://schemas.microsoft.com/office/powerpoint/2010/main" val="4148974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p:txBody>
          <a:bodyPr>
            <a:normAutofit fontScale="90000"/>
          </a:bodyPr>
          <a:lstStyle/>
          <a:p>
            <a:r>
              <a:rPr lang="en-US" sz="3600" dirty="0"/>
              <a:t>EIC Project Update – Mail March 24</a:t>
            </a:r>
          </a:p>
        </p:txBody>
      </p:sp>
      <p:sp>
        <p:nvSpPr>
          <p:cNvPr id="4" name="TextBox 3">
            <a:extLst>
              <a:ext uri="{FF2B5EF4-FFF2-40B4-BE49-F238E27FC236}">
                <a16:creationId xmlns:a16="http://schemas.microsoft.com/office/drawing/2014/main" id="{11238D80-FF01-474A-874D-D4044DF06446}"/>
              </a:ext>
            </a:extLst>
          </p:cNvPr>
          <p:cNvSpPr txBox="1"/>
          <p:nvPr/>
        </p:nvSpPr>
        <p:spPr>
          <a:xfrm>
            <a:off x="487679" y="691326"/>
            <a:ext cx="11537544" cy="4916346"/>
          </a:xfrm>
          <a:prstGeom prst="rect">
            <a:avLst/>
          </a:prstGeom>
        </p:spPr>
        <p:txBody>
          <a:bodyPr wrap="square" rtlCol="0">
            <a:spAutoFit/>
          </a:bodyPr>
          <a:lstStyle/>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Dear EIC Project Team,</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As promised, attached are slides that should help clarify and show what remains within the project baseline and what may be deferred to early operations.</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Please review the slides, a Q&amp;A Microsoft Form has been generated to capture any questions the team needs clarification on, a Q&amp;A session will also be held Monday, March 30th at 11am for an open discussion to address any questions.</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Depending on scope, the individual responsible for managing that scope will set up meetings with their team to discuss how the cost-reduction actions will be implemented and the process for achieving a baseline-ready P6 schedule.</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The date to update P6 is NLT mid-June (notionally 12th).</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Thank you,</a:t>
            </a:r>
          </a:p>
          <a:p>
            <a:pPr marR="0" lvl="0">
              <a:lnSpc>
                <a:spcPct val="107000"/>
              </a:lnSpc>
            </a:pPr>
            <a:r>
              <a:rPr lang="en-US" sz="1400" dirty="0">
                <a:ea typeface="Calibri" panose="020F0502020204030204" pitchFamily="34" charset="0"/>
                <a:cs typeface="Times New Roman" panose="02020603050405020304" pitchFamily="18" charset="0"/>
              </a:rPr>
              <a:t>Jim </a:t>
            </a:r>
            <a:r>
              <a:rPr lang="en-US" sz="1400" dirty="0" err="1">
                <a:ea typeface="Calibri" panose="020F0502020204030204" pitchFamily="34" charset="0"/>
                <a:cs typeface="Times New Roman" panose="02020603050405020304" pitchFamily="18" charset="0"/>
              </a:rPr>
              <a:t>Yeck</a:t>
            </a:r>
            <a:r>
              <a:rPr lang="en-US" sz="1400" dirty="0">
                <a:ea typeface="Calibri" panose="020F0502020204030204" pitchFamily="34" charset="0"/>
                <a:cs typeface="Times New Roman" panose="02020603050405020304" pitchFamily="18" charset="0"/>
              </a:rPr>
              <a:t> &amp; the EIC Executive Management Team </a:t>
            </a: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endParaRPr lang="en-US" sz="1400" dirty="0">
              <a:ea typeface="Calibri" panose="020F0502020204030204" pitchFamily="34" charset="0"/>
              <a:cs typeface="Times New Roman" panose="02020603050405020304" pitchFamily="18" charset="0"/>
            </a:endParaRPr>
          </a:p>
          <a:p>
            <a:pPr marR="0" lvl="0">
              <a:lnSpc>
                <a:spcPct val="107000"/>
              </a:lnSpc>
            </a:pPr>
            <a:r>
              <a:rPr lang="en-US" sz="1400" dirty="0">
                <a:ea typeface="Calibri" panose="020F0502020204030204" pitchFamily="34" charset="0"/>
                <a:cs typeface="Times New Roman" panose="02020603050405020304" pitchFamily="18" charset="0"/>
              </a:rPr>
              <a:t> </a:t>
            </a:r>
          </a:p>
          <a:p>
            <a:pPr marL="342900" marR="0" lvl="0" indent="-342900">
              <a:lnSpc>
                <a:spcPct val="107000"/>
              </a:lnSpc>
              <a:buFont typeface="Symbol" panose="05050102010706020507" pitchFamily="18" charset="2"/>
              <a:buChar char=""/>
            </a:pPr>
            <a:endParaRPr lang="en-US" sz="1400" dirty="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endParaRPr lang="en-US"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3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4046-B0CF-8E6D-7098-1DB4475EB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F5B1E1-AA7C-CE1F-6DB4-C820FCA745AB}"/>
              </a:ext>
            </a:extLst>
          </p:cNvPr>
          <p:cNvSpPr>
            <a:spLocks noGrp="1"/>
          </p:cNvSpPr>
          <p:nvPr>
            <p:ph type="ctrTitle"/>
          </p:nvPr>
        </p:nvSpPr>
        <p:spPr>
          <a:xfrm>
            <a:off x="795069" y="1484867"/>
            <a:ext cx="10334625" cy="1344394"/>
          </a:xfrm>
        </p:spPr>
        <p:txBody>
          <a:bodyPr>
            <a:normAutofit fontScale="90000"/>
          </a:bodyPr>
          <a:lstStyle/>
          <a:p>
            <a:r>
              <a:rPr lang="en-US"/>
              <a:t>EIC Implementation Options</a:t>
            </a:r>
            <a:br>
              <a:rPr lang="en-US"/>
            </a:br>
            <a:r>
              <a:rPr lang="en-US"/>
              <a:t>	</a:t>
            </a:r>
            <a:r>
              <a:rPr lang="en-US" sz="2400" i="1"/>
              <a:t> Also known as getting the point estimate in the $3B box!</a:t>
            </a:r>
            <a:br>
              <a:rPr lang="en-US" sz="2400" i="1"/>
            </a:br>
            <a:br>
              <a:rPr lang="en-US" sz="2400" i="1"/>
            </a:br>
            <a:r>
              <a:rPr lang="en-US" sz="2400" i="1"/>
              <a:t>K. Smith on behalf of the EIC EMT</a:t>
            </a:r>
            <a:br>
              <a:rPr lang="en-US" sz="2400"/>
            </a:br>
            <a:endParaRPr lang="en-US" sz="2400"/>
          </a:p>
        </p:txBody>
      </p:sp>
    </p:spTree>
    <p:extLst>
      <p:ext uri="{BB962C8B-B14F-4D97-AF65-F5344CB8AC3E}">
        <p14:creationId xmlns:p14="http://schemas.microsoft.com/office/powerpoint/2010/main" val="68786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371-A70B-DDDA-1945-1812261D7151}"/>
              </a:ext>
            </a:extLst>
          </p:cNvPr>
          <p:cNvSpPr>
            <a:spLocks noGrp="1"/>
          </p:cNvSpPr>
          <p:nvPr>
            <p:ph type="title"/>
          </p:nvPr>
        </p:nvSpPr>
        <p:spPr/>
        <p:txBody>
          <a:bodyPr/>
          <a:lstStyle/>
          <a:p>
            <a:r>
              <a:rPr lang="en-US"/>
              <a:t>Cost Reduction Actions</a:t>
            </a:r>
          </a:p>
        </p:txBody>
      </p:sp>
      <p:sp>
        <p:nvSpPr>
          <p:cNvPr id="3" name="Content Placeholder 2">
            <a:extLst>
              <a:ext uri="{FF2B5EF4-FFF2-40B4-BE49-F238E27FC236}">
                <a16:creationId xmlns:a16="http://schemas.microsoft.com/office/drawing/2014/main" id="{56F3B6C6-72CF-2DBE-335B-27E4EE2460D8}"/>
              </a:ext>
            </a:extLst>
          </p:cNvPr>
          <p:cNvSpPr>
            <a:spLocks noGrp="1"/>
          </p:cNvSpPr>
          <p:nvPr>
            <p:ph idx="1"/>
          </p:nvPr>
        </p:nvSpPr>
        <p:spPr>
          <a:xfrm>
            <a:off x="474009" y="882328"/>
            <a:ext cx="11499925" cy="5289019"/>
          </a:xfrm>
        </p:spPr>
        <p:txBody>
          <a:bodyPr>
            <a:noAutofit/>
          </a:bodyPr>
          <a:lstStyle/>
          <a:p>
            <a:pPr marL="0" indent="0">
              <a:lnSpc>
                <a:spcPct val="100000"/>
              </a:lnSpc>
              <a:spcBef>
                <a:spcPts val="0"/>
              </a:spcBef>
              <a:spcAft>
                <a:spcPts val="600"/>
              </a:spcAft>
              <a:buNone/>
            </a:pPr>
            <a:r>
              <a:rPr lang="en-US" sz="2000"/>
              <a:t>We have developed a comprehensive list of potential cost reduction opportunities aimed at achieving a $3B cost estimate target for the project, organized into two main classes.</a:t>
            </a:r>
          </a:p>
          <a:p>
            <a:pPr marL="0" indent="0">
              <a:lnSpc>
                <a:spcPct val="100000"/>
              </a:lnSpc>
              <a:spcBef>
                <a:spcPts val="0"/>
              </a:spcBef>
              <a:spcAft>
                <a:spcPts val="600"/>
              </a:spcAft>
              <a:buNone/>
            </a:pPr>
            <a:endParaRPr lang="en-US" sz="600"/>
          </a:p>
          <a:p>
            <a:pPr marL="457200" lvl="1" indent="0">
              <a:lnSpc>
                <a:spcPct val="100000"/>
              </a:lnSpc>
              <a:spcBef>
                <a:spcPts val="0"/>
              </a:spcBef>
              <a:spcAft>
                <a:spcPts val="600"/>
              </a:spcAft>
              <a:buNone/>
            </a:pPr>
            <a:r>
              <a:rPr lang="en-US" b="1"/>
              <a:t>Class 1</a:t>
            </a:r>
          </a:p>
          <a:p>
            <a:pPr lvl="1">
              <a:lnSpc>
                <a:spcPct val="100000"/>
              </a:lnSpc>
              <a:spcBef>
                <a:spcPts val="0"/>
              </a:spcBef>
              <a:spcAft>
                <a:spcPts val="600"/>
              </a:spcAft>
            </a:pPr>
            <a:r>
              <a:rPr lang="en-US"/>
              <a:t>Actions that reduce cost without impact to ultimate performance capabilities. For example:</a:t>
            </a:r>
          </a:p>
          <a:p>
            <a:pPr lvl="2">
              <a:lnSpc>
                <a:spcPct val="100000"/>
              </a:lnSpc>
              <a:spcBef>
                <a:spcPts val="0"/>
              </a:spcBef>
              <a:spcAft>
                <a:spcPts val="600"/>
              </a:spcAft>
            </a:pPr>
            <a:r>
              <a:rPr lang="en-US" sz="2000"/>
              <a:t>Design Optimization / Value Engineering</a:t>
            </a:r>
          </a:p>
          <a:p>
            <a:pPr lvl="2">
              <a:lnSpc>
                <a:spcPct val="100000"/>
              </a:lnSpc>
              <a:spcBef>
                <a:spcPts val="0"/>
              </a:spcBef>
              <a:spcAft>
                <a:spcPts val="600"/>
              </a:spcAft>
            </a:pPr>
            <a:r>
              <a:rPr lang="en-US" sz="2000"/>
              <a:t>Cost Scrubbing</a:t>
            </a:r>
          </a:p>
          <a:p>
            <a:pPr lvl="2">
              <a:lnSpc>
                <a:spcPct val="100000"/>
              </a:lnSpc>
              <a:spcBef>
                <a:spcPts val="0"/>
              </a:spcBef>
              <a:spcAft>
                <a:spcPts val="600"/>
              </a:spcAft>
            </a:pPr>
            <a:r>
              <a:rPr lang="en-US" sz="2000">
                <a:cs typeface="Times New Roman" panose="02020603050405020304" pitchFamily="18" charset="0"/>
              </a:rPr>
              <a:t>Realignment of the scope On-Project and Off-Project</a:t>
            </a:r>
          </a:p>
          <a:p>
            <a:pPr lvl="2">
              <a:lnSpc>
                <a:spcPct val="100000"/>
              </a:lnSpc>
              <a:spcBef>
                <a:spcPts val="0"/>
              </a:spcBef>
              <a:spcAft>
                <a:spcPts val="600"/>
              </a:spcAft>
            </a:pPr>
            <a:r>
              <a:rPr lang="en-US" sz="2000"/>
              <a:t>Procurement optimized to maximize best value opportunities</a:t>
            </a:r>
          </a:p>
          <a:p>
            <a:pPr marL="1371600" lvl="3" indent="0">
              <a:lnSpc>
                <a:spcPct val="100000"/>
              </a:lnSpc>
              <a:spcBef>
                <a:spcPts val="0"/>
              </a:spcBef>
              <a:spcAft>
                <a:spcPts val="600"/>
              </a:spcAft>
              <a:buNone/>
            </a:pPr>
            <a:endParaRPr lang="en-US" sz="600"/>
          </a:p>
          <a:p>
            <a:pPr marL="457200" lvl="1" indent="0">
              <a:lnSpc>
                <a:spcPct val="100000"/>
              </a:lnSpc>
              <a:spcBef>
                <a:spcPts val="0"/>
              </a:spcBef>
              <a:spcAft>
                <a:spcPts val="600"/>
              </a:spcAft>
              <a:buNone/>
            </a:pPr>
            <a:r>
              <a:rPr lang="en-US" b="1"/>
              <a:t>Class 2</a:t>
            </a:r>
          </a:p>
          <a:p>
            <a:pPr lvl="1">
              <a:lnSpc>
                <a:spcPct val="100000"/>
              </a:lnSpc>
              <a:spcBef>
                <a:spcPts val="0"/>
              </a:spcBef>
              <a:spcAft>
                <a:spcPts val="600"/>
              </a:spcAft>
            </a:pPr>
            <a:r>
              <a:rPr lang="en-US"/>
              <a:t>Actions that reduce cost and scope by deferring ultimate performance capabilities.</a:t>
            </a:r>
          </a:p>
          <a:p>
            <a:pPr lvl="2">
              <a:lnSpc>
                <a:spcPct val="100000"/>
              </a:lnSpc>
              <a:spcBef>
                <a:spcPts val="0"/>
              </a:spcBef>
              <a:spcAft>
                <a:spcPts val="600"/>
              </a:spcAft>
            </a:pPr>
            <a:r>
              <a:rPr lang="en-US" sz="2000"/>
              <a:t>Scope Deferred to Initial Operations Period</a:t>
            </a:r>
          </a:p>
          <a:p>
            <a:pPr lvl="2">
              <a:lnSpc>
                <a:spcPct val="100000"/>
              </a:lnSpc>
              <a:spcBef>
                <a:spcPts val="0"/>
              </a:spcBef>
              <a:spcAft>
                <a:spcPts val="600"/>
              </a:spcAft>
            </a:pPr>
            <a:r>
              <a:rPr lang="en-US" sz="2000"/>
              <a:t>Example:  Construction and installation of the full ESR RF system buildout during initial operations.</a:t>
            </a:r>
          </a:p>
        </p:txBody>
      </p:sp>
    </p:spTree>
    <p:extLst>
      <p:ext uri="{BB962C8B-B14F-4D97-AF65-F5344CB8AC3E}">
        <p14:creationId xmlns:p14="http://schemas.microsoft.com/office/powerpoint/2010/main" val="197231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8556-7E0B-3FCA-0EBE-082527516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91595-A417-CC45-10B3-1EA178D32165}"/>
              </a:ext>
            </a:extLst>
          </p:cNvPr>
          <p:cNvSpPr>
            <a:spLocks noGrp="1"/>
          </p:cNvSpPr>
          <p:nvPr>
            <p:ph type="title"/>
          </p:nvPr>
        </p:nvSpPr>
        <p:spPr/>
        <p:txBody>
          <a:bodyPr>
            <a:normAutofit/>
          </a:bodyPr>
          <a:lstStyle/>
          <a:p>
            <a:r>
              <a:rPr lang="en-US"/>
              <a:t>Cost Reduction Boundary Conditions</a:t>
            </a:r>
          </a:p>
        </p:txBody>
      </p:sp>
      <p:sp>
        <p:nvSpPr>
          <p:cNvPr id="3" name="Content Placeholder 2">
            <a:extLst>
              <a:ext uri="{FF2B5EF4-FFF2-40B4-BE49-F238E27FC236}">
                <a16:creationId xmlns:a16="http://schemas.microsoft.com/office/drawing/2014/main" id="{0ADFAE83-C83B-BBE3-68C1-E35609C503DD}"/>
              </a:ext>
            </a:extLst>
          </p:cNvPr>
          <p:cNvSpPr>
            <a:spLocks noGrp="1"/>
          </p:cNvSpPr>
          <p:nvPr>
            <p:ph idx="1"/>
          </p:nvPr>
        </p:nvSpPr>
        <p:spPr>
          <a:xfrm>
            <a:off x="462579" y="825178"/>
            <a:ext cx="11499925" cy="5289019"/>
          </a:xfrm>
        </p:spPr>
        <p:txBody>
          <a:bodyPr>
            <a:normAutofit/>
          </a:bodyPr>
          <a:lstStyle/>
          <a:p>
            <a:pPr>
              <a:lnSpc>
                <a:spcPct val="110000"/>
              </a:lnSpc>
              <a:spcBef>
                <a:spcPts val="0"/>
              </a:spcBef>
              <a:spcAft>
                <a:spcPts val="600"/>
              </a:spcAft>
            </a:pPr>
            <a:r>
              <a:rPr lang="en-US"/>
              <a:t>Boundary conditions to guide cost reduction:</a:t>
            </a:r>
          </a:p>
          <a:p>
            <a:pPr lvl="1">
              <a:lnSpc>
                <a:spcPct val="110000"/>
              </a:lnSpc>
              <a:spcBef>
                <a:spcPts val="0"/>
              </a:spcBef>
              <a:spcAft>
                <a:spcPts val="600"/>
              </a:spcAft>
            </a:pPr>
            <a:r>
              <a:rPr lang="en-US" sz="2400"/>
              <a:t>“Upgrades” are not currently part of the discussion. The only upgrade currently envisioned beyond EIC project CD-4 is the 2</a:t>
            </a:r>
            <a:r>
              <a:rPr lang="en-US" sz="2400" baseline="30000"/>
              <a:t>nd</a:t>
            </a:r>
            <a:r>
              <a:rPr lang="en-US" sz="2400"/>
              <a:t> Detector and experimental IR.</a:t>
            </a:r>
          </a:p>
          <a:p>
            <a:pPr lvl="1">
              <a:lnSpc>
                <a:spcPct val="110000"/>
              </a:lnSpc>
              <a:spcBef>
                <a:spcPts val="0"/>
              </a:spcBef>
              <a:spcAft>
                <a:spcPts val="600"/>
              </a:spcAft>
            </a:pPr>
            <a:r>
              <a:rPr lang="en-US" sz="2400"/>
              <a:t>Rather than “upgrade” – think about “adiabatic” evolution of the EIC facility capabilities achieved through construction and installation of deferred scope during the initial operations period.</a:t>
            </a:r>
          </a:p>
          <a:p>
            <a:pPr lvl="1">
              <a:lnSpc>
                <a:spcPct val="110000"/>
              </a:lnSpc>
              <a:spcBef>
                <a:spcPts val="0"/>
              </a:spcBef>
              <a:spcAft>
                <a:spcPts val="600"/>
              </a:spcAft>
            </a:pPr>
            <a:r>
              <a:rPr lang="en-US" sz="2400"/>
              <a:t>Assume conventional facilities scope (e.g. support buildings, penetrations, etc.) needed to support deferred scope must be delivered on project.</a:t>
            </a:r>
          </a:p>
          <a:p>
            <a:pPr lvl="1">
              <a:lnSpc>
                <a:spcPct val="110000"/>
              </a:lnSpc>
              <a:spcBef>
                <a:spcPts val="0"/>
              </a:spcBef>
              <a:spcAft>
                <a:spcPts val="600"/>
              </a:spcAft>
            </a:pPr>
            <a:r>
              <a:rPr lang="en-US" sz="2400"/>
              <a:t>In-Kind contributions of accelerator and detector equipment during the initial operations period are appropriate goals.</a:t>
            </a:r>
          </a:p>
          <a:p>
            <a:pPr lvl="1">
              <a:lnSpc>
                <a:spcPct val="110000"/>
              </a:lnSpc>
              <a:spcBef>
                <a:spcPts val="0"/>
              </a:spcBef>
              <a:spcAft>
                <a:spcPts val="600"/>
              </a:spcAft>
            </a:pPr>
            <a:endParaRPr lang="en-US" sz="2400"/>
          </a:p>
          <a:p>
            <a:pPr lvl="1">
              <a:lnSpc>
                <a:spcPct val="110000"/>
              </a:lnSpc>
              <a:spcBef>
                <a:spcPts val="0"/>
              </a:spcBef>
              <a:spcAft>
                <a:spcPts val="600"/>
              </a:spcAft>
            </a:pPr>
            <a:endParaRPr lang="en-US" sz="2400"/>
          </a:p>
        </p:txBody>
      </p:sp>
    </p:spTree>
    <p:extLst>
      <p:ext uri="{BB962C8B-B14F-4D97-AF65-F5344CB8AC3E}">
        <p14:creationId xmlns:p14="http://schemas.microsoft.com/office/powerpoint/2010/main" val="132017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136-2D10-A474-B29F-3F0EEDD0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5B726-0813-088C-94E8-D168E7294CCF}"/>
              </a:ext>
            </a:extLst>
          </p:cNvPr>
          <p:cNvSpPr>
            <a:spLocks noGrp="1"/>
          </p:cNvSpPr>
          <p:nvPr>
            <p:ph type="title"/>
          </p:nvPr>
        </p:nvSpPr>
        <p:spPr/>
        <p:txBody>
          <a:bodyPr>
            <a:noAutofit/>
          </a:bodyPr>
          <a:lstStyle/>
          <a:p>
            <a:pPr algn="l"/>
            <a:r>
              <a:rPr lang="en-US" sz="3200">
                <a:latin typeface="Arial" panose="020B0604020202020204" pitchFamily="34" charset="0"/>
                <a:cs typeface="Arial" panose="020B0604020202020204" pitchFamily="34" charset="0"/>
              </a:rPr>
              <a:t>Plan to Achieve Total Project Cost Estimate Goal ($3B)</a:t>
            </a:r>
            <a:endParaRPr lang="en-US" sz="3200">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180FF6A-34A5-307B-3FA7-B9FB5DDB2401}"/>
              </a:ext>
            </a:extLst>
          </p:cNvPr>
          <p:cNvSpPr>
            <a:spLocks noGrp="1"/>
          </p:cNvSpPr>
          <p:nvPr>
            <p:ph idx="1"/>
          </p:nvPr>
        </p:nvSpPr>
        <p:spPr>
          <a:xfrm>
            <a:off x="462579" y="975364"/>
            <a:ext cx="11499925" cy="5143137"/>
          </a:xfrm>
        </p:spPr>
        <p:txBody>
          <a:bodyPr>
            <a:normAutofit fontScale="92500" lnSpcReduction="20000"/>
          </a:bodyPr>
          <a:lstStyle/>
          <a:p>
            <a:pPr marL="0" indent="0">
              <a:lnSpc>
                <a:spcPct val="120000"/>
              </a:lnSpc>
              <a:spcBef>
                <a:spcPts val="0"/>
              </a:spcBef>
              <a:spcAft>
                <a:spcPts val="600"/>
              </a:spcAft>
              <a:buNone/>
            </a:pPr>
            <a:r>
              <a:rPr lang="en-US" b="1"/>
              <a:t>“Scenario 2”: Implement Class 1 and Class 2 Cost Reduction Actions</a:t>
            </a:r>
            <a:endParaRPr lang="en-US"/>
          </a:p>
          <a:p>
            <a:pPr>
              <a:lnSpc>
                <a:spcPct val="120000"/>
              </a:lnSpc>
              <a:spcBef>
                <a:spcPts val="0"/>
              </a:spcBef>
              <a:spcAft>
                <a:spcPts val="600"/>
              </a:spcAft>
            </a:pPr>
            <a:r>
              <a:rPr lang="en-US"/>
              <a:t>Class 1: (many items, full list in backup slides)</a:t>
            </a:r>
          </a:p>
          <a:p>
            <a:pPr lvl="1">
              <a:lnSpc>
                <a:spcPct val="120000"/>
              </a:lnSpc>
              <a:spcBef>
                <a:spcPts val="0"/>
              </a:spcBef>
              <a:spcAft>
                <a:spcPts val="600"/>
              </a:spcAft>
            </a:pPr>
            <a:r>
              <a:rPr lang="en-US" b="1"/>
              <a:t>Maximum electron  beam energy reduced to 9 GeV.</a:t>
            </a:r>
          </a:p>
          <a:p>
            <a:pPr lvl="2">
              <a:lnSpc>
                <a:spcPct val="120000"/>
              </a:lnSpc>
              <a:spcBef>
                <a:spcPts val="0"/>
              </a:spcBef>
              <a:spcAft>
                <a:spcPts val="600"/>
              </a:spcAft>
            </a:pPr>
            <a:r>
              <a:rPr lang="en-US" i="1"/>
              <a:t>This requires that the respective PS in the HSR to support 275 GeV are upgraded to meet CM energy range.</a:t>
            </a:r>
          </a:p>
          <a:p>
            <a:pPr lvl="1">
              <a:lnSpc>
                <a:spcPct val="120000"/>
              </a:lnSpc>
              <a:spcBef>
                <a:spcPts val="0"/>
              </a:spcBef>
              <a:spcAft>
                <a:spcPts val="600"/>
              </a:spcAft>
            </a:pPr>
            <a:r>
              <a:rPr lang="en-US" b="1"/>
              <a:t>ESR Main SRF systems are relocated from the currently planned IR-10 location to IR-08.</a:t>
            </a:r>
          </a:p>
          <a:p>
            <a:pPr lvl="2" fontAlgn="base">
              <a:lnSpc>
                <a:spcPct val="120000"/>
              </a:lnSpc>
              <a:spcBef>
                <a:spcPts val="0"/>
              </a:spcBef>
              <a:spcAft>
                <a:spcPts val="600"/>
              </a:spcAft>
            </a:pPr>
            <a:r>
              <a:rPr lang="en-US" i="1"/>
              <a:t>Potential 2nd detector location would move to IR-12​</a:t>
            </a:r>
          </a:p>
          <a:p>
            <a:pPr lvl="2" fontAlgn="base">
              <a:lnSpc>
                <a:spcPct val="120000"/>
              </a:lnSpc>
              <a:spcBef>
                <a:spcPts val="0"/>
              </a:spcBef>
              <a:spcAft>
                <a:spcPts val="600"/>
              </a:spcAft>
            </a:pPr>
            <a:r>
              <a:rPr lang="en-US" i="1"/>
              <a:t>Would require a new Hall at IR-12 for a later EIC Detector 2 project​</a:t>
            </a:r>
          </a:p>
          <a:p>
            <a:pPr lvl="1" fontAlgn="base">
              <a:lnSpc>
                <a:spcPct val="120000"/>
              </a:lnSpc>
              <a:spcBef>
                <a:spcPts val="0"/>
              </a:spcBef>
              <a:spcAft>
                <a:spcPts val="600"/>
              </a:spcAft>
            </a:pPr>
            <a:r>
              <a:rPr lang="en-US" b="1"/>
              <a:t>Many others …</a:t>
            </a:r>
          </a:p>
          <a:p>
            <a:pPr>
              <a:lnSpc>
                <a:spcPct val="120000"/>
              </a:lnSpc>
              <a:spcBef>
                <a:spcPts val="0"/>
              </a:spcBef>
              <a:spcAft>
                <a:spcPts val="600"/>
              </a:spcAft>
            </a:pPr>
            <a:r>
              <a:rPr lang="en-US"/>
              <a:t>Class 2:</a:t>
            </a:r>
          </a:p>
          <a:p>
            <a:pPr lvl="1">
              <a:lnSpc>
                <a:spcPct val="120000"/>
              </a:lnSpc>
              <a:spcBef>
                <a:spcPts val="0"/>
              </a:spcBef>
              <a:spcAft>
                <a:spcPts val="600"/>
              </a:spcAft>
            </a:pPr>
            <a:r>
              <a:rPr lang="en-US" b="1"/>
              <a:t>Four elements deferred to NP / EIC OPS – see next slides.</a:t>
            </a:r>
          </a:p>
          <a:p>
            <a:pPr lvl="1">
              <a:lnSpc>
                <a:spcPct val="120000"/>
              </a:lnSpc>
              <a:spcBef>
                <a:spcPts val="0"/>
              </a:spcBef>
              <a:spcAft>
                <a:spcPts val="600"/>
              </a:spcAft>
            </a:pPr>
            <a:r>
              <a:rPr lang="en-US" b="1"/>
              <a:t>A fifth element, defer installation of the EIN-BAR, was considered and rejected. </a:t>
            </a:r>
            <a:r>
              <a:rPr lang="en-US"/>
              <a:t>The cost-benefit was very poor. Lumi plots in Slide 10 will be updated, to do a consistent simulation for all scenarios </a:t>
            </a:r>
          </a:p>
        </p:txBody>
      </p:sp>
    </p:spTree>
    <p:extLst>
      <p:ext uri="{BB962C8B-B14F-4D97-AF65-F5344CB8AC3E}">
        <p14:creationId xmlns:p14="http://schemas.microsoft.com/office/powerpoint/2010/main" val="4173121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136-2D10-A474-B29F-3F0EEDD05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5B726-0813-088C-94E8-D168E7294CCF}"/>
              </a:ext>
            </a:extLst>
          </p:cNvPr>
          <p:cNvSpPr>
            <a:spLocks noGrp="1"/>
          </p:cNvSpPr>
          <p:nvPr>
            <p:ph type="title"/>
          </p:nvPr>
        </p:nvSpPr>
        <p:spPr/>
        <p:txBody>
          <a:bodyPr>
            <a:noAutofit/>
          </a:bodyPr>
          <a:lstStyle/>
          <a:p>
            <a:r>
              <a:rPr lang="en-US" sz="3200">
                <a:latin typeface="Arial" panose="020B0604020202020204" pitchFamily="34" charset="0"/>
                <a:cs typeface="Arial" panose="020B0604020202020204" pitchFamily="34" charset="0"/>
              </a:rPr>
              <a:t>Plan to Achieve Total Project Cost Estimate Goal ($3B)</a:t>
            </a:r>
            <a:endParaRPr lang="en-US" sz="3200">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180FF6A-34A5-307B-3FA7-B9FB5DDB2401}"/>
              </a:ext>
            </a:extLst>
          </p:cNvPr>
          <p:cNvSpPr>
            <a:spLocks noGrp="1"/>
          </p:cNvSpPr>
          <p:nvPr>
            <p:ph idx="1"/>
          </p:nvPr>
        </p:nvSpPr>
        <p:spPr>
          <a:xfrm>
            <a:off x="462578" y="890305"/>
            <a:ext cx="11499925" cy="4865858"/>
          </a:xfrm>
        </p:spPr>
        <p:txBody>
          <a:bodyPr>
            <a:noAutofit/>
          </a:bodyPr>
          <a:lstStyle/>
          <a:p>
            <a:pPr>
              <a:lnSpc>
                <a:spcPct val="100000"/>
              </a:lnSpc>
              <a:spcBef>
                <a:spcPts val="0"/>
              </a:spcBef>
            </a:pPr>
            <a:r>
              <a:rPr lang="en-US" sz="2000"/>
              <a:t>Class 2 actions =&gt; elements provided during initial operations by NP / EIC OPS:</a:t>
            </a:r>
          </a:p>
          <a:p>
            <a:pPr lvl="1">
              <a:lnSpc>
                <a:spcPct val="100000"/>
              </a:lnSpc>
              <a:spcBef>
                <a:spcPts val="0"/>
              </a:spcBef>
            </a:pPr>
            <a:r>
              <a:rPr lang="en-US" b="1"/>
              <a:t>4x ESR Main SRF Systems deferred.</a:t>
            </a:r>
          </a:p>
          <a:p>
            <a:pPr lvl="2">
              <a:lnSpc>
                <a:spcPct val="100000"/>
              </a:lnSpc>
              <a:spcBef>
                <a:spcPts val="0"/>
              </a:spcBef>
            </a:pPr>
            <a:r>
              <a:rPr lang="en-US" sz="2000"/>
              <a:t>Installation reduced from 6x SRF CM systems to 2x systems.</a:t>
            </a:r>
          </a:p>
          <a:p>
            <a:pPr lvl="2">
              <a:lnSpc>
                <a:spcPct val="100000"/>
              </a:lnSpc>
              <a:spcBef>
                <a:spcPts val="0"/>
              </a:spcBef>
            </a:pPr>
            <a:r>
              <a:rPr lang="en-US" sz="2000"/>
              <a:t>Maximum bunch charge is reduced by ~3x from 28nC/bunch to 10nC/bunch at 9 GeV.</a:t>
            </a:r>
          </a:p>
          <a:p>
            <a:pPr lvl="1">
              <a:lnSpc>
                <a:spcPct val="100000"/>
              </a:lnSpc>
              <a:spcBef>
                <a:spcPts val="0"/>
              </a:spcBef>
            </a:pPr>
            <a:r>
              <a:rPr lang="en-US" b="1"/>
              <a:t>Low Energy Cooling deferred.</a:t>
            </a:r>
          </a:p>
          <a:p>
            <a:pPr lvl="2">
              <a:lnSpc>
                <a:spcPct val="100000"/>
              </a:lnSpc>
              <a:spcBef>
                <a:spcPts val="0"/>
              </a:spcBef>
            </a:pPr>
            <a:r>
              <a:rPr lang="en-US" sz="2000"/>
              <a:t>Reduces maximum average luminosity capability by 2x to 3x.</a:t>
            </a:r>
          </a:p>
          <a:p>
            <a:pPr lvl="1">
              <a:lnSpc>
                <a:spcPct val="100000"/>
              </a:lnSpc>
              <a:spcBef>
                <a:spcPts val="0"/>
              </a:spcBef>
            </a:pPr>
            <a:r>
              <a:rPr lang="en-US" b="1"/>
              <a:t>394 MHz IR Crab Systems deferred.</a:t>
            </a:r>
          </a:p>
          <a:p>
            <a:pPr lvl="2">
              <a:lnSpc>
                <a:spcPct val="100000"/>
              </a:lnSpc>
              <a:spcBef>
                <a:spcPts val="0"/>
              </a:spcBef>
            </a:pPr>
            <a:r>
              <a:rPr lang="en-US" sz="2000"/>
              <a:t>Reduces maximum hadron bunch charge by 2x.</a:t>
            </a:r>
          </a:p>
          <a:p>
            <a:pPr lvl="1">
              <a:lnSpc>
                <a:spcPct val="100000"/>
              </a:lnSpc>
              <a:spcBef>
                <a:spcPts val="0"/>
              </a:spcBef>
            </a:pPr>
            <a:r>
              <a:rPr lang="en-US" b="1"/>
              <a:t>41 GeV HSR Bypass Line deferred.</a:t>
            </a:r>
          </a:p>
          <a:p>
            <a:pPr lvl="2">
              <a:lnSpc>
                <a:spcPct val="100000"/>
              </a:lnSpc>
              <a:spcBef>
                <a:spcPts val="0"/>
              </a:spcBef>
            </a:pPr>
            <a:r>
              <a:rPr lang="en-US" sz="2000"/>
              <a:t>Minimum achievable </a:t>
            </a:r>
            <a:r>
              <a:rPr lang="en-US" sz="2000" err="1"/>
              <a:t>CoM</a:t>
            </a:r>
            <a:r>
              <a:rPr lang="en-US" sz="2000"/>
              <a:t> collision energy reach increases to 45 GeV from 29 GeV.</a:t>
            </a:r>
          </a:p>
          <a:p>
            <a:pPr>
              <a:lnSpc>
                <a:spcPct val="100000"/>
              </a:lnSpc>
              <a:spcBef>
                <a:spcPts val="0"/>
              </a:spcBef>
            </a:pPr>
            <a:endParaRPr lang="en-US" sz="2000" i="1"/>
          </a:p>
          <a:p>
            <a:pPr>
              <a:lnSpc>
                <a:spcPct val="100000"/>
              </a:lnSpc>
              <a:spcBef>
                <a:spcPts val="0"/>
              </a:spcBef>
            </a:pPr>
            <a:r>
              <a:rPr lang="en-US" sz="2000" b="1" i="1">
                <a:solidFill>
                  <a:srgbClr val="0070C0"/>
                </a:solidFill>
              </a:rPr>
              <a:t>This assumes all infrastructure work and engineering designs will be completed within the EIC Project scope to allow an adiabatic installation of these 4 items during EIC operations phase.</a:t>
            </a:r>
          </a:p>
          <a:p>
            <a:pPr marL="0" indent="0">
              <a:lnSpc>
                <a:spcPct val="100000"/>
              </a:lnSpc>
              <a:spcBef>
                <a:spcPts val="0"/>
              </a:spcBef>
              <a:buNone/>
            </a:pPr>
            <a:endParaRPr lang="en-US" sz="2000"/>
          </a:p>
          <a:p>
            <a:pPr>
              <a:lnSpc>
                <a:spcPct val="100000"/>
              </a:lnSpc>
              <a:spcBef>
                <a:spcPts val="0"/>
              </a:spcBef>
            </a:pPr>
            <a:r>
              <a:rPr lang="en-US" sz="2000"/>
              <a:t>Note that luminosity reductions (next slide) do not scale simply/linearly with the reductions shown here. They are for reference only.</a:t>
            </a:r>
          </a:p>
          <a:p>
            <a:pPr lvl="1">
              <a:lnSpc>
                <a:spcPct val="100000"/>
              </a:lnSpc>
              <a:spcBef>
                <a:spcPts val="0"/>
              </a:spcBef>
            </a:pPr>
            <a:endParaRPr lang="en-US"/>
          </a:p>
        </p:txBody>
      </p:sp>
    </p:spTree>
    <p:extLst>
      <p:ext uri="{BB962C8B-B14F-4D97-AF65-F5344CB8AC3E}">
        <p14:creationId xmlns:p14="http://schemas.microsoft.com/office/powerpoint/2010/main" val="84896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C27E-BC53-C4CB-7644-97056B4E206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B0482AA-2351-8B0B-F1C7-D9E3499FF849}"/>
              </a:ext>
            </a:extLst>
          </p:cNvPr>
          <p:cNvSpPr/>
          <p:nvPr/>
        </p:nvSpPr>
        <p:spPr>
          <a:xfrm>
            <a:off x="8867209" y="5951014"/>
            <a:ext cx="3235432" cy="316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E5F68462-C760-F6EC-A7E2-12C6453AEFB3}"/>
              </a:ext>
            </a:extLst>
          </p:cNvPr>
          <p:cNvGrpSpPr/>
          <p:nvPr/>
        </p:nvGrpSpPr>
        <p:grpSpPr>
          <a:xfrm>
            <a:off x="9283791" y="5067820"/>
            <a:ext cx="2883144" cy="1732925"/>
            <a:chOff x="9516042" y="3526154"/>
            <a:chExt cx="2883144" cy="1732925"/>
          </a:xfrm>
        </p:grpSpPr>
        <p:sp>
          <p:nvSpPr>
            <p:cNvPr id="56" name="TextBox 55">
              <a:extLst>
                <a:ext uri="{FF2B5EF4-FFF2-40B4-BE49-F238E27FC236}">
                  <a16:creationId xmlns:a16="http://schemas.microsoft.com/office/drawing/2014/main" id="{CB268640-9167-4FE2-3B7B-92A5DCC5E81E}"/>
                </a:ext>
              </a:extLst>
            </p:cNvPr>
            <p:cNvSpPr txBox="1"/>
            <p:nvPr/>
          </p:nvSpPr>
          <p:spPr>
            <a:xfrm>
              <a:off x="9516042" y="3526154"/>
              <a:ext cx="394660" cy="523220"/>
            </a:xfrm>
            <a:prstGeom prst="rect">
              <a:avLst/>
            </a:prstGeom>
            <a:noFill/>
          </p:spPr>
          <p:txBody>
            <a:bodyPr wrap="none" rtlCol="0">
              <a:spAutoFit/>
            </a:bodyPr>
            <a:lstStyle/>
            <a:p>
              <a:r>
                <a:rPr lang="en-US" sz="2800">
                  <a:solidFill>
                    <a:srgbClr val="FF9300"/>
                  </a:solidFill>
                </a:rPr>
                <a:t>+</a:t>
              </a:r>
            </a:p>
          </p:txBody>
        </p:sp>
        <p:sp>
          <p:nvSpPr>
            <p:cNvPr id="57" name="TextBox 56">
              <a:extLst>
                <a:ext uri="{FF2B5EF4-FFF2-40B4-BE49-F238E27FC236}">
                  <a16:creationId xmlns:a16="http://schemas.microsoft.com/office/drawing/2014/main" id="{36875112-161F-4A5B-C868-632C62B4D96F}"/>
                </a:ext>
              </a:extLst>
            </p:cNvPr>
            <p:cNvSpPr txBox="1"/>
            <p:nvPr/>
          </p:nvSpPr>
          <p:spPr>
            <a:xfrm>
              <a:off x="9879278" y="3627863"/>
              <a:ext cx="2519908" cy="1631216"/>
            </a:xfrm>
            <a:prstGeom prst="rect">
              <a:avLst/>
            </a:prstGeom>
            <a:noFill/>
          </p:spPr>
          <p:txBody>
            <a:bodyPr wrap="square" rtlCol="0">
              <a:spAutoFit/>
            </a:bodyPr>
            <a:lstStyle/>
            <a:p>
              <a:r>
                <a:rPr lang="en-US" sz="1600"/>
                <a:t>EIC (rejected) </a:t>
              </a:r>
            </a:p>
            <a:p>
              <a:pPr marL="285750" indent="-285750">
                <a:buFont typeface="Arial" panose="020B0604020202020204" pitchFamily="34" charset="0"/>
                <a:buChar char="•"/>
              </a:pPr>
              <a:r>
                <a:rPr lang="en-US" sz="1400"/>
                <a:t>RF for 7nC/bunch </a:t>
              </a:r>
            </a:p>
            <a:p>
              <a:pPr marL="285750" indent="-285750">
                <a:buFont typeface="Arial" panose="020B0604020202020204" pitchFamily="34" charset="0"/>
                <a:buChar char="•"/>
              </a:pPr>
              <a:r>
                <a:rPr lang="en-US" sz="1400"/>
                <a:t>no 394 MHz crab cavities </a:t>
              </a:r>
            </a:p>
            <a:p>
              <a:pPr marL="285750" indent="-285750">
                <a:buFont typeface="Arial" panose="020B0604020202020204" pitchFamily="34" charset="0"/>
                <a:buChar char="•"/>
              </a:pPr>
              <a:r>
                <a:rPr lang="en-US" sz="1400"/>
                <a:t>no low energy cooling</a:t>
              </a:r>
            </a:p>
            <a:p>
              <a:pPr marL="285750" indent="-285750">
                <a:buFont typeface="Arial" panose="020B0604020202020204" pitchFamily="34" charset="0"/>
                <a:buChar char="•"/>
              </a:pPr>
              <a:r>
                <a:rPr lang="en-US" sz="1400"/>
                <a:t>no 41 GeV bypass</a:t>
              </a:r>
            </a:p>
            <a:p>
              <a:pPr marL="285750" indent="-285750">
                <a:buFont typeface="Arial" panose="020B0604020202020204" pitchFamily="34" charset="0"/>
                <a:buChar char="•"/>
              </a:pPr>
              <a:r>
                <a:rPr lang="en-US" sz="1400"/>
                <a:t>no Beam Accumulator Ring (rejected)</a:t>
              </a:r>
            </a:p>
          </p:txBody>
        </p:sp>
      </p:grpSp>
      <p:pic>
        <p:nvPicPr>
          <p:cNvPr id="6" name="Picture 5">
            <a:extLst>
              <a:ext uri="{FF2B5EF4-FFF2-40B4-BE49-F238E27FC236}">
                <a16:creationId xmlns:a16="http://schemas.microsoft.com/office/drawing/2014/main" id="{A9C6B422-295F-0534-8A31-B60ABEED1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12" y="905030"/>
            <a:ext cx="8969466" cy="5832362"/>
          </a:xfrm>
          <a:prstGeom prst="rect">
            <a:avLst/>
          </a:prstGeom>
          <a:solidFill>
            <a:schemeClr val="bg1"/>
          </a:solidFill>
        </p:spPr>
      </p:pic>
      <p:cxnSp>
        <p:nvCxnSpPr>
          <p:cNvPr id="50" name="Straight Connector 49">
            <a:extLst>
              <a:ext uri="{FF2B5EF4-FFF2-40B4-BE49-F238E27FC236}">
                <a16:creationId xmlns:a16="http://schemas.microsoft.com/office/drawing/2014/main" id="{CE3FC22A-5A06-7CB5-0107-FF281A87A6BE}"/>
              </a:ext>
            </a:extLst>
          </p:cNvPr>
          <p:cNvCxnSpPr>
            <a:cxnSpLocks/>
            <a:stCxn id="40" idx="2"/>
          </p:cNvCxnSpPr>
          <p:nvPr/>
        </p:nvCxnSpPr>
        <p:spPr>
          <a:xfrm flipV="1">
            <a:off x="3445913" y="1175577"/>
            <a:ext cx="8308" cy="531791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96B3C6-5B01-6AF9-EF72-631BD836CFCB}"/>
              </a:ext>
            </a:extLst>
          </p:cNvPr>
          <p:cNvSpPr>
            <a:spLocks noGrp="1"/>
          </p:cNvSpPr>
          <p:nvPr>
            <p:ph type="title"/>
          </p:nvPr>
        </p:nvSpPr>
        <p:spPr>
          <a:xfrm>
            <a:off x="450706" y="-20218"/>
            <a:ext cx="11499925" cy="825178"/>
          </a:xfrm>
        </p:spPr>
        <p:txBody>
          <a:bodyPr>
            <a:normAutofit/>
          </a:bodyPr>
          <a:lstStyle/>
          <a:p>
            <a:r>
              <a:rPr lang="en-US"/>
              <a:t>EIC Science Reach for ep vs Deferred Scope</a:t>
            </a:r>
          </a:p>
        </p:txBody>
      </p:sp>
      <p:grpSp>
        <p:nvGrpSpPr>
          <p:cNvPr id="8" name="Group 7">
            <a:extLst>
              <a:ext uri="{FF2B5EF4-FFF2-40B4-BE49-F238E27FC236}">
                <a16:creationId xmlns:a16="http://schemas.microsoft.com/office/drawing/2014/main" id="{B8675C8A-2CB3-D02A-9F5C-97D7EDD1DB4A}"/>
              </a:ext>
            </a:extLst>
          </p:cNvPr>
          <p:cNvGrpSpPr/>
          <p:nvPr/>
        </p:nvGrpSpPr>
        <p:grpSpPr>
          <a:xfrm>
            <a:off x="3248000" y="3646637"/>
            <a:ext cx="2895293" cy="1456026"/>
            <a:chOff x="4830765" y="3890036"/>
            <a:chExt cx="2895293" cy="1456026"/>
          </a:xfrm>
        </p:grpSpPr>
        <p:sp>
          <p:nvSpPr>
            <p:cNvPr id="23" name="TextBox 22">
              <a:extLst>
                <a:ext uri="{FF2B5EF4-FFF2-40B4-BE49-F238E27FC236}">
                  <a16:creationId xmlns:a16="http://schemas.microsoft.com/office/drawing/2014/main" id="{257B0A36-34F2-4A7B-7812-464191C806DA}"/>
                </a:ext>
              </a:extLst>
            </p:cNvPr>
            <p:cNvSpPr txBox="1"/>
            <p:nvPr/>
          </p:nvSpPr>
          <p:spPr>
            <a:xfrm>
              <a:off x="4830765" y="4761287"/>
              <a:ext cx="425116" cy="584775"/>
            </a:xfrm>
            <a:prstGeom prst="rect">
              <a:avLst/>
            </a:prstGeom>
            <a:noFill/>
          </p:spPr>
          <p:txBody>
            <a:bodyPr wrap="none" rtlCol="0">
              <a:spAutoFit/>
            </a:bodyPr>
            <a:lstStyle/>
            <a:p>
              <a:r>
                <a:rPr lang="en-US" sz="3200">
                  <a:solidFill>
                    <a:srgbClr val="FF40FF"/>
                  </a:solidFill>
                </a:rPr>
                <a:t>+</a:t>
              </a:r>
            </a:p>
          </p:txBody>
        </p:sp>
        <p:sp>
          <p:nvSpPr>
            <p:cNvPr id="24" name="TextBox 23">
              <a:extLst>
                <a:ext uri="{FF2B5EF4-FFF2-40B4-BE49-F238E27FC236}">
                  <a16:creationId xmlns:a16="http://schemas.microsoft.com/office/drawing/2014/main" id="{4050D7D1-7A6C-DA86-FE9E-39C074C532E7}"/>
                </a:ext>
              </a:extLst>
            </p:cNvPr>
            <p:cNvSpPr txBox="1"/>
            <p:nvPr/>
          </p:nvSpPr>
          <p:spPr>
            <a:xfrm>
              <a:off x="5741810" y="4564761"/>
              <a:ext cx="425116" cy="584775"/>
            </a:xfrm>
            <a:prstGeom prst="rect">
              <a:avLst/>
            </a:prstGeom>
            <a:noFill/>
          </p:spPr>
          <p:txBody>
            <a:bodyPr wrap="none" rtlCol="0">
              <a:spAutoFit/>
            </a:bodyPr>
            <a:lstStyle/>
            <a:p>
              <a:r>
                <a:rPr lang="en-US" sz="3200">
                  <a:solidFill>
                    <a:srgbClr val="FF40FF"/>
                  </a:solidFill>
                </a:rPr>
                <a:t>+</a:t>
              </a:r>
            </a:p>
          </p:txBody>
        </p:sp>
        <p:sp>
          <p:nvSpPr>
            <p:cNvPr id="26" name="TextBox 25">
              <a:extLst>
                <a:ext uri="{FF2B5EF4-FFF2-40B4-BE49-F238E27FC236}">
                  <a16:creationId xmlns:a16="http://schemas.microsoft.com/office/drawing/2014/main" id="{B7FF3865-BF15-7734-758F-5F05FBBFB112}"/>
                </a:ext>
              </a:extLst>
            </p:cNvPr>
            <p:cNvSpPr txBox="1"/>
            <p:nvPr/>
          </p:nvSpPr>
          <p:spPr>
            <a:xfrm>
              <a:off x="7300942" y="3890036"/>
              <a:ext cx="425116" cy="584775"/>
            </a:xfrm>
            <a:prstGeom prst="rect">
              <a:avLst/>
            </a:prstGeom>
            <a:noFill/>
          </p:spPr>
          <p:txBody>
            <a:bodyPr wrap="none" rtlCol="0">
              <a:spAutoFit/>
            </a:bodyPr>
            <a:lstStyle/>
            <a:p>
              <a:r>
                <a:rPr lang="en-US" sz="3200">
                  <a:solidFill>
                    <a:srgbClr val="FF40FF"/>
                  </a:solidFill>
                </a:rPr>
                <a:t>+</a:t>
              </a:r>
            </a:p>
          </p:txBody>
        </p:sp>
        <p:cxnSp>
          <p:nvCxnSpPr>
            <p:cNvPr id="39" name="Straight Connector 38">
              <a:extLst>
                <a:ext uri="{FF2B5EF4-FFF2-40B4-BE49-F238E27FC236}">
                  <a16:creationId xmlns:a16="http://schemas.microsoft.com/office/drawing/2014/main" id="{6989C263-BB79-9C36-E7D1-63FA2CF416D0}"/>
                </a:ext>
              </a:extLst>
            </p:cNvPr>
            <p:cNvCxnSpPr>
              <a:cxnSpLocks/>
            </p:cNvCxnSpPr>
            <p:nvPr/>
          </p:nvCxnSpPr>
          <p:spPr>
            <a:xfrm flipV="1">
              <a:off x="5031960" y="4175548"/>
              <a:ext cx="2513712" cy="887028"/>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AB18B1A-6D9C-0868-E123-7BB511434A85}"/>
              </a:ext>
            </a:extLst>
          </p:cNvPr>
          <p:cNvGrpSpPr/>
          <p:nvPr/>
        </p:nvGrpSpPr>
        <p:grpSpPr>
          <a:xfrm>
            <a:off x="9310070" y="770961"/>
            <a:ext cx="2541578" cy="1100605"/>
            <a:chOff x="9594796" y="1390320"/>
            <a:chExt cx="2541578" cy="1100605"/>
          </a:xfrm>
        </p:grpSpPr>
        <p:sp>
          <p:nvSpPr>
            <p:cNvPr id="42" name="TextBox 41">
              <a:extLst>
                <a:ext uri="{FF2B5EF4-FFF2-40B4-BE49-F238E27FC236}">
                  <a16:creationId xmlns:a16="http://schemas.microsoft.com/office/drawing/2014/main" id="{1B62201C-0361-E67B-A5E9-7BB626F82C95}"/>
                </a:ext>
              </a:extLst>
            </p:cNvPr>
            <p:cNvSpPr txBox="1"/>
            <p:nvPr/>
          </p:nvSpPr>
          <p:spPr>
            <a:xfrm>
              <a:off x="9594796" y="1390320"/>
              <a:ext cx="394660" cy="523220"/>
            </a:xfrm>
            <a:prstGeom prst="rect">
              <a:avLst/>
            </a:prstGeom>
            <a:noFill/>
          </p:spPr>
          <p:txBody>
            <a:bodyPr wrap="none" rtlCol="0">
              <a:spAutoFit/>
            </a:bodyPr>
            <a:lstStyle/>
            <a:p>
              <a:r>
                <a:rPr lang="en-US" sz="2800"/>
                <a:t>+</a:t>
              </a:r>
            </a:p>
          </p:txBody>
        </p:sp>
        <p:sp>
          <p:nvSpPr>
            <p:cNvPr id="46" name="TextBox 45">
              <a:extLst>
                <a:ext uri="{FF2B5EF4-FFF2-40B4-BE49-F238E27FC236}">
                  <a16:creationId xmlns:a16="http://schemas.microsoft.com/office/drawing/2014/main" id="{FDC8C91A-D1FC-C22C-81C1-0AD2A37FC2D1}"/>
                </a:ext>
              </a:extLst>
            </p:cNvPr>
            <p:cNvSpPr txBox="1"/>
            <p:nvPr/>
          </p:nvSpPr>
          <p:spPr>
            <a:xfrm>
              <a:off x="9898726" y="1506040"/>
              <a:ext cx="2237648" cy="984885"/>
            </a:xfrm>
            <a:prstGeom prst="rect">
              <a:avLst/>
            </a:prstGeom>
            <a:noFill/>
          </p:spPr>
          <p:txBody>
            <a:bodyPr wrap="square" rtlCol="0">
              <a:spAutoFit/>
            </a:bodyPr>
            <a:lstStyle/>
            <a:p>
              <a:r>
                <a:rPr lang="en-US" sz="1600"/>
                <a:t>EIC Full Capability</a:t>
              </a:r>
            </a:p>
            <a:p>
              <a:pPr marL="285750" indent="-285750">
                <a:buFont typeface="Arial" panose="020B0604020202020204" pitchFamily="34" charset="0"/>
                <a:buChar char="•"/>
              </a:pPr>
              <a:r>
                <a:rPr lang="en-US" sz="1400" b="1">
                  <a:sym typeface="Wingdings" pitchFamily="2" charset="2"/>
                </a:rPr>
                <a:t>Implementation of Class 1</a:t>
              </a:r>
              <a:r>
                <a:rPr lang="en-US" sz="1400" b="1"/>
                <a:t> items </a:t>
              </a:r>
              <a:r>
                <a:rPr lang="en-US" sz="1400" b="1">
                  <a:solidFill>
                    <a:srgbClr val="FF0000"/>
                  </a:solidFill>
                </a:rPr>
                <a:t>(Scenario 1)</a:t>
              </a:r>
            </a:p>
          </p:txBody>
        </p:sp>
      </p:grpSp>
      <p:grpSp>
        <p:nvGrpSpPr>
          <p:cNvPr id="13" name="Group 12">
            <a:extLst>
              <a:ext uri="{FF2B5EF4-FFF2-40B4-BE49-F238E27FC236}">
                <a16:creationId xmlns:a16="http://schemas.microsoft.com/office/drawing/2014/main" id="{0E64C530-03E1-CEEA-C4E0-953C36B76E87}"/>
              </a:ext>
            </a:extLst>
          </p:cNvPr>
          <p:cNvGrpSpPr/>
          <p:nvPr/>
        </p:nvGrpSpPr>
        <p:grpSpPr>
          <a:xfrm>
            <a:off x="9288886" y="2417472"/>
            <a:ext cx="2829819" cy="865495"/>
            <a:chOff x="9526774" y="2250300"/>
            <a:chExt cx="2829819" cy="865495"/>
          </a:xfrm>
        </p:grpSpPr>
        <p:sp>
          <p:nvSpPr>
            <p:cNvPr id="43" name="TextBox 42">
              <a:extLst>
                <a:ext uri="{FF2B5EF4-FFF2-40B4-BE49-F238E27FC236}">
                  <a16:creationId xmlns:a16="http://schemas.microsoft.com/office/drawing/2014/main" id="{76BA8DD1-88E8-19AB-6BF9-0CA7485EFFB4}"/>
                </a:ext>
              </a:extLst>
            </p:cNvPr>
            <p:cNvSpPr txBox="1"/>
            <p:nvPr/>
          </p:nvSpPr>
          <p:spPr>
            <a:xfrm>
              <a:off x="9526774" y="2250300"/>
              <a:ext cx="394660" cy="523220"/>
            </a:xfrm>
            <a:prstGeom prst="rect">
              <a:avLst/>
            </a:prstGeom>
            <a:noFill/>
          </p:spPr>
          <p:txBody>
            <a:bodyPr wrap="none" rtlCol="0">
              <a:spAutoFit/>
            </a:bodyPr>
            <a:lstStyle/>
            <a:p>
              <a:r>
                <a:rPr lang="en-US" sz="2800">
                  <a:solidFill>
                    <a:srgbClr val="FF40FF"/>
                  </a:solidFill>
                </a:rPr>
                <a:t>+</a:t>
              </a:r>
            </a:p>
          </p:txBody>
        </p:sp>
        <p:sp>
          <p:nvSpPr>
            <p:cNvPr id="47" name="TextBox 46">
              <a:extLst>
                <a:ext uri="{FF2B5EF4-FFF2-40B4-BE49-F238E27FC236}">
                  <a16:creationId xmlns:a16="http://schemas.microsoft.com/office/drawing/2014/main" id="{EC4BBB37-924E-AFEB-7040-58EBE618F7E5}"/>
                </a:ext>
              </a:extLst>
            </p:cNvPr>
            <p:cNvSpPr txBox="1"/>
            <p:nvPr/>
          </p:nvSpPr>
          <p:spPr>
            <a:xfrm>
              <a:off x="9830327" y="2346354"/>
              <a:ext cx="2526266" cy="769441"/>
            </a:xfrm>
            <a:prstGeom prst="rect">
              <a:avLst/>
            </a:prstGeom>
            <a:noFill/>
          </p:spPr>
          <p:txBody>
            <a:bodyPr wrap="square" rtlCol="0">
              <a:spAutoFit/>
            </a:bodyPr>
            <a:lstStyle/>
            <a:p>
              <a:r>
                <a:rPr lang="en-US" sz="1600"/>
                <a:t>EIC</a:t>
              </a:r>
            </a:p>
            <a:p>
              <a:pPr marL="285750" indent="-285750">
                <a:buFont typeface="Arial" panose="020B0604020202020204" pitchFamily="34" charset="0"/>
                <a:buChar char="•"/>
              </a:pPr>
              <a:r>
                <a:rPr lang="en-US" sz="1400"/>
                <a:t>RF for 7nC/bunch</a:t>
              </a:r>
            </a:p>
            <a:p>
              <a:pPr marL="285750" indent="-285750">
                <a:buFont typeface="Arial" panose="020B0604020202020204" pitchFamily="34" charset="0"/>
                <a:buChar char="•"/>
              </a:pPr>
              <a:r>
                <a:rPr lang="en-US" sz="1400"/>
                <a:t>no 394 MHz crab cavities</a:t>
              </a:r>
            </a:p>
          </p:txBody>
        </p:sp>
      </p:grpSp>
      <p:grpSp>
        <p:nvGrpSpPr>
          <p:cNvPr id="16" name="Group 15">
            <a:extLst>
              <a:ext uri="{FF2B5EF4-FFF2-40B4-BE49-F238E27FC236}">
                <a16:creationId xmlns:a16="http://schemas.microsoft.com/office/drawing/2014/main" id="{FE0DCDA0-3364-42EA-D3D7-0197B620DF6A}"/>
              </a:ext>
            </a:extLst>
          </p:cNvPr>
          <p:cNvGrpSpPr/>
          <p:nvPr/>
        </p:nvGrpSpPr>
        <p:grpSpPr>
          <a:xfrm>
            <a:off x="9300125" y="3250321"/>
            <a:ext cx="2841774" cy="2132047"/>
            <a:chOff x="9527854" y="3116724"/>
            <a:chExt cx="2841774" cy="2132047"/>
          </a:xfrm>
        </p:grpSpPr>
        <p:sp>
          <p:nvSpPr>
            <p:cNvPr id="44" name="TextBox 43">
              <a:extLst>
                <a:ext uri="{FF2B5EF4-FFF2-40B4-BE49-F238E27FC236}">
                  <a16:creationId xmlns:a16="http://schemas.microsoft.com/office/drawing/2014/main" id="{D4BB8890-9D0F-4CCE-7A54-3619A75081C4}"/>
                </a:ext>
              </a:extLst>
            </p:cNvPr>
            <p:cNvSpPr txBox="1"/>
            <p:nvPr/>
          </p:nvSpPr>
          <p:spPr>
            <a:xfrm>
              <a:off x="9527854" y="3116724"/>
              <a:ext cx="394660" cy="523220"/>
            </a:xfrm>
            <a:prstGeom prst="rect">
              <a:avLst/>
            </a:prstGeom>
            <a:noFill/>
          </p:spPr>
          <p:txBody>
            <a:bodyPr wrap="none" rtlCol="0">
              <a:spAutoFit/>
            </a:bodyPr>
            <a:lstStyle/>
            <a:p>
              <a:r>
                <a:rPr lang="en-US" sz="2800">
                  <a:solidFill>
                    <a:srgbClr val="00B050"/>
                  </a:solidFill>
                </a:rPr>
                <a:t>+</a:t>
              </a:r>
            </a:p>
          </p:txBody>
        </p:sp>
        <p:sp>
          <p:nvSpPr>
            <p:cNvPr id="48" name="TextBox 47">
              <a:extLst>
                <a:ext uri="{FF2B5EF4-FFF2-40B4-BE49-F238E27FC236}">
                  <a16:creationId xmlns:a16="http://schemas.microsoft.com/office/drawing/2014/main" id="{5B8702BD-A84D-32F9-AFCF-A2C789C35E73}"/>
                </a:ext>
              </a:extLst>
            </p:cNvPr>
            <p:cNvSpPr txBox="1"/>
            <p:nvPr/>
          </p:nvSpPr>
          <p:spPr>
            <a:xfrm>
              <a:off x="9849720" y="3186668"/>
              <a:ext cx="2519908" cy="2062103"/>
            </a:xfrm>
            <a:prstGeom prst="rect">
              <a:avLst/>
            </a:prstGeom>
            <a:noFill/>
          </p:spPr>
          <p:txBody>
            <a:bodyPr wrap="square" rtlCol="0">
              <a:spAutoFit/>
            </a:bodyPr>
            <a:lstStyle/>
            <a:p>
              <a:r>
                <a:rPr lang="en-US" sz="1600"/>
                <a:t>EIC </a:t>
              </a:r>
            </a:p>
            <a:p>
              <a:pPr marL="285750" indent="-285750">
                <a:buFont typeface="Arial" panose="020B0604020202020204" pitchFamily="34" charset="0"/>
                <a:buChar char="•"/>
              </a:pPr>
              <a:r>
                <a:rPr lang="en-US" sz="1400" b="1"/>
                <a:t>Implementation of all Class 1 &amp; 2 Items </a:t>
              </a:r>
              <a:r>
                <a:rPr lang="en-US" sz="1400" b="1">
                  <a:solidFill>
                    <a:srgbClr val="FF0000"/>
                  </a:solidFill>
                </a:rPr>
                <a:t>(Scenario 2)</a:t>
              </a:r>
            </a:p>
            <a:p>
              <a:pPr marL="285750" indent="-285750">
                <a:buFont typeface="Arial" panose="020B0604020202020204" pitchFamily="34" charset="0"/>
                <a:buChar char="•"/>
              </a:pPr>
              <a:r>
                <a:rPr lang="en-US" sz="1400"/>
                <a:t>RF for 7nC/bunch </a:t>
              </a:r>
            </a:p>
            <a:p>
              <a:pPr marL="285750" indent="-285750">
                <a:buFont typeface="Arial" panose="020B0604020202020204" pitchFamily="34" charset="0"/>
                <a:buChar char="•"/>
              </a:pPr>
              <a:r>
                <a:rPr lang="en-US" sz="1400"/>
                <a:t>no 394 MHz crab cavities</a:t>
              </a:r>
            </a:p>
            <a:p>
              <a:pPr marL="285750" indent="-285750">
                <a:buFont typeface="Arial" panose="020B0604020202020204" pitchFamily="34" charset="0"/>
                <a:buChar char="•"/>
              </a:pPr>
              <a:r>
                <a:rPr lang="en-US" sz="1400"/>
                <a:t>no low energy cooling</a:t>
              </a:r>
            </a:p>
            <a:p>
              <a:pPr marL="285750" indent="-285750">
                <a:buFont typeface="Arial" panose="020B0604020202020204" pitchFamily="34" charset="0"/>
                <a:buChar char="•"/>
              </a:pPr>
              <a:r>
                <a:rPr lang="en-US" sz="1400"/>
                <a:t>no 41 GeV bypass</a:t>
              </a:r>
            </a:p>
            <a:p>
              <a:pPr marL="285750" indent="-285750">
                <a:buFont typeface="Arial" panose="020B0604020202020204" pitchFamily="34" charset="0"/>
                <a:buChar char="•"/>
              </a:pPr>
              <a:endParaRPr lang="en-US" sz="1400"/>
            </a:p>
          </p:txBody>
        </p:sp>
      </p:grpSp>
      <p:grpSp>
        <p:nvGrpSpPr>
          <p:cNvPr id="7" name="Group 6">
            <a:extLst>
              <a:ext uri="{FF2B5EF4-FFF2-40B4-BE49-F238E27FC236}">
                <a16:creationId xmlns:a16="http://schemas.microsoft.com/office/drawing/2014/main" id="{53FF7560-E6FB-FFD1-92CC-50D234006FA4}"/>
              </a:ext>
            </a:extLst>
          </p:cNvPr>
          <p:cNvGrpSpPr/>
          <p:nvPr/>
        </p:nvGrpSpPr>
        <p:grpSpPr>
          <a:xfrm>
            <a:off x="2609591" y="2788575"/>
            <a:ext cx="5166596" cy="2295898"/>
            <a:chOff x="4192356" y="2788575"/>
            <a:chExt cx="5166596" cy="2295898"/>
          </a:xfrm>
        </p:grpSpPr>
        <p:cxnSp>
          <p:nvCxnSpPr>
            <p:cNvPr id="31" name="Straight Connector 30">
              <a:extLst>
                <a:ext uri="{FF2B5EF4-FFF2-40B4-BE49-F238E27FC236}">
                  <a16:creationId xmlns:a16="http://schemas.microsoft.com/office/drawing/2014/main" id="{6C738FF8-CFC9-023F-D825-C4349C5BF80C}"/>
                </a:ext>
              </a:extLst>
            </p:cNvPr>
            <p:cNvCxnSpPr>
              <a:cxnSpLocks/>
            </p:cNvCxnSpPr>
            <p:nvPr/>
          </p:nvCxnSpPr>
          <p:spPr>
            <a:xfrm flipV="1">
              <a:off x="5086898" y="3359917"/>
              <a:ext cx="838200" cy="1461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8A10835-B256-BF2A-0316-517742B371A8}"/>
                </a:ext>
              </a:extLst>
            </p:cNvPr>
            <p:cNvGrpSpPr/>
            <p:nvPr/>
          </p:nvGrpSpPr>
          <p:grpSpPr>
            <a:xfrm>
              <a:off x="4192356" y="2788575"/>
              <a:ext cx="5166596" cy="2295898"/>
              <a:chOff x="4192356" y="2788575"/>
              <a:chExt cx="5166596" cy="2295898"/>
            </a:xfrm>
          </p:grpSpPr>
          <p:sp>
            <p:nvSpPr>
              <p:cNvPr id="9" name="TextBox 8">
                <a:extLst>
                  <a:ext uri="{FF2B5EF4-FFF2-40B4-BE49-F238E27FC236}">
                    <a16:creationId xmlns:a16="http://schemas.microsoft.com/office/drawing/2014/main" id="{D403EFCF-25F1-76C2-68FD-29D78C0C4E25}"/>
                  </a:ext>
                </a:extLst>
              </p:cNvPr>
              <p:cNvSpPr txBox="1"/>
              <p:nvPr/>
            </p:nvSpPr>
            <p:spPr>
              <a:xfrm>
                <a:off x="8933836" y="4011560"/>
                <a:ext cx="425116" cy="584775"/>
              </a:xfrm>
              <a:prstGeom prst="rect">
                <a:avLst/>
              </a:prstGeom>
              <a:noFill/>
            </p:spPr>
            <p:txBody>
              <a:bodyPr wrap="none" rtlCol="0">
                <a:spAutoFit/>
              </a:bodyPr>
              <a:lstStyle/>
              <a:p>
                <a:r>
                  <a:rPr lang="en-US" sz="3200"/>
                  <a:t>+</a:t>
                </a:r>
              </a:p>
            </p:txBody>
          </p:sp>
          <p:sp>
            <p:nvSpPr>
              <p:cNvPr id="10" name="TextBox 9">
                <a:extLst>
                  <a:ext uri="{FF2B5EF4-FFF2-40B4-BE49-F238E27FC236}">
                    <a16:creationId xmlns:a16="http://schemas.microsoft.com/office/drawing/2014/main" id="{EE7500CC-EF77-E788-93F1-C4B310388980}"/>
                  </a:ext>
                </a:extLst>
              </p:cNvPr>
              <p:cNvSpPr txBox="1"/>
              <p:nvPr/>
            </p:nvSpPr>
            <p:spPr>
              <a:xfrm>
                <a:off x="7521364" y="2788575"/>
                <a:ext cx="425116" cy="584775"/>
              </a:xfrm>
              <a:prstGeom prst="rect">
                <a:avLst/>
              </a:prstGeom>
              <a:noFill/>
            </p:spPr>
            <p:txBody>
              <a:bodyPr wrap="none" rtlCol="0">
                <a:spAutoFit/>
              </a:bodyPr>
              <a:lstStyle/>
              <a:p>
                <a:r>
                  <a:rPr lang="en-US" sz="3200"/>
                  <a:t>+</a:t>
                </a:r>
              </a:p>
            </p:txBody>
          </p:sp>
          <p:sp>
            <p:nvSpPr>
              <p:cNvPr id="14" name="TextBox 13">
                <a:extLst>
                  <a:ext uri="{FF2B5EF4-FFF2-40B4-BE49-F238E27FC236}">
                    <a16:creationId xmlns:a16="http://schemas.microsoft.com/office/drawing/2014/main" id="{ED3B9FAE-72FC-36D7-E68D-4FF02B738126}"/>
                  </a:ext>
                </a:extLst>
              </p:cNvPr>
              <p:cNvSpPr txBox="1"/>
              <p:nvPr/>
            </p:nvSpPr>
            <p:spPr>
              <a:xfrm>
                <a:off x="5721277" y="3080201"/>
                <a:ext cx="425116" cy="584775"/>
              </a:xfrm>
              <a:prstGeom prst="rect">
                <a:avLst/>
              </a:prstGeom>
              <a:noFill/>
            </p:spPr>
            <p:txBody>
              <a:bodyPr wrap="none" rtlCol="0">
                <a:spAutoFit/>
              </a:bodyPr>
              <a:lstStyle/>
              <a:p>
                <a:r>
                  <a:rPr lang="en-US" sz="3200"/>
                  <a:t>+</a:t>
                </a:r>
              </a:p>
            </p:txBody>
          </p:sp>
          <p:sp>
            <p:nvSpPr>
              <p:cNvPr id="15" name="TextBox 14">
                <a:extLst>
                  <a:ext uri="{FF2B5EF4-FFF2-40B4-BE49-F238E27FC236}">
                    <a16:creationId xmlns:a16="http://schemas.microsoft.com/office/drawing/2014/main" id="{A3522B1F-ACE8-ACEF-0097-A49CFC43CC42}"/>
                  </a:ext>
                </a:extLst>
              </p:cNvPr>
              <p:cNvSpPr txBox="1"/>
              <p:nvPr/>
            </p:nvSpPr>
            <p:spPr>
              <a:xfrm>
                <a:off x="4839618" y="3204333"/>
                <a:ext cx="425116" cy="584775"/>
              </a:xfrm>
              <a:prstGeom prst="rect">
                <a:avLst/>
              </a:prstGeom>
              <a:noFill/>
            </p:spPr>
            <p:txBody>
              <a:bodyPr wrap="none" rtlCol="0">
                <a:spAutoFit/>
              </a:bodyPr>
              <a:lstStyle/>
              <a:p>
                <a:r>
                  <a:rPr lang="en-US" sz="3200"/>
                  <a:t>+</a:t>
                </a:r>
              </a:p>
            </p:txBody>
          </p:sp>
          <p:sp>
            <p:nvSpPr>
              <p:cNvPr id="17" name="TextBox 16">
                <a:extLst>
                  <a:ext uri="{FF2B5EF4-FFF2-40B4-BE49-F238E27FC236}">
                    <a16:creationId xmlns:a16="http://schemas.microsoft.com/office/drawing/2014/main" id="{D14F718A-4708-785B-9954-ABEA53E37598}"/>
                  </a:ext>
                </a:extLst>
              </p:cNvPr>
              <p:cNvSpPr txBox="1"/>
              <p:nvPr/>
            </p:nvSpPr>
            <p:spPr>
              <a:xfrm>
                <a:off x="4192356" y="4499698"/>
                <a:ext cx="425116" cy="584775"/>
              </a:xfrm>
              <a:prstGeom prst="rect">
                <a:avLst/>
              </a:prstGeom>
              <a:noFill/>
            </p:spPr>
            <p:txBody>
              <a:bodyPr wrap="none" rtlCol="0">
                <a:spAutoFit/>
              </a:bodyPr>
              <a:lstStyle/>
              <a:p>
                <a:r>
                  <a:rPr lang="en-US" sz="3200"/>
                  <a:t>+</a:t>
                </a:r>
              </a:p>
            </p:txBody>
          </p:sp>
          <p:cxnSp>
            <p:nvCxnSpPr>
              <p:cNvPr id="29" name="Straight Connector 28">
                <a:extLst>
                  <a:ext uri="{FF2B5EF4-FFF2-40B4-BE49-F238E27FC236}">
                    <a16:creationId xmlns:a16="http://schemas.microsoft.com/office/drawing/2014/main" id="{65095E9E-9E45-D088-0A99-985DEE167D16}"/>
                  </a:ext>
                </a:extLst>
              </p:cNvPr>
              <p:cNvCxnSpPr>
                <a:cxnSpLocks/>
              </p:cNvCxnSpPr>
              <p:nvPr/>
            </p:nvCxnSpPr>
            <p:spPr>
              <a:xfrm flipV="1">
                <a:off x="4398407" y="3496720"/>
                <a:ext cx="688491" cy="13135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332BCF-6DEE-BDF4-03B4-5F286EE0A8A7}"/>
                  </a:ext>
                </a:extLst>
              </p:cNvPr>
              <p:cNvCxnSpPr>
                <a:cxnSpLocks/>
              </p:cNvCxnSpPr>
              <p:nvPr/>
            </p:nvCxnSpPr>
            <p:spPr>
              <a:xfrm flipV="1">
                <a:off x="5927819" y="3079483"/>
                <a:ext cx="1806103" cy="2848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E03AE3-BA78-15ED-2BF1-55797D203027}"/>
                  </a:ext>
                </a:extLst>
              </p:cNvPr>
              <p:cNvCxnSpPr>
                <a:cxnSpLocks/>
              </p:cNvCxnSpPr>
              <p:nvPr/>
            </p:nvCxnSpPr>
            <p:spPr>
              <a:xfrm>
                <a:off x="7740482" y="3063165"/>
                <a:ext cx="1405912" cy="1265050"/>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A57816A-40E5-1CA6-1AF9-1E82625E55FF}"/>
              </a:ext>
            </a:extLst>
          </p:cNvPr>
          <p:cNvGrpSpPr/>
          <p:nvPr/>
        </p:nvGrpSpPr>
        <p:grpSpPr>
          <a:xfrm>
            <a:off x="3531781" y="3123907"/>
            <a:ext cx="2609547" cy="1340822"/>
            <a:chOff x="5129833" y="3116038"/>
            <a:chExt cx="2609547" cy="1340822"/>
          </a:xfrm>
        </p:grpSpPr>
        <p:sp>
          <p:nvSpPr>
            <p:cNvPr id="38" name="TextBox 37">
              <a:extLst>
                <a:ext uri="{FF2B5EF4-FFF2-40B4-BE49-F238E27FC236}">
                  <a16:creationId xmlns:a16="http://schemas.microsoft.com/office/drawing/2014/main" id="{E6A3B2F9-7E7C-DB9B-E481-3B00DB0DAC2A}"/>
                </a:ext>
              </a:extLst>
            </p:cNvPr>
            <p:cNvSpPr txBox="1"/>
            <p:nvPr/>
          </p:nvSpPr>
          <p:spPr>
            <a:xfrm>
              <a:off x="5129833" y="3872085"/>
              <a:ext cx="425116" cy="584775"/>
            </a:xfrm>
            <a:prstGeom prst="rect">
              <a:avLst/>
            </a:prstGeom>
            <a:noFill/>
          </p:spPr>
          <p:txBody>
            <a:bodyPr wrap="none" rtlCol="0">
              <a:spAutoFit/>
            </a:bodyPr>
            <a:lstStyle/>
            <a:p>
              <a:r>
                <a:rPr lang="en-US" sz="3200">
                  <a:solidFill>
                    <a:srgbClr val="0432FF"/>
                  </a:solidFill>
                </a:rPr>
                <a:t>+</a:t>
              </a:r>
            </a:p>
          </p:txBody>
        </p:sp>
        <p:sp>
          <p:nvSpPr>
            <p:cNvPr id="49" name="TextBox 48">
              <a:extLst>
                <a:ext uri="{FF2B5EF4-FFF2-40B4-BE49-F238E27FC236}">
                  <a16:creationId xmlns:a16="http://schemas.microsoft.com/office/drawing/2014/main" id="{886E7990-2BB0-16DB-6A41-DF45B65B5144}"/>
                </a:ext>
              </a:extLst>
            </p:cNvPr>
            <p:cNvSpPr txBox="1"/>
            <p:nvPr/>
          </p:nvSpPr>
          <p:spPr>
            <a:xfrm>
              <a:off x="6090857" y="3521226"/>
              <a:ext cx="425116" cy="584775"/>
            </a:xfrm>
            <a:prstGeom prst="rect">
              <a:avLst/>
            </a:prstGeom>
            <a:noFill/>
          </p:spPr>
          <p:txBody>
            <a:bodyPr wrap="none" rtlCol="0">
              <a:spAutoFit/>
            </a:bodyPr>
            <a:lstStyle/>
            <a:p>
              <a:r>
                <a:rPr lang="en-US" sz="3200">
                  <a:solidFill>
                    <a:srgbClr val="0432FF"/>
                  </a:solidFill>
                </a:rPr>
                <a:t>+</a:t>
              </a:r>
            </a:p>
          </p:txBody>
        </p:sp>
        <p:sp>
          <p:nvSpPr>
            <p:cNvPr id="52" name="TextBox 51">
              <a:extLst>
                <a:ext uri="{FF2B5EF4-FFF2-40B4-BE49-F238E27FC236}">
                  <a16:creationId xmlns:a16="http://schemas.microsoft.com/office/drawing/2014/main" id="{103ECD22-4A01-2FF6-FBC1-51C6818A0BE6}"/>
                </a:ext>
              </a:extLst>
            </p:cNvPr>
            <p:cNvSpPr txBox="1"/>
            <p:nvPr/>
          </p:nvSpPr>
          <p:spPr>
            <a:xfrm>
              <a:off x="7314264" y="3116038"/>
              <a:ext cx="425116" cy="584775"/>
            </a:xfrm>
            <a:prstGeom prst="rect">
              <a:avLst/>
            </a:prstGeom>
            <a:noFill/>
          </p:spPr>
          <p:txBody>
            <a:bodyPr wrap="none" rtlCol="0">
              <a:spAutoFit/>
            </a:bodyPr>
            <a:lstStyle/>
            <a:p>
              <a:r>
                <a:rPr lang="en-US" sz="3200">
                  <a:solidFill>
                    <a:srgbClr val="0432FF"/>
                  </a:solidFill>
                </a:rPr>
                <a:t>+</a:t>
              </a:r>
            </a:p>
          </p:txBody>
        </p:sp>
        <p:cxnSp>
          <p:nvCxnSpPr>
            <p:cNvPr id="54" name="Straight Connector 53">
              <a:extLst>
                <a:ext uri="{FF2B5EF4-FFF2-40B4-BE49-F238E27FC236}">
                  <a16:creationId xmlns:a16="http://schemas.microsoft.com/office/drawing/2014/main" id="{4A5EC57A-FACC-460F-2AC4-315BF8FC384C}"/>
                </a:ext>
              </a:extLst>
            </p:cNvPr>
            <p:cNvCxnSpPr>
              <a:cxnSpLocks/>
            </p:cNvCxnSpPr>
            <p:nvPr/>
          </p:nvCxnSpPr>
          <p:spPr>
            <a:xfrm flipV="1">
              <a:off x="5340563" y="3421131"/>
              <a:ext cx="2196088" cy="764526"/>
            </a:xfrm>
            <a:prstGeom prst="line">
              <a:avLst/>
            </a:prstGeom>
            <a:ln w="22225">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0BA5787-E64F-7843-90B6-043CE2E10972}"/>
              </a:ext>
            </a:extLst>
          </p:cNvPr>
          <p:cNvGrpSpPr/>
          <p:nvPr/>
        </p:nvGrpSpPr>
        <p:grpSpPr>
          <a:xfrm>
            <a:off x="9283791" y="1777998"/>
            <a:ext cx="2562924" cy="657181"/>
            <a:chOff x="9526774" y="2243171"/>
            <a:chExt cx="2562924" cy="657181"/>
          </a:xfrm>
        </p:grpSpPr>
        <p:sp>
          <p:nvSpPr>
            <p:cNvPr id="20" name="TextBox 19">
              <a:extLst>
                <a:ext uri="{FF2B5EF4-FFF2-40B4-BE49-F238E27FC236}">
                  <a16:creationId xmlns:a16="http://schemas.microsoft.com/office/drawing/2014/main" id="{64339900-8D57-D899-50AD-B697AEA0158A}"/>
                </a:ext>
              </a:extLst>
            </p:cNvPr>
            <p:cNvSpPr txBox="1"/>
            <p:nvPr/>
          </p:nvSpPr>
          <p:spPr>
            <a:xfrm>
              <a:off x="9526774" y="2243171"/>
              <a:ext cx="394660" cy="523220"/>
            </a:xfrm>
            <a:prstGeom prst="rect">
              <a:avLst/>
            </a:prstGeom>
            <a:noFill/>
          </p:spPr>
          <p:txBody>
            <a:bodyPr wrap="none" rtlCol="0">
              <a:spAutoFit/>
            </a:bodyPr>
            <a:lstStyle/>
            <a:p>
              <a:r>
                <a:rPr lang="en-US" sz="2800">
                  <a:solidFill>
                    <a:srgbClr val="0432FF"/>
                  </a:solidFill>
                </a:rPr>
                <a:t>+</a:t>
              </a:r>
            </a:p>
          </p:txBody>
        </p:sp>
        <p:sp>
          <p:nvSpPr>
            <p:cNvPr id="27" name="TextBox 26">
              <a:extLst>
                <a:ext uri="{FF2B5EF4-FFF2-40B4-BE49-F238E27FC236}">
                  <a16:creationId xmlns:a16="http://schemas.microsoft.com/office/drawing/2014/main" id="{9DA9DA16-29BF-3E97-FFAB-798E81B7EB3A}"/>
                </a:ext>
              </a:extLst>
            </p:cNvPr>
            <p:cNvSpPr txBox="1"/>
            <p:nvPr/>
          </p:nvSpPr>
          <p:spPr>
            <a:xfrm>
              <a:off x="9837472" y="2346354"/>
              <a:ext cx="2252226" cy="553998"/>
            </a:xfrm>
            <a:prstGeom prst="rect">
              <a:avLst/>
            </a:prstGeom>
            <a:noFill/>
          </p:spPr>
          <p:txBody>
            <a:bodyPr wrap="square" rtlCol="0">
              <a:spAutoFit/>
            </a:bodyPr>
            <a:lstStyle/>
            <a:p>
              <a:r>
                <a:rPr lang="en-US" sz="1600"/>
                <a:t>EIC</a:t>
              </a:r>
            </a:p>
            <a:p>
              <a:pPr marL="285750" indent="-285750">
                <a:buFont typeface="Arial" panose="020B0604020202020204" pitchFamily="34" charset="0"/>
                <a:buChar char="•"/>
              </a:pPr>
              <a:r>
                <a:rPr lang="en-US" sz="1400"/>
                <a:t>RF for 7nC/bunch</a:t>
              </a:r>
            </a:p>
          </p:txBody>
        </p:sp>
      </p:grpSp>
      <p:sp>
        <p:nvSpPr>
          <p:cNvPr id="60" name="TextBox 59">
            <a:extLst>
              <a:ext uri="{FF2B5EF4-FFF2-40B4-BE49-F238E27FC236}">
                <a16:creationId xmlns:a16="http://schemas.microsoft.com/office/drawing/2014/main" id="{C2E8A320-BDAD-7E09-D5B1-0B78AE4F754A}"/>
              </a:ext>
            </a:extLst>
          </p:cNvPr>
          <p:cNvSpPr txBox="1"/>
          <p:nvPr/>
        </p:nvSpPr>
        <p:spPr>
          <a:xfrm>
            <a:off x="2822149" y="933202"/>
            <a:ext cx="1390124" cy="276999"/>
          </a:xfrm>
          <a:prstGeom prst="rect">
            <a:avLst/>
          </a:prstGeom>
          <a:noFill/>
        </p:spPr>
        <p:txBody>
          <a:bodyPr wrap="none" rtlCol="0">
            <a:spAutoFit/>
          </a:bodyPr>
          <a:lstStyle/>
          <a:p>
            <a:r>
              <a:rPr lang="en-US" sz="1200"/>
              <a:t>5 GeV x 100 GeV</a:t>
            </a:r>
          </a:p>
        </p:txBody>
      </p:sp>
      <p:grpSp>
        <p:nvGrpSpPr>
          <p:cNvPr id="28" name="Group 27">
            <a:extLst>
              <a:ext uri="{FF2B5EF4-FFF2-40B4-BE49-F238E27FC236}">
                <a16:creationId xmlns:a16="http://schemas.microsoft.com/office/drawing/2014/main" id="{AD52EF74-8C88-F015-65DB-6886398010BF}"/>
              </a:ext>
            </a:extLst>
          </p:cNvPr>
          <p:cNvGrpSpPr/>
          <p:nvPr/>
        </p:nvGrpSpPr>
        <p:grpSpPr>
          <a:xfrm>
            <a:off x="3253569" y="4272591"/>
            <a:ext cx="2890033" cy="1720394"/>
            <a:chOff x="3487041" y="4272591"/>
            <a:chExt cx="2890033" cy="1720394"/>
          </a:xfrm>
        </p:grpSpPr>
        <p:grpSp>
          <p:nvGrpSpPr>
            <p:cNvPr id="32" name="Group 31">
              <a:extLst>
                <a:ext uri="{FF2B5EF4-FFF2-40B4-BE49-F238E27FC236}">
                  <a16:creationId xmlns:a16="http://schemas.microsoft.com/office/drawing/2014/main" id="{74F336A2-7AA0-B464-E79F-BA0A9D87F779}"/>
                </a:ext>
              </a:extLst>
            </p:cNvPr>
            <p:cNvGrpSpPr/>
            <p:nvPr/>
          </p:nvGrpSpPr>
          <p:grpSpPr>
            <a:xfrm>
              <a:off x="3687190" y="4272591"/>
              <a:ext cx="2689884" cy="1445827"/>
              <a:chOff x="3687190" y="4729791"/>
              <a:chExt cx="2689884" cy="1445827"/>
            </a:xfrm>
          </p:grpSpPr>
          <p:cxnSp>
            <p:nvCxnSpPr>
              <p:cNvPr id="21" name="Straight Connector 20">
                <a:extLst>
                  <a:ext uri="{FF2B5EF4-FFF2-40B4-BE49-F238E27FC236}">
                    <a16:creationId xmlns:a16="http://schemas.microsoft.com/office/drawing/2014/main" id="{B36D7A59-22BA-ACA7-5DF4-F618B24864D3}"/>
                  </a:ext>
                </a:extLst>
              </p:cNvPr>
              <p:cNvCxnSpPr>
                <a:cxnSpLocks/>
              </p:cNvCxnSpPr>
              <p:nvPr/>
            </p:nvCxnSpPr>
            <p:spPr>
              <a:xfrm flipV="1">
                <a:off x="3687190" y="5030756"/>
                <a:ext cx="2484881" cy="11448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6BA5D21-9D10-1E97-F44C-B6CB798B29C0}"/>
                  </a:ext>
                </a:extLst>
              </p:cNvPr>
              <p:cNvSpPr txBox="1"/>
              <p:nvPr/>
            </p:nvSpPr>
            <p:spPr>
              <a:xfrm>
                <a:off x="5951958" y="4729791"/>
                <a:ext cx="425116" cy="584775"/>
              </a:xfrm>
              <a:prstGeom prst="rect">
                <a:avLst/>
              </a:prstGeom>
              <a:noFill/>
            </p:spPr>
            <p:txBody>
              <a:bodyPr wrap="none" rtlCol="0">
                <a:spAutoFit/>
              </a:bodyPr>
              <a:lstStyle/>
              <a:p>
                <a:r>
                  <a:rPr lang="en-US" sz="3200">
                    <a:solidFill>
                      <a:srgbClr val="00B050"/>
                    </a:solidFill>
                  </a:rPr>
                  <a:t>+</a:t>
                </a:r>
              </a:p>
            </p:txBody>
          </p:sp>
        </p:grpSp>
        <p:sp>
          <p:nvSpPr>
            <p:cNvPr id="62" name="TextBox 61">
              <a:extLst>
                <a:ext uri="{FF2B5EF4-FFF2-40B4-BE49-F238E27FC236}">
                  <a16:creationId xmlns:a16="http://schemas.microsoft.com/office/drawing/2014/main" id="{2E23530D-2BE7-C742-F849-448661F2DF09}"/>
                </a:ext>
              </a:extLst>
            </p:cNvPr>
            <p:cNvSpPr txBox="1"/>
            <p:nvPr/>
          </p:nvSpPr>
          <p:spPr>
            <a:xfrm>
              <a:off x="3487041" y="5408210"/>
              <a:ext cx="425116" cy="584775"/>
            </a:xfrm>
            <a:prstGeom prst="rect">
              <a:avLst/>
            </a:prstGeom>
            <a:noFill/>
          </p:spPr>
          <p:txBody>
            <a:bodyPr wrap="none" rtlCol="0">
              <a:spAutoFit/>
            </a:bodyPr>
            <a:lstStyle/>
            <a:p>
              <a:r>
                <a:rPr lang="en-US" sz="3200">
                  <a:solidFill>
                    <a:srgbClr val="00B050"/>
                  </a:solidFill>
                </a:rPr>
                <a:t>+</a:t>
              </a:r>
            </a:p>
          </p:txBody>
        </p:sp>
      </p:grpSp>
      <p:sp>
        <p:nvSpPr>
          <p:cNvPr id="25" name="TextBox 24">
            <a:extLst>
              <a:ext uri="{FF2B5EF4-FFF2-40B4-BE49-F238E27FC236}">
                <a16:creationId xmlns:a16="http://schemas.microsoft.com/office/drawing/2014/main" id="{F3BD2AA2-E503-1005-FAED-00DDE5456AF2}"/>
              </a:ext>
            </a:extLst>
          </p:cNvPr>
          <p:cNvSpPr txBox="1"/>
          <p:nvPr/>
        </p:nvSpPr>
        <p:spPr>
          <a:xfrm rot="16200000">
            <a:off x="-1845748" y="3319563"/>
            <a:ext cx="4654955" cy="461665"/>
          </a:xfrm>
          <a:prstGeom prst="rect">
            <a:avLst/>
          </a:prstGeom>
          <a:solidFill>
            <a:schemeClr val="bg1"/>
          </a:solidFill>
        </p:spPr>
        <p:txBody>
          <a:bodyPr wrap="square" rtlCol="0">
            <a:spAutoFit/>
          </a:bodyPr>
          <a:lstStyle/>
          <a:p>
            <a:pPr algn="ctr"/>
            <a:r>
              <a:rPr lang="en-US" sz="2400"/>
              <a:t>Average Luminosity (cm</a:t>
            </a:r>
            <a:r>
              <a:rPr lang="en-US" sz="2400" baseline="30000"/>
              <a:t>-2</a:t>
            </a:r>
            <a:r>
              <a:rPr lang="en-US" sz="2400"/>
              <a:t> s</a:t>
            </a:r>
            <a:r>
              <a:rPr lang="en-US" sz="2400" baseline="30000"/>
              <a:t>-1</a:t>
            </a:r>
            <a:r>
              <a:rPr lang="en-US" sz="2400"/>
              <a:t>)</a:t>
            </a:r>
          </a:p>
        </p:txBody>
      </p:sp>
      <p:sp>
        <p:nvSpPr>
          <p:cNvPr id="34" name="TextBox 33">
            <a:extLst>
              <a:ext uri="{FF2B5EF4-FFF2-40B4-BE49-F238E27FC236}">
                <a16:creationId xmlns:a16="http://schemas.microsoft.com/office/drawing/2014/main" id="{4A3BE6DD-DCFA-9B90-3B97-123AA48FB072}"/>
              </a:ext>
            </a:extLst>
          </p:cNvPr>
          <p:cNvSpPr txBox="1"/>
          <p:nvPr/>
        </p:nvSpPr>
        <p:spPr>
          <a:xfrm>
            <a:off x="1890534" y="6226850"/>
            <a:ext cx="5788142" cy="461665"/>
          </a:xfrm>
          <a:prstGeom prst="rect">
            <a:avLst/>
          </a:prstGeom>
          <a:solidFill>
            <a:schemeClr val="bg1"/>
          </a:solidFill>
        </p:spPr>
        <p:txBody>
          <a:bodyPr wrap="square" rtlCol="0">
            <a:spAutoFit/>
          </a:bodyPr>
          <a:lstStyle/>
          <a:p>
            <a:pPr algn="ctr"/>
            <a:r>
              <a:rPr lang="en-US" sz="2400"/>
              <a:t>e-p Center-of-Mass Energy [GeV]</a:t>
            </a:r>
          </a:p>
        </p:txBody>
      </p:sp>
      <p:grpSp>
        <p:nvGrpSpPr>
          <p:cNvPr id="67" name="Group 66">
            <a:extLst>
              <a:ext uri="{FF2B5EF4-FFF2-40B4-BE49-F238E27FC236}">
                <a16:creationId xmlns:a16="http://schemas.microsoft.com/office/drawing/2014/main" id="{E9DF3AAB-6E9C-8744-0031-43FD8FBE40AC}"/>
              </a:ext>
            </a:extLst>
          </p:cNvPr>
          <p:cNvGrpSpPr/>
          <p:nvPr/>
        </p:nvGrpSpPr>
        <p:grpSpPr>
          <a:xfrm>
            <a:off x="3233355" y="4739967"/>
            <a:ext cx="2904572" cy="1753523"/>
            <a:chOff x="3466827" y="4739967"/>
            <a:chExt cx="2904572" cy="1753523"/>
          </a:xfrm>
        </p:grpSpPr>
        <p:sp>
          <p:nvSpPr>
            <p:cNvPr id="37" name="TextBox 36">
              <a:extLst>
                <a:ext uri="{FF2B5EF4-FFF2-40B4-BE49-F238E27FC236}">
                  <a16:creationId xmlns:a16="http://schemas.microsoft.com/office/drawing/2014/main" id="{4D99C97A-5630-7A37-8EEB-22D12B7F87C8}"/>
                </a:ext>
              </a:extLst>
            </p:cNvPr>
            <p:cNvSpPr txBox="1"/>
            <p:nvPr/>
          </p:nvSpPr>
          <p:spPr>
            <a:xfrm>
              <a:off x="5946283" y="4739967"/>
              <a:ext cx="425116" cy="584775"/>
            </a:xfrm>
            <a:prstGeom prst="rect">
              <a:avLst/>
            </a:prstGeom>
            <a:noFill/>
            <a:ln>
              <a:noFill/>
            </a:ln>
          </p:spPr>
          <p:txBody>
            <a:bodyPr wrap="none" rtlCol="0">
              <a:spAutoFit/>
            </a:bodyPr>
            <a:lstStyle/>
            <a:p>
              <a:r>
                <a:rPr lang="en-US" sz="3200">
                  <a:solidFill>
                    <a:srgbClr val="FF9300"/>
                  </a:solidFill>
                </a:rPr>
                <a:t>+</a:t>
              </a:r>
            </a:p>
          </p:txBody>
        </p:sp>
        <p:sp>
          <p:nvSpPr>
            <p:cNvPr id="40" name="TextBox 39">
              <a:extLst>
                <a:ext uri="{FF2B5EF4-FFF2-40B4-BE49-F238E27FC236}">
                  <a16:creationId xmlns:a16="http://schemas.microsoft.com/office/drawing/2014/main" id="{E8C59293-1BEF-6238-CA69-EE1DEFE1E155}"/>
                </a:ext>
              </a:extLst>
            </p:cNvPr>
            <p:cNvSpPr txBox="1"/>
            <p:nvPr/>
          </p:nvSpPr>
          <p:spPr>
            <a:xfrm>
              <a:off x="3466827" y="5908715"/>
              <a:ext cx="425116" cy="584775"/>
            </a:xfrm>
            <a:prstGeom prst="rect">
              <a:avLst/>
            </a:prstGeom>
            <a:noFill/>
            <a:ln>
              <a:noFill/>
            </a:ln>
          </p:spPr>
          <p:txBody>
            <a:bodyPr wrap="none" rtlCol="0">
              <a:spAutoFit/>
            </a:bodyPr>
            <a:lstStyle/>
            <a:p>
              <a:r>
                <a:rPr lang="en-US" sz="3200">
                  <a:solidFill>
                    <a:srgbClr val="FF9300"/>
                  </a:solidFill>
                </a:rPr>
                <a:t>+</a:t>
              </a:r>
            </a:p>
          </p:txBody>
        </p:sp>
        <p:cxnSp>
          <p:nvCxnSpPr>
            <p:cNvPr id="53" name="Straight Connector 52">
              <a:extLst>
                <a:ext uri="{FF2B5EF4-FFF2-40B4-BE49-F238E27FC236}">
                  <a16:creationId xmlns:a16="http://schemas.microsoft.com/office/drawing/2014/main" id="{DF6498F1-206E-BDC3-DB64-5F68C52A89AE}"/>
                </a:ext>
              </a:extLst>
            </p:cNvPr>
            <p:cNvCxnSpPr>
              <a:cxnSpLocks/>
            </p:cNvCxnSpPr>
            <p:nvPr/>
          </p:nvCxnSpPr>
          <p:spPr>
            <a:xfrm flipV="1">
              <a:off x="3662882" y="5077422"/>
              <a:ext cx="2484881" cy="1144862"/>
            </a:xfrm>
            <a:prstGeom prst="line">
              <a:avLst/>
            </a:prstGeom>
            <a:ln w="38100">
              <a:solidFill>
                <a:srgbClr val="FF93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41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 – Path to Baselining CD-2 </a:t>
            </a:r>
          </a:p>
        </p:txBody>
      </p:sp>
      <p:sp>
        <p:nvSpPr>
          <p:cNvPr id="4" name="TextBox 3">
            <a:extLst>
              <a:ext uri="{FF2B5EF4-FFF2-40B4-BE49-F238E27FC236}">
                <a16:creationId xmlns:a16="http://schemas.microsoft.com/office/drawing/2014/main" id="{648DB66C-0D25-409D-9369-7BFE3F8B8F8D}"/>
              </a:ext>
            </a:extLst>
          </p:cNvPr>
          <p:cNvSpPr txBox="1"/>
          <p:nvPr/>
        </p:nvSpPr>
        <p:spPr>
          <a:xfrm>
            <a:off x="307865" y="603232"/>
            <a:ext cx="11884135" cy="3785652"/>
          </a:xfrm>
          <a:prstGeom prst="rect">
            <a:avLst/>
          </a:prstGeom>
          <a:solidFill>
            <a:schemeClr val="bg1"/>
          </a:solid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Preliminary Design Reviews (60% design maturity equivalent, called PDR, PDR2 or PDR3, pending the subsystem)</a:t>
            </a:r>
          </a:p>
          <a:p>
            <a:pPr marL="742950" lvl="1" indent="-285750">
              <a:buFont typeface="Wingdings" panose="05000000000000000000" pitchFamily="2" charset="2"/>
              <a:buChar char="ü"/>
            </a:pPr>
            <a:r>
              <a:rPr lang="en-US" sz="1200" b="1" dirty="0">
                <a:latin typeface="Calibri" panose="020F0502020204030204" pitchFamily="34" charset="0"/>
                <a:ea typeface="Calibri" panose="020F0502020204030204" pitchFamily="34" charset="0"/>
                <a:cs typeface="Calibri" panose="020F0502020204030204" pitchFamily="34" charset="0"/>
              </a:rPr>
              <a:t>PDR2: Silicon Tracking Detectors (6.03.01.02.01) – Jan. 27-28, 2026</a:t>
            </a:r>
          </a:p>
          <a:p>
            <a:pPr marL="742950" lvl="1" indent="-285750">
              <a:buFont typeface="Wingdings" panose="05000000000000000000" pitchFamily="2" charset="2"/>
              <a:buChar char="ü"/>
            </a:pPr>
            <a:r>
              <a:rPr lang="en-US" sz="1200" b="1" dirty="0">
                <a:latin typeface="Calibri" panose="020F0502020204030204" pitchFamily="34" charset="0"/>
                <a:ea typeface="Calibri" panose="020F0502020204030204" pitchFamily="34" charset="0"/>
                <a:cs typeface="Calibri" panose="020F0502020204030204" pitchFamily="34" charset="0"/>
              </a:rPr>
              <a:t>PDR2: Polarimetry (6.03.01.11) – February 18, 2026</a:t>
            </a:r>
          </a:p>
          <a:p>
            <a:pPr marL="742950" lvl="1" indent="-285750">
              <a:buFont typeface="Arial" panose="020B0604020202020204" pitchFamily="34" charset="0"/>
              <a:buChar char="•"/>
            </a:pP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Peer Review</a:t>
            </a:r>
            <a:r>
              <a:rPr lang="en-US" sz="1200" dirty="0">
                <a:latin typeface="Calibri" panose="020F0502020204030204" pitchFamily="34" charset="0"/>
                <a:ea typeface="Calibri" panose="020F0502020204030204" pitchFamily="34" charset="0"/>
                <a:cs typeface="Calibri" panose="020F0502020204030204" pitchFamily="34" charset="0"/>
              </a:rPr>
              <a:t>: DAQ-Slow Controls (6.03.01.08.02) – May 2026 – Separated from electronics/DAQ to ensure integration in collider common platform, we only have Slow Controls Integration and the controls relies on scope in various areas</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PDR3: IR Integration and Auxiliary Detectors (6.03.01.10) –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April 20, 2026 –</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Low-Q2, ZDC, includes 6.10.14 </a:t>
            </a:r>
            <a:r>
              <a:rPr lang="en-US" sz="1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lumi</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 detector</a:t>
            </a:r>
          </a:p>
          <a:p>
            <a:pPr marL="742950" lvl="1" indent="-285750">
              <a:buFont typeface="Arial" panose="020B0604020202020204" pitchFamily="34" charset="0"/>
              <a:buChar char="•"/>
            </a:pP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PDR3: IR Integration and Auxiliary Detectors (6.03.01.10) – July (?) 2026 – B0, RPs, OMDs – Exact Dates TBD</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PDR2: AC-LGAD-based Particle Identification Detectors (6.10.04; BTOF, FTOF, common systems) –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June 3-4, 2026</a:t>
            </a:r>
            <a:endPar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1"/>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Final Design Reviews (FDR):</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Backward EM Calorimetry (6.03.01.04.01)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May 26, 2026</a:t>
            </a:r>
            <a:endPar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More FDRs planning ongoing – see next slide</a:t>
            </a: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Project Reviews:</a:t>
            </a:r>
          </a:p>
          <a:p>
            <a:pPr marL="742950" lvl="1" indent="-285750">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Detector Baseline Readiness Review </a:t>
            </a:r>
            <a:r>
              <a:rPr lang="en-US" sz="1200" b="1" dirty="0">
                <a:latin typeface="Calibri" panose="020F0502020204030204" pitchFamily="34" charset="0"/>
                <a:cs typeface="Calibri" panose="020F0502020204030204" pitchFamily="34" charset="0"/>
                <a:sym typeface="Wingdings" pitchFamily="2" charset="2"/>
              </a:rPr>
              <a:t>Feb 3 – 5, 2026</a:t>
            </a:r>
          </a:p>
          <a:p>
            <a:pPr marL="742950" lvl="1" indent="-285750">
              <a:buFont typeface="Wingdings" panose="05000000000000000000" pitchFamily="2" charset="2"/>
              <a:buChar char="ü"/>
            </a:pPr>
            <a:r>
              <a:rPr lang="en-US" sz="1200" b="1" dirty="0">
                <a:latin typeface="Calibri" panose="020F0502020204030204" pitchFamily="34" charset="0"/>
                <a:cs typeface="Calibri" panose="020F0502020204030204" pitchFamily="34" charset="0"/>
              </a:rPr>
              <a:t>BNL Director’s Review – Comprehensive, Mar. 9-12, 2026</a:t>
            </a:r>
            <a:endParaRPr lang="en-US" sz="1200" b="1"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DOE OPA Status Review </a:t>
            </a:r>
            <a:r>
              <a:rPr lang="en-US" sz="1200" strike="sngStrike" dirty="0">
                <a:latin typeface="Calibri" panose="020F0502020204030204" pitchFamily="34" charset="0"/>
                <a:ea typeface="Calibri" panose="020F0502020204030204" pitchFamily="34" charset="0"/>
                <a:cs typeface="Calibri" panose="020F0502020204030204" pitchFamily="34" charset="0"/>
              </a:rPr>
              <a:t>April 28-May 1, 2026 </a:t>
            </a: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September 15-18, 2026</a:t>
            </a:r>
            <a:endPar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DAC – Summer/Fall 2026 – aim is to let DAC review all (PDR and DAC) recommendations that need completion by CD-2 and the status towards CD-3</a:t>
            </a:r>
          </a:p>
          <a:p>
            <a:pPr marL="742950" lvl="1"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CD2 IPR &amp; ICR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Fall 2026?</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Other Meetings:</a:t>
            </a:r>
          </a:p>
          <a:p>
            <a:pPr marL="742950" lvl="1" indent="-285750">
              <a:buFont typeface="Arial" panose="020B0604020202020204" pitchFamily="34" charset="0"/>
              <a:buChar char="•"/>
            </a:pP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7</a:t>
            </a:r>
            <a:r>
              <a:rPr lang="en-US" sz="1200" b="1" baseline="30000" dirty="0">
                <a:solidFill>
                  <a:srgbClr val="3333FF"/>
                </a:solidFill>
                <a:latin typeface="Calibri" panose="020F0502020204030204" pitchFamily="34" charset="0"/>
                <a:ea typeface="Calibri" panose="020F0502020204030204" pitchFamily="34" charset="0"/>
                <a:cs typeface="Calibri" panose="020F0502020204030204" pitchFamily="34" charset="0"/>
              </a:rPr>
              <a:t>th</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 RRB Meeting: June 9-10, 2026 – MEXT, Tokyo</a:t>
            </a:r>
          </a:p>
        </p:txBody>
      </p:sp>
    </p:spTree>
    <p:extLst>
      <p:ext uri="{BB962C8B-B14F-4D97-AF65-F5344CB8AC3E}">
        <p14:creationId xmlns:p14="http://schemas.microsoft.com/office/powerpoint/2010/main" val="2311559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F1EE-1007-9E93-A04E-A4DA83909D2D}"/>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A82307C8-02B1-90DC-D4F2-9DB34D49F154}"/>
              </a:ext>
            </a:extLst>
          </p:cNvPr>
          <p:cNvSpPr>
            <a:spLocks noGrp="1"/>
          </p:cNvSpPr>
          <p:nvPr>
            <p:ph idx="1"/>
          </p:nvPr>
        </p:nvSpPr>
        <p:spPr>
          <a:xfrm>
            <a:off x="476227" y="907126"/>
            <a:ext cx="11410973" cy="5125184"/>
          </a:xfrm>
        </p:spPr>
        <p:txBody>
          <a:bodyPr>
            <a:normAutofit/>
          </a:bodyPr>
          <a:lstStyle/>
          <a:p>
            <a:pPr>
              <a:lnSpc>
                <a:spcPct val="100000"/>
              </a:lnSpc>
              <a:spcBef>
                <a:spcPts val="0"/>
              </a:spcBef>
              <a:spcAft>
                <a:spcPts val="400"/>
              </a:spcAft>
            </a:pPr>
            <a:r>
              <a:rPr lang="en-US" sz="1800"/>
              <a:t>The project leadership team identified cost-reduction opportunities.</a:t>
            </a:r>
          </a:p>
          <a:p>
            <a:pPr lvl="1">
              <a:lnSpc>
                <a:spcPct val="100000"/>
              </a:lnSpc>
              <a:spcBef>
                <a:spcPts val="0"/>
              </a:spcBef>
              <a:spcAft>
                <a:spcPts val="400"/>
              </a:spcAft>
            </a:pPr>
            <a:r>
              <a:rPr lang="en-US" sz="1800"/>
              <a:t>Scenario 1: Only Class 1 Actions</a:t>
            </a:r>
          </a:p>
          <a:p>
            <a:pPr lvl="2">
              <a:lnSpc>
                <a:spcPct val="100000"/>
              </a:lnSpc>
              <a:spcBef>
                <a:spcPts val="0"/>
              </a:spcBef>
              <a:spcAft>
                <a:spcPts val="400"/>
              </a:spcAft>
            </a:pPr>
            <a:r>
              <a:rPr lang="en-US"/>
              <a:t>Only cost reduction items with </a:t>
            </a:r>
            <a:r>
              <a:rPr lang="en-US" b="1"/>
              <a:t>No Impact </a:t>
            </a:r>
            <a:r>
              <a:rPr lang="en-US"/>
              <a:t>to EIC Performance Capabilities</a:t>
            </a:r>
          </a:p>
          <a:p>
            <a:pPr lvl="2">
              <a:lnSpc>
                <a:spcPct val="100000"/>
              </a:lnSpc>
              <a:spcBef>
                <a:spcPts val="0"/>
              </a:spcBef>
              <a:spcAft>
                <a:spcPts val="400"/>
              </a:spcAft>
            </a:pPr>
            <a:r>
              <a:rPr lang="en-US"/>
              <a:t>TPC Estimate: $3.51B</a:t>
            </a:r>
          </a:p>
          <a:p>
            <a:pPr lvl="1">
              <a:lnSpc>
                <a:spcPct val="100000"/>
              </a:lnSpc>
              <a:spcBef>
                <a:spcPts val="0"/>
              </a:spcBef>
              <a:spcAft>
                <a:spcPts val="400"/>
              </a:spcAft>
            </a:pPr>
            <a:r>
              <a:rPr lang="en-US" sz="1800"/>
              <a:t>Scenario 2: Class 1 and 2 Actions</a:t>
            </a:r>
          </a:p>
          <a:p>
            <a:pPr lvl="2">
              <a:lnSpc>
                <a:spcPct val="100000"/>
              </a:lnSpc>
              <a:spcBef>
                <a:spcPts val="0"/>
              </a:spcBef>
              <a:spcAft>
                <a:spcPts val="400"/>
              </a:spcAft>
            </a:pPr>
            <a:r>
              <a:rPr lang="en-US"/>
              <a:t>Includes cost reduction items with</a:t>
            </a:r>
            <a:r>
              <a:rPr lang="en-US" b="1"/>
              <a:t> Significant Impact </a:t>
            </a:r>
            <a:r>
              <a:rPr lang="en-US"/>
              <a:t>to EIC Performance Capabilities</a:t>
            </a:r>
          </a:p>
          <a:p>
            <a:pPr lvl="2">
              <a:lnSpc>
                <a:spcPct val="100000"/>
              </a:lnSpc>
              <a:spcBef>
                <a:spcPts val="0"/>
              </a:spcBef>
              <a:spcAft>
                <a:spcPts val="400"/>
              </a:spcAft>
            </a:pPr>
            <a:r>
              <a:rPr lang="en-US"/>
              <a:t>TPC Estimate: $3.15B</a:t>
            </a:r>
            <a:endParaRPr lang="en-US" sz="1800"/>
          </a:p>
          <a:p>
            <a:pPr>
              <a:lnSpc>
                <a:spcPct val="100000"/>
              </a:lnSpc>
              <a:spcBef>
                <a:spcPts val="0"/>
              </a:spcBef>
              <a:spcAft>
                <a:spcPts val="400"/>
              </a:spcAft>
            </a:pPr>
            <a:r>
              <a:rPr lang="en-US" sz="1800"/>
              <a:t>Path Forward</a:t>
            </a:r>
          </a:p>
          <a:p>
            <a:pPr lvl="1">
              <a:lnSpc>
                <a:spcPct val="100000"/>
              </a:lnSpc>
              <a:spcBef>
                <a:spcPts val="0"/>
              </a:spcBef>
              <a:spcAft>
                <a:spcPts val="400"/>
              </a:spcAft>
            </a:pPr>
            <a:r>
              <a:rPr lang="en-US" sz="1800" b="1"/>
              <a:t>Scenario 2: Implement Class 1 and Class 2 Actions – $3.15B TPC Estimate</a:t>
            </a:r>
          </a:p>
          <a:p>
            <a:pPr lvl="1">
              <a:lnSpc>
                <a:spcPct val="100000"/>
              </a:lnSpc>
              <a:spcBef>
                <a:spcPts val="0"/>
              </a:spcBef>
              <a:spcAft>
                <a:spcPts val="400"/>
              </a:spcAft>
            </a:pPr>
            <a:r>
              <a:rPr lang="en-US" sz="1800"/>
              <a:t>Class 2 scope required to meet the EIC ultimate capabilities planned as capital improvements during the five-year initial operations period (assumed at &lt;$50M/yr).</a:t>
            </a:r>
            <a:endParaRPr lang="en-US" sz="1800" b="1"/>
          </a:p>
          <a:p>
            <a:pPr lvl="1">
              <a:lnSpc>
                <a:spcPct val="100000"/>
              </a:lnSpc>
              <a:spcBef>
                <a:spcPts val="0"/>
              </a:spcBef>
              <a:spcAft>
                <a:spcPts val="400"/>
              </a:spcAft>
            </a:pPr>
            <a:r>
              <a:rPr lang="en-US" sz="1800"/>
              <a:t>Transparent engagement with stakeholders on plans</a:t>
            </a:r>
          </a:p>
        </p:txBody>
      </p:sp>
      <p:sp>
        <p:nvSpPr>
          <p:cNvPr id="4" name="Rectangle 3">
            <a:extLst>
              <a:ext uri="{FF2B5EF4-FFF2-40B4-BE49-F238E27FC236}">
                <a16:creationId xmlns:a16="http://schemas.microsoft.com/office/drawing/2014/main" id="{D9212DF2-8DAE-DEAC-2A4D-AB3FC1496EA6}"/>
              </a:ext>
            </a:extLst>
          </p:cNvPr>
          <p:cNvSpPr/>
          <p:nvPr/>
        </p:nvSpPr>
        <p:spPr>
          <a:xfrm>
            <a:off x="476227" y="4898062"/>
            <a:ext cx="11499925" cy="154225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The identified cost-reduction opportunities currently do not meet the $3B TPC target goal and the funding profile requirements that are not aligned with a technical-driven schedule.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To address these challenges, it is imperative to continue our efforts to identify additional cost-saving opportunities. Consequently, specific task forces will be established, commencing with those tasked with reevaluating the infrastructure scope.</a:t>
            </a:r>
          </a:p>
        </p:txBody>
      </p:sp>
    </p:spTree>
    <p:extLst>
      <p:ext uri="{BB962C8B-B14F-4D97-AF65-F5344CB8AC3E}">
        <p14:creationId xmlns:p14="http://schemas.microsoft.com/office/powerpoint/2010/main" val="4008964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6E1CB-D234-3483-EC94-CA498EB9ED74}"/>
              </a:ext>
            </a:extLst>
          </p:cNvPr>
          <p:cNvSpPr txBox="1"/>
          <p:nvPr/>
        </p:nvSpPr>
        <p:spPr>
          <a:xfrm>
            <a:off x="4173674" y="2828835"/>
            <a:ext cx="3980578" cy="646331"/>
          </a:xfrm>
          <a:prstGeom prst="rect">
            <a:avLst/>
          </a:prstGeom>
          <a:noFill/>
        </p:spPr>
        <p:txBody>
          <a:bodyPr wrap="none" rtlCol="0">
            <a:spAutoFit/>
          </a:bodyPr>
          <a:lstStyle/>
          <a:p>
            <a:pPr algn="ctr"/>
            <a:r>
              <a:rPr lang="en-US" sz="3600" b="1" dirty="0"/>
              <a:t>IR Layout Update</a:t>
            </a:r>
          </a:p>
        </p:txBody>
      </p:sp>
    </p:spTree>
    <p:extLst>
      <p:ext uri="{BB962C8B-B14F-4D97-AF65-F5344CB8AC3E}">
        <p14:creationId xmlns:p14="http://schemas.microsoft.com/office/powerpoint/2010/main" val="2927577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9827-04FB-8C4E-C994-46E4756E7377}"/>
            </a:ext>
          </a:extLst>
        </p:cNvPr>
        <p:cNvGrpSpPr/>
        <p:nvPr/>
      </p:nvGrpSpPr>
      <p:grpSpPr>
        <a:xfrm>
          <a:off x="0" y="0"/>
          <a:ext cx="0" cy="0"/>
          <a:chOff x="0" y="0"/>
          <a:chExt cx="0" cy="0"/>
        </a:xfrm>
      </p:grpSpPr>
      <p:pic>
        <p:nvPicPr>
          <p:cNvPr id="16" name="Picture 15" descr="A close-up of a circuit board&#10;&#10;Description automatically generated with medium confidence">
            <a:extLst>
              <a:ext uri="{FF2B5EF4-FFF2-40B4-BE49-F238E27FC236}">
                <a16:creationId xmlns:a16="http://schemas.microsoft.com/office/drawing/2014/main" id="{74FB6191-B903-FA25-EE12-081DCF8009C1}"/>
              </a:ext>
            </a:extLst>
          </p:cNvPr>
          <p:cNvPicPr>
            <a:picLocks noChangeAspect="1"/>
          </p:cNvPicPr>
          <p:nvPr/>
        </p:nvPicPr>
        <p:blipFill rotWithShape="1">
          <a:blip r:embed="rId2">
            <a:extLst>
              <a:ext uri="{28A0092B-C50C-407E-A947-70E740481C1C}">
                <a14:useLocalDpi xmlns:a14="http://schemas.microsoft.com/office/drawing/2010/main" val="0"/>
              </a:ext>
            </a:extLst>
          </a:blip>
          <a:srcRect t="20692" r="17574" b="110"/>
          <a:stretch/>
        </p:blipFill>
        <p:spPr>
          <a:xfrm rot="21380903">
            <a:off x="365090" y="977824"/>
            <a:ext cx="11736686" cy="5004581"/>
          </a:xfrm>
          <a:prstGeom prst="round2DiagRect">
            <a:avLst/>
          </a:prstGeom>
        </p:spPr>
      </p:pic>
      <p:sp>
        <p:nvSpPr>
          <p:cNvPr id="2" name="Title 1">
            <a:extLst>
              <a:ext uri="{FF2B5EF4-FFF2-40B4-BE49-F238E27FC236}">
                <a16:creationId xmlns:a16="http://schemas.microsoft.com/office/drawing/2014/main" id="{5613C5DE-3B00-2EFE-2BEF-EAE2115D120A}"/>
              </a:ext>
            </a:extLst>
          </p:cNvPr>
          <p:cNvSpPr>
            <a:spLocks noGrp="1"/>
          </p:cNvSpPr>
          <p:nvPr>
            <p:ph type="title"/>
          </p:nvPr>
        </p:nvSpPr>
        <p:spPr/>
        <p:txBody>
          <a:bodyPr>
            <a:normAutofit fontScale="90000"/>
          </a:bodyPr>
          <a:lstStyle/>
          <a:p>
            <a:r>
              <a:rPr lang="en-US" sz="2800" dirty="0"/>
              <a:t>Current IR Layout</a:t>
            </a:r>
          </a:p>
        </p:txBody>
      </p:sp>
      <p:cxnSp>
        <p:nvCxnSpPr>
          <p:cNvPr id="5" name="Straight Arrow Connector 4">
            <a:extLst>
              <a:ext uri="{FF2B5EF4-FFF2-40B4-BE49-F238E27FC236}">
                <a16:creationId xmlns:a16="http://schemas.microsoft.com/office/drawing/2014/main" id="{6DFBEFEF-F32B-55EE-7B3C-B07CD079E461}"/>
              </a:ext>
            </a:extLst>
          </p:cNvPr>
          <p:cNvCxnSpPr>
            <a:cxnSpLocks/>
          </p:cNvCxnSpPr>
          <p:nvPr/>
        </p:nvCxnSpPr>
        <p:spPr>
          <a:xfrm flipV="1">
            <a:off x="3217699" y="4199481"/>
            <a:ext cx="916696" cy="39241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CA36162-0D95-0245-8BC1-CD1DAD886000}"/>
              </a:ext>
            </a:extLst>
          </p:cNvPr>
          <p:cNvCxnSpPr>
            <a:cxnSpLocks/>
          </p:cNvCxnSpPr>
          <p:nvPr/>
        </p:nvCxnSpPr>
        <p:spPr>
          <a:xfrm flipH="1">
            <a:off x="10051647" y="1359408"/>
            <a:ext cx="878481" cy="387537"/>
          </a:xfrm>
          <a:prstGeom prst="straightConnector1">
            <a:avLst/>
          </a:prstGeom>
          <a:ln w="28575">
            <a:solidFill>
              <a:srgbClr val="FF8AD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155587-BE1C-6CDC-DF44-534DCBC4CC6F}"/>
              </a:ext>
            </a:extLst>
          </p:cNvPr>
          <p:cNvSpPr txBox="1"/>
          <p:nvPr/>
        </p:nvSpPr>
        <p:spPr>
          <a:xfrm rot="20177269">
            <a:off x="3002047" y="4104571"/>
            <a:ext cx="1159356" cy="369332"/>
          </a:xfrm>
          <a:prstGeom prst="rect">
            <a:avLst/>
          </a:prstGeom>
          <a:noFill/>
        </p:spPr>
        <p:txBody>
          <a:bodyPr wrap="none" rtlCol="0">
            <a:spAutoFit/>
          </a:bodyPr>
          <a:lstStyle/>
          <a:p>
            <a:pPr>
              <a:defRPr/>
            </a:pPr>
            <a:r>
              <a:rPr lang="en-US">
                <a:solidFill>
                  <a:srgbClr val="FFFC00"/>
                </a:solidFill>
                <a:latin typeface="Arial" panose="020B0604020202020204"/>
              </a:rPr>
              <a:t>p/A beam</a:t>
            </a:r>
          </a:p>
        </p:txBody>
      </p:sp>
      <p:sp>
        <p:nvSpPr>
          <p:cNvPr id="8" name="TextBox 7">
            <a:extLst>
              <a:ext uri="{FF2B5EF4-FFF2-40B4-BE49-F238E27FC236}">
                <a16:creationId xmlns:a16="http://schemas.microsoft.com/office/drawing/2014/main" id="{C7C9739D-6615-4250-D6A7-798937576E67}"/>
              </a:ext>
            </a:extLst>
          </p:cNvPr>
          <p:cNvSpPr txBox="1"/>
          <p:nvPr/>
        </p:nvSpPr>
        <p:spPr>
          <a:xfrm rot="20225625">
            <a:off x="9932166" y="1229932"/>
            <a:ext cx="954107" cy="369332"/>
          </a:xfrm>
          <a:prstGeom prst="rect">
            <a:avLst/>
          </a:prstGeom>
          <a:noFill/>
        </p:spPr>
        <p:txBody>
          <a:bodyPr wrap="none" rtlCol="0">
            <a:spAutoFit/>
          </a:bodyPr>
          <a:lstStyle/>
          <a:p>
            <a:pPr>
              <a:defRPr/>
            </a:pPr>
            <a:r>
              <a:rPr lang="en-US">
                <a:solidFill>
                  <a:srgbClr val="FF8AD8"/>
                </a:solidFill>
                <a:latin typeface="Arial" panose="020B0604020202020204"/>
              </a:rPr>
              <a:t>e beam</a:t>
            </a:r>
          </a:p>
        </p:txBody>
      </p:sp>
      <p:pic>
        <p:nvPicPr>
          <p:cNvPr id="9" name="Picture 8" descr="A picture containing icon&#10;&#10;Description automatically generated">
            <a:extLst>
              <a:ext uri="{FF2B5EF4-FFF2-40B4-BE49-F238E27FC236}">
                <a16:creationId xmlns:a16="http://schemas.microsoft.com/office/drawing/2014/main" id="{14526E44-9D5F-84B5-876B-FA92E9FEDDA4}"/>
              </a:ext>
            </a:extLst>
          </p:cNvPr>
          <p:cNvPicPr>
            <a:picLocks noChangeAspect="1"/>
          </p:cNvPicPr>
          <p:nvPr/>
        </p:nvPicPr>
        <p:blipFill>
          <a:blip r:embed="rId3"/>
          <a:stretch>
            <a:fillRect/>
          </a:stretch>
        </p:blipFill>
        <p:spPr>
          <a:xfrm>
            <a:off x="7553324" y="2451552"/>
            <a:ext cx="631714" cy="454483"/>
          </a:xfrm>
          <a:prstGeom prst="rect">
            <a:avLst/>
          </a:prstGeom>
        </p:spPr>
      </p:pic>
      <p:pic>
        <p:nvPicPr>
          <p:cNvPr id="12" name="image004-Sep4.png" descr="image004-Sep4.png">
            <a:extLst>
              <a:ext uri="{FF2B5EF4-FFF2-40B4-BE49-F238E27FC236}">
                <a16:creationId xmlns:a16="http://schemas.microsoft.com/office/drawing/2014/main" id="{3D6B2371-A977-3939-01B4-843AE7EEBB9A}"/>
              </a:ext>
            </a:extLst>
          </p:cNvPr>
          <p:cNvPicPr>
            <a:picLocks noChangeAspect="1"/>
          </p:cNvPicPr>
          <p:nvPr/>
        </p:nvPicPr>
        <p:blipFill>
          <a:blip r:embed="rId4"/>
          <a:stretch>
            <a:fillRect/>
          </a:stretch>
        </p:blipFill>
        <p:spPr>
          <a:xfrm>
            <a:off x="2895461" y="5466700"/>
            <a:ext cx="1780505" cy="1335379"/>
          </a:xfrm>
          <a:prstGeom prst="rect">
            <a:avLst/>
          </a:prstGeom>
          <a:ln w="12700">
            <a:miter lim="400000"/>
          </a:ln>
        </p:spPr>
      </p:pic>
      <p:sp>
        <p:nvSpPr>
          <p:cNvPr id="13" name="Line">
            <a:extLst>
              <a:ext uri="{FF2B5EF4-FFF2-40B4-BE49-F238E27FC236}">
                <a16:creationId xmlns:a16="http://schemas.microsoft.com/office/drawing/2014/main" id="{3B95A8A3-3995-88F1-AA13-F14F9B85FCF2}"/>
              </a:ext>
            </a:extLst>
          </p:cNvPr>
          <p:cNvSpPr/>
          <p:nvPr/>
        </p:nvSpPr>
        <p:spPr>
          <a:xfrm flipV="1">
            <a:off x="4652044" y="4283563"/>
            <a:ext cx="244333" cy="1238171"/>
          </a:xfrm>
          <a:prstGeom prst="line">
            <a:avLst/>
          </a:prstGeom>
          <a:ln w="19050">
            <a:solidFill>
              <a:schemeClr val="tx1"/>
            </a:solidFill>
            <a:miter lim="400000"/>
            <a:tailEnd type="triangle"/>
          </a:ln>
        </p:spPr>
        <p:txBody>
          <a:bodyPr lIns="50800" tIns="50800" rIns="50800" bIns="50800" anchor="ctr"/>
          <a:lstStyle/>
          <a:p>
            <a:endParaRPr/>
          </a:p>
        </p:txBody>
      </p:sp>
      <p:sp>
        <p:nvSpPr>
          <p:cNvPr id="14" name="Line">
            <a:extLst>
              <a:ext uri="{FF2B5EF4-FFF2-40B4-BE49-F238E27FC236}">
                <a16:creationId xmlns:a16="http://schemas.microsoft.com/office/drawing/2014/main" id="{5F305D7D-325C-5C22-548B-ECD66B03FFC2}"/>
              </a:ext>
            </a:extLst>
          </p:cNvPr>
          <p:cNvSpPr/>
          <p:nvPr/>
        </p:nvSpPr>
        <p:spPr>
          <a:xfrm flipV="1">
            <a:off x="2895461" y="4785060"/>
            <a:ext cx="786929" cy="681640"/>
          </a:xfrm>
          <a:prstGeom prst="line">
            <a:avLst/>
          </a:prstGeom>
          <a:ln w="19050">
            <a:solidFill>
              <a:schemeClr val="tx1"/>
            </a:solidFill>
            <a:miter lim="400000"/>
            <a:tailEnd type="triangle"/>
          </a:ln>
        </p:spPr>
        <p:txBody>
          <a:bodyPr lIns="50800" tIns="50800" rIns="50800" bIns="50800" anchor="ctr"/>
          <a:lstStyle/>
          <a:p>
            <a:endParaRPr/>
          </a:p>
        </p:txBody>
      </p:sp>
      <p:sp>
        <p:nvSpPr>
          <p:cNvPr id="15" name="Line">
            <a:extLst>
              <a:ext uri="{FF2B5EF4-FFF2-40B4-BE49-F238E27FC236}">
                <a16:creationId xmlns:a16="http://schemas.microsoft.com/office/drawing/2014/main" id="{0A7EEC27-F8B3-9E68-BFCA-D082EE79AFA0}"/>
              </a:ext>
            </a:extLst>
          </p:cNvPr>
          <p:cNvSpPr/>
          <p:nvPr/>
        </p:nvSpPr>
        <p:spPr>
          <a:xfrm flipH="1">
            <a:off x="1559780" y="4722084"/>
            <a:ext cx="3370" cy="799651"/>
          </a:xfrm>
          <a:prstGeom prst="line">
            <a:avLst/>
          </a:prstGeom>
          <a:ln w="19050">
            <a:solidFill>
              <a:schemeClr val="tx1"/>
            </a:solidFill>
            <a:miter lim="400000"/>
            <a:tailEnd type="triangle"/>
          </a:ln>
        </p:spPr>
        <p:txBody>
          <a:bodyPr lIns="50800" tIns="50800" rIns="50800" bIns="50800" anchor="ctr"/>
          <a:lstStyle/>
          <a:p>
            <a:endParaRPr/>
          </a:p>
        </p:txBody>
      </p:sp>
      <p:sp>
        <p:nvSpPr>
          <p:cNvPr id="17" name="TextBox 33">
            <a:extLst>
              <a:ext uri="{FF2B5EF4-FFF2-40B4-BE49-F238E27FC236}">
                <a16:creationId xmlns:a16="http://schemas.microsoft.com/office/drawing/2014/main" id="{EE82CAC7-33C6-537A-040D-0CAC4FCDF7E5}"/>
              </a:ext>
            </a:extLst>
          </p:cNvPr>
          <p:cNvSpPr txBox="1"/>
          <p:nvPr/>
        </p:nvSpPr>
        <p:spPr>
          <a:xfrm>
            <a:off x="363534" y="4438181"/>
            <a:ext cx="2215348" cy="4308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600">
                <a:latin typeface="Arial" panose="020B0604020202020204" pitchFamily="34" charset="0"/>
                <a:cs typeface="Arial" panose="020B0604020202020204" pitchFamily="34" charset="0"/>
              </a:rPr>
              <a:t>Luminosity</a:t>
            </a:r>
            <a:r>
              <a:rPr lang="en-US" sz="1600">
                <a:latin typeface="Arial" panose="020B0604020202020204" pitchFamily="34" charset="0"/>
                <a:cs typeface="Arial" panose="020B0604020202020204" pitchFamily="34" charset="0"/>
              </a:rPr>
              <a:t> S</a:t>
            </a:r>
            <a:r>
              <a:rPr sz="1600">
                <a:latin typeface="Arial" panose="020B0604020202020204" pitchFamily="34" charset="0"/>
                <a:cs typeface="Arial" panose="020B0604020202020204" pitchFamily="34" charset="0"/>
              </a:rPr>
              <a:t>ystem </a:t>
            </a:r>
          </a:p>
        </p:txBody>
      </p:sp>
      <p:pic>
        <p:nvPicPr>
          <p:cNvPr id="18" name="image002-Sep2023.png" descr="image002-Sep2023.png">
            <a:extLst>
              <a:ext uri="{FF2B5EF4-FFF2-40B4-BE49-F238E27FC236}">
                <a16:creationId xmlns:a16="http://schemas.microsoft.com/office/drawing/2014/main" id="{1FD73E5B-2890-BC0E-9D2B-C7AC615A663B}"/>
              </a:ext>
            </a:extLst>
          </p:cNvPr>
          <p:cNvPicPr>
            <a:picLocks noChangeAspect="1"/>
          </p:cNvPicPr>
          <p:nvPr/>
        </p:nvPicPr>
        <p:blipFill>
          <a:blip r:embed="rId5"/>
          <a:stretch>
            <a:fillRect/>
          </a:stretch>
        </p:blipFill>
        <p:spPr>
          <a:xfrm flipH="1">
            <a:off x="487724" y="2912549"/>
            <a:ext cx="1831441" cy="1631906"/>
          </a:xfrm>
          <a:prstGeom prst="rect">
            <a:avLst/>
          </a:prstGeom>
          <a:ln w="12700">
            <a:miter lim="400000"/>
          </a:ln>
        </p:spPr>
      </p:pic>
      <p:sp>
        <p:nvSpPr>
          <p:cNvPr id="20" name="TextBox 33">
            <a:extLst>
              <a:ext uri="{FF2B5EF4-FFF2-40B4-BE49-F238E27FC236}">
                <a16:creationId xmlns:a16="http://schemas.microsoft.com/office/drawing/2014/main" id="{7B7BC6F9-1022-5311-BC90-C33FDE998513}"/>
              </a:ext>
            </a:extLst>
          </p:cNvPr>
          <p:cNvSpPr txBox="1"/>
          <p:nvPr/>
        </p:nvSpPr>
        <p:spPr>
          <a:xfrm>
            <a:off x="2832753" y="5326455"/>
            <a:ext cx="1780505" cy="4308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600" dirty="0">
                <a:latin typeface="Arial" panose="020B0604020202020204" pitchFamily="34" charset="0"/>
                <a:cs typeface="Arial" panose="020B0604020202020204" pitchFamily="34" charset="0"/>
              </a:rPr>
              <a:t>Low-Q2 </a:t>
            </a:r>
            <a:r>
              <a:rPr lang="en-US" sz="1600" dirty="0">
                <a:latin typeface="Arial" panose="020B0604020202020204" pitchFamily="34" charset="0"/>
                <a:cs typeface="Arial" panose="020B0604020202020204" pitchFamily="34" charset="0"/>
              </a:rPr>
              <a:t>T</a:t>
            </a:r>
            <a:r>
              <a:rPr sz="1600" dirty="0">
                <a:latin typeface="Arial" panose="020B0604020202020204" pitchFamily="34" charset="0"/>
                <a:cs typeface="Arial" panose="020B0604020202020204" pitchFamily="34" charset="0"/>
              </a:rPr>
              <a:t>aggers</a:t>
            </a:r>
          </a:p>
        </p:txBody>
      </p:sp>
      <p:sp>
        <p:nvSpPr>
          <p:cNvPr id="22" name="Line">
            <a:extLst>
              <a:ext uri="{FF2B5EF4-FFF2-40B4-BE49-F238E27FC236}">
                <a16:creationId xmlns:a16="http://schemas.microsoft.com/office/drawing/2014/main" id="{9D0B0E8E-54CA-85CD-B672-A61C33E41149}"/>
              </a:ext>
            </a:extLst>
          </p:cNvPr>
          <p:cNvSpPr/>
          <p:nvPr/>
        </p:nvSpPr>
        <p:spPr>
          <a:xfrm flipV="1">
            <a:off x="10922399" y="1542411"/>
            <a:ext cx="414915" cy="1027987"/>
          </a:xfrm>
          <a:prstGeom prst="line">
            <a:avLst/>
          </a:prstGeom>
          <a:ln w="19050">
            <a:solidFill>
              <a:schemeClr val="tx1"/>
            </a:solidFill>
            <a:miter lim="400000"/>
            <a:tailEnd type="triangle"/>
          </a:ln>
        </p:spPr>
        <p:txBody>
          <a:bodyPr lIns="50800" tIns="50800" rIns="50800" bIns="50800" anchor="ctr"/>
          <a:lstStyle/>
          <a:p>
            <a:endParaRPr/>
          </a:p>
        </p:txBody>
      </p:sp>
      <p:sp>
        <p:nvSpPr>
          <p:cNvPr id="24" name="TextBox 33">
            <a:extLst>
              <a:ext uri="{FF2B5EF4-FFF2-40B4-BE49-F238E27FC236}">
                <a16:creationId xmlns:a16="http://schemas.microsoft.com/office/drawing/2014/main" id="{9CC7AECF-5D90-B119-1E65-4DC5C2CCD369}"/>
              </a:ext>
            </a:extLst>
          </p:cNvPr>
          <p:cNvSpPr txBox="1"/>
          <p:nvPr/>
        </p:nvSpPr>
        <p:spPr>
          <a:xfrm>
            <a:off x="6167376" y="490337"/>
            <a:ext cx="2934093" cy="43088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lang="en-US" sz="1600" dirty="0"/>
              <a:t>Zero Degree Calorimeter</a:t>
            </a:r>
            <a:endParaRPr sz="1600" dirty="0"/>
          </a:p>
        </p:txBody>
      </p:sp>
      <p:pic>
        <p:nvPicPr>
          <p:cNvPr id="25" name="20240305_155927.jpeg" descr="20240305_155927.jpeg">
            <a:extLst>
              <a:ext uri="{FF2B5EF4-FFF2-40B4-BE49-F238E27FC236}">
                <a16:creationId xmlns:a16="http://schemas.microsoft.com/office/drawing/2014/main" id="{180F92E4-D72D-2494-60B4-E157FC4AD7C3}"/>
              </a:ext>
            </a:extLst>
          </p:cNvPr>
          <p:cNvPicPr>
            <a:picLocks noChangeAspect="1"/>
          </p:cNvPicPr>
          <p:nvPr/>
        </p:nvPicPr>
        <p:blipFill>
          <a:blip r:embed="rId6"/>
          <a:stretch>
            <a:fillRect/>
          </a:stretch>
        </p:blipFill>
        <p:spPr>
          <a:xfrm>
            <a:off x="7620074" y="822951"/>
            <a:ext cx="1351468" cy="1013601"/>
          </a:xfrm>
          <a:prstGeom prst="rect">
            <a:avLst/>
          </a:prstGeom>
          <a:ln w="12700">
            <a:miter lim="400000"/>
          </a:ln>
        </p:spPr>
      </p:pic>
      <p:sp>
        <p:nvSpPr>
          <p:cNvPr id="27" name="Line">
            <a:extLst>
              <a:ext uri="{FF2B5EF4-FFF2-40B4-BE49-F238E27FC236}">
                <a16:creationId xmlns:a16="http://schemas.microsoft.com/office/drawing/2014/main" id="{F96656DA-FC0A-A15A-014A-86F319C59FA7}"/>
              </a:ext>
            </a:extLst>
          </p:cNvPr>
          <p:cNvSpPr/>
          <p:nvPr/>
        </p:nvSpPr>
        <p:spPr>
          <a:xfrm flipH="1" flipV="1">
            <a:off x="10310400" y="1908000"/>
            <a:ext cx="0" cy="691199"/>
          </a:xfrm>
          <a:prstGeom prst="line">
            <a:avLst/>
          </a:prstGeom>
          <a:ln w="19050">
            <a:solidFill>
              <a:schemeClr val="tx1"/>
            </a:solidFill>
            <a:miter lim="400000"/>
            <a:tailEnd type="triangle"/>
          </a:ln>
        </p:spPr>
        <p:txBody>
          <a:bodyPr lIns="50800" tIns="50800" rIns="50800" bIns="50800" anchor="ctr"/>
          <a:lstStyle/>
          <a:p>
            <a:endParaRPr/>
          </a:p>
        </p:txBody>
      </p:sp>
      <p:sp>
        <p:nvSpPr>
          <p:cNvPr id="28" name="Line">
            <a:extLst>
              <a:ext uri="{FF2B5EF4-FFF2-40B4-BE49-F238E27FC236}">
                <a16:creationId xmlns:a16="http://schemas.microsoft.com/office/drawing/2014/main" id="{0564D928-453C-AA45-1DD3-D8A95266042E}"/>
              </a:ext>
            </a:extLst>
          </p:cNvPr>
          <p:cNvSpPr/>
          <p:nvPr/>
        </p:nvSpPr>
        <p:spPr>
          <a:xfrm>
            <a:off x="8942400" y="885599"/>
            <a:ext cx="2406000" cy="483599"/>
          </a:xfrm>
          <a:prstGeom prst="line">
            <a:avLst/>
          </a:prstGeom>
          <a:ln w="19050">
            <a:solidFill>
              <a:schemeClr val="tx1"/>
            </a:solidFill>
            <a:miter lim="400000"/>
            <a:tailEnd type="triangle"/>
          </a:ln>
        </p:spPr>
        <p:txBody>
          <a:bodyPr lIns="50800" tIns="50800" rIns="50800" bIns="50800" anchor="ctr"/>
          <a:lstStyle/>
          <a:p>
            <a:endParaRPr/>
          </a:p>
        </p:txBody>
      </p:sp>
      <p:sp>
        <p:nvSpPr>
          <p:cNvPr id="30" name="TextBox 5">
            <a:extLst>
              <a:ext uri="{FF2B5EF4-FFF2-40B4-BE49-F238E27FC236}">
                <a16:creationId xmlns:a16="http://schemas.microsoft.com/office/drawing/2014/main" id="{355B85AF-F157-5B63-105D-B96D8E8E4ADA}"/>
              </a:ext>
            </a:extLst>
          </p:cNvPr>
          <p:cNvSpPr txBox="1"/>
          <p:nvPr/>
        </p:nvSpPr>
        <p:spPr>
          <a:xfrm>
            <a:off x="9710749" y="3528448"/>
            <a:ext cx="2294218" cy="4001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tIns="91439" bIns="91439">
            <a:spAutoFit/>
          </a:bodyPr>
          <a:lstStyle>
            <a:lvl1pPr defTabSz="1828800">
              <a:lnSpc>
                <a:spcPct val="100000"/>
              </a:lnSpc>
              <a:spcBef>
                <a:spcPts val="0"/>
              </a:spcBef>
              <a:defRPr sz="3000" b="1">
                <a:solidFill>
                  <a:srgbClr val="010101"/>
                </a:solidFill>
                <a:latin typeface="Arial"/>
                <a:ea typeface="Arial"/>
                <a:cs typeface="Arial"/>
                <a:sym typeface="Arial"/>
              </a:defRPr>
            </a:lvl1pPr>
          </a:lstStyle>
          <a:p>
            <a:r>
              <a:rPr sz="1400" dirty="0"/>
              <a:t>B0 </a:t>
            </a:r>
            <a:r>
              <a:rPr lang="en-US" sz="1400" dirty="0"/>
              <a:t>M</a:t>
            </a:r>
            <a:r>
              <a:rPr sz="1400" dirty="0"/>
              <a:t>agnet</a:t>
            </a:r>
            <a:r>
              <a:rPr lang="en-US" sz="1400" dirty="0"/>
              <a:t> Spectrometer</a:t>
            </a:r>
            <a:endParaRPr sz="1400" dirty="0"/>
          </a:p>
        </p:txBody>
      </p:sp>
      <p:sp>
        <p:nvSpPr>
          <p:cNvPr id="31" name="Line">
            <a:extLst>
              <a:ext uri="{FF2B5EF4-FFF2-40B4-BE49-F238E27FC236}">
                <a16:creationId xmlns:a16="http://schemas.microsoft.com/office/drawing/2014/main" id="{FED38B93-7398-E4BE-4405-9343723A34AA}"/>
              </a:ext>
            </a:extLst>
          </p:cNvPr>
          <p:cNvSpPr/>
          <p:nvPr/>
        </p:nvSpPr>
        <p:spPr>
          <a:xfrm flipH="1" flipV="1">
            <a:off x="8493120" y="2599198"/>
            <a:ext cx="1217613" cy="1222179"/>
          </a:xfrm>
          <a:prstGeom prst="line">
            <a:avLst/>
          </a:prstGeom>
          <a:ln w="19050">
            <a:solidFill>
              <a:schemeClr val="tx1"/>
            </a:solidFill>
            <a:miter lim="400000"/>
            <a:tailEnd type="triangle"/>
          </a:ln>
        </p:spPr>
        <p:txBody>
          <a:bodyPr lIns="50800" tIns="50800" rIns="50800" bIns="50800" anchor="ctr"/>
          <a:lstStyle/>
          <a:p>
            <a:endParaRPr/>
          </a:p>
        </p:txBody>
      </p:sp>
      <p:sp>
        <p:nvSpPr>
          <p:cNvPr id="21" name="TextBox 33">
            <a:extLst>
              <a:ext uri="{FF2B5EF4-FFF2-40B4-BE49-F238E27FC236}">
                <a16:creationId xmlns:a16="http://schemas.microsoft.com/office/drawing/2014/main" id="{23C9E94A-7F67-5908-9CE6-75164C9BAF04}"/>
              </a:ext>
            </a:extLst>
          </p:cNvPr>
          <p:cNvSpPr txBox="1"/>
          <p:nvPr/>
        </p:nvSpPr>
        <p:spPr>
          <a:xfrm>
            <a:off x="9667319" y="2432220"/>
            <a:ext cx="1823882" cy="9233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tIns="91439" bIns="91439">
            <a:spAutoFit/>
          </a:bodyPr>
          <a:lstStyle>
            <a:lvl1pPr defTabSz="1828800">
              <a:lnSpc>
                <a:spcPct val="100000"/>
              </a:lnSpc>
              <a:spcBef>
                <a:spcPts val="0"/>
              </a:spcBef>
              <a:defRPr sz="3000" b="1">
                <a:latin typeface="Arial"/>
                <a:ea typeface="Arial"/>
                <a:cs typeface="Arial"/>
                <a:sym typeface="Arial"/>
              </a:defRPr>
            </a:lvl1pPr>
          </a:lstStyle>
          <a:p>
            <a:r>
              <a:rPr sz="1600"/>
              <a:t>Roman Pots and </a:t>
            </a:r>
            <a:endParaRPr lang="en-US" sz="1600"/>
          </a:p>
          <a:p>
            <a:r>
              <a:rPr sz="1600"/>
              <a:t>Off-Momentum </a:t>
            </a:r>
            <a:r>
              <a:rPr lang="en-US" sz="1600"/>
              <a:t>D</a:t>
            </a:r>
            <a:r>
              <a:rPr sz="1600"/>
              <a:t>etectors </a:t>
            </a:r>
          </a:p>
        </p:txBody>
      </p:sp>
      <p:pic>
        <p:nvPicPr>
          <p:cNvPr id="29" name="b91b967d9718d69c291dbc1450acd76139b638c4599f50c570e92011ce1d297b copy.jpeg" descr="b91b967d9718d69c291dbc1450acd76139b638c4599f50c570e92011ce1d297b copy.jpeg">
            <a:extLst>
              <a:ext uri="{FF2B5EF4-FFF2-40B4-BE49-F238E27FC236}">
                <a16:creationId xmlns:a16="http://schemas.microsoft.com/office/drawing/2014/main" id="{27E8344E-AC99-BD92-DE53-3FE5F8D524E9}"/>
              </a:ext>
            </a:extLst>
          </p:cNvPr>
          <p:cNvPicPr>
            <a:picLocks noChangeAspect="1"/>
          </p:cNvPicPr>
          <p:nvPr/>
        </p:nvPicPr>
        <p:blipFill>
          <a:blip r:embed="rId7"/>
          <a:srcRect l="7960"/>
          <a:stretch>
            <a:fillRect/>
          </a:stretch>
        </p:blipFill>
        <p:spPr>
          <a:xfrm>
            <a:off x="9606530" y="3821378"/>
            <a:ext cx="2502656" cy="990915"/>
          </a:xfrm>
          <a:prstGeom prst="rect">
            <a:avLst/>
          </a:prstGeom>
          <a:ln w="12700">
            <a:miter lim="400000"/>
          </a:ln>
        </p:spPr>
      </p:pic>
      <p:pic>
        <p:nvPicPr>
          <p:cNvPr id="33" name="RP-Front-image004.jpg">
            <a:extLst>
              <a:ext uri="{FF2B5EF4-FFF2-40B4-BE49-F238E27FC236}">
                <a16:creationId xmlns:a16="http://schemas.microsoft.com/office/drawing/2014/main" id="{138828B3-0EEB-731E-6F5B-448D95F5BA24}"/>
              </a:ext>
            </a:extLst>
          </p:cNvPr>
          <p:cNvPicPr>
            <a:picLocks noChangeAspect="1"/>
          </p:cNvPicPr>
          <p:nvPr/>
        </p:nvPicPr>
        <p:blipFill>
          <a:blip r:embed="rId8"/>
          <a:srcRect l="8250" r="21543"/>
          <a:stretch/>
        </p:blipFill>
        <p:spPr>
          <a:xfrm>
            <a:off x="11337329" y="1908000"/>
            <a:ext cx="854671" cy="1087104"/>
          </a:xfrm>
          <a:prstGeom prst="rect">
            <a:avLst/>
          </a:prstGeom>
          <a:ln w="12700">
            <a:miter lim="400000"/>
          </a:ln>
        </p:spPr>
      </p:pic>
      <p:sp>
        <p:nvSpPr>
          <p:cNvPr id="19" name="Rectangle 18">
            <a:extLst>
              <a:ext uri="{FF2B5EF4-FFF2-40B4-BE49-F238E27FC236}">
                <a16:creationId xmlns:a16="http://schemas.microsoft.com/office/drawing/2014/main" id="{F2482083-5295-ADA5-4B41-496BC255FA7F}"/>
              </a:ext>
            </a:extLst>
          </p:cNvPr>
          <p:cNvSpPr/>
          <p:nvPr/>
        </p:nvSpPr>
        <p:spPr>
          <a:xfrm rot="20239708">
            <a:off x="1151275" y="5383683"/>
            <a:ext cx="1206971" cy="166035"/>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9D6D33D-E308-5556-F883-F5F4186307C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32</a:t>
            </a:fld>
            <a:endParaRPr lang="en-US"/>
          </a:p>
        </p:txBody>
      </p:sp>
      <p:graphicFrame>
        <p:nvGraphicFramePr>
          <p:cNvPr id="3" name="Table">
            <a:extLst>
              <a:ext uri="{FF2B5EF4-FFF2-40B4-BE49-F238E27FC236}">
                <a16:creationId xmlns:a16="http://schemas.microsoft.com/office/drawing/2014/main" id="{5BF9205F-445B-D684-49F2-BF502A5FA795}"/>
              </a:ext>
            </a:extLst>
          </p:cNvPr>
          <p:cNvGraphicFramePr/>
          <p:nvPr/>
        </p:nvGraphicFramePr>
        <p:xfrm>
          <a:off x="4851631" y="4957076"/>
          <a:ext cx="7311625" cy="1866622"/>
        </p:xfrm>
        <a:graphic>
          <a:graphicData uri="http://schemas.openxmlformats.org/drawingml/2006/table">
            <a:tbl>
              <a:tblPr bandRow="1"/>
              <a:tblGrid>
                <a:gridCol w="1462325">
                  <a:extLst>
                    <a:ext uri="{9D8B030D-6E8A-4147-A177-3AD203B41FA5}">
                      <a16:colId xmlns:a16="http://schemas.microsoft.com/office/drawing/2014/main" val="20000"/>
                    </a:ext>
                  </a:extLst>
                </a:gridCol>
                <a:gridCol w="1462325">
                  <a:extLst>
                    <a:ext uri="{9D8B030D-6E8A-4147-A177-3AD203B41FA5}">
                      <a16:colId xmlns:a16="http://schemas.microsoft.com/office/drawing/2014/main" val="20001"/>
                    </a:ext>
                  </a:extLst>
                </a:gridCol>
                <a:gridCol w="1462325">
                  <a:extLst>
                    <a:ext uri="{9D8B030D-6E8A-4147-A177-3AD203B41FA5}">
                      <a16:colId xmlns:a16="http://schemas.microsoft.com/office/drawing/2014/main" val="20002"/>
                    </a:ext>
                  </a:extLst>
                </a:gridCol>
                <a:gridCol w="1233626">
                  <a:extLst>
                    <a:ext uri="{9D8B030D-6E8A-4147-A177-3AD203B41FA5}">
                      <a16:colId xmlns:a16="http://schemas.microsoft.com/office/drawing/2014/main" val="20003"/>
                    </a:ext>
                  </a:extLst>
                </a:gridCol>
                <a:gridCol w="1691024">
                  <a:extLst>
                    <a:ext uri="{9D8B030D-6E8A-4147-A177-3AD203B41FA5}">
                      <a16:colId xmlns:a16="http://schemas.microsoft.com/office/drawing/2014/main" val="20004"/>
                    </a:ext>
                  </a:extLst>
                </a:gridCol>
              </a:tblGrid>
              <a:tr h="172771">
                <a:tc>
                  <a:txBody>
                    <a:bodyPr/>
                    <a:lstStyle/>
                    <a:p>
                      <a:pPr algn="l">
                        <a:defRPr sz="1800">
                          <a:latin typeface="+mn-lt"/>
                          <a:ea typeface="+mn-ea"/>
                          <a:cs typeface="+mn-cs"/>
                          <a:sym typeface="Calibri"/>
                        </a:defRPr>
                      </a:pPr>
                      <a:endParaRPr/>
                    </a:p>
                  </a:txBody>
                  <a:tcPr marL="0" marR="0" marT="0" marB="0" horzOverflow="overflow">
                    <a:solidFill>
                      <a:srgbClr val="E0E0E0"/>
                    </a:solidFill>
                  </a:tcPr>
                </a:tc>
                <a:tc>
                  <a:txBody>
                    <a:bodyPr/>
                    <a:lstStyle/>
                    <a:p>
                      <a:pPr algn="ctr">
                        <a:defRPr sz="1800"/>
                      </a:pPr>
                      <a:r>
                        <a:rPr sz="1700" dirty="0">
                          <a:latin typeface="+mn-lt"/>
                          <a:ea typeface="+mn-ea"/>
                          <a:cs typeface="+mn-cs"/>
                          <a:sym typeface="Calibri"/>
                        </a:rPr>
                        <a:t>Particles </a:t>
                      </a:r>
                    </a:p>
                  </a:txBody>
                  <a:tcPr marL="0" marR="0" marT="0" marB="0" horzOverflow="overflow">
                    <a:solidFill>
                      <a:srgbClr val="E0E0E0"/>
                    </a:solidFill>
                  </a:tcPr>
                </a:tc>
                <a:tc>
                  <a:txBody>
                    <a:bodyPr/>
                    <a:lstStyle/>
                    <a:p>
                      <a:pPr algn="ctr">
                        <a:defRPr sz="1800"/>
                      </a:pPr>
                      <a:r>
                        <a:rPr sz="1700" dirty="0">
                          <a:latin typeface="+mn-lt"/>
                          <a:ea typeface="+mn-ea"/>
                          <a:cs typeface="+mn-cs"/>
                          <a:sym typeface="Calibri"/>
                        </a:rPr>
                        <a:t> Angle [</a:t>
                      </a:r>
                      <a:r>
                        <a:rPr sz="1700" dirty="0" err="1">
                          <a:latin typeface="+mn-lt"/>
                          <a:ea typeface="+mn-ea"/>
                          <a:cs typeface="+mn-cs"/>
                          <a:sym typeface="Calibri"/>
                        </a:rPr>
                        <a:t>mrad</a:t>
                      </a:r>
                      <a:r>
                        <a:rPr sz="1700" dirty="0">
                          <a:latin typeface="+mn-lt"/>
                          <a:ea typeface="+mn-ea"/>
                          <a:cs typeface="+mn-cs"/>
                          <a:sym typeface="Calibri"/>
                        </a:rPr>
                        <a:t>]</a:t>
                      </a:r>
                    </a:p>
                  </a:txBody>
                  <a:tcPr marL="0" marR="0" marT="0" marB="0" horzOverflow="overflow">
                    <a:solidFill>
                      <a:srgbClr val="E0E0E0"/>
                    </a:solidFill>
                  </a:tcPr>
                </a:tc>
                <a:tc>
                  <a:txBody>
                    <a:bodyPr/>
                    <a:lstStyle/>
                    <a:p>
                      <a:pPr algn="ctr">
                        <a:defRPr sz="1800">
                          <a:latin typeface="+mn-lt"/>
                          <a:ea typeface="+mn-ea"/>
                          <a:cs typeface="+mn-cs"/>
                          <a:sym typeface="Calibri"/>
                        </a:defRPr>
                      </a:pPr>
                      <a:endParaRPr dirty="0"/>
                    </a:p>
                  </a:txBody>
                  <a:tcPr marL="0" marR="0" marT="0" marB="0" horzOverflow="overflow">
                    <a:solidFill>
                      <a:srgbClr val="E0E0E0"/>
                    </a:solidFill>
                  </a:tcPr>
                </a:tc>
                <a:tc>
                  <a:txBody>
                    <a:bodyPr/>
                    <a:lstStyle/>
                    <a:p>
                      <a:pPr algn="ctr">
                        <a:defRPr sz="1800"/>
                      </a:pPr>
                      <a:r>
                        <a:rPr dirty="0">
                          <a:latin typeface="+mn-lt"/>
                          <a:ea typeface="+mn-ea"/>
                          <a:cs typeface="+mn-cs"/>
                          <a:sym typeface="Calibri"/>
                        </a:rPr>
                        <a:t>Distance from IP</a:t>
                      </a:r>
                    </a:p>
                  </a:txBody>
                  <a:tcPr marL="0" marR="0" marT="0" marB="0" horzOverflow="overflow">
                    <a:solidFill>
                      <a:srgbClr val="E0E0E0"/>
                    </a:solidFill>
                  </a:tcPr>
                </a:tc>
                <a:extLst>
                  <a:ext uri="{0D108BD9-81ED-4DB2-BD59-A6C34878D82A}">
                    <a16:rowId xmlns:a16="http://schemas.microsoft.com/office/drawing/2014/main" val="10000"/>
                  </a:ext>
                </a:extLst>
              </a:tr>
              <a:tr h="312142">
                <a:tc>
                  <a:txBody>
                    <a:bodyPr/>
                    <a:lstStyle/>
                    <a:p>
                      <a:pPr algn="l">
                        <a:defRPr sz="1800"/>
                      </a:pPr>
                      <a:r>
                        <a:rPr sz="1400">
                          <a:latin typeface="+mn-lt"/>
                          <a:ea typeface="+mn-ea"/>
                          <a:cs typeface="+mn-cs"/>
                          <a:sym typeface="Calibri"/>
                        </a:rPr>
                        <a:t>B0-tracker</a:t>
                      </a:r>
                    </a:p>
                  </a:txBody>
                  <a:tcPr marL="0" marR="0" marT="0" marB="0" horzOverflow="overflow">
                    <a:solidFill>
                      <a:srgbClr val="F0F0F0"/>
                    </a:solidFill>
                  </a:tcPr>
                </a:tc>
                <a:tc>
                  <a:txBody>
                    <a:bodyPr/>
                    <a:lstStyle/>
                    <a:p>
                      <a:pPr algn="l">
                        <a:defRPr sz="1400">
                          <a:latin typeface="+mn-lt"/>
                          <a:ea typeface="+mn-ea"/>
                          <a:cs typeface="+mn-cs"/>
                          <a:sym typeface="Calibri"/>
                        </a:defRPr>
                      </a:pPr>
                      <a:r>
                        <a:t>Charged  particles</a:t>
                      </a:r>
                    </a:p>
                    <a:p>
                      <a:pPr algn="l">
                        <a:defRPr sz="1400">
                          <a:latin typeface="+mn-lt"/>
                          <a:ea typeface="+mn-ea"/>
                          <a:cs typeface="+mn-cs"/>
                          <a:sym typeface="Calibri"/>
                        </a:defRPr>
                      </a:pPr>
                      <a:r>
                        <a:t>Photons ( tagged)  </a:t>
                      </a:r>
                    </a:p>
                  </a:txBody>
                  <a:tcPr marL="0" marR="0" marT="0" marB="0" horzOverflow="overflow">
                    <a:solidFill>
                      <a:srgbClr val="F0F0F0"/>
                    </a:solidFill>
                  </a:tcPr>
                </a:tc>
                <a:tc>
                  <a:txBody>
                    <a:bodyPr/>
                    <a:lstStyle/>
                    <a:p>
                      <a:pPr algn="ctr">
                        <a:defRPr sz="1800"/>
                      </a:pPr>
                      <a:r>
                        <a:rPr sz="1400" dirty="0">
                          <a:latin typeface="+mn-lt"/>
                          <a:ea typeface="+mn-ea"/>
                          <a:cs typeface="+mn-cs"/>
                          <a:sym typeface="Calibri"/>
                        </a:rPr>
                        <a:t>5.5 - 20 </a:t>
                      </a:r>
                    </a:p>
                  </a:txBody>
                  <a:tcPr marL="0" marR="0" marT="0" marB="0" horzOverflow="overflow">
                    <a:solidFill>
                      <a:srgbClr val="F0F0F0"/>
                    </a:solidFill>
                  </a:tcPr>
                </a:tc>
                <a:tc>
                  <a:txBody>
                    <a:bodyPr/>
                    <a:lstStyle/>
                    <a:p>
                      <a:pPr algn="ctr">
                        <a:defRPr sz="1400">
                          <a:latin typeface="+mn-lt"/>
                          <a:ea typeface="+mn-ea"/>
                          <a:cs typeface="+mn-cs"/>
                          <a:sym typeface="Calibri"/>
                        </a:defRPr>
                      </a:pPr>
                      <a:endParaRPr/>
                    </a:p>
                  </a:txBody>
                  <a:tcPr marL="0" marR="0" marT="0" marB="0" horzOverflow="overflow">
                    <a:solidFill>
                      <a:srgbClr val="F0F0F0"/>
                    </a:solidFill>
                  </a:tcPr>
                </a:tc>
                <a:tc>
                  <a:txBody>
                    <a:bodyPr/>
                    <a:lstStyle/>
                    <a:p>
                      <a:pPr algn="ctr">
                        <a:defRPr sz="1800"/>
                      </a:pPr>
                      <a:r>
                        <a:rPr sz="1400">
                          <a:latin typeface="+mn-lt"/>
                          <a:ea typeface="+mn-ea"/>
                          <a:cs typeface="+mn-cs"/>
                          <a:sym typeface="Calibri"/>
                        </a:rPr>
                        <a:t>ca 6-7 m </a:t>
                      </a:r>
                    </a:p>
                  </a:txBody>
                  <a:tcPr marL="0" marR="0" marT="0" marB="0" horzOverflow="overflow">
                    <a:solidFill>
                      <a:srgbClr val="F0F0F0"/>
                    </a:solidFill>
                  </a:tcPr>
                </a:tc>
                <a:extLst>
                  <a:ext uri="{0D108BD9-81ED-4DB2-BD59-A6C34878D82A}">
                    <a16:rowId xmlns:a16="http://schemas.microsoft.com/office/drawing/2014/main" val="10001"/>
                  </a:ext>
                </a:extLst>
              </a:tr>
              <a:tr h="312142">
                <a:tc>
                  <a:txBody>
                    <a:bodyPr/>
                    <a:lstStyle/>
                    <a:p>
                      <a:pPr algn="l">
                        <a:defRPr sz="1800"/>
                      </a:pPr>
                      <a:r>
                        <a:rPr sz="1400">
                          <a:latin typeface="+mn-lt"/>
                          <a:ea typeface="+mn-ea"/>
                          <a:cs typeface="+mn-cs"/>
                          <a:sym typeface="Calibri"/>
                        </a:rPr>
                        <a:t>Off-momentum </a:t>
                      </a:r>
                    </a:p>
                  </a:txBody>
                  <a:tcPr marL="0" marR="0" marT="0" marB="0" horzOverflow="overflow">
                    <a:solidFill>
                      <a:srgbClr val="E0E0E0"/>
                    </a:solidFill>
                  </a:tcPr>
                </a:tc>
                <a:tc>
                  <a:txBody>
                    <a:bodyPr/>
                    <a:lstStyle/>
                    <a:p>
                      <a:pPr algn="l">
                        <a:defRPr sz="1800"/>
                      </a:pPr>
                      <a:r>
                        <a:rPr sz="1400">
                          <a:latin typeface="+mn-lt"/>
                          <a:ea typeface="+mn-ea"/>
                          <a:cs typeface="+mn-cs"/>
                          <a:sym typeface="Calibri"/>
                        </a:rPr>
                        <a:t>Charged particles </a:t>
                      </a:r>
                    </a:p>
                  </a:txBody>
                  <a:tcPr marL="0" marR="0" marT="0" marB="0" horzOverflow="overflow">
                    <a:solidFill>
                      <a:srgbClr val="E0E0E0"/>
                    </a:solidFill>
                  </a:tcPr>
                </a:tc>
                <a:tc>
                  <a:txBody>
                    <a:bodyPr/>
                    <a:lstStyle/>
                    <a:p>
                      <a:pPr algn="ctr">
                        <a:defRPr sz="1800"/>
                      </a:pPr>
                      <a:r>
                        <a:rPr sz="1400">
                          <a:latin typeface="+mn-lt"/>
                          <a:ea typeface="+mn-ea"/>
                          <a:cs typeface="+mn-cs"/>
                          <a:sym typeface="Calibri"/>
                        </a:rPr>
                        <a:t>0-5.0</a:t>
                      </a:r>
                    </a:p>
                  </a:txBody>
                  <a:tcPr marL="0" marR="0" marT="0" marB="0" horzOverflow="overflow">
                    <a:solidFill>
                      <a:srgbClr val="E0E0E0"/>
                    </a:solidFill>
                  </a:tcPr>
                </a:tc>
                <a:tc>
                  <a:txBody>
                    <a:bodyPr/>
                    <a:lstStyle/>
                    <a:p>
                      <a:pPr algn="ctr">
                        <a:defRPr sz="1800"/>
                      </a:pPr>
                      <a:r>
                        <a:rPr sz="1400" dirty="0">
                          <a:latin typeface="+mn-lt"/>
                          <a:ea typeface="+mn-ea"/>
                          <a:cs typeface="+mn-cs"/>
                          <a:sym typeface="Calibri"/>
                        </a:rPr>
                        <a:t>0.4&lt; </a:t>
                      </a:r>
                      <a:r>
                        <a:rPr sz="1400" dirty="0" err="1">
                          <a:latin typeface="+mn-lt"/>
                          <a:ea typeface="+mn-ea"/>
                          <a:cs typeface="+mn-cs"/>
                          <a:sym typeface="Calibri"/>
                        </a:rPr>
                        <a:t>xL</a:t>
                      </a:r>
                      <a:r>
                        <a:rPr sz="1400" dirty="0">
                          <a:latin typeface="+mn-lt"/>
                          <a:ea typeface="+mn-ea"/>
                          <a:cs typeface="+mn-cs"/>
                          <a:sym typeface="Calibri"/>
                        </a:rPr>
                        <a:t>&lt; 0.65 </a:t>
                      </a:r>
                    </a:p>
                  </a:txBody>
                  <a:tcPr marL="0" marR="0" marT="0" marB="0" horzOverflow="overflow">
                    <a:solidFill>
                      <a:srgbClr val="E0E0E0"/>
                    </a:solidFill>
                  </a:tcPr>
                </a:tc>
                <a:tc>
                  <a:txBody>
                    <a:bodyPr/>
                    <a:lstStyle/>
                    <a:p>
                      <a:pPr algn="ctr">
                        <a:defRPr sz="1800"/>
                      </a:pPr>
                      <a:r>
                        <a:rPr sz="1400">
                          <a:latin typeface="+mn-lt"/>
                          <a:ea typeface="+mn-ea"/>
                          <a:cs typeface="+mn-cs"/>
                          <a:sym typeface="Calibri"/>
                        </a:rPr>
                        <a:t>ca 23-25 m </a:t>
                      </a:r>
                    </a:p>
                  </a:txBody>
                  <a:tcPr marL="0" marR="0" marT="0" marB="0" horzOverflow="overflow">
                    <a:solidFill>
                      <a:srgbClr val="E0E0E0"/>
                    </a:solidFill>
                  </a:tcPr>
                </a:tc>
                <a:extLst>
                  <a:ext uri="{0D108BD9-81ED-4DB2-BD59-A6C34878D82A}">
                    <a16:rowId xmlns:a16="http://schemas.microsoft.com/office/drawing/2014/main" val="10002"/>
                  </a:ext>
                </a:extLst>
              </a:tr>
              <a:tr h="312142">
                <a:tc>
                  <a:txBody>
                    <a:bodyPr/>
                    <a:lstStyle/>
                    <a:p>
                      <a:pPr algn="l">
                        <a:defRPr sz="1800"/>
                      </a:pPr>
                      <a:r>
                        <a:rPr sz="1400">
                          <a:latin typeface="+mn-lt"/>
                          <a:ea typeface="+mn-ea"/>
                          <a:cs typeface="+mn-cs"/>
                          <a:sym typeface="Calibri"/>
                        </a:rPr>
                        <a:t>Roman Pots </a:t>
                      </a:r>
                    </a:p>
                  </a:txBody>
                  <a:tcPr marL="0" marR="0" marT="0" marB="0" horzOverflow="overflow">
                    <a:solidFill>
                      <a:srgbClr val="F0F0F0"/>
                    </a:solidFill>
                  </a:tcPr>
                </a:tc>
                <a:tc>
                  <a:txBody>
                    <a:bodyPr/>
                    <a:lstStyle/>
                    <a:p>
                      <a:pPr algn="l">
                        <a:defRPr sz="1400">
                          <a:latin typeface="+mn-lt"/>
                          <a:ea typeface="+mn-ea"/>
                          <a:cs typeface="+mn-cs"/>
                          <a:sym typeface="Calibri"/>
                        </a:defRPr>
                      </a:pPr>
                      <a:r>
                        <a:t>Protons </a:t>
                      </a:r>
                    </a:p>
                    <a:p>
                      <a:pPr algn="l">
                        <a:defRPr sz="1400">
                          <a:latin typeface="+mn-lt"/>
                          <a:ea typeface="+mn-ea"/>
                          <a:cs typeface="+mn-cs"/>
                          <a:sym typeface="Calibri"/>
                        </a:defRPr>
                      </a:pPr>
                      <a:r>
                        <a:t>Light nuclei </a:t>
                      </a:r>
                    </a:p>
                  </a:txBody>
                  <a:tcPr marL="0" marR="0" marT="0" marB="0" horzOverflow="overflow">
                    <a:solidFill>
                      <a:srgbClr val="F0F0F0"/>
                    </a:solidFill>
                  </a:tcPr>
                </a:tc>
                <a:tc>
                  <a:txBody>
                    <a:bodyPr/>
                    <a:lstStyle/>
                    <a:p>
                      <a:pPr algn="ctr">
                        <a:defRPr sz="1400">
                          <a:latin typeface="+mn-lt"/>
                          <a:ea typeface="+mn-ea"/>
                          <a:cs typeface="+mn-cs"/>
                          <a:sym typeface="Calibri"/>
                        </a:defRPr>
                      </a:pPr>
                      <a:r>
                        <a:rPr dirty="0"/>
                        <a:t>0*-5.0</a:t>
                      </a:r>
                    </a:p>
                  </a:txBody>
                  <a:tcPr marL="0" marR="0" marT="0" marB="0" horzOverflow="overflow">
                    <a:solidFill>
                      <a:srgbClr val="F0F0F0"/>
                    </a:solidFill>
                  </a:tcPr>
                </a:tc>
                <a:tc>
                  <a:txBody>
                    <a:bodyPr/>
                    <a:lstStyle/>
                    <a:p>
                      <a:pPr algn="ctr">
                        <a:defRPr sz="1800"/>
                      </a:pPr>
                      <a:r>
                        <a:rPr sz="1400" dirty="0">
                          <a:latin typeface="+mn-lt"/>
                          <a:ea typeface="+mn-ea"/>
                          <a:cs typeface="+mn-cs"/>
                          <a:sym typeface="Calibri"/>
                        </a:rPr>
                        <a:t>0.6 &lt; </a:t>
                      </a:r>
                      <a:r>
                        <a:rPr sz="1400" dirty="0" err="1">
                          <a:latin typeface="+mn-lt"/>
                          <a:ea typeface="+mn-ea"/>
                          <a:cs typeface="+mn-cs"/>
                          <a:sym typeface="Calibri"/>
                        </a:rPr>
                        <a:t>xL</a:t>
                      </a:r>
                      <a:r>
                        <a:rPr sz="1400" dirty="0">
                          <a:latin typeface="+mn-lt"/>
                          <a:ea typeface="+mn-ea"/>
                          <a:cs typeface="+mn-cs"/>
                          <a:sym typeface="Calibri"/>
                        </a:rPr>
                        <a:t>&lt; 0.95</a:t>
                      </a:r>
                    </a:p>
                  </a:txBody>
                  <a:tcPr marL="0" marR="0" marT="0" marB="0" horzOverflow="overflow">
                    <a:solidFill>
                      <a:srgbClr val="F0F0F0"/>
                    </a:solidFill>
                  </a:tcPr>
                </a:tc>
                <a:tc>
                  <a:txBody>
                    <a:bodyPr/>
                    <a:lstStyle/>
                    <a:p>
                      <a:pPr algn="ctr">
                        <a:defRPr sz="1800"/>
                      </a:pPr>
                      <a:r>
                        <a:rPr sz="1400" dirty="0">
                          <a:latin typeface="+mn-lt"/>
                          <a:ea typeface="+mn-ea"/>
                          <a:cs typeface="+mn-cs"/>
                          <a:sym typeface="Calibri"/>
                        </a:rPr>
                        <a:t>ca 27-30 m </a:t>
                      </a:r>
                    </a:p>
                  </a:txBody>
                  <a:tcPr marL="0" marR="0" marT="0" marB="0" horzOverflow="overflow">
                    <a:solidFill>
                      <a:srgbClr val="F0F0F0"/>
                    </a:solidFill>
                  </a:tcPr>
                </a:tc>
                <a:extLst>
                  <a:ext uri="{0D108BD9-81ED-4DB2-BD59-A6C34878D82A}">
                    <a16:rowId xmlns:a16="http://schemas.microsoft.com/office/drawing/2014/main" val="10003"/>
                  </a:ext>
                </a:extLst>
              </a:tr>
              <a:tr h="312142">
                <a:tc>
                  <a:txBody>
                    <a:bodyPr/>
                    <a:lstStyle/>
                    <a:p>
                      <a:pPr algn="l">
                        <a:defRPr sz="1800"/>
                      </a:pPr>
                      <a:r>
                        <a:rPr sz="1400">
                          <a:latin typeface="+mn-lt"/>
                          <a:ea typeface="+mn-ea"/>
                          <a:cs typeface="+mn-cs"/>
                          <a:sym typeface="Calibri"/>
                        </a:rPr>
                        <a:t>ZDC</a:t>
                      </a:r>
                    </a:p>
                  </a:txBody>
                  <a:tcPr marL="0" marR="0" marT="0" marB="0" horzOverflow="overflow">
                    <a:solidFill>
                      <a:srgbClr val="E0E0E0"/>
                    </a:solidFill>
                  </a:tcPr>
                </a:tc>
                <a:tc>
                  <a:txBody>
                    <a:bodyPr/>
                    <a:lstStyle/>
                    <a:p>
                      <a:pPr algn="l">
                        <a:defRPr sz="1400">
                          <a:latin typeface="+mn-lt"/>
                          <a:ea typeface="+mn-ea"/>
                          <a:cs typeface="+mn-cs"/>
                          <a:sym typeface="Calibri"/>
                        </a:defRPr>
                      </a:pPr>
                      <a:r>
                        <a:t>Neutrons </a:t>
                      </a:r>
                    </a:p>
                    <a:p>
                      <a:pPr algn="l">
                        <a:defRPr sz="1400">
                          <a:latin typeface="+mn-lt"/>
                          <a:ea typeface="+mn-ea"/>
                          <a:cs typeface="+mn-cs"/>
                          <a:sym typeface="Calibri"/>
                        </a:defRPr>
                      </a:pPr>
                      <a:r>
                        <a:t>Photons </a:t>
                      </a:r>
                    </a:p>
                  </a:txBody>
                  <a:tcPr marL="0" marR="0" marT="0" marB="0" horzOverflow="overflow">
                    <a:solidFill>
                      <a:srgbClr val="E0E0E0"/>
                    </a:solidFill>
                  </a:tcPr>
                </a:tc>
                <a:tc>
                  <a:txBody>
                    <a:bodyPr/>
                    <a:lstStyle/>
                    <a:p>
                      <a:pPr algn="ctr">
                        <a:defRPr sz="1800"/>
                      </a:pPr>
                      <a:r>
                        <a:rPr sz="1400">
                          <a:latin typeface="+mn-lt"/>
                          <a:ea typeface="+mn-ea"/>
                          <a:cs typeface="+mn-cs"/>
                          <a:sym typeface="Calibri"/>
                        </a:rPr>
                        <a:t>0-4.0 (5.5) </a:t>
                      </a:r>
                    </a:p>
                  </a:txBody>
                  <a:tcPr marL="0" marR="0" marT="0" marB="0" horzOverflow="overflow">
                    <a:solidFill>
                      <a:srgbClr val="E0E0E0"/>
                    </a:solidFill>
                  </a:tcPr>
                </a:tc>
                <a:tc>
                  <a:txBody>
                    <a:bodyPr/>
                    <a:lstStyle/>
                    <a:p>
                      <a:pPr algn="ctr">
                        <a:defRPr sz="1400">
                          <a:latin typeface="+mn-lt"/>
                          <a:ea typeface="+mn-ea"/>
                          <a:cs typeface="+mn-cs"/>
                          <a:sym typeface="Calibri"/>
                        </a:defRPr>
                      </a:pPr>
                      <a:endParaRPr/>
                    </a:p>
                  </a:txBody>
                  <a:tcPr marL="0" marR="0" marT="0" marB="0" horzOverflow="overflow">
                    <a:solidFill>
                      <a:srgbClr val="E0E0E0"/>
                    </a:solidFill>
                  </a:tcPr>
                </a:tc>
                <a:tc>
                  <a:txBody>
                    <a:bodyPr/>
                    <a:lstStyle/>
                    <a:p>
                      <a:pPr algn="ctr">
                        <a:defRPr sz="1800"/>
                      </a:pPr>
                      <a:r>
                        <a:rPr sz="1400" dirty="0">
                          <a:latin typeface="+mn-lt"/>
                          <a:ea typeface="+mn-ea"/>
                          <a:cs typeface="+mn-cs"/>
                          <a:sym typeface="Calibri"/>
                        </a:rPr>
                        <a:t>ca 35 m </a:t>
                      </a:r>
                    </a:p>
                  </a:txBody>
                  <a:tcPr marL="0" marR="0" marT="0" marB="0" horzOverflow="overflow">
                    <a:solidFill>
                      <a:srgbClr val="E0E0E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71091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968D-34DF-4CDA-870B-F98E0E23F10F}"/>
              </a:ext>
            </a:extLst>
          </p:cNvPr>
          <p:cNvSpPr>
            <a:spLocks noGrp="1"/>
          </p:cNvSpPr>
          <p:nvPr>
            <p:ph type="title"/>
          </p:nvPr>
        </p:nvSpPr>
        <p:spPr>
          <a:xfrm>
            <a:off x="462579" y="0"/>
            <a:ext cx="11499925" cy="482609"/>
          </a:xfrm>
        </p:spPr>
        <p:txBody>
          <a:bodyPr/>
          <a:lstStyle/>
          <a:p>
            <a:r>
              <a:rPr lang="en-US" dirty="0"/>
              <a:t>Front and Rear cryo-assemblies </a:t>
            </a:r>
          </a:p>
        </p:txBody>
      </p:sp>
      <p:sp>
        <p:nvSpPr>
          <p:cNvPr id="4" name="Content Placeholder 3">
            <a:extLst>
              <a:ext uri="{FF2B5EF4-FFF2-40B4-BE49-F238E27FC236}">
                <a16:creationId xmlns:a16="http://schemas.microsoft.com/office/drawing/2014/main" id="{23711D65-C4C3-444B-AC0D-342D6DBD337E}"/>
              </a:ext>
            </a:extLst>
          </p:cNvPr>
          <p:cNvSpPr>
            <a:spLocks noGrp="1"/>
          </p:cNvSpPr>
          <p:nvPr>
            <p:ph idx="1"/>
          </p:nvPr>
        </p:nvSpPr>
        <p:spPr>
          <a:xfrm>
            <a:off x="462579" y="695955"/>
            <a:ext cx="11499925" cy="4865858"/>
          </a:xfrm>
        </p:spPr>
        <p:txBody>
          <a:bodyPr/>
          <a:lstStyle/>
          <a:p>
            <a:r>
              <a:rPr lang="en-US" dirty="0"/>
              <a:t>In the front side, all </a:t>
            </a:r>
            <a:r>
              <a:rPr lang="en-US" b="1" dirty="0"/>
              <a:t>cold-masses</a:t>
            </a:r>
            <a:r>
              <a:rPr lang="en-US" dirty="0"/>
              <a:t> and </a:t>
            </a:r>
            <a:r>
              <a:rPr lang="en-US" b="1" dirty="0"/>
              <a:t>cryo-assemblies</a:t>
            </a:r>
            <a:r>
              <a:rPr lang="en-US" dirty="0"/>
              <a:t> from</a:t>
            </a:r>
            <a:r>
              <a:rPr lang="en-US" b="1" dirty="0"/>
              <a:t> FC#1 to FC#4 </a:t>
            </a:r>
            <a:r>
              <a:rPr lang="en-US" dirty="0"/>
              <a:t>will be connected in </a:t>
            </a:r>
            <a:r>
              <a:rPr lang="en-US" b="1" dirty="0"/>
              <a:t>one full length cold-mass </a:t>
            </a:r>
            <a:r>
              <a:rPr lang="en-US" dirty="0"/>
              <a:t>and one </a:t>
            </a:r>
            <a:r>
              <a:rPr lang="en-US" b="1" dirty="0"/>
              <a:t>full length cryo-assembly</a:t>
            </a:r>
          </a:p>
          <a:p>
            <a:r>
              <a:rPr lang="en-US" dirty="0"/>
              <a:t>In the rear side, the </a:t>
            </a:r>
            <a:r>
              <a:rPr lang="en-US" b="1" dirty="0"/>
              <a:t>cold-masses</a:t>
            </a:r>
            <a:r>
              <a:rPr lang="en-US" dirty="0"/>
              <a:t> from</a:t>
            </a:r>
            <a:r>
              <a:rPr lang="en-US" b="1" dirty="0"/>
              <a:t> RC#1 to RC#3 </a:t>
            </a:r>
            <a:r>
              <a:rPr lang="en-US" dirty="0"/>
              <a:t>will be </a:t>
            </a:r>
            <a:r>
              <a:rPr lang="en-US" b="1" dirty="0"/>
              <a:t>separated</a:t>
            </a:r>
            <a:r>
              <a:rPr lang="en-US" dirty="0"/>
              <a:t>, and the </a:t>
            </a:r>
            <a:r>
              <a:rPr lang="en-US" b="1" dirty="0"/>
              <a:t>cryo-assemblies</a:t>
            </a:r>
            <a:r>
              <a:rPr lang="en-US" dirty="0"/>
              <a:t> will be connected in </a:t>
            </a:r>
            <a:r>
              <a:rPr lang="en-US" b="1" dirty="0"/>
              <a:t>one full length cryo-assembly</a:t>
            </a:r>
          </a:p>
        </p:txBody>
      </p:sp>
      <p:pic>
        <p:nvPicPr>
          <p:cNvPr id="8" name="Picture 7">
            <a:extLst>
              <a:ext uri="{FF2B5EF4-FFF2-40B4-BE49-F238E27FC236}">
                <a16:creationId xmlns:a16="http://schemas.microsoft.com/office/drawing/2014/main" id="{3570D133-9701-4FB7-8ED8-471C5D1BDD96}"/>
              </a:ext>
            </a:extLst>
          </p:cNvPr>
          <p:cNvPicPr>
            <a:picLocks noChangeAspect="1"/>
          </p:cNvPicPr>
          <p:nvPr/>
        </p:nvPicPr>
        <p:blipFill>
          <a:blip r:embed="rId2"/>
          <a:stretch>
            <a:fillRect/>
          </a:stretch>
        </p:blipFill>
        <p:spPr>
          <a:xfrm>
            <a:off x="501763" y="2565011"/>
            <a:ext cx="11421556" cy="2065601"/>
          </a:xfrm>
          <a:prstGeom prst="rect">
            <a:avLst/>
          </a:prstGeom>
          <a:ln w="3175">
            <a:solidFill>
              <a:schemeClr val="tx1"/>
            </a:solidFill>
          </a:ln>
        </p:spPr>
      </p:pic>
      <p:pic>
        <p:nvPicPr>
          <p:cNvPr id="2049" name="Picture 1">
            <a:extLst>
              <a:ext uri="{FF2B5EF4-FFF2-40B4-BE49-F238E27FC236}">
                <a16:creationId xmlns:a16="http://schemas.microsoft.com/office/drawing/2014/main" id="{244815CA-C31B-4796-B376-5B8FBD625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4764620"/>
            <a:ext cx="3854450" cy="100039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D7912B42-9971-4B65-AD58-6D351C76AA69}"/>
              </a:ext>
            </a:extLst>
          </p:cNvPr>
          <p:cNvSpPr>
            <a:spLocks noGrp="1"/>
          </p:cNvSpPr>
          <p:nvPr>
            <p:ph type="sldNum" sz="quarter" idx="4"/>
          </p:nvPr>
        </p:nvSpPr>
        <p:spPr>
          <a:xfrm>
            <a:off x="11759513" y="6484165"/>
            <a:ext cx="432487" cy="365125"/>
          </a:xfrm>
          <a:prstGeom prst="rect">
            <a:avLst/>
          </a:prstGeom>
        </p:spPr>
        <p:txBody>
          <a:bodyPr lIns="0" tIns="0" rIns="0" bIns="0" anchor="ctr"/>
          <a:lstStyle>
            <a:defPPr>
              <a:defRPr lang="en-US"/>
            </a:defPPr>
            <a:lvl1pPr marL="0" algn="ctr" defTabSz="914400" rtl="0" eaLnBrk="1" latinLnBrk="0" hangingPunct="1">
              <a:defRPr sz="11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33</a:t>
            </a:fld>
            <a:endParaRPr lang="en-US"/>
          </a:p>
        </p:txBody>
      </p:sp>
      <p:pic>
        <p:nvPicPr>
          <p:cNvPr id="10" name="Picture 9">
            <a:extLst>
              <a:ext uri="{FF2B5EF4-FFF2-40B4-BE49-F238E27FC236}">
                <a16:creationId xmlns:a16="http://schemas.microsoft.com/office/drawing/2014/main" id="{73D2F5C7-9855-4194-A630-976310A75B95}"/>
              </a:ext>
            </a:extLst>
          </p:cNvPr>
          <p:cNvPicPr>
            <a:picLocks noChangeAspect="1"/>
          </p:cNvPicPr>
          <p:nvPr/>
        </p:nvPicPr>
        <p:blipFill>
          <a:blip r:embed="rId4"/>
          <a:stretch>
            <a:fillRect/>
          </a:stretch>
        </p:blipFill>
        <p:spPr>
          <a:xfrm>
            <a:off x="6553200" y="4697676"/>
            <a:ext cx="5370119" cy="1014323"/>
          </a:xfrm>
          <a:prstGeom prst="rect">
            <a:avLst/>
          </a:prstGeom>
          <a:ln w="3175">
            <a:solidFill>
              <a:schemeClr val="tx1"/>
            </a:solidFill>
          </a:ln>
        </p:spPr>
      </p:pic>
    </p:spTree>
    <p:extLst>
      <p:ext uri="{BB962C8B-B14F-4D97-AF65-F5344CB8AC3E}">
        <p14:creationId xmlns:p14="http://schemas.microsoft.com/office/powerpoint/2010/main" val="128067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71981-5176-4E91-87EE-53BF005DCBC6}"/>
              </a:ext>
            </a:extLst>
          </p:cNvPr>
          <p:cNvSpPr>
            <a:spLocks noGrp="1"/>
          </p:cNvSpPr>
          <p:nvPr>
            <p:ph type="title"/>
          </p:nvPr>
        </p:nvSpPr>
        <p:spPr/>
        <p:txBody>
          <a:bodyPr/>
          <a:lstStyle/>
          <a:p>
            <a:r>
              <a:rPr lang="en-US"/>
              <a:t>EIC IR Superconducting Magnets</a:t>
            </a:r>
          </a:p>
        </p:txBody>
      </p:sp>
      <p:pic>
        <p:nvPicPr>
          <p:cNvPr id="5" name="Content Placeholder 4">
            <a:extLst>
              <a:ext uri="{FF2B5EF4-FFF2-40B4-BE49-F238E27FC236}">
                <a16:creationId xmlns:a16="http://schemas.microsoft.com/office/drawing/2014/main" id="{02D07DED-A13A-476C-877C-07D26C8A0F68}"/>
              </a:ext>
            </a:extLst>
          </p:cNvPr>
          <p:cNvPicPr>
            <a:picLocks noGrp="1" noChangeAspect="1"/>
          </p:cNvPicPr>
          <p:nvPr>
            <p:ph idx="1"/>
          </p:nvPr>
        </p:nvPicPr>
        <p:blipFill rotWithShape="1">
          <a:blip r:embed="rId2"/>
          <a:srcRect l="3257" t="2426" r="3358" b="3403"/>
          <a:stretch/>
        </p:blipFill>
        <p:spPr>
          <a:xfrm>
            <a:off x="7261892" y="4219492"/>
            <a:ext cx="868680" cy="868680"/>
          </a:xfrm>
        </p:spPr>
      </p:pic>
      <p:pic>
        <p:nvPicPr>
          <p:cNvPr id="7" name="Picture 6">
            <a:extLst>
              <a:ext uri="{FF2B5EF4-FFF2-40B4-BE49-F238E27FC236}">
                <a16:creationId xmlns:a16="http://schemas.microsoft.com/office/drawing/2014/main" id="{75A311F6-6FDC-4E99-8AA2-B023825E5499}"/>
              </a:ext>
            </a:extLst>
          </p:cNvPr>
          <p:cNvPicPr>
            <a:picLocks noChangeAspect="1"/>
          </p:cNvPicPr>
          <p:nvPr/>
        </p:nvPicPr>
        <p:blipFill rotWithShape="1">
          <a:blip r:embed="rId3"/>
          <a:srcRect l="12980" t="3181" r="6405" b="7248"/>
          <a:stretch/>
        </p:blipFill>
        <p:spPr>
          <a:xfrm rot="10800000">
            <a:off x="422136" y="2718370"/>
            <a:ext cx="914400" cy="910995"/>
          </a:xfrm>
          <a:prstGeom prst="rect">
            <a:avLst/>
          </a:prstGeom>
        </p:spPr>
      </p:pic>
      <p:sp>
        <p:nvSpPr>
          <p:cNvPr id="12" name="TextBox 11">
            <a:extLst>
              <a:ext uri="{FF2B5EF4-FFF2-40B4-BE49-F238E27FC236}">
                <a16:creationId xmlns:a16="http://schemas.microsoft.com/office/drawing/2014/main" id="{95B400FC-64EE-4922-BAC0-BC19B8D7A162}"/>
              </a:ext>
            </a:extLst>
          </p:cNvPr>
          <p:cNvSpPr txBox="1"/>
          <p:nvPr/>
        </p:nvSpPr>
        <p:spPr>
          <a:xfrm>
            <a:off x="7420355" y="5136080"/>
            <a:ext cx="551754" cy="276999"/>
          </a:xfrm>
          <a:prstGeom prst="rect">
            <a:avLst/>
          </a:prstGeom>
          <a:noFill/>
          <a:ln w="3175">
            <a:solidFill>
              <a:schemeClr val="tx1"/>
            </a:solidFill>
          </a:ln>
        </p:spPr>
        <p:txBody>
          <a:bodyPr wrap="none" rtlCol="0">
            <a:spAutoFit/>
          </a:bodyPr>
          <a:lstStyle/>
          <a:p>
            <a:pPr algn="ctr"/>
            <a:r>
              <a:rPr lang="en-US" sz="1200"/>
              <a:t>B2pF</a:t>
            </a:r>
          </a:p>
        </p:txBody>
      </p:sp>
      <p:sp>
        <p:nvSpPr>
          <p:cNvPr id="13" name="TextBox 12">
            <a:extLst>
              <a:ext uri="{FF2B5EF4-FFF2-40B4-BE49-F238E27FC236}">
                <a16:creationId xmlns:a16="http://schemas.microsoft.com/office/drawing/2014/main" id="{4CDB5A2C-9A7B-4621-AC72-C6B7A611B6BF}"/>
              </a:ext>
            </a:extLst>
          </p:cNvPr>
          <p:cNvSpPr txBox="1"/>
          <p:nvPr/>
        </p:nvSpPr>
        <p:spPr>
          <a:xfrm>
            <a:off x="335601" y="3705325"/>
            <a:ext cx="1140056" cy="276999"/>
          </a:xfrm>
          <a:prstGeom prst="rect">
            <a:avLst/>
          </a:prstGeom>
          <a:noFill/>
          <a:ln w="3175">
            <a:solidFill>
              <a:schemeClr val="tx1"/>
            </a:solidFill>
          </a:ln>
        </p:spPr>
        <p:txBody>
          <a:bodyPr wrap="none" rtlCol="0">
            <a:spAutoFit/>
          </a:bodyPr>
          <a:lstStyle/>
          <a:p>
            <a:pPr algn="ctr"/>
            <a:r>
              <a:rPr lang="en-US" sz="1200"/>
              <a:t>Q1BpR-Q2eR</a:t>
            </a:r>
          </a:p>
        </p:txBody>
      </p:sp>
      <p:sp>
        <p:nvSpPr>
          <p:cNvPr id="15" name="TextBox 14">
            <a:extLst>
              <a:ext uri="{FF2B5EF4-FFF2-40B4-BE49-F238E27FC236}">
                <a16:creationId xmlns:a16="http://schemas.microsoft.com/office/drawing/2014/main" id="{9A28DE21-C8A5-41A4-98A7-FBA89A94DBF9}"/>
              </a:ext>
            </a:extLst>
          </p:cNvPr>
          <p:cNvSpPr txBox="1"/>
          <p:nvPr/>
        </p:nvSpPr>
        <p:spPr>
          <a:xfrm>
            <a:off x="397658" y="2111348"/>
            <a:ext cx="1003800" cy="276999"/>
          </a:xfrm>
          <a:prstGeom prst="rect">
            <a:avLst/>
          </a:prstGeom>
          <a:solidFill>
            <a:schemeClr val="bg1"/>
          </a:solidFill>
          <a:ln w="3175">
            <a:solidFill>
              <a:schemeClr val="tx1"/>
            </a:solidFill>
          </a:ln>
        </p:spPr>
        <p:txBody>
          <a:bodyPr wrap="none" rtlCol="0">
            <a:spAutoFit/>
          </a:bodyPr>
          <a:lstStyle/>
          <a:p>
            <a:pPr algn="ctr"/>
            <a:r>
              <a:rPr lang="en-US" sz="1200"/>
              <a:t>Q2pR-eDrift</a:t>
            </a:r>
          </a:p>
        </p:txBody>
      </p:sp>
      <p:pic>
        <p:nvPicPr>
          <p:cNvPr id="17" name="Picture 16">
            <a:extLst>
              <a:ext uri="{FF2B5EF4-FFF2-40B4-BE49-F238E27FC236}">
                <a16:creationId xmlns:a16="http://schemas.microsoft.com/office/drawing/2014/main" id="{3D87C7DC-C703-4A7D-8F7B-430AE15D2C18}"/>
              </a:ext>
            </a:extLst>
          </p:cNvPr>
          <p:cNvPicPr>
            <a:picLocks noChangeAspect="1"/>
          </p:cNvPicPr>
          <p:nvPr/>
        </p:nvPicPr>
        <p:blipFill rotWithShape="1">
          <a:blip r:embed="rId4"/>
          <a:srcRect l="15512" t="867" r="6530" b="6117"/>
          <a:stretch/>
        </p:blipFill>
        <p:spPr>
          <a:xfrm>
            <a:off x="8130572" y="1118716"/>
            <a:ext cx="1828800" cy="1822579"/>
          </a:xfrm>
          <a:prstGeom prst="rect">
            <a:avLst/>
          </a:prstGeom>
        </p:spPr>
      </p:pic>
      <p:pic>
        <p:nvPicPr>
          <p:cNvPr id="19" name="Picture 18">
            <a:extLst>
              <a:ext uri="{FF2B5EF4-FFF2-40B4-BE49-F238E27FC236}">
                <a16:creationId xmlns:a16="http://schemas.microsoft.com/office/drawing/2014/main" id="{224BC736-249F-4366-A74F-AFFAD81ED6AE}"/>
              </a:ext>
            </a:extLst>
          </p:cNvPr>
          <p:cNvPicPr>
            <a:picLocks noChangeAspect="1"/>
          </p:cNvPicPr>
          <p:nvPr/>
        </p:nvPicPr>
        <p:blipFill rotWithShape="1">
          <a:blip r:embed="rId5"/>
          <a:srcRect l="15288" t="794" r="6074" b="6030"/>
          <a:stretch/>
        </p:blipFill>
        <p:spPr>
          <a:xfrm>
            <a:off x="6263235" y="1197936"/>
            <a:ext cx="1673352" cy="1667670"/>
          </a:xfrm>
          <a:prstGeom prst="rect">
            <a:avLst/>
          </a:prstGeom>
        </p:spPr>
      </p:pic>
      <p:sp>
        <p:nvSpPr>
          <p:cNvPr id="20" name="TextBox 19">
            <a:extLst>
              <a:ext uri="{FF2B5EF4-FFF2-40B4-BE49-F238E27FC236}">
                <a16:creationId xmlns:a16="http://schemas.microsoft.com/office/drawing/2014/main" id="{C80F470D-8792-4133-871E-4FE1C0C4BDBB}"/>
              </a:ext>
            </a:extLst>
          </p:cNvPr>
          <p:cNvSpPr txBox="1"/>
          <p:nvPr/>
        </p:nvSpPr>
        <p:spPr>
          <a:xfrm>
            <a:off x="8490974" y="2980629"/>
            <a:ext cx="1107996" cy="276999"/>
          </a:xfrm>
          <a:prstGeom prst="rect">
            <a:avLst/>
          </a:prstGeom>
          <a:noFill/>
          <a:ln w="3175">
            <a:solidFill>
              <a:schemeClr val="tx1"/>
            </a:solidFill>
          </a:ln>
        </p:spPr>
        <p:txBody>
          <a:bodyPr wrap="none" rtlCol="0">
            <a:spAutoFit/>
          </a:bodyPr>
          <a:lstStyle/>
          <a:p>
            <a:pPr algn="ctr"/>
            <a:r>
              <a:rPr lang="en-US" sz="1200"/>
              <a:t>Q1BpF-Q1eF</a:t>
            </a:r>
          </a:p>
        </p:txBody>
      </p:sp>
      <p:sp>
        <p:nvSpPr>
          <p:cNvPr id="21" name="TextBox 20">
            <a:extLst>
              <a:ext uri="{FF2B5EF4-FFF2-40B4-BE49-F238E27FC236}">
                <a16:creationId xmlns:a16="http://schemas.microsoft.com/office/drawing/2014/main" id="{B3EC0C0C-5A04-4549-893D-5E8945D074F1}"/>
              </a:ext>
            </a:extLst>
          </p:cNvPr>
          <p:cNvSpPr txBox="1"/>
          <p:nvPr/>
        </p:nvSpPr>
        <p:spPr>
          <a:xfrm>
            <a:off x="6550439" y="2896868"/>
            <a:ext cx="1090362" cy="276999"/>
          </a:xfrm>
          <a:prstGeom prst="rect">
            <a:avLst/>
          </a:prstGeom>
          <a:noFill/>
          <a:ln w="3175">
            <a:solidFill>
              <a:schemeClr val="tx1"/>
            </a:solidFill>
          </a:ln>
        </p:spPr>
        <p:txBody>
          <a:bodyPr wrap="none" rtlCol="0">
            <a:spAutoFit/>
          </a:bodyPr>
          <a:lstStyle/>
          <a:p>
            <a:pPr algn="ctr"/>
            <a:r>
              <a:rPr lang="en-US" sz="1200"/>
              <a:t>Q1ApF-eDrift</a:t>
            </a:r>
          </a:p>
        </p:txBody>
      </p:sp>
      <p:sp>
        <p:nvSpPr>
          <p:cNvPr id="18" name="TextBox 17">
            <a:extLst>
              <a:ext uri="{FF2B5EF4-FFF2-40B4-BE49-F238E27FC236}">
                <a16:creationId xmlns:a16="http://schemas.microsoft.com/office/drawing/2014/main" id="{6B75D770-2DF8-46B1-A01A-7EF5449B8F88}"/>
              </a:ext>
            </a:extLst>
          </p:cNvPr>
          <p:cNvSpPr txBox="1"/>
          <p:nvPr/>
        </p:nvSpPr>
        <p:spPr>
          <a:xfrm>
            <a:off x="332119" y="5413079"/>
            <a:ext cx="1140056" cy="276999"/>
          </a:xfrm>
          <a:prstGeom prst="rect">
            <a:avLst/>
          </a:prstGeom>
          <a:noFill/>
          <a:ln w="3175">
            <a:solidFill>
              <a:schemeClr val="tx1"/>
            </a:solidFill>
          </a:ln>
        </p:spPr>
        <p:txBody>
          <a:bodyPr wrap="none" rtlCol="0">
            <a:spAutoFit/>
          </a:bodyPr>
          <a:lstStyle/>
          <a:p>
            <a:pPr algn="ctr"/>
            <a:r>
              <a:rPr lang="en-US" sz="1200"/>
              <a:t>Q1ApR-Q1eR</a:t>
            </a:r>
          </a:p>
        </p:txBody>
      </p:sp>
      <p:pic>
        <p:nvPicPr>
          <p:cNvPr id="8" name="Picture 7">
            <a:extLst>
              <a:ext uri="{FF2B5EF4-FFF2-40B4-BE49-F238E27FC236}">
                <a16:creationId xmlns:a16="http://schemas.microsoft.com/office/drawing/2014/main" id="{4F1BFC1B-7217-4BE6-93F8-54ADD768180E}"/>
              </a:ext>
            </a:extLst>
          </p:cNvPr>
          <p:cNvPicPr>
            <a:picLocks noChangeAspect="1"/>
          </p:cNvPicPr>
          <p:nvPr/>
        </p:nvPicPr>
        <p:blipFill rotWithShape="1">
          <a:blip r:embed="rId6"/>
          <a:srcRect l="24598" t="10185" r="24657" b="10185"/>
          <a:stretch/>
        </p:blipFill>
        <p:spPr>
          <a:xfrm>
            <a:off x="4602511" y="1345172"/>
            <a:ext cx="1371600" cy="1373198"/>
          </a:xfrm>
          <a:prstGeom prst="rect">
            <a:avLst/>
          </a:prstGeom>
        </p:spPr>
      </p:pic>
      <p:sp>
        <p:nvSpPr>
          <p:cNvPr id="22" name="TextBox 21">
            <a:extLst>
              <a:ext uri="{FF2B5EF4-FFF2-40B4-BE49-F238E27FC236}">
                <a16:creationId xmlns:a16="http://schemas.microsoft.com/office/drawing/2014/main" id="{FEE5F936-3048-4878-A397-B3C6DF3A3B21}"/>
              </a:ext>
            </a:extLst>
          </p:cNvPr>
          <p:cNvSpPr txBox="1"/>
          <p:nvPr/>
        </p:nvSpPr>
        <p:spPr>
          <a:xfrm>
            <a:off x="4754110" y="2776919"/>
            <a:ext cx="1107995" cy="276999"/>
          </a:xfrm>
          <a:prstGeom prst="rect">
            <a:avLst/>
          </a:prstGeom>
          <a:noFill/>
          <a:ln w="3175">
            <a:solidFill>
              <a:schemeClr val="tx1"/>
            </a:solidFill>
          </a:ln>
        </p:spPr>
        <p:txBody>
          <a:bodyPr wrap="square" rtlCol="0">
            <a:spAutoFit/>
          </a:bodyPr>
          <a:lstStyle/>
          <a:p>
            <a:pPr algn="ctr"/>
            <a:r>
              <a:rPr lang="en-US" sz="1200"/>
              <a:t>B0ApF-eDrift</a:t>
            </a:r>
          </a:p>
        </p:txBody>
      </p:sp>
      <p:pic>
        <p:nvPicPr>
          <p:cNvPr id="16" name="Picture 15">
            <a:extLst>
              <a:ext uri="{FF2B5EF4-FFF2-40B4-BE49-F238E27FC236}">
                <a16:creationId xmlns:a16="http://schemas.microsoft.com/office/drawing/2014/main" id="{B021192A-5F4D-43D9-AEE4-6DCFE913FA82}"/>
              </a:ext>
            </a:extLst>
          </p:cNvPr>
          <p:cNvPicPr>
            <a:picLocks noChangeAspect="1"/>
          </p:cNvPicPr>
          <p:nvPr/>
        </p:nvPicPr>
        <p:blipFill rotWithShape="1">
          <a:blip r:embed="rId7"/>
          <a:srcRect l="22605" t="5846" r="31510" b="4623"/>
          <a:stretch/>
        </p:blipFill>
        <p:spPr>
          <a:xfrm rot="10800000">
            <a:off x="381555" y="978295"/>
            <a:ext cx="1060704" cy="1057092"/>
          </a:xfrm>
          <a:prstGeom prst="rect">
            <a:avLst/>
          </a:prstGeom>
        </p:spPr>
      </p:pic>
      <p:pic>
        <p:nvPicPr>
          <p:cNvPr id="24" name="Picture 23">
            <a:extLst>
              <a:ext uri="{FF2B5EF4-FFF2-40B4-BE49-F238E27FC236}">
                <a16:creationId xmlns:a16="http://schemas.microsoft.com/office/drawing/2014/main" id="{B8F20BF6-BC01-40DD-93C2-3C29AEC2E13A}"/>
              </a:ext>
            </a:extLst>
          </p:cNvPr>
          <p:cNvPicPr>
            <a:picLocks noChangeAspect="1"/>
          </p:cNvPicPr>
          <p:nvPr/>
        </p:nvPicPr>
        <p:blipFill rotWithShape="1">
          <a:blip r:embed="rId8"/>
          <a:srcRect l="18437" t="468" r="26719" b="1216"/>
          <a:stretch/>
        </p:blipFill>
        <p:spPr>
          <a:xfrm rot="10800000">
            <a:off x="482228" y="4347627"/>
            <a:ext cx="914400" cy="913532"/>
          </a:xfrm>
          <a:prstGeom prst="rect">
            <a:avLst/>
          </a:prstGeom>
        </p:spPr>
      </p:pic>
      <p:pic>
        <p:nvPicPr>
          <p:cNvPr id="25" name="Picture 24">
            <a:extLst>
              <a:ext uri="{FF2B5EF4-FFF2-40B4-BE49-F238E27FC236}">
                <a16:creationId xmlns:a16="http://schemas.microsoft.com/office/drawing/2014/main" id="{BF66C1CB-A778-4AFF-B3D8-DF3B15F5E92B}"/>
              </a:ext>
            </a:extLst>
          </p:cNvPr>
          <p:cNvPicPr>
            <a:picLocks noChangeAspect="1"/>
          </p:cNvPicPr>
          <p:nvPr/>
        </p:nvPicPr>
        <p:blipFill rotWithShape="1">
          <a:blip r:embed="rId9"/>
          <a:srcRect l="5785" t="2460" r="2288" b="1877"/>
          <a:stretch/>
        </p:blipFill>
        <p:spPr>
          <a:xfrm rot="10800000">
            <a:off x="4181754" y="3497411"/>
            <a:ext cx="2737632" cy="2286000"/>
          </a:xfrm>
          <a:prstGeom prst="rect">
            <a:avLst/>
          </a:prstGeom>
        </p:spPr>
      </p:pic>
      <p:pic>
        <p:nvPicPr>
          <p:cNvPr id="26" name="Picture 25">
            <a:extLst>
              <a:ext uri="{FF2B5EF4-FFF2-40B4-BE49-F238E27FC236}">
                <a16:creationId xmlns:a16="http://schemas.microsoft.com/office/drawing/2014/main" id="{989072D7-D3A6-413D-BE70-E73A967E7351}"/>
              </a:ext>
            </a:extLst>
          </p:cNvPr>
          <p:cNvPicPr>
            <a:picLocks noChangeAspect="1"/>
          </p:cNvPicPr>
          <p:nvPr/>
        </p:nvPicPr>
        <p:blipFill rotWithShape="1">
          <a:blip r:embed="rId10"/>
          <a:srcRect l="1606" t="1424" r="1776" b="712"/>
          <a:stretch/>
        </p:blipFill>
        <p:spPr>
          <a:xfrm>
            <a:off x="1731983" y="3497411"/>
            <a:ext cx="2286000" cy="2286000"/>
          </a:xfrm>
          <a:prstGeom prst="rect">
            <a:avLst/>
          </a:prstGeom>
        </p:spPr>
      </p:pic>
      <p:pic>
        <p:nvPicPr>
          <p:cNvPr id="28" name="Picture 27">
            <a:extLst>
              <a:ext uri="{FF2B5EF4-FFF2-40B4-BE49-F238E27FC236}">
                <a16:creationId xmlns:a16="http://schemas.microsoft.com/office/drawing/2014/main" id="{ABA00BA7-0722-4CF2-9E2D-69EC5014BE0C}"/>
              </a:ext>
            </a:extLst>
          </p:cNvPr>
          <p:cNvPicPr>
            <a:picLocks noChangeAspect="1"/>
          </p:cNvPicPr>
          <p:nvPr/>
        </p:nvPicPr>
        <p:blipFill rotWithShape="1">
          <a:blip r:embed="rId11"/>
          <a:srcRect l="22063" t="5486" r="32063" b="4557"/>
          <a:stretch/>
        </p:blipFill>
        <p:spPr>
          <a:xfrm>
            <a:off x="2124541" y="919904"/>
            <a:ext cx="2130552" cy="2133934"/>
          </a:xfrm>
          <a:prstGeom prst="rect">
            <a:avLst/>
          </a:prstGeom>
        </p:spPr>
      </p:pic>
      <p:pic>
        <p:nvPicPr>
          <p:cNvPr id="23" name="Picture 22">
            <a:extLst>
              <a:ext uri="{FF2B5EF4-FFF2-40B4-BE49-F238E27FC236}">
                <a16:creationId xmlns:a16="http://schemas.microsoft.com/office/drawing/2014/main" id="{79B6B85C-C68E-4F46-B07A-531469F27AD2}"/>
              </a:ext>
            </a:extLst>
          </p:cNvPr>
          <p:cNvPicPr>
            <a:picLocks noChangeAspect="1"/>
          </p:cNvPicPr>
          <p:nvPr/>
        </p:nvPicPr>
        <p:blipFill rotWithShape="1">
          <a:blip r:embed="rId12"/>
          <a:srcRect l="25724" t="8624" r="35287" b="21950"/>
          <a:stretch/>
        </p:blipFill>
        <p:spPr>
          <a:xfrm>
            <a:off x="10104922" y="1072466"/>
            <a:ext cx="1828800" cy="1832595"/>
          </a:xfrm>
          <a:prstGeom prst="rect">
            <a:avLst/>
          </a:prstGeom>
        </p:spPr>
      </p:pic>
      <p:sp>
        <p:nvSpPr>
          <p:cNvPr id="27" name="TextBox 26">
            <a:extLst>
              <a:ext uri="{FF2B5EF4-FFF2-40B4-BE49-F238E27FC236}">
                <a16:creationId xmlns:a16="http://schemas.microsoft.com/office/drawing/2014/main" id="{1220E38C-E173-4833-8E74-A099C3E4A619}"/>
              </a:ext>
            </a:extLst>
          </p:cNvPr>
          <p:cNvSpPr txBox="1"/>
          <p:nvPr/>
        </p:nvSpPr>
        <p:spPr>
          <a:xfrm>
            <a:off x="10568938" y="2944413"/>
            <a:ext cx="987770" cy="276999"/>
          </a:xfrm>
          <a:prstGeom prst="rect">
            <a:avLst/>
          </a:prstGeom>
          <a:noFill/>
          <a:ln w="3175">
            <a:solidFill>
              <a:schemeClr val="tx1"/>
            </a:solidFill>
          </a:ln>
        </p:spPr>
        <p:txBody>
          <a:bodyPr wrap="none" rtlCol="0">
            <a:spAutoFit/>
          </a:bodyPr>
          <a:lstStyle/>
          <a:p>
            <a:pPr algn="ctr"/>
            <a:r>
              <a:rPr lang="en-US" sz="1200"/>
              <a:t>Q2pF-eDrift</a:t>
            </a:r>
          </a:p>
        </p:txBody>
      </p:sp>
      <p:sp>
        <p:nvSpPr>
          <p:cNvPr id="30" name="TextBox 29">
            <a:extLst>
              <a:ext uri="{FF2B5EF4-FFF2-40B4-BE49-F238E27FC236}">
                <a16:creationId xmlns:a16="http://schemas.microsoft.com/office/drawing/2014/main" id="{7388E4BE-54D4-4755-A2C7-841FD1186261}"/>
              </a:ext>
            </a:extLst>
          </p:cNvPr>
          <p:cNvSpPr txBox="1"/>
          <p:nvPr/>
        </p:nvSpPr>
        <p:spPr>
          <a:xfrm>
            <a:off x="8836000" y="5534125"/>
            <a:ext cx="978152" cy="276999"/>
          </a:xfrm>
          <a:prstGeom prst="rect">
            <a:avLst/>
          </a:prstGeom>
          <a:noFill/>
          <a:ln w="3175">
            <a:solidFill>
              <a:schemeClr val="tx1"/>
            </a:solidFill>
          </a:ln>
        </p:spPr>
        <p:txBody>
          <a:bodyPr wrap="none" rtlCol="0">
            <a:spAutoFit/>
          </a:bodyPr>
          <a:lstStyle/>
          <a:p>
            <a:pPr algn="ctr"/>
            <a:r>
              <a:rPr lang="en-US" sz="1200"/>
              <a:t>Spin rotator</a:t>
            </a:r>
          </a:p>
        </p:txBody>
      </p:sp>
      <p:sp>
        <p:nvSpPr>
          <p:cNvPr id="31" name="TextBox 30">
            <a:extLst>
              <a:ext uri="{FF2B5EF4-FFF2-40B4-BE49-F238E27FC236}">
                <a16:creationId xmlns:a16="http://schemas.microsoft.com/office/drawing/2014/main" id="{1372CFB9-BA59-44C4-97B2-C652DB767421}"/>
              </a:ext>
            </a:extLst>
          </p:cNvPr>
          <p:cNvSpPr txBox="1"/>
          <p:nvPr/>
        </p:nvSpPr>
        <p:spPr>
          <a:xfrm>
            <a:off x="2674073" y="3083590"/>
            <a:ext cx="1031488" cy="276999"/>
          </a:xfrm>
          <a:prstGeom prst="rect">
            <a:avLst/>
          </a:prstGeom>
          <a:noFill/>
          <a:ln w="3175">
            <a:solidFill>
              <a:schemeClr val="tx1"/>
            </a:solidFill>
          </a:ln>
        </p:spPr>
        <p:txBody>
          <a:bodyPr wrap="square" rtlCol="0">
            <a:spAutoFit/>
          </a:bodyPr>
          <a:lstStyle/>
          <a:p>
            <a:pPr algn="ctr"/>
            <a:r>
              <a:rPr lang="en-US" sz="1200"/>
              <a:t>B0pF-Q0eF</a:t>
            </a:r>
          </a:p>
        </p:txBody>
      </p:sp>
      <p:sp>
        <p:nvSpPr>
          <p:cNvPr id="32" name="TextBox 31">
            <a:extLst>
              <a:ext uri="{FF2B5EF4-FFF2-40B4-BE49-F238E27FC236}">
                <a16:creationId xmlns:a16="http://schemas.microsoft.com/office/drawing/2014/main" id="{9EE12F6F-9321-42B6-81AC-B75627541A50}"/>
              </a:ext>
            </a:extLst>
          </p:cNvPr>
          <p:cNvSpPr txBox="1"/>
          <p:nvPr/>
        </p:nvSpPr>
        <p:spPr>
          <a:xfrm>
            <a:off x="2359605" y="5806891"/>
            <a:ext cx="1030755" cy="276999"/>
          </a:xfrm>
          <a:prstGeom prst="rect">
            <a:avLst/>
          </a:prstGeom>
          <a:noFill/>
          <a:ln w="3175">
            <a:solidFill>
              <a:schemeClr val="tx1"/>
            </a:solidFill>
          </a:ln>
        </p:spPr>
        <p:txBody>
          <a:bodyPr wrap="square" rtlCol="0">
            <a:spAutoFit/>
          </a:bodyPr>
          <a:lstStyle/>
          <a:p>
            <a:pPr algn="ctr"/>
            <a:r>
              <a:rPr lang="en-US" sz="1200" dirty="0"/>
              <a:t>B1pF-eDrift</a:t>
            </a:r>
          </a:p>
        </p:txBody>
      </p:sp>
      <p:sp>
        <p:nvSpPr>
          <p:cNvPr id="33" name="TextBox 32">
            <a:extLst>
              <a:ext uri="{FF2B5EF4-FFF2-40B4-BE49-F238E27FC236}">
                <a16:creationId xmlns:a16="http://schemas.microsoft.com/office/drawing/2014/main" id="{6946FBB2-DA66-4BAC-AFEF-C0905A6CC9E5}"/>
              </a:ext>
            </a:extLst>
          </p:cNvPr>
          <p:cNvSpPr txBox="1"/>
          <p:nvPr/>
        </p:nvSpPr>
        <p:spPr>
          <a:xfrm>
            <a:off x="4991861" y="5806891"/>
            <a:ext cx="1117415" cy="276999"/>
          </a:xfrm>
          <a:prstGeom prst="rect">
            <a:avLst/>
          </a:prstGeom>
          <a:noFill/>
          <a:ln w="3175">
            <a:solidFill>
              <a:schemeClr val="tx1"/>
            </a:solidFill>
          </a:ln>
        </p:spPr>
        <p:txBody>
          <a:bodyPr wrap="square" rtlCol="0">
            <a:spAutoFit/>
          </a:bodyPr>
          <a:lstStyle/>
          <a:p>
            <a:pPr algn="ctr"/>
            <a:r>
              <a:rPr lang="en-US" sz="1200"/>
              <a:t>B1ApF-eDrift</a:t>
            </a:r>
          </a:p>
        </p:txBody>
      </p:sp>
      <p:sp>
        <p:nvSpPr>
          <p:cNvPr id="34" name="TextBox 33">
            <a:extLst>
              <a:ext uri="{FF2B5EF4-FFF2-40B4-BE49-F238E27FC236}">
                <a16:creationId xmlns:a16="http://schemas.microsoft.com/office/drawing/2014/main" id="{8F45C4FB-C8BB-41EB-87C0-3C2D066F7152}"/>
              </a:ext>
            </a:extLst>
          </p:cNvPr>
          <p:cNvSpPr txBox="1"/>
          <p:nvPr/>
        </p:nvSpPr>
        <p:spPr>
          <a:xfrm>
            <a:off x="10992438" y="548766"/>
            <a:ext cx="941284" cy="215444"/>
          </a:xfrm>
          <a:prstGeom prst="rect">
            <a:avLst/>
          </a:prstGeom>
          <a:noFill/>
          <a:ln w="3175">
            <a:solidFill>
              <a:schemeClr val="tx1"/>
            </a:solidFill>
          </a:ln>
        </p:spPr>
        <p:txBody>
          <a:bodyPr wrap="none" rtlCol="0">
            <a:spAutoFit/>
          </a:bodyPr>
          <a:lstStyle/>
          <a:p>
            <a:pPr algn="ctr"/>
            <a:r>
              <a:rPr lang="en-US" sz="800"/>
              <a:t>View from the IP</a:t>
            </a:r>
          </a:p>
        </p:txBody>
      </p:sp>
      <p:pic>
        <p:nvPicPr>
          <p:cNvPr id="35" name="Picture 34">
            <a:extLst>
              <a:ext uri="{FF2B5EF4-FFF2-40B4-BE49-F238E27FC236}">
                <a16:creationId xmlns:a16="http://schemas.microsoft.com/office/drawing/2014/main" id="{1678EC69-3922-42FB-87BB-93E65ED33CA1}"/>
              </a:ext>
            </a:extLst>
          </p:cNvPr>
          <p:cNvPicPr>
            <a:picLocks noChangeAspect="1"/>
          </p:cNvPicPr>
          <p:nvPr/>
        </p:nvPicPr>
        <p:blipFill>
          <a:blip r:embed="rId13"/>
          <a:stretch>
            <a:fillRect/>
          </a:stretch>
        </p:blipFill>
        <p:spPr>
          <a:xfrm>
            <a:off x="8379045" y="3705325"/>
            <a:ext cx="1828800" cy="1828800"/>
          </a:xfrm>
          <a:prstGeom prst="rect">
            <a:avLst/>
          </a:prstGeom>
        </p:spPr>
      </p:pic>
      <p:sp>
        <p:nvSpPr>
          <p:cNvPr id="4" name="Slide Number Placeholder 3">
            <a:extLst>
              <a:ext uri="{FF2B5EF4-FFF2-40B4-BE49-F238E27FC236}">
                <a16:creationId xmlns:a16="http://schemas.microsoft.com/office/drawing/2014/main" id="{D7DB75B6-654D-4266-9BB4-50BC18AC1C8E}"/>
              </a:ext>
            </a:extLst>
          </p:cNvPr>
          <p:cNvSpPr>
            <a:spLocks noGrp="1"/>
          </p:cNvSpPr>
          <p:nvPr>
            <p:ph type="sldNum" sz="quarter" idx="4"/>
          </p:nvPr>
        </p:nvSpPr>
        <p:spPr>
          <a:xfrm>
            <a:off x="11759513" y="6484165"/>
            <a:ext cx="432487" cy="365125"/>
          </a:xfrm>
          <a:prstGeom prst="rect">
            <a:avLst/>
          </a:prstGeom>
        </p:spPr>
        <p:txBody>
          <a:bodyPr lIns="0" tIns="0" rIns="0" bIns="0" anchor="ctr"/>
          <a:lstStyle>
            <a:defPPr>
              <a:defRPr lang="en-US"/>
            </a:defPPr>
            <a:lvl1pPr marL="0" algn="ctr" defTabSz="914400" rtl="0" eaLnBrk="1" latinLnBrk="0" hangingPunct="1">
              <a:defRPr sz="11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34</a:t>
            </a:fld>
            <a:endParaRPr lang="en-US"/>
          </a:p>
        </p:txBody>
      </p:sp>
      <p:pic>
        <p:nvPicPr>
          <p:cNvPr id="29" name="Picture 28">
            <a:extLst>
              <a:ext uri="{FF2B5EF4-FFF2-40B4-BE49-F238E27FC236}">
                <a16:creationId xmlns:a16="http://schemas.microsoft.com/office/drawing/2014/main" id="{8A6BACDB-E3F2-48ED-822C-98D40A4ED7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38991" y="3409691"/>
            <a:ext cx="868680" cy="868265"/>
          </a:xfrm>
          <a:prstGeom prst="rect">
            <a:avLst/>
          </a:prstGeom>
        </p:spPr>
      </p:pic>
      <p:pic>
        <p:nvPicPr>
          <p:cNvPr id="36" name="Picture 2" descr="D:\Work\QXF\Mechanics\2D\MQXF_150mm_aperture\v7_ref\pictures\MQXF_2d_mech_cross-section.tif">
            <a:extLst>
              <a:ext uri="{FF2B5EF4-FFF2-40B4-BE49-F238E27FC236}">
                <a16:creationId xmlns:a16="http://schemas.microsoft.com/office/drawing/2014/main" id="{4E3CD765-7D9E-4DEE-BDF9-2B2B739B1D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79610" y="4375346"/>
            <a:ext cx="960120" cy="95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AD6936F9-4228-431A-9B40-CBE3A273B416}"/>
              </a:ext>
            </a:extLst>
          </p:cNvPr>
          <p:cNvSpPr txBox="1"/>
          <p:nvPr/>
        </p:nvSpPr>
        <p:spPr>
          <a:xfrm>
            <a:off x="11505267" y="3675941"/>
            <a:ext cx="620683" cy="230832"/>
          </a:xfrm>
          <a:prstGeom prst="rect">
            <a:avLst/>
          </a:prstGeom>
          <a:noFill/>
          <a:ln w="3175">
            <a:solidFill>
              <a:schemeClr val="tx1"/>
            </a:solidFill>
          </a:ln>
        </p:spPr>
        <p:txBody>
          <a:bodyPr wrap="none" rtlCol="0">
            <a:spAutoFit/>
          </a:bodyPr>
          <a:lstStyle/>
          <a:p>
            <a:pPr algn="ctr"/>
            <a:r>
              <a:rPr lang="en-US" sz="900"/>
              <a:t>LHC MB</a:t>
            </a:r>
          </a:p>
        </p:txBody>
      </p:sp>
      <p:sp>
        <p:nvSpPr>
          <p:cNvPr id="39" name="TextBox 38">
            <a:extLst>
              <a:ext uri="{FF2B5EF4-FFF2-40B4-BE49-F238E27FC236}">
                <a16:creationId xmlns:a16="http://schemas.microsoft.com/office/drawing/2014/main" id="{F541B56E-32F5-477D-B732-C5EFA6853691}"/>
              </a:ext>
            </a:extLst>
          </p:cNvPr>
          <p:cNvSpPr txBox="1"/>
          <p:nvPr/>
        </p:nvSpPr>
        <p:spPr>
          <a:xfrm>
            <a:off x="11590580" y="4739669"/>
            <a:ext cx="518092" cy="230832"/>
          </a:xfrm>
          <a:prstGeom prst="rect">
            <a:avLst/>
          </a:prstGeom>
          <a:noFill/>
          <a:ln w="3175">
            <a:solidFill>
              <a:schemeClr val="tx1"/>
            </a:solidFill>
          </a:ln>
        </p:spPr>
        <p:txBody>
          <a:bodyPr wrap="none" rtlCol="0">
            <a:spAutoFit/>
          </a:bodyPr>
          <a:lstStyle/>
          <a:p>
            <a:pPr algn="ctr"/>
            <a:r>
              <a:rPr lang="en-US" sz="900"/>
              <a:t>MQXF</a:t>
            </a:r>
          </a:p>
        </p:txBody>
      </p:sp>
      <p:sp>
        <p:nvSpPr>
          <p:cNvPr id="40" name="TextBox 39">
            <a:extLst>
              <a:ext uri="{FF2B5EF4-FFF2-40B4-BE49-F238E27FC236}">
                <a16:creationId xmlns:a16="http://schemas.microsoft.com/office/drawing/2014/main" id="{43DD729D-641C-4AFF-9D84-50195FFE52C1}"/>
              </a:ext>
            </a:extLst>
          </p:cNvPr>
          <p:cNvSpPr txBox="1"/>
          <p:nvPr/>
        </p:nvSpPr>
        <p:spPr>
          <a:xfrm>
            <a:off x="11448541" y="5609322"/>
            <a:ext cx="671979" cy="230832"/>
          </a:xfrm>
          <a:prstGeom prst="rect">
            <a:avLst/>
          </a:prstGeom>
          <a:noFill/>
          <a:ln w="3175">
            <a:solidFill>
              <a:schemeClr val="tx1"/>
            </a:solidFill>
          </a:ln>
        </p:spPr>
        <p:txBody>
          <a:bodyPr wrap="none" rtlCol="0">
            <a:spAutoFit/>
          </a:bodyPr>
          <a:lstStyle/>
          <a:p>
            <a:pPr algn="ctr"/>
            <a:r>
              <a:rPr lang="en-US" sz="900"/>
              <a:t>RHIC MB</a:t>
            </a:r>
          </a:p>
        </p:txBody>
      </p:sp>
      <p:sp>
        <p:nvSpPr>
          <p:cNvPr id="41" name="Rectangle 40">
            <a:extLst>
              <a:ext uri="{FF2B5EF4-FFF2-40B4-BE49-F238E27FC236}">
                <a16:creationId xmlns:a16="http://schemas.microsoft.com/office/drawing/2014/main" id="{53677A90-4F78-4BAF-9F2B-9F1CCD563E16}"/>
              </a:ext>
            </a:extLst>
          </p:cNvPr>
          <p:cNvSpPr/>
          <p:nvPr/>
        </p:nvSpPr>
        <p:spPr>
          <a:xfrm>
            <a:off x="10414000" y="3335430"/>
            <a:ext cx="1778000" cy="2724981"/>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ject 11">
            <a:extLst>
              <a:ext uri="{FF2B5EF4-FFF2-40B4-BE49-F238E27FC236}">
                <a16:creationId xmlns:a16="http://schemas.microsoft.com/office/drawing/2014/main" id="{A0D3C1AB-5161-442A-B6D2-F86D0773892A}"/>
              </a:ext>
            </a:extLst>
          </p:cNvPr>
          <p:cNvSpPr txBox="1"/>
          <p:nvPr/>
        </p:nvSpPr>
        <p:spPr>
          <a:xfrm>
            <a:off x="10261601" y="22764"/>
            <a:ext cx="1872354"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a:solidFill>
                  <a:srgbClr val="1A2A5B"/>
                </a:solidFill>
                <a:latin typeface="Arial Narrow"/>
                <a:cs typeface="Arial Narrow"/>
              </a:rPr>
              <a:t>Charge</a:t>
            </a:r>
            <a:r>
              <a:rPr sz="2001" spc="82">
                <a:solidFill>
                  <a:srgbClr val="1A2A5B"/>
                </a:solidFill>
                <a:latin typeface="Arial Narrow"/>
                <a:cs typeface="Arial Narrow"/>
              </a:rPr>
              <a:t> </a:t>
            </a:r>
            <a:r>
              <a:rPr lang="en-US" sz="2001" spc="170">
                <a:solidFill>
                  <a:srgbClr val="1A2A5B"/>
                </a:solidFill>
                <a:latin typeface="Arial Narrow"/>
                <a:cs typeface="Arial Narrow"/>
              </a:rPr>
              <a:t>#1, #3</a:t>
            </a:r>
            <a:endParaRPr sz="2001">
              <a:latin typeface="Arial Narrow"/>
              <a:cs typeface="Arial Narrow"/>
            </a:endParaRPr>
          </a:p>
        </p:txBody>
      </p:sp>
      <p:pic>
        <p:nvPicPr>
          <p:cNvPr id="43" name="Picture 42">
            <a:extLst>
              <a:ext uri="{FF2B5EF4-FFF2-40B4-BE49-F238E27FC236}">
                <a16:creationId xmlns:a16="http://schemas.microsoft.com/office/drawing/2014/main" id="{1D0E6A99-3541-40CE-AED7-451F2DFA6F91}"/>
              </a:ext>
            </a:extLst>
          </p:cNvPr>
          <p:cNvPicPr>
            <a:picLocks noChangeAspect="1"/>
          </p:cNvPicPr>
          <p:nvPr/>
        </p:nvPicPr>
        <p:blipFill>
          <a:blip r:embed="rId16"/>
          <a:stretch>
            <a:fillRect/>
          </a:stretch>
        </p:blipFill>
        <p:spPr>
          <a:xfrm>
            <a:off x="10863019" y="5520906"/>
            <a:ext cx="420624" cy="417044"/>
          </a:xfrm>
          <a:prstGeom prst="rect">
            <a:avLst/>
          </a:prstGeom>
        </p:spPr>
      </p:pic>
      <p:sp>
        <p:nvSpPr>
          <p:cNvPr id="3" name="TextBox 2">
            <a:extLst>
              <a:ext uri="{FF2B5EF4-FFF2-40B4-BE49-F238E27FC236}">
                <a16:creationId xmlns:a16="http://schemas.microsoft.com/office/drawing/2014/main" id="{12E41761-2D8A-799C-CEEA-2E1A0AB552CA}"/>
              </a:ext>
            </a:extLst>
          </p:cNvPr>
          <p:cNvSpPr txBox="1"/>
          <p:nvPr/>
        </p:nvSpPr>
        <p:spPr>
          <a:xfrm rot="21307130">
            <a:off x="2372455" y="2495053"/>
            <a:ext cx="6817115" cy="1046440"/>
          </a:xfrm>
          <a:prstGeom prst="rect">
            <a:avLst/>
          </a:prstGeom>
          <a:solidFill>
            <a:schemeClr val="bg1">
              <a:lumMod val="85000"/>
            </a:schemeClr>
          </a:solidFill>
          <a:ln w="15875">
            <a:solidFill>
              <a:schemeClr val="bg1">
                <a:lumMod val="65000"/>
              </a:schemeClr>
            </a:solidFill>
          </a:ln>
          <a:effectLst>
            <a:outerShdw blurRad="177800" dist="254000" dir="2700000" algn="tl" rotWithShape="0">
              <a:prstClr val="black">
                <a:alpha val="40000"/>
              </a:prstClr>
            </a:outerShdw>
            <a:softEdge rad="127000"/>
          </a:effectLst>
          <a:scene3d>
            <a:camera prst="orthographicFront"/>
            <a:lightRig rig="threePt" dir="t"/>
          </a:scene3d>
          <a:sp3d>
            <a:bevelB w="114300" prst="artDeco"/>
          </a:sp3d>
        </p:spPr>
        <p:txBody>
          <a:bodyPr wrap="square" rtlCol="0">
            <a:spAutoFit/>
          </a:bodyPr>
          <a:lstStyle/>
          <a:p>
            <a:pPr algn="ctr"/>
            <a:endParaRPr lang="en-US" sz="800" b="1" dirty="0">
              <a:solidFill>
                <a:srgbClr val="0432FF"/>
              </a:solidFill>
            </a:endParaRPr>
          </a:p>
          <a:p>
            <a:pPr lvl="1" algn="ctr"/>
            <a:r>
              <a:rPr lang="en-US" b="1" dirty="0"/>
              <a:t>The EIC SC magnets are all one of a kind with a high risk and a high cost </a:t>
            </a:r>
          </a:p>
          <a:p>
            <a:pPr lvl="1" algn="ctr"/>
            <a:r>
              <a:rPr lang="en-US" b="1" dirty="0"/>
              <a:t>Can we make things easier?</a:t>
            </a:r>
            <a:endParaRPr lang="en-US" sz="1600" dirty="0"/>
          </a:p>
        </p:txBody>
      </p:sp>
    </p:spTree>
    <p:extLst>
      <p:ext uri="{BB962C8B-B14F-4D97-AF65-F5344CB8AC3E}">
        <p14:creationId xmlns:p14="http://schemas.microsoft.com/office/powerpoint/2010/main" val="30032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AD69-5BFC-E548-8369-3AF5BB2966F5}"/>
              </a:ext>
            </a:extLst>
          </p:cNvPr>
          <p:cNvSpPr>
            <a:spLocks noGrp="1"/>
          </p:cNvSpPr>
          <p:nvPr>
            <p:ph type="title"/>
          </p:nvPr>
        </p:nvSpPr>
        <p:spPr>
          <a:xfrm>
            <a:off x="462578" y="8710"/>
            <a:ext cx="11499925" cy="481408"/>
          </a:xfrm>
        </p:spPr>
        <p:txBody>
          <a:bodyPr/>
          <a:lstStyle/>
          <a:p>
            <a:r>
              <a:rPr lang="en-US" dirty="0"/>
              <a:t>New IR layout to reduce Risk and Cost of SC Magnets</a:t>
            </a:r>
          </a:p>
        </p:txBody>
      </p:sp>
      <p:sp>
        <p:nvSpPr>
          <p:cNvPr id="3" name="Content Placeholder 2">
            <a:extLst>
              <a:ext uri="{FF2B5EF4-FFF2-40B4-BE49-F238E27FC236}">
                <a16:creationId xmlns:a16="http://schemas.microsoft.com/office/drawing/2014/main" id="{97F94719-9199-1FBF-4B82-D4B9C98B7D3A}"/>
              </a:ext>
            </a:extLst>
          </p:cNvPr>
          <p:cNvSpPr>
            <a:spLocks noGrp="1"/>
          </p:cNvSpPr>
          <p:nvPr>
            <p:ph idx="1"/>
          </p:nvPr>
        </p:nvSpPr>
        <p:spPr>
          <a:xfrm>
            <a:off x="462578" y="525568"/>
            <a:ext cx="11499925" cy="4865858"/>
          </a:xfrm>
        </p:spPr>
        <p:txBody>
          <a:bodyPr>
            <a:normAutofit/>
          </a:bodyPr>
          <a:lstStyle/>
          <a:p>
            <a:r>
              <a:rPr lang="en-US" sz="2000" dirty="0"/>
              <a:t>Magnet apertures mostly come from transverse momentum requirement to capture particles with </a:t>
            </a:r>
            <a:r>
              <a:rPr lang="en-US" sz="2000" dirty="0" err="1"/>
              <a:t>pT</a:t>
            </a:r>
            <a:r>
              <a:rPr lang="en-US" sz="2000" dirty="0"/>
              <a:t> &lt; 1.3 GeV in forward detectors </a:t>
            </a:r>
            <a:r>
              <a:rPr lang="en-US" sz="2000" dirty="0">
                <a:sym typeface="Wingdings" pitchFamily="2" charset="2"/>
              </a:rPr>
              <a:t> see slide 3</a:t>
            </a:r>
            <a:endParaRPr lang="en-US" sz="2000" dirty="0"/>
          </a:p>
          <a:p>
            <a:r>
              <a:rPr lang="en-US" sz="2000" dirty="0"/>
              <a:t>General Idea: Capture transverse momentum earlier between B0ApF and B0pF</a:t>
            </a:r>
          </a:p>
          <a:p>
            <a:pPr marL="0" indent="0">
              <a:buNone/>
            </a:pPr>
            <a:r>
              <a:rPr lang="en-US" sz="2000" dirty="0">
                <a:sym typeface="Wingdings" pitchFamily="2" charset="2"/>
              </a:rPr>
              <a:t> </a:t>
            </a:r>
            <a:r>
              <a:rPr lang="en-US" sz="2000" dirty="0"/>
              <a:t>Add space between B0pF and B0ApF and Increase B0pF integrated field</a:t>
            </a:r>
          </a:p>
          <a:p>
            <a:pPr marL="342900" lvl="1" indent="0">
              <a:buNone/>
            </a:pPr>
            <a:r>
              <a:rPr lang="en-US" sz="1400" dirty="0">
                <a:sym typeface="Wingdings" pitchFamily="2" charset="2"/>
              </a:rPr>
              <a:t> </a:t>
            </a:r>
            <a:r>
              <a:rPr lang="en-US" sz="1400" dirty="0"/>
              <a:t>Integral field from B0pF of 2.4 </a:t>
            </a:r>
            <a:r>
              <a:rPr lang="en-US" sz="1400" dirty="0" err="1"/>
              <a:t>T·m</a:t>
            </a:r>
            <a:endParaRPr lang="en-US" sz="1400" dirty="0"/>
          </a:p>
          <a:p>
            <a:pPr marL="342900" lvl="1" indent="0">
              <a:buNone/>
            </a:pPr>
            <a:r>
              <a:rPr lang="en-US" sz="1400" dirty="0">
                <a:sym typeface="Wingdings" pitchFamily="2" charset="2"/>
              </a:rPr>
              <a:t></a:t>
            </a:r>
            <a:r>
              <a:rPr lang="en-US" sz="1400" dirty="0"/>
              <a:t> reduce B0 aperture to 15 </a:t>
            </a:r>
            <a:r>
              <a:rPr lang="en-US" sz="1400" dirty="0" err="1"/>
              <a:t>mrad</a:t>
            </a:r>
            <a:r>
              <a:rPr lang="en-US" sz="1400" dirty="0"/>
              <a:t> and remove trackers and </a:t>
            </a:r>
            <a:r>
              <a:rPr lang="en-US" sz="1400" dirty="0" err="1"/>
              <a:t>ECal</a:t>
            </a:r>
            <a:endParaRPr lang="en-US" sz="1400" dirty="0"/>
          </a:p>
          <a:p>
            <a:r>
              <a:rPr lang="en-US" sz="2000" dirty="0"/>
              <a:t>1.5 m after B0pF for detector hardware </a:t>
            </a:r>
            <a:r>
              <a:rPr lang="en-US" sz="2000" dirty="0">
                <a:sym typeface="Wingdings" pitchFamily="2" charset="2"/>
              </a:rPr>
              <a:t> Roman Pots, Off momentum detectors and B0 detectors</a:t>
            </a:r>
          </a:p>
          <a:p>
            <a:r>
              <a:rPr lang="en-US" sz="2000" dirty="0">
                <a:sym typeface="Wingdings" pitchFamily="2" charset="2"/>
              </a:rPr>
              <a:t>Important;</a:t>
            </a:r>
          </a:p>
          <a:p>
            <a:pPr lvl="1"/>
            <a:r>
              <a:rPr lang="en-US" sz="1400" dirty="0"/>
              <a:t>Need sufficient separation between circulating beam and ZDC</a:t>
            </a:r>
          </a:p>
          <a:p>
            <a:pPr lvl="1"/>
            <a:r>
              <a:rPr lang="en-US" sz="1400" dirty="0"/>
              <a:t>Need sufficient separation between HSR and ESR at crab cavities</a:t>
            </a:r>
          </a:p>
          <a:p>
            <a:r>
              <a:rPr lang="en-US" sz="1800" dirty="0"/>
              <a:t>Investigate right now if there is a real gain to apertures, if we transport only the 4mrad neutron cone to the ZDC</a:t>
            </a:r>
          </a:p>
          <a:p>
            <a:endParaRPr lang="en-US" sz="2000" dirty="0"/>
          </a:p>
          <a:p>
            <a:pPr marL="0" indent="0">
              <a:buNone/>
            </a:pPr>
            <a:endParaRPr lang="en-US" sz="2000" dirty="0"/>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4975327E-D374-665F-4509-37A9E08EBC7B}"/>
              </a:ext>
            </a:extLst>
          </p:cNvPr>
          <p:cNvSpPr>
            <a:spLocks noGrp="1"/>
          </p:cNvSpPr>
          <p:nvPr>
            <p:ph type="sldNum" sz="quarter" idx="4"/>
          </p:nvPr>
        </p:nvSpPr>
        <p:spPr>
          <a:xfrm>
            <a:off x="11759513" y="6484165"/>
            <a:ext cx="432487" cy="365125"/>
          </a:xfrm>
          <a:prstGeom prst="rect">
            <a:avLst/>
          </a:prstGeom>
        </p:spPr>
        <p:txBody>
          <a:bodyPr lIns="0" tIns="0" rIns="0" bIns="0" anchor="ctr"/>
          <a:lstStyle>
            <a:defPPr>
              <a:defRPr lang="en-US"/>
            </a:defPPr>
            <a:lvl1pPr marL="0" algn="ctr" defTabSz="914400" rtl="0" eaLnBrk="1" latinLnBrk="0" hangingPunct="1">
              <a:defRPr sz="1100" b="1"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35</a:t>
            </a:fld>
            <a:endParaRPr lang="en-US" dirty="0"/>
          </a:p>
        </p:txBody>
      </p:sp>
      <p:pic>
        <p:nvPicPr>
          <p:cNvPr id="6" name="Picture 5" descr="A diagram of a vacuum&#10;&#10;AI-generated content may be incorrect.">
            <a:extLst>
              <a:ext uri="{FF2B5EF4-FFF2-40B4-BE49-F238E27FC236}">
                <a16:creationId xmlns:a16="http://schemas.microsoft.com/office/drawing/2014/main" id="{DBEC74AA-AE63-E287-6288-B985FD60545E}"/>
              </a:ext>
            </a:extLst>
          </p:cNvPr>
          <p:cNvPicPr>
            <a:picLocks noChangeAspect="1"/>
          </p:cNvPicPr>
          <p:nvPr/>
        </p:nvPicPr>
        <p:blipFill>
          <a:blip r:embed="rId2"/>
          <a:stretch>
            <a:fillRect/>
          </a:stretch>
        </p:blipFill>
        <p:spPr>
          <a:xfrm>
            <a:off x="2226913" y="3972232"/>
            <a:ext cx="6426861" cy="2877058"/>
          </a:xfrm>
          <a:prstGeom prst="rect">
            <a:avLst/>
          </a:prstGeom>
        </p:spPr>
      </p:pic>
      <p:sp>
        <p:nvSpPr>
          <p:cNvPr id="8" name="Rectangle 7">
            <a:extLst>
              <a:ext uri="{FF2B5EF4-FFF2-40B4-BE49-F238E27FC236}">
                <a16:creationId xmlns:a16="http://schemas.microsoft.com/office/drawing/2014/main" id="{348A78DC-8D60-DB32-C3E6-CA129A12575C}"/>
              </a:ext>
            </a:extLst>
          </p:cNvPr>
          <p:cNvSpPr/>
          <p:nvPr/>
        </p:nvSpPr>
        <p:spPr>
          <a:xfrm>
            <a:off x="6359235" y="4858866"/>
            <a:ext cx="332510" cy="369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7B5977-539D-2876-F6E1-A16AE73FE0F4}"/>
              </a:ext>
            </a:extLst>
          </p:cNvPr>
          <p:cNvSpPr/>
          <p:nvPr/>
        </p:nvSpPr>
        <p:spPr>
          <a:xfrm>
            <a:off x="6376554" y="5871061"/>
            <a:ext cx="332510" cy="36933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59398B7-C7F9-EDC3-4D88-B66739B97242}"/>
              </a:ext>
            </a:extLst>
          </p:cNvPr>
          <p:cNvSpPr txBox="1"/>
          <p:nvPr/>
        </p:nvSpPr>
        <p:spPr>
          <a:xfrm>
            <a:off x="6376554" y="4275315"/>
            <a:ext cx="1326004" cy="646331"/>
          </a:xfrm>
          <a:prstGeom prst="rect">
            <a:avLst/>
          </a:prstGeom>
        </p:spPr>
        <p:txBody>
          <a:bodyPr wrap="none" rtlCol="0">
            <a:spAutoFit/>
          </a:bodyPr>
          <a:lstStyle/>
          <a:p>
            <a:pPr marL="0" indent="0" algn="l">
              <a:buClr>
                <a:srgbClr val="0096FF"/>
              </a:buClr>
              <a:buFont typeface="Arial" panose="020B0604020202020204" pitchFamily="34" charset="0"/>
              <a:buNone/>
            </a:pPr>
            <a:r>
              <a:rPr lang="en-US" dirty="0"/>
              <a:t>PbWO4</a:t>
            </a:r>
          </a:p>
          <a:p>
            <a:pPr marL="0" indent="0" algn="l">
              <a:buClr>
                <a:srgbClr val="0096FF"/>
              </a:buClr>
              <a:buFont typeface="Arial" panose="020B0604020202020204" pitchFamily="34" charset="0"/>
              <a:buNone/>
            </a:pPr>
            <a:r>
              <a:rPr lang="en-US" dirty="0"/>
              <a:t>calorimeter</a:t>
            </a:r>
          </a:p>
        </p:txBody>
      </p:sp>
    </p:spTree>
    <p:extLst>
      <p:ext uri="{BB962C8B-B14F-4D97-AF65-F5344CB8AC3E}">
        <p14:creationId xmlns:p14="http://schemas.microsoft.com/office/powerpoint/2010/main" val="2543651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36</a:t>
            </a:fld>
            <a:endParaRPr lang="en-US" dirty="0"/>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a:xfrm>
            <a:off x="462579" y="0"/>
            <a:ext cx="11499925" cy="499993"/>
          </a:xfrm>
        </p:spPr>
        <p:txBody>
          <a:bodyPr/>
          <a:lstStyle/>
          <a:p>
            <a:r>
              <a:rPr lang="en-US" dirty="0"/>
              <a:t>From Now to Layout 3 </a:t>
            </a:r>
          </a:p>
        </p:txBody>
      </p:sp>
      <p:sp>
        <p:nvSpPr>
          <p:cNvPr id="6" name="Content Placeholder 5">
            <a:extLst>
              <a:ext uri="{FF2B5EF4-FFF2-40B4-BE49-F238E27FC236}">
                <a16:creationId xmlns:a16="http://schemas.microsoft.com/office/drawing/2014/main" id="{9744A9F9-944D-5880-3F0F-9FAC5E0F391F}"/>
              </a:ext>
            </a:extLst>
          </p:cNvPr>
          <p:cNvSpPr>
            <a:spLocks noGrp="1"/>
          </p:cNvSpPr>
          <p:nvPr>
            <p:ph idx="1"/>
          </p:nvPr>
        </p:nvSpPr>
        <p:spPr>
          <a:xfrm>
            <a:off x="284797" y="591381"/>
            <a:ext cx="4389616" cy="5633826"/>
          </a:xfrm>
        </p:spPr>
        <p:txBody>
          <a:bodyPr>
            <a:noAutofit/>
          </a:bodyPr>
          <a:lstStyle/>
          <a:p>
            <a:r>
              <a:rPr lang="en-US" sz="1400" dirty="0"/>
              <a:t>Add 1.5 m of drift between B0pF and B0ApF for detector</a:t>
            </a:r>
          </a:p>
          <a:p>
            <a:r>
              <a:rPr lang="en-US" sz="1400" dirty="0"/>
              <a:t>No longer need to transmit high transverse momentum particles</a:t>
            </a:r>
          </a:p>
          <a:p>
            <a:r>
              <a:rPr lang="en-US" sz="1400" dirty="0"/>
              <a:t>Still must transmit neutral cone</a:t>
            </a:r>
          </a:p>
          <a:p>
            <a:r>
              <a:rPr lang="en-US" sz="1400" dirty="0"/>
              <a:t>Reduce magnet apertures. Will also reduce quadrupole lengths.</a:t>
            </a:r>
          </a:p>
          <a:p>
            <a:r>
              <a:rPr lang="en-US" sz="1400" dirty="0"/>
              <a:t>Minimum B0pF integrated gradient 2.4 </a:t>
            </a:r>
            <a:r>
              <a:rPr lang="en-US" sz="1400" dirty="0" err="1"/>
              <a:t>T·m</a:t>
            </a:r>
            <a:endParaRPr lang="en-US" sz="1400" dirty="0"/>
          </a:p>
          <a:p>
            <a:endParaRPr lang="en-US" sz="800" dirty="0"/>
          </a:p>
          <a:p>
            <a:r>
              <a:rPr lang="en-US" sz="1400" dirty="0"/>
              <a:t>B0pF uses the same basic design as the existing one</a:t>
            </a:r>
          </a:p>
          <a:p>
            <a:r>
              <a:rPr lang="en-US" sz="1400" dirty="0"/>
              <a:t>Remaining magnets have ESR edge along the neutral cone</a:t>
            </a:r>
          </a:p>
          <a:p>
            <a:pPr lvl="1"/>
            <a:r>
              <a:rPr lang="en-US" sz="1400" dirty="0"/>
              <a:t>Apertures are not aligned</a:t>
            </a:r>
          </a:p>
          <a:p>
            <a:r>
              <a:rPr lang="en-US" sz="1400" dirty="0"/>
              <a:t>Retain B1pF/B1ApF lengths, common design</a:t>
            </a:r>
          </a:p>
          <a:p>
            <a:r>
              <a:rPr lang="en-US" sz="1400" dirty="0"/>
              <a:t>Keep fields at beam tube to 4.5 T</a:t>
            </a:r>
          </a:p>
          <a:p>
            <a:r>
              <a:rPr lang="en-US" sz="1400" dirty="0"/>
              <a:t>Keep ZDC and downstream layout the same</a:t>
            </a:r>
          </a:p>
          <a:p>
            <a:r>
              <a:rPr lang="en-US" sz="1400" dirty="0"/>
              <a:t>Tried a solution without B0ApF, all bending in B0pF</a:t>
            </a:r>
          </a:p>
          <a:p>
            <a:pPr lvl="1"/>
            <a:r>
              <a:rPr lang="en-US" sz="1400" dirty="0"/>
              <a:t>B0pF probably too long, difficult quench protection</a:t>
            </a:r>
          </a:p>
          <a:p>
            <a:r>
              <a:rPr lang="en-US" sz="1400" dirty="0"/>
              <a:t>Haven’t run complete suite of configurations, did some educated guessing </a:t>
            </a:r>
            <a:r>
              <a:rPr lang="en-US" sz="1400" dirty="0">
                <a:sym typeface="Wingdings" pitchFamily="2" charset="2"/>
              </a:rPr>
              <a:t></a:t>
            </a:r>
            <a:r>
              <a:rPr lang="en-US" sz="1400" dirty="0"/>
              <a:t> Correct within 20%?</a:t>
            </a:r>
          </a:p>
          <a:p>
            <a:endParaRPr lang="en-US" sz="1400" dirty="0"/>
          </a:p>
        </p:txBody>
      </p:sp>
      <p:sp>
        <p:nvSpPr>
          <p:cNvPr id="7" name="Text Placeholder 6">
            <a:extLst>
              <a:ext uri="{FF2B5EF4-FFF2-40B4-BE49-F238E27FC236}">
                <a16:creationId xmlns:a16="http://schemas.microsoft.com/office/drawing/2014/main" id="{DC3D6101-09EB-C2D7-5F5E-76835F54E456}"/>
              </a:ext>
            </a:extLst>
          </p:cNvPr>
          <p:cNvSpPr>
            <a:spLocks noGrp="1"/>
          </p:cNvSpPr>
          <p:nvPr>
            <p:ph type="body" sz="quarter" idx="10"/>
          </p:nvPr>
        </p:nvSpPr>
        <p:spPr/>
        <p:txBody>
          <a:bodyPr/>
          <a:lstStyle/>
          <a:p>
            <a:r>
              <a:rPr lang="en-US" dirty="0"/>
              <a:t>March 17, 2026</a:t>
            </a:r>
          </a:p>
        </p:txBody>
      </p:sp>
      <p:sp>
        <p:nvSpPr>
          <p:cNvPr id="8" name="Text Placeholder 7">
            <a:extLst>
              <a:ext uri="{FF2B5EF4-FFF2-40B4-BE49-F238E27FC236}">
                <a16:creationId xmlns:a16="http://schemas.microsoft.com/office/drawing/2014/main" id="{1C08314C-D51D-8E89-197F-F2897141440B}"/>
              </a:ext>
            </a:extLst>
          </p:cNvPr>
          <p:cNvSpPr>
            <a:spLocks noGrp="1"/>
          </p:cNvSpPr>
          <p:nvPr>
            <p:ph type="body" sz="quarter" idx="11"/>
          </p:nvPr>
        </p:nvSpPr>
        <p:spPr/>
        <p:txBody>
          <a:bodyPr/>
          <a:lstStyle/>
          <a:p>
            <a:r>
              <a:rPr lang="en-US" dirty="0"/>
              <a:t>J. Scott Berg</a:t>
            </a:r>
          </a:p>
        </p:txBody>
      </p:sp>
      <p:pic>
        <p:nvPicPr>
          <p:cNvPr id="4" name="Picture 3" descr="Chart&#10;&#10;AI-generated content may be incorrect.">
            <a:extLst>
              <a:ext uri="{FF2B5EF4-FFF2-40B4-BE49-F238E27FC236}">
                <a16:creationId xmlns:a16="http://schemas.microsoft.com/office/drawing/2014/main" id="{323DDB5E-CAF2-E468-25C5-C30E8D64E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3699" y="552391"/>
            <a:ext cx="7490671" cy="2468880"/>
          </a:xfrm>
          <a:prstGeom prst="rect">
            <a:avLst/>
          </a:prstGeom>
        </p:spPr>
      </p:pic>
      <p:pic>
        <p:nvPicPr>
          <p:cNvPr id="11" name="Graphic 10">
            <a:extLst>
              <a:ext uri="{FF2B5EF4-FFF2-40B4-BE49-F238E27FC236}">
                <a16:creationId xmlns:a16="http://schemas.microsoft.com/office/drawing/2014/main" id="{03CD9DCB-A373-842C-CD47-FFAF5282D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7977" y="3065140"/>
            <a:ext cx="7459226" cy="2395728"/>
          </a:xfrm>
          <a:prstGeom prst="rect">
            <a:avLst/>
          </a:prstGeom>
        </p:spPr>
      </p:pic>
      <p:sp>
        <p:nvSpPr>
          <p:cNvPr id="3" name="TextBox 2">
            <a:extLst>
              <a:ext uri="{FF2B5EF4-FFF2-40B4-BE49-F238E27FC236}">
                <a16:creationId xmlns:a16="http://schemas.microsoft.com/office/drawing/2014/main" id="{C18C07CF-E54F-A5FE-363F-7112D898BD69}"/>
              </a:ext>
            </a:extLst>
          </p:cNvPr>
          <p:cNvSpPr txBox="1"/>
          <p:nvPr/>
        </p:nvSpPr>
        <p:spPr>
          <a:xfrm>
            <a:off x="10918739" y="602289"/>
            <a:ext cx="646331" cy="369332"/>
          </a:xfrm>
          <a:prstGeom prst="rect">
            <a:avLst/>
          </a:prstGeom>
          <a:noFill/>
        </p:spPr>
        <p:txBody>
          <a:bodyPr wrap="none" rtlCol="0">
            <a:spAutoFit/>
          </a:bodyPr>
          <a:lstStyle/>
          <a:p>
            <a:r>
              <a:rPr lang="en-US" dirty="0">
                <a:solidFill>
                  <a:srgbClr val="0432FF"/>
                </a:solidFill>
              </a:rPr>
              <a:t>Now</a:t>
            </a:r>
          </a:p>
        </p:txBody>
      </p:sp>
      <p:sp>
        <p:nvSpPr>
          <p:cNvPr id="9" name="TextBox 8">
            <a:extLst>
              <a:ext uri="{FF2B5EF4-FFF2-40B4-BE49-F238E27FC236}">
                <a16:creationId xmlns:a16="http://schemas.microsoft.com/office/drawing/2014/main" id="{5355A6A0-DF37-26F9-33CF-A446C7DBEA16}"/>
              </a:ext>
            </a:extLst>
          </p:cNvPr>
          <p:cNvSpPr txBox="1"/>
          <p:nvPr/>
        </p:nvSpPr>
        <p:spPr>
          <a:xfrm>
            <a:off x="10956578" y="3059668"/>
            <a:ext cx="646331" cy="369332"/>
          </a:xfrm>
          <a:prstGeom prst="rect">
            <a:avLst/>
          </a:prstGeom>
          <a:noFill/>
        </p:spPr>
        <p:txBody>
          <a:bodyPr wrap="none" rtlCol="0">
            <a:spAutoFit/>
          </a:bodyPr>
          <a:lstStyle/>
          <a:p>
            <a:r>
              <a:rPr lang="en-US" dirty="0">
                <a:solidFill>
                  <a:srgbClr val="0432FF"/>
                </a:solidFill>
              </a:rPr>
              <a:t>New</a:t>
            </a:r>
          </a:p>
        </p:txBody>
      </p:sp>
      <p:sp>
        <p:nvSpPr>
          <p:cNvPr id="10" name="TextBox 9">
            <a:extLst>
              <a:ext uri="{FF2B5EF4-FFF2-40B4-BE49-F238E27FC236}">
                <a16:creationId xmlns:a16="http://schemas.microsoft.com/office/drawing/2014/main" id="{63460802-B3FB-4481-576C-B66E34CDE501}"/>
              </a:ext>
            </a:extLst>
          </p:cNvPr>
          <p:cNvSpPr txBox="1"/>
          <p:nvPr/>
        </p:nvSpPr>
        <p:spPr>
          <a:xfrm>
            <a:off x="6096000" y="5704065"/>
            <a:ext cx="5198859" cy="369332"/>
          </a:xfrm>
          <a:prstGeom prst="rect">
            <a:avLst/>
          </a:prstGeom>
          <a:noFill/>
        </p:spPr>
        <p:txBody>
          <a:bodyPr wrap="none" rtlCol="0">
            <a:spAutoFit/>
          </a:bodyPr>
          <a:lstStyle/>
          <a:p>
            <a:r>
              <a:rPr lang="en-US" dirty="0"/>
              <a:t>Still need to investigate luminosity consequences</a:t>
            </a:r>
          </a:p>
        </p:txBody>
      </p:sp>
      <p:sp>
        <p:nvSpPr>
          <p:cNvPr id="12" name="TextBox 11">
            <a:extLst>
              <a:ext uri="{FF2B5EF4-FFF2-40B4-BE49-F238E27FC236}">
                <a16:creationId xmlns:a16="http://schemas.microsoft.com/office/drawing/2014/main" id="{09BB497E-BD96-4C80-01D1-7F29967E8581}"/>
              </a:ext>
            </a:extLst>
          </p:cNvPr>
          <p:cNvSpPr txBox="1"/>
          <p:nvPr/>
        </p:nvSpPr>
        <p:spPr>
          <a:xfrm rot="21307130">
            <a:off x="2871592" y="2655489"/>
            <a:ext cx="6817115" cy="1815882"/>
          </a:xfrm>
          <a:prstGeom prst="rect">
            <a:avLst/>
          </a:prstGeom>
          <a:solidFill>
            <a:schemeClr val="bg1">
              <a:lumMod val="85000"/>
            </a:schemeClr>
          </a:solidFill>
          <a:ln w="15875">
            <a:solidFill>
              <a:schemeClr val="bg1">
                <a:lumMod val="65000"/>
              </a:schemeClr>
            </a:solidFill>
          </a:ln>
          <a:effectLst>
            <a:outerShdw blurRad="177800" dist="254000" dir="2700000" algn="tl" rotWithShape="0">
              <a:prstClr val="black">
                <a:alpha val="40000"/>
              </a:prstClr>
            </a:outerShdw>
            <a:softEdge rad="127000"/>
          </a:effectLst>
          <a:scene3d>
            <a:camera prst="orthographicFront"/>
            <a:lightRig rig="threePt" dir="t"/>
          </a:scene3d>
          <a:sp3d>
            <a:bevelB w="114300" prst="artDeco"/>
          </a:sp3d>
        </p:spPr>
        <p:txBody>
          <a:bodyPr wrap="square" rtlCol="0">
            <a:spAutoFit/>
          </a:bodyPr>
          <a:lstStyle/>
          <a:p>
            <a:pPr algn="ctr"/>
            <a:r>
              <a:rPr lang="en-US" sz="2800" b="1" dirty="0">
                <a:solidFill>
                  <a:srgbClr val="FF0000"/>
                </a:solidFill>
              </a:rPr>
              <a:t>Nothing is decided !!!!!</a:t>
            </a:r>
          </a:p>
          <a:p>
            <a:pPr algn="ctr"/>
            <a:r>
              <a:rPr lang="en-US" sz="2800" dirty="0"/>
              <a:t>Will only be done, if there is a significant gain in making the magnets simpler and there is no significant loss in science</a:t>
            </a:r>
          </a:p>
        </p:txBody>
      </p:sp>
    </p:spTree>
    <p:extLst>
      <p:ext uri="{BB962C8B-B14F-4D97-AF65-F5344CB8AC3E}">
        <p14:creationId xmlns:p14="http://schemas.microsoft.com/office/powerpoint/2010/main" val="171364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E210E534-57C2-164E-A621-4930B171B8BA}"/>
              </a:ext>
            </a:extLst>
          </p:cNvPr>
          <p:cNvPicPr>
            <a:picLocks noChangeAspect="1"/>
          </p:cNvPicPr>
          <p:nvPr/>
        </p:nvPicPr>
        <p:blipFill>
          <a:blip r:embed="rId2"/>
          <a:stretch>
            <a:fillRect/>
          </a:stretch>
        </p:blipFill>
        <p:spPr>
          <a:xfrm>
            <a:off x="1044001" y="1233889"/>
            <a:ext cx="10508521" cy="3929273"/>
          </a:xfrm>
          <a:prstGeom prst="rect">
            <a:avLst/>
          </a:prstGeom>
        </p:spPr>
      </p:pic>
    </p:spTree>
    <p:extLst>
      <p:ext uri="{BB962C8B-B14F-4D97-AF65-F5344CB8AC3E}">
        <p14:creationId xmlns:p14="http://schemas.microsoft.com/office/powerpoint/2010/main" val="1558485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p:txBody>
          <a:bodyPr>
            <a:normAutofit fontScale="90000"/>
          </a:bodyPr>
          <a:lstStyle/>
          <a:p>
            <a:r>
              <a:rPr lang="en-US" sz="3600" dirty="0"/>
              <a:t>EIC Project Update – Mail March 17</a:t>
            </a:r>
          </a:p>
        </p:txBody>
      </p:sp>
      <p:sp>
        <p:nvSpPr>
          <p:cNvPr id="4" name="TextBox 3">
            <a:extLst>
              <a:ext uri="{FF2B5EF4-FFF2-40B4-BE49-F238E27FC236}">
                <a16:creationId xmlns:a16="http://schemas.microsoft.com/office/drawing/2014/main" id="{A6E128AB-2472-4E2A-8080-E54B0A67DBBB}"/>
              </a:ext>
            </a:extLst>
          </p:cNvPr>
          <p:cNvSpPr txBox="1"/>
          <p:nvPr/>
        </p:nvSpPr>
        <p:spPr>
          <a:xfrm>
            <a:off x="391526" y="507628"/>
            <a:ext cx="11408947" cy="6032421"/>
          </a:xfrm>
          <a:prstGeom prst="rect">
            <a:avLst/>
          </a:prstGeom>
        </p:spPr>
        <p:txBody>
          <a:bodyPr wrap="square" rtlCol="0">
            <a:spAutoFit/>
          </a:bodyPr>
          <a:lstStyle/>
          <a:p>
            <a:pPr>
              <a:spcAft>
                <a:spcPts val="600"/>
              </a:spcAft>
            </a:pPr>
            <a:r>
              <a:rPr lang="en-US" sz="1400" dirty="0"/>
              <a:t>Dear Project Team,</a:t>
            </a:r>
          </a:p>
          <a:p>
            <a:pPr>
              <a:spcAft>
                <a:spcPts val="600"/>
              </a:spcAft>
            </a:pPr>
            <a:endParaRPr lang="en-US" sz="400" dirty="0"/>
          </a:p>
          <a:p>
            <a:pPr>
              <a:spcAft>
                <a:spcPts val="600"/>
              </a:spcAft>
            </a:pPr>
            <a:r>
              <a:rPr lang="en-US" sz="1400" dirty="0"/>
              <a:t>Thank you again for the significant effort that went into preparing for the Director’s Review. The review committee members were consistently complimentary about the technical expertise and quality of the work across the EIC team, which were evident in the presentations and discussions. The review provided valuable feedback that will help strengthen the project plans as we work to prepare the preliminary baseline and define a clear path forward.</a:t>
            </a:r>
          </a:p>
          <a:p>
            <a:pPr>
              <a:spcAft>
                <a:spcPts val="600"/>
              </a:spcAft>
            </a:pPr>
            <a:r>
              <a:rPr lang="en-US" sz="1400" dirty="0"/>
              <a:t>The EIC project has made strong technical progress and clearly demonstrates the capability to deliver the facility. Importantly, the Director’s Review confirmed that the project’s technical approach is sound and that the team has the expertise needed to deliver the facility.</a:t>
            </a:r>
          </a:p>
          <a:p>
            <a:pPr>
              <a:spcAft>
                <a:spcPts val="600"/>
              </a:spcAft>
            </a:pPr>
            <a:r>
              <a:rPr lang="en-US" sz="1400" dirty="0">
                <a:solidFill>
                  <a:srgbClr val="3333FF"/>
                </a:solidFill>
              </a:rPr>
              <a:t>The primary challenge is establishing a credible, fully integrated baseline that aligns scope, cost, schedule, and risk management within the $3B cost cap while preserving the capabilities to meet mission need.</a:t>
            </a:r>
          </a:p>
          <a:p>
            <a:pPr>
              <a:spcAft>
                <a:spcPts val="600"/>
              </a:spcAft>
            </a:pPr>
            <a:r>
              <a:rPr lang="en-US" sz="1400" b="1" dirty="0">
                <a:solidFill>
                  <a:srgbClr val="3333FF"/>
                </a:solidFill>
              </a:rPr>
              <a:t>Establishing a credible integrated baseline is now the single highest priority for the entire project.</a:t>
            </a:r>
          </a:p>
          <a:p>
            <a:pPr>
              <a:spcAft>
                <a:spcPts val="600"/>
              </a:spcAft>
            </a:pPr>
            <a:r>
              <a:rPr lang="en-US" sz="1400" dirty="0"/>
              <a:t>The day following the review, project and laboratory leadership met to assess the results of the Director’s Review and to refine the EIC project baseline and execution strategy.  We aligned on proceeding with the set of cost-reduction opportunities identified in the plan presented at the Director’s Review. As discussed during the review, these actions fall into two categories:  Class 1 actions, which reduce cost without impacting expected performance which will be implemented and tracked, and Class 2 actions,  which involve elements of the design impacting performance that would be deferred for construction and installation during the early operations period. </a:t>
            </a:r>
          </a:p>
          <a:p>
            <a:pPr>
              <a:spcAft>
                <a:spcPts val="600"/>
              </a:spcAft>
            </a:pPr>
            <a:r>
              <a:rPr lang="en-US" sz="1400" dirty="0"/>
              <a:t>These actions will be incorporated into the effort now underway to establish a credible integrated project baseline.</a:t>
            </a:r>
          </a:p>
          <a:p>
            <a:pPr>
              <a:spcAft>
                <a:spcPts val="600"/>
              </a:spcAft>
            </a:pPr>
            <a:r>
              <a:rPr lang="en-US" sz="1400" dirty="0"/>
              <a:t>We will engage with DOE in the coming weeks to discuss the project’s path forward, including requesting support to reschedule the Independent Project Review (IPR), originally planned for the end of April, to September.  The primary reason for the change is to provide adequate time to address the results of the Director’s Review.  The answers to all DOE IPR charge questions need to be “Yes!”  The IPR in September should be a comprehensive review and set the stage for Critical Decision approvals at the end of 2026.</a:t>
            </a:r>
          </a:p>
          <a:p>
            <a:pPr>
              <a:spcAft>
                <a:spcPts val="600"/>
              </a:spcAft>
            </a:pPr>
            <a:r>
              <a:rPr lang="en-US" sz="1400" dirty="0">
                <a:solidFill>
                  <a:srgbClr val="3333FF"/>
                </a:solidFill>
              </a:rPr>
              <a:t>In practical terms, this corresponds to a significant portion of the Accelerator Storage Rings Subproject scope moving forward under a CD‑3C and a CD-2/3 for an Infrastructure Subproject.  The Detector Subproject will continue to press forward with CD-2 baseline preparations.</a:t>
            </a:r>
          </a:p>
          <a:p>
            <a:pPr>
              <a:spcAft>
                <a:spcPts val="600"/>
              </a:spcAft>
            </a:pPr>
            <a:r>
              <a:rPr lang="en-US" sz="1400" dirty="0"/>
              <a:t> The Project Organization is currently well aligned with this goal.</a:t>
            </a:r>
          </a:p>
        </p:txBody>
      </p:sp>
    </p:spTree>
    <p:extLst>
      <p:ext uri="{BB962C8B-B14F-4D97-AF65-F5344CB8AC3E}">
        <p14:creationId xmlns:p14="http://schemas.microsoft.com/office/powerpoint/2010/main" val="7208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p:txBody>
          <a:bodyPr>
            <a:normAutofit fontScale="90000"/>
          </a:bodyPr>
          <a:lstStyle/>
          <a:p>
            <a:r>
              <a:rPr lang="en-US" sz="3600" dirty="0"/>
              <a:t>EIC Project Update – Mail March 17</a:t>
            </a:r>
          </a:p>
        </p:txBody>
      </p:sp>
      <p:sp>
        <p:nvSpPr>
          <p:cNvPr id="5" name="TextBox 4">
            <a:extLst>
              <a:ext uri="{FF2B5EF4-FFF2-40B4-BE49-F238E27FC236}">
                <a16:creationId xmlns:a16="http://schemas.microsoft.com/office/drawing/2014/main" id="{9E602780-4ED8-4C03-B372-DC5F68BE94BA}"/>
              </a:ext>
            </a:extLst>
          </p:cNvPr>
          <p:cNvSpPr txBox="1"/>
          <p:nvPr/>
        </p:nvSpPr>
        <p:spPr>
          <a:xfrm>
            <a:off x="487680" y="691326"/>
            <a:ext cx="11097862" cy="5816977"/>
          </a:xfrm>
          <a:prstGeom prst="rect">
            <a:avLst/>
          </a:prstGeom>
        </p:spPr>
        <p:txBody>
          <a:bodyPr wrap="square" rtlCol="0">
            <a:spAutoFit/>
          </a:bodyPr>
          <a:lstStyle/>
          <a:p>
            <a:pPr>
              <a:spcAft>
                <a:spcPts val="600"/>
              </a:spcAft>
            </a:pPr>
            <a:r>
              <a:rPr lang="en-US" sz="1400" dirty="0">
                <a:solidFill>
                  <a:srgbClr val="3333FF"/>
                </a:solidFill>
              </a:rPr>
              <a:t>We will meet with DOE leadership at the end of April in Germantown to provide an update on project status, including progress toward establishing the preliminary baseline, the path to achieving the TPC point estimate, and the proposed approach for project execution. This discussion will help ensure alignment on the steps needed to prepare for a successful IPR in September.</a:t>
            </a:r>
          </a:p>
          <a:p>
            <a:pPr>
              <a:spcAft>
                <a:spcPts val="600"/>
              </a:spcAft>
            </a:pPr>
            <a:r>
              <a:rPr lang="en-US" sz="1400" dirty="0"/>
              <a:t>Over the coming months, our focus will be on establishing a well-defined preliminary baseline that supports the TPC point-estimate goals and this overall approach.  </a:t>
            </a:r>
            <a:r>
              <a:rPr lang="en-US" sz="1400" dirty="0">
                <a:solidFill>
                  <a:srgbClr val="FF0000"/>
                </a:solidFill>
              </a:rPr>
              <a:t>And over the course of this week, we will clarify what remains within the project baseline, what may be deferred to early operations, how the cost-reduction actions will be implemented, and the process for achieving a baseline-ready P6 schedule. </a:t>
            </a:r>
            <a:r>
              <a:rPr lang="en-US" sz="1400" dirty="0"/>
              <a:t>This will help ensure that work across the project is aligned with the updated priorities.</a:t>
            </a:r>
          </a:p>
          <a:p>
            <a:pPr>
              <a:spcAft>
                <a:spcPts val="600"/>
              </a:spcAft>
            </a:pPr>
            <a:r>
              <a:rPr lang="en-US" sz="1400" dirty="0"/>
              <a:t>In the meantime, the following guidance should apply across the project:</a:t>
            </a:r>
          </a:p>
          <a:p>
            <a:pPr marL="628650" lvl="1" indent="-171450">
              <a:spcAft>
                <a:spcPts val="600"/>
              </a:spcAft>
              <a:buFont typeface="Arial" panose="020B0604020202020204" pitchFamily="34" charset="0"/>
              <a:buChar char="•"/>
            </a:pPr>
            <a:r>
              <a:rPr lang="en-US" sz="1400" dirty="0"/>
              <a:t>    The near-term, highest priority is ensuring that the full project scope is appropriately represented in the integrated schedule (P6), recognizing that adjustments may be required where requirements are evolving.</a:t>
            </a:r>
          </a:p>
          <a:p>
            <a:pPr marL="628650" lvl="1" indent="-171450">
              <a:spcAft>
                <a:spcPts val="600"/>
              </a:spcAft>
              <a:buFont typeface="Arial" panose="020B0604020202020204" pitchFamily="34" charset="0"/>
              <a:buChar char="•"/>
            </a:pPr>
            <a:r>
              <a:rPr lang="en-US" sz="1400" dirty="0"/>
              <a:t>    Technical reviews should continue as planned, unless otherwise directed.</a:t>
            </a:r>
          </a:p>
          <a:p>
            <a:pPr marL="628650" lvl="1" indent="-171450">
              <a:spcAft>
                <a:spcPts val="600"/>
              </a:spcAft>
              <a:buFont typeface="Arial" panose="020B0604020202020204" pitchFamily="34" charset="0"/>
              <a:buChar char="•"/>
            </a:pPr>
            <a:r>
              <a:rPr lang="en-US" sz="1400" dirty="0"/>
              <a:t>    As schedules are developed or refined, we will continue to engage external subject‑matter experts to confirm that scope, schedule, and cost assumptions are reasonable and represent the minimum effort necessary to deliver the project objectives.</a:t>
            </a:r>
          </a:p>
          <a:p>
            <a:pPr>
              <a:spcAft>
                <a:spcPts val="600"/>
              </a:spcAft>
            </a:pPr>
            <a:r>
              <a:rPr lang="en-US" sz="1400" dirty="0"/>
              <a:t>Where this approach leads to changes in requirements, we will implement those changes promptly so that teams have clear direction and can proceed efficiently.  The progress made by the project team to date has been substantial. Achieving a credible integrated baseline will require focused priorities, timely decisions, and coordinated effort across the project. The committee emphasized that our success depends on clear direction and prompt decision-making from project leadership. We take this feedback seriously and will ensure leadership provides the support and decisive guidance needed to empower the team to move forward efficiently and effectively. With clear priorities and coordinated effort, we are well positioned to address the review feedback and prepare for the September review.</a:t>
            </a:r>
          </a:p>
          <a:p>
            <a:pPr>
              <a:spcAft>
                <a:spcPts val="600"/>
              </a:spcAft>
            </a:pPr>
            <a:endParaRPr lang="en-US" sz="800" dirty="0"/>
          </a:p>
          <a:p>
            <a:pPr>
              <a:spcAft>
                <a:spcPts val="600"/>
              </a:spcAft>
            </a:pPr>
            <a:r>
              <a:rPr lang="en-US" sz="1400" dirty="0"/>
              <a:t>Sincerely,</a:t>
            </a:r>
          </a:p>
          <a:p>
            <a:pPr>
              <a:spcAft>
                <a:spcPts val="600"/>
              </a:spcAft>
            </a:pPr>
            <a:endParaRPr lang="en-US" sz="800" dirty="0"/>
          </a:p>
          <a:p>
            <a:pPr>
              <a:spcAft>
                <a:spcPts val="600"/>
              </a:spcAft>
            </a:pPr>
            <a:r>
              <a:rPr lang="en-US" sz="1400" dirty="0"/>
              <a:t>Jim</a:t>
            </a:r>
          </a:p>
        </p:txBody>
      </p:sp>
    </p:spTree>
    <p:extLst>
      <p:ext uri="{BB962C8B-B14F-4D97-AF65-F5344CB8AC3E}">
        <p14:creationId xmlns:p14="http://schemas.microsoft.com/office/powerpoint/2010/main" val="260495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EC99-C7C0-D170-D0D9-D502EA1273F9}"/>
              </a:ext>
            </a:extLst>
          </p:cNvPr>
          <p:cNvSpPr>
            <a:spLocks noGrp="1"/>
          </p:cNvSpPr>
          <p:nvPr>
            <p:ph type="title"/>
          </p:nvPr>
        </p:nvSpPr>
        <p:spPr/>
        <p:txBody>
          <a:bodyPr>
            <a:normAutofit fontScale="90000"/>
          </a:bodyPr>
          <a:lstStyle/>
          <a:p>
            <a:r>
              <a:rPr lang="en-US" sz="3600" dirty="0"/>
              <a:t>Detector Technical Readiness for Baselining</a:t>
            </a:r>
          </a:p>
        </p:txBody>
      </p:sp>
      <p:graphicFrame>
        <p:nvGraphicFramePr>
          <p:cNvPr id="5" name="Table 4">
            <a:extLst>
              <a:ext uri="{FF2B5EF4-FFF2-40B4-BE49-F238E27FC236}">
                <a16:creationId xmlns:a16="http://schemas.microsoft.com/office/drawing/2014/main" id="{6D0F1DDC-C0C6-D951-E41E-46DA6B098DCE}"/>
              </a:ext>
            </a:extLst>
          </p:cNvPr>
          <p:cNvGraphicFramePr>
            <a:graphicFrameLocks noGrp="1"/>
          </p:cNvGraphicFramePr>
          <p:nvPr>
            <p:extLst>
              <p:ext uri="{D42A27DB-BD31-4B8C-83A1-F6EECF244321}">
                <p14:modId xmlns:p14="http://schemas.microsoft.com/office/powerpoint/2010/main" val="1161570870"/>
              </p:ext>
            </p:extLst>
          </p:nvPr>
        </p:nvGraphicFramePr>
        <p:xfrm>
          <a:off x="533122" y="1623805"/>
          <a:ext cx="11371872" cy="4416208"/>
        </p:xfrm>
        <a:graphic>
          <a:graphicData uri="http://schemas.openxmlformats.org/drawingml/2006/table">
            <a:tbl>
              <a:tblPr firstRow="1" bandRow="1"/>
              <a:tblGrid>
                <a:gridCol w="2346388">
                  <a:extLst>
                    <a:ext uri="{9D8B030D-6E8A-4147-A177-3AD203B41FA5}">
                      <a16:colId xmlns:a16="http://schemas.microsoft.com/office/drawing/2014/main" val="1989074427"/>
                    </a:ext>
                  </a:extLst>
                </a:gridCol>
                <a:gridCol w="2822281">
                  <a:extLst>
                    <a:ext uri="{9D8B030D-6E8A-4147-A177-3AD203B41FA5}">
                      <a16:colId xmlns:a16="http://schemas.microsoft.com/office/drawing/2014/main" val="1837531394"/>
                    </a:ext>
                  </a:extLst>
                </a:gridCol>
                <a:gridCol w="3419749">
                  <a:extLst>
                    <a:ext uri="{9D8B030D-6E8A-4147-A177-3AD203B41FA5}">
                      <a16:colId xmlns:a16="http://schemas.microsoft.com/office/drawing/2014/main" val="3113911058"/>
                    </a:ext>
                  </a:extLst>
                </a:gridCol>
                <a:gridCol w="2783454">
                  <a:extLst>
                    <a:ext uri="{9D8B030D-6E8A-4147-A177-3AD203B41FA5}">
                      <a16:colId xmlns:a16="http://schemas.microsoft.com/office/drawing/2014/main" val="1158962945"/>
                    </a:ext>
                  </a:extLst>
                </a:gridCol>
              </a:tblGrid>
              <a:tr h="37084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Subsystem</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PDR Completed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PDR Scheduled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solidFill>
                            <a:schemeClr val="tx1"/>
                          </a:solidFill>
                        </a:rPr>
                        <a:t>FDR Completed</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2D33A"/>
                    </a:solidFill>
                  </a:tcPr>
                </a:tc>
                <a:extLst>
                  <a:ext uri="{0D108BD9-81ED-4DB2-BD59-A6C34878D82A}">
                    <a16:rowId xmlns:a16="http://schemas.microsoft.com/office/drawing/2014/main" val="2763803084"/>
                  </a:ext>
                </a:extLst>
              </a:tr>
              <a:tr h="32393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Tracking</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60% Si, 40% &amp; 60% MPGD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2294385030"/>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PID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&amp; 60% </a:t>
                      </a:r>
                      <a:r>
                        <a:rPr lang="en-US" sz="1200" dirty="0" err="1"/>
                        <a:t>hpDIRC</a:t>
                      </a:r>
                      <a:r>
                        <a:rPr lang="en-US" sz="1200" dirty="0"/>
                        <a:t>, </a:t>
                      </a:r>
                      <a:r>
                        <a:rPr lang="en-US" sz="1200" dirty="0" err="1"/>
                        <a:t>pfRICH</a:t>
                      </a:r>
                      <a:r>
                        <a:rPr lang="en-US" sz="1200" dirty="0"/>
                        <a:t>, </a:t>
                      </a:r>
                      <a:r>
                        <a:rPr lang="en-US" sz="1200" dirty="0" err="1"/>
                        <a:t>dRICH</a:t>
                      </a:r>
                      <a:r>
                        <a:rPr lang="en-US" sz="1200" dirty="0"/>
                        <a:t> </a:t>
                      </a:r>
                    </a:p>
                    <a:p>
                      <a:r>
                        <a:rPr lang="en-US" sz="1200" dirty="0" err="1"/>
                        <a:t>ToF</a:t>
                      </a:r>
                      <a:r>
                        <a:rPr lang="en-US" sz="1200" dirty="0"/>
                        <a:t> 40%, TOF Peer review</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p>
                      <a:r>
                        <a:rPr lang="en-US" sz="1200" dirty="0"/>
                        <a:t>60% TOF PDR: June 3-4, 2026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DIRC Bar refurbishment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255812365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err="1"/>
                        <a:t>ECals</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a:t>
                      </a:r>
                      <a:r>
                        <a:rPr lang="en-US" sz="1200" dirty="0" err="1"/>
                        <a:t>bECal</a:t>
                      </a:r>
                      <a:r>
                        <a:rPr lang="en-US" sz="1200" dirty="0"/>
                        <a:t>, BECal, </a:t>
                      </a:r>
                      <a:r>
                        <a:rPr lang="en-US" sz="1200" dirty="0" err="1"/>
                        <a:t>fECal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err="1"/>
                        <a:t>SiPM</a:t>
                      </a:r>
                      <a:r>
                        <a:rPr lang="en-US" sz="1200" dirty="0"/>
                        <a:t> &amp; </a:t>
                      </a:r>
                      <a:r>
                        <a:rPr lang="en-US" sz="1200" dirty="0" err="1"/>
                        <a:t>SciFi</a:t>
                      </a:r>
                      <a:r>
                        <a:rPr lang="en-US" sz="1200" dirty="0"/>
                        <a:t> </a:t>
                      </a:r>
                      <a:r>
                        <a:rPr lang="en-US" sz="1200" dirty="0" err="1"/>
                        <a:t>fECal</a:t>
                      </a:r>
                      <a:r>
                        <a:rPr lang="en-US" sz="1200" dirty="0"/>
                        <a:t>, BEcal</a:t>
                      </a:r>
                    </a:p>
                    <a:p>
                      <a:r>
                        <a:rPr lang="en-US" sz="1200" dirty="0" err="1"/>
                        <a:t>SiPM</a:t>
                      </a:r>
                      <a:r>
                        <a:rPr lang="en-US" sz="1200" dirty="0"/>
                        <a:t> &amp; PbW04 </a:t>
                      </a:r>
                      <a:r>
                        <a:rPr lang="en-US" sz="1200" dirty="0" err="1"/>
                        <a:t>bECal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3693638142"/>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err="1"/>
                        <a:t>HCals</a:t>
                      </a:r>
                      <a:endParaRPr lang="en-US" sz="1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60% </a:t>
                      </a:r>
                      <a:r>
                        <a:rPr lang="en-US" sz="1200" dirty="0" err="1"/>
                        <a:t>BHCal</a:t>
                      </a:r>
                      <a:r>
                        <a:rPr lang="en-US" sz="1200" dirty="0"/>
                        <a:t> &amp; </a:t>
                      </a:r>
                      <a:r>
                        <a:rPr lang="en-US" sz="1200" dirty="0" err="1"/>
                        <a:t>fHCal</a:t>
                      </a:r>
                      <a:endParaRPr lang="en-US" sz="1200" dirty="0"/>
                    </a:p>
                    <a:p>
                      <a:r>
                        <a:rPr lang="en-US" sz="1200" dirty="0"/>
                        <a:t>40% &amp; 50% </a:t>
                      </a:r>
                      <a:r>
                        <a:rPr lang="en-US" sz="1200" dirty="0" err="1"/>
                        <a:t>bHCal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err="1"/>
                        <a:t>SiPM</a:t>
                      </a:r>
                      <a:r>
                        <a:rPr lang="en-US" sz="1200" dirty="0"/>
                        <a:t> </a:t>
                      </a:r>
                      <a:r>
                        <a:rPr lang="en-US" sz="1200" dirty="0" err="1"/>
                        <a:t>bHcal</a:t>
                      </a:r>
                      <a:r>
                        <a:rPr lang="en-US" sz="1200" dirty="0"/>
                        <a:t> &amp; </a:t>
                      </a:r>
                      <a:r>
                        <a:rPr lang="en-US" sz="1200" dirty="0" err="1"/>
                        <a:t>fHcal</a:t>
                      </a:r>
                      <a:endParaRPr lang="en-US" sz="1200" dirty="0"/>
                    </a:p>
                    <a:p>
                      <a:r>
                        <a:rPr lang="en-US" sz="1200" dirty="0"/>
                        <a:t>Lead blocks </a:t>
                      </a:r>
                      <a:r>
                        <a:rPr lang="en-US" sz="1200" dirty="0" err="1"/>
                        <a:t>fHCal</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879061554"/>
                  </a:ext>
                </a:extLst>
              </a:tr>
              <a:tr h="30767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Solenoid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PDR Cryogenics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baseline="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Magnet, Conductor and Power Supply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451974609"/>
                  </a:ext>
                </a:extLst>
              </a:tr>
              <a:tr h="29329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Electronics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50% &amp; 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VTRX+  &amp; </a:t>
                      </a:r>
                      <a:r>
                        <a:rPr lang="en-US" sz="1200" dirty="0" err="1"/>
                        <a:t>lpGBT</a:t>
                      </a:r>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229145672"/>
                  </a:ext>
                </a:extLst>
              </a:tr>
              <a:tr h="29904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DAQ</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40%, 50% &amp; 60%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2060113312"/>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Integration- Installation - infrastructure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Inner and outer Barrel support-structures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electron and hadron endcap support structures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396752069"/>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Auxiliary Detectors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50% RP, B0, ZDC, Low Q2-Tagger, Lumi.</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60% ZDC, Low Q2-Tagger, </a:t>
                      </a:r>
                      <a:r>
                        <a:rPr lang="en-US" sz="1200" dirty="0" err="1"/>
                        <a:t>Lumi</a:t>
                      </a:r>
                      <a:r>
                        <a:rPr lang="en-US" sz="1200" dirty="0"/>
                        <a:t>: April 20 2026</a:t>
                      </a:r>
                    </a:p>
                    <a:p>
                      <a:r>
                        <a:rPr lang="en-US" sz="1200" dirty="0"/>
                        <a:t>60% B0, RP/OMD: aim for July 2026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40000"/>
                      </a:srgbClr>
                    </a:solidFill>
                  </a:tcPr>
                </a:tc>
                <a:extLst>
                  <a:ext uri="{0D108BD9-81ED-4DB2-BD59-A6C34878D82A}">
                    <a16:rowId xmlns:a16="http://schemas.microsoft.com/office/drawing/2014/main" val="1659781811"/>
                  </a:ext>
                </a:extLst>
              </a:tr>
              <a:tr h="3708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Polarimetry</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a:t>40% &amp; 60% RCS &amp; ESR Compton Polarimeter &amp; HSR Polarimeters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2D33A">
                        <a:tint val="20000"/>
                      </a:srgbClr>
                    </a:solidFill>
                  </a:tcPr>
                </a:tc>
                <a:extLst>
                  <a:ext uri="{0D108BD9-81ED-4DB2-BD59-A6C34878D82A}">
                    <a16:rowId xmlns:a16="http://schemas.microsoft.com/office/drawing/2014/main" val="1154668871"/>
                  </a:ext>
                </a:extLst>
              </a:tr>
            </a:tbl>
          </a:graphicData>
        </a:graphic>
      </p:graphicFrame>
      <p:sp>
        <p:nvSpPr>
          <p:cNvPr id="6" name="TextBox 5">
            <a:extLst>
              <a:ext uri="{FF2B5EF4-FFF2-40B4-BE49-F238E27FC236}">
                <a16:creationId xmlns:a16="http://schemas.microsoft.com/office/drawing/2014/main" id="{C7C30DE1-41D4-427D-8D3C-EF98BB047718}"/>
              </a:ext>
            </a:extLst>
          </p:cNvPr>
          <p:cNvSpPr txBox="1"/>
          <p:nvPr/>
        </p:nvSpPr>
        <p:spPr>
          <a:xfrm>
            <a:off x="598739" y="563449"/>
            <a:ext cx="10496784"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rgbClr val="000000"/>
                </a:solidFill>
                <a:latin typeface="Arial" panose="020B0604020202020204"/>
              </a:rPr>
              <a:t>Detector has been technically baselined since Spring 2024</a:t>
            </a:r>
          </a:p>
          <a:p>
            <a:pPr marL="285750" indent="-285750">
              <a:buFont typeface="Arial" panose="020B0604020202020204" pitchFamily="34" charset="0"/>
              <a:buChar char="•"/>
            </a:pPr>
            <a:r>
              <a:rPr lang="en-US" sz="1400" dirty="0">
                <a:solidFill>
                  <a:srgbClr val="000000"/>
                </a:solidFill>
                <a:latin typeface="Arial" panose="020B0604020202020204"/>
              </a:rPr>
              <a:t>Project Detector R&amp;D has been completed (see backup slide)</a:t>
            </a:r>
          </a:p>
          <a:p>
            <a:pPr marL="285750" indent="-285750">
              <a:buFont typeface="Arial" panose="020B0604020202020204" pitchFamily="34" charset="0"/>
              <a:buChar char="•"/>
            </a:pPr>
            <a:r>
              <a:rPr lang="en-US" sz="1400" dirty="0">
                <a:solidFill>
                  <a:srgbClr val="000000"/>
                </a:solidFill>
                <a:latin typeface="Arial" panose="020B0604020202020204"/>
              </a:rPr>
              <a:t>June 11-13, 2025: Comprehensive Design Review by DAC</a:t>
            </a:r>
          </a:p>
          <a:p>
            <a:pPr marL="285750" indent="-285750">
              <a:buFont typeface="Arial" panose="020B0604020202020204" pitchFamily="34" charset="0"/>
              <a:buChar char="•"/>
            </a:pPr>
            <a:r>
              <a:rPr lang="en-US" sz="1400" dirty="0">
                <a:solidFill>
                  <a:srgbClr val="000000"/>
                </a:solidFill>
                <a:latin typeface="Arial" panose="020B0604020202020204"/>
              </a:rPr>
              <a:t>All Subsystems have had several PDRs (40 %, 50% &amp; 60%)  </a:t>
            </a:r>
            <a:r>
              <a:rPr lang="en-US" sz="1400" dirty="0">
                <a:solidFill>
                  <a:srgbClr val="000000"/>
                </a:solidFill>
                <a:latin typeface="Arial" panose="020B0604020202020204"/>
                <a:sym typeface="Wingdings" pitchFamily="2" charset="2"/>
              </a:rPr>
              <a:t></a:t>
            </a:r>
            <a:r>
              <a:rPr lang="en-US" sz="1400" dirty="0">
                <a:solidFill>
                  <a:srgbClr val="000000"/>
                </a:solidFill>
                <a:latin typeface="Arial" panose="020B0604020202020204"/>
              </a:rPr>
              <a:t> March 2026: 3 final Preliminary (60%) Design Reviews remain</a:t>
            </a:r>
          </a:p>
        </p:txBody>
      </p:sp>
    </p:spTree>
    <p:extLst>
      <p:ext uri="{BB962C8B-B14F-4D97-AF65-F5344CB8AC3E}">
        <p14:creationId xmlns:p14="http://schemas.microsoft.com/office/powerpoint/2010/main" val="1021029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C21D3-670A-A23A-28A3-09F49370E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9B29-A098-0281-38DE-73D14C808520}"/>
              </a:ext>
            </a:extLst>
          </p:cNvPr>
          <p:cNvSpPr>
            <a:spLocks noGrp="1"/>
          </p:cNvSpPr>
          <p:nvPr>
            <p:ph type="title"/>
          </p:nvPr>
        </p:nvSpPr>
        <p:spPr/>
        <p:txBody>
          <a:bodyPr>
            <a:normAutofit/>
          </a:bodyPr>
          <a:lstStyle/>
          <a:p>
            <a:r>
              <a:rPr lang="en-US"/>
              <a:t>Electron Beam 18 GeV Capability</a:t>
            </a:r>
          </a:p>
        </p:txBody>
      </p:sp>
      <p:sp>
        <p:nvSpPr>
          <p:cNvPr id="3" name="Content Placeholder 2">
            <a:extLst>
              <a:ext uri="{FF2B5EF4-FFF2-40B4-BE49-F238E27FC236}">
                <a16:creationId xmlns:a16="http://schemas.microsoft.com/office/drawing/2014/main" id="{4DC4C2A9-7739-7F02-2CF5-C0E6F18CEB2F}"/>
              </a:ext>
            </a:extLst>
          </p:cNvPr>
          <p:cNvSpPr>
            <a:spLocks noGrp="1"/>
          </p:cNvSpPr>
          <p:nvPr>
            <p:ph idx="1"/>
          </p:nvPr>
        </p:nvSpPr>
        <p:spPr>
          <a:xfrm>
            <a:off x="462579" y="825178"/>
            <a:ext cx="11499925" cy="5289019"/>
          </a:xfrm>
        </p:spPr>
        <p:txBody>
          <a:bodyPr>
            <a:normAutofit lnSpcReduction="10000"/>
          </a:bodyPr>
          <a:lstStyle/>
          <a:p>
            <a:pPr>
              <a:lnSpc>
                <a:spcPct val="110000"/>
              </a:lnSpc>
              <a:spcBef>
                <a:spcPts val="0"/>
              </a:spcBef>
              <a:spcAft>
                <a:spcPts val="600"/>
              </a:spcAft>
            </a:pPr>
            <a:r>
              <a:rPr lang="en-US"/>
              <a:t>Scope for 18 GeV capability lands on both sides of scope that can and can not be considered for “adiabatic” evolution of the EIC facility capabilities during the initial operations period.</a:t>
            </a:r>
          </a:p>
          <a:p>
            <a:pPr>
              <a:lnSpc>
                <a:spcPct val="110000"/>
              </a:lnSpc>
              <a:spcBef>
                <a:spcPts val="0"/>
              </a:spcBef>
              <a:spcAft>
                <a:spcPts val="600"/>
              </a:spcAft>
            </a:pPr>
            <a:r>
              <a:rPr lang="en-US"/>
              <a:t>Examples:</a:t>
            </a:r>
          </a:p>
          <a:p>
            <a:pPr lvl="1">
              <a:lnSpc>
                <a:spcPct val="110000"/>
              </a:lnSpc>
              <a:spcBef>
                <a:spcPts val="0"/>
              </a:spcBef>
              <a:spcAft>
                <a:spcPts val="600"/>
              </a:spcAft>
            </a:pPr>
            <a:r>
              <a:rPr lang="en-US">
                <a:solidFill>
                  <a:srgbClr val="00B050"/>
                </a:solidFill>
              </a:rPr>
              <a:t>RCS 5-Cell SRF Cryomodules =&gt; Good target for In-Kind contribution and “adiabatic” installation over standard shutdowns.</a:t>
            </a:r>
          </a:p>
          <a:p>
            <a:pPr lvl="1">
              <a:lnSpc>
                <a:spcPct val="110000"/>
              </a:lnSpc>
              <a:spcBef>
                <a:spcPts val="0"/>
              </a:spcBef>
              <a:spcAft>
                <a:spcPts val="600"/>
              </a:spcAft>
            </a:pPr>
            <a:r>
              <a:rPr lang="en-US">
                <a:solidFill>
                  <a:srgbClr val="00B050"/>
                </a:solidFill>
              </a:rPr>
              <a:t>RCS 2K Cryogenic Satellite Plant =&gt; Appropriate for an “adiabatic” installation over standard shutdown periods.</a:t>
            </a:r>
          </a:p>
          <a:p>
            <a:pPr lvl="1">
              <a:lnSpc>
                <a:spcPct val="110000"/>
              </a:lnSpc>
              <a:spcBef>
                <a:spcPts val="0"/>
              </a:spcBef>
              <a:spcAft>
                <a:spcPts val="600"/>
              </a:spcAft>
            </a:pPr>
            <a:r>
              <a:rPr lang="en-US">
                <a:solidFill>
                  <a:srgbClr val="FF0000"/>
                </a:solidFill>
              </a:rPr>
              <a:t>RCS 2K Cryogenic Satellite Plant Support Building =&gt; Convention Facilities constructions. Likely needs to be included in project TPC estimate.</a:t>
            </a:r>
          </a:p>
          <a:p>
            <a:pPr lvl="1">
              <a:lnSpc>
                <a:spcPct val="110000"/>
              </a:lnSpc>
              <a:spcBef>
                <a:spcPts val="0"/>
              </a:spcBef>
              <a:spcAft>
                <a:spcPts val="600"/>
              </a:spcAft>
            </a:pPr>
            <a:r>
              <a:rPr lang="en-US">
                <a:solidFill>
                  <a:schemeClr val="accent2"/>
                </a:solidFill>
              </a:rPr>
              <a:t>ESR “full 16 cavity” buildout =&gt; Under discussion.  Considerations are complex.</a:t>
            </a:r>
            <a:endParaRPr lang="en-US"/>
          </a:p>
          <a:p>
            <a:pPr>
              <a:lnSpc>
                <a:spcPct val="110000"/>
              </a:lnSpc>
              <a:spcBef>
                <a:spcPts val="0"/>
              </a:spcBef>
              <a:spcAft>
                <a:spcPts val="600"/>
              </a:spcAft>
            </a:pPr>
            <a:r>
              <a:rPr lang="en-US"/>
              <a:t>Message: Work with project management to evaluate 18 GeV on a case-by-case basis.</a:t>
            </a:r>
          </a:p>
          <a:p>
            <a:pPr>
              <a:lnSpc>
                <a:spcPct val="110000"/>
              </a:lnSpc>
              <a:spcBef>
                <a:spcPts val="0"/>
              </a:spcBef>
              <a:spcAft>
                <a:spcPts val="600"/>
              </a:spcAft>
            </a:pPr>
            <a:endParaRPr lang="en-US"/>
          </a:p>
          <a:p>
            <a:pPr lvl="1">
              <a:lnSpc>
                <a:spcPct val="110000"/>
              </a:lnSpc>
              <a:spcBef>
                <a:spcPts val="0"/>
              </a:spcBef>
              <a:spcAft>
                <a:spcPts val="600"/>
              </a:spcAft>
            </a:pPr>
            <a:endParaRPr lang="en-US" sz="2400"/>
          </a:p>
          <a:p>
            <a:pPr lvl="1">
              <a:lnSpc>
                <a:spcPct val="110000"/>
              </a:lnSpc>
              <a:spcBef>
                <a:spcPts val="0"/>
              </a:spcBef>
              <a:spcAft>
                <a:spcPts val="600"/>
              </a:spcAft>
            </a:pPr>
            <a:endParaRPr lang="en-US" sz="2400"/>
          </a:p>
        </p:txBody>
      </p:sp>
    </p:spTree>
    <p:extLst>
      <p:ext uri="{BB962C8B-B14F-4D97-AF65-F5344CB8AC3E}">
        <p14:creationId xmlns:p14="http://schemas.microsoft.com/office/powerpoint/2010/main" val="168231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E5E7F-575A-FE7E-F6B5-6660312F0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9B985-0692-DBFD-DCAD-3DDF7FD10D08}"/>
              </a:ext>
            </a:extLst>
          </p:cNvPr>
          <p:cNvSpPr>
            <a:spLocks noGrp="1"/>
          </p:cNvSpPr>
          <p:nvPr>
            <p:ph type="title"/>
          </p:nvPr>
        </p:nvSpPr>
        <p:spPr>
          <a:xfrm>
            <a:off x="249991" y="0"/>
            <a:ext cx="11942010" cy="523415"/>
          </a:xfrm>
        </p:spPr>
        <p:txBody>
          <a:bodyPr>
            <a:noAutofit/>
          </a:bodyPr>
          <a:lstStyle/>
          <a:p>
            <a:r>
              <a:rPr lang="en-US" dirty="0"/>
              <a:t>Update on </a:t>
            </a:r>
            <a:r>
              <a:rPr lang="en-US" sz="2800" b="1" dirty="0">
                <a:latin typeface="+mn-lt"/>
              </a:rPr>
              <a:t>Reviews – Planning for CD-3 </a:t>
            </a:r>
          </a:p>
        </p:txBody>
      </p:sp>
      <p:sp>
        <p:nvSpPr>
          <p:cNvPr id="6" name="TextBox 5">
            <a:extLst>
              <a:ext uri="{FF2B5EF4-FFF2-40B4-BE49-F238E27FC236}">
                <a16:creationId xmlns:a16="http://schemas.microsoft.com/office/drawing/2014/main" id="{CEE0913C-316F-4826-BD0A-0441B159DA2F}"/>
              </a:ext>
            </a:extLst>
          </p:cNvPr>
          <p:cNvSpPr txBox="1"/>
          <p:nvPr/>
        </p:nvSpPr>
        <p:spPr>
          <a:xfrm>
            <a:off x="452487" y="523415"/>
            <a:ext cx="11489522" cy="6247864"/>
          </a:xfrm>
          <a:prstGeom prst="rect">
            <a:avLst/>
          </a:prstGeom>
          <a:solidFill>
            <a:schemeClr val="bg1"/>
          </a:solidFill>
        </p:spPr>
        <p:txBody>
          <a:bodyPr wrap="square" rtlCol="0">
            <a:spAutoFit/>
          </a:bodyPr>
          <a:lstStyle/>
          <a:p>
            <a:r>
              <a:rPr lang="en-US" sz="1200" b="1" dirty="0">
                <a:latin typeface="Calibri" panose="020F0502020204030204" pitchFamily="34" charset="0"/>
                <a:ea typeface="Calibri" panose="020F0502020204030204" pitchFamily="34" charset="0"/>
                <a:cs typeface="Calibri" panose="020F0502020204030204" pitchFamily="34" charset="0"/>
              </a:rPr>
              <a:t>Final Design Reviews (FDR):</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6.03.01.04.01: Backward EM Calorimetry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May 26, 2026</a:t>
            </a:r>
          </a:p>
          <a:p>
            <a:pPr marL="742950" lvl="1" indent="-2857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latin typeface="Calibri" panose="020F0502020204030204" pitchFamily="34" charset="0"/>
                <a:ea typeface="Calibri" panose="020F0502020204030204" pitchFamily="34" charset="0"/>
                <a:cs typeface="Calibri" panose="020F0502020204030204" pitchFamily="34" charset="0"/>
              </a:rPr>
              <a:t>Planning for Final Design Reviews before CD-3: (dates given are what was before in P6 and what is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now</a:t>
            </a:r>
            <a:r>
              <a:rPr lang="en-US" sz="1200" b="1" dirty="0">
                <a:latin typeface="Calibri" panose="020F0502020204030204" pitchFamily="34" charset="0"/>
                <a:ea typeface="Calibri" panose="020F0502020204030204" pitchFamily="34" charset="0"/>
                <a:cs typeface="Calibri" panose="020F0502020204030204" pitchFamily="34" charset="0"/>
              </a:rPr>
              <a:t>)</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6.03.01.02.01: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MPGDs</a:t>
            </a:r>
            <a:r>
              <a:rPr lang="en-US" sz="1200" dirty="0">
                <a:latin typeface="Calibri" panose="020F0502020204030204" pitchFamily="34" charset="0"/>
                <a:ea typeface="Calibri" panose="020F0502020204030204" pitchFamily="34" charset="0"/>
                <a:cs typeface="Calibri" panose="020F0502020204030204" pitchFamily="34" charset="0"/>
              </a:rPr>
              <a:t> – January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move to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March 2027</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6.03.01.02.02: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SVTs – August 2027</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dirty="0" err="1">
                <a:latin typeface="Calibri" panose="020F0502020204030204" pitchFamily="34" charset="0"/>
                <a:ea typeface="Calibri" panose="020F0502020204030204" pitchFamily="34" charset="0"/>
                <a:cs typeface="Calibri" panose="020F0502020204030204" pitchFamily="34" charset="0"/>
              </a:rPr>
              <a:t>hpDIRC</a:t>
            </a:r>
            <a:r>
              <a:rPr lang="en-US" sz="1200" dirty="0">
                <a:latin typeface="Calibri" panose="020F0502020204030204" pitchFamily="34" charset="0"/>
                <a:ea typeface="Calibri" panose="020F0502020204030204" pitchFamily="34" charset="0"/>
                <a:cs typeface="Calibri" panose="020F0502020204030204" pitchFamily="34" charset="0"/>
              </a:rPr>
              <a:t> – August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err="1">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err="1">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lang="en-US" sz="1200" b="1" dirty="0" err="1">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dirty="0" err="1">
                <a:latin typeface="Calibri" panose="020F0502020204030204" pitchFamily="34" charset="0"/>
                <a:ea typeface="Calibri" panose="020F0502020204030204" pitchFamily="34" charset="0"/>
                <a:cs typeface="Calibri" panose="020F0502020204030204" pitchFamily="34" charset="0"/>
              </a:rPr>
              <a:t>dRICH</a:t>
            </a:r>
            <a:r>
              <a:rPr lang="en-US" sz="1200" dirty="0">
                <a:latin typeface="Calibri" panose="020F0502020204030204" pitchFamily="34" charset="0"/>
                <a:ea typeface="Calibri" panose="020F0502020204030204" pitchFamily="34" charset="0"/>
                <a:cs typeface="Calibri" panose="020F0502020204030204" pitchFamily="34" charset="0"/>
              </a:rPr>
              <a:t> – January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dirty="0" err="1">
                <a:latin typeface="Calibri" panose="020F0502020204030204" pitchFamily="34" charset="0"/>
                <a:ea typeface="Calibri" panose="020F0502020204030204" pitchFamily="34" charset="0"/>
                <a:cs typeface="Calibri" panose="020F0502020204030204" pitchFamily="34" charset="0"/>
              </a:rPr>
              <a:t>pfRICH</a:t>
            </a:r>
            <a:r>
              <a:rPr lang="en-US" sz="1200" dirty="0">
                <a:latin typeface="Calibri" panose="020F0502020204030204" pitchFamily="34" charset="0"/>
                <a:ea typeface="Calibri" panose="020F0502020204030204" pitchFamily="34" charset="0"/>
                <a:cs typeface="Calibri" panose="020F0502020204030204" pitchFamily="34" charset="0"/>
              </a:rPr>
              <a:t> – February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hpDIRC</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dRICH</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pfRICH</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February 2027</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TOF – June 2027</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Barrel EM Calorimetry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September 2026</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Forward EM Calorimetry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September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Barrel HCAL and LFHCAL?</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Barrel HCAL – October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September 2026</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EMCal</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and LFHCAL?</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LFHCAL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September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combine with Forward EM Cal and Barrel HCAL?</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Magnet </a:t>
            </a:r>
            <a:r>
              <a:rPr lang="en-US" sz="1200" b="1" dirty="0" err="1">
                <a:solidFill>
                  <a:srgbClr val="3333FF"/>
                </a:solidFill>
                <a:latin typeface="Calibri" panose="020F0502020204030204" pitchFamily="34" charset="0"/>
                <a:ea typeface="Calibri" panose="020F0502020204030204" pitchFamily="34" charset="0"/>
                <a:cs typeface="Calibri" panose="020F0502020204030204" pitchFamily="34" charset="0"/>
              </a:rPr>
              <a:t>Cryo</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 link to integral review with accelerator/</a:t>
            </a:r>
            <a:r>
              <a:rPr lang="en-US" sz="1200" dirty="0" err="1">
                <a:latin typeface="Calibri" panose="020F0502020204030204" pitchFamily="34" charset="0"/>
                <a:ea typeface="Calibri" panose="020F0502020204030204" pitchFamily="34" charset="0"/>
                <a:cs typeface="Calibri" panose="020F0502020204030204" pitchFamily="34" charset="0"/>
              </a:rPr>
              <a:t>cryo</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July 2026</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6.03.01.07: Electronics – September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Electronics and DAQ/Computing September 2026</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6.03.01.08: DAQ/Computing – July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Electronics and DAQ/Computing September 2026</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I3 Barrel Detector Structures – February 2027</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I3 Detector Infrastructure and Utilities Integration – July 2027</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Missing: FDR: Installation (includes also Magnet Installation)</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Auxiliary Detectors, B0 – July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B0 and RP/OMD – July 2027</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Auxiliary Detectors, RP/OMD – July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BO and RP/OMD</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Auxiliary Detectors, ZDC – July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ZDC, </a:t>
            </a:r>
            <a:r>
              <a:rPr lang="en-US" sz="1200" b="1" dirty="0" err="1">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Auxiliary Detectors, Low-Q2 – March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ZDC,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Auxiliary Detectors, </a:t>
            </a:r>
            <a:r>
              <a:rPr lang="en-US" sz="1200" dirty="0" err="1">
                <a:latin typeface="Calibri" panose="020F0502020204030204" pitchFamily="34" charset="0"/>
                <a:ea typeface="Calibri" panose="020F0502020204030204" pitchFamily="34" charset="0"/>
                <a:cs typeface="Calibri" panose="020F0502020204030204" pitchFamily="34" charset="0"/>
              </a:rPr>
              <a:t>Lumi</a:t>
            </a:r>
            <a:r>
              <a:rPr lang="en-US" sz="1200" dirty="0">
                <a:latin typeface="Calibri" panose="020F0502020204030204" pitchFamily="34" charset="0"/>
                <a:ea typeface="Calibri" panose="020F0502020204030204" pitchFamily="34" charset="0"/>
                <a:cs typeface="Calibri" panose="020F0502020204030204" pitchFamily="34" charset="0"/>
              </a:rPr>
              <a:t> Monitor – October 2026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ZDC, </a:t>
            </a:r>
            <a:r>
              <a:rPr lang="en-US"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lumi</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&amp; low-Q2 – April 2027</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6.03.01.11.02: Hadron Polarimetry – March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Hadron and Electron Polarimetry – May 2027</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6.03.01.11.01: Electron Polarimetry – May 2027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Hadron and Electron Polarimetry – May 2027</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Missing: (FDR or perhaps rather)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Peer Review: Commissioning – November 2027</a:t>
            </a:r>
          </a:p>
          <a:p>
            <a:pPr marL="628650" lvl="1"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HRPPDs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September 2026</a:t>
            </a:r>
          </a:p>
          <a:p>
            <a:pPr marL="628650" lvl="1"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FDR: Mirrors &amp; Aerogel –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rPr>
              <a:t>September 2026</a:t>
            </a:r>
            <a:r>
              <a:rPr lang="en-US" sz="1200" dirty="0">
                <a:latin typeface="Calibri" panose="020F0502020204030204" pitchFamily="34" charset="0"/>
                <a:ea typeface="Calibri" panose="020F0502020204030204" pitchFamily="34" charset="0"/>
                <a:cs typeface="Calibri" panose="020F0502020204030204" pitchFamily="34" charset="0"/>
              </a:rPr>
              <a:t> </a:t>
            </a:r>
          </a:p>
          <a:p>
            <a:pPr marL="628650" lvl="1" indent="-171450">
              <a:buFont typeface="Arial" panose="020B0604020202020204" pitchFamily="34" charset="0"/>
              <a:buChar char="•"/>
            </a:pPr>
            <a:r>
              <a:rPr lang="en-US" sz="1200" strike="sngStrike" dirty="0">
                <a:latin typeface="Calibri" panose="020F0502020204030204" pitchFamily="34" charset="0"/>
                <a:ea typeface="Calibri" panose="020F0502020204030204" pitchFamily="34" charset="0"/>
                <a:cs typeface="Calibri" panose="020F0502020204030204" pitchFamily="34" charset="0"/>
              </a:rPr>
              <a:t>FDR: GEMs &amp; PCBs – needs results of 1</a:t>
            </a:r>
            <a:r>
              <a:rPr lang="en-US" sz="1200" strike="sngStrike" baseline="30000" dirty="0">
                <a:latin typeface="Calibri" panose="020F0502020204030204" pitchFamily="34" charset="0"/>
                <a:ea typeface="Calibri" panose="020F0502020204030204" pitchFamily="34" charset="0"/>
                <a:cs typeface="Calibri" panose="020F0502020204030204" pitchFamily="34" charset="0"/>
              </a:rPr>
              <a:t>st</a:t>
            </a:r>
            <a:r>
              <a:rPr lang="en-US" sz="1200" strike="sngStrike" dirty="0">
                <a:latin typeface="Calibri" panose="020F0502020204030204" pitchFamily="34" charset="0"/>
                <a:ea typeface="Calibri" panose="020F0502020204030204" pitchFamily="34" charset="0"/>
                <a:cs typeface="Calibri" panose="020F0502020204030204" pitchFamily="34" charset="0"/>
              </a:rPr>
              <a:t> and likely 2</a:t>
            </a:r>
            <a:r>
              <a:rPr lang="en-US" sz="1200" strike="sngStrike" baseline="30000" dirty="0">
                <a:latin typeface="Calibri" panose="020F0502020204030204" pitchFamily="34" charset="0"/>
                <a:ea typeface="Calibri" panose="020F0502020204030204" pitchFamily="34" charset="0"/>
                <a:cs typeface="Calibri" panose="020F0502020204030204" pitchFamily="34" charset="0"/>
              </a:rPr>
              <a:t>nd</a:t>
            </a:r>
            <a:r>
              <a:rPr lang="en-US" sz="1200" strike="sngStrike" dirty="0">
                <a:latin typeface="Calibri" panose="020F0502020204030204" pitchFamily="34" charset="0"/>
                <a:ea typeface="Calibri" panose="020F0502020204030204" pitchFamily="34" charset="0"/>
                <a:cs typeface="Calibri" panose="020F0502020204030204" pitchFamily="34" charset="0"/>
              </a:rPr>
              <a:t> engineering test article</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Remove from CD-3C</a:t>
            </a:r>
            <a:endParaRPr lang="en-US" sz="1200" b="1" dirty="0">
              <a:solidFill>
                <a:srgbClr val="3333FF"/>
              </a:solidFill>
              <a:latin typeface="Calibri" panose="020F0502020204030204" pitchFamily="34" charset="0"/>
              <a:ea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AF9F820-0C1E-4D7A-A64F-E1433EC1E843}"/>
              </a:ext>
            </a:extLst>
          </p:cNvPr>
          <p:cNvSpPr txBox="1"/>
          <p:nvPr/>
        </p:nvSpPr>
        <p:spPr>
          <a:xfrm>
            <a:off x="7814820" y="3661738"/>
            <a:ext cx="4127187" cy="1384995"/>
          </a:xfrm>
          <a:prstGeom prst="rect">
            <a:avLst/>
          </a:prstGeom>
          <a:noFill/>
          <a:ln>
            <a:solidFill>
              <a:schemeClr val="tx1"/>
            </a:solidFill>
          </a:ln>
        </p:spPr>
        <p:txBody>
          <a:bodyPr wrap="square" rtlCol="0">
            <a:spAutoFit/>
          </a:bodyPr>
          <a:lstStyle/>
          <a:p>
            <a:r>
              <a:rPr lang="en-US" sz="1200" dirty="0"/>
              <a:t>PEMP deliverable - objective 2.1:</a:t>
            </a:r>
          </a:p>
          <a:p>
            <a:r>
              <a:rPr lang="en-US" sz="1200" dirty="0"/>
              <a:t>“Prepare a table of design reviews necessary to attain CD-2 and CD-3 for each subproject indicating what reviews have covered which scope and when, and </a:t>
            </a:r>
            <a:r>
              <a:rPr lang="en-US" sz="1200" i="1" dirty="0"/>
              <a:t>when future reviews of specified scope will occur. Actively maintain this table.  Indicate scope by citing work breakdown structure elements</a:t>
            </a:r>
            <a:r>
              <a:rPr lang="en-US" sz="1200" dirty="0"/>
              <a:t>.”</a:t>
            </a:r>
          </a:p>
        </p:txBody>
      </p:sp>
      <p:sp>
        <p:nvSpPr>
          <p:cNvPr id="10" name="TextBox 9">
            <a:extLst>
              <a:ext uri="{FF2B5EF4-FFF2-40B4-BE49-F238E27FC236}">
                <a16:creationId xmlns:a16="http://schemas.microsoft.com/office/drawing/2014/main" id="{75ED72CF-E966-4F0F-B133-F7E841C22F01}"/>
              </a:ext>
            </a:extLst>
          </p:cNvPr>
          <p:cNvSpPr txBox="1"/>
          <p:nvPr/>
        </p:nvSpPr>
        <p:spPr>
          <a:xfrm>
            <a:off x="7814821" y="585165"/>
            <a:ext cx="4127187" cy="2308324"/>
          </a:xfrm>
          <a:prstGeom prst="rect">
            <a:avLst/>
          </a:prstGeom>
          <a:noFill/>
          <a:ln>
            <a:solidFill>
              <a:schemeClr val="tx1"/>
            </a:solidFill>
          </a:ln>
        </p:spPr>
        <p:txBody>
          <a:bodyPr wrap="square" rtlCol="0">
            <a:spAutoFit/>
          </a:bodyPr>
          <a:lstStyle/>
          <a:p>
            <a:r>
              <a:rPr lang="en-US" sz="1600" dirty="0"/>
              <a:t>Assumption: DET CD-3 in Q1/FY28 </a:t>
            </a:r>
          </a:p>
          <a:p>
            <a:r>
              <a:rPr lang="en-US" sz="1600" dirty="0">
                <a:sym typeface="Wingdings" panose="05000000000000000000" pitchFamily="2" charset="2"/>
              </a:rPr>
              <a:t> DOE Review ~ October 2027</a:t>
            </a:r>
          </a:p>
          <a:p>
            <a:pPr marL="285750" indent="-285750">
              <a:buFont typeface="Wingdings" panose="05000000000000000000" pitchFamily="2" charset="2"/>
              <a:buChar char="à"/>
            </a:pPr>
            <a:r>
              <a:rPr lang="en-US" sz="1600" dirty="0">
                <a:sym typeface="Wingdings" panose="05000000000000000000" pitchFamily="2" charset="2"/>
              </a:rPr>
              <a:t>FDRs need completion ~ July 2027</a:t>
            </a:r>
          </a:p>
          <a:p>
            <a:endParaRPr lang="en-US" sz="1600" dirty="0">
              <a:sym typeface="Wingdings" panose="05000000000000000000" pitchFamily="2" charset="2"/>
            </a:endParaRPr>
          </a:p>
          <a:p>
            <a:r>
              <a:rPr lang="en-US" sz="1600" dirty="0">
                <a:sym typeface="Wingdings" panose="05000000000000000000" pitchFamily="2" charset="2"/>
              </a:rPr>
              <a:t>BUT: There are subsystems that </a:t>
            </a:r>
            <a:r>
              <a:rPr lang="en-US" sz="1600" b="1" u="sng" dirty="0">
                <a:sym typeface="Wingdings" panose="05000000000000000000" pitchFamily="2" charset="2"/>
              </a:rPr>
              <a:t>benefit</a:t>
            </a:r>
            <a:r>
              <a:rPr lang="en-US" sz="1600" dirty="0">
                <a:sym typeface="Wingdings" panose="05000000000000000000" pitchFamily="2" charset="2"/>
              </a:rPr>
              <a:t> from FDR this CY might there be a CD-3C. E.g., EM calorimetry, forward HCAL, gaseous-based PID detectors, and scope such as HRPPDs, </a:t>
            </a:r>
            <a:r>
              <a:rPr lang="en-US" sz="1600" dirty="0" err="1">
                <a:sym typeface="Wingdings" panose="05000000000000000000" pitchFamily="2" charset="2"/>
              </a:rPr>
              <a:t>SiPM</a:t>
            </a:r>
            <a:r>
              <a:rPr lang="en-US" sz="1600" dirty="0">
                <a:sym typeface="Wingdings" panose="05000000000000000000" pitchFamily="2" charset="2"/>
              </a:rPr>
              <a:t> boards</a:t>
            </a:r>
            <a:endParaRPr lang="en-US" sz="1600" dirty="0"/>
          </a:p>
        </p:txBody>
      </p:sp>
    </p:spTree>
    <p:extLst>
      <p:ext uri="{BB962C8B-B14F-4D97-AF65-F5344CB8AC3E}">
        <p14:creationId xmlns:p14="http://schemas.microsoft.com/office/powerpoint/2010/main" val="3363169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6E1CB-D234-3483-EC94-CA498EB9ED74}"/>
              </a:ext>
            </a:extLst>
          </p:cNvPr>
          <p:cNvSpPr txBox="1"/>
          <p:nvPr/>
        </p:nvSpPr>
        <p:spPr>
          <a:xfrm>
            <a:off x="4135194" y="2828835"/>
            <a:ext cx="4057522" cy="646331"/>
          </a:xfrm>
          <a:prstGeom prst="rect">
            <a:avLst/>
          </a:prstGeom>
          <a:noFill/>
        </p:spPr>
        <p:txBody>
          <a:bodyPr wrap="none" rtlCol="0">
            <a:spAutoFit/>
          </a:bodyPr>
          <a:lstStyle/>
          <a:p>
            <a:pPr algn="ctr"/>
            <a:r>
              <a:rPr lang="en-US" sz="3600" b="1" dirty="0"/>
              <a:t>Director’s Review</a:t>
            </a:r>
          </a:p>
        </p:txBody>
      </p:sp>
    </p:spTree>
    <p:extLst>
      <p:ext uri="{BB962C8B-B14F-4D97-AF65-F5344CB8AC3E}">
        <p14:creationId xmlns:p14="http://schemas.microsoft.com/office/powerpoint/2010/main" val="155409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512748" y="1482354"/>
            <a:ext cx="11436432" cy="1947460"/>
          </a:xfrm>
        </p:spPr>
        <p:txBody>
          <a:bodyPr>
            <a:noAutofit/>
          </a:bodyPr>
          <a:lstStyle/>
          <a:p>
            <a:r>
              <a:rPr lang="en-US" sz="4000" b="0"/>
              <a:t>Director's Review of the Electron-Ion Collider (EIC) Project</a:t>
            </a:r>
            <a:br>
              <a:rPr lang="en-US" sz="4000"/>
            </a:br>
            <a:r>
              <a:rPr lang="en-US" sz="4000">
                <a:latin typeface="Arial"/>
                <a:cs typeface="Arial"/>
              </a:rPr>
              <a:t>Closeout Report</a:t>
            </a:r>
            <a:endParaRPr lang="en-US" sz="4000"/>
          </a:p>
        </p:txBody>
      </p:sp>
      <p:sp>
        <p:nvSpPr>
          <p:cNvPr id="6" name="TextBox 5">
            <a:extLst>
              <a:ext uri="{FF2B5EF4-FFF2-40B4-BE49-F238E27FC236}">
                <a16:creationId xmlns:a16="http://schemas.microsoft.com/office/drawing/2014/main" id="{83802717-071F-2BED-90C3-1562DA3733F9}"/>
              </a:ext>
            </a:extLst>
          </p:cNvPr>
          <p:cNvSpPr txBox="1"/>
          <p:nvPr/>
        </p:nvSpPr>
        <p:spPr>
          <a:xfrm>
            <a:off x="512748" y="4010602"/>
            <a:ext cx="11436432" cy="11695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T. </a:t>
            </a:r>
            <a:r>
              <a:rPr kumimoji="0" lang="en-US" sz="2400" b="1" i="0" u="none" strike="noStrike" kern="1200" cap="none" spc="0" normalizeH="0" baseline="0" noProof="0" err="1">
                <a:ln>
                  <a:noFill/>
                </a:ln>
                <a:solidFill>
                  <a:srgbClr val="FFFFFF"/>
                </a:solidFill>
                <a:effectLst/>
                <a:uLnTx/>
                <a:uFillTx/>
                <a:latin typeface="Arial"/>
                <a:ea typeface="+mn-ea"/>
                <a:cs typeface="Arial"/>
              </a:rPr>
              <a:t>Glasmacher</a:t>
            </a:r>
            <a:r>
              <a:rPr kumimoji="0" lang="en-US" sz="2400" b="0" i="0" u="none" strike="noStrike" kern="1200" cap="none" spc="0" normalizeH="0" baseline="0" noProof="0">
                <a:ln>
                  <a:noFill/>
                </a:ln>
                <a:solidFill>
                  <a:srgbClr val="FFFFFF"/>
                </a:solidFill>
                <a:effectLst/>
                <a:uLnTx/>
                <a:uFillTx/>
                <a:latin typeface="Arial"/>
                <a:ea typeface="+mn-ea"/>
                <a:cs typeface="Arial"/>
              </a:rPr>
              <a:t>, MSU-FRIB, Co-Chair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Arial"/>
              </a:rPr>
              <a:t>Mark </a:t>
            </a:r>
            <a:r>
              <a:rPr kumimoji="0" lang="en-US" sz="2400" b="1" i="0" u="none" strike="noStrike" kern="1200" cap="none" spc="0" normalizeH="0" baseline="0" noProof="0" err="1">
                <a:ln>
                  <a:noFill/>
                </a:ln>
                <a:solidFill>
                  <a:srgbClr val="FFFFFF"/>
                </a:solidFill>
                <a:effectLst/>
                <a:uLnTx/>
                <a:uFillTx/>
                <a:latin typeface="Arial"/>
                <a:ea typeface="+mn-ea"/>
                <a:cs typeface="Arial"/>
              </a:rPr>
              <a:t>Reichanadter</a:t>
            </a:r>
            <a:r>
              <a:rPr kumimoji="0" lang="en-US" sz="2400" b="0" i="0" u="none" strike="noStrike" kern="1200" cap="none" spc="0" normalizeH="0" baseline="0" noProof="0">
                <a:ln>
                  <a:noFill/>
                </a:ln>
                <a:solidFill>
                  <a:srgbClr val="FFFFFF"/>
                </a:solidFill>
                <a:effectLst/>
                <a:uLnTx/>
                <a:uFillTx/>
                <a:latin typeface="Arial"/>
                <a:ea typeface="+mn-ea"/>
                <a:cs typeface="Arial"/>
              </a:rPr>
              <a:t>, SLAC Retired, Co-Chair</a:t>
            </a: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Subtitle 2">
            <a:extLst>
              <a:ext uri="{FF2B5EF4-FFF2-40B4-BE49-F238E27FC236}">
                <a16:creationId xmlns:a16="http://schemas.microsoft.com/office/drawing/2014/main" id="{FDB0E14B-6889-F849-8A8C-D01D7C36038D}"/>
              </a:ext>
            </a:extLst>
          </p:cNvPr>
          <p:cNvSpPr>
            <a:spLocks noGrp="1"/>
          </p:cNvSpPr>
          <p:nvPr/>
        </p:nvSpPr>
        <p:spPr>
          <a:xfrm>
            <a:off x="512748" y="5316423"/>
            <a:ext cx="10334625" cy="7461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Director’s Review of the EIC Project Closeout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March 12, 2026</a:t>
            </a:r>
          </a:p>
        </p:txBody>
      </p:sp>
    </p:spTree>
    <p:extLst>
      <p:ext uri="{BB962C8B-B14F-4D97-AF65-F5344CB8AC3E}">
        <p14:creationId xmlns:p14="http://schemas.microsoft.com/office/powerpoint/2010/main" val="23182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24D60F-AE3C-E113-02EE-1DAF2D115BFF}"/>
              </a:ext>
            </a:extLst>
          </p:cNvPr>
          <p:cNvPicPr>
            <a:picLocks noChangeAspect="1"/>
          </p:cNvPicPr>
          <p:nvPr/>
        </p:nvPicPr>
        <p:blipFill>
          <a:blip r:embed="rId2"/>
          <a:stretch>
            <a:fillRect/>
          </a:stretch>
        </p:blipFill>
        <p:spPr>
          <a:xfrm>
            <a:off x="413247" y="674543"/>
            <a:ext cx="11062252" cy="5508913"/>
          </a:xfrm>
          <a:prstGeom prst="rect">
            <a:avLst/>
          </a:prstGeom>
        </p:spPr>
      </p:pic>
      <p:sp>
        <p:nvSpPr>
          <p:cNvPr id="2" name="Slide Number Placeholder 1">
            <a:extLst>
              <a:ext uri="{FF2B5EF4-FFF2-40B4-BE49-F238E27FC236}">
                <a16:creationId xmlns:a16="http://schemas.microsoft.com/office/drawing/2014/main" id="{A3F61376-C157-974A-86AB-608ECCE4A35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2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E9E29467-C008-0428-B116-223E151EFFAF}"/>
              </a:ext>
            </a:extLst>
          </p:cNvPr>
          <p:cNvSpPr>
            <a:spLocks noGrp="1"/>
          </p:cNvSpPr>
          <p:nvPr>
            <p:ph type="body" sz="quarter" idx="4294967295"/>
          </p:nvPr>
        </p:nvSpPr>
        <p:spPr>
          <a:xfrm>
            <a:off x="7094220" y="6504759"/>
            <a:ext cx="2659380" cy="365125"/>
          </a:xfrm>
        </p:spPr>
        <p:txBody>
          <a:bodyPr>
            <a:normAutofit fontScale="47500" lnSpcReduction="20000"/>
          </a:bodyPr>
          <a:lstStyle/>
          <a:p>
            <a:r>
              <a:rPr lang="en-US"/>
              <a:t>T. </a:t>
            </a:r>
            <a:r>
              <a:rPr lang="en-US" err="1"/>
              <a:t>Glasmacher</a:t>
            </a:r>
            <a:r>
              <a:rPr lang="en-US"/>
              <a:t>/M. </a:t>
            </a:r>
            <a:r>
              <a:rPr lang="en-US" err="1"/>
              <a:t>Reichanadter</a:t>
            </a:r>
            <a:endParaRPr lang="en-US"/>
          </a:p>
        </p:txBody>
      </p:sp>
      <p:sp>
        <p:nvSpPr>
          <p:cNvPr id="3" name="Title 2">
            <a:extLst>
              <a:ext uri="{FF2B5EF4-FFF2-40B4-BE49-F238E27FC236}">
                <a16:creationId xmlns:a16="http://schemas.microsoft.com/office/drawing/2014/main" id="{734A9B95-00F7-8331-6022-BC33D4DBDFDD}"/>
              </a:ext>
            </a:extLst>
          </p:cNvPr>
          <p:cNvSpPr>
            <a:spLocks noGrp="1"/>
          </p:cNvSpPr>
          <p:nvPr>
            <p:ph type="title" idx="4294967295"/>
          </p:nvPr>
        </p:nvSpPr>
        <p:spPr>
          <a:xfrm>
            <a:off x="692150" y="0"/>
            <a:ext cx="11499850" cy="825500"/>
          </a:xfrm>
        </p:spPr>
        <p:txBody>
          <a:bodyPr/>
          <a:lstStyle/>
          <a:p>
            <a:r>
              <a:rPr lang="en-US"/>
              <a:t>Review Committee</a:t>
            </a:r>
          </a:p>
        </p:txBody>
      </p:sp>
      <p:sp>
        <p:nvSpPr>
          <p:cNvPr id="4" name="TextBox 3">
            <a:extLst>
              <a:ext uri="{FF2B5EF4-FFF2-40B4-BE49-F238E27FC236}">
                <a16:creationId xmlns:a16="http://schemas.microsoft.com/office/drawing/2014/main" id="{650E2B8A-C39C-F26D-A0CD-237AE61CE01A}"/>
              </a:ext>
            </a:extLst>
          </p:cNvPr>
          <p:cNvSpPr txBox="1"/>
          <p:nvPr/>
        </p:nvSpPr>
        <p:spPr>
          <a:xfrm>
            <a:off x="9161285" y="4978073"/>
            <a:ext cx="188595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20 Committee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a:ea typeface="+mn-ea"/>
                <a:cs typeface="+mn-cs"/>
              </a:rPr>
              <a:t>*  Subcommittee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ITA Remote Participant</a:t>
            </a:r>
          </a:p>
        </p:txBody>
      </p:sp>
    </p:spTree>
    <p:extLst>
      <p:ext uri="{BB962C8B-B14F-4D97-AF65-F5344CB8AC3E}">
        <p14:creationId xmlns:p14="http://schemas.microsoft.com/office/powerpoint/2010/main" val="2863017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8BAA4C-6151-4C0E-BC10-2F2E7355BDD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FAC7D688-B2B0-4A96-A294-718817F1A0CA}"/>
              </a:ext>
            </a:extLst>
          </p:cNvPr>
          <p:cNvSpPr>
            <a:spLocks noGrp="1"/>
          </p:cNvSpPr>
          <p:nvPr>
            <p:ph type="title"/>
          </p:nvPr>
        </p:nvSpPr>
        <p:spPr/>
        <p:txBody>
          <a:bodyPr/>
          <a:lstStyle/>
          <a:p>
            <a:r>
              <a:rPr lang="en-US"/>
              <a:t>Charge Questions Addressed </a:t>
            </a:r>
          </a:p>
        </p:txBody>
      </p:sp>
      <p:sp>
        <p:nvSpPr>
          <p:cNvPr id="6" name="Content Placeholder 5">
            <a:extLst>
              <a:ext uri="{FF2B5EF4-FFF2-40B4-BE49-F238E27FC236}">
                <a16:creationId xmlns:a16="http://schemas.microsoft.com/office/drawing/2014/main" id="{EDA73458-6C17-6EB4-8206-B8207FE582E8}"/>
              </a:ext>
            </a:extLst>
          </p:cNvPr>
          <p:cNvSpPr>
            <a:spLocks noGrp="1"/>
          </p:cNvSpPr>
          <p:nvPr>
            <p:ph idx="1"/>
          </p:nvPr>
        </p:nvSpPr>
        <p:spPr>
          <a:xfrm>
            <a:off x="374649" y="946149"/>
            <a:ext cx="11587855" cy="5245101"/>
          </a:xfrm>
        </p:spPr>
        <p:txBody>
          <a:bodyPr vert="horz" lIns="91440" tIns="45720" rIns="91440" bIns="45720" rtlCol="0" anchor="t">
            <a:noAutofit/>
          </a:bodyPr>
          <a:lstStyle/>
          <a:p>
            <a:pPr marL="342900" indent="-342900">
              <a:buAutoNum type="arabicPeriod"/>
            </a:pPr>
            <a:r>
              <a:rPr lang="en-US" sz="1700">
                <a:ea typeface="+mn-lt"/>
                <a:cs typeface="+mn-lt"/>
              </a:rPr>
              <a:t>Is the project team effectively executing the work, including long-lead procurements? Is the project positioned to complete long-lead procurements within the established schedule and cost baseline? Are technical issues across all subprojects appropriately and proactively addressed?</a:t>
            </a:r>
            <a:endParaRPr lang="en-US" sz="1700">
              <a:cs typeface="Arial" panose="020B0604020202020204"/>
            </a:endParaRPr>
          </a:p>
          <a:p>
            <a:pPr marL="342900" indent="-342900">
              <a:buAutoNum type="arabicPeriod"/>
            </a:pPr>
            <a:r>
              <a:rPr lang="en-US" sz="1700">
                <a:ea typeface="+mn-lt"/>
                <a:cs typeface="+mn-lt"/>
              </a:rPr>
              <a:t>Is the project team on track to present performance baselines for the first two subprojects it has proposed, the Accelerator Storage Rings and Detector subprojects, by the end of 2026? Is the team making adequate progress developing the performance baseline for the other subprojects it has proposed? Is each subproject scope well and logically defined? Are the subprojects ordered and phased optimally? Are subproject interfaces understood and clearly delineated at this stage of design? Are the schedules and cost estimates credible for the current stage of each subproject? Do plans include adequate scope, schedule, and cost contingency?</a:t>
            </a:r>
            <a:endParaRPr lang="en-US">
              <a:cs typeface="Arial" panose="020B0604020202020204"/>
            </a:endParaRPr>
          </a:p>
          <a:p>
            <a:pPr marL="342900" indent="-342900">
              <a:buAutoNum type="arabicPeriod"/>
            </a:pPr>
            <a:r>
              <a:rPr lang="en-US" sz="1700">
                <a:ea typeface="+mn-lt"/>
                <a:cs typeface="+mn-lt"/>
              </a:rPr>
              <a:t>Are the key performance parameters and scope for each subproject well documented, traceable, reasonable, and justifiable? Does the roll-up of subproject scope unambiguously compose a complete and responsive Electron-Ion Collider facility? Would attainment of the key performance parameters of all subprojects indicate delivery of the mission need?</a:t>
            </a:r>
            <a:endParaRPr lang="en-US">
              <a:cs typeface="Arial" panose="020B0604020202020204"/>
            </a:endParaRPr>
          </a:p>
          <a:p>
            <a:pPr marL="342900" indent="-342900">
              <a:buAutoNum type="arabicPeriod"/>
            </a:pPr>
            <a:r>
              <a:rPr lang="en-US" sz="1700">
                <a:ea typeface="+mn-lt"/>
                <a:cs typeface="+mn-lt"/>
              </a:rPr>
              <a:t>Are ES&amp;H and QA properly addressed given the project’s current stage of development?</a:t>
            </a:r>
            <a:endParaRPr lang="en-US">
              <a:cs typeface="Arial" panose="020B0604020202020204"/>
            </a:endParaRPr>
          </a:p>
          <a:p>
            <a:pPr marL="342900" indent="-342900">
              <a:buAutoNum type="arabicPeriod"/>
            </a:pPr>
            <a:r>
              <a:rPr lang="en-US" sz="1700">
                <a:ea typeface="+mn-lt"/>
                <a:cs typeface="+mn-lt"/>
              </a:rPr>
              <a:t>Is the project properly managed? Are risks being effectively managed? Is a management team in place to successfully execute the project including long-lead procurements? Are roles and responsibilities documented and understood?</a:t>
            </a:r>
            <a:endParaRPr lang="en-US">
              <a:ea typeface="+mn-lt"/>
              <a:cs typeface="+mn-lt"/>
            </a:endParaRPr>
          </a:p>
          <a:p>
            <a:pPr marL="342900" indent="-342900">
              <a:buAutoNum type="arabicPeriod"/>
            </a:pPr>
            <a:r>
              <a:rPr lang="en-US" sz="1700">
                <a:ea typeface="+mn-lt"/>
                <a:cs typeface="+mn-lt"/>
              </a:rPr>
              <a:t>Has the project team satisfactorily addressed recommendations from previous DOE SC reviews?</a:t>
            </a:r>
            <a:endParaRPr lang="en-US">
              <a:cs typeface="Arial" panose="020B0604020202020204"/>
            </a:endParaRPr>
          </a:p>
        </p:txBody>
      </p:sp>
    </p:spTree>
    <p:extLst>
      <p:ext uri="{BB962C8B-B14F-4D97-AF65-F5344CB8AC3E}">
        <p14:creationId xmlns:p14="http://schemas.microsoft.com/office/powerpoint/2010/main" val="3312627872"/>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4.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_PPT_Template_TITLE_NAME.potx" id="{20BAE615-E1D6-4082-AD3D-765DD0DDCD0A}" vid="{385897CC-7FDC-417F-9B66-0FE921BA92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67f846-2003-4795-b8a5-c12e60d56749">
      <Terms xmlns="http://schemas.microsoft.com/office/infopath/2007/PartnerControls"/>
    </lcf76f155ced4ddcb4097134ff3c332f>
    <TaxCatchAll xmlns="3bfd71d5-c7ac-4dca-b865-a609d1eb40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98D2554909C94BB45400E87C135FCB" ma:contentTypeVersion="10" ma:contentTypeDescription="Create a new document." ma:contentTypeScope="" ma:versionID="f6f58857f6daa4b711834340285195ba">
  <xsd:schema xmlns:xsd="http://www.w3.org/2001/XMLSchema" xmlns:xs="http://www.w3.org/2001/XMLSchema" xmlns:p="http://schemas.microsoft.com/office/2006/metadata/properties" xmlns:ns2="d767f846-2003-4795-b8a5-c12e60d56749" xmlns:ns3="3bfd71d5-c7ac-4dca-b865-a609d1eb4074" targetNamespace="http://schemas.microsoft.com/office/2006/metadata/properties" ma:root="true" ma:fieldsID="053b8f7372f1cfbe58d59be704c01563" ns2:_="" ns3:_="">
    <xsd:import namespace="d767f846-2003-4795-b8a5-c12e60d56749"/>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67f846-2003-4795-b8a5-c12e60d56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637A3-DEB1-4C7D-9F81-D2184D65C3B4}">
  <ds:schemaRef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elements/1.1/"/>
    <ds:schemaRef ds:uri="d767f846-2003-4795-b8a5-c12e60d56749"/>
    <ds:schemaRef ds:uri="http://schemas.openxmlformats.org/package/2006/metadata/core-properties"/>
    <ds:schemaRef ds:uri="3bfd71d5-c7ac-4dca-b865-a609d1eb4074"/>
    <ds:schemaRef ds:uri="http://purl.org/dc/dcmitype/"/>
    <ds:schemaRef ds:uri="http://purl.org/dc/terms/"/>
  </ds:schemaRefs>
</ds:datastoreItem>
</file>

<file path=customXml/itemProps2.xml><?xml version="1.0" encoding="utf-8"?>
<ds:datastoreItem xmlns:ds="http://schemas.openxmlformats.org/officeDocument/2006/customXml" ds:itemID="{E5FDE2A7-6190-4660-96B1-4848D3073C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67f846-2003-4795-b8a5-c12e60d56749"/>
    <ds:schemaRef ds:uri="3bfd71d5-c7ac-4dca-b865-a609d1eb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25988</TotalTime>
  <Words>6874</Words>
  <Application>Microsoft Office PowerPoint</Application>
  <PresentationFormat>Widescreen</PresentationFormat>
  <Paragraphs>519</Paragraphs>
  <Slides>40</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Wingdings</vt:lpstr>
      <vt:lpstr>Arial Narrow</vt:lpstr>
      <vt:lpstr>Arial</vt:lpstr>
      <vt:lpstr>Times New Roman</vt:lpstr>
      <vt:lpstr>Segoe UI</vt:lpstr>
      <vt:lpstr>Calibri</vt:lpstr>
      <vt:lpstr>Symbol</vt:lpstr>
      <vt:lpstr>BNL</vt:lpstr>
      <vt:lpstr>1_Office Theme</vt:lpstr>
      <vt:lpstr>2_BNL</vt:lpstr>
      <vt:lpstr>1_BNL</vt:lpstr>
      <vt:lpstr>EIC Project News</vt:lpstr>
      <vt:lpstr>Outline</vt:lpstr>
      <vt:lpstr>Update on Reviews – Path to Baselining CD-2 </vt:lpstr>
      <vt:lpstr>Detector Technical Readiness for Baselining</vt:lpstr>
      <vt:lpstr>Update on Reviews – Planning for CD-3 </vt:lpstr>
      <vt:lpstr>PowerPoint Presentation</vt:lpstr>
      <vt:lpstr>Director's Review of the Electron-Ion Collider (EIC) Project Closeout Report</vt:lpstr>
      <vt:lpstr>Review Committee</vt:lpstr>
      <vt:lpstr>Charge Questions Addressed </vt:lpstr>
      <vt:lpstr>Director’s Review Conclusions (ChatGPT)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EIC Project Update – March 15 after DR &amp; Strategy Meeting</vt:lpstr>
      <vt:lpstr>Mission Need Parameters</vt:lpstr>
      <vt:lpstr>Director’s Review Follow-Up – 03-17 e-mail</vt:lpstr>
      <vt:lpstr>EIC Project Update – Mail March 24</vt:lpstr>
      <vt:lpstr>EIC Implementation Options   Also known as getting the point estimate in the $3B box!  K. Smith on behalf of the EIC EMT </vt:lpstr>
      <vt:lpstr>Cost Reduction Actions</vt:lpstr>
      <vt:lpstr>Cost Reduction Boundary Conditions</vt:lpstr>
      <vt:lpstr>Plan to Achieve Total Project Cost Estimate Goal ($3B)</vt:lpstr>
      <vt:lpstr>Plan to Achieve Total Project Cost Estimate Goal ($3B)</vt:lpstr>
      <vt:lpstr>EIC Science Reach for ep vs Deferred Scope</vt:lpstr>
      <vt:lpstr>Summary</vt:lpstr>
      <vt:lpstr>PowerPoint Presentation</vt:lpstr>
      <vt:lpstr>Current IR Layout</vt:lpstr>
      <vt:lpstr>Front and Rear cryo-assemblies </vt:lpstr>
      <vt:lpstr>EIC IR Superconducting Magnets</vt:lpstr>
      <vt:lpstr>New IR layout to reduce Risk and Cost of SC Magnets</vt:lpstr>
      <vt:lpstr>From Now to Layout 3 </vt:lpstr>
      <vt:lpstr>PowerPoint Presentation</vt:lpstr>
      <vt:lpstr>EIC Project Update – Mail March 17</vt:lpstr>
      <vt:lpstr>EIC Project Update – Mail March 17</vt:lpstr>
      <vt:lpstr>Electron Beam 18 GeV Capability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Rolf Ent</cp:lastModifiedBy>
  <cp:revision>480</cp:revision>
  <cp:lastPrinted>2025-02-20T14:32:25Z</cp:lastPrinted>
  <dcterms:created xsi:type="dcterms:W3CDTF">2023-09-12T20:43:32Z</dcterms:created>
  <dcterms:modified xsi:type="dcterms:W3CDTF">2026-03-27T00:48:40Z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0x01010064DC25A386985D4D9C8290A9164CEF14</vt:lpwstr>
  </property>
  <property fmtid="{D5CDD505-2E9C-101B-9397-08002B2CF9AE}" pid="3" name="MediaServiceImageTags">
    <vt:lpwstr/>
  </property>
</Properties>
</file>