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4" r:id="rId3"/>
    <p:sldMasterId id="2147483686" r:id="rId4"/>
    <p:sldMasterId id="2147483698" r:id="rId5"/>
    <p:sldMasterId id="2147483710" r:id="rId6"/>
  </p:sldMasterIdLst>
  <p:notesMasterIdLst>
    <p:notesMasterId r:id="rId44"/>
  </p:notesMasterIdLst>
  <p:sldIdLst>
    <p:sldId id="256" r:id="rId7"/>
    <p:sldId id="5840" r:id="rId8"/>
    <p:sldId id="2147469664" r:id="rId9"/>
    <p:sldId id="2147469667" r:id="rId10"/>
    <p:sldId id="2147469681" r:id="rId11"/>
    <p:sldId id="2147375499" r:id="rId12"/>
    <p:sldId id="2147469695" r:id="rId13"/>
    <p:sldId id="365" r:id="rId14"/>
    <p:sldId id="2147469682" r:id="rId15"/>
    <p:sldId id="2147469694" r:id="rId16"/>
    <p:sldId id="2147469688" r:id="rId17"/>
    <p:sldId id="2147375436" r:id="rId18"/>
    <p:sldId id="2147469676" r:id="rId19"/>
    <p:sldId id="2147469690" r:id="rId20"/>
    <p:sldId id="2147469692" r:id="rId21"/>
    <p:sldId id="2147469677" r:id="rId22"/>
    <p:sldId id="2147469678" r:id="rId23"/>
    <p:sldId id="2147469666" r:id="rId24"/>
    <p:sldId id="2147469665" r:id="rId25"/>
    <p:sldId id="2147469691" r:id="rId26"/>
    <p:sldId id="2147375462" r:id="rId27"/>
    <p:sldId id="2147469685" r:id="rId28"/>
    <p:sldId id="2147469687" r:id="rId29"/>
    <p:sldId id="2147469696" r:id="rId30"/>
    <p:sldId id="2147469680" r:id="rId31"/>
    <p:sldId id="2147469693" r:id="rId32"/>
    <p:sldId id="2147469683" r:id="rId33"/>
    <p:sldId id="2147469684" r:id="rId34"/>
    <p:sldId id="2147469674" r:id="rId35"/>
    <p:sldId id="4770" r:id="rId36"/>
    <p:sldId id="2147469689" r:id="rId37"/>
    <p:sldId id="2147469686" r:id="rId38"/>
    <p:sldId id="2147469602" r:id="rId39"/>
    <p:sldId id="39078" r:id="rId40"/>
    <p:sldId id="5821" r:id="rId41"/>
    <p:sldId id="5759" r:id="rId42"/>
    <p:sldId id="214737543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8" autoAdjust="0"/>
    <p:restoredTop sz="94632" autoAdjust="0"/>
  </p:normalViewPr>
  <p:slideViewPr>
    <p:cSldViewPr snapToGrid="0">
      <p:cViewPr varScale="1">
        <p:scale>
          <a:sx n="96" d="100"/>
          <a:sy n="96" d="100"/>
        </p:scale>
        <p:origin x="228" y="90"/>
      </p:cViewPr>
      <p:guideLst/>
    </p:cSldViewPr>
  </p:slideViewPr>
  <p:notesTextViewPr>
    <p:cViewPr>
      <p:scale>
        <a:sx n="1" d="1"/>
        <a:sy n="1" d="1"/>
      </p:scale>
      <p:origin x="0" y="0"/>
    </p:cViewPr>
  </p:notesTextViewPr>
  <p:sorterViewPr>
    <p:cViewPr>
      <p:scale>
        <a:sx n="100" d="100"/>
        <a:sy n="100" d="100"/>
      </p:scale>
      <p:origin x="0" y="-10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1" y="1174478"/>
            <a:ext cx="10962105" cy="1240412"/>
          </a:xfrm>
          <a:prstGeom prst="rect">
            <a:avLst/>
          </a:prstGeom>
        </p:spPr>
        <p:txBody>
          <a:bodyPr anchor="b" anchorCtr="0">
            <a:noAutofit/>
          </a:bodyPr>
          <a:lstStyle>
            <a:lvl1pPr algn="l">
              <a:lnSpc>
                <a:spcPct val="100000"/>
              </a:lnSpc>
              <a:defRPr sz="4400" b="1" i="0">
                <a:solidFill>
                  <a:schemeClr val="bg1"/>
                </a:solidFill>
                <a:latin typeface="+mn-lt"/>
                <a:cs typeface="Arial" panose="020B0604020202020204" pitchFamily="34" charset="0"/>
              </a:defRPr>
            </a:lvl1pPr>
          </a:lstStyle>
          <a:p>
            <a:r>
              <a:rPr lang="en-US"/>
              <a:t>L2Ms Monthly Reporting</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1"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5"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6" y="472833"/>
            <a:ext cx="1825604" cy="457200"/>
          </a:xfrm>
          <a:prstGeom prst="rect">
            <a:avLst/>
          </a:prstGeom>
        </p:spPr>
      </p:pic>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1" y="4233687"/>
            <a:ext cx="10962105" cy="379542"/>
          </a:xfrm>
          <a:prstGeom prst="rect">
            <a:avLst/>
          </a:prstGeom>
        </p:spPr>
        <p:txBody>
          <a:bodyPr>
            <a:noAutofit/>
          </a:bodyPr>
          <a:lstStyle>
            <a:lvl1pPr marL="0" indent="0">
              <a:buFontTx/>
              <a:buNone/>
              <a:defRPr sz="20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Date</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1" y="3738425"/>
            <a:ext cx="10962105" cy="477838"/>
          </a:xfrm>
          <a:prstGeom prst="rect">
            <a:avLst/>
          </a:prstGeom>
        </p:spPr>
        <p:txBody>
          <a:bodyPr>
            <a:no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Tree>
    <p:extLst>
      <p:ext uri="{BB962C8B-B14F-4D97-AF65-F5344CB8AC3E}">
        <p14:creationId xmlns:p14="http://schemas.microsoft.com/office/powerpoint/2010/main" val="875810383"/>
      </p:ext>
    </p:extLst>
  </p:cSld>
  <p:clrMapOvr>
    <a:masterClrMapping/>
  </p:clrMapOvr>
  <p:extLst>
    <p:ext uri="{DCECCB84-F9BA-43D5-87BE-67443E8EF086}">
      <p15:sldGuideLst xmlns:p15="http://schemas.microsoft.com/office/powerpoint/2012/main">
        <p15:guide id="7" orient="horz" pos="2160">
          <p15:clr>
            <a:srgbClr val="FBAE40"/>
          </p15:clr>
        </p15:guide>
        <p15:guide id="8" pos="5120">
          <p15:clr>
            <a:srgbClr val="FBAE40"/>
          </p15:clr>
        </p15:guide>
        <p15:guide id="9" orient="horz" pos="3888">
          <p15:clr>
            <a:srgbClr val="FBAE40"/>
          </p15:clr>
        </p15:guide>
        <p15:guide id="10" pos="480">
          <p15:clr>
            <a:srgbClr val="FBAE40"/>
          </p15:clr>
        </p15:guide>
        <p15:guide id="11" pos="976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normAutofit/>
          </a:bodyPr>
          <a:lstStyle>
            <a:lvl1pPr>
              <a:defRPr sz="3600"/>
            </a:lvl1pPr>
          </a:lstStyle>
          <a:p>
            <a:r>
              <a:rPr lang="en-US"/>
              <a:t>Outline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1500"/>
            </a:lvl1pPr>
            <a:lvl2pPr>
              <a:defRPr sz="1200"/>
            </a:lvl2pPr>
            <a:lvl3pPr>
              <a:defRPr sz="1200"/>
            </a:lvl3pPr>
            <a:lvl4pPr>
              <a:defRPr sz="1200"/>
            </a:lvl4pPr>
            <a:lvl5pPr>
              <a:defRPr sz="1200"/>
            </a:lvl5pPr>
          </a:lstStyle>
          <a:p>
            <a:pPr lvl="0"/>
            <a:r>
              <a:rPr lang="en-US"/>
              <a:t>Level 1 – Arial 20</a:t>
            </a:r>
          </a:p>
          <a:p>
            <a:pPr lvl="1"/>
            <a:r>
              <a:rPr lang="en-US"/>
              <a:t>Level 2 – Arial 16</a:t>
            </a:r>
          </a:p>
          <a:p>
            <a:pPr lvl="2"/>
            <a:r>
              <a:rPr lang="en-US"/>
              <a:t>Level 3 – Arial 16</a:t>
            </a:r>
          </a:p>
          <a:p>
            <a:pPr lvl="3"/>
            <a:r>
              <a:rPr lang="en-US"/>
              <a:t>Level 4 – Arial 16</a:t>
            </a:r>
          </a:p>
          <a:p>
            <a:pPr lvl="4"/>
            <a:r>
              <a:rPr lang="en-US"/>
              <a:t>Level 5 – Arial 16</a:t>
            </a:r>
          </a:p>
        </p:txBody>
      </p:sp>
    </p:spTree>
    <p:extLst>
      <p:ext uri="{BB962C8B-B14F-4D97-AF65-F5344CB8AC3E}">
        <p14:creationId xmlns:p14="http://schemas.microsoft.com/office/powerpoint/2010/main" val="392261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386954" indent="-171450">
              <a:defRPr/>
            </a:lvl2pPr>
            <a:lvl3pPr marL="558404" indent="-127397">
              <a:defRPr/>
            </a:lvl3pPr>
            <a:lvl4pPr marL="729854" indent="-127397">
              <a:defRPr/>
            </a:lvl4pPr>
            <a:lvl5pPr marL="901304" indent="-127397">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2059050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523415"/>
          </a:xfrm>
        </p:spPr>
        <p:txBody>
          <a:bodyPr/>
          <a:lstStyle>
            <a:lvl1pPr>
              <a:defRPr/>
            </a:lvl1pPr>
          </a:lstStyle>
          <a:p>
            <a:r>
              <a:rPr lang="en-US"/>
              <a:t>Title Only</a:t>
            </a:r>
          </a:p>
        </p:txBody>
      </p:sp>
    </p:spTree>
    <p:extLst>
      <p:ext uri="{BB962C8B-B14F-4D97-AF65-F5344CB8AC3E}">
        <p14:creationId xmlns:p14="http://schemas.microsoft.com/office/powerpoint/2010/main" val="291980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04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2700"/>
            </a:lvl1pPr>
            <a:lvl2pPr>
              <a:defRPr/>
            </a:lvl2pPr>
            <a:lvl3pPr>
              <a:defRPr/>
            </a:lvl3pPr>
            <a:lvl4pPr>
              <a:defRPr/>
            </a:lvl4pPr>
            <a:lvl5pPr>
              <a:defRPr/>
            </a:lvl5pPr>
          </a:lstStyle>
          <a:p>
            <a:pPr lvl="0"/>
            <a:r>
              <a:rPr lang="en-US"/>
              <a:t>Section Separator – Title Line 1</a:t>
            </a:r>
          </a:p>
          <a:p>
            <a:pPr lvl="0"/>
            <a:r>
              <a:rPr lang="en-US"/>
              <a:t>Section Separator – Title Line 2</a:t>
            </a:r>
          </a:p>
          <a:p>
            <a:pPr lvl="0"/>
            <a:r>
              <a:rPr lang="en-US"/>
              <a:t>Section Separator – Title Line 3</a:t>
            </a:r>
          </a:p>
        </p:txBody>
      </p:sp>
    </p:spTree>
    <p:extLst>
      <p:ext uri="{BB962C8B-B14F-4D97-AF65-F5344CB8AC3E}">
        <p14:creationId xmlns:p14="http://schemas.microsoft.com/office/powerpoint/2010/main" val="277087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42800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7474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815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3/27/2026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87091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3/27/2026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59719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35213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894693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3/27/2026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88940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3/27/2026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42880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75373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47562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3/27/2026</a:t>
            </a:r>
            <a:endParaRPr lang="en-US" dirty="0"/>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6850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3/27/2026</a:t>
            </a:r>
            <a:endParaRPr lang="en-US" dirty="0"/>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004387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3/27/2026</a:t>
            </a:r>
            <a:endParaRPr lang="en-US" dirty="0"/>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690689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3/27/2026</a:t>
            </a:r>
            <a:endParaRPr lang="en-US" dirty="0"/>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123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3/27/2026</a:t>
            </a:r>
            <a:endParaRPr lang="en-US" dirty="0"/>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40273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3/27/2026</a:t>
            </a:r>
            <a:endParaRPr lang="en-US" dirty="0"/>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32681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3/27/2026</a:t>
            </a:r>
            <a:endParaRPr lang="en-US" dirty="0"/>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30693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3/27/2026</a:t>
            </a:r>
            <a:endParaRPr lang="en-US" dirty="0"/>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721559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3/27/2026</a:t>
            </a:r>
            <a:endParaRPr lang="en-US" dirty="0"/>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8354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3/27/2026</a:t>
            </a:r>
            <a:endParaRPr lang="en-US" dirty="0"/>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564523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3/27/2026</a:t>
            </a:r>
            <a:endParaRPr lang="en-US" dirty="0"/>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3025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3/27/2026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1/9/2026</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39867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1/9/2026</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611617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1/9/2026</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46079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1/9/2026</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19485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1/9/2026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029017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1/9/2026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669675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1/9/2026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416522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1/9/2026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678102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1/9/2026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541455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1/9/2026</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8232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3/27/2026</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General Meeting</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1/9/2026</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847117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529090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05237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173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667166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131856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803630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80374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399089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ePIC Software &amp; Computing Meeting, March 25, 2026.</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16680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909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3/27/2026</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3/27/2026</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General Meeting</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3/27/2026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6274" y="535093"/>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9"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EIC L2Ms Monthly Reporting, February 25,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501" y="6517123"/>
            <a:ext cx="513209" cy="253916"/>
          </a:xfrm>
          <a:prstGeom prst="rect">
            <a:avLst/>
          </a:prstGeom>
          <a:noFill/>
        </p:spPr>
        <p:txBody>
          <a:bodyPr wrap="square" anchor="ctr">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5E7E6BA-9547-40BA-BC84-EED48D8D50C1}" type="slidenum">
              <a:rPr kumimoji="0" lang="en-US" sz="105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5" cy="504497"/>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8" y="908852"/>
            <a:ext cx="11498620" cy="525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2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p:txStyles>
    <p:titleStyle>
      <a:lvl1pPr algn="l" defTabSz="6858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00000"/>
        </a:lnSpc>
        <a:spcBef>
          <a:spcPts val="0"/>
        </a:spcBef>
        <a:spcAft>
          <a:spcPts val="300"/>
        </a:spcAft>
        <a:buFont typeface="Arial" panose="020B0604020202020204" pitchFamily="34" charset="0"/>
        <a:buChar char="•"/>
        <a:defRPr sz="1500" kern="1200">
          <a:solidFill>
            <a:schemeClr val="tx1"/>
          </a:solidFill>
          <a:latin typeface="+mn-lt"/>
          <a:ea typeface="+mn-ea"/>
          <a:cs typeface="+mn-cs"/>
        </a:defRPr>
      </a:lvl2pPr>
      <a:lvl3pPr marL="515541" indent="-170260" algn="l" defTabSz="685800" rtl="0" eaLnBrk="1" latinLnBrk="0" hangingPunct="1">
        <a:lnSpc>
          <a:spcPct val="100000"/>
        </a:lnSpc>
        <a:spcBef>
          <a:spcPts val="0"/>
        </a:spcBef>
        <a:spcAft>
          <a:spcPts val="300"/>
        </a:spcAft>
        <a:buFont typeface="Arial" panose="020B0604020202020204" pitchFamily="34" charset="0"/>
        <a:buChar char="•"/>
        <a:defRPr sz="1350" kern="1200">
          <a:solidFill>
            <a:schemeClr val="tx1"/>
          </a:solidFill>
          <a:latin typeface="+mn-lt"/>
          <a:ea typeface="+mn-ea"/>
          <a:cs typeface="+mn-cs"/>
        </a:defRPr>
      </a:lvl3pPr>
      <a:lvl4pPr marL="68580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4pPr>
      <a:lvl5pPr marL="856060" indent="-170260" algn="l" defTabSz="685800" rtl="0" eaLnBrk="1" latinLnBrk="0" hangingPunct="1">
        <a:lnSpc>
          <a:spcPct val="100000"/>
        </a:lnSpc>
        <a:spcBef>
          <a:spcPts val="0"/>
        </a:spcBef>
        <a:spcAft>
          <a:spcPts val="3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120">
          <p15:clr>
            <a:srgbClr val="F26B43"/>
          </p15:clr>
        </p15:guide>
        <p15:guide id="9" pos="480">
          <p15:clr>
            <a:srgbClr val="F26B43"/>
          </p15:clr>
        </p15:guide>
        <p15:guide id="10" orient="horz" pos="3888">
          <p15:clr>
            <a:srgbClr val="F26B43"/>
          </p15:clr>
        </p15:guide>
        <p15:guide id="11" pos="9760">
          <p15:clr>
            <a:srgbClr val="F26B43"/>
          </p15:clr>
        </p15:guide>
        <p15:guide id="12"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3/27/2026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17299505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3/27/2026</a:t>
            </a:r>
            <a:endParaRPr lang="en-US" dirty="0"/>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16032184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1/9/2026</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General Meeting</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883955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ePIC Software &amp; Computing Meeting, March 25, 2026.</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2164424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urldefense.us/v2/url?u=https-3A__urldefense.com_v3_-5F-5Fhttps-3A__docs.google.com_spreadsheets_d_1GW6p-5F2oNK0JzAS7Xwdr3KhqadZqnnfO-2DFyaj-2DJ0FT9c_edit-3Fusp-3Dsharing-5F-5F-3B-21-21P4SdNyxKAPE-21A8J2fUpVwk6PFWuNNGIG2rMqxHA2sUyfZ4UNKJ-5F-5FR-2D7kxFdjJZFzDTOLWsmExyGwhZNJirY9kTmvvaQnliclR6WVX8Z7iSYong-24&amp;d=DwMFaQ&amp;c=v4IIwRuZAmwupIjowmMWUmLasxPEgYsgNI-O7C4ViYc&amp;r=XRuhd5znVZ-86OLX6BWly44JW0XqYsaz7x_4t8rPm2w&amp;m=bMwJ5L3ZF2taOSSEQ8dzXlT4DQfoRWG481An0Pc1OmjBNJLEfL9aFmt_mNb9JOVZ&amp;s=KfGsQENCBJ_qPXVCq1SQ1emq6ARlhu2FZIsgKjwruf8&amp;e=" TargetMode="Externa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indico.bnl.gov/event/31760/" TargetMode="External"/><Relationship Id="rId1" Type="http://schemas.openxmlformats.org/officeDocument/2006/relationships/slideLayout" Target="../slideLayouts/slideLayout6.xml"/><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eic.github.io/firebir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indico.bnl.gov/event/31808/"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indico.bnl.gov/event/3149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51.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hyperlink" Target="https://greybook.cern.ch/experiment/recognized" TargetMode="External"/><Relationship Id="rId7"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hyperlink" Target="mailto:Users.Office@cern.ch" TargetMode="External"/><Relationship Id="rId5" Type="http://schemas.openxmlformats.org/officeDocument/2006/relationships/hyperlink" Target="https://usersoffice.web.cern.ch/team-leaders-corner" TargetMode="External"/><Relationship Id="rId4" Type="http://schemas.openxmlformats.org/officeDocument/2006/relationships/hyperlink" Target="https://usersoffice.web.cern.c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indico.bnl.gov/event/30283/" TargetMode="Externa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hyperlink" Target="https://indico.bnl.gov/event/30283/timetable/#20260317.detaile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406668"/>
            <a:ext cx="9144000" cy="1806834"/>
          </a:xfrm>
        </p:spPr>
        <p:txBody>
          <a:bodyPr/>
          <a:lstStyle/>
          <a:p>
            <a:r>
              <a:rPr lang="en-US" b="1" dirty="0" err="1">
                <a:solidFill>
                  <a:schemeClr val="accent1"/>
                </a:solidFill>
              </a:rPr>
              <a:t>ePIC</a:t>
            </a:r>
            <a:r>
              <a:rPr lang="en-US" b="1" dirty="0">
                <a:solidFill>
                  <a:schemeClr val="accent1"/>
                </a:solidFill>
              </a:rPr>
              <a:t> Collaboration News</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308448"/>
            <a:ext cx="9144000" cy="1113282"/>
          </a:xfrm>
        </p:spPr>
        <p:txBody>
          <a:bodyPr/>
          <a:lstStyle/>
          <a:p>
            <a:r>
              <a:rPr lang="en-US" i="1" u="sng" dirty="0"/>
              <a:t>J. Lajoie</a:t>
            </a:r>
            <a:r>
              <a:rPr lang="en-US" i="1" dirty="0"/>
              <a:t>, S. Dalla Torre</a:t>
            </a:r>
          </a:p>
          <a:p>
            <a:r>
              <a:rPr lang="en-US" dirty="0"/>
              <a:t>March 27</a:t>
            </a:r>
            <a:r>
              <a:rPr lang="en-US" baseline="30000" dirty="0"/>
              <a:t>th</a:t>
            </a:r>
            <a:r>
              <a:rPr lang="en-US" dirty="0"/>
              <a:t>, 2026</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D5B6-8747-A9EA-CB9F-3BDD4D334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84553-C62A-2EC0-6129-B2DBF52265CE}"/>
              </a:ext>
            </a:extLst>
          </p:cNvPr>
          <p:cNvSpPr>
            <a:spLocks noGrp="1"/>
          </p:cNvSpPr>
          <p:nvPr>
            <p:ph type="title"/>
          </p:nvPr>
        </p:nvSpPr>
        <p:spPr>
          <a:xfrm>
            <a:off x="568692" y="203918"/>
            <a:ext cx="10515600" cy="933739"/>
          </a:xfrm>
        </p:spPr>
        <p:txBody>
          <a:bodyPr/>
          <a:lstStyle/>
          <a:p>
            <a:r>
              <a:rPr lang="en-US" b="1" dirty="0">
                <a:solidFill>
                  <a:schemeClr val="accent1"/>
                </a:solidFill>
              </a:rPr>
              <a:t>Software </a:t>
            </a:r>
            <a:r>
              <a:rPr lang="en-US" b="1">
                <a:solidFill>
                  <a:schemeClr val="accent1"/>
                </a:solidFill>
              </a:rPr>
              <a:t>and Computing</a:t>
            </a:r>
            <a:endParaRPr lang="en-US" b="1" dirty="0">
              <a:solidFill>
                <a:schemeClr val="accent1"/>
              </a:solidFill>
            </a:endParaRPr>
          </a:p>
        </p:txBody>
      </p:sp>
      <p:sp>
        <p:nvSpPr>
          <p:cNvPr id="3" name="Date Placeholder 2">
            <a:extLst>
              <a:ext uri="{FF2B5EF4-FFF2-40B4-BE49-F238E27FC236}">
                <a16:creationId xmlns:a16="http://schemas.microsoft.com/office/drawing/2014/main" id="{15F21B56-90DC-D8BA-1530-D88A0C68CAE1}"/>
              </a:ext>
            </a:extLst>
          </p:cNvPr>
          <p:cNvSpPr>
            <a:spLocks noGrp="1"/>
          </p:cNvSpPr>
          <p:nvPr>
            <p:ph type="dt" sz="half" idx="10"/>
          </p:nvPr>
        </p:nvSpPr>
        <p:spPr/>
        <p:txBody>
          <a:bodyPr/>
          <a:lstStyle/>
          <a:p>
            <a:r>
              <a:rPr lang="en-US"/>
              <a:t>3/5/2026</a:t>
            </a:r>
          </a:p>
        </p:txBody>
      </p:sp>
      <p:sp>
        <p:nvSpPr>
          <p:cNvPr id="4" name="Footer Placeholder 3">
            <a:extLst>
              <a:ext uri="{FF2B5EF4-FFF2-40B4-BE49-F238E27FC236}">
                <a16:creationId xmlns:a16="http://schemas.microsoft.com/office/drawing/2014/main" id="{777762FF-E0D6-CE19-065A-51BC7E8C884A}"/>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237A59CF-0E3D-7B1B-B2F7-5C3133E996F1}"/>
              </a:ext>
            </a:extLst>
          </p:cNvPr>
          <p:cNvSpPr>
            <a:spLocks noGrp="1"/>
          </p:cNvSpPr>
          <p:nvPr>
            <p:ph type="sldNum" sz="quarter" idx="12"/>
          </p:nvPr>
        </p:nvSpPr>
        <p:spPr/>
        <p:txBody>
          <a:bodyPr/>
          <a:lstStyle/>
          <a:p>
            <a:fld id="{588949A8-7CCD-4D90-AA9A-1451BFC6FB3A}" type="slidenum">
              <a:rPr lang="en-US" smtClean="0"/>
              <a:t>10</a:t>
            </a:fld>
            <a:endParaRPr lang="en-US"/>
          </a:p>
        </p:txBody>
      </p:sp>
      <p:pic>
        <p:nvPicPr>
          <p:cNvPr id="13" name="Picture 12">
            <a:extLst>
              <a:ext uri="{FF2B5EF4-FFF2-40B4-BE49-F238E27FC236}">
                <a16:creationId xmlns:a16="http://schemas.microsoft.com/office/drawing/2014/main" id="{F959E7D2-2CAD-4ECB-DA14-35640E8E0CF4}"/>
              </a:ext>
            </a:extLst>
          </p:cNvPr>
          <p:cNvPicPr>
            <a:picLocks noChangeAspect="1"/>
          </p:cNvPicPr>
          <p:nvPr/>
        </p:nvPicPr>
        <p:blipFill>
          <a:blip r:embed="rId2"/>
          <a:stretch>
            <a:fillRect/>
          </a:stretch>
        </p:blipFill>
        <p:spPr>
          <a:xfrm>
            <a:off x="293697" y="1181606"/>
            <a:ext cx="5972006" cy="3360249"/>
          </a:xfrm>
          <a:prstGeom prst="rect">
            <a:avLst/>
          </a:prstGeom>
          <a:ln>
            <a:solidFill>
              <a:schemeClr val="tx1"/>
            </a:solidFill>
          </a:ln>
        </p:spPr>
      </p:pic>
      <p:pic>
        <p:nvPicPr>
          <p:cNvPr id="15" name="Picture 14">
            <a:extLst>
              <a:ext uri="{FF2B5EF4-FFF2-40B4-BE49-F238E27FC236}">
                <a16:creationId xmlns:a16="http://schemas.microsoft.com/office/drawing/2014/main" id="{DB03E2F2-1998-6B16-3394-E7D88A8D1F02}"/>
              </a:ext>
            </a:extLst>
          </p:cNvPr>
          <p:cNvPicPr>
            <a:picLocks noChangeAspect="1"/>
          </p:cNvPicPr>
          <p:nvPr/>
        </p:nvPicPr>
        <p:blipFill>
          <a:blip r:embed="rId3"/>
          <a:stretch>
            <a:fillRect/>
          </a:stretch>
        </p:blipFill>
        <p:spPr>
          <a:xfrm>
            <a:off x="5160654" y="2617305"/>
            <a:ext cx="6293409" cy="3541092"/>
          </a:xfrm>
          <a:prstGeom prst="rect">
            <a:avLst/>
          </a:prstGeom>
          <a:ln>
            <a:solidFill>
              <a:schemeClr val="tx1"/>
            </a:solidFill>
          </a:ln>
        </p:spPr>
      </p:pic>
      <p:sp>
        <p:nvSpPr>
          <p:cNvPr id="16" name="TextBox 15">
            <a:extLst>
              <a:ext uri="{FF2B5EF4-FFF2-40B4-BE49-F238E27FC236}">
                <a16:creationId xmlns:a16="http://schemas.microsoft.com/office/drawing/2014/main" id="{8A62ED6E-AA86-DFF6-E65B-B53A76F529B4}"/>
              </a:ext>
            </a:extLst>
          </p:cNvPr>
          <p:cNvSpPr txBox="1"/>
          <p:nvPr/>
        </p:nvSpPr>
        <p:spPr>
          <a:xfrm>
            <a:off x="6628599" y="665026"/>
            <a:ext cx="4899259" cy="1754326"/>
          </a:xfrm>
          <a:prstGeom prst="rect">
            <a:avLst/>
          </a:prstGeom>
          <a:noFill/>
        </p:spPr>
        <p:txBody>
          <a:bodyPr wrap="square" rtlCol="0">
            <a:spAutoFit/>
          </a:bodyPr>
          <a:lstStyle/>
          <a:p>
            <a:r>
              <a:rPr lang="en-US" dirty="0"/>
              <a:t>Early Science Workshop had a joint session with Software and Computing – discussed simulation campaigns, reconstruction, </a:t>
            </a:r>
            <a:r>
              <a:rPr lang="en-US" dirty="0" err="1"/>
              <a:t>Rucio</a:t>
            </a:r>
            <a:r>
              <a:rPr lang="en-US" dirty="0"/>
              <a:t> tutorial, …</a:t>
            </a:r>
          </a:p>
          <a:p>
            <a:endParaRPr lang="en-US" dirty="0"/>
          </a:p>
          <a:p>
            <a:r>
              <a:rPr lang="en-US" dirty="0"/>
              <a:t>Efforts underway to scale our simulation productions and make datasets discoverable. </a:t>
            </a:r>
          </a:p>
        </p:txBody>
      </p:sp>
      <p:sp>
        <p:nvSpPr>
          <p:cNvPr id="17" name="TextBox 16">
            <a:extLst>
              <a:ext uri="{FF2B5EF4-FFF2-40B4-BE49-F238E27FC236}">
                <a16:creationId xmlns:a16="http://schemas.microsoft.com/office/drawing/2014/main" id="{965C08A5-34DA-09D1-0A6F-0613FC7E8F14}"/>
              </a:ext>
            </a:extLst>
          </p:cNvPr>
          <p:cNvSpPr txBox="1"/>
          <p:nvPr/>
        </p:nvSpPr>
        <p:spPr>
          <a:xfrm>
            <a:off x="353576" y="4794342"/>
            <a:ext cx="4349878" cy="1477328"/>
          </a:xfrm>
          <a:prstGeom prst="rect">
            <a:avLst/>
          </a:prstGeom>
          <a:noFill/>
        </p:spPr>
        <p:txBody>
          <a:bodyPr wrap="square" rtlCol="0">
            <a:spAutoFit/>
          </a:bodyPr>
          <a:lstStyle/>
          <a:p>
            <a:r>
              <a:rPr lang="en-US" dirty="0"/>
              <a:t>Software and Computing is extremely active both </a:t>
            </a:r>
            <a:r>
              <a:rPr lang="en-US" b="1" dirty="0"/>
              <a:t>supporting the simulation effort and planning for the future of S&amp;C in </a:t>
            </a:r>
            <a:r>
              <a:rPr lang="en-US" b="1" dirty="0" err="1"/>
              <a:t>ePIC</a:t>
            </a:r>
            <a:r>
              <a:rPr lang="en-US" dirty="0"/>
              <a:t>.  Will have a report </a:t>
            </a:r>
            <a:r>
              <a:rPr lang="en-US"/>
              <a:t>at the </a:t>
            </a:r>
            <a:r>
              <a:rPr lang="en-US" dirty="0"/>
              <a:t>General </a:t>
            </a:r>
            <a:r>
              <a:rPr lang="en-US"/>
              <a:t>Meeting on April 24</a:t>
            </a:r>
            <a:r>
              <a:rPr lang="en-US" baseline="30000"/>
              <a:t>th</a:t>
            </a:r>
            <a:r>
              <a:rPr lang="en-US"/>
              <a:t> </a:t>
            </a:r>
            <a:endParaRPr lang="en-US" dirty="0"/>
          </a:p>
        </p:txBody>
      </p:sp>
    </p:spTree>
    <p:extLst>
      <p:ext uri="{BB962C8B-B14F-4D97-AF65-F5344CB8AC3E}">
        <p14:creationId xmlns:p14="http://schemas.microsoft.com/office/powerpoint/2010/main" val="330111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68EE-3C29-9714-72A6-86A03CEE7BD8}"/>
              </a:ext>
            </a:extLst>
          </p:cNvPr>
          <p:cNvSpPr>
            <a:spLocks noGrp="1"/>
          </p:cNvSpPr>
          <p:nvPr>
            <p:ph type="title"/>
          </p:nvPr>
        </p:nvSpPr>
        <p:spPr>
          <a:xfrm>
            <a:off x="737716" y="157616"/>
            <a:ext cx="10515600" cy="1325563"/>
          </a:xfrm>
        </p:spPr>
        <p:txBody>
          <a:bodyPr/>
          <a:lstStyle/>
          <a:p>
            <a:r>
              <a:rPr lang="en-US" b="1" dirty="0" err="1">
                <a:solidFill>
                  <a:schemeClr val="accent1"/>
                </a:solidFill>
              </a:rPr>
              <a:t>ePIC</a:t>
            </a:r>
            <a:r>
              <a:rPr lang="en-US" b="1" dirty="0">
                <a:solidFill>
                  <a:schemeClr val="accent1"/>
                </a:solidFill>
              </a:rPr>
              <a:t> and the Genesis Mission</a:t>
            </a:r>
          </a:p>
        </p:txBody>
      </p:sp>
      <p:sp>
        <p:nvSpPr>
          <p:cNvPr id="3" name="Date Placeholder 2">
            <a:extLst>
              <a:ext uri="{FF2B5EF4-FFF2-40B4-BE49-F238E27FC236}">
                <a16:creationId xmlns:a16="http://schemas.microsoft.com/office/drawing/2014/main" id="{EB4E84B0-68D6-8172-CED1-526F933EF902}"/>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428089D1-19C7-890C-72B1-11737A632205}"/>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B330E378-764B-EAD3-B016-DB6A5425701A}"/>
              </a:ext>
            </a:extLst>
          </p:cNvPr>
          <p:cNvSpPr>
            <a:spLocks noGrp="1"/>
          </p:cNvSpPr>
          <p:nvPr>
            <p:ph type="sldNum" sz="quarter" idx="12"/>
          </p:nvPr>
        </p:nvSpPr>
        <p:spPr/>
        <p:txBody>
          <a:bodyPr/>
          <a:lstStyle/>
          <a:p>
            <a:fld id="{588949A8-7CCD-4D90-AA9A-1451BFC6FB3A}" type="slidenum">
              <a:rPr lang="en-US" smtClean="0"/>
              <a:t>11</a:t>
            </a:fld>
            <a:endParaRPr lang="en-US"/>
          </a:p>
        </p:txBody>
      </p:sp>
      <p:pic>
        <p:nvPicPr>
          <p:cNvPr id="3074" name="Picture 2" descr="a blue and red background with the text &quot;Genesis Mission&quot; ">
            <a:extLst>
              <a:ext uri="{FF2B5EF4-FFF2-40B4-BE49-F238E27FC236}">
                <a16:creationId xmlns:a16="http://schemas.microsoft.com/office/drawing/2014/main" id="{2EE0EAB9-396B-E720-1062-310E08791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2339975"/>
            <a:ext cx="6477000" cy="4381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14D3F3-CC9B-CB25-8DF5-093D0DAEA368}"/>
              </a:ext>
            </a:extLst>
          </p:cNvPr>
          <p:cNvSpPr txBox="1"/>
          <p:nvPr/>
        </p:nvSpPr>
        <p:spPr>
          <a:xfrm>
            <a:off x="440871" y="1240424"/>
            <a:ext cx="4180114" cy="5078313"/>
          </a:xfrm>
          <a:prstGeom prst="rect">
            <a:avLst/>
          </a:prstGeom>
          <a:noFill/>
        </p:spPr>
        <p:txBody>
          <a:bodyPr wrap="square" rtlCol="0">
            <a:spAutoFit/>
          </a:bodyPr>
          <a:lstStyle/>
          <a:p>
            <a:r>
              <a:rPr lang="en-US" dirty="0"/>
              <a:t>Markus hosted a discussion on coordinating </a:t>
            </a:r>
            <a:r>
              <a:rPr lang="en-US" dirty="0" err="1"/>
              <a:t>ePIC</a:t>
            </a:r>
            <a:r>
              <a:rPr lang="en-US" dirty="0"/>
              <a:t> efforts on the Genesis Mission after the March 25</a:t>
            </a:r>
            <a:r>
              <a:rPr lang="en-US" baseline="30000" dirty="0"/>
              <a:t>th</a:t>
            </a:r>
            <a:r>
              <a:rPr lang="en-US" dirty="0"/>
              <a:t> S&amp;C Meeting. </a:t>
            </a:r>
          </a:p>
          <a:p>
            <a:endParaRPr lang="en-US" dirty="0"/>
          </a:p>
          <a:p>
            <a:pPr eaLnBrk="0" fontAlgn="base" hangingPunct="0">
              <a:lnSpc>
                <a:spcPct val="100000"/>
              </a:lnSpc>
              <a:spcBef>
                <a:spcPct val="0"/>
              </a:spcBef>
              <a:spcAft>
                <a:spcPct val="0"/>
              </a:spcAft>
            </a:pPr>
            <a:r>
              <a:rPr lang="en-US" altLang="en-US" dirty="0">
                <a:solidFill>
                  <a:srgbClr val="000000"/>
                </a:solidFill>
              </a:rPr>
              <a:t>The Genesis Mission is an opportunity for </a:t>
            </a:r>
            <a:r>
              <a:rPr lang="en-US" altLang="en-US" dirty="0" err="1">
                <a:solidFill>
                  <a:srgbClr val="000000"/>
                </a:solidFill>
              </a:rPr>
              <a:t>ePIC</a:t>
            </a:r>
            <a:r>
              <a:rPr lang="en-US" altLang="en-US" dirty="0">
                <a:solidFill>
                  <a:srgbClr val="000000"/>
                </a:solidFill>
              </a:rPr>
              <a:t>. Success depends on </a:t>
            </a:r>
            <a:r>
              <a:rPr lang="en-US" altLang="en-US" b="1" dirty="0">
                <a:solidFill>
                  <a:srgbClr val="000000"/>
                </a:solidFill>
              </a:rPr>
              <a:t>alignment with our priorities. </a:t>
            </a:r>
            <a:r>
              <a:rPr lang="en-US" altLang="en-US" dirty="0">
                <a:solidFill>
                  <a:srgbClr val="000000"/>
                </a:solidFill>
              </a:rPr>
              <a:t>We should </a:t>
            </a:r>
            <a:r>
              <a:rPr lang="en-US" altLang="en-US" b="1" dirty="0">
                <a:solidFill>
                  <a:srgbClr val="000000"/>
                </a:solidFill>
              </a:rPr>
              <a:t>actively coordinate proposals now. </a:t>
            </a:r>
          </a:p>
          <a:p>
            <a:pPr eaLnBrk="0" fontAlgn="base" hangingPunct="0">
              <a:lnSpc>
                <a:spcPct val="100000"/>
              </a:lnSpc>
              <a:spcBef>
                <a:spcPct val="0"/>
              </a:spcBef>
              <a:spcAft>
                <a:spcPct val="0"/>
              </a:spcAft>
            </a:pPr>
            <a:endParaRPr lang="en-US" altLang="en-US" b="1" dirty="0">
              <a:solidFill>
                <a:srgbClr val="000000"/>
              </a:solidFill>
            </a:endParaRPr>
          </a:p>
          <a:p>
            <a:pPr eaLnBrk="0" fontAlgn="base" hangingPunct="0">
              <a:spcBef>
                <a:spcPct val="0"/>
              </a:spcBef>
              <a:spcAft>
                <a:spcPct val="0"/>
              </a:spcAft>
            </a:pPr>
            <a:r>
              <a:rPr lang="en-US" altLang="en-US" b="1" dirty="0">
                <a:solidFill>
                  <a:schemeClr val="accent1"/>
                </a:solidFill>
                <a:cs typeface="Calibri" panose="020F0502020204030204" pitchFamily="34" charset="0"/>
              </a:rPr>
              <a:t>Opportunities</a:t>
            </a:r>
            <a:r>
              <a:rPr lang="en-US" altLang="en-US" dirty="0">
                <a:solidFill>
                  <a:srgbClr val="000000"/>
                </a:solidFill>
                <a:cs typeface="Calibri" panose="020F0502020204030204" pitchFamily="34" charset="0"/>
              </a:rPr>
              <a:t>: </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dirty="0">
                <a:solidFill>
                  <a:srgbClr val="000000"/>
                </a:solidFill>
                <a:cs typeface="Calibri" panose="020F0502020204030204" pitchFamily="34" charset="0"/>
              </a:rPr>
              <a:t>Broader engagement with and in </a:t>
            </a:r>
            <a:r>
              <a:rPr lang="en-US" altLang="en-US" dirty="0" err="1">
                <a:solidFill>
                  <a:srgbClr val="000000"/>
                </a:solidFill>
                <a:cs typeface="Calibri" panose="020F0502020204030204" pitchFamily="34" charset="0"/>
              </a:rPr>
              <a:t>ePIC</a:t>
            </a:r>
            <a:r>
              <a:rPr lang="en-US" altLang="en-US" dirty="0">
                <a:solidFill>
                  <a:srgbClr val="000000"/>
                </a:solidFill>
                <a:cs typeface="Calibri" panose="020F0502020204030204" pitchFamily="34" charset="0"/>
              </a:rPr>
              <a:t> Software &amp; Computing, </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dirty="0">
                <a:solidFill>
                  <a:srgbClr val="000000"/>
                </a:solidFill>
                <a:cs typeface="Calibri" panose="020F0502020204030204" pitchFamily="34" charset="0"/>
              </a:rPr>
              <a:t>Expand our workforce.</a:t>
            </a:r>
          </a:p>
          <a:p>
            <a:pPr marL="285750" indent="-285750" eaLnBrk="0" fontAlgn="base" hangingPunct="0">
              <a:lnSpc>
                <a:spcPct val="100000"/>
              </a:lnSpc>
              <a:spcBef>
                <a:spcPct val="0"/>
              </a:spcBef>
              <a:spcAft>
                <a:spcPct val="0"/>
              </a:spcAft>
              <a:buFont typeface="Arial" panose="020B0604020202020204" pitchFamily="34" charset="0"/>
              <a:buChar char="•"/>
            </a:pPr>
            <a:r>
              <a:rPr lang="en-US" altLang="en-US" dirty="0">
                <a:solidFill>
                  <a:srgbClr val="000000"/>
                </a:solidFill>
                <a:cs typeface="Calibri" panose="020F0502020204030204" pitchFamily="34" charset="0"/>
              </a:rPr>
              <a:t>Increase visibility of AI within </a:t>
            </a:r>
            <a:r>
              <a:rPr lang="en-US" altLang="en-US" dirty="0" err="1">
                <a:solidFill>
                  <a:srgbClr val="000000"/>
                </a:solidFill>
                <a:cs typeface="Calibri" panose="020F0502020204030204" pitchFamily="34" charset="0"/>
              </a:rPr>
              <a:t>ePIC</a:t>
            </a:r>
            <a:r>
              <a:rPr lang="en-US" altLang="en-US" dirty="0">
                <a:solidFill>
                  <a:srgbClr val="000000"/>
                </a:solidFill>
                <a:cs typeface="Calibri" panose="020F0502020204030204" pitchFamily="34" charset="0"/>
              </a:rPr>
              <a:t>.</a:t>
            </a:r>
          </a:p>
          <a:p>
            <a:pPr marL="285750" indent="-285750" eaLnBrk="0" fontAlgn="base" hangingPunct="0">
              <a:lnSpc>
                <a:spcPct val="100000"/>
              </a:lnSpc>
              <a:spcBef>
                <a:spcPct val="0"/>
              </a:spcBef>
              <a:spcAft>
                <a:spcPct val="0"/>
              </a:spcAft>
              <a:buFont typeface="Arial" panose="020B0604020202020204" pitchFamily="34" charset="0"/>
              <a:buChar char="•"/>
            </a:pPr>
            <a:endParaRPr lang="en-US" altLang="en-US" dirty="0">
              <a:solidFill>
                <a:srgbClr val="000000"/>
              </a:solidFill>
              <a:cs typeface="Calibri" panose="020F0502020204030204" pitchFamily="34" charset="0"/>
            </a:endParaRPr>
          </a:p>
          <a:p>
            <a:pPr eaLnBrk="0" fontAlgn="base" hangingPunct="0">
              <a:spcBef>
                <a:spcPct val="0"/>
              </a:spcBef>
              <a:spcAft>
                <a:spcPct val="0"/>
              </a:spcAft>
            </a:pPr>
            <a:r>
              <a:rPr lang="en-US" altLang="en-US" b="1" dirty="0">
                <a:solidFill>
                  <a:schemeClr val="accent1"/>
                </a:solidFill>
                <a:cs typeface="Calibri" panose="020F0502020204030204" pitchFamily="34" charset="0"/>
              </a:rPr>
              <a:t>Challenges</a:t>
            </a:r>
            <a:r>
              <a:rPr lang="en-US" altLang="en-US" dirty="0">
                <a:solidFill>
                  <a:srgbClr val="000000"/>
                </a:solidFill>
                <a:cs typeface="Calibri" panose="020F0502020204030204" pitchFamily="34" charset="0"/>
              </a:rPr>
              <a:t>: </a:t>
            </a:r>
          </a:p>
          <a:p>
            <a:pPr marL="285750" indent="-285750" eaLnBrk="0" fontAlgn="base" hangingPunct="0">
              <a:lnSpc>
                <a:spcPct val="100000"/>
              </a:lnSpc>
              <a:spcBef>
                <a:spcPct val="0"/>
              </a:spcBef>
              <a:spcAft>
                <a:spcPct val="0"/>
              </a:spcAft>
              <a:buFont typeface="Arial" panose="020B0604020202020204" pitchFamily="34" charset="0"/>
              <a:buChar char="•"/>
            </a:pPr>
            <a:r>
              <a:rPr lang="en-US" dirty="0"/>
              <a:t>Impact depends on alignment with </a:t>
            </a:r>
            <a:r>
              <a:rPr lang="en-US" dirty="0" err="1"/>
              <a:t>ePIC</a:t>
            </a:r>
            <a:r>
              <a:rPr lang="en-US" dirty="0"/>
              <a:t> priorities. </a:t>
            </a:r>
          </a:p>
        </p:txBody>
      </p:sp>
      <p:sp>
        <p:nvSpPr>
          <p:cNvPr id="7" name="TextBox 6">
            <a:extLst>
              <a:ext uri="{FF2B5EF4-FFF2-40B4-BE49-F238E27FC236}">
                <a16:creationId xmlns:a16="http://schemas.microsoft.com/office/drawing/2014/main" id="{D470CDA3-B3CA-469D-FCD0-169946543698}"/>
              </a:ext>
            </a:extLst>
          </p:cNvPr>
          <p:cNvSpPr txBox="1"/>
          <p:nvPr/>
        </p:nvSpPr>
        <p:spPr>
          <a:xfrm>
            <a:off x="7757962" y="883014"/>
            <a:ext cx="3696322" cy="1200329"/>
          </a:xfrm>
          <a:prstGeom prst="rect">
            <a:avLst/>
          </a:prstGeom>
          <a:noFill/>
          <a:ln>
            <a:solidFill>
              <a:schemeClr val="tx1"/>
            </a:solidFill>
          </a:ln>
        </p:spPr>
        <p:txBody>
          <a:bodyPr wrap="square" rtlCol="0">
            <a:spAutoFit/>
          </a:bodyPr>
          <a:lstStyle/>
          <a:p>
            <a:r>
              <a:rPr lang="en-US" dirty="0"/>
              <a:t>Working to provide a way to coordinate efforts in </a:t>
            </a:r>
            <a:r>
              <a:rPr lang="en-US" dirty="0" err="1"/>
              <a:t>ePIC</a:t>
            </a:r>
            <a:r>
              <a:rPr lang="en-US" dirty="0"/>
              <a:t>, match up people and proposals. Shared spreadsheet </a:t>
            </a:r>
            <a:r>
              <a:rPr lang="en-US" dirty="0">
                <a:hlinkClick r:id="rId3"/>
              </a:rPr>
              <a:t>here</a:t>
            </a:r>
            <a:r>
              <a:rPr lang="en-US" dirty="0"/>
              <a:t>.  </a:t>
            </a:r>
          </a:p>
        </p:txBody>
      </p:sp>
    </p:spTree>
    <p:extLst>
      <p:ext uri="{BB962C8B-B14F-4D97-AF65-F5344CB8AC3E}">
        <p14:creationId xmlns:p14="http://schemas.microsoft.com/office/powerpoint/2010/main" val="99650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15EA2C-C4EF-82F0-89FF-28074D9BCF9B}"/>
              </a:ext>
            </a:extLst>
          </p:cNvPr>
          <p:cNvSpPr>
            <a:spLocks noGrp="1"/>
          </p:cNvSpPr>
          <p:nvPr>
            <p:ph type="title"/>
          </p:nvPr>
        </p:nvSpPr>
        <p:spPr>
          <a:xfrm>
            <a:off x="838200" y="257848"/>
            <a:ext cx="10515600" cy="1325563"/>
          </a:xfrm>
        </p:spPr>
        <p:txBody>
          <a:bodyPr/>
          <a:lstStyle/>
          <a:p>
            <a:r>
              <a:rPr lang="en-US" b="1" dirty="0">
                <a:solidFill>
                  <a:schemeClr val="accent1"/>
                </a:solidFill>
              </a:rPr>
              <a:t>Discoverability and Reusability for </a:t>
            </a:r>
            <a:br>
              <a:rPr lang="en-US" b="1" dirty="0">
                <a:solidFill>
                  <a:schemeClr val="accent1"/>
                </a:solidFill>
              </a:rPr>
            </a:br>
            <a:r>
              <a:rPr lang="en-US" b="1" dirty="0">
                <a:solidFill>
                  <a:schemeClr val="accent1"/>
                </a:solidFill>
              </a:rPr>
              <a:t>the </a:t>
            </a:r>
            <a:r>
              <a:rPr lang="en-US" b="1" dirty="0" err="1">
                <a:solidFill>
                  <a:schemeClr val="accent1"/>
                </a:solidFill>
              </a:rPr>
              <a:t>preTDR</a:t>
            </a:r>
            <a:r>
              <a:rPr lang="en-US" b="1" dirty="0">
                <a:solidFill>
                  <a:schemeClr val="accent1"/>
                </a:solidFill>
              </a:rPr>
              <a:t> and Beyond</a:t>
            </a:r>
          </a:p>
        </p:txBody>
      </p:sp>
      <p:sp>
        <p:nvSpPr>
          <p:cNvPr id="2" name="Date Placeholder 1">
            <a:extLst>
              <a:ext uri="{FF2B5EF4-FFF2-40B4-BE49-F238E27FC236}">
                <a16:creationId xmlns:a16="http://schemas.microsoft.com/office/drawing/2014/main" id="{DE768122-80B6-B892-71BC-7F6B77146BD1}"/>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9A8F8387-37FB-C0B6-A12B-19BFB4E77C97}"/>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F894C930-7041-8143-465C-832E536CD457}"/>
              </a:ext>
            </a:extLst>
          </p:cNvPr>
          <p:cNvSpPr>
            <a:spLocks noGrp="1"/>
          </p:cNvSpPr>
          <p:nvPr>
            <p:ph type="sldNum" sz="quarter" idx="12"/>
          </p:nvPr>
        </p:nvSpPr>
        <p:spPr/>
        <p:txBody>
          <a:bodyPr/>
          <a:lstStyle/>
          <a:p>
            <a:fld id="{588949A8-7CCD-4D90-AA9A-1451BFC6FB3A}" type="slidenum">
              <a:rPr lang="en-US" smtClean="0"/>
              <a:t>12</a:t>
            </a:fld>
            <a:endParaRPr lang="en-US"/>
          </a:p>
        </p:txBody>
      </p:sp>
      <p:sp>
        <p:nvSpPr>
          <p:cNvPr id="6" name="TextBox 5">
            <a:extLst>
              <a:ext uri="{FF2B5EF4-FFF2-40B4-BE49-F238E27FC236}">
                <a16:creationId xmlns:a16="http://schemas.microsoft.com/office/drawing/2014/main" id="{C54E994E-6276-B839-4C55-1FF66AB0FC98}"/>
              </a:ext>
            </a:extLst>
          </p:cNvPr>
          <p:cNvSpPr txBox="1"/>
          <p:nvPr/>
        </p:nvSpPr>
        <p:spPr>
          <a:xfrm>
            <a:off x="5641041" y="2850776"/>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7D6C0A52-3B16-7D35-D580-F7145956DB21}"/>
              </a:ext>
            </a:extLst>
          </p:cNvPr>
          <p:cNvSpPr txBox="1"/>
          <p:nvPr/>
        </p:nvSpPr>
        <p:spPr>
          <a:xfrm>
            <a:off x="838200" y="1785769"/>
            <a:ext cx="10515600" cy="3693319"/>
          </a:xfrm>
          <a:prstGeom prst="rect">
            <a:avLst/>
          </a:prstGeom>
          <a:noFill/>
        </p:spPr>
        <p:txBody>
          <a:bodyPr wrap="square" rtlCol="0">
            <a:spAutoFit/>
          </a:bodyPr>
          <a:lstStyle/>
          <a:p>
            <a:r>
              <a:rPr lang="en-US" dirty="0"/>
              <a:t>We are excited to announce the upcoming </a:t>
            </a:r>
            <a:r>
              <a:rPr lang="en-US" b="1" dirty="0"/>
              <a:t>online only</a:t>
            </a:r>
            <a:r>
              <a:rPr lang="en-US" dirty="0"/>
              <a:t> </a:t>
            </a:r>
            <a:r>
              <a:rPr lang="en-US" dirty="0" err="1"/>
              <a:t>ePIC</a:t>
            </a:r>
            <a:r>
              <a:rPr lang="en-US" dirty="0"/>
              <a:t> Software &amp; Computing Workshop on “Discoverability and Reusability for the </a:t>
            </a:r>
            <a:r>
              <a:rPr lang="en-US" dirty="0" err="1"/>
              <a:t>preTDR</a:t>
            </a:r>
            <a:r>
              <a:rPr lang="en-US" dirty="0"/>
              <a:t> and Beyond”. This workshop will take place Wednesday, April 29th with presentations on the current strategies for software discoverability and will be an open discussion with the community to gather feedback and refine priorities. We invite all in the </a:t>
            </a:r>
            <a:r>
              <a:rPr lang="en-US" dirty="0" err="1"/>
              <a:t>ePIC</a:t>
            </a:r>
            <a:r>
              <a:rPr lang="en-US" dirty="0"/>
              <a:t> Collaboration and EIC Community to join to learn about the current efforts and contribute to the discussions. Please find the agenda and registration on indico: </a:t>
            </a:r>
            <a:r>
              <a:rPr lang="en-US" u="sng" dirty="0">
                <a:hlinkClick r:id="rId2" tooltip="https://indico.bnl.gov/event/31760/"/>
              </a:rPr>
              <a:t>https://indico.bnl.gov/event/31760/</a:t>
            </a:r>
            <a:endParaRPr lang="en-US" dirty="0"/>
          </a:p>
          <a:p>
            <a:endParaRPr lang="en-US" dirty="0"/>
          </a:p>
          <a:p>
            <a:r>
              <a:rPr lang="en-US" dirty="0"/>
              <a:t>We look forward to your participation,</a:t>
            </a:r>
          </a:p>
          <a:p>
            <a:r>
              <a:rPr lang="en-US" dirty="0"/>
              <a:t>Holly </a:t>
            </a:r>
            <a:r>
              <a:rPr lang="en-US" dirty="0" err="1"/>
              <a:t>Szumila</a:t>
            </a:r>
            <a:r>
              <a:rPr lang="en-US" dirty="0"/>
              <a:t>-Vance, Stephen Kay, and Sasha Prozorov</a:t>
            </a:r>
            <a:br>
              <a:rPr lang="en-US" dirty="0"/>
            </a:br>
            <a:r>
              <a:rPr lang="en-US" dirty="0"/>
              <a:t>on behalf of the </a:t>
            </a:r>
            <a:r>
              <a:rPr lang="en-US" dirty="0" err="1"/>
              <a:t>ePIC</a:t>
            </a:r>
            <a:r>
              <a:rPr lang="en-US" dirty="0"/>
              <a:t> User Learning WG</a:t>
            </a:r>
          </a:p>
          <a:p>
            <a:r>
              <a:rPr lang="en-US" dirty="0"/>
              <a:t> </a:t>
            </a:r>
          </a:p>
          <a:p>
            <a:r>
              <a:rPr lang="en-US" dirty="0"/>
              <a:t> </a:t>
            </a:r>
          </a:p>
          <a:p>
            <a:endParaRPr lang="en-US" dirty="0"/>
          </a:p>
        </p:txBody>
      </p:sp>
      <p:pic>
        <p:nvPicPr>
          <p:cNvPr id="8" name="Picture 7">
            <a:extLst>
              <a:ext uri="{FF2B5EF4-FFF2-40B4-BE49-F238E27FC236}">
                <a16:creationId xmlns:a16="http://schemas.microsoft.com/office/drawing/2014/main" id="{F9582057-A14B-A7D9-E773-18AD6E91812C}"/>
              </a:ext>
            </a:extLst>
          </p:cNvPr>
          <p:cNvPicPr>
            <a:picLocks noChangeAspect="1"/>
          </p:cNvPicPr>
          <p:nvPr/>
        </p:nvPicPr>
        <p:blipFill>
          <a:blip r:embed="rId3"/>
          <a:stretch>
            <a:fillRect/>
          </a:stretch>
        </p:blipFill>
        <p:spPr>
          <a:xfrm>
            <a:off x="7140816" y="4668295"/>
            <a:ext cx="1726035" cy="1723186"/>
          </a:xfrm>
          <a:prstGeom prst="rect">
            <a:avLst/>
          </a:prstGeom>
        </p:spPr>
      </p:pic>
      <p:pic>
        <p:nvPicPr>
          <p:cNvPr id="10" name="Picture 9">
            <a:extLst>
              <a:ext uri="{FF2B5EF4-FFF2-40B4-BE49-F238E27FC236}">
                <a16:creationId xmlns:a16="http://schemas.microsoft.com/office/drawing/2014/main" id="{FBB9D7B8-C0CD-224B-4148-95C754B99DFC}"/>
              </a:ext>
            </a:extLst>
          </p:cNvPr>
          <p:cNvPicPr>
            <a:picLocks noChangeAspect="1"/>
          </p:cNvPicPr>
          <p:nvPr/>
        </p:nvPicPr>
        <p:blipFill>
          <a:blip r:embed="rId4"/>
          <a:stretch>
            <a:fillRect/>
          </a:stretch>
        </p:blipFill>
        <p:spPr>
          <a:xfrm>
            <a:off x="2911422" y="4681115"/>
            <a:ext cx="1726035" cy="1726035"/>
          </a:xfrm>
          <a:prstGeom prst="rect">
            <a:avLst/>
          </a:prstGeom>
        </p:spPr>
      </p:pic>
      <p:pic>
        <p:nvPicPr>
          <p:cNvPr id="12" name="Picture 11">
            <a:extLst>
              <a:ext uri="{FF2B5EF4-FFF2-40B4-BE49-F238E27FC236}">
                <a16:creationId xmlns:a16="http://schemas.microsoft.com/office/drawing/2014/main" id="{5289F326-EC8D-CF27-0781-FB4147C2B6B4}"/>
              </a:ext>
            </a:extLst>
          </p:cNvPr>
          <p:cNvPicPr>
            <a:picLocks noChangeAspect="1"/>
          </p:cNvPicPr>
          <p:nvPr/>
        </p:nvPicPr>
        <p:blipFill>
          <a:blip r:embed="rId5"/>
          <a:stretch>
            <a:fillRect/>
          </a:stretch>
        </p:blipFill>
        <p:spPr>
          <a:xfrm>
            <a:off x="5016783" y="4681115"/>
            <a:ext cx="1744707" cy="1744707"/>
          </a:xfrm>
          <a:prstGeom prst="rect">
            <a:avLst/>
          </a:prstGeom>
        </p:spPr>
      </p:pic>
      <p:sp>
        <p:nvSpPr>
          <p:cNvPr id="13" name="TextBox 12">
            <a:extLst>
              <a:ext uri="{FF2B5EF4-FFF2-40B4-BE49-F238E27FC236}">
                <a16:creationId xmlns:a16="http://schemas.microsoft.com/office/drawing/2014/main" id="{C67BC687-B5AA-FE18-6274-CA44716113D1}"/>
              </a:ext>
            </a:extLst>
          </p:cNvPr>
          <p:cNvSpPr txBox="1"/>
          <p:nvPr/>
        </p:nvSpPr>
        <p:spPr>
          <a:xfrm>
            <a:off x="9235440" y="1162472"/>
            <a:ext cx="2316480" cy="369332"/>
          </a:xfrm>
          <a:prstGeom prst="rect">
            <a:avLst/>
          </a:prstGeom>
          <a:noFill/>
        </p:spPr>
        <p:txBody>
          <a:bodyPr wrap="square" rtlCol="0">
            <a:spAutoFit/>
          </a:bodyPr>
          <a:lstStyle/>
          <a:p>
            <a:r>
              <a:rPr lang="en-US" dirty="0"/>
              <a:t>Announced March 2</a:t>
            </a:r>
            <a:r>
              <a:rPr lang="en-US" baseline="30000" dirty="0"/>
              <a:t>nd</a:t>
            </a:r>
            <a:r>
              <a:rPr lang="en-US" dirty="0"/>
              <a:t>  </a:t>
            </a:r>
          </a:p>
        </p:txBody>
      </p:sp>
    </p:spTree>
    <p:extLst>
      <p:ext uri="{BB962C8B-B14F-4D97-AF65-F5344CB8AC3E}">
        <p14:creationId xmlns:p14="http://schemas.microsoft.com/office/powerpoint/2010/main" val="25380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1597-4F7B-A988-FE37-5198C3713DA1}"/>
              </a:ext>
            </a:extLst>
          </p:cNvPr>
          <p:cNvSpPr>
            <a:spLocks noGrp="1"/>
          </p:cNvSpPr>
          <p:nvPr>
            <p:ph type="title"/>
          </p:nvPr>
        </p:nvSpPr>
        <p:spPr>
          <a:xfrm>
            <a:off x="838200" y="365125"/>
            <a:ext cx="10515600" cy="915035"/>
          </a:xfrm>
        </p:spPr>
        <p:txBody>
          <a:bodyPr/>
          <a:lstStyle/>
          <a:p>
            <a:r>
              <a:rPr lang="en-US" b="1" dirty="0">
                <a:solidFill>
                  <a:schemeClr val="accent1"/>
                </a:solidFill>
              </a:rPr>
              <a:t>Why a NIMA Special Issue?</a:t>
            </a:r>
          </a:p>
        </p:txBody>
      </p:sp>
      <p:sp>
        <p:nvSpPr>
          <p:cNvPr id="3" name="Content Placeholder 2">
            <a:extLst>
              <a:ext uri="{FF2B5EF4-FFF2-40B4-BE49-F238E27FC236}">
                <a16:creationId xmlns:a16="http://schemas.microsoft.com/office/drawing/2014/main" id="{A43131B6-C096-0E8D-143A-622641B78BB0}"/>
              </a:ext>
            </a:extLst>
          </p:cNvPr>
          <p:cNvSpPr>
            <a:spLocks noGrp="1"/>
          </p:cNvSpPr>
          <p:nvPr>
            <p:ph idx="1"/>
          </p:nvPr>
        </p:nvSpPr>
        <p:spPr>
          <a:xfrm>
            <a:off x="838200" y="1423282"/>
            <a:ext cx="10515600" cy="4933067"/>
          </a:xfrm>
        </p:spPr>
        <p:txBody>
          <a:bodyPr>
            <a:normAutofit lnSpcReduction="10000"/>
          </a:bodyPr>
          <a:lstStyle/>
          <a:p>
            <a:r>
              <a:rPr lang="en-US" dirty="0"/>
              <a:t>At the January 2025 collaboration meeting we discussed how to better engage early career scientists in </a:t>
            </a:r>
            <a:r>
              <a:rPr lang="en-US" dirty="0" err="1"/>
              <a:t>ePIC</a:t>
            </a:r>
            <a:r>
              <a:rPr lang="en-US" dirty="0"/>
              <a:t>:</a:t>
            </a:r>
          </a:p>
          <a:p>
            <a:pPr lvl="1"/>
            <a:r>
              <a:rPr lang="en-US" dirty="0"/>
              <a:t>Need recognition for their efforts</a:t>
            </a:r>
          </a:p>
          <a:p>
            <a:pPr lvl="1"/>
            <a:r>
              <a:rPr lang="en-US" dirty="0"/>
              <a:t>The recognition that matters is </a:t>
            </a:r>
            <a:r>
              <a:rPr lang="en-US" i="1" dirty="0"/>
              <a:t>publications</a:t>
            </a:r>
            <a:r>
              <a:rPr lang="en-US" dirty="0"/>
              <a:t> …</a:t>
            </a:r>
          </a:p>
          <a:p>
            <a:pPr lvl="1"/>
            <a:r>
              <a:rPr lang="en-US" dirty="0"/>
              <a:t>However, we are not an experiment with data (yet)</a:t>
            </a:r>
          </a:p>
          <a:p>
            <a:r>
              <a:rPr lang="en-US" dirty="0"/>
              <a:t>Started discussions with NIM Editors in Feb 2025</a:t>
            </a:r>
          </a:p>
          <a:p>
            <a:pPr lvl="1"/>
            <a:r>
              <a:rPr lang="en-US" dirty="0"/>
              <a:t>Elsevier expressed an interest in publishing performance studies for the EIC.</a:t>
            </a:r>
          </a:p>
          <a:p>
            <a:pPr lvl="1"/>
            <a:r>
              <a:rPr lang="en-US" dirty="0"/>
              <a:t>Broadened the discussion to a comprehensive issue on the </a:t>
            </a:r>
            <a:r>
              <a:rPr lang="en-US" dirty="0" err="1"/>
              <a:t>ePIC</a:t>
            </a:r>
            <a:r>
              <a:rPr lang="en-US" dirty="0"/>
              <a:t> detector and its capabilities for EIC science. </a:t>
            </a:r>
          </a:p>
          <a:p>
            <a:pPr lvl="1"/>
            <a:r>
              <a:rPr lang="en-US" dirty="0"/>
              <a:t>Subsequently added S&amp;C (Streaming Data Model) to the conversation</a:t>
            </a:r>
          </a:p>
          <a:p>
            <a:pPr lvl="1"/>
            <a:r>
              <a:rPr lang="en-US" dirty="0"/>
              <a:t>Model for this is the NIM Special Issue for RHIC</a:t>
            </a:r>
          </a:p>
          <a:p>
            <a:pPr lvl="1"/>
            <a:r>
              <a:rPr lang="en-US" dirty="0"/>
              <a:t>Submissions will be peer-reviewed</a:t>
            </a:r>
          </a:p>
          <a:p>
            <a:pPr lvl="1"/>
            <a:r>
              <a:rPr lang="en-US" dirty="0"/>
              <a:t>Elsevier editors very encouraging </a:t>
            </a:r>
          </a:p>
          <a:p>
            <a:endParaRPr lang="en-US" dirty="0"/>
          </a:p>
        </p:txBody>
      </p:sp>
      <p:sp>
        <p:nvSpPr>
          <p:cNvPr id="4" name="Date Placeholder 3">
            <a:extLst>
              <a:ext uri="{FF2B5EF4-FFF2-40B4-BE49-F238E27FC236}">
                <a16:creationId xmlns:a16="http://schemas.microsoft.com/office/drawing/2014/main" id="{A19ACBDC-3211-078C-6DE8-DF20840CEA00}"/>
              </a:ext>
            </a:extLst>
          </p:cNvPr>
          <p:cNvSpPr>
            <a:spLocks noGrp="1"/>
          </p:cNvSpPr>
          <p:nvPr>
            <p:ph type="dt" sz="half" idx="10"/>
          </p:nvPr>
        </p:nvSpPr>
        <p:spPr/>
        <p:txBody>
          <a:bodyPr/>
          <a:lstStyle/>
          <a:p>
            <a:r>
              <a:rPr lang="en-US"/>
              <a:t>3/12/2026</a:t>
            </a:r>
          </a:p>
        </p:txBody>
      </p:sp>
      <p:sp>
        <p:nvSpPr>
          <p:cNvPr id="5" name="Footer Placeholder 4">
            <a:extLst>
              <a:ext uri="{FF2B5EF4-FFF2-40B4-BE49-F238E27FC236}">
                <a16:creationId xmlns:a16="http://schemas.microsoft.com/office/drawing/2014/main" id="{D45AD4F2-4A00-A813-46B6-2FFC32251227}"/>
              </a:ext>
            </a:extLst>
          </p:cNvPr>
          <p:cNvSpPr>
            <a:spLocks noGrp="1"/>
          </p:cNvSpPr>
          <p:nvPr>
            <p:ph type="ftr" sz="quarter" idx="11"/>
          </p:nvPr>
        </p:nvSpPr>
        <p:spPr/>
        <p:txBody>
          <a:bodyPr/>
          <a:lstStyle/>
          <a:p>
            <a:r>
              <a:rPr lang="en-US"/>
              <a:t>ePIC Publication Committee</a:t>
            </a:r>
          </a:p>
        </p:txBody>
      </p:sp>
      <p:sp>
        <p:nvSpPr>
          <p:cNvPr id="6" name="Slide Number Placeholder 5">
            <a:extLst>
              <a:ext uri="{FF2B5EF4-FFF2-40B4-BE49-F238E27FC236}">
                <a16:creationId xmlns:a16="http://schemas.microsoft.com/office/drawing/2014/main" id="{C6A693C0-C45F-172D-7A24-39BA9DE1E923}"/>
              </a:ext>
            </a:extLst>
          </p:cNvPr>
          <p:cNvSpPr>
            <a:spLocks noGrp="1"/>
          </p:cNvSpPr>
          <p:nvPr>
            <p:ph type="sldNum" sz="quarter" idx="12"/>
          </p:nvPr>
        </p:nvSpPr>
        <p:spPr/>
        <p:txBody>
          <a:bodyPr/>
          <a:lstStyle/>
          <a:p>
            <a:fld id="{588949A8-7CCD-4D90-AA9A-1451BFC6FB3A}" type="slidenum">
              <a:rPr lang="en-US" smtClean="0"/>
              <a:t>13</a:t>
            </a:fld>
            <a:endParaRPr lang="en-US"/>
          </a:p>
        </p:txBody>
      </p:sp>
    </p:spTree>
    <p:extLst>
      <p:ext uri="{BB962C8B-B14F-4D97-AF65-F5344CB8AC3E}">
        <p14:creationId xmlns:p14="http://schemas.microsoft.com/office/powerpoint/2010/main" val="36317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85358-FD13-C8FD-87A2-BD25F2F6BD7F}"/>
              </a:ext>
            </a:extLst>
          </p:cNvPr>
          <p:cNvSpPr>
            <a:spLocks noGrp="1"/>
          </p:cNvSpPr>
          <p:nvPr>
            <p:ph type="title"/>
          </p:nvPr>
        </p:nvSpPr>
        <p:spPr>
          <a:xfrm>
            <a:off x="838200" y="365125"/>
            <a:ext cx="10515600" cy="1043261"/>
          </a:xfrm>
        </p:spPr>
        <p:txBody>
          <a:bodyPr/>
          <a:lstStyle/>
          <a:p>
            <a:r>
              <a:rPr lang="en-US" b="1" dirty="0" err="1">
                <a:solidFill>
                  <a:schemeClr val="accent1"/>
                </a:solidFill>
              </a:rPr>
              <a:t>ePIC</a:t>
            </a:r>
            <a:r>
              <a:rPr lang="en-US" b="1" dirty="0">
                <a:solidFill>
                  <a:schemeClr val="accent1"/>
                </a:solidFill>
              </a:rPr>
              <a:t> NIMA Special Issue</a:t>
            </a:r>
          </a:p>
        </p:txBody>
      </p:sp>
      <p:sp>
        <p:nvSpPr>
          <p:cNvPr id="3" name="Content Placeholder 2">
            <a:extLst>
              <a:ext uri="{FF2B5EF4-FFF2-40B4-BE49-F238E27FC236}">
                <a16:creationId xmlns:a16="http://schemas.microsoft.com/office/drawing/2014/main" id="{23920B1E-4D84-5A76-DD0E-E994BD3C70AD}"/>
              </a:ext>
            </a:extLst>
          </p:cNvPr>
          <p:cNvSpPr>
            <a:spLocks noGrp="1"/>
          </p:cNvSpPr>
          <p:nvPr>
            <p:ph idx="1"/>
          </p:nvPr>
        </p:nvSpPr>
        <p:spPr>
          <a:xfrm>
            <a:off x="838200" y="1408386"/>
            <a:ext cx="10515600" cy="4642453"/>
          </a:xfrm>
        </p:spPr>
        <p:txBody>
          <a:bodyPr>
            <a:normAutofit/>
          </a:bodyPr>
          <a:lstStyle/>
          <a:p>
            <a:pPr lvl="1"/>
            <a:endParaRPr lang="en-US" dirty="0"/>
          </a:p>
          <a:p>
            <a:r>
              <a:rPr lang="en-US" dirty="0"/>
              <a:t>Plan to publish a super-set of the material prepared for the </a:t>
            </a:r>
            <a:r>
              <a:rPr lang="en-US" dirty="0" err="1"/>
              <a:t>pTDR</a:t>
            </a:r>
            <a:r>
              <a:rPr lang="en-US" dirty="0"/>
              <a:t> </a:t>
            </a:r>
          </a:p>
          <a:p>
            <a:pPr lvl="1"/>
            <a:r>
              <a:rPr lang="en-US" dirty="0" err="1"/>
              <a:t>ePIC</a:t>
            </a:r>
            <a:r>
              <a:rPr lang="en-US" dirty="0"/>
              <a:t> Overview Paper</a:t>
            </a:r>
          </a:p>
          <a:p>
            <a:pPr lvl="1"/>
            <a:r>
              <a:rPr lang="en-US" dirty="0"/>
              <a:t>Subsystem technical papers (derived from </a:t>
            </a:r>
            <a:r>
              <a:rPr lang="en-US" dirty="0" err="1"/>
              <a:t>pTDR</a:t>
            </a:r>
            <a:r>
              <a:rPr lang="en-US" dirty="0"/>
              <a:t>)</a:t>
            </a:r>
          </a:p>
          <a:p>
            <a:pPr lvl="1"/>
            <a:r>
              <a:rPr lang="en-US" dirty="0"/>
              <a:t>Physics performance paper (derived from </a:t>
            </a:r>
            <a:r>
              <a:rPr lang="en-US" dirty="0" err="1"/>
              <a:t>pTDR</a:t>
            </a:r>
            <a:r>
              <a:rPr lang="en-US" dirty="0"/>
              <a:t>)</a:t>
            </a:r>
          </a:p>
          <a:p>
            <a:pPr lvl="1"/>
            <a:r>
              <a:rPr lang="en-US" dirty="0"/>
              <a:t>Early Science Whitepaper</a:t>
            </a:r>
          </a:p>
          <a:p>
            <a:pPr lvl="1"/>
            <a:r>
              <a:rPr lang="en-US" dirty="0"/>
              <a:t>Early Science Physics Appendices</a:t>
            </a:r>
          </a:p>
          <a:p>
            <a:pPr lvl="1"/>
            <a:r>
              <a:rPr lang="en-US" dirty="0"/>
              <a:t>BSM/EW Physics Performance Paper</a:t>
            </a:r>
          </a:p>
          <a:p>
            <a:pPr lvl="1"/>
            <a:r>
              <a:rPr lang="en-US" dirty="0"/>
              <a:t>Streaming Computing Model Paper</a:t>
            </a:r>
          </a:p>
          <a:p>
            <a:pPr lvl="1"/>
            <a:endParaRPr lang="en-US" dirty="0"/>
          </a:p>
          <a:p>
            <a:r>
              <a:rPr lang="en-US" dirty="0"/>
              <a:t>Overall 30+ publications</a:t>
            </a:r>
          </a:p>
          <a:p>
            <a:pPr marL="0" indent="0">
              <a:buNone/>
            </a:pPr>
            <a:endParaRPr lang="en-US" dirty="0"/>
          </a:p>
        </p:txBody>
      </p:sp>
      <p:sp>
        <p:nvSpPr>
          <p:cNvPr id="4" name="Date Placeholder 3">
            <a:extLst>
              <a:ext uri="{FF2B5EF4-FFF2-40B4-BE49-F238E27FC236}">
                <a16:creationId xmlns:a16="http://schemas.microsoft.com/office/drawing/2014/main" id="{7AE74DD5-9B35-B6FC-6ADC-A048720A66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3/12/2026</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1F5B96-ED45-D90C-9E0C-526C7769A3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Publication Committee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83DF0F7-3470-FE7C-6FB1-CC7D9316E0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D3BCEB-06F0-1E52-AC7C-A96C0C810DC7}"/>
              </a:ext>
            </a:extLst>
          </p:cNvPr>
          <p:cNvSpPr txBox="1"/>
          <p:nvPr/>
        </p:nvSpPr>
        <p:spPr>
          <a:xfrm>
            <a:off x="7709301" y="3972286"/>
            <a:ext cx="3394242" cy="230832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This Special Issue will be an important tool to communicate to the NP community the depth, breadth and excitement for EIC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Discussions</a:t>
            </a:r>
            <a:r>
              <a:rPr kumimoji="0" lang="en-US" sz="1800" b="0" i="0" u="none" strike="noStrike" kern="1200" cap="none" spc="0" normalizeH="0" noProof="0" dirty="0">
                <a:ln>
                  <a:noFill/>
                </a:ln>
                <a:solidFill>
                  <a:srgbClr val="FF0000"/>
                </a:solidFill>
                <a:effectLst/>
                <a:uLnTx/>
                <a:uFillTx/>
                <a:latin typeface="Calibri" panose="020F0502020204030204"/>
                <a:ea typeface="+mn-ea"/>
                <a:cs typeface="+mn-cs"/>
              </a:rPr>
              <a:t> to follow in the PAC and TIC meetings. </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55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986845-95CC-B0A3-C24E-35EF3F0868D8}"/>
              </a:ext>
            </a:extLst>
          </p:cNvPr>
          <p:cNvSpPr>
            <a:spLocks noGrp="1"/>
          </p:cNvSpPr>
          <p:nvPr>
            <p:ph type="title"/>
          </p:nvPr>
        </p:nvSpPr>
        <p:spPr>
          <a:xfrm>
            <a:off x="921328" y="2505652"/>
            <a:ext cx="10515600" cy="1325563"/>
          </a:xfrm>
        </p:spPr>
        <p:txBody>
          <a:bodyPr/>
          <a:lstStyle/>
          <a:p>
            <a:r>
              <a:rPr lang="en-US" b="1" dirty="0">
                <a:solidFill>
                  <a:schemeClr val="accent1"/>
                </a:solidFill>
              </a:rPr>
              <a:t>News Items</a:t>
            </a:r>
          </a:p>
        </p:txBody>
      </p:sp>
      <p:sp>
        <p:nvSpPr>
          <p:cNvPr id="4" name="Date Placeholder 3">
            <a:extLst>
              <a:ext uri="{FF2B5EF4-FFF2-40B4-BE49-F238E27FC236}">
                <a16:creationId xmlns:a16="http://schemas.microsoft.com/office/drawing/2014/main" id="{6CCC8591-9430-B40C-F411-BCD7B569AA57}"/>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7A888D62-2F65-D4C6-7C80-ED23C1B1CD9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B7EB9EF3-2AB8-B55B-C15F-59698D80D2D6}"/>
              </a:ext>
            </a:extLst>
          </p:cNvPr>
          <p:cNvSpPr>
            <a:spLocks noGrp="1"/>
          </p:cNvSpPr>
          <p:nvPr>
            <p:ph type="sldNum" sz="quarter" idx="12"/>
          </p:nvPr>
        </p:nvSpPr>
        <p:spPr/>
        <p:txBody>
          <a:bodyPr/>
          <a:lstStyle/>
          <a:p>
            <a:fld id="{588949A8-7CCD-4D90-AA9A-1451BFC6FB3A}" type="slidenum">
              <a:rPr lang="en-US" smtClean="0"/>
              <a:t>15</a:t>
            </a:fld>
            <a:endParaRPr lang="en-US"/>
          </a:p>
        </p:txBody>
      </p:sp>
    </p:spTree>
    <p:extLst>
      <p:ext uri="{BB962C8B-B14F-4D97-AF65-F5344CB8AC3E}">
        <p14:creationId xmlns:p14="http://schemas.microsoft.com/office/powerpoint/2010/main" val="350994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0502-4594-17E1-8393-1377C25BB7D2}"/>
              </a:ext>
            </a:extLst>
          </p:cNvPr>
          <p:cNvSpPr>
            <a:spLocks noGrp="1"/>
          </p:cNvSpPr>
          <p:nvPr>
            <p:ph type="title"/>
          </p:nvPr>
        </p:nvSpPr>
        <p:spPr>
          <a:xfrm>
            <a:off x="838200" y="226489"/>
            <a:ext cx="10515600" cy="1325563"/>
          </a:xfrm>
        </p:spPr>
        <p:txBody>
          <a:bodyPr/>
          <a:lstStyle/>
          <a:p>
            <a:r>
              <a:rPr lang="en-US" b="1" dirty="0">
                <a:solidFill>
                  <a:schemeClr val="accent1"/>
                </a:solidFill>
              </a:rPr>
              <a:t>CC Elections</a:t>
            </a:r>
          </a:p>
        </p:txBody>
      </p:sp>
      <p:sp>
        <p:nvSpPr>
          <p:cNvPr id="6" name="Content Placeholder 5">
            <a:extLst>
              <a:ext uri="{FF2B5EF4-FFF2-40B4-BE49-F238E27FC236}">
                <a16:creationId xmlns:a16="http://schemas.microsoft.com/office/drawing/2014/main" id="{70A68A0B-8605-8773-A04A-FEF637C802E9}"/>
              </a:ext>
            </a:extLst>
          </p:cNvPr>
          <p:cNvSpPr>
            <a:spLocks noGrp="1"/>
          </p:cNvSpPr>
          <p:nvPr>
            <p:ph idx="1"/>
          </p:nvPr>
        </p:nvSpPr>
        <p:spPr>
          <a:xfrm>
            <a:off x="838200" y="1433016"/>
            <a:ext cx="10515600" cy="4743948"/>
          </a:xfrm>
        </p:spPr>
        <p:txBody>
          <a:bodyPr>
            <a:normAutofit fontScale="85000" lnSpcReduction="20000"/>
          </a:bodyPr>
          <a:lstStyle/>
          <a:p>
            <a:pPr lvl="0"/>
            <a:r>
              <a:rPr lang="en-US" b="1" dirty="0"/>
              <a:t>Francesco Bossu</a:t>
            </a:r>
            <a:r>
              <a:rPr lang="en-US" dirty="0"/>
              <a:t> </a:t>
            </a:r>
            <a:br>
              <a:rPr lang="en-US" dirty="0"/>
            </a:br>
            <a:r>
              <a:rPr lang="en-US" dirty="0"/>
              <a:t>(Vice Chair of the Code of Conduct Committee)</a:t>
            </a:r>
          </a:p>
          <a:p>
            <a:pPr lvl="0"/>
            <a:endParaRPr lang="en-US" b="1" dirty="0"/>
          </a:p>
          <a:p>
            <a:pPr lvl="0"/>
            <a:endParaRPr lang="en-US" b="1" dirty="0"/>
          </a:p>
          <a:p>
            <a:pPr lvl="0"/>
            <a:r>
              <a:rPr lang="en-US" b="1" dirty="0"/>
              <a:t>Xin Dong </a:t>
            </a:r>
            <a:r>
              <a:rPr lang="en-US" dirty="0"/>
              <a:t>(Vice Chair of the Publications Committee)</a:t>
            </a:r>
          </a:p>
          <a:p>
            <a:pPr lvl="0"/>
            <a:endParaRPr lang="en-US" b="1" dirty="0"/>
          </a:p>
          <a:p>
            <a:pPr lvl="0"/>
            <a:r>
              <a:rPr lang="en-US" b="1" dirty="0"/>
              <a:t>Pietro Antonioli, Barbara Jacak, </a:t>
            </a:r>
            <a:r>
              <a:rPr lang="en-US" dirty="0"/>
              <a:t>and</a:t>
            </a:r>
            <a:r>
              <a:rPr lang="en-US" b="1" dirty="0"/>
              <a:t> Paul Newman</a:t>
            </a:r>
            <a:r>
              <a:rPr lang="en-US" dirty="0"/>
              <a:t> (Executive Board at-large members)</a:t>
            </a:r>
          </a:p>
          <a:p>
            <a:pPr lvl="0"/>
            <a:endParaRPr lang="en-US" dirty="0"/>
          </a:p>
          <a:p>
            <a:pPr lvl="0"/>
            <a:endParaRPr lang="en-US" dirty="0"/>
          </a:p>
          <a:p>
            <a:pPr lvl="0"/>
            <a:endParaRPr lang="en-US" dirty="0"/>
          </a:p>
          <a:p>
            <a:pPr lvl="0"/>
            <a:endParaRPr lang="en-US" dirty="0"/>
          </a:p>
          <a:p>
            <a:pPr lvl="0"/>
            <a:r>
              <a:rPr lang="en-US" dirty="0"/>
              <a:t>Many thanks to Taku Gunji for his service on the Executive Board</a:t>
            </a:r>
          </a:p>
        </p:txBody>
      </p:sp>
      <p:sp>
        <p:nvSpPr>
          <p:cNvPr id="3" name="Date Placeholder 2">
            <a:extLst>
              <a:ext uri="{FF2B5EF4-FFF2-40B4-BE49-F238E27FC236}">
                <a16:creationId xmlns:a16="http://schemas.microsoft.com/office/drawing/2014/main" id="{2C8D601C-F062-9E91-344E-F7EAA51C2BB9}"/>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F4B6FD25-D085-773F-EEF4-A454D9FC98C4}"/>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916E7780-3B7A-C61F-9497-5CC0EAAEC430}"/>
              </a:ext>
            </a:extLst>
          </p:cNvPr>
          <p:cNvSpPr>
            <a:spLocks noGrp="1"/>
          </p:cNvSpPr>
          <p:nvPr>
            <p:ph type="sldNum" sz="quarter" idx="12"/>
          </p:nvPr>
        </p:nvSpPr>
        <p:spPr/>
        <p:txBody>
          <a:bodyPr/>
          <a:lstStyle/>
          <a:p>
            <a:fld id="{588949A8-7CCD-4D90-AA9A-1451BFC6FB3A}" type="slidenum">
              <a:rPr lang="en-US" smtClean="0"/>
              <a:t>16</a:t>
            </a:fld>
            <a:endParaRPr lang="en-US"/>
          </a:p>
        </p:txBody>
      </p:sp>
      <p:pic>
        <p:nvPicPr>
          <p:cNvPr id="5122" name="Picture 2" descr="EIC User Profile: Francesco Bossu | BNL Newsroom">
            <a:extLst>
              <a:ext uri="{FF2B5EF4-FFF2-40B4-BE49-F238E27FC236}">
                <a16:creationId xmlns:a16="http://schemas.microsoft.com/office/drawing/2014/main" id="{5E222A17-EAF5-DB6D-8285-356A13257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141" y="1070519"/>
            <a:ext cx="1508459" cy="14197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awrence Berkeley National Lab">
            <a:extLst>
              <a:ext uri="{FF2B5EF4-FFF2-40B4-BE49-F238E27FC236}">
                <a16:creationId xmlns:a16="http://schemas.microsoft.com/office/drawing/2014/main" id="{4AA1CCBD-C85A-75A9-ADB7-C87596BAC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832" y="2219880"/>
            <a:ext cx="1277216" cy="12772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ietro Antonioli - Ambasciatore di ...">
            <a:extLst>
              <a:ext uri="{FF2B5EF4-FFF2-40B4-BE49-F238E27FC236}">
                <a16:creationId xmlns:a16="http://schemas.microsoft.com/office/drawing/2014/main" id="{0FC860C6-92CD-0597-F438-615F98DEA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316" y="4020470"/>
            <a:ext cx="2508060" cy="14045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rbara Jacak | Physics">
            <a:extLst>
              <a:ext uri="{FF2B5EF4-FFF2-40B4-BE49-F238E27FC236}">
                <a16:creationId xmlns:a16="http://schemas.microsoft.com/office/drawing/2014/main" id="{1ECB37FB-38E7-F03F-9D10-39B08913E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668" y="4004087"/>
            <a:ext cx="1861400" cy="144532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aul Newman, Birmingham Particle Physics Group">
            <a:extLst>
              <a:ext uri="{FF2B5EF4-FFF2-40B4-BE49-F238E27FC236}">
                <a16:creationId xmlns:a16="http://schemas.microsoft.com/office/drawing/2014/main" id="{802EBF9C-E65C-B4A2-73B5-77B7BB00B7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850" y="4004087"/>
            <a:ext cx="1508459" cy="1419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ith the arms crossed&#10;&#10;AI-generated content may be incorrect.">
            <a:extLst>
              <a:ext uri="{FF2B5EF4-FFF2-40B4-BE49-F238E27FC236}">
                <a16:creationId xmlns:a16="http://schemas.microsoft.com/office/drawing/2014/main" id="{348ECAC8-17AA-7D7C-9FDE-86622342AB1D}"/>
              </a:ext>
            </a:extLst>
          </p:cNvPr>
          <p:cNvPicPr>
            <a:picLocks noChangeAspect="1"/>
          </p:cNvPicPr>
          <p:nvPr/>
        </p:nvPicPr>
        <p:blipFill>
          <a:blip r:embed="rId7"/>
          <a:stretch>
            <a:fillRect/>
          </a:stretch>
        </p:blipFill>
        <p:spPr>
          <a:xfrm>
            <a:off x="9259761" y="5198437"/>
            <a:ext cx="1624574" cy="1523038"/>
          </a:xfrm>
          <a:prstGeom prst="rect">
            <a:avLst/>
          </a:prstGeom>
        </p:spPr>
      </p:pic>
    </p:spTree>
    <p:extLst>
      <p:ext uri="{BB962C8B-B14F-4D97-AF65-F5344CB8AC3E}">
        <p14:creationId xmlns:p14="http://schemas.microsoft.com/office/powerpoint/2010/main" val="1560791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9DC759-D3FA-1501-A45C-CEF07D1C51D2}"/>
              </a:ext>
            </a:extLst>
          </p:cNvPr>
          <p:cNvSpPr>
            <a:spLocks noGrp="1"/>
          </p:cNvSpPr>
          <p:nvPr>
            <p:ph type="title"/>
          </p:nvPr>
        </p:nvSpPr>
        <p:spPr>
          <a:xfrm>
            <a:off x="838200" y="365125"/>
            <a:ext cx="10515600" cy="843915"/>
          </a:xfrm>
        </p:spPr>
        <p:txBody>
          <a:bodyPr/>
          <a:lstStyle/>
          <a:p>
            <a:r>
              <a:rPr lang="en-US" b="1" dirty="0">
                <a:solidFill>
                  <a:schemeClr val="accent1"/>
                </a:solidFill>
              </a:rPr>
              <a:t>CC Endorsed Nominations</a:t>
            </a:r>
          </a:p>
        </p:txBody>
      </p:sp>
      <p:sp>
        <p:nvSpPr>
          <p:cNvPr id="2" name="Date Placeholder 1">
            <a:extLst>
              <a:ext uri="{FF2B5EF4-FFF2-40B4-BE49-F238E27FC236}">
                <a16:creationId xmlns:a16="http://schemas.microsoft.com/office/drawing/2014/main" id="{FB70C28D-3559-90D7-168F-C0057016CD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3/27/2026</a:t>
            </a:r>
          </a:p>
        </p:txBody>
      </p:sp>
      <p:sp>
        <p:nvSpPr>
          <p:cNvPr id="3" name="Footer Placeholder 2">
            <a:extLst>
              <a:ext uri="{FF2B5EF4-FFF2-40B4-BE49-F238E27FC236}">
                <a16:creationId xmlns:a16="http://schemas.microsoft.com/office/drawing/2014/main" id="{BB3EACD5-4D29-53AF-9115-BB868643F1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4" name="Slide Number Placeholder 3">
            <a:extLst>
              <a:ext uri="{FF2B5EF4-FFF2-40B4-BE49-F238E27FC236}">
                <a16:creationId xmlns:a16="http://schemas.microsoft.com/office/drawing/2014/main" id="{AFF4F154-C1D1-8EA2-E6DB-9888D60CA6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D5A961-3DBB-614B-815C-3107CE8BB5D8}"/>
              </a:ext>
            </a:extLst>
          </p:cNvPr>
          <p:cNvSpPr txBox="1"/>
          <p:nvPr/>
        </p:nvSpPr>
        <p:spPr>
          <a:xfrm>
            <a:off x="794532" y="1210600"/>
            <a:ext cx="9926320"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Members of the CTC: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Wouter Deconinck (PC Liaison, Manitoba), Fernando Flor (ANL), Xuan Li (LANL), Charles Joseph Naim (Stony Brook), Sebouh Paul (FIU), Nicola Rubini (Bologna)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S&amp;C Physics and Detector Simulation WG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Simon Gardner (Glasgow) as convener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S&amp;C User Learning WG: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Sasha Prozorov ( Czech Technical University)  as convener </a:t>
            </a:r>
          </a:p>
        </p:txBody>
      </p:sp>
      <p:pic>
        <p:nvPicPr>
          <p:cNvPr id="1026" name="Picture 2">
            <a:extLst>
              <a:ext uri="{FF2B5EF4-FFF2-40B4-BE49-F238E27FC236}">
                <a16:creationId xmlns:a16="http://schemas.microsoft.com/office/drawing/2014/main" id="{CA66FCF8-0AFD-35B5-C739-C7531F0F4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86" y="1989637"/>
            <a:ext cx="206114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rnando Antonio Flor preview image">
            <a:extLst>
              <a:ext uri="{FF2B5EF4-FFF2-40B4-BE49-F238E27FC236}">
                <a16:creationId xmlns:a16="http://schemas.microsoft.com/office/drawing/2014/main" id="{D4167DF4-F614-A057-E917-2E193DAD7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521" y="198963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bouh Paul - University of California, Riverside | LinkedIn">
            <a:extLst>
              <a:ext uri="{FF2B5EF4-FFF2-40B4-BE49-F238E27FC236}">
                <a16:creationId xmlns:a16="http://schemas.microsoft.com/office/drawing/2014/main" id="{ED5D7AD8-D11B-E6C5-270D-0BEEDE896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415" y="1989637"/>
            <a:ext cx="145914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icola RUBINI | University of Bologna ...">
            <a:extLst>
              <a:ext uri="{FF2B5EF4-FFF2-40B4-BE49-F238E27FC236}">
                <a16:creationId xmlns:a16="http://schemas.microsoft.com/office/drawing/2014/main" id="{583EAC10-E67D-B1C7-B274-C3C148C50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2748" y="198963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imon Gardner (@simon.gardner.5 ...">
            <a:extLst>
              <a:ext uri="{FF2B5EF4-FFF2-40B4-BE49-F238E27FC236}">
                <a16:creationId xmlns:a16="http://schemas.microsoft.com/office/drawing/2014/main" id="{C9D8629A-7FEF-D012-AB45-3DBFFBE6AB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2748" y="358527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28A54A0-68B0-FA54-F4FA-1B6C74727CDE}"/>
              </a:ext>
            </a:extLst>
          </p:cNvPr>
          <p:cNvPicPr>
            <a:picLocks noChangeAspect="1"/>
          </p:cNvPicPr>
          <p:nvPr/>
        </p:nvPicPr>
        <p:blipFill>
          <a:blip r:embed="rId7"/>
          <a:stretch>
            <a:fillRect/>
          </a:stretch>
        </p:blipFill>
        <p:spPr>
          <a:xfrm>
            <a:off x="4378258" y="1989637"/>
            <a:ext cx="1353381" cy="1371600"/>
          </a:xfrm>
          <a:prstGeom prst="rect">
            <a:avLst/>
          </a:prstGeom>
        </p:spPr>
      </p:pic>
      <p:pic>
        <p:nvPicPr>
          <p:cNvPr id="10" name="Picture 9">
            <a:extLst>
              <a:ext uri="{FF2B5EF4-FFF2-40B4-BE49-F238E27FC236}">
                <a16:creationId xmlns:a16="http://schemas.microsoft.com/office/drawing/2014/main" id="{59BE930F-58A5-0D42-2B64-5CAC66380119}"/>
              </a:ext>
            </a:extLst>
          </p:cNvPr>
          <p:cNvPicPr>
            <a:picLocks noChangeAspect="1"/>
          </p:cNvPicPr>
          <p:nvPr/>
        </p:nvPicPr>
        <p:blipFill>
          <a:blip r:embed="rId8"/>
          <a:srcRect t="18175" b="836"/>
          <a:stretch>
            <a:fillRect/>
          </a:stretch>
        </p:blipFill>
        <p:spPr>
          <a:xfrm>
            <a:off x="6000777" y="1989637"/>
            <a:ext cx="1279984" cy="1371600"/>
          </a:xfrm>
          <a:prstGeom prst="rect">
            <a:avLst/>
          </a:prstGeom>
        </p:spPr>
      </p:pic>
      <p:pic>
        <p:nvPicPr>
          <p:cNvPr id="12" name="Picture 11">
            <a:extLst>
              <a:ext uri="{FF2B5EF4-FFF2-40B4-BE49-F238E27FC236}">
                <a16:creationId xmlns:a16="http://schemas.microsoft.com/office/drawing/2014/main" id="{A7430992-DCC8-DE73-7972-3A0235D152AC}"/>
              </a:ext>
            </a:extLst>
          </p:cNvPr>
          <p:cNvPicPr>
            <a:picLocks noChangeAspect="1"/>
          </p:cNvPicPr>
          <p:nvPr/>
        </p:nvPicPr>
        <p:blipFill>
          <a:blip r:embed="rId9"/>
          <a:stretch>
            <a:fillRect/>
          </a:stretch>
        </p:blipFill>
        <p:spPr>
          <a:xfrm>
            <a:off x="9280133" y="5082661"/>
            <a:ext cx="1374215" cy="1371947"/>
          </a:xfrm>
          <a:prstGeom prst="rect">
            <a:avLst/>
          </a:prstGeom>
        </p:spPr>
      </p:pic>
    </p:spTree>
    <p:extLst>
      <p:ext uri="{BB962C8B-B14F-4D97-AF65-F5344CB8AC3E}">
        <p14:creationId xmlns:p14="http://schemas.microsoft.com/office/powerpoint/2010/main" val="1445935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2D595-0FE1-990D-722D-47911B00EE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49B756-9D10-7E38-66FE-B2312F9053B0}"/>
              </a:ext>
            </a:extLst>
          </p:cNvPr>
          <p:cNvSpPr>
            <a:spLocks noGrp="1"/>
          </p:cNvSpPr>
          <p:nvPr>
            <p:ph type="title"/>
          </p:nvPr>
        </p:nvSpPr>
        <p:spPr/>
        <p:txBody>
          <a:bodyPr/>
          <a:lstStyle/>
          <a:p>
            <a:r>
              <a:rPr lang="en-US" b="1" dirty="0">
                <a:solidFill>
                  <a:schemeClr val="accent1"/>
                </a:solidFill>
              </a:rPr>
              <a:t>New Institutions</a:t>
            </a:r>
          </a:p>
        </p:txBody>
      </p:sp>
      <p:sp>
        <p:nvSpPr>
          <p:cNvPr id="2" name="Date Placeholder 1">
            <a:extLst>
              <a:ext uri="{FF2B5EF4-FFF2-40B4-BE49-F238E27FC236}">
                <a16:creationId xmlns:a16="http://schemas.microsoft.com/office/drawing/2014/main" id="{1D7C5674-BA53-BFB9-718E-0AFF542B12C0}"/>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318B3A2E-F7B7-FC64-E44D-31538DBE2C03}"/>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EA78BB0B-0F24-74D9-B1E4-EC1BE170C937}"/>
              </a:ext>
            </a:extLst>
          </p:cNvPr>
          <p:cNvSpPr>
            <a:spLocks noGrp="1"/>
          </p:cNvSpPr>
          <p:nvPr>
            <p:ph type="sldNum" sz="quarter" idx="12"/>
          </p:nvPr>
        </p:nvSpPr>
        <p:spPr/>
        <p:txBody>
          <a:bodyPr/>
          <a:lstStyle/>
          <a:p>
            <a:fld id="{588949A8-7CCD-4D90-AA9A-1451BFC6FB3A}" type="slidenum">
              <a:rPr lang="en-US" smtClean="0"/>
              <a:t>18</a:t>
            </a:fld>
            <a:endParaRPr lang="en-US"/>
          </a:p>
        </p:txBody>
      </p:sp>
      <p:sp>
        <p:nvSpPr>
          <p:cNvPr id="6" name="TextBox 5">
            <a:extLst>
              <a:ext uri="{FF2B5EF4-FFF2-40B4-BE49-F238E27FC236}">
                <a16:creationId xmlns:a16="http://schemas.microsoft.com/office/drawing/2014/main" id="{B7640721-D4B1-C828-D699-778F2B9DD9E4}"/>
              </a:ext>
            </a:extLst>
          </p:cNvPr>
          <p:cNvSpPr txBox="1"/>
          <p:nvPr/>
        </p:nvSpPr>
        <p:spPr>
          <a:xfrm>
            <a:off x="1408043" y="5409346"/>
            <a:ext cx="9657080" cy="369332"/>
          </a:xfrm>
          <a:prstGeom prst="rect">
            <a:avLst/>
          </a:prstGeom>
          <a:noFill/>
        </p:spPr>
        <p:txBody>
          <a:bodyPr wrap="square" rtlCol="0">
            <a:spAutoFit/>
          </a:bodyPr>
          <a:lstStyle/>
          <a:p>
            <a:r>
              <a:rPr lang="en-US" b="1" dirty="0"/>
              <a:t>Chung-Ang University </a:t>
            </a:r>
            <a:r>
              <a:rPr lang="en-US" dirty="0"/>
              <a:t>and </a:t>
            </a:r>
            <a:r>
              <a:rPr lang="en-US" b="1" dirty="0"/>
              <a:t>Tokyo City University </a:t>
            </a:r>
            <a:r>
              <a:rPr lang="en-US" dirty="0"/>
              <a:t>were endorsed as new </a:t>
            </a:r>
            <a:r>
              <a:rPr lang="en-US" dirty="0" err="1"/>
              <a:t>ePIC</a:t>
            </a:r>
            <a:r>
              <a:rPr lang="en-US" dirty="0"/>
              <a:t> members by the CC.  </a:t>
            </a:r>
          </a:p>
        </p:txBody>
      </p:sp>
      <p:pic>
        <p:nvPicPr>
          <p:cNvPr id="2050" name="Picture 2" descr="Chung-Ang University Logo">
            <a:extLst>
              <a:ext uri="{FF2B5EF4-FFF2-40B4-BE49-F238E27FC236}">
                <a16:creationId xmlns:a16="http://schemas.microsoft.com/office/drawing/2014/main" id="{75973784-7DCB-D0E5-0025-B63407D58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60068"/>
            <a:ext cx="3218208" cy="30251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AI-generated content may be incorrect.">
            <a:extLst>
              <a:ext uri="{FF2B5EF4-FFF2-40B4-BE49-F238E27FC236}">
                <a16:creationId xmlns:a16="http://schemas.microsoft.com/office/drawing/2014/main" id="{78530F1C-EF69-D22F-C47C-E488DB2645C8}"/>
              </a:ext>
            </a:extLst>
          </p:cNvPr>
          <p:cNvPicPr>
            <a:picLocks noChangeAspect="1"/>
          </p:cNvPicPr>
          <p:nvPr/>
        </p:nvPicPr>
        <p:blipFill>
          <a:blip r:embed="rId3"/>
          <a:stretch>
            <a:fillRect/>
          </a:stretch>
        </p:blipFill>
        <p:spPr>
          <a:xfrm>
            <a:off x="4664764" y="2857969"/>
            <a:ext cx="7407965" cy="1142061"/>
          </a:xfrm>
          <a:prstGeom prst="rect">
            <a:avLst/>
          </a:prstGeom>
        </p:spPr>
      </p:pic>
    </p:spTree>
    <p:extLst>
      <p:ext uri="{BB962C8B-B14F-4D97-AF65-F5344CB8AC3E}">
        <p14:creationId xmlns:p14="http://schemas.microsoft.com/office/powerpoint/2010/main" val="1913291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E2AA-673D-9CC9-21F6-EFC0FCF9301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FC47B8-6DF5-BC15-EA80-103C441D109F}"/>
              </a:ext>
            </a:extLst>
          </p:cNvPr>
          <p:cNvSpPr>
            <a:spLocks noGrp="1"/>
          </p:cNvSpPr>
          <p:nvPr>
            <p:ph type="title"/>
          </p:nvPr>
        </p:nvSpPr>
        <p:spPr>
          <a:xfrm>
            <a:off x="736600" y="136525"/>
            <a:ext cx="10515600" cy="966718"/>
          </a:xfrm>
        </p:spPr>
        <p:txBody>
          <a:bodyPr/>
          <a:lstStyle/>
          <a:p>
            <a:r>
              <a:rPr lang="en-US" b="1" dirty="0">
                <a:solidFill>
                  <a:schemeClr val="accent1"/>
                </a:solidFill>
              </a:rPr>
              <a:t>New Firebird Event Videos!</a:t>
            </a:r>
          </a:p>
        </p:txBody>
      </p:sp>
      <p:sp>
        <p:nvSpPr>
          <p:cNvPr id="2" name="Date Placeholder 1">
            <a:extLst>
              <a:ext uri="{FF2B5EF4-FFF2-40B4-BE49-F238E27FC236}">
                <a16:creationId xmlns:a16="http://schemas.microsoft.com/office/drawing/2014/main" id="{83FEEBA3-A464-49D9-8090-63787A406658}"/>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0470FD97-7DF6-BF50-6B78-1FF16D56F25C}"/>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B8807DE2-A84F-C2B4-22EC-58B90AF57BB5}"/>
              </a:ext>
            </a:extLst>
          </p:cNvPr>
          <p:cNvSpPr>
            <a:spLocks noGrp="1"/>
          </p:cNvSpPr>
          <p:nvPr>
            <p:ph type="sldNum" sz="quarter" idx="12"/>
          </p:nvPr>
        </p:nvSpPr>
        <p:spPr/>
        <p:txBody>
          <a:bodyPr/>
          <a:lstStyle/>
          <a:p>
            <a:fld id="{588949A8-7CCD-4D90-AA9A-1451BFC6FB3A}" type="slidenum">
              <a:rPr lang="en-US" smtClean="0"/>
              <a:t>19</a:t>
            </a:fld>
            <a:endParaRPr lang="en-US"/>
          </a:p>
        </p:txBody>
      </p:sp>
      <p:pic>
        <p:nvPicPr>
          <p:cNvPr id="7" name="Picture 6" descr="Graphical user interface, website&#10;&#10;AI-generated content may be incorrect.">
            <a:extLst>
              <a:ext uri="{FF2B5EF4-FFF2-40B4-BE49-F238E27FC236}">
                <a16:creationId xmlns:a16="http://schemas.microsoft.com/office/drawing/2014/main" id="{014110EB-0EC5-D329-98C1-C3C83A1808AD}"/>
              </a:ext>
            </a:extLst>
          </p:cNvPr>
          <p:cNvPicPr>
            <a:picLocks noChangeAspect="1"/>
          </p:cNvPicPr>
          <p:nvPr/>
        </p:nvPicPr>
        <p:blipFill>
          <a:blip r:embed="rId4"/>
          <a:stretch>
            <a:fillRect/>
          </a:stretch>
        </p:blipFill>
        <p:spPr>
          <a:xfrm>
            <a:off x="119021" y="1539185"/>
            <a:ext cx="6497705" cy="4817165"/>
          </a:xfrm>
          <a:prstGeom prst="rect">
            <a:avLst/>
          </a:prstGeom>
        </p:spPr>
      </p:pic>
      <p:sp>
        <p:nvSpPr>
          <p:cNvPr id="8" name="TextBox 7">
            <a:extLst>
              <a:ext uri="{FF2B5EF4-FFF2-40B4-BE49-F238E27FC236}">
                <a16:creationId xmlns:a16="http://schemas.microsoft.com/office/drawing/2014/main" id="{A3358B98-32DD-338C-BB1E-E6CCF9FF857A}"/>
              </a:ext>
            </a:extLst>
          </p:cNvPr>
          <p:cNvSpPr txBox="1"/>
          <p:nvPr/>
        </p:nvSpPr>
        <p:spPr>
          <a:xfrm>
            <a:off x="119021" y="1236801"/>
            <a:ext cx="1972015" cy="246221"/>
          </a:xfrm>
          <a:prstGeom prst="rect">
            <a:avLst/>
          </a:prstGeom>
          <a:noFill/>
        </p:spPr>
        <p:txBody>
          <a:bodyPr wrap="none" rtlCol="0">
            <a:spAutoFit/>
          </a:bodyPr>
          <a:lstStyle/>
          <a:p>
            <a:r>
              <a:rPr lang="en-US" sz="1000" dirty="0"/>
              <a:t>https://www.bnl.gov/eic/epic.php</a:t>
            </a:r>
          </a:p>
        </p:txBody>
      </p:sp>
      <p:pic>
        <p:nvPicPr>
          <p:cNvPr id="10" name="Picture 9" descr="Graphical user interface&#10;&#10;AI-generated content may be incorrect.">
            <a:extLst>
              <a:ext uri="{FF2B5EF4-FFF2-40B4-BE49-F238E27FC236}">
                <a16:creationId xmlns:a16="http://schemas.microsoft.com/office/drawing/2014/main" id="{48692F49-1EAC-A4B1-7E91-661CA6D2D179}"/>
              </a:ext>
            </a:extLst>
          </p:cNvPr>
          <p:cNvPicPr>
            <a:picLocks noChangeAspect="1"/>
          </p:cNvPicPr>
          <p:nvPr/>
        </p:nvPicPr>
        <p:blipFill>
          <a:blip r:embed="rId5"/>
          <a:stretch>
            <a:fillRect/>
          </a:stretch>
        </p:blipFill>
        <p:spPr>
          <a:xfrm>
            <a:off x="2767672" y="1366308"/>
            <a:ext cx="5842928" cy="5246710"/>
          </a:xfrm>
          <a:prstGeom prst="rect">
            <a:avLst/>
          </a:prstGeom>
          <a:ln>
            <a:solidFill>
              <a:schemeClr val="tx1"/>
            </a:solidFill>
          </a:ln>
        </p:spPr>
      </p:pic>
      <p:sp>
        <p:nvSpPr>
          <p:cNvPr id="11" name="TextBox 10">
            <a:extLst>
              <a:ext uri="{FF2B5EF4-FFF2-40B4-BE49-F238E27FC236}">
                <a16:creationId xmlns:a16="http://schemas.microsoft.com/office/drawing/2014/main" id="{16F52EF8-9629-3D34-86CC-3CAE92E2847D}"/>
              </a:ext>
            </a:extLst>
          </p:cNvPr>
          <p:cNvSpPr txBox="1"/>
          <p:nvPr/>
        </p:nvSpPr>
        <p:spPr>
          <a:xfrm>
            <a:off x="2767672" y="1086173"/>
            <a:ext cx="1550424" cy="246221"/>
          </a:xfrm>
          <a:prstGeom prst="rect">
            <a:avLst/>
          </a:prstGeom>
          <a:noFill/>
        </p:spPr>
        <p:txBody>
          <a:bodyPr wrap="none" rtlCol="0">
            <a:spAutoFit/>
          </a:bodyPr>
          <a:lstStyle/>
          <a:p>
            <a:r>
              <a:rPr lang="en-US" sz="1000" dirty="0"/>
              <a:t>https://www.epic-eic.org/</a:t>
            </a:r>
          </a:p>
        </p:txBody>
      </p:sp>
      <p:pic>
        <p:nvPicPr>
          <p:cNvPr id="12" name="01 Baseline Web">
            <a:hlinkClick r:id="" action="ppaction://media"/>
            <a:extLst>
              <a:ext uri="{FF2B5EF4-FFF2-40B4-BE49-F238E27FC236}">
                <a16:creationId xmlns:a16="http://schemas.microsoft.com/office/drawing/2014/main" id="{0C931C62-11CA-42CB-AB0E-EBA1AE54B5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64844" y="2997200"/>
            <a:ext cx="4662311" cy="2622550"/>
          </a:xfrm>
          <a:prstGeom prst="rect">
            <a:avLst/>
          </a:prstGeom>
        </p:spPr>
      </p:pic>
      <p:sp>
        <p:nvSpPr>
          <p:cNvPr id="13" name="TextBox 12">
            <a:extLst>
              <a:ext uri="{FF2B5EF4-FFF2-40B4-BE49-F238E27FC236}">
                <a16:creationId xmlns:a16="http://schemas.microsoft.com/office/drawing/2014/main" id="{043B5C31-C0D9-20A7-E18B-C55501D91C98}"/>
              </a:ext>
            </a:extLst>
          </p:cNvPr>
          <p:cNvSpPr txBox="1"/>
          <p:nvPr/>
        </p:nvSpPr>
        <p:spPr>
          <a:xfrm>
            <a:off x="8874760" y="1720840"/>
            <a:ext cx="3058160" cy="4247317"/>
          </a:xfrm>
          <a:prstGeom prst="rect">
            <a:avLst/>
          </a:prstGeom>
          <a:noFill/>
        </p:spPr>
        <p:txBody>
          <a:bodyPr wrap="square" rtlCol="0">
            <a:spAutoFit/>
          </a:bodyPr>
          <a:lstStyle/>
          <a:p>
            <a:r>
              <a:rPr lang="en-US" dirty="0"/>
              <a:t>Awesome new Firebird event display videos from </a:t>
            </a:r>
            <a:r>
              <a:rPr lang="en-US" b="1" dirty="0"/>
              <a:t>Dmitry Romanov</a:t>
            </a:r>
            <a:r>
              <a:rPr lang="en-US" dirty="0"/>
              <a:t> (</a:t>
            </a:r>
            <a:r>
              <a:rPr lang="en-US" dirty="0" err="1"/>
              <a:t>JLab</a:t>
            </a:r>
            <a:r>
              <a:rPr lang="en-US" dirty="0"/>
              <a:t>) – integrated into </a:t>
            </a:r>
            <a:r>
              <a:rPr lang="en-US" dirty="0" err="1"/>
              <a:t>ePIC</a:t>
            </a:r>
            <a:r>
              <a:rPr lang="en-US" dirty="0"/>
              <a:t> and BNL web pages.</a:t>
            </a:r>
          </a:p>
          <a:p>
            <a:endParaRPr lang="en-US" dirty="0"/>
          </a:p>
          <a:p>
            <a:pPr lvl="0" eaLnBrk="0" fontAlgn="base" hangingPunct="0">
              <a:spcBef>
                <a:spcPct val="0"/>
              </a:spcBef>
              <a:spcAft>
                <a:spcPct val="0"/>
              </a:spcAft>
            </a:pPr>
            <a:r>
              <a:rPr lang="en-US" altLang="en-US" dirty="0">
                <a:latin typeface="Calibri" panose="020F0502020204030204" pitchFamily="34" charset="0"/>
                <a:cs typeface="Calibri" panose="020F0502020204030204" pitchFamily="34" charset="0"/>
              </a:rPr>
              <a:t>Firebird is the </a:t>
            </a:r>
            <a:r>
              <a:rPr lang="en-US" altLang="en-US" b="1" dirty="0" err="1">
                <a:latin typeface="Calibri" panose="020F0502020204030204" pitchFamily="34" charset="0"/>
                <a:cs typeface="Calibri" panose="020F0502020204030204" pitchFamily="34" charset="0"/>
              </a:rPr>
              <a:t>ePIC</a:t>
            </a:r>
            <a:r>
              <a:rPr lang="en-US" altLang="en-US" b="1" dirty="0">
                <a:latin typeface="Calibri" panose="020F0502020204030204" pitchFamily="34" charset="0"/>
                <a:cs typeface="Calibri" panose="020F0502020204030204" pitchFamily="34" charset="0"/>
              </a:rPr>
              <a:t> event display </a:t>
            </a:r>
            <a:r>
              <a:rPr lang="en-US" altLang="en-US" dirty="0">
                <a:latin typeface="Calibri" panose="020F0502020204030204" pitchFamily="34" charset="0"/>
                <a:cs typeface="Calibri" panose="020F0502020204030204" pitchFamily="34" charset="0"/>
              </a:rPr>
              <a:t>used for both outreach and reconstruction and analysis development: </a:t>
            </a:r>
            <a:endParaRPr lang="en-US" dirty="0"/>
          </a:p>
          <a:p>
            <a:r>
              <a:rPr lang="en-US" dirty="0">
                <a:hlinkClick r:id="rId7"/>
              </a:rPr>
              <a:t>https://eic.github.io/firebird/ </a:t>
            </a:r>
            <a:endParaRPr lang="en-US" dirty="0"/>
          </a:p>
          <a:p>
            <a:endParaRPr lang="en-US" dirty="0"/>
          </a:p>
          <a:p>
            <a:r>
              <a:rPr lang="en-US" dirty="0"/>
              <a:t>Planning a variety of videos of different physics process to be incorporated into public portion of website. </a:t>
            </a:r>
          </a:p>
        </p:txBody>
      </p:sp>
    </p:spTree>
    <p:extLst>
      <p:ext uri="{BB962C8B-B14F-4D97-AF65-F5344CB8AC3E}">
        <p14:creationId xmlns:p14="http://schemas.microsoft.com/office/powerpoint/2010/main" val="32169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1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5B25-8739-6B37-B6A9-E7F4FA5E9E9D}"/>
              </a:ext>
            </a:extLst>
          </p:cNvPr>
          <p:cNvSpPr>
            <a:spLocks noGrp="1"/>
          </p:cNvSpPr>
          <p:nvPr>
            <p:ph type="title"/>
          </p:nvPr>
        </p:nvSpPr>
        <p:spPr>
          <a:xfrm>
            <a:off x="838200" y="2626708"/>
            <a:ext cx="10515600" cy="1325563"/>
          </a:xfrm>
        </p:spPr>
        <p:txBody>
          <a:bodyPr>
            <a:normAutofit fontScale="90000"/>
          </a:bodyPr>
          <a:lstStyle/>
          <a:p>
            <a:pPr algn="ctr"/>
            <a:r>
              <a:rPr lang="en-US" b="1" dirty="0">
                <a:solidFill>
                  <a:schemeClr val="accent1"/>
                </a:solidFill>
              </a:rPr>
              <a:t>Hey John, start the recording….</a:t>
            </a:r>
            <a:br>
              <a:rPr lang="en-US" b="1" dirty="0">
                <a:solidFill>
                  <a:schemeClr val="accent1"/>
                </a:solidFill>
              </a:rPr>
            </a:br>
            <a:br>
              <a:rPr lang="en-US" b="1" dirty="0">
                <a:solidFill>
                  <a:schemeClr val="accent1"/>
                </a:solidFill>
              </a:rPr>
            </a:br>
            <a:br>
              <a:rPr lang="en-US" b="1" dirty="0">
                <a:solidFill>
                  <a:schemeClr val="accent1"/>
                </a:solidFill>
              </a:rPr>
            </a:br>
            <a:br>
              <a:rPr lang="en-US" b="1" dirty="0">
                <a:solidFill>
                  <a:schemeClr val="accent1"/>
                </a:solidFill>
              </a:rPr>
            </a:br>
            <a:endParaRPr lang="en-US" sz="3600" b="1" dirty="0">
              <a:solidFill>
                <a:schemeClr val="accent1"/>
              </a:solidFill>
            </a:endParaRPr>
          </a:p>
        </p:txBody>
      </p:sp>
      <p:sp>
        <p:nvSpPr>
          <p:cNvPr id="4" name="Date Placeholder 3">
            <a:extLst>
              <a:ext uri="{FF2B5EF4-FFF2-40B4-BE49-F238E27FC236}">
                <a16:creationId xmlns:a16="http://schemas.microsoft.com/office/drawing/2014/main" id="{CB7AE950-D4C7-B96E-B999-3B7EA542A92E}"/>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63D355A3-B1E2-D92B-5E8A-546BBA9ED78F}"/>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1C860178-2655-EB15-B05F-FAD79F73079E}"/>
              </a:ext>
            </a:extLst>
          </p:cNvPr>
          <p:cNvSpPr>
            <a:spLocks noGrp="1"/>
          </p:cNvSpPr>
          <p:nvPr>
            <p:ph type="sldNum" sz="quarter" idx="12"/>
          </p:nvPr>
        </p:nvSpPr>
        <p:spPr/>
        <p:txBody>
          <a:bodyPr/>
          <a:lstStyle/>
          <a:p>
            <a:fld id="{588949A8-7CCD-4D90-AA9A-1451BFC6FB3A}" type="slidenum">
              <a:rPr lang="en-US" smtClean="0"/>
              <a:t>2</a:t>
            </a:fld>
            <a:endParaRPr lang="en-US"/>
          </a:p>
        </p:txBody>
      </p:sp>
    </p:spTree>
    <p:extLst>
      <p:ext uri="{BB962C8B-B14F-4D97-AF65-F5344CB8AC3E}">
        <p14:creationId xmlns:p14="http://schemas.microsoft.com/office/powerpoint/2010/main" val="1947452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707F46-B331-1F3B-F340-8269C644C139}"/>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74B0F9A5-2D52-D682-B428-BAC406E2FA4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D20E7FF-F292-A671-7A50-3CA045F71289}"/>
              </a:ext>
            </a:extLst>
          </p:cNvPr>
          <p:cNvSpPr>
            <a:spLocks noGrp="1"/>
          </p:cNvSpPr>
          <p:nvPr>
            <p:ph type="sldNum" sz="quarter" idx="12"/>
          </p:nvPr>
        </p:nvSpPr>
        <p:spPr/>
        <p:txBody>
          <a:bodyPr/>
          <a:lstStyle/>
          <a:p>
            <a:fld id="{588949A8-7CCD-4D90-AA9A-1451BFC6FB3A}" type="slidenum">
              <a:rPr lang="en-US" smtClean="0"/>
              <a:t>20</a:t>
            </a:fld>
            <a:endParaRPr lang="en-US"/>
          </a:p>
        </p:txBody>
      </p:sp>
      <p:pic>
        <p:nvPicPr>
          <p:cNvPr id="8" name="Picture 7">
            <a:extLst>
              <a:ext uri="{FF2B5EF4-FFF2-40B4-BE49-F238E27FC236}">
                <a16:creationId xmlns:a16="http://schemas.microsoft.com/office/drawing/2014/main" id="{0DD83A87-6506-86CF-9708-BEE8E57D2CAB}"/>
              </a:ext>
            </a:extLst>
          </p:cNvPr>
          <p:cNvPicPr>
            <a:picLocks noChangeAspect="1"/>
          </p:cNvPicPr>
          <p:nvPr/>
        </p:nvPicPr>
        <p:blipFill>
          <a:blip r:embed="rId2"/>
          <a:stretch>
            <a:fillRect/>
          </a:stretch>
        </p:blipFill>
        <p:spPr>
          <a:xfrm>
            <a:off x="504" y="283"/>
            <a:ext cx="12190992" cy="6857433"/>
          </a:xfrm>
          <a:prstGeom prst="rect">
            <a:avLst/>
          </a:prstGeom>
        </p:spPr>
      </p:pic>
      <p:sp>
        <p:nvSpPr>
          <p:cNvPr id="9" name="TextBox 8">
            <a:extLst>
              <a:ext uri="{FF2B5EF4-FFF2-40B4-BE49-F238E27FC236}">
                <a16:creationId xmlns:a16="http://schemas.microsoft.com/office/drawing/2014/main" id="{97D73237-814B-6D2F-574A-66816009EE8D}"/>
              </a:ext>
            </a:extLst>
          </p:cNvPr>
          <p:cNvSpPr txBox="1"/>
          <p:nvPr/>
        </p:nvSpPr>
        <p:spPr>
          <a:xfrm>
            <a:off x="1627833" y="1276141"/>
            <a:ext cx="4233952" cy="369332"/>
          </a:xfrm>
          <a:prstGeom prst="rect">
            <a:avLst/>
          </a:prstGeom>
          <a:solidFill>
            <a:schemeClr val="bg1"/>
          </a:solidFill>
        </p:spPr>
        <p:txBody>
          <a:bodyPr wrap="square" rtlCol="0">
            <a:spAutoFit/>
          </a:bodyPr>
          <a:lstStyle/>
          <a:p>
            <a:r>
              <a:rPr lang="en-US" dirty="0"/>
              <a:t>(Following the 7</a:t>
            </a:r>
            <a:r>
              <a:rPr lang="en-US" baseline="30000" dirty="0"/>
              <a:t>th</a:t>
            </a:r>
            <a:r>
              <a:rPr lang="en-US" dirty="0"/>
              <a:t> RRB June 9-10</a:t>
            </a:r>
            <a:r>
              <a:rPr lang="en-US" baseline="30000" dirty="0"/>
              <a:t>th</a:t>
            </a:r>
            <a:r>
              <a:rPr lang="en-US" dirty="0"/>
              <a:t> at MEXT)</a:t>
            </a:r>
          </a:p>
        </p:txBody>
      </p:sp>
    </p:spTree>
    <p:extLst>
      <p:ext uri="{BB962C8B-B14F-4D97-AF65-F5344CB8AC3E}">
        <p14:creationId xmlns:p14="http://schemas.microsoft.com/office/powerpoint/2010/main" val="40946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ydeside river near the hotel">
            <a:extLst>
              <a:ext uri="{FF2B5EF4-FFF2-40B4-BE49-F238E27FC236}">
                <a16:creationId xmlns:a16="http://schemas.microsoft.com/office/drawing/2014/main" id="{1EAF45D0-8800-2961-2AC5-B90E2385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930856-9963-6437-D478-6010C6D2BCE4}"/>
              </a:ext>
            </a:extLst>
          </p:cNvPr>
          <p:cNvSpPr>
            <a:spLocks noGrp="1"/>
          </p:cNvSpPr>
          <p:nvPr>
            <p:ph type="title"/>
          </p:nvPr>
        </p:nvSpPr>
        <p:spPr>
          <a:xfrm>
            <a:off x="838200" y="365125"/>
            <a:ext cx="10515600" cy="969899"/>
          </a:xfrm>
        </p:spPr>
        <p:txBody>
          <a:bodyPr/>
          <a:lstStyle/>
          <a:p>
            <a:r>
              <a:rPr lang="en-US" b="1" dirty="0">
                <a:solidFill>
                  <a:schemeClr val="bg1"/>
                </a:solidFill>
              </a:rPr>
              <a:t>Summer 2026 Joint EICUG/</a:t>
            </a:r>
            <a:r>
              <a:rPr lang="en-US" b="1" dirty="0" err="1">
                <a:solidFill>
                  <a:schemeClr val="bg1"/>
                </a:solidFill>
              </a:rPr>
              <a:t>ePIC</a:t>
            </a:r>
            <a:r>
              <a:rPr lang="en-US" b="1" dirty="0">
                <a:solidFill>
                  <a:schemeClr val="bg1"/>
                </a:solidFill>
              </a:rPr>
              <a:t> Meeting</a:t>
            </a:r>
          </a:p>
        </p:txBody>
      </p:sp>
      <p:sp>
        <p:nvSpPr>
          <p:cNvPr id="4" name="Date Placeholder 3">
            <a:extLst>
              <a:ext uri="{FF2B5EF4-FFF2-40B4-BE49-F238E27FC236}">
                <a16:creationId xmlns:a16="http://schemas.microsoft.com/office/drawing/2014/main" id="{5F4884C9-0693-607E-ABD8-214966A4604D}"/>
              </a:ext>
            </a:extLst>
          </p:cNvPr>
          <p:cNvSpPr>
            <a:spLocks noGrp="1"/>
          </p:cNvSpPr>
          <p:nvPr>
            <p:ph type="dt" sz="half" idx="10"/>
          </p:nvPr>
        </p:nvSpPr>
        <p:spPr/>
        <p:txBody>
          <a:bodyPr/>
          <a:lstStyle/>
          <a:p>
            <a:r>
              <a:rPr lang="en-US"/>
              <a:t>11/20/2025</a:t>
            </a:r>
          </a:p>
        </p:txBody>
      </p:sp>
      <p:sp>
        <p:nvSpPr>
          <p:cNvPr id="5" name="Footer Placeholder 4">
            <a:extLst>
              <a:ext uri="{FF2B5EF4-FFF2-40B4-BE49-F238E27FC236}">
                <a16:creationId xmlns:a16="http://schemas.microsoft.com/office/drawing/2014/main" id="{FE940436-1E47-A0C9-1B9D-3047A6C6915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A75B103C-9E79-C22D-854B-6331CE059175}"/>
              </a:ext>
            </a:extLst>
          </p:cNvPr>
          <p:cNvSpPr>
            <a:spLocks noGrp="1"/>
          </p:cNvSpPr>
          <p:nvPr>
            <p:ph type="sldNum" sz="quarter" idx="12"/>
          </p:nvPr>
        </p:nvSpPr>
        <p:spPr/>
        <p:txBody>
          <a:bodyPr/>
          <a:lstStyle/>
          <a:p>
            <a:fld id="{BC040611-9551-4881-A7A5-B252CBC7F5AC}" type="slidenum">
              <a:rPr lang="en-US" smtClean="0"/>
              <a:t>21</a:t>
            </a:fld>
            <a:endParaRPr lang="en-US"/>
          </a:p>
        </p:txBody>
      </p:sp>
      <p:sp>
        <p:nvSpPr>
          <p:cNvPr id="8" name="AutoShape 4" descr="Unveiling Glasgow: A Captivating Journey Through Scotland's Largest City">
            <a:extLst>
              <a:ext uri="{FF2B5EF4-FFF2-40B4-BE49-F238E27FC236}">
                <a16:creationId xmlns:a16="http://schemas.microsoft.com/office/drawing/2014/main" id="{6F72AE54-62D3-8883-17B3-05FF2E737CA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C29E603E-71E9-0A8C-47EA-3E94805DF42B}"/>
              </a:ext>
            </a:extLst>
          </p:cNvPr>
          <p:cNvSpPr txBox="1"/>
          <p:nvPr/>
        </p:nvSpPr>
        <p:spPr>
          <a:xfrm>
            <a:off x="841248" y="1425476"/>
            <a:ext cx="5178552" cy="2031325"/>
          </a:xfrm>
          <a:prstGeom prst="rect">
            <a:avLst/>
          </a:prstGeom>
          <a:noFill/>
        </p:spPr>
        <p:txBody>
          <a:bodyPr wrap="square" rtlCol="0">
            <a:spAutoFit/>
          </a:bodyPr>
          <a:lstStyle/>
          <a:p>
            <a:r>
              <a:rPr lang="en-US" dirty="0"/>
              <a:t>The Summer 2026 joint EICUG/</a:t>
            </a:r>
            <a:r>
              <a:rPr lang="en-US" dirty="0" err="1"/>
              <a:t>ePIC</a:t>
            </a:r>
            <a:r>
              <a:rPr lang="en-US" dirty="0"/>
              <a:t> meeting will be held at the University of Glasgow July 13-17</a:t>
            </a:r>
            <a:r>
              <a:rPr lang="en-US" baseline="30000" dirty="0"/>
              <a:t>th</a:t>
            </a:r>
            <a:r>
              <a:rPr lang="en-US" dirty="0"/>
              <a:t> , 2026. </a:t>
            </a:r>
          </a:p>
          <a:p>
            <a:endParaRPr lang="en-US" dirty="0"/>
          </a:p>
          <a:p>
            <a:r>
              <a:rPr lang="en-US" dirty="0"/>
              <a:t>Indico w/information at: </a:t>
            </a:r>
            <a:br>
              <a:rPr lang="en-US" dirty="0"/>
            </a:br>
            <a:r>
              <a:rPr lang="en-US" dirty="0">
                <a:hlinkClick r:id="rId3"/>
              </a:rPr>
              <a:t>https://indico.bnl.gov/event/31808/</a:t>
            </a:r>
            <a:endParaRPr lang="en-US" dirty="0"/>
          </a:p>
          <a:p>
            <a:endParaRPr lang="en-US" dirty="0"/>
          </a:p>
          <a:p>
            <a:r>
              <a:rPr lang="en-US" dirty="0"/>
              <a:t>More info later in this session</a:t>
            </a:r>
          </a:p>
        </p:txBody>
      </p:sp>
      <p:sp>
        <p:nvSpPr>
          <p:cNvPr id="11" name="AutoShape 10" descr="Is University of Glasgow good? Ultimate Guide for 2025">
            <a:extLst>
              <a:ext uri="{FF2B5EF4-FFF2-40B4-BE49-F238E27FC236}">
                <a16:creationId xmlns:a16="http://schemas.microsoft.com/office/drawing/2014/main" id="{FBA56472-82B8-CB6C-FF46-8A863FB04E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a:extLst>
              <a:ext uri="{FF2B5EF4-FFF2-40B4-BE49-F238E27FC236}">
                <a16:creationId xmlns:a16="http://schemas.microsoft.com/office/drawing/2014/main" id="{2EE74B18-C5B1-0CF5-506B-FCDB5E17E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459" y="3192898"/>
            <a:ext cx="6606541" cy="371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29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7DD5-5FE9-939F-4430-1B119AB4E29F}"/>
              </a:ext>
            </a:extLst>
          </p:cNvPr>
          <p:cNvSpPr>
            <a:spLocks noGrp="1"/>
          </p:cNvSpPr>
          <p:nvPr>
            <p:ph type="title"/>
          </p:nvPr>
        </p:nvSpPr>
        <p:spPr>
          <a:xfrm>
            <a:off x="0" y="242654"/>
            <a:ext cx="11353800" cy="857283"/>
          </a:xfrm>
        </p:spPr>
        <p:txBody>
          <a:bodyPr>
            <a:normAutofit/>
          </a:bodyPr>
          <a:lstStyle/>
          <a:p>
            <a:r>
              <a:rPr lang="en-US" b="1" dirty="0">
                <a:solidFill>
                  <a:schemeClr val="accent1"/>
                </a:solidFill>
              </a:rPr>
              <a:t>HEP-NP Merger in DOE SC</a:t>
            </a:r>
          </a:p>
        </p:txBody>
      </p:sp>
      <p:sp>
        <p:nvSpPr>
          <p:cNvPr id="3" name="Date Placeholder 2">
            <a:extLst>
              <a:ext uri="{FF2B5EF4-FFF2-40B4-BE49-F238E27FC236}">
                <a16:creationId xmlns:a16="http://schemas.microsoft.com/office/drawing/2014/main" id="{D61A8056-3AE9-DF47-CCCA-32C5CFB917A7}"/>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1D35D58F-7B6D-BCEC-618A-3549B36BE537}"/>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5AB3ABDF-BDB6-BA26-5EBC-69C01335A37A}"/>
              </a:ext>
            </a:extLst>
          </p:cNvPr>
          <p:cNvSpPr>
            <a:spLocks noGrp="1"/>
          </p:cNvSpPr>
          <p:nvPr>
            <p:ph type="sldNum" sz="quarter" idx="12"/>
          </p:nvPr>
        </p:nvSpPr>
        <p:spPr/>
        <p:txBody>
          <a:bodyPr/>
          <a:lstStyle/>
          <a:p>
            <a:fld id="{588949A8-7CCD-4D90-AA9A-1451BFC6FB3A}" type="slidenum">
              <a:rPr lang="en-US" smtClean="0"/>
              <a:t>22</a:t>
            </a:fld>
            <a:endParaRPr lang="en-US"/>
          </a:p>
        </p:txBody>
      </p:sp>
      <p:pic>
        <p:nvPicPr>
          <p:cNvPr id="7" name="Picture 6">
            <a:extLst>
              <a:ext uri="{FF2B5EF4-FFF2-40B4-BE49-F238E27FC236}">
                <a16:creationId xmlns:a16="http://schemas.microsoft.com/office/drawing/2014/main" id="{66159312-8E9E-2916-6E7C-F7FD229185F4}"/>
              </a:ext>
            </a:extLst>
          </p:cNvPr>
          <p:cNvPicPr>
            <a:picLocks noChangeAspect="1"/>
          </p:cNvPicPr>
          <p:nvPr/>
        </p:nvPicPr>
        <p:blipFill>
          <a:blip r:embed="rId2"/>
          <a:stretch>
            <a:fillRect/>
          </a:stretch>
        </p:blipFill>
        <p:spPr>
          <a:xfrm>
            <a:off x="6096000" y="365125"/>
            <a:ext cx="5611008" cy="6125430"/>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C645E48-D2CE-2378-E3CB-0329A788AECD}"/>
              </a:ext>
            </a:extLst>
          </p:cNvPr>
          <p:cNvSpPr txBox="1"/>
          <p:nvPr/>
        </p:nvSpPr>
        <p:spPr>
          <a:xfrm>
            <a:off x="806079" y="1260034"/>
            <a:ext cx="4465320" cy="5355312"/>
          </a:xfrm>
          <a:prstGeom prst="rect">
            <a:avLst/>
          </a:prstGeom>
          <a:noFill/>
        </p:spPr>
        <p:txBody>
          <a:bodyPr wrap="square" rtlCol="0">
            <a:spAutoFit/>
          </a:bodyPr>
          <a:lstStyle/>
          <a:p>
            <a:r>
              <a:rPr lang="en-US" dirty="0"/>
              <a:t>The long-anticipated merger of HEP and NP in DOE SC was announced March 17</a:t>
            </a:r>
            <a:r>
              <a:rPr lang="en-US" baseline="30000" dirty="0"/>
              <a:t>th</a:t>
            </a:r>
            <a:r>
              <a:rPr lang="en-US" dirty="0"/>
              <a:t>. </a:t>
            </a:r>
            <a:br>
              <a:rPr lang="en-US" dirty="0"/>
            </a:br>
            <a:br>
              <a:rPr lang="en-US" dirty="0"/>
            </a:br>
            <a:r>
              <a:rPr lang="en-US" dirty="0"/>
              <a:t>Regina Rameika will lead</a:t>
            </a:r>
            <a:br>
              <a:rPr lang="en-US" dirty="0"/>
            </a:br>
            <a:r>
              <a:rPr lang="en-US" dirty="0"/>
              <a:t>the combined office. </a:t>
            </a:r>
            <a:br>
              <a:rPr lang="en-US" dirty="0"/>
            </a:br>
            <a:br>
              <a:rPr lang="en-US" dirty="0"/>
            </a:br>
            <a:endParaRPr lang="en-US" dirty="0"/>
          </a:p>
          <a:p>
            <a:endParaRPr lang="en-US" dirty="0"/>
          </a:p>
          <a:p>
            <a:endParaRPr lang="en-US" dirty="0"/>
          </a:p>
          <a:p>
            <a:endParaRPr lang="en-US" dirty="0"/>
          </a:p>
          <a:p>
            <a:r>
              <a:rPr lang="en-US" dirty="0"/>
              <a:t>Sharon Stephenson discussed the change in the APS DNP business meeting on March 18</a:t>
            </a:r>
            <a:r>
              <a:rPr lang="en-US" baseline="30000" dirty="0"/>
              <a:t>th</a:t>
            </a:r>
            <a:r>
              <a:rPr lang="en-US" dirty="0"/>
              <a:t>. The HEP and NP budget lines will remain separate through FY’27. </a:t>
            </a:r>
          </a:p>
          <a:p>
            <a:endParaRPr lang="en-US" dirty="0"/>
          </a:p>
          <a:p>
            <a:r>
              <a:rPr lang="en-US" dirty="0"/>
              <a:t>HEP and NP were originally together and were separated in 1990-91 under the Office of Energy Research (pre-Office of Science). </a:t>
            </a:r>
          </a:p>
          <a:p>
            <a:endParaRPr lang="en-US" dirty="0"/>
          </a:p>
        </p:txBody>
      </p:sp>
      <p:sp>
        <p:nvSpPr>
          <p:cNvPr id="9" name="Oval 8">
            <a:extLst>
              <a:ext uri="{FF2B5EF4-FFF2-40B4-BE49-F238E27FC236}">
                <a16:creationId xmlns:a16="http://schemas.microsoft.com/office/drawing/2014/main" id="{56FBCD05-1AD5-E40D-280F-ED23AD6FF21A}"/>
              </a:ext>
            </a:extLst>
          </p:cNvPr>
          <p:cNvSpPr/>
          <p:nvPr/>
        </p:nvSpPr>
        <p:spPr>
          <a:xfrm>
            <a:off x="6381550" y="4629752"/>
            <a:ext cx="1078029" cy="365125"/>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14FACA0-D93A-132A-8016-958505146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383" y="2125225"/>
            <a:ext cx="2382409" cy="178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469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7C9A-F64C-A713-5835-04DF90A62E37}"/>
              </a:ext>
            </a:extLst>
          </p:cNvPr>
          <p:cNvSpPr>
            <a:spLocks noGrp="1"/>
          </p:cNvSpPr>
          <p:nvPr>
            <p:ph type="title"/>
          </p:nvPr>
        </p:nvSpPr>
        <p:spPr>
          <a:xfrm>
            <a:off x="838200" y="365125"/>
            <a:ext cx="10515600" cy="777875"/>
          </a:xfrm>
        </p:spPr>
        <p:txBody>
          <a:bodyPr/>
          <a:lstStyle/>
          <a:p>
            <a:r>
              <a:rPr lang="en-US" b="1" dirty="0">
                <a:solidFill>
                  <a:schemeClr val="accent1"/>
                </a:solidFill>
              </a:rPr>
              <a:t>Research Funding</a:t>
            </a:r>
          </a:p>
        </p:txBody>
      </p:sp>
      <p:sp>
        <p:nvSpPr>
          <p:cNvPr id="6" name="Content Placeholder 5">
            <a:extLst>
              <a:ext uri="{FF2B5EF4-FFF2-40B4-BE49-F238E27FC236}">
                <a16:creationId xmlns:a16="http://schemas.microsoft.com/office/drawing/2014/main" id="{16447934-BA34-8DAC-3224-DB95CC476077}"/>
              </a:ext>
            </a:extLst>
          </p:cNvPr>
          <p:cNvSpPr>
            <a:spLocks noGrp="1"/>
          </p:cNvSpPr>
          <p:nvPr>
            <p:ph idx="1"/>
          </p:nvPr>
        </p:nvSpPr>
        <p:spPr>
          <a:xfrm>
            <a:off x="838200" y="1257300"/>
            <a:ext cx="10515600" cy="4919663"/>
          </a:xfrm>
        </p:spPr>
        <p:txBody>
          <a:bodyPr>
            <a:normAutofit lnSpcReduction="10000"/>
          </a:bodyPr>
          <a:lstStyle/>
          <a:p>
            <a:r>
              <a:rPr lang="en-US" dirty="0"/>
              <a:t>As many are aware, DOE NP research budgets are anticipated to decline in FY26</a:t>
            </a:r>
          </a:p>
          <a:p>
            <a:r>
              <a:rPr lang="en-US" dirty="0"/>
              <a:t>As discussed by Sharon Stephenson in APS DNP Business Meeting: </a:t>
            </a:r>
          </a:p>
          <a:p>
            <a:pPr lvl="1"/>
            <a:r>
              <a:rPr lang="en-US" dirty="0"/>
              <a:t>18% reduction in NP Research Budget</a:t>
            </a:r>
          </a:p>
          <a:p>
            <a:pPr lvl="1"/>
            <a:r>
              <a:rPr lang="en-US" dirty="0"/>
              <a:t>Redirect of ~10% for Genesis Mission</a:t>
            </a:r>
          </a:p>
          <a:p>
            <a:r>
              <a:rPr lang="en-US" dirty="0"/>
              <a:t>We anticipate this will create hardships for both university and lab research groups working on </a:t>
            </a:r>
            <a:r>
              <a:rPr lang="en-US" dirty="0" err="1"/>
              <a:t>ePIC</a:t>
            </a:r>
            <a:endParaRPr lang="en-US" dirty="0"/>
          </a:p>
          <a:p>
            <a:r>
              <a:rPr lang="en-US" dirty="0" err="1"/>
              <a:t>ePIC</a:t>
            </a:r>
            <a:r>
              <a:rPr lang="en-US" dirty="0"/>
              <a:t> Leadership needs to be able to communicate clearly the impact that this will have on engagement in </a:t>
            </a:r>
            <a:r>
              <a:rPr lang="en-US" dirty="0" err="1"/>
              <a:t>ePIC</a:t>
            </a:r>
            <a:r>
              <a:rPr lang="en-US" dirty="0"/>
              <a:t> and readiness for baselining and construction</a:t>
            </a:r>
          </a:p>
          <a:p>
            <a:r>
              <a:rPr lang="en-US" dirty="0"/>
              <a:t>Please contact the SP Office to let us know if budget cuts are forcing you to reduce your commitment to </a:t>
            </a:r>
            <a:r>
              <a:rPr lang="en-US" dirty="0" err="1"/>
              <a:t>ePIC</a:t>
            </a:r>
            <a:endParaRPr lang="en-US" dirty="0"/>
          </a:p>
          <a:p>
            <a:endParaRPr lang="en-US" dirty="0"/>
          </a:p>
        </p:txBody>
      </p:sp>
      <p:sp>
        <p:nvSpPr>
          <p:cNvPr id="3" name="Date Placeholder 2">
            <a:extLst>
              <a:ext uri="{FF2B5EF4-FFF2-40B4-BE49-F238E27FC236}">
                <a16:creationId xmlns:a16="http://schemas.microsoft.com/office/drawing/2014/main" id="{3CCC427F-4E0F-E86D-5D76-7D8F0ECA1991}"/>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8E73AC74-8583-CA18-E089-67BE43CBBE9E}"/>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917B59A5-9CE9-EDAA-407F-86BD01A95E42}"/>
              </a:ext>
            </a:extLst>
          </p:cNvPr>
          <p:cNvSpPr>
            <a:spLocks noGrp="1"/>
          </p:cNvSpPr>
          <p:nvPr>
            <p:ph type="sldNum" sz="quarter" idx="12"/>
          </p:nvPr>
        </p:nvSpPr>
        <p:spPr/>
        <p:txBody>
          <a:bodyPr/>
          <a:lstStyle/>
          <a:p>
            <a:fld id="{588949A8-7CCD-4D90-AA9A-1451BFC6FB3A}" type="slidenum">
              <a:rPr lang="en-US" smtClean="0"/>
              <a:t>23</a:t>
            </a:fld>
            <a:endParaRPr lang="en-US"/>
          </a:p>
        </p:txBody>
      </p:sp>
    </p:spTree>
    <p:extLst>
      <p:ext uri="{BB962C8B-B14F-4D97-AF65-F5344CB8AC3E}">
        <p14:creationId xmlns:p14="http://schemas.microsoft.com/office/powerpoint/2010/main" val="72127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C0B7-366C-12B4-3C0D-C0EF0BDA72F6}"/>
              </a:ext>
            </a:extLst>
          </p:cNvPr>
          <p:cNvSpPr>
            <a:spLocks noGrp="1"/>
          </p:cNvSpPr>
          <p:nvPr>
            <p:ph type="title"/>
          </p:nvPr>
        </p:nvSpPr>
        <p:spPr>
          <a:xfrm>
            <a:off x="838200" y="365125"/>
            <a:ext cx="10515600" cy="843189"/>
          </a:xfrm>
        </p:spPr>
        <p:txBody>
          <a:bodyPr/>
          <a:lstStyle/>
          <a:p>
            <a:r>
              <a:rPr lang="en-US" b="1" dirty="0">
                <a:solidFill>
                  <a:schemeClr val="accent1"/>
                </a:solidFill>
              </a:rPr>
              <a:t>Upcoming CC Meetings</a:t>
            </a:r>
          </a:p>
        </p:txBody>
      </p:sp>
      <p:sp>
        <p:nvSpPr>
          <p:cNvPr id="3" name="Content Placeholder 2">
            <a:extLst>
              <a:ext uri="{FF2B5EF4-FFF2-40B4-BE49-F238E27FC236}">
                <a16:creationId xmlns:a16="http://schemas.microsoft.com/office/drawing/2014/main" id="{D9DA189C-9E3D-936C-CE02-986F51FBA49E}"/>
              </a:ext>
            </a:extLst>
          </p:cNvPr>
          <p:cNvSpPr>
            <a:spLocks noGrp="1"/>
          </p:cNvSpPr>
          <p:nvPr>
            <p:ph idx="1"/>
          </p:nvPr>
        </p:nvSpPr>
        <p:spPr>
          <a:xfrm>
            <a:off x="838200" y="1273630"/>
            <a:ext cx="10515600" cy="4903334"/>
          </a:xfrm>
        </p:spPr>
        <p:txBody>
          <a:bodyPr>
            <a:normAutofit fontScale="92500" lnSpcReduction="20000"/>
          </a:bodyPr>
          <a:lstStyle/>
          <a:p>
            <a:r>
              <a:rPr lang="en-US" dirty="0"/>
              <a:t>Closed Meeting (CC reps only): Friday, April 17</a:t>
            </a:r>
            <a:r>
              <a:rPr lang="en-US" baseline="30000" dirty="0"/>
              <a:t>th</a:t>
            </a:r>
            <a:r>
              <a:rPr lang="en-US" dirty="0"/>
              <a:t> @ 10:30AM ET</a:t>
            </a:r>
          </a:p>
          <a:p>
            <a:pPr lvl="1"/>
            <a:r>
              <a:rPr lang="en-US" dirty="0"/>
              <a:t>Agenda:</a:t>
            </a:r>
          </a:p>
          <a:p>
            <a:pPr lvl="2"/>
            <a:r>
              <a:rPr lang="en-US" dirty="0"/>
              <a:t>Status of non-compliance with required Statements of Service</a:t>
            </a:r>
          </a:p>
          <a:p>
            <a:pPr lvl="3"/>
            <a:r>
              <a:rPr lang="en-US" dirty="0"/>
              <a:t>We will present the current situation and the actions taken so far, and will solicit input from the Council.</a:t>
            </a:r>
          </a:p>
          <a:p>
            <a:pPr lvl="2"/>
            <a:r>
              <a:rPr lang="en-US" dirty="0"/>
              <a:t>Policy updates</a:t>
            </a:r>
          </a:p>
          <a:p>
            <a:pPr lvl="3"/>
            <a:r>
              <a:rPr lang="en-US" dirty="0"/>
              <a:t>Pending approval of the Charter update, we will ask the standing Council Committees to briefly summarize areas where they see a need for changes. This topic will also continue in the follow-up meeting.</a:t>
            </a:r>
          </a:p>
          <a:p>
            <a:pPr lvl="2"/>
            <a:r>
              <a:rPr lang="en-US" dirty="0"/>
              <a:t>Targeted discussion of author lists / limited-author papers</a:t>
            </a:r>
          </a:p>
          <a:p>
            <a:pPr lvl="3"/>
            <a:r>
              <a:rPr lang="en-US" dirty="0"/>
              <a:t>This will be an initial discussion, led by the publication committee,  and will be revisited at the subsequent meeting (see below).</a:t>
            </a:r>
          </a:p>
          <a:p>
            <a:r>
              <a:rPr lang="en-US" dirty="0"/>
              <a:t>Open Meeting (All welcome): Friday, May 29</a:t>
            </a:r>
            <a:r>
              <a:rPr lang="en-US" baseline="30000" dirty="0"/>
              <a:t>th</a:t>
            </a:r>
            <a:r>
              <a:rPr lang="en-US" dirty="0"/>
              <a:t> @ 10:30AM ET</a:t>
            </a:r>
          </a:p>
          <a:p>
            <a:pPr lvl="1"/>
            <a:r>
              <a:rPr lang="en-US" dirty="0"/>
              <a:t>Preliminary agenda:</a:t>
            </a:r>
          </a:p>
          <a:p>
            <a:pPr lvl="2"/>
            <a:r>
              <a:rPr lang="en-US" dirty="0"/>
              <a:t>Report from the CTC</a:t>
            </a:r>
          </a:p>
          <a:p>
            <a:pPr lvl="2"/>
            <a:r>
              <a:rPr lang="en-US" dirty="0"/>
              <a:t>Presentation from institutions applying for membership</a:t>
            </a:r>
          </a:p>
          <a:p>
            <a:pPr lvl="2"/>
            <a:r>
              <a:rPr lang="en-US" dirty="0"/>
              <a:t>Publication policies – author lists / limited-author papers</a:t>
            </a:r>
          </a:p>
          <a:p>
            <a:pPr lvl="2"/>
            <a:r>
              <a:rPr lang="en-US" dirty="0"/>
              <a:t>Policy updates – first draft proposals</a:t>
            </a:r>
          </a:p>
          <a:p>
            <a:pPr lvl="1"/>
            <a:endParaRPr lang="en-US" dirty="0"/>
          </a:p>
          <a:p>
            <a:endParaRPr lang="en-US" dirty="0"/>
          </a:p>
        </p:txBody>
      </p:sp>
      <p:sp>
        <p:nvSpPr>
          <p:cNvPr id="4" name="Date Placeholder 3">
            <a:extLst>
              <a:ext uri="{FF2B5EF4-FFF2-40B4-BE49-F238E27FC236}">
                <a16:creationId xmlns:a16="http://schemas.microsoft.com/office/drawing/2014/main" id="{E68FC581-C4CC-5E02-9003-4E5AE773BA3D}"/>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FCC7BF8A-DB34-1AF9-76AB-E5E1A88CC5E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4A120572-8A41-CE3F-55AC-52BA7441D5D7}"/>
              </a:ext>
            </a:extLst>
          </p:cNvPr>
          <p:cNvSpPr>
            <a:spLocks noGrp="1"/>
          </p:cNvSpPr>
          <p:nvPr>
            <p:ph type="sldNum" sz="quarter" idx="12"/>
          </p:nvPr>
        </p:nvSpPr>
        <p:spPr/>
        <p:txBody>
          <a:bodyPr/>
          <a:lstStyle/>
          <a:p>
            <a:fld id="{588949A8-7CCD-4D90-AA9A-1451BFC6FB3A}" type="slidenum">
              <a:rPr lang="en-US" smtClean="0"/>
              <a:t>24</a:t>
            </a:fld>
            <a:endParaRPr lang="en-US"/>
          </a:p>
        </p:txBody>
      </p:sp>
    </p:spTree>
    <p:extLst>
      <p:ext uri="{BB962C8B-B14F-4D97-AF65-F5344CB8AC3E}">
        <p14:creationId xmlns:p14="http://schemas.microsoft.com/office/powerpoint/2010/main" val="879156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C087-58EA-6607-8304-A05F54CB6867}"/>
              </a:ext>
            </a:extLst>
          </p:cNvPr>
          <p:cNvSpPr>
            <a:spLocks noGrp="1"/>
          </p:cNvSpPr>
          <p:nvPr>
            <p:ph type="title"/>
          </p:nvPr>
        </p:nvSpPr>
        <p:spPr>
          <a:xfrm>
            <a:off x="838200" y="365125"/>
            <a:ext cx="10515600" cy="1093805"/>
          </a:xfrm>
        </p:spPr>
        <p:txBody>
          <a:bodyPr/>
          <a:lstStyle/>
          <a:p>
            <a:r>
              <a:rPr lang="en-US" b="1" dirty="0">
                <a:solidFill>
                  <a:schemeClr val="accent1"/>
                </a:solidFill>
              </a:rPr>
              <a:t>Daylight Savings Time in Europe</a:t>
            </a:r>
          </a:p>
        </p:txBody>
      </p:sp>
      <p:sp>
        <p:nvSpPr>
          <p:cNvPr id="3" name="Content Placeholder 2">
            <a:extLst>
              <a:ext uri="{FF2B5EF4-FFF2-40B4-BE49-F238E27FC236}">
                <a16:creationId xmlns:a16="http://schemas.microsoft.com/office/drawing/2014/main" id="{B2BFA842-0014-349F-3839-B0B162A63A05}"/>
              </a:ext>
            </a:extLst>
          </p:cNvPr>
          <p:cNvSpPr>
            <a:spLocks noGrp="1"/>
          </p:cNvSpPr>
          <p:nvPr>
            <p:ph idx="1"/>
          </p:nvPr>
        </p:nvSpPr>
        <p:spPr>
          <a:xfrm>
            <a:off x="838200" y="1458930"/>
            <a:ext cx="4114800" cy="4718033"/>
          </a:xfrm>
        </p:spPr>
        <p:txBody>
          <a:bodyPr/>
          <a:lstStyle/>
          <a:p>
            <a:r>
              <a:rPr lang="en-US" dirty="0"/>
              <a:t>Daylight Savings Time in </a:t>
            </a:r>
            <a:r>
              <a:rPr lang="en-US"/>
              <a:t>the Europe </a:t>
            </a:r>
            <a:r>
              <a:rPr lang="en-US" dirty="0"/>
              <a:t>will begin this Sunday March 29</a:t>
            </a:r>
            <a:r>
              <a:rPr lang="en-US" baseline="30000" dirty="0"/>
              <a:t>th</a:t>
            </a:r>
            <a:r>
              <a:rPr lang="en-US" dirty="0"/>
              <a:t> </a:t>
            </a:r>
          </a:p>
          <a:p>
            <a:endParaRPr lang="en-US" dirty="0"/>
          </a:p>
          <a:p>
            <a:r>
              <a:rPr lang="en-US" dirty="0"/>
              <a:t>This will bring the US and Europe “back into sync” with the time differences we are more used to.  Keep this in mind for </a:t>
            </a:r>
            <a:r>
              <a:rPr lang="en-US" dirty="0" err="1"/>
              <a:t>ePIC</a:t>
            </a:r>
            <a:r>
              <a:rPr lang="en-US" dirty="0"/>
              <a:t> meeting times!</a:t>
            </a:r>
          </a:p>
        </p:txBody>
      </p:sp>
      <p:sp>
        <p:nvSpPr>
          <p:cNvPr id="4" name="Date Placeholder 3">
            <a:extLst>
              <a:ext uri="{FF2B5EF4-FFF2-40B4-BE49-F238E27FC236}">
                <a16:creationId xmlns:a16="http://schemas.microsoft.com/office/drawing/2014/main" id="{D2D20269-D347-7EB1-6529-A1FFB324A334}"/>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25B4A556-583C-2700-FEB9-C295515EC69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00BC3E22-937D-B1AA-20DE-459A5FD7FEE6}"/>
              </a:ext>
            </a:extLst>
          </p:cNvPr>
          <p:cNvSpPr>
            <a:spLocks noGrp="1"/>
          </p:cNvSpPr>
          <p:nvPr>
            <p:ph type="sldNum" sz="quarter" idx="12"/>
          </p:nvPr>
        </p:nvSpPr>
        <p:spPr/>
        <p:txBody>
          <a:bodyPr/>
          <a:lstStyle/>
          <a:p>
            <a:fld id="{588949A8-7CCD-4D90-AA9A-1451BFC6FB3A}" type="slidenum">
              <a:rPr lang="en-US" smtClean="0"/>
              <a:t>25</a:t>
            </a:fld>
            <a:endParaRPr lang="en-US"/>
          </a:p>
        </p:txBody>
      </p:sp>
      <p:pic>
        <p:nvPicPr>
          <p:cNvPr id="1026" name="Picture 2" descr="Daylight saving time 2026: When to 'spring forward' and more - WWAYTV3">
            <a:extLst>
              <a:ext uri="{FF2B5EF4-FFF2-40B4-BE49-F238E27FC236}">
                <a16:creationId xmlns:a16="http://schemas.microsoft.com/office/drawing/2014/main" id="{BB04F83B-6DD2-E927-3383-B1F785985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820" y="1458930"/>
            <a:ext cx="5958625" cy="446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28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97D7FA-C8EE-603A-5FEE-79AADCFE1D08}"/>
              </a:ext>
            </a:extLst>
          </p:cNvPr>
          <p:cNvSpPr>
            <a:spLocks noGrp="1"/>
          </p:cNvSpPr>
          <p:nvPr>
            <p:ph type="title"/>
          </p:nvPr>
        </p:nvSpPr>
        <p:spPr>
          <a:xfrm>
            <a:off x="838200" y="2640734"/>
            <a:ext cx="10515600" cy="1325563"/>
          </a:xfrm>
        </p:spPr>
        <p:txBody>
          <a:bodyPr/>
          <a:lstStyle/>
          <a:p>
            <a:r>
              <a:rPr lang="en-US" b="1" dirty="0">
                <a:solidFill>
                  <a:schemeClr val="accent1"/>
                </a:solidFill>
              </a:rPr>
              <a:t>Comments on EIC Project and </a:t>
            </a:r>
            <a:r>
              <a:rPr lang="en-US" b="1" dirty="0" err="1">
                <a:solidFill>
                  <a:schemeClr val="accent1"/>
                </a:solidFill>
              </a:rPr>
              <a:t>ePIC</a:t>
            </a:r>
            <a:endParaRPr lang="en-US" b="1" dirty="0">
              <a:solidFill>
                <a:schemeClr val="accent1"/>
              </a:solidFill>
            </a:endParaRPr>
          </a:p>
        </p:txBody>
      </p:sp>
      <p:sp>
        <p:nvSpPr>
          <p:cNvPr id="4" name="Date Placeholder 3">
            <a:extLst>
              <a:ext uri="{FF2B5EF4-FFF2-40B4-BE49-F238E27FC236}">
                <a16:creationId xmlns:a16="http://schemas.microsoft.com/office/drawing/2014/main" id="{30CDC897-A816-7958-F1B7-087D4DDCB877}"/>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3E84BB31-F0F6-1398-8B43-1421867160AA}"/>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C41F9C75-9511-9111-C67B-23189838C271}"/>
              </a:ext>
            </a:extLst>
          </p:cNvPr>
          <p:cNvSpPr>
            <a:spLocks noGrp="1"/>
          </p:cNvSpPr>
          <p:nvPr>
            <p:ph type="sldNum" sz="quarter" idx="12"/>
          </p:nvPr>
        </p:nvSpPr>
        <p:spPr/>
        <p:txBody>
          <a:bodyPr/>
          <a:lstStyle/>
          <a:p>
            <a:fld id="{588949A8-7CCD-4D90-AA9A-1451BFC6FB3A}" type="slidenum">
              <a:rPr lang="en-US" smtClean="0"/>
              <a:t>26</a:t>
            </a:fld>
            <a:endParaRPr lang="en-US"/>
          </a:p>
        </p:txBody>
      </p:sp>
    </p:spTree>
    <p:extLst>
      <p:ext uri="{BB962C8B-B14F-4D97-AF65-F5344CB8AC3E}">
        <p14:creationId xmlns:p14="http://schemas.microsoft.com/office/powerpoint/2010/main" val="1056174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DBCB-592C-569E-9D47-C1E14FBB91EB}"/>
              </a:ext>
            </a:extLst>
          </p:cNvPr>
          <p:cNvSpPr>
            <a:spLocks noGrp="1"/>
          </p:cNvSpPr>
          <p:nvPr>
            <p:ph type="title"/>
          </p:nvPr>
        </p:nvSpPr>
        <p:spPr>
          <a:xfrm>
            <a:off x="838200" y="365126"/>
            <a:ext cx="10515600" cy="905410"/>
          </a:xfrm>
        </p:spPr>
        <p:txBody>
          <a:bodyPr/>
          <a:lstStyle/>
          <a:p>
            <a:r>
              <a:rPr lang="en-US" b="1" dirty="0">
                <a:solidFill>
                  <a:schemeClr val="accent1"/>
                </a:solidFill>
              </a:rPr>
              <a:t>2026 Timeline Of Major Events (so far…)</a:t>
            </a:r>
          </a:p>
        </p:txBody>
      </p:sp>
      <p:sp>
        <p:nvSpPr>
          <p:cNvPr id="3" name="Content Placeholder 2">
            <a:extLst>
              <a:ext uri="{FF2B5EF4-FFF2-40B4-BE49-F238E27FC236}">
                <a16:creationId xmlns:a16="http://schemas.microsoft.com/office/drawing/2014/main" id="{E2820B38-066F-90F3-EBAA-747A350C2D6E}"/>
              </a:ext>
            </a:extLst>
          </p:cNvPr>
          <p:cNvSpPr>
            <a:spLocks noGrp="1"/>
          </p:cNvSpPr>
          <p:nvPr>
            <p:ph idx="1"/>
          </p:nvPr>
        </p:nvSpPr>
        <p:spPr>
          <a:xfrm>
            <a:off x="838200" y="1405288"/>
            <a:ext cx="10515600" cy="4771675"/>
          </a:xfrm>
        </p:spPr>
        <p:txBody>
          <a:bodyPr/>
          <a:lstStyle/>
          <a:p>
            <a:r>
              <a:rPr lang="en-US" dirty="0"/>
              <a:t>EIC Project Strategy Meeting – Dec 4</a:t>
            </a:r>
            <a:r>
              <a:rPr lang="en-US" baseline="30000" dirty="0"/>
              <a:t>th</a:t>
            </a:r>
            <a:r>
              <a:rPr lang="en-US" dirty="0"/>
              <a:t>, 2025 </a:t>
            </a:r>
          </a:p>
          <a:p>
            <a:r>
              <a:rPr lang="en-US" dirty="0" err="1"/>
              <a:t>ePIC</a:t>
            </a:r>
            <a:r>
              <a:rPr lang="en-US" dirty="0"/>
              <a:t> Collaboration Meeting – Jan 20-23</a:t>
            </a:r>
            <a:r>
              <a:rPr lang="en-US" baseline="30000" dirty="0"/>
              <a:t>rd</a:t>
            </a:r>
            <a:r>
              <a:rPr lang="en-US" dirty="0"/>
              <a:t> </a:t>
            </a:r>
          </a:p>
          <a:p>
            <a:r>
              <a:rPr lang="en-US" dirty="0"/>
              <a:t>EIC DET Subproject Baseline Review – Feb 3-5</a:t>
            </a:r>
            <a:r>
              <a:rPr lang="en-US" baseline="30000" dirty="0"/>
              <a:t>th</a:t>
            </a:r>
            <a:r>
              <a:rPr lang="en-US" dirty="0"/>
              <a:t> </a:t>
            </a:r>
          </a:p>
          <a:p>
            <a:pPr lvl="1"/>
            <a:r>
              <a:rPr lang="en-US" dirty="0"/>
              <a:t>See Feb 13</a:t>
            </a:r>
            <a:r>
              <a:rPr lang="en-US" baseline="30000" dirty="0"/>
              <a:t>th</a:t>
            </a:r>
            <a:r>
              <a:rPr lang="en-US" dirty="0"/>
              <a:t> GM Report: </a:t>
            </a:r>
            <a:r>
              <a:rPr lang="en-US" dirty="0">
                <a:hlinkClick r:id="rId2"/>
              </a:rPr>
              <a:t>https://indico.bnl.gov/event/31494/</a:t>
            </a:r>
            <a:endParaRPr lang="en-US" dirty="0"/>
          </a:p>
          <a:p>
            <a:r>
              <a:rPr lang="en-US" dirty="0"/>
              <a:t>EIC Director’s Review – Mar 9-12</a:t>
            </a:r>
            <a:r>
              <a:rPr lang="en-US" baseline="30000" dirty="0"/>
              <a:t>th</a:t>
            </a:r>
            <a:r>
              <a:rPr lang="en-US" dirty="0"/>
              <a:t> </a:t>
            </a:r>
          </a:p>
          <a:p>
            <a:pPr lvl="1"/>
            <a:r>
              <a:rPr lang="en-US" dirty="0"/>
              <a:t>Report from the EIC Project in this meeting</a:t>
            </a:r>
          </a:p>
          <a:p>
            <a:r>
              <a:rPr lang="en-US" dirty="0"/>
              <a:t>Meeting with DOE in Washington D.C. – Mar 13</a:t>
            </a:r>
            <a:r>
              <a:rPr lang="en-US" baseline="30000" dirty="0"/>
              <a:t>th</a:t>
            </a:r>
            <a:r>
              <a:rPr lang="en-US" dirty="0"/>
              <a:t> </a:t>
            </a:r>
          </a:p>
          <a:p>
            <a:pPr lvl="1"/>
            <a:r>
              <a:rPr lang="en-US" dirty="0"/>
              <a:t>EIC Management Team, Lab Directors and ALD’s, </a:t>
            </a:r>
            <a:r>
              <a:rPr lang="en-US" dirty="0" err="1"/>
              <a:t>ePIC</a:t>
            </a:r>
            <a:r>
              <a:rPr lang="en-US" dirty="0"/>
              <a:t> SP</a:t>
            </a:r>
          </a:p>
          <a:p>
            <a:pPr lvl="1"/>
            <a:r>
              <a:rPr lang="en-US" dirty="0"/>
              <a:t>Focus on achieving the EIC baseline and implementation plan</a:t>
            </a:r>
          </a:p>
          <a:p>
            <a:r>
              <a:rPr lang="en-US" dirty="0"/>
              <a:t>OPA Review postponed until Sept. 13-15</a:t>
            </a:r>
            <a:r>
              <a:rPr lang="en-US" baseline="30000" dirty="0"/>
              <a:t>th</a:t>
            </a:r>
            <a:r>
              <a:rPr lang="en-US" dirty="0"/>
              <a:t> </a:t>
            </a:r>
          </a:p>
        </p:txBody>
      </p:sp>
      <p:sp>
        <p:nvSpPr>
          <p:cNvPr id="4" name="Date Placeholder 3">
            <a:extLst>
              <a:ext uri="{FF2B5EF4-FFF2-40B4-BE49-F238E27FC236}">
                <a16:creationId xmlns:a16="http://schemas.microsoft.com/office/drawing/2014/main" id="{30572170-826D-142A-E5EA-0441223DB27E}"/>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2132BA28-A1F0-BDB5-3344-874D8396B3CC}"/>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317C139C-AD4B-5FF1-C5AB-0540154AD9EC}"/>
              </a:ext>
            </a:extLst>
          </p:cNvPr>
          <p:cNvSpPr>
            <a:spLocks noGrp="1"/>
          </p:cNvSpPr>
          <p:nvPr>
            <p:ph type="sldNum" sz="quarter" idx="12"/>
          </p:nvPr>
        </p:nvSpPr>
        <p:spPr/>
        <p:txBody>
          <a:bodyPr/>
          <a:lstStyle/>
          <a:p>
            <a:fld id="{588949A8-7CCD-4D90-AA9A-1451BFC6FB3A}" type="slidenum">
              <a:rPr lang="en-US" smtClean="0"/>
              <a:t>27</a:t>
            </a:fld>
            <a:endParaRPr lang="en-US"/>
          </a:p>
        </p:txBody>
      </p:sp>
      <p:sp>
        <p:nvSpPr>
          <p:cNvPr id="7" name="TextBox 6">
            <a:extLst>
              <a:ext uri="{FF2B5EF4-FFF2-40B4-BE49-F238E27FC236}">
                <a16:creationId xmlns:a16="http://schemas.microsoft.com/office/drawing/2014/main" id="{292CA510-E055-F108-D918-ACA50F226122}"/>
              </a:ext>
            </a:extLst>
          </p:cNvPr>
          <p:cNvSpPr txBox="1"/>
          <p:nvPr/>
        </p:nvSpPr>
        <p:spPr>
          <a:xfrm>
            <a:off x="9372600" y="3695700"/>
            <a:ext cx="2533650" cy="1200329"/>
          </a:xfrm>
          <a:prstGeom prst="rect">
            <a:avLst/>
          </a:prstGeom>
          <a:solidFill>
            <a:schemeClr val="bg1"/>
          </a:solidFill>
          <a:ln w="15875">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solidFill>
                  <a:srgbClr val="FF0000"/>
                </a:solidFill>
              </a:rPr>
              <a:t>This review schedule has been a HUGE effort for both the DSC’s and especially the CAMs! </a:t>
            </a:r>
          </a:p>
        </p:txBody>
      </p:sp>
    </p:spTree>
    <p:extLst>
      <p:ext uri="{BB962C8B-B14F-4D97-AF65-F5344CB8AC3E}">
        <p14:creationId xmlns:p14="http://schemas.microsoft.com/office/powerpoint/2010/main" val="1746931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E9E8-F8A9-5AAC-87A1-336DBD334E51}"/>
              </a:ext>
            </a:extLst>
          </p:cNvPr>
          <p:cNvSpPr>
            <a:spLocks noGrp="1"/>
          </p:cNvSpPr>
          <p:nvPr>
            <p:ph type="title"/>
          </p:nvPr>
        </p:nvSpPr>
        <p:spPr>
          <a:xfrm>
            <a:off x="764722" y="5166"/>
            <a:ext cx="10515600" cy="934286"/>
          </a:xfrm>
        </p:spPr>
        <p:txBody>
          <a:bodyPr/>
          <a:lstStyle/>
          <a:p>
            <a:r>
              <a:rPr lang="en-US" b="1" dirty="0">
                <a:solidFill>
                  <a:schemeClr val="accent1"/>
                </a:solidFill>
              </a:rPr>
              <a:t>High Level Summary of Where We Are</a:t>
            </a:r>
          </a:p>
        </p:txBody>
      </p:sp>
      <p:sp>
        <p:nvSpPr>
          <p:cNvPr id="3" name="Content Placeholder 2">
            <a:extLst>
              <a:ext uri="{FF2B5EF4-FFF2-40B4-BE49-F238E27FC236}">
                <a16:creationId xmlns:a16="http://schemas.microsoft.com/office/drawing/2014/main" id="{D8C624DE-C41A-121E-74DB-14E533AD225F}"/>
              </a:ext>
            </a:extLst>
          </p:cNvPr>
          <p:cNvSpPr>
            <a:spLocks noGrp="1"/>
          </p:cNvSpPr>
          <p:nvPr>
            <p:ph idx="1"/>
          </p:nvPr>
        </p:nvSpPr>
        <p:spPr>
          <a:xfrm>
            <a:off x="279935" y="1122015"/>
            <a:ext cx="10515600" cy="5416897"/>
          </a:xfrm>
        </p:spPr>
        <p:txBody>
          <a:bodyPr>
            <a:normAutofit fontScale="92500" lnSpcReduction="20000"/>
          </a:bodyPr>
          <a:lstStyle/>
          <a:p>
            <a:r>
              <a:rPr lang="en-US" dirty="0"/>
              <a:t>The EIC project must develop a baseline that: </a:t>
            </a:r>
          </a:p>
          <a:p>
            <a:pPr lvl="1"/>
            <a:r>
              <a:rPr lang="en-US" dirty="0"/>
              <a:t>Addresses the EIC CD-0 Mission Need Statement</a:t>
            </a:r>
          </a:p>
          <a:p>
            <a:pPr lvl="1"/>
            <a:r>
              <a:rPr lang="en-US" dirty="0"/>
              <a:t>Start early science within 10 years</a:t>
            </a:r>
          </a:p>
          <a:p>
            <a:pPr lvl="1"/>
            <a:r>
              <a:rPr lang="en-US" dirty="0"/>
              <a:t>Costs less than ~$3B</a:t>
            </a:r>
          </a:p>
          <a:p>
            <a:r>
              <a:rPr lang="en-US" dirty="0"/>
              <a:t>A baseline that meets these conditions was </a:t>
            </a:r>
            <a:r>
              <a:rPr lang="en-US" b="1" dirty="0"/>
              <a:t>not</a:t>
            </a:r>
            <a:r>
              <a:rPr lang="en-US" dirty="0"/>
              <a:t> presented at the Director’s Review. </a:t>
            </a:r>
          </a:p>
          <a:p>
            <a:pPr lvl="1"/>
            <a:r>
              <a:rPr lang="en-US" dirty="0"/>
              <a:t>When we discussed the EIC baseline at the Collaboration Meeting, I stated </a:t>
            </a:r>
            <a:r>
              <a:rPr lang="en-US" i="1" dirty="0">
                <a:solidFill>
                  <a:schemeClr val="accent1"/>
                </a:solidFill>
              </a:rPr>
              <a:t>“The collaboration must have an opportunity to respond to changes to the baseline that affect EIC science”</a:t>
            </a:r>
          </a:p>
          <a:p>
            <a:pPr lvl="1"/>
            <a:r>
              <a:rPr lang="en-US" dirty="0"/>
              <a:t>The project is working diligently to put together a combined EIC Portfolio (Project, R&amp;R, NYS…) and operations (implementation) plan that meets EIC Mission Need</a:t>
            </a:r>
          </a:p>
          <a:p>
            <a:pPr lvl="2"/>
            <a:r>
              <a:rPr lang="en-US" dirty="0"/>
              <a:t>While this doesn’t yet affect mission need it will likely impact early science</a:t>
            </a:r>
          </a:p>
          <a:p>
            <a:pPr lvl="2"/>
            <a:r>
              <a:rPr lang="en-US" dirty="0"/>
              <a:t>It may mean some redesign or rethinking to reduce cost/risk</a:t>
            </a:r>
          </a:p>
          <a:p>
            <a:pPr lvl="2"/>
            <a:r>
              <a:rPr lang="en-US" dirty="0"/>
              <a:t>We need to be realistic about how </a:t>
            </a:r>
            <a:r>
              <a:rPr lang="en-US" i="1" dirty="0"/>
              <a:t>both</a:t>
            </a:r>
            <a:r>
              <a:rPr lang="en-US" dirty="0"/>
              <a:t> </a:t>
            </a:r>
            <a:r>
              <a:rPr lang="en-US" dirty="0" err="1"/>
              <a:t>ePIC</a:t>
            </a:r>
            <a:r>
              <a:rPr lang="en-US" dirty="0"/>
              <a:t> and the EIC will turn on!</a:t>
            </a:r>
          </a:p>
          <a:p>
            <a:pPr lvl="1"/>
            <a:r>
              <a:rPr lang="en-US" dirty="0"/>
              <a:t>The EIC Project needs to get everything into P6 and use it as a tool </a:t>
            </a:r>
          </a:p>
          <a:p>
            <a:pPr lvl="1"/>
            <a:r>
              <a:rPr lang="en-US" dirty="0"/>
              <a:t>On the positive side – there has been tremendous technical progress</a:t>
            </a:r>
          </a:p>
          <a:p>
            <a:r>
              <a:rPr lang="en-US" dirty="0"/>
              <a:t>EIC Project Management to meet with DOE at the end of April</a:t>
            </a:r>
          </a:p>
          <a:p>
            <a:endParaRPr lang="en-US" dirty="0"/>
          </a:p>
          <a:p>
            <a:endParaRPr lang="en-US" dirty="0"/>
          </a:p>
        </p:txBody>
      </p:sp>
      <p:sp>
        <p:nvSpPr>
          <p:cNvPr id="4" name="Date Placeholder 3">
            <a:extLst>
              <a:ext uri="{FF2B5EF4-FFF2-40B4-BE49-F238E27FC236}">
                <a16:creationId xmlns:a16="http://schemas.microsoft.com/office/drawing/2014/main" id="{2277A0ED-40D7-CE59-E45A-B10BE3C9F9F2}"/>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F3F4B8F5-4642-AFDC-9D0D-44CDFAB02289}"/>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95BD31BF-F742-9AD5-0F76-C0E04C446A1F}"/>
              </a:ext>
            </a:extLst>
          </p:cNvPr>
          <p:cNvSpPr>
            <a:spLocks noGrp="1"/>
          </p:cNvSpPr>
          <p:nvPr>
            <p:ph type="sldNum" sz="quarter" idx="12"/>
          </p:nvPr>
        </p:nvSpPr>
        <p:spPr/>
        <p:txBody>
          <a:bodyPr/>
          <a:lstStyle/>
          <a:p>
            <a:fld id="{588949A8-7CCD-4D90-AA9A-1451BFC6FB3A}" type="slidenum">
              <a:rPr lang="en-US" smtClean="0"/>
              <a:t>28</a:t>
            </a:fld>
            <a:endParaRPr lang="en-US"/>
          </a:p>
        </p:txBody>
      </p:sp>
      <p:sp>
        <p:nvSpPr>
          <p:cNvPr id="7" name="TextBox 6">
            <a:extLst>
              <a:ext uri="{FF2B5EF4-FFF2-40B4-BE49-F238E27FC236}">
                <a16:creationId xmlns:a16="http://schemas.microsoft.com/office/drawing/2014/main" id="{6E4DD24D-D4A0-AEA6-6302-E26CBCE08D25}"/>
              </a:ext>
            </a:extLst>
          </p:cNvPr>
          <p:cNvSpPr txBox="1"/>
          <p:nvPr/>
        </p:nvSpPr>
        <p:spPr>
          <a:xfrm>
            <a:off x="7065916" y="877087"/>
            <a:ext cx="4764506" cy="1384995"/>
          </a:xfrm>
          <a:prstGeom prst="rect">
            <a:avLst/>
          </a:prstGeom>
          <a:noFill/>
          <a:ln>
            <a:solidFill>
              <a:schemeClr val="tx1"/>
            </a:solidFill>
          </a:ln>
        </p:spPr>
        <p:txBody>
          <a:bodyPr wrap="square" rtlCol="0">
            <a:spAutoFit/>
          </a:bodyPr>
          <a:lstStyle/>
          <a:p>
            <a:r>
              <a:rPr lang="en-US" sz="1200" b="1" dirty="0"/>
              <a:t>EIC Mission Need Parameters</a:t>
            </a:r>
            <a:endParaRPr lang="en-US" sz="1200" dirty="0"/>
          </a:p>
          <a:p>
            <a:pPr marL="171450" lvl="0" indent="-171450">
              <a:buFont typeface="Arial" panose="020B0604020202020204" pitchFamily="34" charset="0"/>
              <a:buChar char="•"/>
            </a:pPr>
            <a:r>
              <a:rPr lang="en-US" sz="1200" dirty="0"/>
              <a:t>A high degree of beam polarization* (~70%) for electrons and light ions</a:t>
            </a:r>
          </a:p>
          <a:p>
            <a:pPr marL="171450" lvl="0" indent="-171450">
              <a:buFont typeface="Arial" panose="020B0604020202020204" pitchFamily="34" charset="0"/>
              <a:buChar char="•"/>
            </a:pPr>
            <a:r>
              <a:rPr lang="en-US" sz="1200" dirty="0"/>
              <a:t>Availability of ion beams from deuterons to the heaviest stable nuclei</a:t>
            </a:r>
          </a:p>
          <a:p>
            <a:pPr marL="171450" lvl="0" indent="-171450">
              <a:buFont typeface="Arial" panose="020B0604020202020204" pitchFamily="34" charset="0"/>
              <a:buChar char="•"/>
            </a:pPr>
            <a:r>
              <a:rPr lang="en-US" sz="1200" dirty="0"/>
              <a:t>Variable center of mass energies ~20–100 GeV, </a:t>
            </a:r>
            <a:br>
              <a:rPr lang="en-US" sz="1200" dirty="0"/>
            </a:br>
            <a:r>
              <a:rPr lang="en-US" sz="1200" dirty="0"/>
              <a:t>upgradable to ~140 GeV (e-p)</a:t>
            </a:r>
          </a:p>
          <a:p>
            <a:pPr marL="171450" lvl="0" indent="-171450">
              <a:buFont typeface="Arial" panose="020B0604020202020204" pitchFamily="34" charset="0"/>
              <a:buChar char="•"/>
            </a:pPr>
            <a:r>
              <a:rPr lang="en-US" sz="1200" dirty="0"/>
              <a:t>High collision luminosity* ~10³³–10³⁴ cm⁻² s⁻¹</a:t>
            </a:r>
          </a:p>
          <a:p>
            <a:pPr marL="171450" lvl="0" indent="-171450">
              <a:buFont typeface="Arial" panose="020B0604020202020204" pitchFamily="34" charset="0"/>
              <a:buChar char="•"/>
            </a:pPr>
            <a:r>
              <a:rPr lang="en-US" sz="1200" dirty="0"/>
              <a:t>Possibly more than one interaction region                 (* avg over a fill)</a:t>
            </a:r>
          </a:p>
        </p:txBody>
      </p:sp>
    </p:spTree>
    <p:extLst>
      <p:ext uri="{BB962C8B-B14F-4D97-AF65-F5344CB8AC3E}">
        <p14:creationId xmlns:p14="http://schemas.microsoft.com/office/powerpoint/2010/main" val="201618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EB99-D135-6A4E-B597-19198BC40DFC}"/>
              </a:ext>
            </a:extLst>
          </p:cNvPr>
          <p:cNvSpPr>
            <a:spLocks noGrp="1"/>
          </p:cNvSpPr>
          <p:nvPr>
            <p:ph type="title"/>
          </p:nvPr>
        </p:nvSpPr>
        <p:spPr>
          <a:xfrm>
            <a:off x="838200" y="365125"/>
            <a:ext cx="10515600" cy="888503"/>
          </a:xfrm>
        </p:spPr>
        <p:txBody>
          <a:bodyPr/>
          <a:lstStyle/>
          <a:p>
            <a:r>
              <a:rPr lang="en-US" b="1" dirty="0">
                <a:solidFill>
                  <a:schemeClr val="accent1"/>
                </a:solidFill>
              </a:rPr>
              <a:t>Conclusions</a:t>
            </a:r>
          </a:p>
        </p:txBody>
      </p:sp>
      <p:sp>
        <p:nvSpPr>
          <p:cNvPr id="6" name="Content Placeholder 5">
            <a:extLst>
              <a:ext uri="{FF2B5EF4-FFF2-40B4-BE49-F238E27FC236}">
                <a16:creationId xmlns:a16="http://schemas.microsoft.com/office/drawing/2014/main" id="{5DC82586-9BEC-FE8A-F88A-263B5A6DBB52}"/>
              </a:ext>
            </a:extLst>
          </p:cNvPr>
          <p:cNvSpPr>
            <a:spLocks noGrp="1"/>
          </p:cNvSpPr>
          <p:nvPr>
            <p:ph idx="1"/>
          </p:nvPr>
        </p:nvSpPr>
        <p:spPr>
          <a:xfrm>
            <a:off x="838200" y="1133341"/>
            <a:ext cx="10515600" cy="5043622"/>
          </a:xfrm>
        </p:spPr>
        <p:txBody>
          <a:bodyPr>
            <a:normAutofit lnSpcReduction="10000"/>
          </a:bodyPr>
          <a:lstStyle/>
          <a:p>
            <a:r>
              <a:rPr lang="en-US" dirty="0"/>
              <a:t>The collaboration is making progress on the priorities outlined in Jan. </a:t>
            </a:r>
          </a:p>
          <a:p>
            <a:r>
              <a:rPr lang="en-US" dirty="0"/>
              <a:t>The ongoing reviews are a process through which the EIC project works to establish the project baseline. </a:t>
            </a:r>
          </a:p>
          <a:p>
            <a:pPr lvl="1"/>
            <a:r>
              <a:rPr lang="en-US" dirty="0"/>
              <a:t>Support for the review process by the collaboration/CAMs has been tremendous!</a:t>
            </a:r>
          </a:p>
          <a:p>
            <a:pPr lvl="1"/>
            <a:r>
              <a:rPr lang="en-US" dirty="0"/>
              <a:t>Be ready to engage with the project to support the EIC science mission</a:t>
            </a:r>
          </a:p>
          <a:p>
            <a:r>
              <a:rPr lang="en-US" dirty="0"/>
              <a:t>It is critically important that we work</a:t>
            </a:r>
            <a:r>
              <a:rPr lang="en-US" i="1" dirty="0"/>
              <a:t> </a:t>
            </a:r>
            <a:r>
              <a:rPr lang="en-US" dirty="0"/>
              <a:t>to communicate the importance of EIC science to the community!</a:t>
            </a:r>
          </a:p>
          <a:p>
            <a:pPr lvl="1"/>
            <a:r>
              <a:rPr lang="en-US" dirty="0"/>
              <a:t>The Early Science whitepaper and NIMA Special Issue are how we will do this</a:t>
            </a:r>
          </a:p>
          <a:p>
            <a:pPr marL="457200" lvl="1" indent="0">
              <a:buNone/>
            </a:pPr>
            <a:endParaRPr lang="en-US" dirty="0"/>
          </a:p>
          <a:p>
            <a:r>
              <a:rPr lang="en-US" i="1" dirty="0">
                <a:solidFill>
                  <a:schemeClr val="accent1"/>
                </a:solidFill>
              </a:rPr>
              <a:t>The hectic pace of the reviews, as well as baselining and creating the implementation plan can generate a lot of noise. We have to stay the course and stay focused on the EIC science mission. </a:t>
            </a:r>
            <a:endParaRPr lang="en-US" dirty="0"/>
          </a:p>
          <a:p>
            <a:pPr marL="0" indent="0">
              <a:buNone/>
            </a:pPr>
            <a:endParaRPr lang="en-US" dirty="0"/>
          </a:p>
        </p:txBody>
      </p:sp>
      <p:sp>
        <p:nvSpPr>
          <p:cNvPr id="3" name="Date Placeholder 2">
            <a:extLst>
              <a:ext uri="{FF2B5EF4-FFF2-40B4-BE49-F238E27FC236}">
                <a16:creationId xmlns:a16="http://schemas.microsoft.com/office/drawing/2014/main" id="{2B5B2C03-6CE3-E67F-540A-189F7D7BDDE0}"/>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0A9C6F1E-EE4F-38A4-11A6-D421BB900CC2}"/>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89943938-1214-D122-4040-F666A2636394}"/>
              </a:ext>
            </a:extLst>
          </p:cNvPr>
          <p:cNvSpPr>
            <a:spLocks noGrp="1"/>
          </p:cNvSpPr>
          <p:nvPr>
            <p:ph type="sldNum" sz="quarter" idx="12"/>
          </p:nvPr>
        </p:nvSpPr>
        <p:spPr/>
        <p:txBody>
          <a:bodyPr/>
          <a:lstStyle/>
          <a:p>
            <a:fld id="{588949A8-7CCD-4D90-AA9A-1451BFC6FB3A}" type="slidenum">
              <a:rPr lang="en-US" smtClean="0"/>
              <a:t>29</a:t>
            </a:fld>
            <a:endParaRPr lang="en-US"/>
          </a:p>
        </p:txBody>
      </p:sp>
    </p:spTree>
    <p:extLst>
      <p:ext uri="{BB962C8B-B14F-4D97-AF65-F5344CB8AC3E}">
        <p14:creationId xmlns:p14="http://schemas.microsoft.com/office/powerpoint/2010/main" val="288853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B8FA-651A-6EDA-DAC2-B6F74CEC8E6F}"/>
              </a:ext>
            </a:extLst>
          </p:cNvPr>
          <p:cNvSpPr>
            <a:spLocks noGrp="1"/>
          </p:cNvSpPr>
          <p:nvPr>
            <p:ph type="title"/>
          </p:nvPr>
        </p:nvSpPr>
        <p:spPr>
          <a:xfrm>
            <a:off x="838200" y="365126"/>
            <a:ext cx="10515600" cy="1119430"/>
          </a:xfrm>
        </p:spPr>
        <p:txBody>
          <a:bodyPr/>
          <a:lstStyle/>
          <a:p>
            <a:r>
              <a:rPr lang="en-US" b="1" dirty="0">
                <a:solidFill>
                  <a:schemeClr val="accent1"/>
                </a:solidFill>
              </a:rPr>
              <a:t>Agenda</a:t>
            </a:r>
          </a:p>
        </p:txBody>
      </p:sp>
      <p:sp>
        <p:nvSpPr>
          <p:cNvPr id="4" name="Date Placeholder 3">
            <a:extLst>
              <a:ext uri="{FF2B5EF4-FFF2-40B4-BE49-F238E27FC236}">
                <a16:creationId xmlns:a16="http://schemas.microsoft.com/office/drawing/2014/main" id="{06E831F6-BE71-9921-FBAA-B3917D12ED2B}"/>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8B6E1049-55A9-CEE8-306C-7AA253C5C7D1}"/>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2374C743-06C1-57BD-CA3F-DB6AD5C47A41}"/>
              </a:ext>
            </a:extLst>
          </p:cNvPr>
          <p:cNvSpPr>
            <a:spLocks noGrp="1"/>
          </p:cNvSpPr>
          <p:nvPr>
            <p:ph type="sldNum" sz="quarter" idx="12"/>
          </p:nvPr>
        </p:nvSpPr>
        <p:spPr/>
        <p:txBody>
          <a:bodyPr/>
          <a:lstStyle/>
          <a:p>
            <a:fld id="{588949A8-7CCD-4D90-AA9A-1451BFC6FB3A}" type="slidenum">
              <a:rPr lang="en-US" smtClean="0"/>
              <a:t>3</a:t>
            </a:fld>
            <a:endParaRPr lang="en-US"/>
          </a:p>
        </p:txBody>
      </p:sp>
      <p:sp>
        <p:nvSpPr>
          <p:cNvPr id="3" name="TextBox 2">
            <a:extLst>
              <a:ext uri="{FF2B5EF4-FFF2-40B4-BE49-F238E27FC236}">
                <a16:creationId xmlns:a16="http://schemas.microsoft.com/office/drawing/2014/main" id="{6DBF0157-BA5F-5AD0-ACCF-6B856A8F1B03}"/>
              </a:ext>
            </a:extLst>
          </p:cNvPr>
          <p:cNvSpPr txBox="1"/>
          <p:nvPr/>
        </p:nvSpPr>
        <p:spPr>
          <a:xfrm>
            <a:off x="213360" y="3007360"/>
            <a:ext cx="2489200" cy="2031325"/>
          </a:xfrm>
          <a:prstGeom prst="rect">
            <a:avLst/>
          </a:prstGeom>
          <a:noFill/>
        </p:spPr>
        <p:txBody>
          <a:bodyPr wrap="square" rtlCol="0">
            <a:spAutoFit/>
          </a:bodyPr>
          <a:lstStyle/>
          <a:p>
            <a:r>
              <a:rPr lang="en-US" dirty="0"/>
              <a:t>Collaboration and Project News</a:t>
            </a:r>
          </a:p>
          <a:p>
            <a:endParaRPr lang="en-US" dirty="0"/>
          </a:p>
          <a:p>
            <a:r>
              <a:rPr lang="en-US" dirty="0"/>
              <a:t>Info for July Collab. Mtg</a:t>
            </a:r>
          </a:p>
          <a:p>
            <a:endParaRPr lang="en-US" dirty="0"/>
          </a:p>
          <a:p>
            <a:r>
              <a:rPr lang="en-US" dirty="0"/>
              <a:t>Report from the Early Science Workshop </a:t>
            </a:r>
          </a:p>
        </p:txBody>
      </p:sp>
      <p:pic>
        <p:nvPicPr>
          <p:cNvPr id="9" name="Picture 8">
            <a:extLst>
              <a:ext uri="{FF2B5EF4-FFF2-40B4-BE49-F238E27FC236}">
                <a16:creationId xmlns:a16="http://schemas.microsoft.com/office/drawing/2014/main" id="{F794A44D-8E41-BBAF-4F8B-4A0BE3D0503E}"/>
              </a:ext>
            </a:extLst>
          </p:cNvPr>
          <p:cNvPicPr>
            <a:picLocks noChangeAspect="1"/>
          </p:cNvPicPr>
          <p:nvPr/>
        </p:nvPicPr>
        <p:blipFill>
          <a:blip r:embed="rId2"/>
          <a:stretch>
            <a:fillRect/>
          </a:stretch>
        </p:blipFill>
        <p:spPr>
          <a:xfrm>
            <a:off x="3186496" y="365126"/>
            <a:ext cx="8492202" cy="578897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5427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6C0BE84E-7880-E27B-720E-10DA6AD73029}"/>
              </a:ext>
            </a:extLst>
          </p:cNvPr>
          <p:cNvSpPr>
            <a:spLocks noGrp="1"/>
          </p:cNvSpPr>
          <p:nvPr>
            <p:ph type="sldNum" sz="quarter" idx="12"/>
          </p:nvPr>
        </p:nvSpPr>
        <p:spPr/>
        <p:txBody>
          <a:bodyPr/>
          <a:lstStyle/>
          <a:p>
            <a:fld id="{588949A8-7CCD-4D90-AA9A-1451BFC6FB3A}" type="slidenum">
              <a:rPr lang="en-US" smtClean="0"/>
              <a:t>30</a:t>
            </a:fld>
            <a:endParaRPr lang="en-US"/>
          </a:p>
        </p:txBody>
      </p:sp>
    </p:spTree>
    <p:extLst>
      <p:ext uri="{BB962C8B-B14F-4D97-AF65-F5344CB8AC3E}">
        <p14:creationId xmlns:p14="http://schemas.microsoft.com/office/powerpoint/2010/main" val="304230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CB584-C600-D113-37D1-EC8D0E2D256B}"/>
              </a:ext>
            </a:extLst>
          </p:cNvPr>
          <p:cNvSpPr>
            <a:spLocks noGrp="1"/>
          </p:cNvSpPr>
          <p:nvPr>
            <p:ph type="title"/>
          </p:nvPr>
        </p:nvSpPr>
        <p:spPr>
          <a:xfrm>
            <a:off x="838200" y="365125"/>
            <a:ext cx="10515600" cy="1002499"/>
          </a:xfrm>
        </p:spPr>
        <p:txBody>
          <a:bodyPr/>
          <a:lstStyle/>
          <a:p>
            <a:r>
              <a:rPr lang="en-US" b="1" dirty="0">
                <a:solidFill>
                  <a:schemeClr val="accent1"/>
                </a:solidFill>
              </a:rPr>
              <a:t>Status of the Special Issue</a:t>
            </a:r>
          </a:p>
        </p:txBody>
      </p:sp>
      <p:sp>
        <p:nvSpPr>
          <p:cNvPr id="3" name="Content Placeholder 2">
            <a:extLst>
              <a:ext uri="{FF2B5EF4-FFF2-40B4-BE49-F238E27FC236}">
                <a16:creationId xmlns:a16="http://schemas.microsoft.com/office/drawing/2014/main" id="{32D1D10F-8048-0E60-145C-298C43BFBCB1}"/>
              </a:ext>
            </a:extLst>
          </p:cNvPr>
          <p:cNvSpPr>
            <a:spLocks noGrp="1"/>
          </p:cNvSpPr>
          <p:nvPr>
            <p:ph idx="1"/>
          </p:nvPr>
        </p:nvSpPr>
        <p:spPr>
          <a:xfrm>
            <a:off x="838200" y="1494845"/>
            <a:ext cx="10515600" cy="4682118"/>
          </a:xfrm>
        </p:spPr>
        <p:txBody>
          <a:bodyPr/>
          <a:lstStyle/>
          <a:p>
            <a:r>
              <a:rPr lang="en-US" dirty="0"/>
              <a:t>Special Issue form filed with Elsevier Jan 2026</a:t>
            </a:r>
          </a:p>
          <a:p>
            <a:r>
              <a:rPr lang="en-US" dirty="0"/>
              <a:t>Organization: </a:t>
            </a:r>
          </a:p>
          <a:p>
            <a:pPr lvl="1"/>
            <a:r>
              <a:rPr lang="en-US" dirty="0"/>
              <a:t>Spokesperson is Executive Guest Editor</a:t>
            </a:r>
          </a:p>
          <a:p>
            <a:pPr lvl="1"/>
            <a:r>
              <a:rPr lang="en-US" dirty="0"/>
              <a:t>Coordinators are Co-Guest Editors</a:t>
            </a:r>
          </a:p>
          <a:p>
            <a:pPr lvl="2"/>
            <a:r>
              <a:rPr lang="en-US" dirty="0"/>
              <a:t>Will manage submissions from their areas and manage reviews with an Elsevier editor</a:t>
            </a:r>
          </a:p>
          <a:p>
            <a:r>
              <a:rPr lang="en-US" dirty="0"/>
              <a:t>Special Issue is currently open for submissions</a:t>
            </a:r>
          </a:p>
          <a:p>
            <a:r>
              <a:rPr lang="en-US" dirty="0"/>
              <a:t>Planning for publications to be Open Access </a:t>
            </a:r>
          </a:p>
          <a:p>
            <a:pPr lvl="1"/>
            <a:r>
              <a:rPr lang="en-US" dirty="0"/>
              <a:t>Based on agreements with corresponding author institutions</a:t>
            </a:r>
          </a:p>
          <a:p>
            <a:endParaRPr lang="en-US" dirty="0"/>
          </a:p>
        </p:txBody>
      </p:sp>
      <p:sp>
        <p:nvSpPr>
          <p:cNvPr id="4" name="Date Placeholder 3">
            <a:extLst>
              <a:ext uri="{FF2B5EF4-FFF2-40B4-BE49-F238E27FC236}">
                <a16:creationId xmlns:a16="http://schemas.microsoft.com/office/drawing/2014/main" id="{BD1B952A-1B0A-864A-EA22-2A932AF6949D}"/>
              </a:ext>
            </a:extLst>
          </p:cNvPr>
          <p:cNvSpPr>
            <a:spLocks noGrp="1"/>
          </p:cNvSpPr>
          <p:nvPr>
            <p:ph type="dt" sz="half" idx="10"/>
          </p:nvPr>
        </p:nvSpPr>
        <p:spPr/>
        <p:txBody>
          <a:bodyPr/>
          <a:lstStyle/>
          <a:p>
            <a:r>
              <a:rPr lang="en-US"/>
              <a:t>3/12/2026</a:t>
            </a:r>
          </a:p>
        </p:txBody>
      </p:sp>
      <p:sp>
        <p:nvSpPr>
          <p:cNvPr id="5" name="Footer Placeholder 4">
            <a:extLst>
              <a:ext uri="{FF2B5EF4-FFF2-40B4-BE49-F238E27FC236}">
                <a16:creationId xmlns:a16="http://schemas.microsoft.com/office/drawing/2014/main" id="{EA383979-5E3E-B244-E139-A749545BD59E}"/>
              </a:ext>
            </a:extLst>
          </p:cNvPr>
          <p:cNvSpPr>
            <a:spLocks noGrp="1"/>
          </p:cNvSpPr>
          <p:nvPr>
            <p:ph type="ftr" sz="quarter" idx="11"/>
          </p:nvPr>
        </p:nvSpPr>
        <p:spPr/>
        <p:txBody>
          <a:bodyPr/>
          <a:lstStyle/>
          <a:p>
            <a:r>
              <a:rPr lang="en-US"/>
              <a:t>ePIC Publication Committee</a:t>
            </a:r>
          </a:p>
        </p:txBody>
      </p:sp>
      <p:sp>
        <p:nvSpPr>
          <p:cNvPr id="6" name="Slide Number Placeholder 5">
            <a:extLst>
              <a:ext uri="{FF2B5EF4-FFF2-40B4-BE49-F238E27FC236}">
                <a16:creationId xmlns:a16="http://schemas.microsoft.com/office/drawing/2014/main" id="{275D2F27-C27C-81CB-6279-393BC026527E}"/>
              </a:ext>
            </a:extLst>
          </p:cNvPr>
          <p:cNvSpPr>
            <a:spLocks noGrp="1"/>
          </p:cNvSpPr>
          <p:nvPr>
            <p:ph type="sldNum" sz="quarter" idx="12"/>
          </p:nvPr>
        </p:nvSpPr>
        <p:spPr/>
        <p:txBody>
          <a:bodyPr/>
          <a:lstStyle/>
          <a:p>
            <a:fld id="{588949A8-7CCD-4D90-AA9A-1451BFC6FB3A}" type="slidenum">
              <a:rPr lang="en-US" smtClean="0"/>
              <a:t>31</a:t>
            </a:fld>
            <a:endParaRPr lang="en-US"/>
          </a:p>
        </p:txBody>
      </p:sp>
    </p:spTree>
    <p:extLst>
      <p:ext uri="{BB962C8B-B14F-4D97-AF65-F5344CB8AC3E}">
        <p14:creationId xmlns:p14="http://schemas.microsoft.com/office/powerpoint/2010/main" val="1465807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A5BBBC-4316-DEBF-92BC-699F641EF1FA}"/>
              </a:ext>
            </a:extLst>
          </p:cNvPr>
          <p:cNvSpPr>
            <a:spLocks noGrp="1"/>
          </p:cNvSpPr>
          <p:nvPr>
            <p:ph type="dt" sz="half" idx="10"/>
          </p:nvPr>
        </p:nvSpPr>
        <p:spPr/>
        <p:txBody>
          <a:bodyPr/>
          <a:lstStyle/>
          <a:p>
            <a:r>
              <a:rPr lang="en-US"/>
              <a:t>3/27/2026</a:t>
            </a:r>
          </a:p>
        </p:txBody>
      </p:sp>
      <p:sp>
        <p:nvSpPr>
          <p:cNvPr id="4" name="Footer Placeholder 3">
            <a:extLst>
              <a:ext uri="{FF2B5EF4-FFF2-40B4-BE49-F238E27FC236}">
                <a16:creationId xmlns:a16="http://schemas.microsoft.com/office/drawing/2014/main" id="{1AD7F02C-FC66-D04C-FDA4-188B87161828}"/>
              </a:ext>
            </a:extLst>
          </p:cNvPr>
          <p:cNvSpPr>
            <a:spLocks noGrp="1"/>
          </p:cNvSpPr>
          <p:nvPr>
            <p:ph type="ftr" sz="quarter" idx="11"/>
          </p:nvPr>
        </p:nvSpPr>
        <p:spPr/>
        <p:txBody>
          <a:bodyPr/>
          <a:lstStyle/>
          <a:p>
            <a:r>
              <a:rPr lang="en-US"/>
              <a:t>ePIC General Meeting</a:t>
            </a:r>
          </a:p>
        </p:txBody>
      </p:sp>
      <p:sp>
        <p:nvSpPr>
          <p:cNvPr id="5" name="Slide Number Placeholder 4">
            <a:extLst>
              <a:ext uri="{FF2B5EF4-FFF2-40B4-BE49-F238E27FC236}">
                <a16:creationId xmlns:a16="http://schemas.microsoft.com/office/drawing/2014/main" id="{7BB881B8-476C-7A60-4CA0-82ED3CB609B7}"/>
              </a:ext>
            </a:extLst>
          </p:cNvPr>
          <p:cNvSpPr>
            <a:spLocks noGrp="1"/>
          </p:cNvSpPr>
          <p:nvPr>
            <p:ph type="sldNum" sz="quarter" idx="12"/>
          </p:nvPr>
        </p:nvSpPr>
        <p:spPr/>
        <p:txBody>
          <a:bodyPr/>
          <a:lstStyle/>
          <a:p>
            <a:fld id="{588949A8-7CCD-4D90-AA9A-1451BFC6FB3A}" type="slidenum">
              <a:rPr lang="en-US" smtClean="0"/>
              <a:t>32</a:t>
            </a:fld>
            <a:endParaRPr lang="en-US"/>
          </a:p>
        </p:txBody>
      </p:sp>
      <p:sp>
        <p:nvSpPr>
          <p:cNvPr id="8" name="Content Placeholder 14">
            <a:extLst>
              <a:ext uri="{FF2B5EF4-FFF2-40B4-BE49-F238E27FC236}">
                <a16:creationId xmlns:a16="http://schemas.microsoft.com/office/drawing/2014/main" id="{AE5D547B-BFA6-3182-1248-CA7CCE701FA3}"/>
              </a:ext>
            </a:extLst>
          </p:cNvPr>
          <p:cNvSpPr>
            <a:spLocks noGrp="1"/>
          </p:cNvSpPr>
          <p:nvPr/>
        </p:nvSpPr>
        <p:spPr>
          <a:xfrm>
            <a:off x="411892" y="706076"/>
            <a:ext cx="11285837" cy="53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69AD5BB7-AB65-953D-A54D-BE550E349083}"/>
              </a:ext>
            </a:extLst>
          </p:cNvPr>
          <p:cNvPicPr>
            <a:picLocks noChangeAspect="1"/>
          </p:cNvPicPr>
          <p:nvPr/>
        </p:nvPicPr>
        <p:blipFill>
          <a:blip r:embed="rId2"/>
          <a:stretch>
            <a:fillRect/>
          </a:stretch>
        </p:blipFill>
        <p:spPr>
          <a:xfrm>
            <a:off x="494271" y="711800"/>
            <a:ext cx="4203733" cy="54401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BE0B3AB5-B53A-BE7E-1E2E-50588A1D4746}"/>
              </a:ext>
            </a:extLst>
          </p:cNvPr>
          <p:cNvGrpSpPr/>
          <p:nvPr/>
        </p:nvGrpSpPr>
        <p:grpSpPr>
          <a:xfrm>
            <a:off x="5022485" y="692696"/>
            <a:ext cx="6757623" cy="5474990"/>
            <a:chOff x="4968487" y="923386"/>
            <a:chExt cx="6757623" cy="5474990"/>
          </a:xfrm>
        </p:grpSpPr>
        <p:pic>
          <p:nvPicPr>
            <p:cNvPr id="11" name="Picture 10">
              <a:extLst>
                <a:ext uri="{FF2B5EF4-FFF2-40B4-BE49-F238E27FC236}">
                  <a16:creationId xmlns:a16="http://schemas.microsoft.com/office/drawing/2014/main" id="{7DEA0867-4464-6944-81C3-E263FEF66152}"/>
                </a:ext>
              </a:extLst>
            </p:cNvPr>
            <p:cNvPicPr>
              <a:picLocks noChangeAspect="1"/>
            </p:cNvPicPr>
            <p:nvPr/>
          </p:nvPicPr>
          <p:blipFill>
            <a:blip r:embed="rId3"/>
            <a:stretch>
              <a:fillRect/>
            </a:stretch>
          </p:blipFill>
          <p:spPr>
            <a:xfrm>
              <a:off x="4968487" y="1915676"/>
              <a:ext cx="6729242" cy="2150772"/>
            </a:xfrm>
            <a:prstGeom prst="rect">
              <a:avLst/>
            </a:prstGeom>
          </p:spPr>
        </p:pic>
        <p:sp>
          <p:nvSpPr>
            <p:cNvPr id="12" name="TextBox 11">
              <a:extLst>
                <a:ext uri="{FF2B5EF4-FFF2-40B4-BE49-F238E27FC236}">
                  <a16:creationId xmlns:a16="http://schemas.microsoft.com/office/drawing/2014/main" id="{58B43246-01F2-9312-D201-A148C3E1AA3F}"/>
                </a:ext>
              </a:extLst>
            </p:cNvPr>
            <p:cNvSpPr txBox="1"/>
            <p:nvPr/>
          </p:nvSpPr>
          <p:spPr>
            <a:xfrm>
              <a:off x="5024507" y="923386"/>
              <a:ext cx="6673222"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Soliciting applications from </a:t>
              </a:r>
              <a:r>
                <a:rPr lang="en-US" b="1" dirty="0"/>
                <a:t>interdisciplinary teams </a:t>
              </a:r>
              <a:r>
                <a:rPr lang="en-US" dirty="0"/>
                <a:t>addressing the Genesis Mission Challenges to accelerate scientific discovery and R&amp;D workflows using novel AI models and frameworks. </a:t>
              </a:r>
            </a:p>
          </p:txBody>
        </p:sp>
        <p:pic>
          <p:nvPicPr>
            <p:cNvPr id="13" name="Picture 12">
              <a:extLst>
                <a:ext uri="{FF2B5EF4-FFF2-40B4-BE49-F238E27FC236}">
                  <a16:creationId xmlns:a16="http://schemas.microsoft.com/office/drawing/2014/main" id="{77409B7B-22B1-09C7-8C21-1BF46B531196}"/>
                </a:ext>
              </a:extLst>
            </p:cNvPr>
            <p:cNvPicPr>
              <a:picLocks noChangeAspect="1"/>
            </p:cNvPicPr>
            <p:nvPr/>
          </p:nvPicPr>
          <p:blipFill>
            <a:blip r:embed="rId4"/>
            <a:stretch>
              <a:fillRect/>
            </a:stretch>
          </p:blipFill>
          <p:spPr>
            <a:xfrm>
              <a:off x="4996126" y="4090159"/>
              <a:ext cx="6729984" cy="2308217"/>
            </a:xfrm>
            <a:prstGeom prst="rect">
              <a:avLst/>
            </a:prstGeom>
          </p:spPr>
        </p:pic>
      </p:grpSp>
    </p:spTree>
    <p:extLst>
      <p:ext uri="{BB962C8B-B14F-4D97-AF65-F5344CB8AC3E}">
        <p14:creationId xmlns:p14="http://schemas.microsoft.com/office/powerpoint/2010/main" val="4016762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8A2D-5EC0-C58F-E157-AB9BDCD5C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A309C-5F2C-C4A2-EC97-F4DBBA9CDFCF}"/>
              </a:ext>
            </a:extLst>
          </p:cNvPr>
          <p:cNvSpPr>
            <a:spLocks noGrp="1"/>
          </p:cNvSpPr>
          <p:nvPr>
            <p:ph type="title"/>
          </p:nvPr>
        </p:nvSpPr>
        <p:spPr>
          <a:xfrm>
            <a:off x="838200" y="136525"/>
            <a:ext cx="10515600" cy="993832"/>
          </a:xfrm>
        </p:spPr>
        <p:txBody>
          <a:bodyPr/>
          <a:lstStyle/>
          <a:p>
            <a:r>
              <a:rPr lang="en-US" b="1" dirty="0">
                <a:solidFill>
                  <a:schemeClr val="accent1"/>
                </a:solidFill>
              </a:rPr>
              <a:t>Request to the EIC Project</a:t>
            </a:r>
          </a:p>
        </p:txBody>
      </p:sp>
      <p:sp>
        <p:nvSpPr>
          <p:cNvPr id="3" name="Content Placeholder 2">
            <a:extLst>
              <a:ext uri="{FF2B5EF4-FFF2-40B4-BE49-F238E27FC236}">
                <a16:creationId xmlns:a16="http://schemas.microsoft.com/office/drawing/2014/main" id="{F3743B71-0C1B-AAE1-0068-D272C9DF275C}"/>
              </a:ext>
            </a:extLst>
          </p:cNvPr>
          <p:cNvSpPr>
            <a:spLocks noGrp="1"/>
          </p:cNvSpPr>
          <p:nvPr>
            <p:ph idx="1"/>
          </p:nvPr>
        </p:nvSpPr>
        <p:spPr>
          <a:xfrm>
            <a:off x="677944" y="1130357"/>
            <a:ext cx="10515600" cy="5150578"/>
          </a:xfrm>
        </p:spPr>
        <p:txBody>
          <a:bodyPr>
            <a:normAutofit fontScale="92500"/>
          </a:bodyPr>
          <a:lstStyle/>
          <a:p>
            <a:r>
              <a:rPr lang="en-US" dirty="0"/>
              <a:t>The outcome of the project baselining exercise can affect the EIC science program in multiple ways: </a:t>
            </a:r>
          </a:p>
          <a:p>
            <a:pPr lvl="1"/>
            <a:r>
              <a:rPr lang="en-US" dirty="0"/>
              <a:t>Changes the scope of the DET subproject</a:t>
            </a:r>
          </a:p>
          <a:p>
            <a:pPr lvl="1"/>
            <a:r>
              <a:rPr lang="en-US" dirty="0"/>
              <a:t>Changes to the ASR, EIN and ISR subprojects (EIC performance)</a:t>
            </a:r>
          </a:p>
          <a:p>
            <a:r>
              <a:rPr lang="en-US" dirty="0">
                <a:solidFill>
                  <a:schemeClr val="accent1"/>
                </a:solidFill>
              </a:rPr>
              <a:t>The collaboration must have an opportunity to respond to changes to the baseline that affect EIC science</a:t>
            </a:r>
          </a:p>
          <a:p>
            <a:r>
              <a:rPr lang="en-US" dirty="0"/>
              <a:t>We have discussed with Jim Yeck, David Dean, and Abhay a process by which the collaboration is charged to provide a formal, written response on the impact to EIC science once the preliminary baseline is established</a:t>
            </a:r>
          </a:p>
          <a:p>
            <a:pPr lvl="1"/>
            <a:r>
              <a:rPr lang="en-US" dirty="0"/>
              <a:t>The timescale for this will be VERY short!</a:t>
            </a:r>
          </a:p>
          <a:p>
            <a:r>
              <a:rPr lang="en-US" dirty="0"/>
              <a:t>We hope to have a better understanding of the baselining implications for the EIC collider at the collaboration meeting. </a:t>
            </a:r>
          </a:p>
          <a:p>
            <a:pPr lvl="1"/>
            <a:r>
              <a:rPr lang="en-US" dirty="0"/>
              <a:t>Today the focus is on the detector.</a:t>
            </a:r>
          </a:p>
        </p:txBody>
      </p:sp>
      <p:sp>
        <p:nvSpPr>
          <p:cNvPr id="4" name="Date Placeholder 3">
            <a:extLst>
              <a:ext uri="{FF2B5EF4-FFF2-40B4-BE49-F238E27FC236}">
                <a16:creationId xmlns:a16="http://schemas.microsoft.com/office/drawing/2014/main" id="{0F36A3E3-2057-CAA2-6F1C-902C7D32AF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1/9/2026</a:t>
            </a:r>
          </a:p>
        </p:txBody>
      </p:sp>
      <p:sp>
        <p:nvSpPr>
          <p:cNvPr id="5" name="Footer Placeholder 4">
            <a:extLst>
              <a:ext uri="{FF2B5EF4-FFF2-40B4-BE49-F238E27FC236}">
                <a16:creationId xmlns:a16="http://schemas.microsoft.com/office/drawing/2014/main" id="{EABD90E7-0D20-CDB2-F7A7-7B17B592F1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6" name="Slide Number Placeholder 5">
            <a:extLst>
              <a:ext uri="{FF2B5EF4-FFF2-40B4-BE49-F238E27FC236}">
                <a16:creationId xmlns:a16="http://schemas.microsoft.com/office/drawing/2014/main" id="{FBE0538A-BBDB-E21D-07A3-8D249E282C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1174A-101B-FE59-48E0-156C46F35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7C6ED-23C6-3224-FD25-6CE406A616A1}"/>
              </a:ext>
            </a:extLst>
          </p:cNvPr>
          <p:cNvSpPr>
            <a:spLocks noGrp="1"/>
          </p:cNvSpPr>
          <p:nvPr>
            <p:ph type="title"/>
          </p:nvPr>
        </p:nvSpPr>
        <p:spPr/>
        <p:txBody>
          <a:bodyPr>
            <a:normAutofit/>
          </a:bodyPr>
          <a:lstStyle/>
          <a:p>
            <a:r>
              <a:rPr lang="en-US" dirty="0">
                <a:solidFill>
                  <a:schemeClr val="accent1"/>
                </a:solidFill>
              </a:rPr>
              <a:t>AI Opportunities </a:t>
            </a:r>
            <a:r>
              <a:rPr lang="en-US" dirty="0"/>
              <a:t>for ePIC: Examples</a:t>
            </a:r>
            <a:endParaRPr lang="en-US" dirty="0">
              <a:solidFill>
                <a:schemeClr val="accent1"/>
              </a:solidFill>
            </a:endParaRPr>
          </a:p>
        </p:txBody>
      </p:sp>
      <p:sp>
        <p:nvSpPr>
          <p:cNvPr id="4" name="Footer Placeholder 3">
            <a:extLst>
              <a:ext uri="{FF2B5EF4-FFF2-40B4-BE49-F238E27FC236}">
                <a16:creationId xmlns:a16="http://schemas.microsoft.com/office/drawing/2014/main" id="{0E63A5B1-96D3-2F70-2F30-E8AAA332FFE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ePIC Software &amp; Computing Meeting, March 25, 2026.</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711DC347-6244-C818-50B3-5221EB6E4D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Google Shape;305;g3898917972d_2_114">
            <a:extLst>
              <a:ext uri="{FF2B5EF4-FFF2-40B4-BE49-F238E27FC236}">
                <a16:creationId xmlns:a16="http://schemas.microsoft.com/office/drawing/2014/main" id="{8D4405B5-DE15-D860-B05D-795A49094C19}"/>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7" name="Google Shape;306;g3898917972d_2_114">
            <a:extLst>
              <a:ext uri="{FF2B5EF4-FFF2-40B4-BE49-F238E27FC236}">
                <a16:creationId xmlns:a16="http://schemas.microsoft.com/office/drawing/2014/main" id="{25DB6E0F-E379-314A-9FDF-90DB875C320A}"/>
              </a:ext>
            </a:extLst>
          </p:cNvPr>
          <p:cNvPicPr preferRelativeResize="0"/>
          <p:nvPr/>
        </p:nvPicPr>
        <p:blipFill rotWithShape="1">
          <a:blip r:embed="rId2">
            <a:alphaModFix/>
          </a:blip>
          <a:srcRect/>
          <a:stretch/>
        </p:blipFill>
        <p:spPr>
          <a:xfrm>
            <a:off x="11047180" y="6311076"/>
            <a:ext cx="650549" cy="467582"/>
          </a:xfrm>
          <a:prstGeom prst="rect">
            <a:avLst/>
          </a:prstGeom>
          <a:noFill/>
          <a:ln>
            <a:noFill/>
          </a:ln>
        </p:spPr>
      </p:pic>
      <p:sp>
        <p:nvSpPr>
          <p:cNvPr id="10" name="TextBox 9">
            <a:extLst>
              <a:ext uri="{FF2B5EF4-FFF2-40B4-BE49-F238E27FC236}">
                <a16:creationId xmlns:a16="http://schemas.microsoft.com/office/drawing/2014/main" id="{6181632E-13E3-2DBE-F447-47C5D850EB7F}"/>
              </a:ext>
            </a:extLst>
          </p:cNvPr>
          <p:cNvSpPr txBox="1"/>
          <p:nvPr/>
        </p:nvSpPr>
        <p:spPr>
          <a:xfrm>
            <a:off x="411889" y="1050743"/>
            <a:ext cx="11285837"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mn-ea"/>
                <a:cs typeface="+mn-cs"/>
              </a:rPr>
              <a:t>14a) Foundation Models of Particle Interactions and Cosmic Physics (HEP, NP)</a:t>
            </a:r>
            <a:endPar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Foundation models for event reconstruction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Predict event kinematics from cluster and hit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Next step: Inclusive, semi-inclusive, and exclusive DIS kinematics from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EICrecon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output. </a:t>
            </a:r>
          </a:p>
        </p:txBody>
      </p:sp>
      <p:sp>
        <p:nvSpPr>
          <p:cNvPr id="12" name="TextBox 11">
            <a:extLst>
              <a:ext uri="{FF2B5EF4-FFF2-40B4-BE49-F238E27FC236}">
                <a16:creationId xmlns:a16="http://schemas.microsoft.com/office/drawing/2014/main" id="{B9E092B8-64A8-C483-2FF4-2BCB0066F03A}"/>
              </a:ext>
            </a:extLst>
          </p:cNvPr>
          <p:cNvSpPr txBox="1"/>
          <p:nvPr/>
        </p:nvSpPr>
        <p:spPr>
          <a:xfrm>
            <a:off x="411889" y="2597799"/>
            <a:ext cx="11285837"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14c) Expedited Discovery from High-Complexity and Petabyte-Scale Datasets (HEP, NP)</a:t>
            </a:r>
            <a:endPar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Classify streaming data into physics events and background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Model background for analysis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Next step: Demonstrate improved precision for one example measurement</a:t>
            </a:r>
          </a:p>
        </p:txBody>
      </p:sp>
      <p:sp>
        <p:nvSpPr>
          <p:cNvPr id="14" name="TextBox 13">
            <a:extLst>
              <a:ext uri="{FF2B5EF4-FFF2-40B4-BE49-F238E27FC236}">
                <a16:creationId xmlns:a16="http://schemas.microsoft.com/office/drawing/2014/main" id="{DD347AE4-4D16-5156-3559-067FE0AD5C65}"/>
              </a:ext>
            </a:extLst>
          </p:cNvPr>
          <p:cNvSpPr txBox="1"/>
          <p:nvPr/>
        </p:nvSpPr>
        <p:spPr>
          <a:xfrm>
            <a:off x="411889" y="4151148"/>
            <a:ext cx="11285837"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18b) Automated Scientific Problem-to-Code Generation (ASCR)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Connects to PCS demonstration.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Translate physics requests into executable workflows.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mn-cs"/>
              </a:rPr>
              <a:t>Enable HPC/HTC orchestration</a:t>
            </a: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a:t>
            </a:r>
          </a:p>
        </p:txBody>
      </p:sp>
      <p:sp>
        <p:nvSpPr>
          <p:cNvPr id="17" name="TextBox 16">
            <a:extLst>
              <a:ext uri="{FF2B5EF4-FFF2-40B4-BE49-F238E27FC236}">
                <a16:creationId xmlns:a16="http://schemas.microsoft.com/office/drawing/2014/main" id="{E4379D45-A9FE-98F2-071A-0D450202CCB6}"/>
              </a:ext>
            </a:extLst>
          </p:cNvPr>
          <p:cNvSpPr txBox="1"/>
          <p:nvPr/>
        </p:nvSpPr>
        <p:spPr>
          <a:xfrm>
            <a:off x="7356764" y="243604"/>
            <a:ext cx="4340963" cy="369332"/>
          </a:xfrm>
          <a:prstGeom prst="rect">
            <a:avLst/>
          </a:prstGeom>
          <a:solidFill>
            <a:schemeClr val="accent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From the ePIC Perspective (Not AI-Focused)</a:t>
            </a:r>
          </a:p>
        </p:txBody>
      </p:sp>
    </p:spTree>
    <p:extLst>
      <p:ext uri="{BB962C8B-B14F-4D97-AF65-F5344CB8AC3E}">
        <p14:creationId xmlns:p14="http://schemas.microsoft.com/office/powerpoint/2010/main" val="2651578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3/27/2026</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721E5CE-7769-1D19-8A5E-C459C423AC29}"/>
              </a:ext>
            </a:extLst>
          </p:cNvPr>
          <p:cNvSpPr>
            <a:spLocks noGrp="1"/>
          </p:cNvSpPr>
          <p:nvPr>
            <p:ph type="sldNum" sz="quarter" idx="12"/>
          </p:nvPr>
        </p:nvSpPr>
        <p:spPr/>
        <p:txBody>
          <a:bodyPr/>
          <a:lstStyle/>
          <a:p>
            <a:fld id="{588949A8-7CCD-4D90-AA9A-1451BFC6FB3A}" type="slidenum">
              <a:rPr lang="en-US" smtClean="0"/>
              <a:t>35</a:t>
            </a:fld>
            <a:endParaRPr lang="en-US"/>
          </a:p>
        </p:txBody>
      </p:sp>
    </p:spTree>
    <p:extLst>
      <p:ext uri="{BB962C8B-B14F-4D97-AF65-F5344CB8AC3E}">
        <p14:creationId xmlns:p14="http://schemas.microsoft.com/office/powerpoint/2010/main" val="4121275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3/27/2026</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1E200877-07F0-72A7-F1A2-7E638CCB84FD}"/>
              </a:ext>
            </a:extLst>
          </p:cNvPr>
          <p:cNvSpPr>
            <a:spLocks noGrp="1"/>
          </p:cNvSpPr>
          <p:nvPr>
            <p:ph type="sldNum" sz="quarter" idx="12"/>
          </p:nvPr>
        </p:nvSpPr>
        <p:spPr/>
        <p:txBody>
          <a:bodyPr/>
          <a:lstStyle/>
          <a:p>
            <a:fld id="{588949A8-7CCD-4D90-AA9A-1451BFC6FB3A}" type="slidenum">
              <a:rPr lang="en-US" smtClean="0"/>
              <a:t>36</a:t>
            </a:fld>
            <a:endParaRPr lang="en-US"/>
          </a:p>
        </p:txBody>
      </p:sp>
    </p:spTree>
    <p:extLst>
      <p:ext uri="{BB962C8B-B14F-4D97-AF65-F5344CB8AC3E}">
        <p14:creationId xmlns:p14="http://schemas.microsoft.com/office/powerpoint/2010/main" val="3028241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713AB-3FC1-AC48-9BAD-0F030B4E5F8D}"/>
              </a:ext>
            </a:extLst>
          </p:cNvPr>
          <p:cNvSpPr>
            <a:spLocks noGrp="1"/>
          </p:cNvSpPr>
          <p:nvPr>
            <p:ph type="title"/>
          </p:nvPr>
        </p:nvSpPr>
        <p:spPr>
          <a:xfrm>
            <a:off x="397525" y="189844"/>
            <a:ext cx="10515600" cy="1082675"/>
          </a:xfrm>
        </p:spPr>
        <p:txBody>
          <a:bodyPr/>
          <a:lstStyle/>
          <a:p>
            <a:r>
              <a:rPr lang="en-US" b="1" dirty="0">
                <a:solidFill>
                  <a:schemeClr val="accent1"/>
                </a:solidFill>
              </a:rPr>
              <a:t>CERN Recognized Experiment Status: RE47</a:t>
            </a:r>
          </a:p>
        </p:txBody>
      </p:sp>
      <p:sp>
        <p:nvSpPr>
          <p:cNvPr id="3" name="Date Placeholder 2">
            <a:extLst>
              <a:ext uri="{FF2B5EF4-FFF2-40B4-BE49-F238E27FC236}">
                <a16:creationId xmlns:a16="http://schemas.microsoft.com/office/drawing/2014/main" id="{BDAFD5E6-F695-80EB-79FB-C0043746C7C8}"/>
              </a:ext>
            </a:extLst>
          </p:cNvPr>
          <p:cNvSpPr>
            <a:spLocks noGrp="1"/>
          </p:cNvSpPr>
          <p:nvPr>
            <p:ph type="dt" sz="half" idx="10"/>
          </p:nvPr>
        </p:nvSpPr>
        <p:spPr/>
        <p:txBody>
          <a:bodyPr/>
          <a:lstStyle/>
          <a:p>
            <a:r>
              <a:rPr lang="en-US"/>
              <a:t>3/27/2026</a:t>
            </a:r>
            <a:endParaRPr lang="en-US" dirty="0"/>
          </a:p>
        </p:txBody>
      </p:sp>
      <p:sp>
        <p:nvSpPr>
          <p:cNvPr id="4" name="Footer Placeholder 3">
            <a:extLst>
              <a:ext uri="{FF2B5EF4-FFF2-40B4-BE49-F238E27FC236}">
                <a16:creationId xmlns:a16="http://schemas.microsoft.com/office/drawing/2014/main" id="{5A9085BF-507D-C246-20D1-6BF53EBD560F}"/>
              </a:ext>
            </a:extLst>
          </p:cNvPr>
          <p:cNvSpPr>
            <a:spLocks noGrp="1"/>
          </p:cNvSpPr>
          <p:nvPr>
            <p:ph type="ftr" sz="quarter" idx="11"/>
          </p:nvPr>
        </p:nvSpPr>
        <p:spPr/>
        <p:txBody>
          <a:bodyPr/>
          <a:lstStyle/>
          <a:p>
            <a:r>
              <a:rPr lang="en-US"/>
              <a:t>ePIC General Meeting</a:t>
            </a:r>
          </a:p>
        </p:txBody>
      </p:sp>
      <p:pic>
        <p:nvPicPr>
          <p:cNvPr id="6" name="Picture 5" descr="Graphical user interface, text, application, email&#10;&#10;AI-generated content may be incorrect.">
            <a:extLst>
              <a:ext uri="{FF2B5EF4-FFF2-40B4-BE49-F238E27FC236}">
                <a16:creationId xmlns:a16="http://schemas.microsoft.com/office/drawing/2014/main" id="{2E223C0D-3C01-2D5B-2207-B45B550A0CC9}"/>
              </a:ext>
            </a:extLst>
          </p:cNvPr>
          <p:cNvPicPr>
            <a:picLocks noChangeAspect="1"/>
          </p:cNvPicPr>
          <p:nvPr/>
        </p:nvPicPr>
        <p:blipFill>
          <a:blip r:embed="rId2"/>
          <a:stretch>
            <a:fillRect/>
          </a:stretch>
        </p:blipFill>
        <p:spPr>
          <a:xfrm>
            <a:off x="4038600" y="1397220"/>
            <a:ext cx="8077884" cy="4959130"/>
          </a:xfrm>
          <a:prstGeom prst="rect">
            <a:avLst/>
          </a:prstGeom>
          <a:ln>
            <a:solidFill>
              <a:schemeClr val="tx1"/>
            </a:solidFill>
          </a:ln>
          <a:effectLst>
            <a:outerShdw blurRad="50800" dist="38100" dir="2700000" algn="tl" rotWithShape="0">
              <a:prstClr val="black">
                <a:alpha val="40000"/>
              </a:prstClr>
            </a:outerShdw>
          </a:effectLst>
        </p:spPr>
      </p:pic>
      <p:sp>
        <p:nvSpPr>
          <p:cNvPr id="7" name="Arrow: Right 6">
            <a:extLst>
              <a:ext uri="{FF2B5EF4-FFF2-40B4-BE49-F238E27FC236}">
                <a16:creationId xmlns:a16="http://schemas.microsoft.com/office/drawing/2014/main" id="{015A7798-45A8-F236-06F9-E7FED6B04756}"/>
              </a:ext>
            </a:extLst>
          </p:cNvPr>
          <p:cNvSpPr/>
          <p:nvPr/>
        </p:nvSpPr>
        <p:spPr>
          <a:xfrm>
            <a:off x="3712684" y="5096085"/>
            <a:ext cx="325916" cy="26440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3592C0-F801-03FD-5DD3-3019CDD3C85D}"/>
              </a:ext>
            </a:extLst>
          </p:cNvPr>
          <p:cNvSpPr txBox="1"/>
          <p:nvPr/>
        </p:nvSpPr>
        <p:spPr>
          <a:xfrm>
            <a:off x="173974" y="1175625"/>
            <a:ext cx="3701668" cy="5047536"/>
          </a:xfrm>
          <a:prstGeom prst="rect">
            <a:avLst/>
          </a:prstGeom>
          <a:solidFill>
            <a:schemeClr val="bg1"/>
          </a:solidFill>
        </p:spPr>
        <p:txBody>
          <a:bodyPr wrap="square" rtlCol="0">
            <a:spAutoFit/>
          </a:bodyPr>
          <a:lstStyle/>
          <a:p>
            <a:r>
              <a:rPr lang="en-US" dirty="0" err="1"/>
              <a:t>ePIC</a:t>
            </a:r>
            <a:r>
              <a:rPr lang="en-US" dirty="0"/>
              <a:t> now appears in the CERN Grey Book database as RE47:</a:t>
            </a:r>
            <a:br>
              <a:rPr lang="en-US" dirty="0"/>
            </a:br>
            <a:r>
              <a:rPr lang="en-US" sz="1600" dirty="0">
                <a:hlinkClick r:id="rId3"/>
              </a:rPr>
              <a:t>https://greybook.cern.ch/experiment/recognized </a:t>
            </a:r>
            <a:endParaRPr lang="en-US" sz="1600" dirty="0"/>
          </a:p>
          <a:p>
            <a:endParaRPr lang="en-US" dirty="0"/>
          </a:p>
          <a:p>
            <a:r>
              <a:rPr lang="en-US" dirty="0"/>
              <a:t>Two steps to get </a:t>
            </a:r>
            <a:r>
              <a:rPr lang="en-US" dirty="0" err="1"/>
              <a:t>ePIC</a:t>
            </a:r>
            <a:r>
              <a:rPr lang="en-US" dirty="0"/>
              <a:t> Collaborators registered at CERN: </a:t>
            </a:r>
            <a:br>
              <a:rPr lang="en-US" dirty="0"/>
            </a:br>
            <a:endParaRPr lang="en-US" dirty="0"/>
          </a:p>
          <a:p>
            <a:pPr marL="285750" indent="-285750">
              <a:buFont typeface="Arial" panose="020B0604020202020204" pitchFamily="34" charset="0"/>
              <a:buChar char="•"/>
            </a:pPr>
            <a:r>
              <a:rPr lang="en-US" dirty="0"/>
              <a:t>CC Representative needs to register as team leader with </a:t>
            </a:r>
            <a:br>
              <a:rPr lang="en-US" dirty="0"/>
            </a:br>
            <a:r>
              <a:rPr lang="en-US" dirty="0"/>
              <a:t>CERN Users Office:</a:t>
            </a: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https://usersoffice.web.cern.ch/</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https://usersoffice.web.cern.ch/team-leaders-corner</a:t>
            </a:r>
            <a:endParaRPr lang="en-US" sz="1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r>
              <a:rPr lang="en-US" sz="1400" dirty="0">
                <a:effectLst/>
                <a:latin typeface="Aptos" panose="020B0004020202020204" pitchFamily="34" charset="0"/>
                <a:ea typeface="Aptos" panose="020B0004020202020204" pitchFamily="34" charset="0"/>
                <a:cs typeface="Times New Roman" panose="02020603050405020304" pitchFamily="18" charset="0"/>
                <a:hlinkClick r:id="rId6"/>
              </a:rPr>
              <a:t>Users.Office@cern.ch</a:t>
            </a:r>
            <a:endParaRPr lang="en-US" dirty="0"/>
          </a:p>
          <a:p>
            <a:pPr marL="285750" indent="-285750">
              <a:buFont typeface="Arial" panose="020B0604020202020204" pitchFamily="34" charset="0"/>
              <a:buChar char="•"/>
            </a:pPr>
            <a:r>
              <a:rPr lang="en-US" dirty="0"/>
              <a:t>CC member can then certify registrations of team members</a:t>
            </a:r>
          </a:p>
          <a:p>
            <a:endParaRPr lang="en-US" dirty="0"/>
          </a:p>
          <a:p>
            <a:r>
              <a:rPr lang="en-US" dirty="0"/>
              <a:t>Contact us if you run into problems!</a:t>
            </a:r>
          </a:p>
        </p:txBody>
      </p:sp>
      <p:sp>
        <p:nvSpPr>
          <p:cNvPr id="5" name="Rectangle 4">
            <a:extLst>
              <a:ext uri="{FF2B5EF4-FFF2-40B4-BE49-F238E27FC236}">
                <a16:creationId xmlns:a16="http://schemas.microsoft.com/office/drawing/2014/main" id="{0923976D-15CA-C0C2-AE17-A792A2A7F4F1}"/>
              </a:ext>
            </a:extLst>
          </p:cNvPr>
          <p:cNvSpPr/>
          <p:nvPr/>
        </p:nvSpPr>
        <p:spPr>
          <a:xfrm>
            <a:off x="4038600" y="5096085"/>
            <a:ext cx="8077884" cy="264405"/>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3244513-4E8E-496C-C146-62570D8B8025}"/>
              </a:ext>
            </a:extLst>
          </p:cNvPr>
          <p:cNvPicPr>
            <a:picLocks noChangeAspect="1"/>
          </p:cNvPicPr>
          <p:nvPr/>
        </p:nvPicPr>
        <p:blipFill>
          <a:blip r:embed="rId7"/>
          <a:stretch>
            <a:fillRect/>
          </a:stretch>
        </p:blipFill>
        <p:spPr>
          <a:xfrm>
            <a:off x="10141781" y="65143"/>
            <a:ext cx="1542688" cy="1110482"/>
          </a:xfrm>
          <a:prstGeom prst="rect">
            <a:avLst/>
          </a:prstGeom>
        </p:spPr>
      </p:pic>
      <p:sp>
        <p:nvSpPr>
          <p:cNvPr id="10" name="Slide Number Placeholder 9">
            <a:extLst>
              <a:ext uri="{FF2B5EF4-FFF2-40B4-BE49-F238E27FC236}">
                <a16:creationId xmlns:a16="http://schemas.microsoft.com/office/drawing/2014/main" id="{7A9C5689-B658-4A27-D39B-8AFC46F63A02}"/>
              </a:ext>
            </a:extLst>
          </p:cNvPr>
          <p:cNvSpPr>
            <a:spLocks noGrp="1"/>
          </p:cNvSpPr>
          <p:nvPr>
            <p:ph type="sldNum" sz="quarter" idx="12"/>
          </p:nvPr>
        </p:nvSpPr>
        <p:spPr/>
        <p:txBody>
          <a:bodyPr/>
          <a:lstStyle/>
          <a:p>
            <a:fld id="{588949A8-7CCD-4D90-AA9A-1451BFC6FB3A}" type="slidenum">
              <a:rPr lang="en-US" smtClean="0"/>
              <a:t>37</a:t>
            </a:fld>
            <a:endParaRPr lang="en-US"/>
          </a:p>
        </p:txBody>
      </p:sp>
    </p:spTree>
    <p:extLst>
      <p:ext uri="{BB962C8B-B14F-4D97-AF65-F5344CB8AC3E}">
        <p14:creationId xmlns:p14="http://schemas.microsoft.com/office/powerpoint/2010/main" val="379272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B1B84D-088A-6BE5-E487-09D557F7C3E3}"/>
              </a:ext>
            </a:extLst>
          </p:cNvPr>
          <p:cNvSpPr>
            <a:spLocks noGrp="1"/>
          </p:cNvSpPr>
          <p:nvPr>
            <p:ph type="title"/>
          </p:nvPr>
        </p:nvSpPr>
        <p:spPr>
          <a:xfrm>
            <a:off x="838200" y="365125"/>
            <a:ext cx="10515600" cy="905325"/>
          </a:xfrm>
        </p:spPr>
        <p:txBody>
          <a:bodyPr/>
          <a:lstStyle/>
          <a:p>
            <a:r>
              <a:rPr lang="en-US" b="1" dirty="0">
                <a:solidFill>
                  <a:schemeClr val="accent1"/>
                </a:solidFill>
              </a:rPr>
              <a:t>Collaboration Goals for the first half of 2026 </a:t>
            </a:r>
          </a:p>
        </p:txBody>
      </p:sp>
      <p:sp>
        <p:nvSpPr>
          <p:cNvPr id="2" name="Date Placeholder 1">
            <a:extLst>
              <a:ext uri="{FF2B5EF4-FFF2-40B4-BE49-F238E27FC236}">
                <a16:creationId xmlns:a16="http://schemas.microsoft.com/office/drawing/2014/main" id="{CE598D3A-BA4E-8E4B-192A-23935D5C00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3/27/2026</a:t>
            </a:r>
          </a:p>
        </p:txBody>
      </p:sp>
      <p:sp>
        <p:nvSpPr>
          <p:cNvPr id="3" name="Footer Placeholder 2">
            <a:extLst>
              <a:ext uri="{FF2B5EF4-FFF2-40B4-BE49-F238E27FC236}">
                <a16:creationId xmlns:a16="http://schemas.microsoft.com/office/drawing/2014/main" id="{48EB9A5D-F06C-7619-4B98-C384D294BD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4" name="Slide Number Placeholder 3">
            <a:extLst>
              <a:ext uri="{FF2B5EF4-FFF2-40B4-BE49-F238E27FC236}">
                <a16:creationId xmlns:a16="http://schemas.microsoft.com/office/drawing/2014/main" id="{671211E4-F2D3-BEB0-67A2-86D1587D73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A554DC72-DE95-B7FD-F0B5-2028EA3C34BD}"/>
              </a:ext>
            </a:extLst>
          </p:cNvPr>
          <p:cNvSpPr>
            <a:spLocks noGrp="1"/>
          </p:cNvSpPr>
          <p:nvPr>
            <p:ph idx="1"/>
          </p:nvPr>
        </p:nvSpPr>
        <p:spPr>
          <a:xfrm>
            <a:off x="838200" y="1536700"/>
            <a:ext cx="10515600" cy="4640263"/>
          </a:xfrm>
        </p:spPr>
        <p:txBody>
          <a:bodyPr>
            <a:normAutofit lnSpcReduction="10000"/>
          </a:bodyPr>
          <a:lstStyle/>
          <a:p>
            <a:r>
              <a:rPr lang="en-US" dirty="0"/>
              <a:t>Support the EIC project and </a:t>
            </a:r>
            <a:r>
              <a:rPr lang="en-US" dirty="0" err="1"/>
              <a:t>ePIC</a:t>
            </a:r>
            <a:r>
              <a:rPr lang="en-US" dirty="0"/>
              <a:t> Technical Design:</a:t>
            </a:r>
          </a:p>
          <a:p>
            <a:pPr lvl="1"/>
            <a:r>
              <a:rPr lang="en-US" dirty="0"/>
              <a:t>Close the design loop with </a:t>
            </a:r>
            <a:r>
              <a:rPr lang="en-US" dirty="0" err="1"/>
              <a:t>ePIC</a:t>
            </a:r>
            <a:r>
              <a:rPr lang="en-US" dirty="0"/>
              <a:t> simulations</a:t>
            </a:r>
          </a:p>
          <a:p>
            <a:pPr lvl="1"/>
            <a:r>
              <a:rPr lang="en-US" dirty="0"/>
              <a:t>Advance the </a:t>
            </a:r>
            <a:r>
              <a:rPr lang="en-US" dirty="0" err="1"/>
              <a:t>pTDR</a:t>
            </a:r>
            <a:r>
              <a:rPr lang="en-US" dirty="0"/>
              <a:t> in preparation for CD-2</a:t>
            </a:r>
          </a:p>
          <a:p>
            <a:pPr lvl="2"/>
            <a:r>
              <a:rPr lang="en-US" dirty="0"/>
              <a:t>Respond to review recommendations</a:t>
            </a:r>
          </a:p>
          <a:p>
            <a:pPr lvl="1"/>
            <a:endParaRPr lang="en-US" dirty="0"/>
          </a:p>
          <a:p>
            <a:r>
              <a:rPr lang="en-US" dirty="0"/>
              <a:t>Complete the Early Science whitepaper </a:t>
            </a:r>
          </a:p>
          <a:p>
            <a:pPr marL="0" indent="0">
              <a:buNone/>
            </a:pPr>
            <a:endParaRPr lang="en-US" dirty="0"/>
          </a:p>
          <a:p>
            <a:r>
              <a:rPr lang="en-US" dirty="0"/>
              <a:t>Progress in developing a multi-year plan for </a:t>
            </a:r>
            <a:r>
              <a:rPr lang="en-US" dirty="0" err="1"/>
              <a:t>ePIC</a:t>
            </a:r>
            <a:r>
              <a:rPr lang="en-US" dirty="0"/>
              <a:t> Software and Computing</a:t>
            </a:r>
          </a:p>
          <a:p>
            <a:pPr marL="0" indent="0">
              <a:buNone/>
            </a:pPr>
            <a:endParaRPr lang="en-US" dirty="0"/>
          </a:p>
          <a:p>
            <a:r>
              <a:rPr lang="en-US" dirty="0"/>
              <a:t>Begin submissions to the NIMA Special Issue</a:t>
            </a:r>
          </a:p>
        </p:txBody>
      </p:sp>
    </p:spTree>
    <p:extLst>
      <p:ext uri="{BB962C8B-B14F-4D97-AF65-F5344CB8AC3E}">
        <p14:creationId xmlns:p14="http://schemas.microsoft.com/office/powerpoint/2010/main" val="125400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50078D-4D62-DCC4-8E09-6924C96298BB}"/>
              </a:ext>
            </a:extLst>
          </p:cNvPr>
          <p:cNvSpPr>
            <a:spLocks noGrp="1"/>
          </p:cNvSpPr>
          <p:nvPr>
            <p:ph type="title"/>
          </p:nvPr>
        </p:nvSpPr>
        <p:spPr>
          <a:xfrm>
            <a:off x="838200" y="2398206"/>
            <a:ext cx="10515600" cy="1325563"/>
          </a:xfrm>
        </p:spPr>
        <p:txBody>
          <a:bodyPr/>
          <a:lstStyle/>
          <a:p>
            <a:r>
              <a:rPr lang="en-US" b="1" dirty="0">
                <a:solidFill>
                  <a:schemeClr val="accent1"/>
                </a:solidFill>
              </a:rPr>
              <a:t>News from the TIC Meetings</a:t>
            </a:r>
          </a:p>
        </p:txBody>
      </p:sp>
      <p:sp>
        <p:nvSpPr>
          <p:cNvPr id="4" name="Date Placeholder 3">
            <a:extLst>
              <a:ext uri="{FF2B5EF4-FFF2-40B4-BE49-F238E27FC236}">
                <a16:creationId xmlns:a16="http://schemas.microsoft.com/office/drawing/2014/main" id="{D3F67084-CD8E-3660-0C9D-C9822498A155}"/>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5637B7F6-22D8-C003-4746-B19052389215}"/>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24C3AA88-CA0F-66AC-9541-E2A5391D500C}"/>
              </a:ext>
            </a:extLst>
          </p:cNvPr>
          <p:cNvSpPr>
            <a:spLocks noGrp="1"/>
          </p:cNvSpPr>
          <p:nvPr>
            <p:ph type="sldNum" sz="quarter" idx="12"/>
          </p:nvPr>
        </p:nvSpPr>
        <p:spPr/>
        <p:txBody>
          <a:bodyPr/>
          <a:lstStyle/>
          <a:p>
            <a:fld id="{588949A8-7CCD-4D90-AA9A-1451BFC6FB3A}" type="slidenum">
              <a:rPr lang="en-US" smtClean="0"/>
              <a:t>5</a:t>
            </a:fld>
            <a:endParaRPr lang="en-US"/>
          </a:p>
        </p:txBody>
      </p:sp>
    </p:spTree>
    <p:extLst>
      <p:ext uri="{BB962C8B-B14F-4D97-AF65-F5344CB8AC3E}">
        <p14:creationId xmlns:p14="http://schemas.microsoft.com/office/powerpoint/2010/main" val="206297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3A0D-ED7B-7C99-C1B2-FBC7EEB20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F73CB4-3256-415B-6F7E-48BB3A26B723}"/>
              </a:ext>
            </a:extLst>
          </p:cNvPr>
          <p:cNvSpPr>
            <a:spLocks noGrp="1"/>
          </p:cNvSpPr>
          <p:nvPr>
            <p:ph type="title"/>
          </p:nvPr>
        </p:nvSpPr>
        <p:spPr>
          <a:xfrm>
            <a:off x="0" y="0"/>
            <a:ext cx="12192000" cy="835649"/>
          </a:xfrm>
        </p:spPr>
        <p:txBody>
          <a:bodyPr>
            <a:normAutofit/>
          </a:bodyPr>
          <a:lstStyle/>
          <a:p>
            <a:r>
              <a:rPr lang="en-US" sz="3800" b="1" dirty="0">
                <a:solidFill>
                  <a:schemeClr val="accent1"/>
                </a:solidFill>
              </a:rPr>
              <a:t>Beam Background Challenges for the </a:t>
            </a:r>
            <a:r>
              <a:rPr lang="en-US" sz="3800" b="1" dirty="0" err="1">
                <a:solidFill>
                  <a:schemeClr val="accent1"/>
                </a:solidFill>
              </a:rPr>
              <a:t>ePIC</a:t>
            </a:r>
            <a:r>
              <a:rPr lang="en-US" sz="3800" b="1" dirty="0">
                <a:solidFill>
                  <a:schemeClr val="accent1"/>
                </a:solidFill>
              </a:rPr>
              <a:t> Subsystems </a:t>
            </a:r>
          </a:p>
        </p:txBody>
      </p:sp>
      <p:sp>
        <p:nvSpPr>
          <p:cNvPr id="5" name="Footer Placeholder 4">
            <a:extLst>
              <a:ext uri="{FF2B5EF4-FFF2-40B4-BE49-F238E27FC236}">
                <a16:creationId xmlns:a16="http://schemas.microsoft.com/office/drawing/2014/main" id="{E5BC23B8-8F49-2EC3-1EE6-8081EC73E7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General Meeting</a:t>
            </a:r>
          </a:p>
        </p:txBody>
      </p:sp>
      <p:sp>
        <p:nvSpPr>
          <p:cNvPr id="6" name="Slide Number Placeholder 5">
            <a:extLst>
              <a:ext uri="{FF2B5EF4-FFF2-40B4-BE49-F238E27FC236}">
                <a16:creationId xmlns:a16="http://schemas.microsoft.com/office/drawing/2014/main" id="{9DD9F6F0-94A3-E91E-E96E-BA4660E78C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26449A-9467-9D58-83B0-FE5407D82539}"/>
              </a:ext>
            </a:extLst>
          </p:cNvPr>
          <p:cNvSpPr txBox="1"/>
          <p:nvPr/>
        </p:nvSpPr>
        <p:spPr>
          <a:xfrm>
            <a:off x="257432" y="689759"/>
            <a:ext cx="11677136" cy="2000548"/>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Motivations: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Background studies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needed for pre TDR (subsystems and physics studies)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project needs 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feedback about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current scheme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collimation and shielding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Kick-off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TIC meeting on February 23</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Initial progress report based on the current simulation campaign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TIC meetings on March 30</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April 13th</a:t>
            </a:r>
          </a:p>
        </p:txBody>
      </p:sp>
      <p:sp>
        <p:nvSpPr>
          <p:cNvPr id="15" name="TextBox 14">
            <a:extLst>
              <a:ext uri="{FF2B5EF4-FFF2-40B4-BE49-F238E27FC236}">
                <a16:creationId xmlns:a16="http://schemas.microsoft.com/office/drawing/2014/main" id="{978E98F8-E9B9-E836-0926-BECBE3D72CEE}"/>
              </a:ext>
            </a:extLst>
          </p:cNvPr>
          <p:cNvSpPr txBox="1"/>
          <p:nvPr/>
        </p:nvSpPr>
        <p:spPr>
          <a:xfrm>
            <a:off x="257432" y="3206720"/>
            <a:ext cx="11677136" cy="3293209"/>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Overview of the 2026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ePIC</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testbeams</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CERN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February 23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CC"/>
                </a:solidFill>
                <a:effectLst/>
                <a:uLnTx/>
                <a:uFillTx/>
                <a:latin typeface="Calibri" panose="020F0502020204030204"/>
                <a:ea typeface="+mn-ea"/>
                <a:cs typeface="+mn-cs"/>
              </a:rPr>
              <a:t>The coordination effort has made possible to accommodate all </a:t>
            </a:r>
            <a:r>
              <a:rPr kumimoji="0" lang="en-US" sz="2400" b="0" i="0" u="none" strike="noStrike" kern="1200" cap="none" spc="0" normalizeH="0" baseline="0" noProof="0" dirty="0" err="1">
                <a:ln>
                  <a:noFill/>
                </a:ln>
                <a:solidFill>
                  <a:srgbClr val="0000CC"/>
                </a:solidFill>
                <a:effectLst/>
                <a:uLnTx/>
                <a:uFillTx/>
                <a:latin typeface="Calibri" panose="020F0502020204030204"/>
                <a:ea typeface="+mn-ea"/>
                <a:cs typeface="+mn-cs"/>
              </a:rPr>
              <a:t>ePIC</a:t>
            </a:r>
            <a:r>
              <a:rPr kumimoji="0" lang="en-US" sz="2400" b="0" i="0" u="none" strike="noStrike" kern="1200" cap="none" spc="0" normalizeH="0" baseline="0" noProof="0" dirty="0">
                <a:ln>
                  <a:noFill/>
                </a:ln>
                <a:solidFill>
                  <a:srgbClr val="0000CC"/>
                </a:solidFill>
                <a:effectLst/>
                <a:uLnTx/>
                <a:uFillTx/>
                <a:latin typeface="Calibri" panose="020F0502020204030204"/>
                <a:ea typeface="+mn-ea"/>
                <a:cs typeface="+mn-cs"/>
              </a:rPr>
              <a:t>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1" u="none" strike="noStrike" kern="1200" cap="none" spc="0" normalizeH="0" baseline="0" noProof="0" dirty="0">
              <a:ln>
                <a:noFill/>
              </a:ln>
              <a:solidFill>
                <a:srgbClr val="0000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Status and plans for the coming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testbeam</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efforts: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LHFCAL,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March 9</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pfRICH</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dRICH</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April 20th</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MPGDs, AC-LGAD,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TIC meeting April 27</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Future perspective: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collecting information for future needs of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testbeams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FNAL</a:t>
            </a:r>
          </a:p>
        </p:txBody>
      </p:sp>
      <p:sp>
        <p:nvSpPr>
          <p:cNvPr id="4" name="Title 1">
            <a:extLst>
              <a:ext uri="{FF2B5EF4-FFF2-40B4-BE49-F238E27FC236}">
                <a16:creationId xmlns:a16="http://schemas.microsoft.com/office/drawing/2014/main" id="{C936A359-93AE-17DC-97C1-E748B8EF86F4}"/>
              </a:ext>
            </a:extLst>
          </p:cNvPr>
          <p:cNvSpPr txBox="1">
            <a:spLocks/>
          </p:cNvSpPr>
          <p:nvPr/>
        </p:nvSpPr>
        <p:spPr>
          <a:xfrm>
            <a:off x="0" y="2571246"/>
            <a:ext cx="12192000" cy="7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4472C4"/>
                </a:solidFill>
                <a:effectLst/>
                <a:uLnTx/>
                <a:uFillTx/>
                <a:latin typeface="Calibri Light" panose="020F0302020204030204"/>
                <a:ea typeface="+mj-ea"/>
                <a:cs typeface="+mj-cs"/>
              </a:rPr>
              <a:t>Coordination of the test beam activities</a:t>
            </a:r>
          </a:p>
        </p:txBody>
      </p:sp>
      <p:sp>
        <p:nvSpPr>
          <p:cNvPr id="7" name="Date Placeholder 6">
            <a:extLst>
              <a:ext uri="{FF2B5EF4-FFF2-40B4-BE49-F238E27FC236}">
                <a16:creationId xmlns:a16="http://schemas.microsoft.com/office/drawing/2014/main" id="{D3BBC207-99A1-81CC-96BE-F57DDD59FAC4}"/>
              </a:ext>
            </a:extLst>
          </p:cNvPr>
          <p:cNvSpPr>
            <a:spLocks noGrp="1"/>
          </p:cNvSpPr>
          <p:nvPr>
            <p:ph type="dt" sz="half" idx="10"/>
          </p:nvPr>
        </p:nvSpPr>
        <p:spPr/>
        <p:txBody>
          <a:bodyPr/>
          <a:lstStyle/>
          <a:p>
            <a:r>
              <a:rPr lang="en-US"/>
              <a:t>3/27/2026</a:t>
            </a:r>
            <a:endParaRPr lang="en-US" dirty="0"/>
          </a:p>
        </p:txBody>
      </p:sp>
    </p:spTree>
    <p:extLst>
      <p:ext uri="{BB962C8B-B14F-4D97-AF65-F5344CB8AC3E}">
        <p14:creationId xmlns:p14="http://schemas.microsoft.com/office/powerpoint/2010/main" val="246827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28C0-4FCA-680E-475C-6B425A82B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F9D2D-6757-1B11-5961-6527C0B98308}"/>
              </a:ext>
            </a:extLst>
          </p:cNvPr>
          <p:cNvSpPr>
            <a:spLocks noGrp="1"/>
          </p:cNvSpPr>
          <p:nvPr>
            <p:ph type="title"/>
          </p:nvPr>
        </p:nvSpPr>
        <p:spPr>
          <a:xfrm>
            <a:off x="0" y="136525"/>
            <a:ext cx="12192000" cy="1037968"/>
          </a:xfrm>
        </p:spPr>
        <p:txBody>
          <a:bodyPr>
            <a:normAutofit fontScale="90000"/>
          </a:bodyPr>
          <a:lstStyle/>
          <a:p>
            <a:r>
              <a:rPr lang="en-US" sz="3800" b="1" dirty="0">
                <a:solidFill>
                  <a:schemeClr val="accent1"/>
                </a:solidFill>
              </a:rPr>
              <a:t>Workflow for managing simulation workflow</a:t>
            </a:r>
            <a:br>
              <a:rPr lang="en-US" sz="3800" b="1" dirty="0">
                <a:solidFill>
                  <a:schemeClr val="accent1"/>
                </a:solidFill>
              </a:rPr>
            </a:br>
            <a:r>
              <a:rPr lang="en-US" sz="3800" b="1" dirty="0">
                <a:solidFill>
                  <a:schemeClr val="accent1"/>
                </a:solidFill>
              </a:rPr>
              <a:t>				SCC/TC-Office cross-cutting efforts</a:t>
            </a:r>
          </a:p>
        </p:txBody>
      </p:sp>
      <p:sp>
        <p:nvSpPr>
          <p:cNvPr id="5" name="Footer Placeholder 4">
            <a:extLst>
              <a:ext uri="{FF2B5EF4-FFF2-40B4-BE49-F238E27FC236}">
                <a16:creationId xmlns:a16="http://schemas.microsoft.com/office/drawing/2014/main" id="{4B46B011-FE5C-4510-FAFF-3C32130F3B92}"/>
              </a:ext>
            </a:extLst>
          </p:cNvPr>
          <p:cNvSpPr>
            <a:spLocks noGrp="1"/>
          </p:cNvSpPr>
          <p:nvPr>
            <p:ph type="ftr" sz="quarter" idx="11"/>
          </p:nvPr>
        </p:nvSpPr>
        <p:spPr/>
        <p:txBody>
          <a:bodyPr/>
          <a:lstStyle/>
          <a:p>
            <a:r>
              <a:rPr lang="en-US"/>
              <a:t>ePIC General Meeting</a:t>
            </a:r>
          </a:p>
        </p:txBody>
      </p:sp>
      <p:sp>
        <p:nvSpPr>
          <p:cNvPr id="6" name="Slide Number Placeholder 5">
            <a:extLst>
              <a:ext uri="{FF2B5EF4-FFF2-40B4-BE49-F238E27FC236}">
                <a16:creationId xmlns:a16="http://schemas.microsoft.com/office/drawing/2014/main" id="{895BFE82-7A13-A580-0C35-89CA80986514}"/>
              </a:ext>
            </a:extLst>
          </p:cNvPr>
          <p:cNvSpPr>
            <a:spLocks noGrp="1"/>
          </p:cNvSpPr>
          <p:nvPr>
            <p:ph type="sldNum" sz="quarter" idx="12"/>
          </p:nvPr>
        </p:nvSpPr>
        <p:spPr/>
        <p:txBody>
          <a:bodyPr/>
          <a:lstStyle/>
          <a:p>
            <a:fld id="{588949A8-7CCD-4D90-AA9A-1451BFC6FB3A}" type="slidenum">
              <a:rPr lang="en-US" smtClean="0"/>
              <a:t>7</a:t>
            </a:fld>
            <a:endParaRPr lang="en-US" dirty="0"/>
          </a:p>
        </p:txBody>
      </p:sp>
      <p:sp>
        <p:nvSpPr>
          <p:cNvPr id="3" name="TextBox 2">
            <a:extLst>
              <a:ext uri="{FF2B5EF4-FFF2-40B4-BE49-F238E27FC236}">
                <a16:creationId xmlns:a16="http://schemas.microsoft.com/office/drawing/2014/main" id="{26A0C8D4-4774-898B-588D-3AE162E8B192}"/>
              </a:ext>
            </a:extLst>
          </p:cNvPr>
          <p:cNvSpPr txBox="1"/>
          <p:nvPr/>
        </p:nvSpPr>
        <p:spPr>
          <a:xfrm>
            <a:off x="257432" y="1033412"/>
            <a:ext cx="11677136" cy="3129062"/>
          </a:xfrm>
          <a:prstGeom prst="rect">
            <a:avLst/>
          </a:prstGeom>
          <a:solidFill>
            <a:schemeClr val="bg1">
              <a:lumMod val="95000"/>
            </a:schemeClr>
          </a:solidFill>
        </p:spPr>
        <p:txBody>
          <a:bodyPr wrap="square" rtlCol="0">
            <a:spAutoFit/>
          </a:bodyPr>
          <a:lstStyle/>
          <a:p>
            <a:r>
              <a:rPr lang="en-US" sz="2400" b="1" i="1" dirty="0"/>
              <a:t>Motivations:</a:t>
            </a:r>
          </a:p>
          <a:p>
            <a:pPr marL="457200" indent="-457200">
              <a:buFont typeface="Arial" panose="020B0604020202020204" pitchFamily="34" charset="0"/>
              <a:buChar char="•"/>
            </a:pPr>
            <a:r>
              <a:rPr lang="en-US" sz="2000" dirty="0"/>
              <a:t>The need for high fidelity in the geometry used in simulation studies </a:t>
            </a:r>
          </a:p>
          <a:p>
            <a:pPr marL="457200" indent="-457200">
              <a:buFont typeface="Arial" panose="020B0604020202020204" pitchFamily="34" charset="0"/>
              <a:buChar char="•"/>
            </a:pPr>
            <a:r>
              <a:rPr lang="en-US" sz="2000" dirty="0"/>
              <a:t>The need to establish a clear workflow for effectiveness and prompt implementation</a:t>
            </a:r>
            <a:endParaRPr lang="en-US" sz="2000" b="1" dirty="0"/>
          </a:p>
          <a:p>
            <a:pPr marL="457200" indent="-457200">
              <a:buFont typeface="Arial" panose="020B0604020202020204" pitchFamily="34" charset="0"/>
              <a:buChar char="•"/>
            </a:pPr>
            <a:endParaRPr lang="en-US" sz="2000" b="1" dirty="0"/>
          </a:p>
          <a:p>
            <a:r>
              <a:rPr lang="en-US" sz="2000" b="1" i="1" dirty="0"/>
              <a:t>Discussion at the TIC meeting on March 23</a:t>
            </a:r>
            <a:r>
              <a:rPr lang="en-US" sz="2000" b="1" i="1" baseline="30000" dirty="0"/>
              <a:t>rd</a:t>
            </a:r>
          </a:p>
          <a:p>
            <a:endParaRPr lang="en-US" sz="2000" b="1" i="1" baseline="30000" dirty="0"/>
          </a:p>
          <a:p>
            <a:r>
              <a:rPr lang="en-US" sz="2000" b="1" i="1" dirty="0"/>
              <a:t>First step toward establishing an effective workflow</a:t>
            </a:r>
          </a:p>
          <a:p>
            <a:pPr marL="342900" indent="-342900">
              <a:buFont typeface="Arial" panose="020B0604020202020204" pitchFamily="34" charset="0"/>
              <a:buChar char="•"/>
            </a:pPr>
            <a:r>
              <a:rPr lang="en-US" sz="2000" dirty="0"/>
              <a:t>All DSCs are requested to provide, by the end of May, a comparison between the geometry currently implemented in the </a:t>
            </a:r>
            <a:r>
              <a:rPr lang="en-US" sz="2000" dirty="0" err="1"/>
              <a:t>ePIC</a:t>
            </a:r>
            <a:r>
              <a:rPr lang="en-US" sz="2000" dirty="0"/>
              <a:t> simulation and the input from the EIC Project engineering team. This comparison should be performed with respect to the September envelopes, which represent the latest version.</a:t>
            </a:r>
          </a:p>
        </p:txBody>
      </p:sp>
      <p:sp>
        <p:nvSpPr>
          <p:cNvPr id="4" name="Title 1">
            <a:extLst>
              <a:ext uri="{FF2B5EF4-FFF2-40B4-BE49-F238E27FC236}">
                <a16:creationId xmlns:a16="http://schemas.microsoft.com/office/drawing/2014/main" id="{78640267-3B43-9E4B-7EDE-896233F7F2B9}"/>
              </a:ext>
            </a:extLst>
          </p:cNvPr>
          <p:cNvSpPr txBox="1">
            <a:spLocks/>
          </p:cNvSpPr>
          <p:nvPr/>
        </p:nvSpPr>
        <p:spPr>
          <a:xfrm>
            <a:off x="0" y="4128757"/>
            <a:ext cx="12192000" cy="1037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accent1"/>
                </a:solidFill>
              </a:rPr>
              <a:t>DSCs contributions to NIMA special issue</a:t>
            </a:r>
          </a:p>
        </p:txBody>
      </p:sp>
      <p:sp>
        <p:nvSpPr>
          <p:cNvPr id="7" name="TextBox 6">
            <a:extLst>
              <a:ext uri="{FF2B5EF4-FFF2-40B4-BE49-F238E27FC236}">
                <a16:creationId xmlns:a16="http://schemas.microsoft.com/office/drawing/2014/main" id="{AE2561EB-2D21-28F5-3F22-EA988F203A85}"/>
              </a:ext>
            </a:extLst>
          </p:cNvPr>
          <p:cNvSpPr txBox="1"/>
          <p:nvPr/>
        </p:nvSpPr>
        <p:spPr>
          <a:xfrm>
            <a:off x="257432" y="4885075"/>
            <a:ext cx="11677136" cy="1836400"/>
          </a:xfrm>
          <a:prstGeom prst="rect">
            <a:avLst/>
          </a:prstGeom>
          <a:solidFill>
            <a:schemeClr val="bg1">
              <a:lumMod val="95000"/>
            </a:schemeClr>
          </a:solidFill>
        </p:spPr>
        <p:txBody>
          <a:bodyPr wrap="square" rtlCol="0">
            <a:spAutoFit/>
          </a:bodyPr>
          <a:lstStyle/>
          <a:p>
            <a:r>
              <a:rPr lang="en-US" sz="2000" b="1" i="1" dirty="0"/>
              <a:t>DSLs are requested to send a slide with their planning by April 10</a:t>
            </a:r>
            <a:r>
              <a:rPr lang="en-US" sz="2000" b="1" i="1" baseline="30000" dirty="0"/>
              <a:t>th</a:t>
            </a:r>
            <a:r>
              <a:rPr lang="en-US" sz="2000" b="1" i="1" dirty="0"/>
              <a:t> </a:t>
            </a:r>
            <a:endParaRPr lang="en-US" sz="2000" b="1" i="1" baseline="30000" dirty="0"/>
          </a:p>
          <a:p>
            <a:endParaRPr lang="en-US" sz="2000" b="1" i="1" baseline="30000" dirty="0"/>
          </a:p>
          <a:p>
            <a:r>
              <a:rPr lang="en-US" sz="2000" b="1" i="1" dirty="0"/>
              <a:t>Discussion at TIC meeting on April 20</a:t>
            </a:r>
            <a:r>
              <a:rPr lang="en-US" sz="2000" b="1" i="1" baseline="30000" dirty="0"/>
              <a:t>th</a:t>
            </a:r>
            <a:r>
              <a:rPr lang="en-US" sz="2000" b="1" i="1" dirty="0"/>
              <a:t> </a:t>
            </a:r>
          </a:p>
          <a:p>
            <a:pPr marL="342900" indent="-342900">
              <a:buFont typeface="Arial" panose="020B0604020202020204" pitchFamily="34" charset="0"/>
              <a:buChar char="•"/>
            </a:pPr>
            <a:r>
              <a:rPr lang="en-US" sz="2000" b="1" i="1" dirty="0"/>
              <a:t>Motivation:</a:t>
            </a:r>
          </a:p>
          <a:p>
            <a:pPr marL="1257300" lvl="2" indent="-342900">
              <a:buFont typeface="Arial" panose="020B0604020202020204" pitchFamily="34" charset="0"/>
              <a:buChar char="•"/>
            </a:pPr>
            <a:r>
              <a:rPr lang="en-US" sz="2000" dirty="0"/>
              <a:t>Having a high-level picture of the subsystem contributions to the special issue to understand/cure problematic aspects, if any</a:t>
            </a:r>
          </a:p>
        </p:txBody>
      </p:sp>
    </p:spTree>
    <p:extLst>
      <p:ext uri="{BB962C8B-B14F-4D97-AF65-F5344CB8AC3E}">
        <p14:creationId xmlns:p14="http://schemas.microsoft.com/office/powerpoint/2010/main" val="96774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551867-560F-575B-0358-4D6409FE4642}"/>
              </a:ext>
            </a:extLst>
          </p:cNvPr>
          <p:cNvSpPr>
            <a:spLocks noGrp="1"/>
          </p:cNvSpPr>
          <p:nvPr>
            <p:ph type="sldNum" sz="quarter" idx="12"/>
          </p:nvPr>
        </p:nvSpPr>
        <p:spPr/>
        <p:txBody>
          <a:bodyPr/>
          <a:lstStyle/>
          <a:p>
            <a:fld id="{1495DAC2-AB1D-3846-9742-98AFDA9D25F8}" type="slidenum">
              <a:rPr lang="it-IT" smtClean="0"/>
              <a:t>8</a:t>
            </a:fld>
            <a:endParaRPr lang="it-IT"/>
          </a:p>
        </p:txBody>
      </p:sp>
      <p:sp>
        <p:nvSpPr>
          <p:cNvPr id="6" name="TextBox 5">
            <a:extLst>
              <a:ext uri="{FF2B5EF4-FFF2-40B4-BE49-F238E27FC236}">
                <a16:creationId xmlns:a16="http://schemas.microsoft.com/office/drawing/2014/main" id="{B78E9DC1-C34B-CD3E-C901-78AE5FCB3BE4}"/>
              </a:ext>
            </a:extLst>
          </p:cNvPr>
          <p:cNvSpPr txBox="1"/>
          <p:nvPr/>
        </p:nvSpPr>
        <p:spPr>
          <a:xfrm>
            <a:off x="6906259" y="806415"/>
            <a:ext cx="5050465" cy="5170646"/>
          </a:xfrm>
          <a:prstGeom prst="rect">
            <a:avLst/>
          </a:prstGeom>
          <a:noFill/>
        </p:spPr>
        <p:txBody>
          <a:bodyPr wrap="square" rtlCol="0">
            <a:spAutoFit/>
          </a:bodyPr>
          <a:lstStyle/>
          <a:p>
            <a:pPr>
              <a:spcBef>
                <a:spcPts val="600"/>
              </a:spcBef>
            </a:pPr>
            <a:r>
              <a:rPr lang="en-US" sz="2000" dirty="0"/>
              <a:t>The discussion on performance continues!</a:t>
            </a:r>
          </a:p>
          <a:p>
            <a:pPr marL="342900" indent="-342900">
              <a:spcBef>
                <a:spcPts val="600"/>
              </a:spcBef>
              <a:buFont typeface="Courier New" panose="02070309020205020404" pitchFamily="49" charset="0"/>
              <a:buChar char="o"/>
            </a:pPr>
            <a:r>
              <a:rPr lang="en-US" sz="2000" dirty="0"/>
              <a:t>Next Physics Readiness Workshop scheduled for March 17-19</a:t>
            </a:r>
            <a:endParaRPr lang="en-US" sz="2000" b="1" dirty="0"/>
          </a:p>
          <a:p>
            <a:pPr marL="800100" lvl="1" indent="-342900">
              <a:spcBef>
                <a:spcPts val="600"/>
              </a:spcBef>
              <a:buFont typeface="Arial" panose="020B0604020202020204" pitchFamily="34" charset="0"/>
              <a:buChar char="•"/>
            </a:pPr>
            <a:r>
              <a:rPr lang="en-US" sz="2000" dirty="0"/>
              <a:t>Hosted by the University of Calabria &amp; INFN Cosenza</a:t>
            </a:r>
          </a:p>
          <a:p>
            <a:pPr marL="800100" lvl="1" indent="-342900">
              <a:spcBef>
                <a:spcPts val="600"/>
              </a:spcBef>
              <a:buFont typeface="Arial" panose="020B0604020202020204" pitchFamily="34" charset="0"/>
              <a:buChar char="•"/>
            </a:pPr>
            <a:r>
              <a:rPr lang="en-US" sz="2000" dirty="0"/>
              <a:t>Indico: </a:t>
            </a:r>
            <a:r>
              <a:rPr lang="en-US" sz="2000" dirty="0">
                <a:hlinkClick r:id="rId2"/>
              </a:rPr>
              <a:t>https://</a:t>
            </a:r>
            <a:r>
              <a:rPr lang="en-US" sz="2000" dirty="0" err="1">
                <a:hlinkClick r:id="rId2"/>
              </a:rPr>
              <a:t>indico.bnl.gov</a:t>
            </a:r>
            <a:r>
              <a:rPr lang="en-US" sz="2000" dirty="0">
                <a:hlinkClick r:id="rId2"/>
              </a:rPr>
              <a:t>/event/30283/</a:t>
            </a:r>
            <a:endParaRPr lang="en-US" sz="2000" dirty="0"/>
          </a:p>
          <a:p>
            <a:pPr marL="800100" lvl="1" indent="-342900">
              <a:spcBef>
                <a:spcPts val="600"/>
              </a:spcBef>
              <a:buFont typeface="Arial" panose="020B0604020202020204" pitchFamily="34" charset="0"/>
              <a:buChar char="•"/>
            </a:pPr>
            <a:r>
              <a:rPr lang="en-US" sz="2000" dirty="0"/>
              <a:t>Hybrid format </a:t>
            </a:r>
            <a:r>
              <a:rPr lang="en-US" sz="2000" b="1" dirty="0"/>
              <a:t>- Please register </a:t>
            </a:r>
            <a:r>
              <a:rPr lang="en-US" sz="2000" dirty="0"/>
              <a:t>even if attending online (select proper option)</a:t>
            </a:r>
          </a:p>
          <a:p>
            <a:pPr marL="342900" indent="-342900">
              <a:spcBef>
                <a:spcPts val="600"/>
              </a:spcBef>
              <a:buFont typeface="Courier New" panose="02070309020205020404" pitchFamily="49" charset="0"/>
              <a:buChar char="o"/>
            </a:pPr>
            <a:r>
              <a:rPr lang="en-US" sz="2000" dirty="0"/>
              <a:t>The workshop will focus on the finalization of studies and text for the </a:t>
            </a:r>
            <a:r>
              <a:rPr lang="en-US" sz="2000" b="1" dirty="0"/>
              <a:t>TDR</a:t>
            </a:r>
            <a:r>
              <a:rPr lang="en-US" sz="2000" dirty="0"/>
              <a:t> and </a:t>
            </a:r>
            <a:r>
              <a:rPr lang="en-US" sz="2000" b="1" dirty="0"/>
              <a:t>early science</a:t>
            </a:r>
            <a:r>
              <a:rPr lang="en-US" sz="2000" dirty="0"/>
              <a:t> documents </a:t>
            </a:r>
          </a:p>
          <a:p>
            <a:pPr marL="342900" indent="-342900">
              <a:spcBef>
                <a:spcPts val="600"/>
              </a:spcBef>
              <a:buFont typeface="Courier New" panose="02070309020205020404" pitchFamily="49" charset="0"/>
              <a:buChar char="o"/>
            </a:pPr>
            <a:r>
              <a:rPr lang="en-US" sz="2000" dirty="0"/>
              <a:t>Joint sessions with Software &amp; Computing to discuss reconstruction and simulation priorities</a:t>
            </a:r>
          </a:p>
        </p:txBody>
      </p:sp>
      <p:pic>
        <p:nvPicPr>
          <p:cNvPr id="4" name="Picture 3" descr="A screenshot of a web page&#10;&#10;AI-generated content may be incorrect.">
            <a:extLst>
              <a:ext uri="{FF2B5EF4-FFF2-40B4-BE49-F238E27FC236}">
                <a16:creationId xmlns:a16="http://schemas.microsoft.com/office/drawing/2014/main" id="{29EF9750-022A-A5D0-0650-4383714EBAD1}"/>
              </a:ext>
            </a:extLst>
          </p:cNvPr>
          <p:cNvPicPr>
            <a:picLocks noChangeAspect="1"/>
          </p:cNvPicPr>
          <p:nvPr/>
        </p:nvPicPr>
        <p:blipFill>
          <a:blip r:embed="rId3"/>
          <a:stretch>
            <a:fillRect/>
          </a:stretch>
        </p:blipFill>
        <p:spPr>
          <a:xfrm>
            <a:off x="121757" y="0"/>
            <a:ext cx="6784502" cy="6224530"/>
          </a:xfrm>
          <a:prstGeom prst="rect">
            <a:avLst/>
          </a:prstGeom>
        </p:spPr>
      </p:pic>
      <p:sp>
        <p:nvSpPr>
          <p:cNvPr id="3" name="Date Placeholder 2">
            <a:extLst>
              <a:ext uri="{FF2B5EF4-FFF2-40B4-BE49-F238E27FC236}">
                <a16:creationId xmlns:a16="http://schemas.microsoft.com/office/drawing/2014/main" id="{E28C3929-FBA1-4724-5E0C-A2771E0F0948}"/>
              </a:ext>
            </a:extLst>
          </p:cNvPr>
          <p:cNvSpPr>
            <a:spLocks noGrp="1"/>
          </p:cNvSpPr>
          <p:nvPr>
            <p:ph type="dt" sz="half" idx="10"/>
          </p:nvPr>
        </p:nvSpPr>
        <p:spPr/>
        <p:txBody>
          <a:bodyPr/>
          <a:lstStyle/>
          <a:p>
            <a:r>
              <a:rPr lang="en-US"/>
              <a:t>3/27/2026</a:t>
            </a:r>
          </a:p>
        </p:txBody>
      </p:sp>
      <p:sp>
        <p:nvSpPr>
          <p:cNvPr id="5" name="Footer Placeholder 4">
            <a:extLst>
              <a:ext uri="{FF2B5EF4-FFF2-40B4-BE49-F238E27FC236}">
                <a16:creationId xmlns:a16="http://schemas.microsoft.com/office/drawing/2014/main" id="{B7B87768-1BDA-01C4-E2E5-653868D40B5C}"/>
              </a:ext>
            </a:extLst>
          </p:cNvPr>
          <p:cNvSpPr>
            <a:spLocks noGrp="1"/>
          </p:cNvSpPr>
          <p:nvPr>
            <p:ph type="ftr" sz="quarter" idx="11"/>
          </p:nvPr>
        </p:nvSpPr>
        <p:spPr/>
        <p:txBody>
          <a:bodyPr/>
          <a:lstStyle/>
          <a:p>
            <a:r>
              <a:rPr lang="en-US"/>
              <a:t>ePIC General Meeting</a:t>
            </a:r>
          </a:p>
        </p:txBody>
      </p:sp>
      <p:pic>
        <p:nvPicPr>
          <p:cNvPr id="1026" name="Picture 2" descr="Five things to take your top team from average to outstanding - Triumpha">
            <a:extLst>
              <a:ext uri="{FF2B5EF4-FFF2-40B4-BE49-F238E27FC236}">
                <a16:creationId xmlns:a16="http://schemas.microsoft.com/office/drawing/2014/main" id="{D30B75EA-DFDB-D851-652D-9DA15CBC5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7541" y="3357433"/>
            <a:ext cx="3666259" cy="2933007"/>
          </a:xfrm>
          <a:prstGeom prst="rect">
            <a:avLst/>
          </a:prstGeom>
          <a:solidFill>
            <a:schemeClr val="bg1"/>
          </a:solidFill>
          <a:ln w="1587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0B8762A-3A77-F466-C17A-7346B55F7884}"/>
              </a:ext>
            </a:extLst>
          </p:cNvPr>
          <p:cNvSpPr txBox="1"/>
          <p:nvPr/>
        </p:nvSpPr>
        <p:spPr>
          <a:xfrm>
            <a:off x="1528027" y="2659854"/>
            <a:ext cx="5534527" cy="203132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dirty="0"/>
              <a:t>A very successful workshop with great participation held at the University of Calabria!  Many thanks to the PACs for organizing, to all the participants, and especially to Sal for hosting!</a:t>
            </a:r>
          </a:p>
          <a:p>
            <a:endParaRPr lang="en-US" dirty="0"/>
          </a:p>
          <a:p>
            <a:endParaRPr lang="en-US" dirty="0"/>
          </a:p>
          <a:p>
            <a:r>
              <a:rPr lang="en-US" dirty="0"/>
              <a:t>More in the PAC report later…</a:t>
            </a:r>
          </a:p>
        </p:txBody>
      </p:sp>
    </p:spTree>
    <p:extLst>
      <p:ext uri="{BB962C8B-B14F-4D97-AF65-F5344CB8AC3E}">
        <p14:creationId xmlns:p14="http://schemas.microsoft.com/office/powerpoint/2010/main" val="289438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DFB670-E0EB-7EFC-5976-633BBFA8DC71}"/>
              </a:ext>
            </a:extLst>
          </p:cNvPr>
          <p:cNvSpPr>
            <a:spLocks noGrp="1"/>
          </p:cNvSpPr>
          <p:nvPr>
            <p:ph type="title"/>
          </p:nvPr>
        </p:nvSpPr>
        <p:spPr>
          <a:xfrm>
            <a:off x="838200" y="365125"/>
            <a:ext cx="10515600" cy="1069039"/>
          </a:xfrm>
        </p:spPr>
        <p:txBody>
          <a:bodyPr/>
          <a:lstStyle/>
          <a:p>
            <a:r>
              <a:rPr lang="en-US" b="1" dirty="0">
                <a:solidFill>
                  <a:schemeClr val="accent1"/>
                </a:solidFill>
              </a:rPr>
              <a:t>Early Science Whitepaper</a:t>
            </a:r>
          </a:p>
        </p:txBody>
      </p:sp>
      <p:sp>
        <p:nvSpPr>
          <p:cNvPr id="6" name="Content Placeholder 5">
            <a:extLst>
              <a:ext uri="{FF2B5EF4-FFF2-40B4-BE49-F238E27FC236}">
                <a16:creationId xmlns:a16="http://schemas.microsoft.com/office/drawing/2014/main" id="{ECB3AD2A-EBE5-1593-B6A1-059FEB68A787}"/>
              </a:ext>
            </a:extLst>
          </p:cNvPr>
          <p:cNvSpPr>
            <a:spLocks noGrp="1"/>
          </p:cNvSpPr>
          <p:nvPr>
            <p:ph idx="1"/>
          </p:nvPr>
        </p:nvSpPr>
        <p:spPr>
          <a:xfrm>
            <a:off x="838200" y="1434164"/>
            <a:ext cx="10515600" cy="4742799"/>
          </a:xfrm>
        </p:spPr>
        <p:txBody>
          <a:bodyPr>
            <a:normAutofit lnSpcReduction="10000"/>
          </a:bodyPr>
          <a:lstStyle/>
          <a:p>
            <a:r>
              <a:rPr lang="en-US" dirty="0"/>
              <a:t>Excellent discussions on the status of the current draft of the whitepaper, led by comments from review teams. </a:t>
            </a:r>
          </a:p>
          <a:p>
            <a:endParaRPr lang="en-US" dirty="0"/>
          </a:p>
          <a:p>
            <a:r>
              <a:rPr lang="en-US" dirty="0"/>
              <a:t>Two important conclusions: </a:t>
            </a:r>
          </a:p>
          <a:p>
            <a:pPr lvl="1"/>
            <a:r>
              <a:rPr lang="en-US" dirty="0"/>
              <a:t>It will be more flexible to present a list of expected colliding species and integrated luminosities rather than a year-by-year list of runs.  The latter implies a degree of specificity that we don’t have. </a:t>
            </a:r>
          </a:p>
          <a:p>
            <a:pPr lvl="2"/>
            <a:r>
              <a:rPr lang="en-US" dirty="0"/>
              <a:t>See following talk from EIC Project and PACs, as well as slides from Workshop:</a:t>
            </a:r>
            <a:br>
              <a:rPr lang="en-US" dirty="0"/>
            </a:br>
            <a:r>
              <a:rPr lang="en-US" dirty="0">
                <a:hlinkClick r:id="rId2"/>
              </a:rPr>
              <a:t>https://indico.bnl.gov/event/30283/timetable/#20260317.detailed</a:t>
            </a:r>
            <a:endParaRPr lang="en-US" dirty="0"/>
          </a:p>
          <a:p>
            <a:pPr lvl="1"/>
            <a:r>
              <a:rPr lang="en-US" dirty="0"/>
              <a:t>Given the timing of the March simulation campaign and the EIC project’s work to develop a project baseline and implementation plan, we have requested a delay of the deadline for the whitepaper until </a:t>
            </a:r>
            <a:r>
              <a:rPr lang="en-US" b="1" dirty="0"/>
              <a:t>July 2026</a:t>
            </a:r>
            <a:r>
              <a:rPr lang="en-US" dirty="0"/>
              <a:t>. </a:t>
            </a:r>
          </a:p>
          <a:p>
            <a:pPr lvl="2"/>
            <a:r>
              <a:rPr lang="en-US" dirty="0"/>
              <a:t>Do not expect further delays!  Important to complete this so we can move on to other priorities. </a:t>
            </a:r>
          </a:p>
        </p:txBody>
      </p:sp>
      <p:sp>
        <p:nvSpPr>
          <p:cNvPr id="2" name="Date Placeholder 1">
            <a:extLst>
              <a:ext uri="{FF2B5EF4-FFF2-40B4-BE49-F238E27FC236}">
                <a16:creationId xmlns:a16="http://schemas.microsoft.com/office/drawing/2014/main" id="{48D6A04E-9B77-4990-DC2E-396C035787C2}"/>
              </a:ext>
            </a:extLst>
          </p:cNvPr>
          <p:cNvSpPr>
            <a:spLocks noGrp="1"/>
          </p:cNvSpPr>
          <p:nvPr>
            <p:ph type="dt" sz="half" idx="10"/>
          </p:nvPr>
        </p:nvSpPr>
        <p:spPr/>
        <p:txBody>
          <a:bodyPr/>
          <a:lstStyle/>
          <a:p>
            <a:r>
              <a:rPr lang="en-US"/>
              <a:t>3/27/2026</a:t>
            </a:r>
          </a:p>
        </p:txBody>
      </p:sp>
      <p:sp>
        <p:nvSpPr>
          <p:cNvPr id="3" name="Footer Placeholder 2">
            <a:extLst>
              <a:ext uri="{FF2B5EF4-FFF2-40B4-BE49-F238E27FC236}">
                <a16:creationId xmlns:a16="http://schemas.microsoft.com/office/drawing/2014/main" id="{37B29A82-1825-7C0E-F6F8-A5BD62DAA396}"/>
              </a:ext>
            </a:extLst>
          </p:cNvPr>
          <p:cNvSpPr>
            <a:spLocks noGrp="1"/>
          </p:cNvSpPr>
          <p:nvPr>
            <p:ph type="ftr" sz="quarter" idx="11"/>
          </p:nvPr>
        </p:nvSpPr>
        <p:spPr/>
        <p:txBody>
          <a:bodyPr/>
          <a:lstStyle/>
          <a:p>
            <a:r>
              <a:rPr lang="en-US"/>
              <a:t>ePIC General Meeting</a:t>
            </a:r>
          </a:p>
        </p:txBody>
      </p:sp>
      <p:sp>
        <p:nvSpPr>
          <p:cNvPr id="4" name="Slide Number Placeholder 3">
            <a:extLst>
              <a:ext uri="{FF2B5EF4-FFF2-40B4-BE49-F238E27FC236}">
                <a16:creationId xmlns:a16="http://schemas.microsoft.com/office/drawing/2014/main" id="{A90A8C90-4627-5DC5-8A1D-3FB799647A77}"/>
              </a:ext>
            </a:extLst>
          </p:cNvPr>
          <p:cNvSpPr>
            <a:spLocks noGrp="1"/>
          </p:cNvSpPr>
          <p:nvPr>
            <p:ph type="sldNum" sz="quarter" idx="12"/>
          </p:nvPr>
        </p:nvSpPr>
        <p:spPr/>
        <p:txBody>
          <a:bodyPr/>
          <a:lstStyle/>
          <a:p>
            <a:fld id="{588949A8-7CCD-4D90-AA9A-1451BFC6FB3A}" type="slidenum">
              <a:rPr lang="en-US" smtClean="0"/>
              <a:t>9</a:t>
            </a:fld>
            <a:endParaRPr lang="en-US"/>
          </a:p>
        </p:txBody>
      </p:sp>
    </p:spTree>
    <p:extLst>
      <p:ext uri="{BB962C8B-B14F-4D97-AF65-F5344CB8AC3E}">
        <p14:creationId xmlns:p14="http://schemas.microsoft.com/office/powerpoint/2010/main" val="2040467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NL">
  <a:themeElements>
    <a:clrScheme name="Custom 3">
      <a:dk1>
        <a:srgbClr val="000000"/>
      </a:dk1>
      <a:lt1>
        <a:srgbClr val="FFFFFF"/>
      </a:lt1>
      <a:dk2>
        <a:srgbClr val="105B78"/>
      </a:dk2>
      <a:lt2>
        <a:srgbClr val="00ACDB"/>
      </a:lt2>
      <a:accent1>
        <a:srgbClr val="B2D33B"/>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Project Overview-J.Yeck  -  Read-Only" id="{D4A49460-A030-40E0-A942-078CDC808C92}" vid="{CAA149F5-F453-43A6-BD36-7417340123D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8599</TotalTime>
  <Words>3230</Words>
  <Application>Microsoft Office PowerPoint</Application>
  <PresentationFormat>Widescreen</PresentationFormat>
  <Paragraphs>419</Paragraphs>
  <Slides>37</Slides>
  <Notes>0</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37</vt:i4>
      </vt:variant>
    </vt:vector>
  </HeadingPairs>
  <TitlesOfParts>
    <vt:vector size="50" baseType="lpstr">
      <vt:lpstr>.PingFangSC-Regular</vt:lpstr>
      <vt:lpstr>Aptos</vt:lpstr>
      <vt:lpstr>Arial</vt:lpstr>
      <vt:lpstr>Calibri</vt:lpstr>
      <vt:lpstr>Calibri Light</vt:lpstr>
      <vt:lpstr>Courier New</vt:lpstr>
      <vt:lpstr>PingFangSC-Regular</vt:lpstr>
      <vt:lpstr>Office Theme</vt:lpstr>
      <vt:lpstr>1_BNL</vt:lpstr>
      <vt:lpstr>1_Office Theme</vt:lpstr>
      <vt:lpstr>2_Office Theme</vt:lpstr>
      <vt:lpstr>3_Office Theme</vt:lpstr>
      <vt:lpstr>4_Office Theme</vt:lpstr>
      <vt:lpstr>ePIC Collaboration News</vt:lpstr>
      <vt:lpstr>Hey John, start the recording….    </vt:lpstr>
      <vt:lpstr>Agenda</vt:lpstr>
      <vt:lpstr>Collaboration Goals for the first half of 2026 </vt:lpstr>
      <vt:lpstr>News from the TIC Meetings</vt:lpstr>
      <vt:lpstr>Beam Background Challenges for the ePIC Subsystems </vt:lpstr>
      <vt:lpstr>Workflow for managing simulation workflow     SCC/TC-Office cross-cutting efforts</vt:lpstr>
      <vt:lpstr>PowerPoint Presentation</vt:lpstr>
      <vt:lpstr>Early Science Whitepaper</vt:lpstr>
      <vt:lpstr>Software and Computing</vt:lpstr>
      <vt:lpstr>ePIC and the Genesis Mission</vt:lpstr>
      <vt:lpstr>Discoverability and Reusability for  the preTDR and Beyond</vt:lpstr>
      <vt:lpstr>Why a NIMA Special Issue?</vt:lpstr>
      <vt:lpstr>ePIC NIMA Special Issue</vt:lpstr>
      <vt:lpstr>News Items</vt:lpstr>
      <vt:lpstr>CC Elections</vt:lpstr>
      <vt:lpstr>CC Endorsed Nominations</vt:lpstr>
      <vt:lpstr>New Institutions</vt:lpstr>
      <vt:lpstr>New Firebird Event Videos!</vt:lpstr>
      <vt:lpstr>PowerPoint Presentation</vt:lpstr>
      <vt:lpstr>Summer 2026 Joint EICUG/ePIC Meeting</vt:lpstr>
      <vt:lpstr>HEP-NP Merger in DOE SC</vt:lpstr>
      <vt:lpstr>Research Funding</vt:lpstr>
      <vt:lpstr>Upcoming CC Meetings</vt:lpstr>
      <vt:lpstr>Daylight Savings Time in Europe</vt:lpstr>
      <vt:lpstr>Comments on EIC Project and ePIC</vt:lpstr>
      <vt:lpstr>2026 Timeline Of Major Events (so far…)</vt:lpstr>
      <vt:lpstr>High Level Summary of Where We Are</vt:lpstr>
      <vt:lpstr>Conclusions</vt:lpstr>
      <vt:lpstr>PowerPoint Presentation</vt:lpstr>
      <vt:lpstr>Status of the Special Issue</vt:lpstr>
      <vt:lpstr>PowerPoint Presentation</vt:lpstr>
      <vt:lpstr>Request to the EIC Project</vt:lpstr>
      <vt:lpstr>AI Opportunities for ePIC: Examples</vt:lpstr>
      <vt:lpstr>ePIC Resources</vt:lpstr>
      <vt:lpstr>EICUG Membership</vt:lpstr>
      <vt:lpstr>CERN Recognized Experiment Status: RE47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2810</cp:revision>
  <dcterms:created xsi:type="dcterms:W3CDTF">2023-04-13T13:35:08Z</dcterms:created>
  <dcterms:modified xsi:type="dcterms:W3CDTF">2026-03-27T16:55:27Z</dcterms:modified>
</cp:coreProperties>
</file>