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2" d="100"/>
          <a:sy n="202" d="100"/>
        </p:scale>
        <p:origin x="3162" y="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f21bd15ef0_0_1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" name="Google Shape;66;g2f21bd15ef0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ba2a21b2f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3ba2a21b2f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9684816a8c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39684816a8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9684816a8c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39684816a8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a1fc2e0a34_0_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3a1fc2e0a34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9684816a8c_1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39684816a8c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9684816a8c_1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39684816a8c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Layout 1">
  <p:cSld name="Content Layout 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08919" y="180404"/>
            <a:ext cx="8464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cap="none"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08919" y="724541"/>
            <a:ext cx="8464200" cy="40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  <a:defRPr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－"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04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－"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984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308920" y="4850502"/>
            <a:ext cx="3918000" cy="2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4226807" y="4850502"/>
            <a:ext cx="536100" cy="2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55" name="Google Shape;55;p13"/>
          <p:cNvCxnSpPr/>
          <p:nvPr/>
        </p:nvCxnSpPr>
        <p:spPr>
          <a:xfrm>
            <a:off x="-12356" y="551990"/>
            <a:ext cx="9156300" cy="0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59203" y="2149964"/>
            <a:ext cx="3238174" cy="323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332386" y="379196"/>
            <a:ext cx="79374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cap="none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332386" y="1290595"/>
            <a:ext cx="4407000" cy="2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 sz="1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dt" idx="10"/>
          </p:nvPr>
        </p:nvSpPr>
        <p:spPr>
          <a:xfrm>
            <a:off x="332387" y="4170377"/>
            <a:ext cx="2406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2"/>
          </p:nvPr>
        </p:nvSpPr>
        <p:spPr>
          <a:xfrm>
            <a:off x="332386" y="3845048"/>
            <a:ext cx="44070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Arial"/>
              <a:buNone/>
              <a:defRPr sz="1700">
                <a:solidFill>
                  <a:schemeClr val="accent6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3"/>
          </p:nvPr>
        </p:nvSpPr>
        <p:spPr>
          <a:xfrm>
            <a:off x="4929188" y="1290638"/>
            <a:ext cx="4215000" cy="288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gov.uk/guidance/electronic-travel-authorisation-eta-guide-for-dual-citizens" TargetMode="External"/><Relationship Id="rId5" Type="http://schemas.openxmlformats.org/officeDocument/2006/relationships/hyperlink" Target="https://www.gov.uk/eta" TargetMode="External"/><Relationship Id="rId4" Type="http://schemas.openxmlformats.org/officeDocument/2006/relationships/hyperlink" Target="https://www.gov.uk/check-uk-vis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hyperlink" Target="https://indico.bnl.gov/event/31808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ghotel.co.uk/" TargetMode="External"/><Relationship Id="rId13" Type="http://schemas.openxmlformats.org/officeDocument/2006/relationships/hyperlink" Target="https://maps.app.goo.gl/PDKXWLVCxXGt8LUUA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maps.app.goo.gl/ukLk9kAZcrz1fyA19" TargetMode="External"/><Relationship Id="rId12" Type="http://schemas.openxmlformats.org/officeDocument/2006/relationships/hyperlink" Target="http://www.alamoguesthouse.com/" TargetMode="External"/><Relationship Id="rId17" Type="http://schemas.openxmlformats.org/officeDocument/2006/relationships/hyperlink" Target="https://maps.app.goo.gl/9UGunSk8vxAZf2PF9" TargetMode="External"/><Relationship Id="rId2" Type="http://schemas.openxmlformats.org/officeDocument/2006/relationships/notesSlide" Target="../notesSlides/notesSlide6.xml"/><Relationship Id="rId16" Type="http://schemas.openxmlformats.org/officeDocument/2006/relationships/hyperlink" Target="http://www.argyllguesthouseglasgow.co.uk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albion-hotel.net/" TargetMode="External"/><Relationship Id="rId11" Type="http://schemas.openxmlformats.org/officeDocument/2006/relationships/hyperlink" Target="https://maps.app.goo.gl/ANyn4iqY9VDvq7Pm7" TargetMode="External"/><Relationship Id="rId5" Type="http://schemas.openxmlformats.org/officeDocument/2006/relationships/hyperlink" Target="https://maps.app.goo.gl/TfRtw89qhtynSGnZ6" TargetMode="External"/><Relationship Id="rId15" Type="http://schemas.openxmlformats.org/officeDocument/2006/relationships/hyperlink" Target="https://maps.app.goo.gl/K4EoBocv7Wsdb9cH7" TargetMode="External"/><Relationship Id="rId10" Type="http://schemas.openxmlformats.org/officeDocument/2006/relationships/hyperlink" Target="https://www.ambassador-hotel.net/" TargetMode="External"/><Relationship Id="rId4" Type="http://schemas.openxmlformats.org/officeDocument/2006/relationships/hyperlink" Target="https://www.royalwestendhotel.com/" TargetMode="External"/><Relationship Id="rId9" Type="http://schemas.openxmlformats.org/officeDocument/2006/relationships/hyperlink" Target="https://indico.bnl.gov/event/31808/page/5%20minute%20walk%20https:/maps.app.goo.gl/fk3v4yXoJvGJX8767" TargetMode="External"/><Relationship Id="rId14" Type="http://schemas.openxmlformats.org/officeDocument/2006/relationships/hyperlink" Target="http://www.argyllguesthouseglasgow.co.uk/%20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maps.app.goo.gl/9KDX1TJk6EZ3zbKu5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maps.app.goo.gl/iwigi6ezzp2jeSUC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maps.app.goo.gl/VxotSZ197VmA1sQaA" TargetMode="External"/><Relationship Id="rId5" Type="http://schemas.openxmlformats.org/officeDocument/2006/relationships/hyperlink" Target="https://maps.app.goo.gl/fPwgCxexT8fw1iMJA" TargetMode="External"/><Relationship Id="rId4" Type="http://schemas.openxmlformats.org/officeDocument/2006/relationships/hyperlink" Target="https://maps.app.goo.gl/bpBVdMc9BV6odVcx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-16975" y="942125"/>
            <a:ext cx="9161100" cy="43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0" y="942125"/>
            <a:ext cx="9144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-32125" y="1107375"/>
            <a:ext cx="8409300" cy="40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</a:rPr>
              <a:t>Update on the July Meeting</a:t>
            </a:r>
            <a:endParaRPr sz="3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Stephen Kay, Rachel Montgomery, </a:t>
            </a:r>
            <a:endParaRPr sz="24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Gary Penman and Daria Sokhan </a:t>
            </a:r>
            <a:endParaRPr sz="24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27th March 2026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ctrTitle"/>
          </p:nvPr>
        </p:nvSpPr>
        <p:spPr>
          <a:xfrm>
            <a:off x="332386" y="243068"/>
            <a:ext cx="7680300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600"/>
              <a:t>ePIC General Meeting</a:t>
            </a:r>
            <a:endParaRPr sz="3600"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0525" y="1290600"/>
            <a:ext cx="1802476" cy="129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3707" y="2701264"/>
            <a:ext cx="1329294" cy="129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08919" y="180404"/>
            <a:ext cx="8464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2400"/>
              <a:t>Travel Information</a:t>
            </a:r>
            <a:endParaRPr sz="2400"/>
          </a:p>
        </p:txBody>
      </p:sp>
      <p:sp>
        <p:nvSpPr>
          <p:cNvPr id="79" name="Google Shape;79;p16"/>
          <p:cNvSpPr txBox="1">
            <a:spLocks noGrp="1"/>
          </p:cNvSpPr>
          <p:nvPr>
            <p:ph type="ftr" idx="11"/>
          </p:nvPr>
        </p:nvSpPr>
        <p:spPr>
          <a:xfrm>
            <a:off x="308920" y="4850502"/>
            <a:ext cx="3918000" cy="2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ePIC General Meeting, 27th March 2026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sldNum" idx="12"/>
          </p:nvPr>
        </p:nvSpPr>
        <p:spPr>
          <a:xfrm>
            <a:off x="4226807" y="4850502"/>
            <a:ext cx="536100" cy="2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7125113" y="4792814"/>
            <a:ext cx="2019000" cy="3429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85385" y="4733307"/>
            <a:ext cx="487912" cy="35068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363975" y="635000"/>
            <a:ext cx="8409300" cy="10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July ePIC/EICUG meeting held in Glasgow on the </a:t>
            </a:r>
            <a:r>
              <a:rPr lang="en-GB" sz="1800" b="1">
                <a:solidFill>
                  <a:srgbClr val="5790FC"/>
                </a:solidFill>
                <a:highlight>
                  <a:srgbClr val="FFFFFF"/>
                </a:highlight>
              </a:rPr>
              <a:t>13th to 17th of July 2026</a:t>
            </a:r>
            <a:endParaRPr sz="1800" b="1">
              <a:solidFill>
                <a:srgbClr val="5790FC"/>
              </a:solidFill>
              <a:highlight>
                <a:srgbClr val="FFFFFF"/>
              </a:highlight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ECR meeting precedes this - </a:t>
            </a:r>
            <a:r>
              <a:rPr lang="en-GB" sz="1800" b="1">
                <a:solidFill>
                  <a:schemeClr val="dk1"/>
                </a:solidFill>
                <a:highlight>
                  <a:srgbClr val="FFFFFF"/>
                </a:highlight>
              </a:rPr>
              <a:t>11th and 12th of July</a:t>
            </a:r>
            <a:endParaRPr sz="1800" b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Registration will open soon, but we wanted to share some information now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grpSp>
        <p:nvGrpSpPr>
          <p:cNvPr id="84" name="Google Shape;84;p16"/>
          <p:cNvGrpSpPr/>
          <p:nvPr/>
        </p:nvGrpSpPr>
        <p:grpSpPr>
          <a:xfrm>
            <a:off x="367350" y="1517323"/>
            <a:ext cx="8409300" cy="3215979"/>
            <a:chOff x="367350" y="1517323"/>
            <a:chExt cx="8409300" cy="3215979"/>
          </a:xfrm>
        </p:grpSpPr>
        <p:sp>
          <p:nvSpPr>
            <p:cNvPr id="85" name="Google Shape;85;p16"/>
            <p:cNvSpPr txBox="1"/>
            <p:nvPr/>
          </p:nvSpPr>
          <p:spPr>
            <a:xfrm>
              <a:off x="367350" y="1517323"/>
              <a:ext cx="8409300" cy="91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Char char="●"/>
              </a:pPr>
              <a:r>
                <a:rPr lang="en-GB" sz="1800" dirty="0">
                  <a:solidFill>
                    <a:schemeClr val="dk1"/>
                  </a:solidFill>
                  <a:highlight>
                    <a:srgbClr val="FFFFFF"/>
                  </a:highlight>
                </a:rPr>
                <a:t>International travel to Glasgow, recommend </a:t>
              </a:r>
              <a:r>
                <a:rPr lang="en-GB" sz="1800" dirty="0">
                  <a:solidFill>
                    <a:srgbClr val="E42536"/>
                  </a:solidFill>
                  <a:highlight>
                    <a:srgbClr val="FFFFFF"/>
                  </a:highlight>
                </a:rPr>
                <a:t>Glasgow </a:t>
              </a:r>
              <a:r>
                <a:rPr lang="en-GB" sz="1800" b="1" u="sng" dirty="0">
                  <a:solidFill>
                    <a:srgbClr val="E42536"/>
                  </a:solidFill>
                  <a:highlight>
                    <a:srgbClr val="FFFFFF"/>
                  </a:highlight>
                </a:rPr>
                <a:t>or</a:t>
              </a:r>
              <a:r>
                <a:rPr lang="en-GB" sz="1800" b="1" dirty="0">
                  <a:solidFill>
                    <a:srgbClr val="E42536"/>
                  </a:solidFill>
                  <a:highlight>
                    <a:srgbClr val="FFFFFF"/>
                  </a:highlight>
                </a:rPr>
                <a:t> </a:t>
              </a:r>
              <a:r>
                <a:rPr lang="en-GB" sz="1800" dirty="0">
                  <a:solidFill>
                    <a:srgbClr val="E42536"/>
                  </a:solidFill>
                  <a:highlight>
                    <a:srgbClr val="FFFFFF"/>
                  </a:highlight>
                </a:rPr>
                <a:t>Edinburgh airport</a:t>
              </a:r>
              <a:endParaRPr sz="1800" dirty="0">
                <a:solidFill>
                  <a:srgbClr val="E42536"/>
                </a:solidFill>
                <a:highlight>
                  <a:srgbClr val="FFFFFF"/>
                </a:highlight>
              </a:endParaRPr>
            </a:p>
            <a:p>
              <a:pPr marL="914400" lvl="1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Char char="○"/>
              </a:pPr>
              <a:r>
                <a:rPr lang="en-GB" sz="1800" dirty="0">
                  <a:solidFill>
                    <a:schemeClr val="dk1"/>
                  </a:solidFill>
                  <a:highlight>
                    <a:srgbClr val="FFFFFF"/>
                  </a:highlight>
                </a:rPr>
                <a:t>Edinburgh has many direct flights to the US and Canada</a:t>
              </a:r>
              <a:endParaRPr sz="1800" dirty="0">
                <a:solidFill>
                  <a:schemeClr val="dk1"/>
                </a:solidFill>
                <a:highlight>
                  <a:srgbClr val="FFFFFF"/>
                </a:highlight>
              </a:endParaRPr>
            </a:p>
            <a:p>
              <a:pPr marL="914400" lvl="1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Char char="○"/>
              </a:pPr>
              <a:r>
                <a:rPr lang="en-GB" sz="1800">
                  <a:solidFill>
                    <a:schemeClr val="dk1"/>
                  </a:solidFill>
                  <a:highlight>
                    <a:srgbClr val="FFFFFF"/>
                  </a:highlight>
                </a:rPr>
                <a:t>Short transfer to Glasgow via coach/bus/taxi</a:t>
              </a:r>
              <a:endParaRPr sz="1800" dirty="0">
                <a:solidFill>
                  <a:schemeClr val="dk1"/>
                </a:solidFill>
                <a:highlight>
                  <a:srgbClr val="FFFFFF"/>
                </a:highlight>
              </a:endParaRPr>
            </a:p>
          </p:txBody>
        </p:sp>
        <p:pic>
          <p:nvPicPr>
            <p:cNvPr id="86" name="Google Shape;86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683500" y="2623523"/>
              <a:ext cx="5622688" cy="210977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308919" y="180404"/>
            <a:ext cx="8464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2400"/>
              <a:t>Visa Information</a:t>
            </a:r>
            <a:endParaRPr sz="2400"/>
          </a:p>
        </p:txBody>
      </p:sp>
      <p:sp>
        <p:nvSpPr>
          <p:cNvPr id="92" name="Google Shape;92;p17"/>
          <p:cNvSpPr txBox="1">
            <a:spLocks noGrp="1"/>
          </p:cNvSpPr>
          <p:nvPr>
            <p:ph type="ftr" idx="11"/>
          </p:nvPr>
        </p:nvSpPr>
        <p:spPr>
          <a:xfrm>
            <a:off x="308920" y="4850502"/>
            <a:ext cx="3918000" cy="2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ePIC General Meeting, 27th March 2026</a:t>
            </a: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4226807" y="4850502"/>
            <a:ext cx="536100" cy="2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94" name="Google Shape;94;p17"/>
          <p:cNvSpPr/>
          <p:nvPr/>
        </p:nvSpPr>
        <p:spPr>
          <a:xfrm>
            <a:off x="7125113" y="4792814"/>
            <a:ext cx="2019000" cy="3429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85385" y="4733307"/>
            <a:ext cx="487912" cy="35068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/>
        </p:nvSpPr>
        <p:spPr>
          <a:xfrm>
            <a:off x="363975" y="635000"/>
            <a:ext cx="8409300" cy="18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Check if you need a visa for the UK here - </a:t>
            </a:r>
            <a:r>
              <a:rPr lang="en-GB" sz="18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https://www.gov.uk/check-uk-visa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Citizens of many EU countries, USA, Canada, Australia, Japan, Korea and others will likely only need an Electronic Travel Authorisation (ETA)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-GB" sz="1800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https://www.gov.uk/eta</a:t>
            </a: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 -  £20, approval typically &lt;72 hrs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New rules exist for those with dual citizenship with British or Irish citizenship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 b="1">
                <a:solidFill>
                  <a:schemeClr val="dk1"/>
                </a:solidFill>
                <a:highlight>
                  <a:srgbClr val="FFFFFF"/>
                </a:highlight>
              </a:rPr>
              <a:t>Please check </a:t>
            </a:r>
            <a:r>
              <a:rPr lang="en-GB" sz="1800" b="1" u="sng">
                <a:solidFill>
                  <a:schemeClr val="hlink"/>
                </a:solidFill>
                <a:highlight>
                  <a:srgbClr val="FFFFFF"/>
                </a:highlight>
                <a:hlinkClick r:id="rId6"/>
              </a:rPr>
              <a:t>here</a:t>
            </a:r>
            <a:r>
              <a:rPr lang="en-GB" sz="1800" b="1">
                <a:solidFill>
                  <a:schemeClr val="dk1"/>
                </a:solidFill>
                <a:highlight>
                  <a:srgbClr val="FFFFFF"/>
                </a:highlight>
              </a:rPr>
              <a:t> if this may apply to you</a:t>
            </a:r>
            <a:endParaRPr sz="1800" b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361838" y="2308748"/>
            <a:ext cx="8409300" cy="22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790FC"/>
              </a:buClr>
              <a:buSzPts val="1800"/>
              <a:buChar char="●"/>
            </a:pPr>
            <a:r>
              <a:rPr lang="en-GB" sz="1800">
                <a:solidFill>
                  <a:srgbClr val="5790FC"/>
                </a:solidFill>
                <a:highlight>
                  <a:srgbClr val="FFFFFF"/>
                </a:highlight>
              </a:rPr>
              <a:t>If you need a visa, we can provide an invitation letter</a:t>
            </a:r>
            <a:endParaRPr sz="1800">
              <a:solidFill>
                <a:srgbClr val="5790FC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Please contact the organisers with the following information once registered: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Full name and title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Home institution/employer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Role/position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Intended activities as part of participation in meeting 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Funding source(s)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E42536"/>
              </a:buClr>
              <a:buSzPts val="1800"/>
              <a:buChar char="●"/>
            </a:pPr>
            <a:r>
              <a:rPr lang="en-GB" sz="1800">
                <a:solidFill>
                  <a:srgbClr val="E42536"/>
                </a:solidFill>
                <a:highlight>
                  <a:srgbClr val="FFFFFF"/>
                </a:highlight>
              </a:rPr>
              <a:t>Note, can apply for a visa a </a:t>
            </a:r>
            <a:r>
              <a:rPr lang="en-GB" sz="1800" b="1" u="sng">
                <a:solidFill>
                  <a:srgbClr val="E42536"/>
                </a:solidFill>
                <a:highlight>
                  <a:srgbClr val="FFFFFF"/>
                </a:highlight>
              </a:rPr>
              <a:t>maximum</a:t>
            </a:r>
            <a:r>
              <a:rPr lang="en-GB" sz="1800">
                <a:solidFill>
                  <a:srgbClr val="E42536"/>
                </a:solidFill>
                <a:highlight>
                  <a:srgbClr val="FFFFFF"/>
                </a:highlight>
              </a:rPr>
              <a:t> of three months in advance</a:t>
            </a:r>
            <a:endParaRPr sz="1800">
              <a:solidFill>
                <a:srgbClr val="E42536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308919" y="180404"/>
            <a:ext cx="8464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2400"/>
              <a:t>Accomodation</a:t>
            </a:r>
            <a:endParaRPr sz="2400"/>
          </a:p>
        </p:txBody>
      </p:sp>
      <p:sp>
        <p:nvSpPr>
          <p:cNvPr id="103" name="Google Shape;103;p18"/>
          <p:cNvSpPr txBox="1">
            <a:spLocks noGrp="1"/>
          </p:cNvSpPr>
          <p:nvPr>
            <p:ph type="ftr" idx="11"/>
          </p:nvPr>
        </p:nvSpPr>
        <p:spPr>
          <a:xfrm>
            <a:off x="308920" y="4850502"/>
            <a:ext cx="3918000" cy="2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ePIC General Meeting, 27th March 2026</a:t>
            </a:r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ldNum" idx="12"/>
          </p:nvPr>
        </p:nvSpPr>
        <p:spPr>
          <a:xfrm>
            <a:off x="4226807" y="4850502"/>
            <a:ext cx="536100" cy="2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105" name="Google Shape;105;p18"/>
          <p:cNvSpPr/>
          <p:nvPr/>
        </p:nvSpPr>
        <p:spPr>
          <a:xfrm>
            <a:off x="7125113" y="4792814"/>
            <a:ext cx="2019000" cy="3429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85385" y="4733307"/>
            <a:ext cx="487912" cy="35068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/>
        </p:nvSpPr>
        <p:spPr>
          <a:xfrm>
            <a:off x="363975" y="635000"/>
            <a:ext cx="86754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Glasgow is a large city (pop ~1.2m ), many accommodation options available</a:t>
            </a:r>
            <a:endParaRPr sz="1800" b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7525" y="1112000"/>
            <a:ext cx="4814451" cy="34337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" name="Google Shape;109;p18"/>
          <p:cNvGrpSpPr/>
          <p:nvPr/>
        </p:nvGrpSpPr>
        <p:grpSpPr>
          <a:xfrm>
            <a:off x="363975" y="1025061"/>
            <a:ext cx="5771691" cy="1321839"/>
            <a:chOff x="363975" y="1025061"/>
            <a:chExt cx="5771691" cy="1321839"/>
          </a:xfrm>
        </p:grpSpPr>
        <p:sp>
          <p:nvSpPr>
            <p:cNvPr id="110" name="Google Shape;110;p18"/>
            <p:cNvSpPr txBox="1"/>
            <p:nvPr/>
          </p:nvSpPr>
          <p:spPr>
            <a:xfrm>
              <a:off x="363975" y="1025061"/>
              <a:ext cx="3421500" cy="70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rgbClr val="5790FC"/>
                </a:buClr>
                <a:buSzPts val="1800"/>
                <a:buChar char="●"/>
              </a:pPr>
              <a:r>
                <a:rPr lang="en-GB" sz="1800">
                  <a:solidFill>
                    <a:srgbClr val="5790FC"/>
                  </a:solidFill>
                  <a:highlight>
                    <a:srgbClr val="FFFFFF"/>
                  </a:highlight>
                </a:rPr>
                <a:t>Venue is the University of Glasgow in the West End</a:t>
              </a:r>
              <a:endParaRPr sz="1800" b="1">
                <a:solidFill>
                  <a:srgbClr val="5790FC"/>
                </a:solidFill>
                <a:highlight>
                  <a:srgbClr val="FFFFFF"/>
                </a:highlight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highlight>
                  <a:srgbClr val="FFFFFF"/>
                </a:highlight>
              </a:endParaRPr>
            </a:p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highlight>
                  <a:srgbClr val="FFFFFF"/>
                </a:highlight>
              </a:endParaRPr>
            </a:p>
          </p:txBody>
        </p:sp>
        <p:sp>
          <p:nvSpPr>
            <p:cNvPr id="111" name="Google Shape;111;p18"/>
            <p:cNvSpPr/>
            <p:nvPr/>
          </p:nvSpPr>
          <p:spPr>
            <a:xfrm>
              <a:off x="5464649" y="1981200"/>
              <a:ext cx="671017" cy="365700"/>
            </a:xfrm>
            <a:prstGeom prst="ellipse">
              <a:avLst/>
            </a:prstGeom>
            <a:noFill/>
            <a:ln w="38100" cap="flat" cmpd="sng">
              <a:solidFill>
                <a:srgbClr val="5790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112;p18"/>
          <p:cNvGrpSpPr/>
          <p:nvPr/>
        </p:nvGrpSpPr>
        <p:grpSpPr>
          <a:xfrm>
            <a:off x="363975" y="1313965"/>
            <a:ext cx="5883950" cy="1502835"/>
            <a:chOff x="363975" y="1313965"/>
            <a:chExt cx="5883950" cy="1502835"/>
          </a:xfrm>
        </p:grpSpPr>
        <p:sp>
          <p:nvSpPr>
            <p:cNvPr id="113" name="Google Shape;113;p18"/>
            <p:cNvSpPr txBox="1"/>
            <p:nvPr/>
          </p:nvSpPr>
          <p:spPr>
            <a:xfrm>
              <a:off x="363975" y="1641277"/>
              <a:ext cx="34215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rgbClr val="E42536"/>
                </a:buClr>
                <a:buSzPts val="1800"/>
                <a:buChar char="●"/>
              </a:pPr>
              <a:r>
                <a:rPr lang="en-GB" sz="1800" dirty="0">
                  <a:solidFill>
                    <a:srgbClr val="E42536"/>
                  </a:solidFill>
                  <a:highlight>
                    <a:srgbClr val="FFFFFF"/>
                  </a:highlight>
                </a:rPr>
                <a:t>Two clusters of smaller hotels within a 10-15 minute walk</a:t>
              </a:r>
              <a:endParaRPr sz="1800" b="1" dirty="0">
                <a:solidFill>
                  <a:srgbClr val="E42536"/>
                </a:solidFill>
                <a:highlight>
                  <a:srgbClr val="FFFFFF"/>
                </a:highlight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E42536"/>
                </a:solidFill>
                <a:highlight>
                  <a:srgbClr val="FFFFFF"/>
                </a:highlight>
              </a:endParaRPr>
            </a:p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E42536"/>
                </a:solidFill>
                <a:highlight>
                  <a:srgbClr val="FFFFFF"/>
                </a:highlight>
              </a:endParaRPr>
            </a:p>
          </p:txBody>
        </p:sp>
        <p:sp>
          <p:nvSpPr>
            <p:cNvPr id="114" name="Google Shape;114;p18"/>
            <p:cNvSpPr/>
            <p:nvPr/>
          </p:nvSpPr>
          <p:spPr>
            <a:xfrm>
              <a:off x="5711825" y="2451100"/>
              <a:ext cx="536100" cy="365700"/>
            </a:xfrm>
            <a:prstGeom prst="ellipse">
              <a:avLst/>
            </a:prstGeom>
            <a:noFill/>
            <a:ln w="38100" cap="flat" cmpd="sng">
              <a:solidFill>
                <a:srgbClr val="E425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42536"/>
                </a:solidFill>
              </a:endParaRPr>
            </a:p>
          </p:txBody>
        </p:sp>
        <p:sp>
          <p:nvSpPr>
            <p:cNvPr id="115" name="Google Shape;115;p18"/>
            <p:cNvSpPr/>
            <p:nvPr/>
          </p:nvSpPr>
          <p:spPr>
            <a:xfrm rot="-2834718">
              <a:off x="5551479" y="1452027"/>
              <a:ext cx="536045" cy="365576"/>
            </a:xfrm>
            <a:prstGeom prst="ellipse">
              <a:avLst/>
            </a:prstGeom>
            <a:noFill/>
            <a:ln w="38100" cap="flat" cmpd="sng">
              <a:solidFill>
                <a:srgbClr val="E425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42536"/>
                </a:solidFill>
              </a:endParaRPr>
            </a:p>
          </p:txBody>
        </p:sp>
      </p:grpSp>
      <p:grpSp>
        <p:nvGrpSpPr>
          <p:cNvPr id="116" name="Google Shape;116;p18"/>
          <p:cNvGrpSpPr/>
          <p:nvPr/>
        </p:nvGrpSpPr>
        <p:grpSpPr>
          <a:xfrm>
            <a:off x="308925" y="2452279"/>
            <a:ext cx="7976450" cy="1848300"/>
            <a:chOff x="308925" y="2452279"/>
            <a:chExt cx="7976450" cy="1848300"/>
          </a:xfrm>
        </p:grpSpPr>
        <p:sp>
          <p:nvSpPr>
            <p:cNvPr id="117" name="Google Shape;117;p18"/>
            <p:cNvSpPr txBox="1"/>
            <p:nvPr/>
          </p:nvSpPr>
          <p:spPr>
            <a:xfrm>
              <a:off x="308925" y="2452279"/>
              <a:ext cx="3421500" cy="184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rgbClr val="FF8552"/>
                </a:buClr>
                <a:buSzPts val="1800"/>
                <a:buChar char="●"/>
              </a:pPr>
              <a:r>
                <a:rPr lang="en-GB" sz="1800">
                  <a:solidFill>
                    <a:srgbClr val="FF8552"/>
                  </a:solidFill>
                  <a:highlight>
                    <a:srgbClr val="FFFFFF"/>
                  </a:highlight>
                </a:rPr>
                <a:t>Many, many options including large international chains in the city centre</a:t>
              </a:r>
              <a:endParaRPr sz="1800">
                <a:solidFill>
                  <a:srgbClr val="FF8552"/>
                </a:solidFill>
                <a:highlight>
                  <a:srgbClr val="FFFFFF"/>
                </a:highlight>
              </a:endParaRPr>
            </a:p>
            <a:p>
              <a:pPr marL="914400" lvl="1" indent="-342900" algn="l" rtl="0">
                <a:spcBef>
                  <a:spcPts val="0"/>
                </a:spcBef>
                <a:spcAft>
                  <a:spcPts val="0"/>
                </a:spcAft>
                <a:buClr>
                  <a:srgbClr val="FF8552"/>
                </a:buClr>
                <a:buSzPts val="1800"/>
                <a:buChar char="○"/>
              </a:pPr>
              <a:r>
                <a:rPr lang="en-GB" sz="1800">
                  <a:solidFill>
                    <a:srgbClr val="FF8552"/>
                  </a:solidFill>
                  <a:highlight>
                    <a:srgbClr val="FFFFFF"/>
                  </a:highlight>
                </a:rPr>
                <a:t>Short (&lt;10 minute subway journey)</a:t>
              </a:r>
              <a:endParaRPr sz="1800">
                <a:solidFill>
                  <a:srgbClr val="FF8552"/>
                </a:solidFill>
                <a:highlight>
                  <a:srgbClr val="FFFFFF"/>
                </a:highlight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8552"/>
                </a:solidFill>
                <a:highlight>
                  <a:srgbClr val="FFFFFF"/>
                </a:highlight>
              </a:endParaRPr>
            </a:p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8552"/>
                </a:solidFill>
                <a:highlight>
                  <a:srgbClr val="FFFFFF"/>
                </a:highlight>
              </a:endParaRPr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6563375" y="2514250"/>
              <a:ext cx="1722000" cy="1194600"/>
            </a:xfrm>
            <a:prstGeom prst="ellipse">
              <a:avLst/>
            </a:prstGeom>
            <a:noFill/>
            <a:ln w="38100" cap="flat" cmpd="sng">
              <a:solidFill>
                <a:srgbClr val="FF85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EB091"/>
                </a:solidFill>
              </a:endParaRPr>
            </a:p>
          </p:txBody>
        </p:sp>
      </p:grpSp>
      <p:sp>
        <p:nvSpPr>
          <p:cNvPr id="119" name="Google Shape;119;p18"/>
          <p:cNvSpPr txBox="1"/>
          <p:nvPr/>
        </p:nvSpPr>
        <p:spPr>
          <a:xfrm>
            <a:off x="308925" y="4132447"/>
            <a:ext cx="3654900" cy="18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List of suggestions in backup or on Indico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sldNum" idx="12"/>
          </p:nvPr>
        </p:nvSpPr>
        <p:spPr>
          <a:xfrm>
            <a:off x="4226807" y="4850502"/>
            <a:ext cx="536100" cy="2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125" name="Google Shape;125;p19"/>
          <p:cNvSpPr/>
          <p:nvPr/>
        </p:nvSpPr>
        <p:spPr>
          <a:xfrm>
            <a:off x="7125113" y="4792814"/>
            <a:ext cx="2019000" cy="3429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85385" y="4733307"/>
            <a:ext cx="487912" cy="35068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/>
          <p:nvPr/>
        </p:nvSpPr>
        <p:spPr>
          <a:xfrm>
            <a:off x="290200" y="522751"/>
            <a:ext cx="8409300" cy="40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We look forward to welcoming you to Glasgow in July!</a:t>
            </a: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u="sng">
                <a:solidFill>
                  <a:schemeClr val="hlink"/>
                </a:solidFill>
                <a:hlinkClick r:id="rId4"/>
              </a:rPr>
              <a:t>Indico now live</a:t>
            </a:r>
            <a:r>
              <a:rPr lang="en-GB" sz="2400">
                <a:solidFill>
                  <a:schemeClr val="dk1"/>
                </a:solidFill>
              </a:rPr>
              <a:t> - Registration opening soon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961" y="1425626"/>
            <a:ext cx="7894077" cy="319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308919" y="180404"/>
            <a:ext cx="8464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2400"/>
              <a:t>Accommodation - West End Ideas/Options</a:t>
            </a:r>
            <a:endParaRPr sz="2400"/>
          </a:p>
        </p:txBody>
      </p:sp>
      <p:sp>
        <p:nvSpPr>
          <p:cNvPr id="134" name="Google Shape;134;p20"/>
          <p:cNvSpPr txBox="1">
            <a:spLocks noGrp="1"/>
          </p:cNvSpPr>
          <p:nvPr>
            <p:ph type="ftr" idx="11"/>
          </p:nvPr>
        </p:nvSpPr>
        <p:spPr>
          <a:xfrm>
            <a:off x="308920" y="4850502"/>
            <a:ext cx="3918000" cy="2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ePIC General Meeting, 27th March 2026</a:t>
            </a:r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sldNum" idx="12"/>
          </p:nvPr>
        </p:nvSpPr>
        <p:spPr>
          <a:xfrm>
            <a:off x="4226807" y="4850502"/>
            <a:ext cx="536100" cy="2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136" name="Google Shape;136;p20"/>
          <p:cNvSpPr/>
          <p:nvPr/>
        </p:nvSpPr>
        <p:spPr>
          <a:xfrm>
            <a:off x="7125113" y="4792814"/>
            <a:ext cx="2019000" cy="3429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85385" y="4733307"/>
            <a:ext cx="487912" cy="35068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 txBox="1"/>
          <p:nvPr/>
        </p:nvSpPr>
        <p:spPr>
          <a:xfrm>
            <a:off x="363975" y="635000"/>
            <a:ext cx="8409300" cy="4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8571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highlight>
                  <a:srgbClr val="FFFFFF"/>
                </a:highlight>
              </a:rPr>
              <a:t>Botanical Gardens/Great Western Road</a:t>
            </a:r>
            <a:endParaRPr sz="1800" b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GB" sz="1800">
                <a:solidFill>
                  <a:schemeClr val="accent5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Royal West End Hotel</a:t>
            </a: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 - Approximately a </a:t>
            </a:r>
            <a:r>
              <a:rPr lang="en-GB" sz="1800">
                <a:solidFill>
                  <a:schemeClr val="accent5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 minute walk</a:t>
            </a:r>
            <a:endParaRPr sz="1800">
              <a:solidFill>
                <a:schemeClr val="accent5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GB" sz="1800">
                <a:solidFill>
                  <a:schemeClr val="accent5"/>
                </a:solidFill>
                <a:highlight>
                  <a:srgbClr val="FFFFFF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Albion Hotel</a:t>
            </a: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 - Approximately a </a:t>
            </a:r>
            <a:r>
              <a:rPr lang="en-GB" sz="1800">
                <a:solidFill>
                  <a:schemeClr val="accent5"/>
                </a:solidFill>
                <a:highlight>
                  <a:srgbClr val="FFFFFF"/>
                </a:highlight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 minute walk</a:t>
            </a:r>
            <a:endParaRPr sz="1800">
              <a:solidFill>
                <a:schemeClr val="accent5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GB" sz="1800">
                <a:solidFill>
                  <a:schemeClr val="accent5"/>
                </a:solidFill>
                <a:highlight>
                  <a:srgbClr val="FFFFFF"/>
                </a:highlight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Glasgow Grosvenor Hotel</a:t>
            </a:r>
            <a:r>
              <a:rPr lang="en-GB" sz="1800">
                <a:solidFill>
                  <a:schemeClr val="accent5"/>
                </a:solidFill>
                <a:highlight>
                  <a:srgbClr val="FFFFFF"/>
                </a:highlight>
              </a:rPr>
              <a:t> </a:t>
            </a: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- Approximately a </a:t>
            </a:r>
            <a:r>
              <a:rPr lang="en-GB" sz="1800">
                <a:solidFill>
                  <a:schemeClr val="accent5"/>
                </a:solidFill>
                <a:highlight>
                  <a:srgbClr val="FFFFFF"/>
                </a:highlight>
                <a:uFill>
                  <a:noFill/>
                </a:u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 minute walk</a:t>
            </a:r>
            <a:endParaRPr sz="1800">
              <a:solidFill>
                <a:schemeClr val="accent5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GB" sz="1800">
                <a:solidFill>
                  <a:schemeClr val="accent5"/>
                </a:solidFill>
                <a:highlight>
                  <a:srgbClr val="FFFFFF"/>
                </a:highlight>
                <a:uFill>
                  <a:noFill/>
                </a:u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Ambassador Hotel/Embassy Suites</a:t>
            </a: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 - Approximately a </a:t>
            </a:r>
            <a:r>
              <a:rPr lang="en-GB" sz="1800">
                <a:solidFill>
                  <a:schemeClr val="accent5"/>
                </a:solidFill>
                <a:highlight>
                  <a:srgbClr val="FFFFFF"/>
                </a:highlight>
                <a:uFill>
                  <a:noFill/>
                </a:u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15-20 minute walk</a:t>
            </a:r>
            <a:endParaRPr sz="1800">
              <a:solidFill>
                <a:schemeClr val="accent5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28571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highlight>
                  <a:srgbClr val="FFFFFF"/>
                </a:highlight>
              </a:rPr>
              <a:t>South of Kelvingrove Park</a:t>
            </a:r>
            <a:endParaRPr sz="1800" b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GB" sz="1800">
                <a:solidFill>
                  <a:schemeClr val="accent5"/>
                </a:solidFill>
                <a:highlight>
                  <a:srgbClr val="FFFFFF"/>
                </a:highlight>
                <a:uFill>
                  <a:noFill/>
                </a:u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Alamo Guest House</a:t>
            </a: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- Approximately a </a:t>
            </a:r>
            <a:r>
              <a:rPr lang="en-GB" sz="1800">
                <a:solidFill>
                  <a:schemeClr val="accent5"/>
                </a:solidFill>
                <a:highlight>
                  <a:srgbClr val="FFFFFF"/>
                </a:highlight>
                <a:uFill>
                  <a:noFill/>
                </a:u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10-12 minute walk</a:t>
            </a:r>
            <a:endParaRPr sz="1800">
              <a:solidFill>
                <a:schemeClr val="accent5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GB" sz="1800">
                <a:solidFill>
                  <a:schemeClr val="accent5"/>
                </a:solidFill>
                <a:highlight>
                  <a:srgbClr val="FFFFFF"/>
                </a:highlight>
                <a:uFill>
                  <a:noFill/>
                </a:u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Argyll Guest House</a:t>
            </a: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- Approximately a </a:t>
            </a:r>
            <a:r>
              <a:rPr lang="en-GB" sz="1800">
                <a:solidFill>
                  <a:schemeClr val="accent5"/>
                </a:solidFill>
                <a:highlight>
                  <a:srgbClr val="FFFFFF"/>
                </a:highlight>
                <a:uFill>
                  <a:noFill/>
                </a:u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 minute walk</a:t>
            </a:r>
            <a:endParaRPr sz="1800">
              <a:solidFill>
                <a:schemeClr val="accent5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GB" sz="1800">
                <a:solidFill>
                  <a:schemeClr val="accent5"/>
                </a:solidFill>
                <a:highlight>
                  <a:srgbClr val="FFFFFF"/>
                </a:highlight>
                <a:uFill>
                  <a:noFill/>
                </a:u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Kelvingrove Hotel</a:t>
            </a: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 - Approximately a</a:t>
            </a: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800">
                <a:solidFill>
                  <a:schemeClr val="accent5"/>
                </a:solidFill>
                <a:highlight>
                  <a:srgbClr val="FFFFFF"/>
                </a:highlight>
                <a:uFill>
                  <a:noFill/>
                </a:u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12-15 minute walk</a:t>
            </a:r>
            <a:endParaRPr sz="1800">
              <a:solidFill>
                <a:schemeClr val="accent5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5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Presented in order of walking distance from the plenary venue.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308919" y="180404"/>
            <a:ext cx="8464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2400"/>
              <a:t>Accommodation - City Centre Ideas</a:t>
            </a:r>
            <a:endParaRPr sz="2400"/>
          </a:p>
        </p:txBody>
      </p:sp>
      <p:sp>
        <p:nvSpPr>
          <p:cNvPr id="144" name="Google Shape;144;p21"/>
          <p:cNvSpPr txBox="1">
            <a:spLocks noGrp="1"/>
          </p:cNvSpPr>
          <p:nvPr>
            <p:ph type="ftr" idx="11"/>
          </p:nvPr>
        </p:nvSpPr>
        <p:spPr>
          <a:xfrm>
            <a:off x="308920" y="4850502"/>
            <a:ext cx="3918000" cy="2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ePIC General Meeting, 27th March 2026</a:t>
            </a:r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sldNum" idx="12"/>
          </p:nvPr>
        </p:nvSpPr>
        <p:spPr>
          <a:xfrm>
            <a:off x="4226807" y="4850502"/>
            <a:ext cx="536100" cy="2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146" name="Google Shape;146;p21"/>
          <p:cNvSpPr/>
          <p:nvPr/>
        </p:nvSpPr>
        <p:spPr>
          <a:xfrm>
            <a:off x="7125113" y="4792814"/>
            <a:ext cx="2019000" cy="3429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85385" y="4733307"/>
            <a:ext cx="487912" cy="35068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1"/>
          <p:cNvSpPr txBox="1"/>
          <p:nvPr/>
        </p:nvSpPr>
        <p:spPr>
          <a:xfrm>
            <a:off x="363975" y="635000"/>
            <a:ext cx="8409300" cy="41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428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There are a range of hotel options, including major UK and international chains, located in the city centre which is a short subway or bus ride away from the University. Some suggested options that are close to subway stations are included below -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GB" sz="1800">
                <a:solidFill>
                  <a:schemeClr val="accent5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Travelodge Glasgow Queen Street</a:t>
            </a: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 - Major UK budget hotel chain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GB" sz="1800">
                <a:solidFill>
                  <a:schemeClr val="accent5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Maldron Hotel Glasgow City</a:t>
            </a: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 - International chain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GB" sz="1800">
                <a:solidFill>
                  <a:schemeClr val="accent5"/>
                </a:solidFill>
                <a:highlight>
                  <a:srgbClr val="FFFFFF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Holiday Inn Glasgow City Centre</a:t>
            </a: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 - International chain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GB" sz="1800">
                <a:solidFill>
                  <a:schemeClr val="accent5"/>
                </a:solidFill>
                <a:highlight>
                  <a:srgbClr val="FFFFFF"/>
                </a:highlight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Premier Inn, St Enoch Square</a:t>
            </a: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 - Major UK budget hotel chain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GB" sz="1800">
                <a:solidFill>
                  <a:schemeClr val="accent5"/>
                </a:solidFill>
                <a:highlight>
                  <a:srgbClr val="FFFFFF"/>
                </a:highlight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Ibis Styles George Square</a:t>
            </a: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 - International chain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428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4285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These options are presented in no particular order.</a:t>
            </a:r>
            <a:endParaRPr sz="1800" b="1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562</Words>
  <Application>Microsoft Office PowerPoint</Application>
  <PresentationFormat>On-screen Show (16:9)</PresentationFormat>
  <Paragraphs>67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Simple Light</vt:lpstr>
      <vt:lpstr>ePIC General Meeting</vt:lpstr>
      <vt:lpstr>Travel Information</vt:lpstr>
      <vt:lpstr>Visa Information</vt:lpstr>
      <vt:lpstr>Accomodation</vt:lpstr>
      <vt:lpstr>PowerPoint Presentation</vt:lpstr>
      <vt:lpstr>Accommodation - West End Ideas/Options</vt:lpstr>
      <vt:lpstr>Accommodation - City Centre Ideas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Stephen Kay</cp:lastModifiedBy>
  <cp:revision>3</cp:revision>
  <dcterms:modified xsi:type="dcterms:W3CDTF">2026-03-27T16:01:56Z</dcterms:modified>
</cp:coreProperties>
</file>