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60" r:id="rId2"/>
    <p:sldId id="262" r:id="rId3"/>
    <p:sldId id="263" r:id="rId4"/>
    <p:sldId id="257" r:id="rId5"/>
    <p:sldId id="259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52"/>
    <p:restoredTop sz="94694"/>
  </p:normalViewPr>
  <p:slideViewPr>
    <p:cSldViewPr snapToGrid="0" snapToObjects="1">
      <p:cViewPr varScale="1">
        <p:scale>
          <a:sx n="120" d="100"/>
          <a:sy n="120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6D73-EB2C-F8F9-9DD3-4F28276743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D1CA7-D0B6-6696-3C32-2870761CD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4BE94-217F-BD0F-6AFD-C903A1B6A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D366B-108A-537B-EDED-3EA461EA8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1610B-AC3F-4534-488E-B7B6A71C75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74035"/>
            <a:ext cx="5181600" cy="520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74035"/>
            <a:ext cx="5181600" cy="5202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91229-ED47-2AB4-220E-F5EA7A3822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4566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769580"/>
            <a:ext cx="5157787" cy="4420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94566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69580"/>
            <a:ext cx="5183188" cy="4420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E06024-881A-A4D4-311B-F55498E6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648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D7D4AD-4EBC-C715-B282-99583D26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02A4F-1E7D-9329-B205-49D56BDDC0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0F759-8C6B-1D92-69B7-2DD44544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8F006-02AF-30BE-9B66-27651FD6B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648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964097"/>
            <a:ext cx="11049000" cy="50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3ABE5-93C8-527F-0A3E-4E902882A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9CCF-B6E4-F848-8AF7-A07BBCF6E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Cherenkov Photon </a:t>
            </a:r>
            <a:br>
              <a:rPr lang="en-US" dirty="0"/>
            </a:br>
            <a:r>
              <a:rPr lang="en-US" dirty="0"/>
              <a:t>Angle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C9913-1CFD-E849-8BC3-3DEFEC529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02-20-2026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22B2E-4C7F-5E4F-B80E-F0D418C0D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Cheuk-Ping Wong</a:t>
            </a:r>
          </a:p>
        </p:txBody>
      </p:sp>
    </p:spTree>
    <p:extLst>
      <p:ext uri="{BB962C8B-B14F-4D97-AF65-F5344CB8AC3E}">
        <p14:creationId xmlns:p14="http://schemas.microsoft.com/office/powerpoint/2010/main" val="49112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F3E5BC-33A0-14A7-2C14-3341EAD2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1DA224C-B600-1D81-3169-3CA16D7C14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Four </a:t>
                </a:r>
                <a:r>
                  <a:rPr lang="en-US" dirty="0" err="1"/>
                  <a:t>pseudorapidity</a:t>
                </a:r>
                <a:r>
                  <a:rPr lang="en-US" dirty="0"/>
                  <a:t> bins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−3.5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&lt;−1.5 </m:t>
                    </m:r>
                  </m:oMath>
                </a14:m>
                <a:r>
                  <a:rPr lang="en-US" dirty="0"/>
                  <a:t>with a bin width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Maximum 18 momentum bins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dirty="0"/>
                  <a:t> GeV/c with a bin width of 0.5 GeV/c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1DA224C-B600-1D81-3169-3CA16D7C14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4" t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5CF9EB-FB99-2A89-50B3-DA338E801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B8C63-C8CB-88F6-E174-6C6675021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3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B7319-45DB-5C73-D132-BA4B01F10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1CF92F-B75F-8EA1-BB59-536FFF48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Cherenkov Photon Angle Extraction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219E1-AF96-F17E-6C2A-542C164F07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19806-6555-79FD-965A-1994057F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5595" y="685800"/>
            <a:ext cx="3938209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BF8EA3-0903-C82A-4E14-822AD24EF21B}"/>
                  </a:ext>
                </a:extLst>
              </p:cNvPr>
              <p:cNvSpPr txBox="1"/>
              <p:nvPr/>
            </p:nvSpPr>
            <p:spPr>
              <a:xfrm>
                <a:off x="1299045" y="2800631"/>
                <a:ext cx="18354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Charged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−2.5 &lt;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&lt;−2</m:t>
                      </m:r>
                    </m:oMath>
                  </m:oMathPara>
                </a14:m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&lt;4.5 </m:t>
                    </m:r>
                  </m:oMath>
                </a14:m>
                <a:r>
                  <a:rPr lang="en-US" sz="1600" dirty="0"/>
                  <a:t>GeV/c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BF8EA3-0903-C82A-4E14-822AD24EF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45" y="2800631"/>
                <a:ext cx="1835439" cy="830997"/>
              </a:xfrm>
              <a:prstGeom prst="rect">
                <a:avLst/>
              </a:prstGeom>
              <a:blipFill>
                <a:blip r:embed="rId3"/>
                <a:stretch>
                  <a:fillRect l="-2069" t="-1493" r="-1379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FB3B70F-B42E-E82A-FF90-F616885C6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08195" y="685800"/>
            <a:ext cx="3938210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A2C848-69D5-217B-CA80-E61FCD95D051}"/>
                  </a:ext>
                </a:extLst>
              </p:cNvPr>
              <p:cNvSpPr txBox="1"/>
              <p:nvPr/>
            </p:nvSpPr>
            <p:spPr>
              <a:xfrm>
                <a:off x="6785445" y="2369835"/>
                <a:ext cx="183543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/>
                  <a:t>Charged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−2.5 &lt;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 i="1" dirty="0">
                          <a:latin typeface="Cambria Math" panose="02040503050406030204" pitchFamily="18" charset="0"/>
                        </a:rPr>
                        <m:t> &lt;−2</m:t>
                      </m:r>
                    </m:oMath>
                  </m:oMathPara>
                </a14:m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3.5&lt;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&lt;4 </m:t>
                    </m:r>
                  </m:oMath>
                </a14:m>
                <a:r>
                  <a:rPr lang="en-US" sz="1600" dirty="0"/>
                  <a:t>GeV/c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A2C848-69D5-217B-CA80-E61FCD95D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445" y="2369835"/>
                <a:ext cx="1835439" cy="830997"/>
              </a:xfrm>
              <a:prstGeom prst="rect">
                <a:avLst/>
              </a:prstGeom>
              <a:blipFill>
                <a:blip r:embed="rId5"/>
                <a:stretch>
                  <a:fillRect l="-2069" t="-1493" r="-1379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42FD4A9-11F6-D7F4-ED9E-432A02B310E3}"/>
              </a:ext>
            </a:extLst>
          </p:cNvPr>
          <p:cNvSpPr txBox="1"/>
          <p:nvPr/>
        </p:nvSpPr>
        <p:spPr>
          <a:xfrm>
            <a:off x="6096000" y="1226924"/>
            <a:ext cx="575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Cherenkov photon angle at near threshold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0ECFF0-53EB-4D54-40D0-8E6F9B6FB1BC}"/>
                  </a:ext>
                </a:extLst>
              </p:cNvPr>
              <p:cNvSpPr txBox="1"/>
              <p:nvPr/>
            </p:nvSpPr>
            <p:spPr>
              <a:xfrm>
                <a:off x="2402959" y="2326817"/>
                <a:ext cx="6060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0ECFF0-53EB-4D54-40D0-8E6F9B6FB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959" y="2326817"/>
                <a:ext cx="606055" cy="369332"/>
              </a:xfrm>
              <a:prstGeom prst="rect">
                <a:avLst/>
              </a:prstGeom>
              <a:blipFill>
                <a:blip r:embed="rId6"/>
                <a:stretch>
                  <a:fillRect l="-8163" t="-10000" r="-612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79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Cherenkov Photon Angle vs Momentum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3F1549-288B-20C1-C8C1-DC0B409B8E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B5332-1D91-96BB-F4CA-87B55908E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64705" y="-3375837"/>
            <a:ext cx="2767390" cy="1188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E6B3A-3B6A-9305-F683-4A3DE74E4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53696" y="3632353"/>
            <a:ext cx="2395871" cy="333773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50BD4C-80CE-CA66-B1E3-BFD6BCB1AD4C}"/>
              </a:ext>
            </a:extLst>
          </p:cNvPr>
          <p:cNvCxnSpPr/>
          <p:nvPr/>
        </p:nvCxnSpPr>
        <p:spPr>
          <a:xfrm flipH="1" flipV="1">
            <a:off x="7581014" y="3094074"/>
            <a:ext cx="1180214" cy="1360968"/>
          </a:xfrm>
          <a:prstGeom prst="straightConnector1">
            <a:avLst/>
          </a:prstGeom>
          <a:ln w="38100">
            <a:solidFill>
              <a:srgbClr val="FF32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241ADC2-834B-2410-1F56-FC82848D59B4}"/>
              </a:ext>
            </a:extLst>
          </p:cNvPr>
          <p:cNvSpPr txBox="1"/>
          <p:nvPr/>
        </p:nvSpPr>
        <p:spPr>
          <a:xfrm>
            <a:off x="669161" y="4103286"/>
            <a:ext cx="7241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 error=1 sigma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Cherenkov photon angles at near threshold momentum (Kaon and Proton in particular) are not Gaussian-like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1973"/>
            <a:ext cx="11049000" cy="648910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of Cherenkov Photon Angle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F45CB-AE65-FD60-D7C3-473E1035A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29B84-9C1E-4097-3D8C-087A5164E1DC}"/>
              </a:ext>
            </a:extLst>
          </p:cNvPr>
          <p:cNvSpPr txBox="1"/>
          <p:nvPr/>
        </p:nvSpPr>
        <p:spPr>
          <a:xfrm>
            <a:off x="771746" y="920883"/>
            <a:ext cx="78494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================================================================================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Elec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--------------------------------------------------------------------------------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-2 &lt;eta&lt; -1.5 ,</a:t>
            </a:r>
            <a:r>
              <a:rPr lang="en-US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nMom</a:t>
            </a: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 18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--------------------------------------------------------------------------------</a:t>
            </a:r>
          </a:p>
          <a:p>
            <a:pPr>
              <a:buNone/>
            </a:pPr>
            <a:r>
              <a:rPr lang="en-US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Mom_min</a:t>
            </a: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(GeV/c)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Mom_max</a:t>
            </a: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(GeV/c)  </a:t>
            </a:r>
            <a:r>
              <a:rPr lang="en-US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theta_mean</a:t>
            </a: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mrad</a:t>
            </a: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theta_err_1sigma(</a:t>
            </a:r>
            <a:r>
              <a:rPr lang="en-US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mrad</a:t>
            </a: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1               1.5             278.474                 2.14102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1.5             2               278.414                 2.13448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2               2.5             278.344                 2.08476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2.5             3               278.3                   2.04348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3               3.5             278.373                 2.02016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3.5             4               278.308                 2.03625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4               4.5             278.361                 1.9624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4.5             5               278.389                 1.96865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5               5.5             278.42                  1.96074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5.5             6               278.421                 1.97795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6               6.5             278.409                 2.00523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6.5             7               278.321                 2.0312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7               7.5             278.394                 2.01803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7.5             8               278.379                 2.04021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8               8.5             278.378                 2.04606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8.5             9               278.321                 1.95728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9               9.5             278.318                 1.95733</a:t>
            </a:r>
          </a:p>
          <a:p>
            <a:pPr>
              <a:buNone/>
            </a:pPr>
            <a:r>
              <a:rPr lang="en-US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9.5             10              278.322                 1.98464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9CF58-A853-7319-8E62-50520CDEFCF6}"/>
              </a:ext>
            </a:extLst>
          </p:cNvPr>
          <p:cNvSpPr txBox="1"/>
          <p:nvPr/>
        </p:nvSpPr>
        <p:spPr>
          <a:xfrm>
            <a:off x="771746" y="5577608"/>
            <a:ext cx="892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numbers are also saved in histogram format:</a:t>
            </a:r>
          </a:p>
          <a:p>
            <a:r>
              <a:rPr lang="en-US" dirty="0"/>
              <a:t>Angle = h[</a:t>
            </a:r>
            <a:r>
              <a:rPr lang="en-US" dirty="0" err="1"/>
              <a:t>iParticle</a:t>
            </a:r>
            <a:r>
              <a:rPr lang="en-US" dirty="0"/>
              <a:t>][</a:t>
            </a:r>
            <a:r>
              <a:rPr lang="en-US" dirty="0" err="1"/>
              <a:t>iEtaBin</a:t>
            </a:r>
            <a:r>
              <a:rPr lang="en-US" dirty="0"/>
              <a:t>] -&gt; </a:t>
            </a:r>
            <a:r>
              <a:rPr lang="en-US" dirty="0" err="1"/>
              <a:t>GetBinContent</a:t>
            </a:r>
            <a:r>
              <a:rPr lang="en-US" dirty="0"/>
              <a:t>( h[</a:t>
            </a:r>
            <a:r>
              <a:rPr lang="en-US" dirty="0" err="1"/>
              <a:t>iParticle</a:t>
            </a:r>
            <a:r>
              <a:rPr lang="en-US" dirty="0"/>
              <a:t>][</a:t>
            </a:r>
            <a:r>
              <a:rPr lang="en-US" dirty="0" err="1"/>
              <a:t>iEtaBin</a:t>
            </a:r>
            <a:r>
              <a:rPr lang="en-US" dirty="0"/>
              <a:t>] -&gt; </a:t>
            </a:r>
            <a:r>
              <a:rPr lang="en-US" dirty="0" err="1"/>
              <a:t>FindBin</a:t>
            </a:r>
            <a:r>
              <a:rPr lang="en-US" dirty="0"/>
              <a:t>(mom) )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F34CF-CBBB-FF23-E21A-0C6D2D28B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List of 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1F31D-21CC-4C61-319F-1D8735645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gpfs</a:t>
            </a:r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/gpfs02/</a:t>
            </a:r>
            <a:r>
              <a:rPr lang="en-US" dirty="0" err="1"/>
              <a:t>eic</a:t>
            </a:r>
            <a:r>
              <a:rPr lang="en-US" dirty="0"/>
              <a:t>/</a:t>
            </a:r>
            <a:r>
              <a:rPr lang="en-US" dirty="0" err="1"/>
              <a:t>pingwong</a:t>
            </a:r>
            <a:r>
              <a:rPr lang="en-US" dirty="0"/>
              <a:t>/</a:t>
            </a:r>
            <a:r>
              <a:rPr lang="en-US" dirty="0" err="1"/>
              <a:t>irt</a:t>
            </a:r>
            <a:r>
              <a:rPr lang="en-US" dirty="0"/>
              <a:t>/</a:t>
            </a:r>
            <a:r>
              <a:rPr lang="en-US" dirty="0" err="1"/>
              <a:t>separationPower</a:t>
            </a:r>
            <a:r>
              <a:rPr lang="en-US" dirty="0"/>
              <a:t>/</a:t>
            </a:r>
            <a:r>
              <a:rPr lang="en-US" dirty="0" err="1"/>
              <a:t>pfRICH_CherenkovAngle.txt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gpfs</a:t>
            </a:r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/gpfs02/</a:t>
            </a:r>
            <a:r>
              <a:rPr lang="en-US" dirty="0" err="1"/>
              <a:t>eic</a:t>
            </a:r>
            <a:r>
              <a:rPr lang="en-US" dirty="0"/>
              <a:t>/</a:t>
            </a:r>
            <a:r>
              <a:rPr lang="en-US" dirty="0" err="1"/>
              <a:t>pingwong</a:t>
            </a:r>
            <a:r>
              <a:rPr lang="en-US" dirty="0"/>
              <a:t>/</a:t>
            </a:r>
            <a:r>
              <a:rPr lang="en-US" dirty="0" err="1"/>
              <a:t>irt</a:t>
            </a:r>
            <a:r>
              <a:rPr lang="en-US" dirty="0"/>
              <a:t>/</a:t>
            </a:r>
            <a:r>
              <a:rPr lang="en-US" dirty="0" err="1"/>
              <a:t>separationPower</a:t>
            </a:r>
            <a:r>
              <a:rPr lang="en-US" dirty="0"/>
              <a:t>/</a:t>
            </a:r>
            <a:r>
              <a:rPr lang="en-US" dirty="0" err="1"/>
              <a:t>pfRICH_CherenkovAngle.root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/</a:t>
            </a:r>
            <a:r>
              <a:rPr lang="en-US" dirty="0" err="1"/>
              <a:t>gpfs</a:t>
            </a:r>
            <a:r>
              <a:rPr lang="en-US" dirty="0"/>
              <a:t>/</a:t>
            </a:r>
            <a:r>
              <a:rPr lang="en-US" dirty="0" err="1"/>
              <a:t>mnt</a:t>
            </a:r>
            <a:r>
              <a:rPr lang="en-US" dirty="0"/>
              <a:t>/gpfs02/</a:t>
            </a:r>
            <a:r>
              <a:rPr lang="en-US" dirty="0" err="1"/>
              <a:t>eic</a:t>
            </a:r>
            <a:r>
              <a:rPr lang="en-US" dirty="0"/>
              <a:t>/</a:t>
            </a:r>
            <a:r>
              <a:rPr lang="en-US" dirty="0" err="1"/>
              <a:t>pingwong</a:t>
            </a:r>
            <a:r>
              <a:rPr lang="en-US" dirty="0"/>
              <a:t>/</a:t>
            </a:r>
            <a:r>
              <a:rPr lang="en-US" dirty="0" err="1"/>
              <a:t>irt</a:t>
            </a:r>
            <a:r>
              <a:rPr lang="en-US" dirty="0"/>
              <a:t>/</a:t>
            </a:r>
            <a:r>
              <a:rPr lang="en-US" dirty="0" err="1"/>
              <a:t>separationPower</a:t>
            </a:r>
            <a:r>
              <a:rPr lang="en-US" dirty="0"/>
              <a:t>/</a:t>
            </a:r>
            <a:r>
              <a:rPr lang="en-US" dirty="0" err="1"/>
              <a:t>pfRICH_CherenkovAngle.pdf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23874-B70A-1770-FE9B-FFEA55E92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689E8-A1BF-174B-62DA-464F05B30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Cheuk-Ping Wong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1493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7E98DC8D-659B-FE49-9D6B-BAB6B6844564}" vid="{52BE7C50-BB3C-E940-BC8F-6CDB9FB8E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27</TotalTime>
  <Words>355</Words>
  <Application>Microsoft Macintosh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Menlo</vt:lpstr>
      <vt:lpstr>BNL</vt:lpstr>
      <vt:lpstr>Cherenkov Photon  Angle Tables</vt:lpstr>
      <vt:lpstr>Binning</vt:lpstr>
      <vt:lpstr>Cherenkov Photon Angle Extraction</vt:lpstr>
      <vt:lpstr>Cherenkov Photon Angle vs Momentum</vt:lpstr>
      <vt:lpstr>Table of Cherenkov Photon Angle</vt:lpstr>
      <vt:lpstr>List of files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Wong, Cheuk-Ping</dc:creator>
  <cp:keywords/>
  <dc:description/>
  <cp:lastModifiedBy>Wong, Cheuk-Ping</cp:lastModifiedBy>
  <cp:revision>3</cp:revision>
  <dcterms:created xsi:type="dcterms:W3CDTF">2026-02-20T18:40:39Z</dcterms:created>
  <dcterms:modified xsi:type="dcterms:W3CDTF">2026-02-20T23:21:35Z</dcterms:modified>
  <cp:category/>
</cp:coreProperties>
</file>