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theme/theme12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slides/slide29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14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2.xml" ContentType="application/vnd.openxmlformats-officedocument.presentationml.slide+xml"/>
  <Override PartName="/ppt/slides/slide25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11.xml" ContentType="application/vnd.openxmlformats-officedocument.presentationml.slide+xml"/>
  <Override PartName="/ppt/slides/slide13.xml" ContentType="application/vnd.openxmlformats-officedocument.presentationml.slide+xml"/>
  <Override PartName="/ppt/slides/slide4.xml" ContentType="application/vnd.openxmlformats-officedocument.presentationml.slide+xml"/>
  <Override PartName="/ppt/slides/slide9.xml" ContentType="application/vnd.openxmlformats-officedocument.presentationml.slide+xml"/>
  <Override PartName="/ppt/slides/slide31.xml" ContentType="application/vnd.openxmlformats-officedocument.presentationml.slide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s/slide34.xml" ContentType="application/vnd.openxmlformats-officedocument.presentationml.slide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12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23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8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embedTrueTypeFonts="1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</p:sldIdLst>
  <p:sldSz cx="18288000" cy="10287000"/>
  <p:notesSz cx="6858000" cy="9144000"/>
  <p:embeddedFontLst>
    <p:embeddedFont>
      <p:font typeface="Lato Italics"/>
      <p:italic r:id="rId38"/>
    </p:embeddedFont>
    <p:embeddedFont>
      <p:font typeface="+mn-lt"/>
    </p:embeddedFont>
    <p:embeddedFont>
      <p:font typeface="Canva Sans Bold"/>
      <p:bold r:id="rId39"/>
    </p:embeddedFont>
    <p:embeddedFont>
      <p:font typeface="Lato"/>
      <p:regular r:id="rId40"/>
    </p:embeddedFont>
    <p:embeddedFont>
      <p:font typeface="Canva Sans"/>
      <p:regular r:id="rId41"/>
    </p:embeddedFont>
    <p:embeddedFont>
      <p:font typeface="Lato Bold"/>
      <p:bold r:id="rId42"/>
    </p:embeddedFont>
    <p:embeddedFont>
      <p:font typeface="+mn-ea"/>
    </p:embeddedFont>
    <p:embeddedFont>
      <p:font typeface="Noto Sans CJK SC"/>
      <p:regular r:id="rId43"/>
      <p:bold r:id="rId44"/>
    </p:embeddedFont>
    <p:embeddedFont>
      <p:font typeface="+mn-cs"/>
    </p:embeddedFont>
    <p:embeddedFont>
      <p:font typeface="Noto Sans Devanagari"/>
      <p:regular r:id="rId45"/>
      <p:bold r:id="rId46"/>
    </p:embeddedFont>
  </p:embeddedFontLst>
</p:presentation>
</file>

<file path=ppt/presProps.xml><?xml version="1.0" encoding="utf-8"?>
<p:presentationPr xmlns:a="http://schemas.openxmlformats.org/drawingml/2006/main" xmlns:p="http://schemas.openxmlformats.org/presentationml/2006/main" xmlns:r="http://schemas.openxmlformats.org/officeDocument/2006/relationships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font" Target="fonts/Font_1_Lato_Italics_Italic.fntdata"/><Relationship Id="rId39" Type="http://schemas.openxmlformats.org/officeDocument/2006/relationships/font" Target="fonts/Font_2_Canva_Sans_Bold_Bold.fntdata"/><Relationship Id="rId40" Type="http://schemas.openxmlformats.org/officeDocument/2006/relationships/font" Target="fonts/Font_3_Lato_Regular.fntdata"/><Relationship Id="rId41" Type="http://schemas.openxmlformats.org/officeDocument/2006/relationships/font" Target="fonts/Font_4_Canva_Sans_Regular.fntdata"/><Relationship Id="rId42" Type="http://schemas.openxmlformats.org/officeDocument/2006/relationships/font" Target="fonts/Font_5_Lato_Bold_Bold.fntdata"/><Relationship Id="rId43" Type="http://schemas.openxmlformats.org/officeDocument/2006/relationships/font" Target="fonts/Font_6_Noto_Sans_CJK_SC_Regular.fntdata"/><Relationship Id="rId44" Type="http://schemas.openxmlformats.org/officeDocument/2006/relationships/font" Target="fonts/Font_7_Noto_Sans_CJK_SC_Bold.fntdata"/><Relationship Id="rId45" Type="http://schemas.openxmlformats.org/officeDocument/2006/relationships/font" Target="fonts/Font_8_Noto_Sans_Devanagari_Regular.fntdata"/><Relationship Id="rId46" Type="http://schemas.openxmlformats.org/officeDocument/2006/relationships/font" Target="fonts/Font_9_Noto_Sans_Devanagari_Bold.fntdata"/><Relationship Id="rId47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sldImg"/>
          </p:nvPr>
        </p:nvSpPr>
        <p:spPr>
          <a:xfrm>
            <a:off x="0" y="81252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p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move the slide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indent="0" algn="l">
              <a:buNone/>
            </a:pPr>
            <a:r>
              <a:rPr lang="en-GB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notes format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indent="0" algn="l">
              <a:buNone/>
            </a:pPr>
            <a:r>
              <a:rPr lang="en-GB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&lt;header&gt;</a:t>
            </a:r>
            <a:endParaRPr lang="en-GB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dt" idx="34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GB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r>
              <a:rPr lang="en-GB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lang="en-GB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5" name="PlaceHolder 5"/>
          <p:cNvSpPr>
            <a:spLocks noGrp="1"/>
          </p:cNvSpPr>
          <p:nvPr>
            <p:ph type="ftr" idx="35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l">
              <a:buNone/>
              <a:defRPr lang="en-GB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l">
              <a:buNone/>
            </a:pPr>
            <a:r>
              <a:rPr lang="en-GB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lang="en-GB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6" name="PlaceHolder 6"/>
          <p:cNvSpPr>
            <a:spLocks noGrp="1"/>
          </p:cNvSpPr>
          <p:nvPr>
            <p:ph type="sldNum" idx="36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fld id="{5D72FF34-BCF5-4CEC-BE1F-5E9BDE37135F}" type="slidenum">
              <a:rPr lang="en-GB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&lt;number&gt;</a:t>
            </a:fld>
            <a:endParaRPr lang="en-GB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PlaceHolder 1"/>
          <p:cNvSpPr>
            <a:spLocks noGrp="1"/>
          </p:cNvSpPr>
          <p:nvPr>
            <p:ph type="hdr"/>
          </p:nvPr>
        </p:nvSpPr>
        <p:spPr>
          <a:xfrm>
            <a:off x="0" y="0"/>
            <a:ext cx="3962160" cy="342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p>
            <a:pPr indent="0" algn="l">
              <a:buNone/>
            </a:pPr>
            <a:endParaRPr lang="en-US" sz="1200" b="0" u="none" strike="noStrike">
              <a:solidFill>
                <a:schemeClr val="dk1"/>
              </a:solidFill>
              <a:effectLst/>
              <a:uFillTx/>
              <a:latin typeface="+mn-lt"/>
            </a:endParaRPr>
          </a:p>
        </p:txBody>
      </p:sp>
      <p:sp>
        <p:nvSpPr>
          <p:cNvPr id="414" name="PlaceHolder 2"/>
          <p:cNvSpPr>
            <a:spLocks noGrp="1"/>
          </p:cNvSpPr>
          <p:nvPr>
            <p:ph type="dt" idx="55"/>
          </p:nvPr>
        </p:nvSpPr>
        <p:spPr>
          <a:xfrm>
            <a:off x="5180040" y="0"/>
            <a:ext cx="3962160" cy="342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algn="r">
              <a:lnSpc>
                <a:spcPct val="100000"/>
              </a:lnSpc>
              <a:buNone/>
              <a:def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1.7.2013</a:t>
            </a:r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15" name="PlaceHolder 3"/>
          <p:cNvSpPr>
            <a:spLocks noGrp="1"/>
          </p:cNvSpPr>
          <p:nvPr>
            <p:ph type="sldImg"/>
          </p:nvPr>
        </p:nvSpPr>
        <p:spPr>
          <a:xfrm>
            <a:off x="2857680" y="512640"/>
            <a:ext cx="3428640" cy="2566800"/>
          </a:xfrm>
          <a:prstGeom prst="rect">
            <a:avLst/>
          </a:prstGeom>
          <a:ln w="0">
            <a:noFill/>
          </a:ln>
        </p:spPr>
      </p:sp>
      <p:sp>
        <p:nvSpPr>
          <p:cNvPr id="416" name="PlaceHolder 4"/>
          <p:cNvSpPr>
            <a:spLocks noGrp="1"/>
          </p:cNvSpPr>
          <p:nvPr>
            <p:ph type="body"/>
          </p:nvPr>
        </p:nvSpPr>
        <p:spPr>
          <a:xfrm>
            <a:off x="914400" y="3251160"/>
            <a:ext cx="7314840" cy="3080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focusing on reconstructed and truth level rn, want to implement raw variables soon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- 20 datasets, each dataset contains similar number of events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trained on particles with a charge and cluster due to the chosen input variables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- 18x275 best for investigating low Q2 events -&gt; gluon density climbs at this region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DIS ONLY -&gt; come back to later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17" name="PlaceHolder 5"/>
          <p:cNvSpPr>
            <a:spLocks noGrp="1"/>
          </p:cNvSpPr>
          <p:nvPr>
            <p:ph type="ftr" idx="56"/>
          </p:nvPr>
        </p:nvSpPr>
        <p:spPr>
          <a:xfrm>
            <a:off x="0" y="6502320"/>
            <a:ext cx="3962160" cy="340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p>
            <a:pPr indent="0" algn="l">
              <a:buNone/>
            </a:pPr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18" name="PlaceHolder 6"/>
          <p:cNvSpPr>
            <a:spLocks noGrp="1"/>
          </p:cNvSpPr>
          <p:nvPr>
            <p:ph type="sldNum" idx="57"/>
          </p:nvPr>
        </p:nvSpPr>
        <p:spPr>
          <a:xfrm>
            <a:off x="5180040" y="6502320"/>
            <a:ext cx="3962160" cy="340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‹#›</a:t>
            </a:r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PlaceHolder 1"/>
          <p:cNvSpPr>
            <a:spLocks noGrp="1"/>
          </p:cNvSpPr>
          <p:nvPr>
            <p:ph type="hdr"/>
          </p:nvPr>
        </p:nvSpPr>
        <p:spPr>
          <a:xfrm>
            <a:off x="0" y="0"/>
            <a:ext cx="3962160" cy="342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p>
            <a:pPr indent="0" algn="l">
              <a:buNone/>
            </a:pPr>
            <a:endParaRPr lang="en-US" sz="1200" b="0" u="none" strike="noStrike">
              <a:solidFill>
                <a:schemeClr val="dk1"/>
              </a:solidFill>
              <a:effectLst/>
              <a:uFillTx/>
              <a:latin typeface="+mn-lt"/>
            </a:endParaRPr>
          </a:p>
        </p:txBody>
      </p:sp>
      <p:sp>
        <p:nvSpPr>
          <p:cNvPr id="420" name="PlaceHolder 2"/>
          <p:cNvSpPr>
            <a:spLocks noGrp="1"/>
          </p:cNvSpPr>
          <p:nvPr>
            <p:ph type="dt" idx="58"/>
          </p:nvPr>
        </p:nvSpPr>
        <p:spPr>
          <a:xfrm>
            <a:off x="5180040" y="0"/>
            <a:ext cx="3962160" cy="342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algn="r">
              <a:lnSpc>
                <a:spcPct val="100000"/>
              </a:lnSpc>
              <a:buNone/>
              <a:def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1.7.2013</a:t>
            </a:r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21" name="PlaceHolder 3"/>
          <p:cNvSpPr>
            <a:spLocks noGrp="1"/>
          </p:cNvSpPr>
          <p:nvPr>
            <p:ph type="sldImg"/>
          </p:nvPr>
        </p:nvSpPr>
        <p:spPr>
          <a:xfrm>
            <a:off x="2857680" y="512640"/>
            <a:ext cx="3428640" cy="2566800"/>
          </a:xfrm>
          <a:prstGeom prst="rect">
            <a:avLst/>
          </a:prstGeom>
          <a:ln w="0">
            <a:noFill/>
          </a:ln>
        </p:spPr>
      </p:sp>
      <p:sp>
        <p:nvSpPr>
          <p:cNvPr id="422" name="PlaceHolder 4"/>
          <p:cNvSpPr>
            <a:spLocks noGrp="1"/>
          </p:cNvSpPr>
          <p:nvPr>
            <p:ph type="body"/>
          </p:nvPr>
        </p:nvSpPr>
        <p:spPr>
          <a:xfrm>
            <a:off x="914400" y="3251160"/>
            <a:ext cx="7314840" cy="3080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Electrons deposit almost all their energy in the ECAL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tail at 0, is minimum ionisation trail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some hadrons interact with the ECAL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unknown signal peak at 0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23" name="PlaceHolder 5"/>
          <p:cNvSpPr>
            <a:spLocks noGrp="1"/>
          </p:cNvSpPr>
          <p:nvPr>
            <p:ph type="ftr" idx="59"/>
          </p:nvPr>
        </p:nvSpPr>
        <p:spPr>
          <a:xfrm>
            <a:off x="0" y="6502320"/>
            <a:ext cx="3962160" cy="340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p>
            <a:pPr indent="0" algn="l">
              <a:buNone/>
            </a:pPr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24" name="PlaceHolder 6"/>
          <p:cNvSpPr>
            <a:spLocks noGrp="1"/>
          </p:cNvSpPr>
          <p:nvPr>
            <p:ph type="sldNum" idx="60"/>
          </p:nvPr>
        </p:nvSpPr>
        <p:spPr>
          <a:xfrm>
            <a:off x="5180040" y="6502320"/>
            <a:ext cx="3962160" cy="340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‹#›</a:t>
            </a:r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PlaceHolder 1"/>
          <p:cNvSpPr>
            <a:spLocks noGrp="1"/>
          </p:cNvSpPr>
          <p:nvPr>
            <p:ph type="hdr"/>
          </p:nvPr>
        </p:nvSpPr>
        <p:spPr>
          <a:xfrm>
            <a:off x="0" y="0"/>
            <a:ext cx="3962160" cy="342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p>
            <a:pPr indent="0" algn="l">
              <a:buNone/>
            </a:pPr>
            <a:endParaRPr lang="en-US" sz="1200" b="0" u="none" strike="noStrike">
              <a:solidFill>
                <a:schemeClr val="dk1"/>
              </a:solidFill>
              <a:effectLst/>
              <a:uFillTx/>
              <a:latin typeface="+mn-lt"/>
            </a:endParaRPr>
          </a:p>
        </p:txBody>
      </p:sp>
      <p:sp>
        <p:nvSpPr>
          <p:cNvPr id="426" name="PlaceHolder 2"/>
          <p:cNvSpPr>
            <a:spLocks noGrp="1"/>
          </p:cNvSpPr>
          <p:nvPr>
            <p:ph type="dt" idx="61"/>
          </p:nvPr>
        </p:nvSpPr>
        <p:spPr>
          <a:xfrm>
            <a:off x="5180040" y="0"/>
            <a:ext cx="3962160" cy="342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algn="r">
              <a:lnSpc>
                <a:spcPct val="100000"/>
              </a:lnSpc>
              <a:buNone/>
              <a:def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1.7.2013</a:t>
            </a:r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27" name="PlaceHolder 3"/>
          <p:cNvSpPr>
            <a:spLocks noGrp="1"/>
          </p:cNvSpPr>
          <p:nvPr>
            <p:ph type="sldImg"/>
          </p:nvPr>
        </p:nvSpPr>
        <p:spPr>
          <a:xfrm>
            <a:off x="2857680" y="512640"/>
            <a:ext cx="3428640" cy="2566800"/>
          </a:xfrm>
          <a:prstGeom prst="rect">
            <a:avLst/>
          </a:prstGeom>
          <a:ln w="0">
            <a:noFill/>
          </a:ln>
        </p:spPr>
      </p:sp>
      <p:sp>
        <p:nvSpPr>
          <p:cNvPr id="428" name="PlaceHolder 4"/>
          <p:cNvSpPr>
            <a:spLocks noGrp="1"/>
          </p:cNvSpPr>
          <p:nvPr>
            <p:ph type="body"/>
          </p:nvPr>
        </p:nvSpPr>
        <p:spPr>
          <a:xfrm>
            <a:off x="914400" y="3251160"/>
            <a:ext cx="7314840" cy="3080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same behaviour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much worse statistics, why? 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detector geometry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similar ratio of candidate particles to background 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at low Q2, very little deflection, goes straight down beam pipe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29" name="PlaceHolder 5"/>
          <p:cNvSpPr>
            <a:spLocks noGrp="1"/>
          </p:cNvSpPr>
          <p:nvPr>
            <p:ph type="ftr" idx="62"/>
          </p:nvPr>
        </p:nvSpPr>
        <p:spPr>
          <a:xfrm>
            <a:off x="0" y="6502320"/>
            <a:ext cx="3962160" cy="340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p>
            <a:pPr indent="0" algn="l">
              <a:buNone/>
            </a:pPr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30" name="PlaceHolder 6"/>
          <p:cNvSpPr>
            <a:spLocks noGrp="1"/>
          </p:cNvSpPr>
          <p:nvPr>
            <p:ph type="sldNum" idx="63"/>
          </p:nvPr>
        </p:nvSpPr>
        <p:spPr>
          <a:xfrm>
            <a:off x="5180040" y="6502320"/>
            <a:ext cx="3962160" cy="340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‹#›</a:t>
            </a:r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PlaceHolder 1"/>
          <p:cNvSpPr>
            <a:spLocks noGrp="1"/>
          </p:cNvSpPr>
          <p:nvPr>
            <p:ph type="hdr"/>
          </p:nvPr>
        </p:nvSpPr>
        <p:spPr>
          <a:xfrm>
            <a:off x="0" y="0"/>
            <a:ext cx="3962160" cy="342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p>
            <a:pPr indent="0" algn="l">
              <a:buNone/>
            </a:pPr>
            <a:endParaRPr lang="en-US" sz="1200" b="0" u="none" strike="noStrike">
              <a:solidFill>
                <a:schemeClr val="dk1"/>
              </a:solidFill>
              <a:effectLst/>
              <a:uFillTx/>
              <a:latin typeface="+mn-lt"/>
            </a:endParaRPr>
          </a:p>
        </p:txBody>
      </p:sp>
      <p:sp>
        <p:nvSpPr>
          <p:cNvPr id="432" name="PlaceHolder 2"/>
          <p:cNvSpPr>
            <a:spLocks noGrp="1"/>
          </p:cNvSpPr>
          <p:nvPr>
            <p:ph type="dt" idx="64"/>
          </p:nvPr>
        </p:nvSpPr>
        <p:spPr>
          <a:xfrm>
            <a:off x="5180040" y="0"/>
            <a:ext cx="3962160" cy="342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algn="r">
              <a:lnSpc>
                <a:spcPct val="100000"/>
              </a:lnSpc>
              <a:buNone/>
              <a:def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1.7.2013</a:t>
            </a:r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33" name="PlaceHolder 3"/>
          <p:cNvSpPr>
            <a:spLocks noGrp="1"/>
          </p:cNvSpPr>
          <p:nvPr>
            <p:ph type="sldImg"/>
          </p:nvPr>
        </p:nvSpPr>
        <p:spPr>
          <a:xfrm>
            <a:off x="2857680" y="512640"/>
            <a:ext cx="3428640" cy="2566800"/>
          </a:xfrm>
          <a:prstGeom prst="rect">
            <a:avLst/>
          </a:prstGeom>
          <a:ln w="0">
            <a:noFill/>
          </a:ln>
        </p:spPr>
      </p:sp>
      <p:sp>
        <p:nvSpPr>
          <p:cNvPr id="434" name="PlaceHolder 4"/>
          <p:cNvSpPr>
            <a:spLocks noGrp="1"/>
          </p:cNvSpPr>
          <p:nvPr>
            <p:ph type="body"/>
          </p:nvPr>
        </p:nvSpPr>
        <p:spPr>
          <a:xfrm>
            <a:off x="914400" y="3251160"/>
            <a:ext cx="7314840" cy="3080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good for understanding the global context of an event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define a radius of cone size dR around our particle cluster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sum all the energy in the cluster including this particle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divide the candidate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good for finding particles like high energy pions that look like a scattered electron, but are inside a jet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35" name="PlaceHolder 5"/>
          <p:cNvSpPr>
            <a:spLocks noGrp="1"/>
          </p:cNvSpPr>
          <p:nvPr>
            <p:ph type="ftr" idx="65"/>
          </p:nvPr>
        </p:nvSpPr>
        <p:spPr>
          <a:xfrm>
            <a:off x="0" y="6502320"/>
            <a:ext cx="3962160" cy="340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p>
            <a:pPr indent="0" algn="l">
              <a:buNone/>
            </a:pPr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36" name="PlaceHolder 6"/>
          <p:cNvSpPr>
            <a:spLocks noGrp="1"/>
          </p:cNvSpPr>
          <p:nvPr>
            <p:ph type="sldNum" idx="66"/>
          </p:nvPr>
        </p:nvSpPr>
        <p:spPr>
          <a:xfrm>
            <a:off x="5180040" y="6502320"/>
            <a:ext cx="3962160" cy="340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‹#›</a:t>
            </a:r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PlaceHolder 1"/>
          <p:cNvSpPr>
            <a:spLocks noGrp="1"/>
          </p:cNvSpPr>
          <p:nvPr>
            <p:ph type="hdr"/>
          </p:nvPr>
        </p:nvSpPr>
        <p:spPr>
          <a:xfrm>
            <a:off x="0" y="0"/>
            <a:ext cx="3962160" cy="342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p>
            <a:pPr indent="0" algn="l">
              <a:buNone/>
            </a:pPr>
            <a:endParaRPr lang="en-US" sz="1200" b="0" u="none" strike="noStrike">
              <a:solidFill>
                <a:schemeClr val="dk1"/>
              </a:solidFill>
              <a:effectLst/>
              <a:uFillTx/>
              <a:latin typeface="+mn-lt"/>
            </a:endParaRPr>
          </a:p>
        </p:txBody>
      </p:sp>
      <p:sp>
        <p:nvSpPr>
          <p:cNvPr id="438" name="PlaceHolder 2"/>
          <p:cNvSpPr>
            <a:spLocks noGrp="1"/>
          </p:cNvSpPr>
          <p:nvPr>
            <p:ph type="dt" idx="67"/>
          </p:nvPr>
        </p:nvSpPr>
        <p:spPr>
          <a:xfrm>
            <a:off x="5180040" y="0"/>
            <a:ext cx="3962160" cy="342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algn="r">
              <a:lnSpc>
                <a:spcPct val="100000"/>
              </a:lnSpc>
              <a:buNone/>
              <a:def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1.7.2013</a:t>
            </a:r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39" name="PlaceHolder 3"/>
          <p:cNvSpPr>
            <a:spLocks noGrp="1"/>
          </p:cNvSpPr>
          <p:nvPr>
            <p:ph type="sldImg"/>
          </p:nvPr>
        </p:nvSpPr>
        <p:spPr>
          <a:xfrm>
            <a:off x="2857680" y="512640"/>
            <a:ext cx="3428640" cy="2566800"/>
          </a:xfrm>
          <a:prstGeom prst="rect">
            <a:avLst/>
          </a:prstGeom>
          <a:ln w="0">
            <a:noFill/>
          </a:ln>
        </p:spPr>
      </p:sp>
      <p:sp>
        <p:nvSpPr>
          <p:cNvPr id="440" name="PlaceHolder 4"/>
          <p:cNvSpPr>
            <a:spLocks noGrp="1"/>
          </p:cNvSpPr>
          <p:nvPr>
            <p:ph type="body"/>
          </p:nvPr>
        </p:nvSpPr>
        <p:spPr>
          <a:xfrm>
            <a:off x="914400" y="3251160"/>
            <a:ext cx="7314840" cy="3080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started at 0.4, complete failure to discriminate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using 2.5, its most of the detector, its all the barrel and part of the endcaps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using 4.0, its the full detector and sweeps back, which 1. isnt physical and is useless, and 2. is essentially a global variable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41" name="PlaceHolder 5"/>
          <p:cNvSpPr>
            <a:spLocks noGrp="1"/>
          </p:cNvSpPr>
          <p:nvPr>
            <p:ph type="ftr" idx="68"/>
          </p:nvPr>
        </p:nvSpPr>
        <p:spPr>
          <a:xfrm>
            <a:off x="0" y="6502320"/>
            <a:ext cx="3962160" cy="340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p>
            <a:pPr indent="0" algn="l">
              <a:buNone/>
            </a:pPr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42" name="PlaceHolder 6"/>
          <p:cNvSpPr>
            <a:spLocks noGrp="1"/>
          </p:cNvSpPr>
          <p:nvPr>
            <p:ph type="sldNum" idx="69"/>
          </p:nvPr>
        </p:nvSpPr>
        <p:spPr>
          <a:xfrm>
            <a:off x="5180040" y="6502320"/>
            <a:ext cx="3962160" cy="340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‹#›</a:t>
            </a:r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PlaceHolder 1"/>
          <p:cNvSpPr>
            <a:spLocks noGrp="1"/>
          </p:cNvSpPr>
          <p:nvPr>
            <p:ph type="hdr"/>
          </p:nvPr>
        </p:nvSpPr>
        <p:spPr>
          <a:xfrm>
            <a:off x="0" y="0"/>
            <a:ext cx="3962160" cy="342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p>
            <a:pPr indent="0" algn="l">
              <a:buNone/>
            </a:pPr>
            <a:endParaRPr lang="en-US" sz="1200" b="0" u="none" strike="noStrike">
              <a:solidFill>
                <a:schemeClr val="dk1"/>
              </a:solidFill>
              <a:effectLst/>
              <a:uFillTx/>
              <a:latin typeface="+mn-lt"/>
            </a:endParaRPr>
          </a:p>
        </p:txBody>
      </p:sp>
      <p:sp>
        <p:nvSpPr>
          <p:cNvPr id="444" name="PlaceHolder 2"/>
          <p:cNvSpPr>
            <a:spLocks noGrp="1"/>
          </p:cNvSpPr>
          <p:nvPr>
            <p:ph type="dt" idx="70"/>
          </p:nvPr>
        </p:nvSpPr>
        <p:spPr>
          <a:xfrm>
            <a:off x="5180040" y="0"/>
            <a:ext cx="3962160" cy="342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algn="r">
              <a:lnSpc>
                <a:spcPct val="100000"/>
              </a:lnSpc>
              <a:buNone/>
              <a:def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1.7.2013</a:t>
            </a:r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45" name="PlaceHolder 3"/>
          <p:cNvSpPr>
            <a:spLocks noGrp="1"/>
          </p:cNvSpPr>
          <p:nvPr>
            <p:ph type="sldImg"/>
          </p:nvPr>
        </p:nvSpPr>
        <p:spPr>
          <a:xfrm>
            <a:off x="2857680" y="512640"/>
            <a:ext cx="3428640" cy="2566800"/>
          </a:xfrm>
          <a:prstGeom prst="rect">
            <a:avLst/>
          </a:prstGeom>
          <a:ln w="0">
            <a:noFill/>
          </a:ln>
        </p:spPr>
      </p:sp>
      <p:sp>
        <p:nvSpPr>
          <p:cNvPr id="446" name="PlaceHolder 4"/>
          <p:cNvSpPr>
            <a:spLocks noGrp="1"/>
          </p:cNvSpPr>
          <p:nvPr>
            <p:ph type="body"/>
          </p:nvPr>
        </p:nvSpPr>
        <p:spPr>
          <a:xfrm>
            <a:off x="914400" y="3251160"/>
            <a:ext cx="7314840" cy="3080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similar results for 18x275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47" name="PlaceHolder 5"/>
          <p:cNvSpPr>
            <a:spLocks noGrp="1"/>
          </p:cNvSpPr>
          <p:nvPr>
            <p:ph type="ftr" idx="71"/>
          </p:nvPr>
        </p:nvSpPr>
        <p:spPr>
          <a:xfrm>
            <a:off x="0" y="6502320"/>
            <a:ext cx="3962160" cy="340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p>
            <a:pPr indent="0" algn="l">
              <a:buNone/>
            </a:pPr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48" name="PlaceHolder 6"/>
          <p:cNvSpPr>
            <a:spLocks noGrp="1"/>
          </p:cNvSpPr>
          <p:nvPr>
            <p:ph type="sldNum" idx="72"/>
          </p:nvPr>
        </p:nvSpPr>
        <p:spPr>
          <a:xfrm>
            <a:off x="5180040" y="6502320"/>
            <a:ext cx="3962160" cy="340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‹#›</a:t>
            </a:r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PlaceHolder 1"/>
          <p:cNvSpPr>
            <a:spLocks noGrp="1"/>
          </p:cNvSpPr>
          <p:nvPr>
            <p:ph type="hdr"/>
          </p:nvPr>
        </p:nvSpPr>
        <p:spPr>
          <a:xfrm>
            <a:off x="0" y="0"/>
            <a:ext cx="3962160" cy="342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p>
            <a:pPr indent="0" algn="l">
              <a:buNone/>
            </a:pPr>
            <a:endParaRPr lang="en-US" sz="1200" b="0" u="none" strike="noStrike">
              <a:solidFill>
                <a:schemeClr val="dk1"/>
              </a:solidFill>
              <a:effectLst/>
              <a:uFillTx/>
              <a:latin typeface="+mn-lt"/>
            </a:endParaRPr>
          </a:p>
        </p:txBody>
      </p:sp>
      <p:sp>
        <p:nvSpPr>
          <p:cNvPr id="450" name="PlaceHolder 2"/>
          <p:cNvSpPr>
            <a:spLocks noGrp="1"/>
          </p:cNvSpPr>
          <p:nvPr>
            <p:ph type="dt" idx="73"/>
          </p:nvPr>
        </p:nvSpPr>
        <p:spPr>
          <a:xfrm>
            <a:off x="5180040" y="0"/>
            <a:ext cx="3962160" cy="342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algn="r">
              <a:lnSpc>
                <a:spcPct val="100000"/>
              </a:lnSpc>
              <a:buNone/>
              <a:def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1.7.2013</a:t>
            </a:r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51" name="PlaceHolder 3"/>
          <p:cNvSpPr>
            <a:spLocks noGrp="1"/>
          </p:cNvSpPr>
          <p:nvPr>
            <p:ph type="sldImg"/>
          </p:nvPr>
        </p:nvSpPr>
        <p:spPr>
          <a:xfrm>
            <a:off x="2857680" y="512640"/>
            <a:ext cx="3428640" cy="2566800"/>
          </a:xfrm>
          <a:prstGeom prst="rect">
            <a:avLst/>
          </a:prstGeom>
          <a:ln w="0">
            <a:noFill/>
          </a:ln>
        </p:spPr>
      </p:sp>
      <p:sp>
        <p:nvSpPr>
          <p:cNvPr id="452" name="PlaceHolder 4"/>
          <p:cNvSpPr>
            <a:spLocks noGrp="1"/>
          </p:cNvSpPr>
          <p:nvPr>
            <p:ph type="body"/>
          </p:nvPr>
        </p:nvSpPr>
        <p:spPr>
          <a:xfrm>
            <a:off x="914400" y="3251160"/>
            <a:ext cx="7314840" cy="3080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similar to isolation fraction in the reality its trying to measure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assuming we find all the particles, we expect the transverse mom to balance correctly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missing particles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electron has most of the momentum in the event, so missing momentum doesnt affect the percieved angle too much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for particles in the hfs, the same missing momentum is much more devastating, creating the smear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53" name="PlaceHolder 5"/>
          <p:cNvSpPr>
            <a:spLocks noGrp="1"/>
          </p:cNvSpPr>
          <p:nvPr>
            <p:ph type="ftr" idx="74"/>
          </p:nvPr>
        </p:nvSpPr>
        <p:spPr>
          <a:xfrm>
            <a:off x="0" y="6502320"/>
            <a:ext cx="3962160" cy="340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p>
            <a:pPr indent="0" algn="l">
              <a:buNone/>
            </a:pPr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54" name="PlaceHolder 6"/>
          <p:cNvSpPr>
            <a:spLocks noGrp="1"/>
          </p:cNvSpPr>
          <p:nvPr>
            <p:ph type="sldNum" idx="75"/>
          </p:nvPr>
        </p:nvSpPr>
        <p:spPr>
          <a:xfrm>
            <a:off x="5180040" y="6502320"/>
            <a:ext cx="3962160" cy="340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‹#›</a:t>
            </a:r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PlaceHolder 1"/>
          <p:cNvSpPr>
            <a:spLocks noGrp="1"/>
          </p:cNvSpPr>
          <p:nvPr>
            <p:ph type="hdr"/>
          </p:nvPr>
        </p:nvSpPr>
        <p:spPr>
          <a:xfrm>
            <a:off x="0" y="0"/>
            <a:ext cx="3962160" cy="342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p>
            <a:pPr indent="0" algn="l">
              <a:buNone/>
            </a:pPr>
            <a:endParaRPr lang="en-US" sz="1200" b="0" u="none" strike="noStrike">
              <a:solidFill>
                <a:schemeClr val="dk1"/>
              </a:solidFill>
              <a:effectLst/>
              <a:uFillTx/>
              <a:latin typeface="+mn-lt"/>
            </a:endParaRPr>
          </a:p>
        </p:txBody>
      </p:sp>
      <p:sp>
        <p:nvSpPr>
          <p:cNvPr id="456" name="PlaceHolder 2"/>
          <p:cNvSpPr>
            <a:spLocks noGrp="1"/>
          </p:cNvSpPr>
          <p:nvPr>
            <p:ph type="dt" idx="76"/>
          </p:nvPr>
        </p:nvSpPr>
        <p:spPr>
          <a:xfrm>
            <a:off x="5180040" y="0"/>
            <a:ext cx="3962160" cy="342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algn="r">
              <a:lnSpc>
                <a:spcPct val="100000"/>
              </a:lnSpc>
              <a:buNone/>
              <a:def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1.7.2013</a:t>
            </a:r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57" name="PlaceHolder 3"/>
          <p:cNvSpPr>
            <a:spLocks noGrp="1"/>
          </p:cNvSpPr>
          <p:nvPr>
            <p:ph type="sldImg"/>
          </p:nvPr>
        </p:nvSpPr>
        <p:spPr>
          <a:xfrm>
            <a:off x="2857680" y="512640"/>
            <a:ext cx="3428640" cy="2566800"/>
          </a:xfrm>
          <a:prstGeom prst="rect">
            <a:avLst/>
          </a:prstGeom>
          <a:ln w="0">
            <a:noFill/>
          </a:ln>
        </p:spPr>
      </p:sp>
      <p:sp>
        <p:nvSpPr>
          <p:cNvPr id="458" name="PlaceHolder 4"/>
          <p:cNvSpPr>
            <a:spLocks noGrp="1"/>
          </p:cNvSpPr>
          <p:nvPr>
            <p:ph type="body"/>
          </p:nvPr>
        </p:nvSpPr>
        <p:spPr>
          <a:xfrm>
            <a:off x="914400" y="3251160"/>
            <a:ext cx="7314840" cy="3080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for this reason we see a much more pronounced peak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59" name="PlaceHolder 5"/>
          <p:cNvSpPr>
            <a:spLocks noGrp="1"/>
          </p:cNvSpPr>
          <p:nvPr>
            <p:ph type="ftr" idx="77"/>
          </p:nvPr>
        </p:nvSpPr>
        <p:spPr>
          <a:xfrm>
            <a:off x="0" y="6502320"/>
            <a:ext cx="3962160" cy="340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p>
            <a:pPr indent="0" algn="l">
              <a:buNone/>
            </a:pPr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60" name="PlaceHolder 6"/>
          <p:cNvSpPr>
            <a:spLocks noGrp="1"/>
          </p:cNvSpPr>
          <p:nvPr>
            <p:ph type="sldNum" idx="78"/>
          </p:nvPr>
        </p:nvSpPr>
        <p:spPr>
          <a:xfrm>
            <a:off x="5180040" y="6502320"/>
            <a:ext cx="3962160" cy="340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‹#›</a:t>
            </a:r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PlaceHolder 1"/>
          <p:cNvSpPr>
            <a:spLocks noGrp="1"/>
          </p:cNvSpPr>
          <p:nvPr>
            <p:ph type="hdr"/>
          </p:nvPr>
        </p:nvSpPr>
        <p:spPr>
          <a:xfrm>
            <a:off x="0" y="0"/>
            <a:ext cx="3962160" cy="342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p>
            <a:pPr indent="0" algn="l">
              <a:buNone/>
            </a:pPr>
            <a:endParaRPr lang="en-US" sz="1200" b="0" u="none" strike="noStrike">
              <a:solidFill>
                <a:schemeClr val="dk1"/>
              </a:solidFill>
              <a:effectLst/>
              <a:uFillTx/>
              <a:latin typeface="+mn-lt"/>
            </a:endParaRPr>
          </a:p>
        </p:txBody>
      </p:sp>
      <p:sp>
        <p:nvSpPr>
          <p:cNvPr id="462" name="PlaceHolder 2"/>
          <p:cNvSpPr>
            <a:spLocks noGrp="1"/>
          </p:cNvSpPr>
          <p:nvPr>
            <p:ph type="dt" idx="79"/>
          </p:nvPr>
        </p:nvSpPr>
        <p:spPr>
          <a:xfrm>
            <a:off x="5180040" y="0"/>
            <a:ext cx="3962160" cy="342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algn="r">
              <a:lnSpc>
                <a:spcPct val="100000"/>
              </a:lnSpc>
              <a:buNone/>
              <a:def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1.7.2013</a:t>
            </a:r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63" name="PlaceHolder 3"/>
          <p:cNvSpPr>
            <a:spLocks noGrp="1"/>
          </p:cNvSpPr>
          <p:nvPr>
            <p:ph type="sldImg"/>
          </p:nvPr>
        </p:nvSpPr>
        <p:spPr>
          <a:xfrm>
            <a:off x="2857680" y="512640"/>
            <a:ext cx="3428640" cy="2566800"/>
          </a:xfrm>
          <a:prstGeom prst="rect">
            <a:avLst/>
          </a:prstGeom>
          <a:ln w="0">
            <a:noFill/>
          </a:ln>
        </p:spPr>
      </p:sp>
      <p:sp>
        <p:nvSpPr>
          <p:cNvPr id="464" name="PlaceHolder 4"/>
          <p:cNvSpPr>
            <a:spLocks noGrp="1"/>
          </p:cNvSpPr>
          <p:nvPr>
            <p:ph type="body"/>
          </p:nvPr>
        </p:nvSpPr>
        <p:spPr>
          <a:xfrm>
            <a:off x="914400" y="3251160"/>
            <a:ext cx="7314840" cy="3080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leading transverse momentum is a Boolean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chosen to also use transverse momentum scalar, as the models can possibly see thresholds that are previously unseen for us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65" name="PlaceHolder 5"/>
          <p:cNvSpPr>
            <a:spLocks noGrp="1"/>
          </p:cNvSpPr>
          <p:nvPr>
            <p:ph type="ftr" idx="80"/>
          </p:nvPr>
        </p:nvSpPr>
        <p:spPr>
          <a:xfrm>
            <a:off x="0" y="6502320"/>
            <a:ext cx="3962160" cy="340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p>
            <a:pPr indent="0" algn="l">
              <a:buNone/>
            </a:pPr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66" name="PlaceHolder 6"/>
          <p:cNvSpPr>
            <a:spLocks noGrp="1"/>
          </p:cNvSpPr>
          <p:nvPr>
            <p:ph type="sldNum" idx="81"/>
          </p:nvPr>
        </p:nvSpPr>
        <p:spPr>
          <a:xfrm>
            <a:off x="5180040" y="6502320"/>
            <a:ext cx="3962160" cy="340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‹#›</a:t>
            </a:r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PlaceHolder 1"/>
          <p:cNvSpPr>
            <a:spLocks noGrp="1"/>
          </p:cNvSpPr>
          <p:nvPr>
            <p:ph type="hdr"/>
          </p:nvPr>
        </p:nvSpPr>
        <p:spPr>
          <a:xfrm>
            <a:off x="0" y="0"/>
            <a:ext cx="3962160" cy="342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p>
            <a:pPr indent="0" algn="l">
              <a:buNone/>
            </a:pPr>
            <a:endParaRPr lang="en-US" sz="1200" b="0" u="none" strike="noStrike">
              <a:solidFill>
                <a:schemeClr val="dk1"/>
              </a:solidFill>
              <a:effectLst/>
              <a:uFillTx/>
              <a:latin typeface="+mn-lt"/>
            </a:endParaRPr>
          </a:p>
        </p:txBody>
      </p:sp>
      <p:sp>
        <p:nvSpPr>
          <p:cNvPr id="468" name="PlaceHolder 2"/>
          <p:cNvSpPr>
            <a:spLocks noGrp="1"/>
          </p:cNvSpPr>
          <p:nvPr>
            <p:ph type="dt" idx="82"/>
          </p:nvPr>
        </p:nvSpPr>
        <p:spPr>
          <a:xfrm>
            <a:off x="5180040" y="0"/>
            <a:ext cx="3962160" cy="342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algn="r">
              <a:lnSpc>
                <a:spcPct val="100000"/>
              </a:lnSpc>
              <a:buNone/>
              <a:def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1.7.2013</a:t>
            </a:r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69" name="PlaceHolder 3"/>
          <p:cNvSpPr>
            <a:spLocks noGrp="1"/>
          </p:cNvSpPr>
          <p:nvPr>
            <p:ph type="sldImg"/>
          </p:nvPr>
        </p:nvSpPr>
        <p:spPr>
          <a:xfrm>
            <a:off x="2857680" y="512640"/>
            <a:ext cx="3428640" cy="2566800"/>
          </a:xfrm>
          <a:prstGeom prst="rect">
            <a:avLst/>
          </a:prstGeom>
          <a:ln w="0">
            <a:noFill/>
          </a:ln>
        </p:spPr>
      </p:sp>
      <p:sp>
        <p:nvSpPr>
          <p:cNvPr id="470" name="PlaceHolder 4"/>
          <p:cNvSpPr>
            <a:spLocks noGrp="1"/>
          </p:cNvSpPr>
          <p:nvPr>
            <p:ph type="body"/>
          </p:nvPr>
        </p:nvSpPr>
        <p:spPr>
          <a:xfrm>
            <a:off x="914400" y="3251160"/>
            <a:ext cx="7314840" cy="3080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point to purity efficiency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purity -&gt; of our chosen electrons, how many are right?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efficiency -&gt; of all the electrons, how many are we finding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goal is to have a model that performs well in both metrics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F1 score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perfect would be a right angle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both perform very well -&gt; need to further investigate how they perform in certain phase space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a good score is above 0.8 -&gt;  ours is almost too good? 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data leakage and / or lack of noise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71" name="PlaceHolder 5"/>
          <p:cNvSpPr>
            <a:spLocks noGrp="1"/>
          </p:cNvSpPr>
          <p:nvPr>
            <p:ph type="ftr" idx="83"/>
          </p:nvPr>
        </p:nvSpPr>
        <p:spPr>
          <a:xfrm>
            <a:off x="0" y="6502320"/>
            <a:ext cx="3962160" cy="340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p>
            <a:pPr indent="0" algn="l">
              <a:buNone/>
            </a:pPr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72" name="PlaceHolder 6"/>
          <p:cNvSpPr>
            <a:spLocks noGrp="1"/>
          </p:cNvSpPr>
          <p:nvPr>
            <p:ph type="sldNum" idx="84"/>
          </p:nvPr>
        </p:nvSpPr>
        <p:spPr>
          <a:xfrm>
            <a:off x="5180040" y="6502320"/>
            <a:ext cx="3962160" cy="340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‹#›</a:t>
            </a:r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PlaceHolder 1"/>
          <p:cNvSpPr>
            <a:spLocks noGrp="1"/>
          </p:cNvSpPr>
          <p:nvPr>
            <p:ph type="hdr"/>
          </p:nvPr>
        </p:nvSpPr>
        <p:spPr>
          <a:xfrm>
            <a:off x="0" y="0"/>
            <a:ext cx="3962160" cy="342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p>
            <a:pPr indent="0" algn="l">
              <a:buNone/>
            </a:pPr>
            <a:endParaRPr lang="en-US" sz="1200" b="0" u="none" strike="noStrike">
              <a:solidFill>
                <a:schemeClr val="dk1"/>
              </a:solidFill>
              <a:effectLst/>
              <a:uFillTx/>
              <a:latin typeface="+mn-lt"/>
            </a:endParaRPr>
          </a:p>
        </p:txBody>
      </p:sp>
      <p:sp>
        <p:nvSpPr>
          <p:cNvPr id="474" name="PlaceHolder 2"/>
          <p:cNvSpPr>
            <a:spLocks noGrp="1"/>
          </p:cNvSpPr>
          <p:nvPr>
            <p:ph type="dt" idx="85"/>
          </p:nvPr>
        </p:nvSpPr>
        <p:spPr>
          <a:xfrm>
            <a:off x="5180040" y="0"/>
            <a:ext cx="3962160" cy="342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algn="r">
              <a:lnSpc>
                <a:spcPct val="100000"/>
              </a:lnSpc>
              <a:buNone/>
              <a:def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1.7.2013</a:t>
            </a:r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75" name="PlaceHolder 3"/>
          <p:cNvSpPr>
            <a:spLocks noGrp="1"/>
          </p:cNvSpPr>
          <p:nvPr>
            <p:ph type="sldImg"/>
          </p:nvPr>
        </p:nvSpPr>
        <p:spPr>
          <a:xfrm>
            <a:off x="2857680" y="512640"/>
            <a:ext cx="3428640" cy="2566800"/>
          </a:xfrm>
          <a:prstGeom prst="rect">
            <a:avLst/>
          </a:prstGeom>
          <a:ln w="0">
            <a:noFill/>
          </a:ln>
        </p:spPr>
      </p:sp>
      <p:sp>
        <p:nvSpPr>
          <p:cNvPr id="476" name="PlaceHolder 4"/>
          <p:cNvSpPr>
            <a:spLocks noGrp="1"/>
          </p:cNvSpPr>
          <p:nvPr>
            <p:ph type="body"/>
          </p:nvPr>
        </p:nvSpPr>
        <p:spPr>
          <a:xfrm>
            <a:off x="914400" y="3251160"/>
            <a:ext cx="7314840" cy="3080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the prior curves are good from a ML perspective, need to know how this maps physically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expect fluctuations at low Q2, these are most interesting too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almost too good, maybe the MC matching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77" name="PlaceHolder 5"/>
          <p:cNvSpPr>
            <a:spLocks noGrp="1"/>
          </p:cNvSpPr>
          <p:nvPr>
            <p:ph type="ftr" idx="86"/>
          </p:nvPr>
        </p:nvSpPr>
        <p:spPr>
          <a:xfrm>
            <a:off x="0" y="6502320"/>
            <a:ext cx="3962160" cy="340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p>
            <a:pPr indent="0" algn="l">
              <a:buNone/>
            </a:pPr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78" name="PlaceHolder 6"/>
          <p:cNvSpPr>
            <a:spLocks noGrp="1"/>
          </p:cNvSpPr>
          <p:nvPr>
            <p:ph type="sldNum" idx="87"/>
          </p:nvPr>
        </p:nvSpPr>
        <p:spPr>
          <a:xfrm>
            <a:off x="5180040" y="6502320"/>
            <a:ext cx="3962160" cy="340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‹#›</a:t>
            </a:r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PlaceHolder 1"/>
          <p:cNvSpPr>
            <a:spLocks noGrp="1"/>
          </p:cNvSpPr>
          <p:nvPr>
            <p:ph type="hdr"/>
          </p:nvPr>
        </p:nvSpPr>
        <p:spPr>
          <a:xfrm>
            <a:off x="0" y="0"/>
            <a:ext cx="3962160" cy="342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p>
            <a:pPr indent="0" algn="l">
              <a:buNone/>
            </a:pPr>
            <a:endParaRPr lang="en-US" sz="1200" b="0" u="none" strike="noStrike">
              <a:solidFill>
                <a:schemeClr val="dk1"/>
              </a:solidFill>
              <a:effectLst/>
              <a:uFillTx/>
              <a:latin typeface="+mn-lt"/>
            </a:endParaRPr>
          </a:p>
        </p:txBody>
      </p:sp>
      <p:sp>
        <p:nvSpPr>
          <p:cNvPr id="480" name="PlaceHolder 2"/>
          <p:cNvSpPr>
            <a:spLocks noGrp="1"/>
          </p:cNvSpPr>
          <p:nvPr>
            <p:ph type="dt" idx="88"/>
          </p:nvPr>
        </p:nvSpPr>
        <p:spPr>
          <a:xfrm>
            <a:off x="5180040" y="0"/>
            <a:ext cx="3962160" cy="342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algn="r">
              <a:lnSpc>
                <a:spcPct val="100000"/>
              </a:lnSpc>
              <a:buNone/>
              <a:def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1.7.2013</a:t>
            </a:r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81" name="PlaceHolder 3"/>
          <p:cNvSpPr>
            <a:spLocks noGrp="1"/>
          </p:cNvSpPr>
          <p:nvPr>
            <p:ph type="sldImg"/>
          </p:nvPr>
        </p:nvSpPr>
        <p:spPr>
          <a:xfrm>
            <a:off x="2857680" y="512640"/>
            <a:ext cx="3428640" cy="2566800"/>
          </a:xfrm>
          <a:prstGeom prst="rect">
            <a:avLst/>
          </a:prstGeom>
          <a:ln w="0">
            <a:noFill/>
          </a:ln>
        </p:spPr>
      </p:sp>
      <p:sp>
        <p:nvSpPr>
          <p:cNvPr id="482" name="PlaceHolder 4"/>
          <p:cNvSpPr>
            <a:spLocks noGrp="1"/>
          </p:cNvSpPr>
          <p:nvPr>
            <p:ph type="body"/>
          </p:nvPr>
        </p:nvSpPr>
        <p:spPr>
          <a:xfrm>
            <a:off x="914400" y="3251160"/>
            <a:ext cx="7314840" cy="3080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the range of Q2 and x is different here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can reach more low Q2, low x - performs very well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unfortunately doesnt perform too badly with N bin size - sounds good but points towards lack of noise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83" name="PlaceHolder 5"/>
          <p:cNvSpPr>
            <a:spLocks noGrp="1"/>
          </p:cNvSpPr>
          <p:nvPr>
            <p:ph type="ftr" idx="89"/>
          </p:nvPr>
        </p:nvSpPr>
        <p:spPr>
          <a:xfrm>
            <a:off x="0" y="6502320"/>
            <a:ext cx="3962160" cy="340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p>
            <a:pPr indent="0" algn="l">
              <a:buNone/>
            </a:pPr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84" name="PlaceHolder 6"/>
          <p:cNvSpPr>
            <a:spLocks noGrp="1"/>
          </p:cNvSpPr>
          <p:nvPr>
            <p:ph type="sldNum" idx="90"/>
          </p:nvPr>
        </p:nvSpPr>
        <p:spPr>
          <a:xfrm>
            <a:off x="5180040" y="6502320"/>
            <a:ext cx="3962160" cy="340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‹#›</a:t>
            </a:r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PlaceHolder 1"/>
          <p:cNvSpPr>
            <a:spLocks noGrp="1"/>
          </p:cNvSpPr>
          <p:nvPr>
            <p:ph type="hdr"/>
          </p:nvPr>
        </p:nvSpPr>
        <p:spPr>
          <a:xfrm>
            <a:off x="0" y="0"/>
            <a:ext cx="3962160" cy="342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p>
            <a:pPr indent="0" algn="l">
              <a:buNone/>
            </a:pPr>
            <a:endParaRPr lang="en-US" sz="1200" b="0" u="none" strike="noStrike">
              <a:solidFill>
                <a:schemeClr val="dk1"/>
              </a:solidFill>
              <a:effectLst/>
              <a:uFillTx/>
              <a:latin typeface="+mn-lt"/>
            </a:endParaRPr>
          </a:p>
        </p:txBody>
      </p:sp>
      <p:sp>
        <p:nvSpPr>
          <p:cNvPr id="486" name="PlaceHolder 2"/>
          <p:cNvSpPr>
            <a:spLocks noGrp="1"/>
          </p:cNvSpPr>
          <p:nvPr>
            <p:ph type="dt" idx="91"/>
          </p:nvPr>
        </p:nvSpPr>
        <p:spPr>
          <a:xfrm>
            <a:off x="5180040" y="0"/>
            <a:ext cx="3962160" cy="342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algn="r">
              <a:lnSpc>
                <a:spcPct val="100000"/>
              </a:lnSpc>
              <a:buNone/>
              <a:def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1.7.2013</a:t>
            </a:r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87" name="PlaceHolder 3"/>
          <p:cNvSpPr>
            <a:spLocks noGrp="1"/>
          </p:cNvSpPr>
          <p:nvPr>
            <p:ph type="sldImg"/>
          </p:nvPr>
        </p:nvSpPr>
        <p:spPr>
          <a:xfrm>
            <a:off x="2857680" y="512640"/>
            <a:ext cx="3428640" cy="2566800"/>
          </a:xfrm>
          <a:prstGeom prst="rect">
            <a:avLst/>
          </a:prstGeom>
          <a:ln w="0">
            <a:noFill/>
          </a:ln>
        </p:spPr>
      </p:sp>
      <p:sp>
        <p:nvSpPr>
          <p:cNvPr id="488" name="PlaceHolder 4"/>
          <p:cNvSpPr>
            <a:spLocks noGrp="1"/>
          </p:cNvSpPr>
          <p:nvPr>
            <p:ph type="body"/>
          </p:nvPr>
        </p:nvSpPr>
        <p:spPr>
          <a:xfrm>
            <a:off x="914400" y="3251160"/>
            <a:ext cx="7314840" cy="3080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low transverse mom fail to capture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points to isolation fraction and or leading mom failing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possible that these electrons have lost energy due to radiation beforehand, such as bremsstrahlung 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using reconstructed charge, possible that the particles being counted as +1 charge have p large enough such that the charge is mis constructed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will do further testing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89" name="PlaceHolder 5"/>
          <p:cNvSpPr>
            <a:spLocks noGrp="1"/>
          </p:cNvSpPr>
          <p:nvPr>
            <p:ph type="ftr" idx="92"/>
          </p:nvPr>
        </p:nvSpPr>
        <p:spPr>
          <a:xfrm>
            <a:off x="0" y="6502320"/>
            <a:ext cx="3962160" cy="340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p>
            <a:pPr indent="0" algn="l">
              <a:buNone/>
            </a:pPr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90" name="PlaceHolder 6"/>
          <p:cNvSpPr>
            <a:spLocks noGrp="1"/>
          </p:cNvSpPr>
          <p:nvPr>
            <p:ph type="sldNum" idx="93"/>
          </p:nvPr>
        </p:nvSpPr>
        <p:spPr>
          <a:xfrm>
            <a:off x="5180040" y="6502320"/>
            <a:ext cx="3962160" cy="340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‹#›</a:t>
            </a:r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PlaceHolder 1"/>
          <p:cNvSpPr>
            <a:spLocks noGrp="1"/>
          </p:cNvSpPr>
          <p:nvPr>
            <p:ph type="hdr"/>
          </p:nvPr>
        </p:nvSpPr>
        <p:spPr>
          <a:xfrm>
            <a:off x="0" y="0"/>
            <a:ext cx="3962160" cy="342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p>
            <a:pPr indent="0" algn="l">
              <a:buNone/>
            </a:pPr>
            <a:endParaRPr lang="en-US" sz="1200" b="0" u="none" strike="noStrike">
              <a:solidFill>
                <a:schemeClr val="dk1"/>
              </a:solidFill>
              <a:effectLst/>
              <a:uFillTx/>
              <a:latin typeface="+mn-lt"/>
            </a:endParaRPr>
          </a:p>
        </p:txBody>
      </p:sp>
      <p:sp>
        <p:nvSpPr>
          <p:cNvPr id="492" name="PlaceHolder 2"/>
          <p:cNvSpPr>
            <a:spLocks noGrp="1"/>
          </p:cNvSpPr>
          <p:nvPr>
            <p:ph type="dt" idx="94"/>
          </p:nvPr>
        </p:nvSpPr>
        <p:spPr>
          <a:xfrm>
            <a:off x="5180040" y="0"/>
            <a:ext cx="3962160" cy="342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algn="r">
              <a:lnSpc>
                <a:spcPct val="100000"/>
              </a:lnSpc>
              <a:buNone/>
              <a:def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1.7.2013</a:t>
            </a:r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93" name="PlaceHolder 3"/>
          <p:cNvSpPr>
            <a:spLocks noGrp="1"/>
          </p:cNvSpPr>
          <p:nvPr>
            <p:ph type="sldImg"/>
          </p:nvPr>
        </p:nvSpPr>
        <p:spPr>
          <a:xfrm>
            <a:off x="2857680" y="512640"/>
            <a:ext cx="3428640" cy="2566800"/>
          </a:xfrm>
          <a:prstGeom prst="rect">
            <a:avLst/>
          </a:prstGeom>
          <a:ln w="0">
            <a:noFill/>
          </a:ln>
        </p:spPr>
      </p:sp>
      <p:sp>
        <p:nvSpPr>
          <p:cNvPr id="494" name="PlaceHolder 4"/>
          <p:cNvSpPr>
            <a:spLocks noGrp="1"/>
          </p:cNvSpPr>
          <p:nvPr>
            <p:ph type="body"/>
          </p:nvPr>
        </p:nvSpPr>
        <p:spPr>
          <a:xfrm>
            <a:off x="914400" y="3251160"/>
            <a:ext cx="7314840" cy="3080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E - pz peaks at 2 x beam energy if the scattered electron didnt go down th beam pipe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95" name="PlaceHolder 5"/>
          <p:cNvSpPr>
            <a:spLocks noGrp="1"/>
          </p:cNvSpPr>
          <p:nvPr>
            <p:ph type="ftr" idx="95"/>
          </p:nvPr>
        </p:nvSpPr>
        <p:spPr>
          <a:xfrm>
            <a:off x="0" y="6502320"/>
            <a:ext cx="3962160" cy="340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p>
            <a:pPr indent="0" algn="l">
              <a:buNone/>
            </a:pPr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96" name="PlaceHolder 6"/>
          <p:cNvSpPr>
            <a:spLocks noGrp="1"/>
          </p:cNvSpPr>
          <p:nvPr>
            <p:ph type="sldNum" idx="96"/>
          </p:nvPr>
        </p:nvSpPr>
        <p:spPr>
          <a:xfrm>
            <a:off x="5180040" y="6502320"/>
            <a:ext cx="3962160" cy="340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‹#›</a:t>
            </a:r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PlaceHolder 1"/>
          <p:cNvSpPr>
            <a:spLocks noGrp="1"/>
          </p:cNvSpPr>
          <p:nvPr>
            <p:ph type="hdr"/>
          </p:nvPr>
        </p:nvSpPr>
        <p:spPr>
          <a:xfrm>
            <a:off x="0" y="0"/>
            <a:ext cx="3962160" cy="342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p>
            <a:pPr indent="0" algn="l">
              <a:buNone/>
            </a:pPr>
            <a:endParaRPr lang="en-US" sz="1200" b="0" u="none" strike="noStrike">
              <a:solidFill>
                <a:schemeClr val="dk1"/>
              </a:solidFill>
              <a:effectLst/>
              <a:uFillTx/>
              <a:latin typeface="+mn-lt"/>
            </a:endParaRPr>
          </a:p>
        </p:txBody>
      </p:sp>
      <p:sp>
        <p:nvSpPr>
          <p:cNvPr id="378" name="PlaceHolder 2"/>
          <p:cNvSpPr>
            <a:spLocks noGrp="1"/>
          </p:cNvSpPr>
          <p:nvPr>
            <p:ph type="dt" idx="37"/>
          </p:nvPr>
        </p:nvSpPr>
        <p:spPr>
          <a:xfrm>
            <a:off x="5180040" y="0"/>
            <a:ext cx="3962160" cy="342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algn="r">
              <a:lnSpc>
                <a:spcPct val="100000"/>
              </a:lnSpc>
              <a:buNone/>
              <a:def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1.7.2013</a:t>
            </a:r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79" name="PlaceHolder 3"/>
          <p:cNvSpPr>
            <a:spLocks noGrp="1"/>
          </p:cNvSpPr>
          <p:nvPr>
            <p:ph type="sldImg"/>
          </p:nvPr>
        </p:nvSpPr>
        <p:spPr>
          <a:xfrm>
            <a:off x="2857680" y="512640"/>
            <a:ext cx="3428640" cy="2566800"/>
          </a:xfrm>
          <a:prstGeom prst="rect">
            <a:avLst/>
          </a:prstGeom>
          <a:ln w="0">
            <a:noFill/>
          </a:ln>
        </p:spPr>
      </p:sp>
      <p:sp>
        <p:nvSpPr>
          <p:cNvPr id="380" name="PlaceHolder 4"/>
          <p:cNvSpPr>
            <a:spLocks noGrp="1"/>
          </p:cNvSpPr>
          <p:nvPr>
            <p:ph type="body"/>
          </p:nvPr>
        </p:nvSpPr>
        <p:spPr>
          <a:xfrm>
            <a:off x="914400" y="3251160"/>
            <a:ext cx="7314840" cy="3080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operational by 2030's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investigate these three things 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highly precise measurements on PDF's 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spin -&gt; 30% of proton's spin explained by the intrinsic quarks, what about the rest?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done through DIS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81" name="PlaceHolder 5"/>
          <p:cNvSpPr>
            <a:spLocks noGrp="1"/>
          </p:cNvSpPr>
          <p:nvPr>
            <p:ph type="ftr" idx="38"/>
          </p:nvPr>
        </p:nvSpPr>
        <p:spPr>
          <a:xfrm>
            <a:off x="0" y="6502320"/>
            <a:ext cx="3962160" cy="340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p>
            <a:pPr indent="0" algn="l">
              <a:buNone/>
            </a:pPr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82" name="PlaceHolder 6"/>
          <p:cNvSpPr>
            <a:spLocks noGrp="1"/>
          </p:cNvSpPr>
          <p:nvPr>
            <p:ph type="sldNum" idx="39"/>
          </p:nvPr>
        </p:nvSpPr>
        <p:spPr>
          <a:xfrm>
            <a:off x="5180040" y="6502320"/>
            <a:ext cx="3962160" cy="340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‹#›</a:t>
            </a:r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PlaceHolder 1"/>
          <p:cNvSpPr>
            <a:spLocks noGrp="1"/>
          </p:cNvSpPr>
          <p:nvPr>
            <p:ph type="hdr"/>
          </p:nvPr>
        </p:nvSpPr>
        <p:spPr>
          <a:xfrm>
            <a:off x="0" y="0"/>
            <a:ext cx="3962160" cy="342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p>
            <a:pPr indent="0" algn="l">
              <a:buNone/>
            </a:pPr>
            <a:endParaRPr lang="en-US" sz="1200" b="0" u="none" strike="noStrike">
              <a:solidFill>
                <a:schemeClr val="dk1"/>
              </a:solidFill>
              <a:effectLst/>
              <a:uFillTx/>
              <a:latin typeface="+mn-lt"/>
            </a:endParaRPr>
          </a:p>
        </p:txBody>
      </p:sp>
      <p:sp>
        <p:nvSpPr>
          <p:cNvPr id="384" name="PlaceHolder 2"/>
          <p:cNvSpPr>
            <a:spLocks noGrp="1"/>
          </p:cNvSpPr>
          <p:nvPr>
            <p:ph type="dt" idx="40"/>
          </p:nvPr>
        </p:nvSpPr>
        <p:spPr>
          <a:xfrm>
            <a:off x="5180040" y="0"/>
            <a:ext cx="3962160" cy="342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algn="r">
              <a:lnSpc>
                <a:spcPct val="100000"/>
              </a:lnSpc>
              <a:buNone/>
              <a:def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1.7.2013</a:t>
            </a:r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85" name="PlaceHolder 3"/>
          <p:cNvSpPr>
            <a:spLocks noGrp="1"/>
          </p:cNvSpPr>
          <p:nvPr>
            <p:ph type="sldImg"/>
          </p:nvPr>
        </p:nvSpPr>
        <p:spPr>
          <a:xfrm>
            <a:off x="2857680" y="512640"/>
            <a:ext cx="3428640" cy="2566800"/>
          </a:xfrm>
          <a:prstGeom prst="rect">
            <a:avLst/>
          </a:prstGeom>
          <a:ln w="0">
            <a:noFill/>
          </a:ln>
        </p:spPr>
      </p:sp>
      <p:sp>
        <p:nvSpPr>
          <p:cNvPr id="386" name="PlaceHolder 4"/>
          <p:cNvSpPr>
            <a:spLocks noGrp="1"/>
          </p:cNvSpPr>
          <p:nvPr>
            <p:ph type="body"/>
          </p:nvPr>
        </p:nvSpPr>
        <p:spPr>
          <a:xfrm>
            <a:off x="914400" y="3251160"/>
            <a:ext cx="7314840" cy="3080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PID - Cherenkov, ECAL, HCAL, Si Tracker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will focus on the data from the Si tracker and ECAL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note the angles of acceptance, important later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87" name="PlaceHolder 5"/>
          <p:cNvSpPr>
            <a:spLocks noGrp="1"/>
          </p:cNvSpPr>
          <p:nvPr>
            <p:ph type="ftr" idx="41"/>
          </p:nvPr>
        </p:nvSpPr>
        <p:spPr>
          <a:xfrm>
            <a:off x="0" y="6502320"/>
            <a:ext cx="3962160" cy="340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p>
            <a:pPr indent="0" algn="l">
              <a:buNone/>
            </a:pPr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88" name="PlaceHolder 6"/>
          <p:cNvSpPr>
            <a:spLocks noGrp="1"/>
          </p:cNvSpPr>
          <p:nvPr>
            <p:ph type="sldNum" idx="42"/>
          </p:nvPr>
        </p:nvSpPr>
        <p:spPr>
          <a:xfrm>
            <a:off x="5180040" y="6502320"/>
            <a:ext cx="3962160" cy="340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‹#›</a:t>
            </a:r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PlaceHolder 1"/>
          <p:cNvSpPr>
            <a:spLocks noGrp="1"/>
          </p:cNvSpPr>
          <p:nvPr>
            <p:ph type="hdr"/>
          </p:nvPr>
        </p:nvSpPr>
        <p:spPr>
          <a:xfrm>
            <a:off x="0" y="0"/>
            <a:ext cx="3962160" cy="342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p>
            <a:pPr indent="0" algn="l">
              <a:buNone/>
            </a:pPr>
            <a:endParaRPr lang="en-US" sz="1200" b="0" u="none" strike="noStrike">
              <a:solidFill>
                <a:schemeClr val="dk1"/>
              </a:solidFill>
              <a:effectLst/>
              <a:uFillTx/>
              <a:latin typeface="+mn-lt"/>
            </a:endParaRPr>
          </a:p>
        </p:txBody>
      </p:sp>
      <p:sp>
        <p:nvSpPr>
          <p:cNvPr id="390" name="PlaceHolder 2"/>
          <p:cNvSpPr>
            <a:spLocks noGrp="1"/>
          </p:cNvSpPr>
          <p:nvPr>
            <p:ph type="dt" idx="43"/>
          </p:nvPr>
        </p:nvSpPr>
        <p:spPr>
          <a:xfrm>
            <a:off x="5180040" y="0"/>
            <a:ext cx="3962160" cy="342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algn="r">
              <a:lnSpc>
                <a:spcPct val="100000"/>
              </a:lnSpc>
              <a:buNone/>
              <a:def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1.7.2013</a:t>
            </a:r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91" name="PlaceHolder 3"/>
          <p:cNvSpPr>
            <a:spLocks noGrp="1"/>
          </p:cNvSpPr>
          <p:nvPr>
            <p:ph type="sldImg"/>
          </p:nvPr>
        </p:nvSpPr>
        <p:spPr>
          <a:xfrm>
            <a:off x="2857680" y="512640"/>
            <a:ext cx="3428640" cy="2566800"/>
          </a:xfrm>
          <a:prstGeom prst="rect">
            <a:avLst/>
          </a:prstGeom>
          <a:ln w="0">
            <a:noFill/>
          </a:ln>
        </p:spPr>
      </p:sp>
      <p:sp>
        <p:nvSpPr>
          <p:cNvPr id="392" name="PlaceHolder 4"/>
          <p:cNvSpPr>
            <a:spLocks noGrp="1"/>
          </p:cNvSpPr>
          <p:nvPr>
            <p:ph type="body"/>
          </p:nvPr>
        </p:nvSpPr>
        <p:spPr>
          <a:xfrm>
            <a:off x="914400" y="3251160"/>
            <a:ext cx="7314840" cy="3080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with a high enough energy, the electron scatters off a quark inside the proton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photon or Z exchange particle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knocks a quark out, other partons hadronise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Q2 is the squared momentum transfer, analagous to resolving power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x - fraction of the nucleons momentum carried by the struck parton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y - inelasticity, proton rest frame, just the fraction of the incoming electron energy that gets transferred to split up the system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93" name="PlaceHolder 5"/>
          <p:cNvSpPr>
            <a:spLocks noGrp="1"/>
          </p:cNvSpPr>
          <p:nvPr>
            <p:ph type="ftr" idx="44"/>
          </p:nvPr>
        </p:nvSpPr>
        <p:spPr>
          <a:xfrm>
            <a:off x="0" y="6502320"/>
            <a:ext cx="3962160" cy="340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p>
            <a:pPr indent="0" algn="l">
              <a:buNone/>
            </a:pPr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94" name="PlaceHolder 6"/>
          <p:cNvSpPr>
            <a:spLocks noGrp="1"/>
          </p:cNvSpPr>
          <p:nvPr>
            <p:ph type="sldNum" idx="45"/>
          </p:nvPr>
        </p:nvSpPr>
        <p:spPr>
          <a:xfrm>
            <a:off x="5180040" y="6502320"/>
            <a:ext cx="3962160" cy="340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‹#›</a:t>
            </a:r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PlaceHolder 1"/>
          <p:cNvSpPr>
            <a:spLocks noGrp="1"/>
          </p:cNvSpPr>
          <p:nvPr>
            <p:ph type="hdr"/>
          </p:nvPr>
        </p:nvSpPr>
        <p:spPr>
          <a:xfrm>
            <a:off x="0" y="0"/>
            <a:ext cx="3962160" cy="342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p>
            <a:pPr indent="0" algn="l">
              <a:buNone/>
            </a:pPr>
            <a:endParaRPr lang="en-US" sz="1200" b="0" u="none" strike="noStrike">
              <a:solidFill>
                <a:schemeClr val="dk1"/>
              </a:solidFill>
              <a:effectLst/>
              <a:uFillTx/>
              <a:latin typeface="+mn-lt"/>
            </a:endParaRPr>
          </a:p>
        </p:txBody>
      </p:sp>
      <p:sp>
        <p:nvSpPr>
          <p:cNvPr id="396" name="PlaceHolder 2"/>
          <p:cNvSpPr>
            <a:spLocks noGrp="1"/>
          </p:cNvSpPr>
          <p:nvPr>
            <p:ph type="dt" idx="46"/>
          </p:nvPr>
        </p:nvSpPr>
        <p:spPr>
          <a:xfrm>
            <a:off x="5180040" y="0"/>
            <a:ext cx="3962160" cy="342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algn="r">
              <a:lnSpc>
                <a:spcPct val="100000"/>
              </a:lnSpc>
              <a:buNone/>
              <a:def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1.7.2013</a:t>
            </a:r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97" name="PlaceHolder 3"/>
          <p:cNvSpPr>
            <a:spLocks noGrp="1"/>
          </p:cNvSpPr>
          <p:nvPr>
            <p:ph type="sldImg"/>
          </p:nvPr>
        </p:nvSpPr>
        <p:spPr>
          <a:xfrm>
            <a:off x="2857680" y="512640"/>
            <a:ext cx="3428640" cy="2566800"/>
          </a:xfrm>
          <a:prstGeom prst="rect">
            <a:avLst/>
          </a:prstGeom>
          <a:ln w="0">
            <a:noFill/>
          </a:ln>
        </p:spPr>
      </p:sp>
      <p:sp>
        <p:nvSpPr>
          <p:cNvPr id="398" name="PlaceHolder 4"/>
          <p:cNvSpPr>
            <a:spLocks noGrp="1"/>
          </p:cNvSpPr>
          <p:nvPr>
            <p:ph type="body"/>
          </p:nvPr>
        </p:nvSpPr>
        <p:spPr>
          <a:xfrm>
            <a:off x="914400" y="3251160"/>
            <a:ext cx="7314840" cy="3080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other particles consistently mimic the scattered electron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need the scattered electron to accurately find the bjorken values per event - crucial to categorising events to learn about them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using the electron method - solely relies on finding the scattered electron and its scattering angle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picking wrong particle completely corrupts the phase space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electron method - highly precise at large y and large Q2, good for the low x measurements, fails at low y, and if the incoming electron radiates beforehand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JB method - use only the HFS, good at low y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99" name="PlaceHolder 5"/>
          <p:cNvSpPr>
            <a:spLocks noGrp="1"/>
          </p:cNvSpPr>
          <p:nvPr>
            <p:ph type="ftr" idx="47"/>
          </p:nvPr>
        </p:nvSpPr>
        <p:spPr>
          <a:xfrm>
            <a:off x="0" y="6502320"/>
            <a:ext cx="3962160" cy="340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p>
            <a:pPr indent="0" algn="l">
              <a:buNone/>
            </a:pPr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00" name="PlaceHolder 6"/>
          <p:cNvSpPr>
            <a:spLocks noGrp="1"/>
          </p:cNvSpPr>
          <p:nvPr>
            <p:ph type="sldNum" idx="48"/>
          </p:nvPr>
        </p:nvSpPr>
        <p:spPr>
          <a:xfrm>
            <a:off x="5180040" y="6502320"/>
            <a:ext cx="3962160" cy="340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‹#›</a:t>
            </a:r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PlaceHolder 1"/>
          <p:cNvSpPr>
            <a:spLocks noGrp="1"/>
          </p:cNvSpPr>
          <p:nvPr>
            <p:ph type="hdr"/>
          </p:nvPr>
        </p:nvSpPr>
        <p:spPr>
          <a:xfrm>
            <a:off x="0" y="0"/>
            <a:ext cx="3962160" cy="342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p>
            <a:pPr indent="0" algn="l">
              <a:buNone/>
            </a:pPr>
            <a:endParaRPr lang="en-US" sz="1200" b="0" u="none" strike="noStrike">
              <a:solidFill>
                <a:schemeClr val="dk1"/>
              </a:solidFill>
              <a:effectLst/>
              <a:uFillTx/>
              <a:latin typeface="+mn-lt"/>
            </a:endParaRPr>
          </a:p>
        </p:txBody>
      </p:sp>
      <p:sp>
        <p:nvSpPr>
          <p:cNvPr id="402" name="PlaceHolder 2"/>
          <p:cNvSpPr>
            <a:spLocks noGrp="1"/>
          </p:cNvSpPr>
          <p:nvPr>
            <p:ph type="dt" idx="49"/>
          </p:nvPr>
        </p:nvSpPr>
        <p:spPr>
          <a:xfrm>
            <a:off x="5180040" y="0"/>
            <a:ext cx="3962160" cy="342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algn="r">
              <a:lnSpc>
                <a:spcPct val="100000"/>
              </a:lnSpc>
              <a:buNone/>
              <a:def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1.7.2013</a:t>
            </a:r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03" name="PlaceHolder 3"/>
          <p:cNvSpPr>
            <a:spLocks noGrp="1"/>
          </p:cNvSpPr>
          <p:nvPr>
            <p:ph type="sldImg"/>
          </p:nvPr>
        </p:nvSpPr>
        <p:spPr>
          <a:xfrm>
            <a:off x="2857680" y="512640"/>
            <a:ext cx="3428640" cy="2566800"/>
          </a:xfrm>
          <a:prstGeom prst="rect">
            <a:avLst/>
          </a:prstGeom>
          <a:ln w="0">
            <a:noFill/>
          </a:ln>
        </p:spPr>
      </p:sp>
      <p:sp>
        <p:nvSpPr>
          <p:cNvPr id="404" name="PlaceHolder 4"/>
          <p:cNvSpPr>
            <a:spLocks noGrp="1"/>
          </p:cNvSpPr>
          <p:nvPr>
            <p:ph type="body"/>
          </p:nvPr>
        </p:nvSpPr>
        <p:spPr>
          <a:xfrm>
            <a:off x="914400" y="3251160"/>
            <a:ext cx="7314840" cy="3080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if y &gt; 0, do x &lt; t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explain truth labels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regularisation term for penalising overfitting and learning from statistical distributions of the MC sampling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we minimise the objective function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 loss function measures the distance between the prediction and truth - log loss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05" name="PlaceHolder 5"/>
          <p:cNvSpPr>
            <a:spLocks noGrp="1"/>
          </p:cNvSpPr>
          <p:nvPr>
            <p:ph type="ftr" idx="50"/>
          </p:nvPr>
        </p:nvSpPr>
        <p:spPr>
          <a:xfrm>
            <a:off x="0" y="6502320"/>
            <a:ext cx="3962160" cy="340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p>
            <a:pPr indent="0" algn="l">
              <a:buNone/>
            </a:pPr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06" name="PlaceHolder 6"/>
          <p:cNvSpPr>
            <a:spLocks noGrp="1"/>
          </p:cNvSpPr>
          <p:nvPr>
            <p:ph type="sldNum" idx="51"/>
          </p:nvPr>
        </p:nvSpPr>
        <p:spPr>
          <a:xfrm>
            <a:off x="5180040" y="6502320"/>
            <a:ext cx="3962160" cy="340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‹#›</a:t>
            </a:r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PlaceHolder 1"/>
          <p:cNvSpPr>
            <a:spLocks noGrp="1"/>
          </p:cNvSpPr>
          <p:nvPr>
            <p:ph type="hdr"/>
          </p:nvPr>
        </p:nvSpPr>
        <p:spPr>
          <a:xfrm>
            <a:off x="0" y="0"/>
            <a:ext cx="3962160" cy="342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p>
            <a:pPr indent="0" algn="l">
              <a:buNone/>
            </a:pPr>
            <a:endParaRPr lang="en-US" sz="1200" b="0" u="none" strike="noStrike">
              <a:solidFill>
                <a:schemeClr val="dk1"/>
              </a:solidFill>
              <a:effectLst/>
              <a:uFillTx/>
              <a:latin typeface="+mn-lt"/>
            </a:endParaRPr>
          </a:p>
        </p:txBody>
      </p:sp>
      <p:sp>
        <p:nvSpPr>
          <p:cNvPr id="408" name="PlaceHolder 2"/>
          <p:cNvSpPr>
            <a:spLocks noGrp="1"/>
          </p:cNvSpPr>
          <p:nvPr>
            <p:ph type="dt" idx="52"/>
          </p:nvPr>
        </p:nvSpPr>
        <p:spPr>
          <a:xfrm>
            <a:off x="5180040" y="0"/>
            <a:ext cx="3962160" cy="342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algn="r">
              <a:lnSpc>
                <a:spcPct val="100000"/>
              </a:lnSpc>
              <a:buNone/>
              <a:def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1.7.2013</a:t>
            </a:r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09" name="PlaceHolder 3"/>
          <p:cNvSpPr>
            <a:spLocks noGrp="1"/>
          </p:cNvSpPr>
          <p:nvPr>
            <p:ph type="sldImg"/>
          </p:nvPr>
        </p:nvSpPr>
        <p:spPr>
          <a:xfrm>
            <a:off x="2857680" y="512640"/>
            <a:ext cx="3428640" cy="2566800"/>
          </a:xfrm>
          <a:prstGeom prst="rect">
            <a:avLst/>
          </a:prstGeom>
          <a:ln w="0">
            <a:noFill/>
          </a:ln>
        </p:spPr>
      </p:sp>
      <p:sp>
        <p:nvSpPr>
          <p:cNvPr id="410" name="PlaceHolder 4"/>
          <p:cNvSpPr>
            <a:spLocks noGrp="1"/>
          </p:cNvSpPr>
          <p:nvPr>
            <p:ph type="body"/>
          </p:nvPr>
        </p:nvSpPr>
        <p:spPr>
          <a:xfrm>
            <a:off x="914400" y="3251160"/>
            <a:ext cx="7314840" cy="3080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want to create a working particle-level finder for ePIC 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want see the regions of phase space where the particles are failed to be picked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possibly adapt to the event level too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11" name="PlaceHolder 5"/>
          <p:cNvSpPr>
            <a:spLocks noGrp="1"/>
          </p:cNvSpPr>
          <p:nvPr>
            <p:ph type="ftr" idx="53"/>
          </p:nvPr>
        </p:nvSpPr>
        <p:spPr>
          <a:xfrm>
            <a:off x="0" y="6502320"/>
            <a:ext cx="3962160" cy="340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p>
            <a:pPr indent="0" algn="l">
              <a:buNone/>
            </a:pPr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12" name="PlaceHolder 6"/>
          <p:cNvSpPr>
            <a:spLocks noGrp="1"/>
          </p:cNvSpPr>
          <p:nvPr>
            <p:ph type="sldNum" idx="54"/>
          </p:nvPr>
        </p:nvSpPr>
        <p:spPr>
          <a:xfrm>
            <a:off x="5180040" y="6502320"/>
            <a:ext cx="3962160" cy="340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‹#›</a:t>
            </a:r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Title 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en-US" sz="4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lang="en-US" sz="4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lang="en-US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GB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GB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lang="en-GB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2487CE0F-0AE9-4373-AD8E-F02E429B26B4}" type="slidenum"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ntent with Caption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2880"/>
            <a:ext cx="3007800" cy="1161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en-US" sz="2000" b="1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en-US" sz="20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lang="en-US" sz="2000" b="1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3575160" y="272880"/>
            <a:ext cx="5111280" cy="585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algn="l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  <a:def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  <a:defRPr lang="en-US" sz="2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  <a:def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  <a:def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  <a:def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marL="343080" indent="-343080" algn="l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lang="en-US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743040" lvl="1" indent="-285840" algn="l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en-US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lang="en-US" sz="2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143000" lvl="2" indent="-228600"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lang="en-US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600200" lvl="3" indent="-228600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057400" lvl="4" indent="-228600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57200" y="1434960"/>
            <a:ext cx="3007800" cy="469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algn="l" defTabSz="914400">
              <a:lnSpc>
                <a:spcPct val="100000"/>
              </a:lnSpc>
              <a:spcBef>
                <a:spcPts val="281"/>
              </a:spcBef>
              <a:buNone/>
              <a:tabLst>
                <a:tab pos="0" algn="l"/>
              </a:tabLst>
              <a:defRPr lang="en-US" sz="1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spcBef>
                <a:spcPts val="281"/>
              </a:spcBef>
              <a:buNone/>
              <a:tabLst>
                <a:tab pos="0" algn="l"/>
              </a:tabLst>
            </a:pPr>
            <a:r>
              <a:rPr lang="en-US" sz="1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lang="en-US" sz="1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dt" idx="28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3" name="PlaceHolder 5"/>
          <p:cNvSpPr>
            <a:spLocks noGrp="1"/>
          </p:cNvSpPr>
          <p:nvPr>
            <p:ph type="ftr" idx="29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GB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GB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lang="en-GB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4" name="PlaceHolder 6"/>
          <p:cNvSpPr>
            <a:spLocks noGrp="1"/>
          </p:cNvSpPr>
          <p:nvPr>
            <p:ph type="sldNum" idx="30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4CB35D0C-E5EF-4AD7-8244-C6B4431279BB}" type="slidenum"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Picture with Caption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1792440" y="4800600"/>
            <a:ext cx="5486040" cy="566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en-US" sz="2000" b="1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en-US" sz="20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lang="en-US" sz="2000" b="1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1792440" y="61272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algn="l" defTabSz="9144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 defTabSz="9144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  <a:def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 defTabSz="9144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 defTabSz="9144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  <a:def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 defTabSz="9144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  <a:lvl6pPr lvl="5" algn="l" defTabSz="9144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6pPr>
            <a:lvl7pPr lvl="6" algn="l" defTabSz="9144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7pPr>
          </a:lstStyle>
          <a:p>
            <a:pPr algn="l" defTabSz="9144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the outline text format</a:t>
            </a:r>
            <a:endParaRPr lang="en-US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457200" lvl="1" algn="l" defTabSz="9144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Second Outline Level</a:t>
            </a:r>
            <a:endParaRPr lang="en-US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914400" lvl="2" algn="l" defTabSz="9144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Third Outline Level</a:t>
            </a:r>
            <a:endParaRPr lang="en-US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371600" lvl="3" algn="l" defTabSz="9144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Fourth Outline Level</a:t>
            </a:r>
            <a:endParaRPr lang="en-US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828800" lvl="4" algn="l" defTabSz="9144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Fifth Outline Level</a:t>
            </a:r>
            <a:endParaRPr lang="en-US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286000" lvl="5" algn="l" defTabSz="9144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Sixth Outline Level</a:t>
            </a:r>
            <a:endParaRPr lang="en-US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743200" lvl="6" algn="l" defTabSz="9144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Seventh Outline Level</a:t>
            </a:r>
            <a:endParaRPr lang="en-US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1792440" y="5367240"/>
            <a:ext cx="5486040" cy="804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algn="l" defTabSz="914400">
              <a:lnSpc>
                <a:spcPct val="100000"/>
              </a:lnSpc>
              <a:spcBef>
                <a:spcPts val="281"/>
              </a:spcBef>
              <a:buNone/>
              <a:tabLst>
                <a:tab pos="0" algn="l"/>
              </a:tabLst>
              <a:defRPr lang="en-US" sz="1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spcBef>
                <a:spcPts val="281"/>
              </a:spcBef>
              <a:buNone/>
              <a:tabLst>
                <a:tab pos="0" algn="l"/>
              </a:tabLst>
            </a:pPr>
            <a:r>
              <a:rPr lang="en-US" sz="1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lang="en-US" sz="1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dt" idx="3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9" name="PlaceHolder 5"/>
          <p:cNvSpPr>
            <a:spLocks noGrp="1"/>
          </p:cNvSpPr>
          <p:nvPr>
            <p:ph type="ftr" idx="3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GB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GB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lang="en-GB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0" name="PlaceHolder 6"/>
          <p:cNvSpPr>
            <a:spLocks noGrp="1"/>
          </p:cNvSpPr>
          <p:nvPr>
            <p:ph type="sldNum" idx="3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3342991A-47F1-447B-A7C5-C0FD34948985}" type="slidenum"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Title and Vertical Tex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en-US" sz="4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lang="en-US" sz="4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lang="en-US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 vert="eaVert">
            <a:noAutofit/>
          </a:bodyPr>
          <a:lstStyle>
            <a:lvl1pPr algn="l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  <a:def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  <a:defRPr lang="en-US" sz="2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  <a:def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  <a:def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  <a:def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marL="343080" indent="-343080" algn="l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lang="en-US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743040" lvl="1" indent="-285840" algn="l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en-US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lang="en-US" sz="2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143000" lvl="2" indent="-228600"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lang="en-US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600200" lvl="3" indent="-228600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057400" lvl="4" indent="-228600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dt" idx="4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" name="PlaceHolder 4"/>
          <p:cNvSpPr>
            <a:spLocks noGrp="1"/>
          </p:cNvSpPr>
          <p:nvPr>
            <p:ph type="ftr" idx="5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GB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GB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lang="en-GB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" name="PlaceHolder 5"/>
          <p:cNvSpPr>
            <a:spLocks noGrp="1"/>
          </p:cNvSpPr>
          <p:nvPr>
            <p:ph type="sldNum" idx="6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62EC038E-6B3E-4BDF-BB6F-04AC928C8A02}" type="slidenum"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Vertical Title and Tex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629400" y="274680"/>
            <a:ext cx="2057040" cy="5851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 vert="eaVert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en-US" sz="4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lang="en-US" sz="4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lang="en-US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274680"/>
            <a:ext cx="6019560" cy="5851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 vert="eaVert">
            <a:noAutofit/>
          </a:bodyPr>
          <a:lstStyle>
            <a:lvl1pPr algn="l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  <a:def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  <a:defRPr lang="en-US" sz="2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  <a:def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  <a:def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  <a:def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marL="343080" indent="-343080" algn="l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lang="en-US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743040" lvl="1" indent="-285840" algn="l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en-US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lang="en-US" sz="2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143000" lvl="2" indent="-228600"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lang="en-US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600200" lvl="3" indent="-228600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057400" lvl="4" indent="-228600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dt" idx="7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ftr" idx="8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GB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GB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lang="en-GB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" name="PlaceHolder 5"/>
          <p:cNvSpPr>
            <a:spLocks noGrp="1"/>
          </p:cNvSpPr>
          <p:nvPr>
            <p:ph type="sldNum" idx="9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511BD243-F2F8-44C9-819E-3E00A8E902A5}" type="slidenum"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 and Conten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en-US" sz="4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lang="en-US" sz="4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lang="en-US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algn="l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  <a:def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  <a:defRPr lang="en-US" sz="2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  <a:def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  <a:def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  <a:def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marL="343080" indent="-343080" algn="l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lang="en-US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743040" lvl="1" indent="-285840" algn="l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en-US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lang="en-US" sz="2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143000" lvl="2" indent="-228600"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lang="en-US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600200" lvl="3" indent="-228600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057400" lvl="4" indent="-228600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dt" idx="10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ftr" idx="11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GB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GB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lang="en-GB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0" name="PlaceHolder 5"/>
          <p:cNvSpPr>
            <a:spLocks noGrp="1"/>
          </p:cNvSpPr>
          <p:nvPr>
            <p:ph type="sldNum" idx="12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F806B3AE-D0FA-4276-8D4D-6E637143A602}" type="slidenum"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ection Header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en-US" sz="4000" b="1" u="none" strike="noStrike" cap="all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en-US" sz="4000" b="1" u="none" strike="noStrike" cap="all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lang="en-US" sz="4000" b="1" u="none" strike="noStrike" cap="all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772040" cy="14997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l" defTabSz="91440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  <a:defRPr lang="en-US" sz="20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en-US" sz="20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Click to edit Master text styles</a:t>
            </a:r>
            <a:endParaRPr lang="en-US" sz="2000" b="0" u="none" strike="noStrike">
              <a:solidFill>
                <a:schemeClr val="dk1">
                  <a:tint val="75000"/>
                </a:schemeClr>
              </a:solidFill>
              <a:effectLst/>
              <a:uFillTx/>
              <a:latin typeface="Calibri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dt" idx="13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ftr" idx="14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GB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GB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lang="en-GB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5" name="PlaceHolder 5"/>
          <p:cNvSpPr>
            <a:spLocks noGrp="1"/>
          </p:cNvSpPr>
          <p:nvPr>
            <p:ph type="sldNum" idx="15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A4AC70B9-CD12-464B-BACB-E30BD7D1EA3D}" type="slidenum"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wo Conten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en-US" sz="4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lang="en-US" sz="4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lang="en-US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algn="l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  <a:defRPr lang="en-US" sz="2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  <a:def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  <a:def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  <a:def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  <a:def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marL="343080" indent="-343080" algn="l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lang="en-US" sz="2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743040" lvl="1" indent="-285840"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lang="en-US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143000" lvl="2" indent="-228600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600200" lvl="3" indent="-228600" algn="l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057400" lvl="4" indent="-228600" algn="l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algn="l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  <a:defRPr lang="en-US" sz="2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  <a:def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  <a:def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  <a:def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  <a:def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marL="343080" indent="-343080" algn="l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lang="en-US" sz="2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743040" lvl="1" indent="-285840"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lang="en-US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143000" lvl="2" indent="-228600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600200" lvl="3" indent="-228600" algn="l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057400" lvl="4" indent="-228600" algn="l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dt" idx="16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ftr" idx="17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GB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GB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lang="en-GB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1" name="PlaceHolder 6"/>
          <p:cNvSpPr>
            <a:spLocks noGrp="1"/>
          </p:cNvSpPr>
          <p:nvPr>
            <p:ph type="sldNum" idx="18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2ADBF901-C6F2-4D01-9B00-E50B3204053C}" type="slidenum"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mparison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en-US" sz="4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lang="en-US" sz="4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lang="en-US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535040"/>
            <a:ext cx="4039920" cy="639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l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  <a:defRPr lang="en-US" sz="2400" b="1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r>
              <a:rPr lang="en-US" sz="24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lang="en-US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57200" y="2174760"/>
            <a:ext cx="4039920" cy="3951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  <a:tabLst>
                <a:tab pos="0" algn="l"/>
              </a:tabLst>
              <a:def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  <a:tabLst>
                <a:tab pos="0" algn="l"/>
              </a:tabLst>
              <a:defRPr lang="en-US" sz="16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  <a:tabLst>
                <a:tab pos="0" algn="l"/>
              </a:tabLst>
              <a:defRPr lang="en-US" sz="16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marL="343080" indent="-343080"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lang="en-US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743040" lvl="1" indent="-285840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  <a:tabLst>
                <a:tab pos="0" algn="l"/>
              </a:tabLst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143000" lvl="2" indent="-228600" algn="l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600200" lvl="3" indent="-228600" algn="l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  <a:tabLst>
                <a:tab pos="0" algn="l"/>
              </a:tabLst>
            </a:pPr>
            <a:r>
              <a:rPr lang="en-US" sz="1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lang="en-US" sz="1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057400" lvl="4" indent="-228600" algn="l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  <a:tabLst>
                <a:tab pos="0" algn="l"/>
              </a:tabLst>
            </a:pPr>
            <a:r>
              <a:rPr lang="en-US" sz="1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lang="en-US" sz="1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4645080" y="1535040"/>
            <a:ext cx="4041360" cy="639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l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  <a:defRPr lang="en-US" sz="2400" b="1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r>
              <a:rPr lang="en-US" sz="24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lang="en-US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4645080" y="2174760"/>
            <a:ext cx="4041360" cy="3951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  <a:tabLst>
                <a:tab pos="0" algn="l"/>
              </a:tabLst>
              <a:def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  <a:tabLst>
                <a:tab pos="0" algn="l"/>
              </a:tabLst>
              <a:defRPr lang="en-US" sz="16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  <a:tabLst>
                <a:tab pos="0" algn="l"/>
              </a:tabLst>
              <a:defRPr lang="en-US" sz="16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marL="343080" indent="-343080"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lang="en-US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743040" lvl="1" indent="-285840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  <a:tabLst>
                <a:tab pos="0" algn="l"/>
              </a:tabLst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143000" lvl="2" indent="-228600" algn="l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600200" lvl="3" indent="-228600" algn="l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  <a:tabLst>
                <a:tab pos="0" algn="l"/>
              </a:tabLst>
            </a:pPr>
            <a:r>
              <a:rPr lang="en-US" sz="1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lang="en-US" sz="1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057400" lvl="4" indent="-228600" algn="l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  <a:tabLst>
                <a:tab pos="0" algn="l"/>
              </a:tabLst>
            </a:pPr>
            <a:r>
              <a:rPr lang="en-US" sz="1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lang="en-US" sz="1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dt" idx="19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ftr" idx="20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GB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GB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lang="en-GB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9" name="PlaceHolder 8"/>
          <p:cNvSpPr>
            <a:spLocks noGrp="1"/>
          </p:cNvSpPr>
          <p:nvPr>
            <p:ph type="sldNum" idx="21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F29B5838-F1DB-4DB4-AB3F-4FB3D59EB96B}" type="slidenum"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en-US" sz="4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lang="en-US" sz="4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lang="en-US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dt" idx="22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ftr" idx="23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GB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GB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lang="en-GB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sldNum" idx="24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31B0D3D2-BF2C-4000-9CBC-95034800361B}" type="slidenum"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dt" idx="25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ftr" idx="26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GB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GB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lang="en-GB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sldNum" idx="27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427B913F-D387-4AF3-B6F5-704F9DA6F4C4}" type="slidenum"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7" name="PlaceHolder 4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l">
              <a:buNone/>
              <a:def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l">
              <a:buNone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the title text format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8" name="PlaceHolder 5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  <a:lvl6pPr lvl="5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6pPr>
            <a:lvl7pPr lvl="6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7pPr>
          </a:lstStyle>
          <a:p>
            <a:pPr marL="432000" indent="-324000"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the outline text format</a:t>
            </a:r>
            <a:endParaRPr lang="en-US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864000" lvl="1" indent="-324000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Second Outline Level</a:t>
            </a:r>
            <a:endParaRPr lang="en-US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296000" lvl="2" indent="-288000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Third Outline Level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728000" lvl="3" indent="-216000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Fourth Outline Level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160000" lvl="4" indent="-21600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Fifth Outline Level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592000" lvl="5" indent="-21600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Sixth Outline Level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3024000" lvl="6" indent="-21600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Seventh Outline Level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9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9.xml"/><Relationship Id="rId4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slideLayout" Target="../slideLayouts/slideLayout9.xml"/><Relationship Id="rId4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slideLayout" Target="../slideLayouts/slideLayout9.xml"/><Relationship Id="rId7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9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9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hyperlink" Target="https://doi.org/10.1038/s41586-018-0361-2" TargetMode="External"/><Relationship Id="rId2" Type="http://schemas.openxmlformats.org/officeDocument/2006/relationships/hyperlink" Target="http://arxiv.org/abs/1603.02754" TargetMode="External"/><Relationship Id="rId3" Type="http://schemas.openxmlformats.org/officeDocument/2006/relationships/hyperlink" Target="https://doi.org/10.1145/2939672.2939785" TargetMode="External"/><Relationship Id="rId4" Type="http://schemas.openxmlformats.org/officeDocument/2006/relationships/hyperlink" Target="https://doi.org/10.1016/j.nuclphysa.2022.122447" TargetMode="External"/><Relationship Id="rId5" Type="http://schemas.openxmlformats.org/officeDocument/2006/relationships/slideLayout" Target="../slideLayouts/slideLayout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9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9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9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9.xml"/><Relationship Id="rId4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6F4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2"/>
          <p:cNvGrpSpPr/>
          <p:nvPr/>
        </p:nvGrpSpPr>
        <p:grpSpPr>
          <a:xfrm>
            <a:off x="1979280" y="7180560"/>
            <a:ext cx="5547600" cy="225360"/>
            <a:chOff x="1979280" y="7180560"/>
            <a:chExt cx="5547600" cy="225360"/>
          </a:xfrm>
        </p:grpSpPr>
        <p:grpSp>
          <p:nvGrpSpPr>
            <p:cNvPr id="68" name="Group 3"/>
            <p:cNvGrpSpPr/>
            <p:nvPr/>
          </p:nvGrpSpPr>
          <p:grpSpPr>
            <a:xfrm>
              <a:off x="1979280" y="7180560"/>
              <a:ext cx="5547600" cy="225360"/>
              <a:chOff x="1979280" y="7180560"/>
              <a:chExt cx="5547600" cy="225360"/>
            </a:xfrm>
          </p:grpSpPr>
          <p:sp>
            <p:nvSpPr>
              <p:cNvPr id="69" name="Freeform 4"/>
              <p:cNvSpPr/>
              <p:nvPr/>
            </p:nvSpPr>
            <p:spPr>
              <a:xfrm rot="16200000">
                <a:off x="4712400" y="4591800"/>
                <a:ext cx="225360" cy="5402880"/>
              </a:xfrm>
              <a:custGeom>
                <a:avLst/>
                <a:gdLst>
                  <a:gd name="textAreaLeft" fmla="*/ 0 w 225360"/>
                  <a:gd name="textAreaRight" fmla="*/ 225720 w 225360"/>
                  <a:gd name="textAreaTop" fmla="*/ 0 h 5402880"/>
                  <a:gd name="textAreaBottom" fmla="*/ 5403240 h 5402880"/>
                </a:gdLst>
                <a:ahLst/>
                <a:cxnLst/>
                <a:rect l="textAreaLeft" t="textAreaTop" r="textAreaRight" b="textAreaBottom"/>
                <a:pathLst>
                  <a:path w="59491" h="1423096">
                    <a:moveTo>
                      <a:pt x="0" y="0"/>
                    </a:moveTo>
                    <a:lnTo>
                      <a:pt x="59491" y="0"/>
                    </a:lnTo>
                    <a:lnTo>
                      <a:pt x="59491" y="1423096"/>
                    </a:lnTo>
                    <a:lnTo>
                      <a:pt x="0" y="1423096"/>
                    </a:lnTo>
                    <a:close/>
                  </a:path>
                </a:pathLst>
              </a:custGeom>
              <a:solidFill>
                <a:srgbClr val="7C898B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tIns="45000" rIns="90000" bIns="45000" anchor="t">
                <a:noAutofit/>
              </a:bodyPr>
              <a:p>
                <a:endParaRPr lang="en-GB" sz="1800" b="0" u="none" strike="noStrike">
                  <a:solidFill>
                    <a:srgbClr val="FFFFFF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0" name="TextBox 5"/>
              <p:cNvSpPr/>
              <p:nvPr/>
            </p:nvSpPr>
            <p:spPr>
              <a:xfrm rot="16200000">
                <a:off x="4640400" y="4519440"/>
                <a:ext cx="225360" cy="55476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0760" tIns="50760" rIns="50760" bIns="50760" anchor="ctr">
                <a:noAutofit/>
              </a:bodyPr>
              <a:p>
                <a:endParaRPr lang="en-US" sz="1800" b="0" u="none" strike="noStrike">
                  <a:solidFill>
                    <a:schemeClr val="dk1"/>
                  </a:solidFill>
                  <a:effectLst/>
                  <a:uFillTx/>
                  <a:latin typeface="Calibri"/>
                </a:endParaRPr>
              </a:p>
            </p:txBody>
          </p:sp>
        </p:grpSp>
        <p:grpSp>
          <p:nvGrpSpPr>
            <p:cNvPr id="71" name="Group 6"/>
            <p:cNvGrpSpPr/>
            <p:nvPr/>
          </p:nvGrpSpPr>
          <p:grpSpPr>
            <a:xfrm>
              <a:off x="1979280" y="7180560"/>
              <a:ext cx="1517040" cy="225360"/>
              <a:chOff x="1979280" y="7180560"/>
              <a:chExt cx="1517040" cy="225360"/>
            </a:xfrm>
          </p:grpSpPr>
          <p:sp>
            <p:nvSpPr>
              <p:cNvPr id="72" name="Freeform 7"/>
              <p:cNvSpPr/>
              <p:nvPr/>
            </p:nvSpPr>
            <p:spPr>
              <a:xfrm rot="16200000">
                <a:off x="2697120" y="6607080"/>
                <a:ext cx="225360" cy="1372320"/>
              </a:xfrm>
              <a:custGeom>
                <a:avLst/>
                <a:gdLst>
                  <a:gd name="textAreaLeft" fmla="*/ 0 w 225360"/>
                  <a:gd name="textAreaRight" fmla="*/ 225720 w 225360"/>
                  <a:gd name="textAreaTop" fmla="*/ 0 h 1372320"/>
                  <a:gd name="textAreaBottom" fmla="*/ 1372680 h 1372320"/>
                </a:gdLst>
                <a:ahLst/>
                <a:cxnLst/>
                <a:rect l="textAreaLeft" t="textAreaTop" r="textAreaRight" b="textAreaBottom"/>
                <a:pathLst>
                  <a:path w="59491" h="361576">
                    <a:moveTo>
                      <a:pt x="0" y="0"/>
                    </a:moveTo>
                    <a:lnTo>
                      <a:pt x="59491" y="0"/>
                    </a:lnTo>
                    <a:lnTo>
                      <a:pt x="59491" y="361576"/>
                    </a:lnTo>
                    <a:lnTo>
                      <a:pt x="0" y="361576"/>
                    </a:lnTo>
                    <a:close/>
                  </a:path>
                </a:pathLst>
              </a:custGeom>
              <a:solidFill>
                <a:srgbClr val="253439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tIns="45000" rIns="90000" bIns="45000" anchor="t">
                <a:noAutofit/>
              </a:bodyPr>
              <a:p>
                <a:endParaRPr lang="en-GB" sz="1800" b="0" u="none" strike="noStrike">
                  <a:solidFill>
                    <a:srgbClr val="FFFFFF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3" name="TextBox 8"/>
              <p:cNvSpPr/>
              <p:nvPr/>
            </p:nvSpPr>
            <p:spPr>
              <a:xfrm rot="16200000">
                <a:off x="2625120" y="6534720"/>
                <a:ext cx="225360" cy="15170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0760" tIns="50760" rIns="50760" bIns="50760" anchor="ctr">
                <a:noAutofit/>
              </a:bodyPr>
              <a:p>
                <a:endParaRPr lang="en-US" sz="1800" b="0" u="none" strike="noStrike">
                  <a:solidFill>
                    <a:schemeClr val="dk1"/>
                  </a:solidFill>
                  <a:effectLst/>
                  <a:uFillTx/>
                  <a:latin typeface="Calibri"/>
                </a:endParaRPr>
              </a:p>
            </p:txBody>
          </p:sp>
        </p:grpSp>
        <p:grpSp>
          <p:nvGrpSpPr>
            <p:cNvPr id="74" name="Group 9"/>
            <p:cNvGrpSpPr/>
            <p:nvPr/>
          </p:nvGrpSpPr>
          <p:grpSpPr>
            <a:xfrm>
              <a:off x="3350160" y="7180560"/>
              <a:ext cx="740880" cy="225360"/>
              <a:chOff x="3350160" y="7180560"/>
              <a:chExt cx="740880" cy="225360"/>
            </a:xfrm>
          </p:grpSpPr>
          <p:sp>
            <p:nvSpPr>
              <p:cNvPr id="75" name="Freeform 10"/>
              <p:cNvSpPr/>
              <p:nvPr/>
            </p:nvSpPr>
            <p:spPr>
              <a:xfrm rot="16200000">
                <a:off x="3680280" y="6995160"/>
                <a:ext cx="225360" cy="596160"/>
              </a:xfrm>
              <a:custGeom>
                <a:avLst/>
                <a:gdLst>
                  <a:gd name="textAreaLeft" fmla="*/ 0 w 225360"/>
                  <a:gd name="textAreaRight" fmla="*/ 225720 w 225360"/>
                  <a:gd name="textAreaTop" fmla="*/ 0 h 596160"/>
                  <a:gd name="textAreaBottom" fmla="*/ 596520 h 596160"/>
                </a:gdLst>
                <a:ahLst/>
                <a:cxnLst/>
                <a:rect l="textAreaLeft" t="textAreaTop" r="textAreaRight" b="textAreaBottom"/>
                <a:pathLst>
                  <a:path w="59491" h="157064">
                    <a:moveTo>
                      <a:pt x="0" y="0"/>
                    </a:moveTo>
                    <a:lnTo>
                      <a:pt x="59491" y="0"/>
                    </a:lnTo>
                    <a:lnTo>
                      <a:pt x="59491" y="157064"/>
                    </a:lnTo>
                    <a:lnTo>
                      <a:pt x="0" y="157064"/>
                    </a:lnTo>
                    <a:close/>
                  </a:path>
                </a:pathLst>
              </a:custGeom>
              <a:solidFill>
                <a:srgbClr val="B29E84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tIns="45000" rIns="90000" bIns="45000" anchor="t">
                <a:noAutofit/>
              </a:bodyPr>
              <a:p>
                <a:endParaRPr lang="en-GB" sz="18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6" name="TextBox 11"/>
              <p:cNvSpPr/>
              <p:nvPr/>
            </p:nvSpPr>
            <p:spPr>
              <a:xfrm rot="16200000">
                <a:off x="3607560" y="6922800"/>
                <a:ext cx="225360" cy="7405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0760" tIns="50760" rIns="50760" bIns="50760" anchor="ctr">
                <a:noAutofit/>
              </a:bodyPr>
              <a:p>
                <a:endParaRPr lang="en-US" sz="1800" b="0" u="none" strike="noStrike">
                  <a:solidFill>
                    <a:schemeClr val="dk1"/>
                  </a:solidFill>
                  <a:effectLst/>
                  <a:uFillTx/>
                  <a:latin typeface="Calibri"/>
                </a:endParaRPr>
              </a:p>
            </p:txBody>
          </p:sp>
        </p:grpSp>
      </p:grpSp>
      <p:grpSp>
        <p:nvGrpSpPr>
          <p:cNvPr id="77" name="Group 12"/>
          <p:cNvGrpSpPr/>
          <p:nvPr/>
        </p:nvGrpSpPr>
        <p:grpSpPr>
          <a:xfrm>
            <a:off x="15418800" y="1130760"/>
            <a:ext cx="1410480" cy="274320"/>
            <a:chOff x="15418800" y="1130760"/>
            <a:chExt cx="1410480" cy="274320"/>
          </a:xfrm>
        </p:grpSpPr>
        <p:grpSp>
          <p:nvGrpSpPr>
            <p:cNvPr id="78" name="Group 13"/>
            <p:cNvGrpSpPr/>
            <p:nvPr/>
          </p:nvGrpSpPr>
          <p:grpSpPr>
            <a:xfrm>
              <a:off x="15418800" y="1130760"/>
              <a:ext cx="333000" cy="274320"/>
              <a:chOff x="15418800" y="1130760"/>
              <a:chExt cx="333000" cy="274320"/>
            </a:xfrm>
          </p:grpSpPr>
          <p:sp>
            <p:nvSpPr>
              <p:cNvPr id="79" name="Freeform 14"/>
              <p:cNvSpPr/>
              <p:nvPr/>
            </p:nvSpPr>
            <p:spPr>
              <a:xfrm rot="16200000">
                <a:off x="15477120" y="1130760"/>
                <a:ext cx="274320" cy="274320"/>
              </a:xfrm>
              <a:custGeom>
                <a:avLst/>
                <a:gdLst>
                  <a:gd name="textAreaLeft" fmla="*/ 0 w 274320"/>
                  <a:gd name="textAreaRight" fmla="*/ 274680 w 274320"/>
                  <a:gd name="textAreaTop" fmla="*/ 0 h 274320"/>
                  <a:gd name="textAreaBottom" fmla="*/ 274680 h 274320"/>
                </a:gdLst>
                <a:ahLst/>
                <a:cxnLst/>
                <a:rect l="textAreaLeft" t="textAreaTop" r="textAreaRight" b="textAreaBottom"/>
                <a:pathLst>
                  <a:path w="178795" h="178795">
                    <a:moveTo>
                      <a:pt x="0" y="0"/>
                    </a:moveTo>
                    <a:lnTo>
                      <a:pt x="178795" y="0"/>
                    </a:lnTo>
                    <a:lnTo>
                      <a:pt x="178795" y="178795"/>
                    </a:lnTo>
                    <a:lnTo>
                      <a:pt x="0" y="178795"/>
                    </a:lnTo>
                    <a:close/>
                  </a:path>
                </a:pathLst>
              </a:custGeom>
              <a:solidFill>
                <a:srgbClr val="253439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tIns="45000" rIns="90000" bIns="45000" anchor="t">
                <a:noAutofit/>
              </a:bodyPr>
              <a:p>
                <a:endParaRPr lang="en-GB" sz="1800" b="0" u="none" strike="noStrike">
                  <a:solidFill>
                    <a:srgbClr val="FFFFFF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0" name="TextBox 15"/>
              <p:cNvSpPr/>
              <p:nvPr/>
            </p:nvSpPr>
            <p:spPr>
              <a:xfrm rot="16200000">
                <a:off x="15447960" y="1101240"/>
                <a:ext cx="274320" cy="3330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0760" tIns="50760" rIns="50760" bIns="50760" anchor="ctr">
                <a:noAutofit/>
              </a:bodyPr>
              <a:p>
                <a:endParaRPr lang="en-US" sz="1800" b="0" u="none" strike="noStrike">
                  <a:solidFill>
                    <a:schemeClr val="dk1"/>
                  </a:solidFill>
                  <a:effectLst/>
                  <a:uFillTx/>
                  <a:latin typeface="Calibri"/>
                </a:endParaRPr>
              </a:p>
            </p:txBody>
          </p:sp>
        </p:grpSp>
        <p:grpSp>
          <p:nvGrpSpPr>
            <p:cNvPr id="81" name="Group 16"/>
            <p:cNvGrpSpPr/>
            <p:nvPr/>
          </p:nvGrpSpPr>
          <p:grpSpPr>
            <a:xfrm>
              <a:off x="15957360" y="1130760"/>
              <a:ext cx="333000" cy="274320"/>
              <a:chOff x="15957360" y="1130760"/>
              <a:chExt cx="333000" cy="274320"/>
            </a:xfrm>
          </p:grpSpPr>
          <p:sp>
            <p:nvSpPr>
              <p:cNvPr id="82" name="Freeform 17"/>
              <p:cNvSpPr/>
              <p:nvPr/>
            </p:nvSpPr>
            <p:spPr>
              <a:xfrm rot="16200000">
                <a:off x="16016040" y="1130760"/>
                <a:ext cx="274320" cy="274320"/>
              </a:xfrm>
              <a:custGeom>
                <a:avLst/>
                <a:gdLst>
                  <a:gd name="textAreaLeft" fmla="*/ 0 w 274320"/>
                  <a:gd name="textAreaRight" fmla="*/ 274680 w 274320"/>
                  <a:gd name="textAreaTop" fmla="*/ 0 h 274320"/>
                  <a:gd name="textAreaBottom" fmla="*/ 274680 h 274320"/>
                </a:gdLst>
                <a:ahLst/>
                <a:cxnLst/>
                <a:rect l="textAreaLeft" t="textAreaTop" r="textAreaRight" b="textAreaBottom"/>
                <a:pathLst>
                  <a:path w="178795" h="178795">
                    <a:moveTo>
                      <a:pt x="0" y="0"/>
                    </a:moveTo>
                    <a:lnTo>
                      <a:pt x="178795" y="0"/>
                    </a:lnTo>
                    <a:lnTo>
                      <a:pt x="178795" y="178795"/>
                    </a:lnTo>
                    <a:lnTo>
                      <a:pt x="0" y="178795"/>
                    </a:lnTo>
                    <a:close/>
                  </a:path>
                </a:pathLst>
              </a:custGeom>
              <a:solidFill>
                <a:srgbClr val="B29E84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tIns="45000" rIns="90000" bIns="45000" anchor="t">
                <a:noAutofit/>
              </a:bodyPr>
              <a:p>
                <a:endParaRPr lang="en-GB" sz="18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3" name="TextBox 18"/>
              <p:cNvSpPr/>
              <p:nvPr/>
            </p:nvSpPr>
            <p:spPr>
              <a:xfrm rot="16200000">
                <a:off x="15986520" y="1101240"/>
                <a:ext cx="274320" cy="3330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0760" tIns="50760" rIns="50760" bIns="50760" anchor="ctr">
                <a:noAutofit/>
              </a:bodyPr>
              <a:p>
                <a:endParaRPr lang="en-US" sz="1800" b="0" u="none" strike="noStrike">
                  <a:solidFill>
                    <a:schemeClr val="dk1"/>
                  </a:solidFill>
                  <a:effectLst/>
                  <a:uFillTx/>
                  <a:latin typeface="Calibri"/>
                </a:endParaRPr>
              </a:p>
            </p:txBody>
          </p:sp>
        </p:grpSp>
        <p:grpSp>
          <p:nvGrpSpPr>
            <p:cNvPr id="84" name="Group 19"/>
            <p:cNvGrpSpPr/>
            <p:nvPr/>
          </p:nvGrpSpPr>
          <p:grpSpPr>
            <a:xfrm>
              <a:off x="16496280" y="1130760"/>
              <a:ext cx="333000" cy="274320"/>
              <a:chOff x="16496280" y="1130760"/>
              <a:chExt cx="333000" cy="274320"/>
            </a:xfrm>
          </p:grpSpPr>
          <p:sp>
            <p:nvSpPr>
              <p:cNvPr id="85" name="Freeform 20"/>
              <p:cNvSpPr/>
              <p:nvPr/>
            </p:nvSpPr>
            <p:spPr>
              <a:xfrm rot="16200000">
                <a:off x="16554600" y="1130760"/>
                <a:ext cx="274320" cy="274320"/>
              </a:xfrm>
              <a:custGeom>
                <a:avLst/>
                <a:gdLst>
                  <a:gd name="textAreaLeft" fmla="*/ 0 w 274320"/>
                  <a:gd name="textAreaRight" fmla="*/ 274680 w 274320"/>
                  <a:gd name="textAreaTop" fmla="*/ 0 h 274320"/>
                  <a:gd name="textAreaBottom" fmla="*/ 274680 h 274320"/>
                </a:gdLst>
                <a:ahLst/>
                <a:cxnLst/>
                <a:rect l="textAreaLeft" t="textAreaTop" r="textAreaRight" b="textAreaBottom"/>
                <a:pathLst>
                  <a:path w="178795" h="178795">
                    <a:moveTo>
                      <a:pt x="0" y="0"/>
                    </a:moveTo>
                    <a:lnTo>
                      <a:pt x="178795" y="0"/>
                    </a:lnTo>
                    <a:lnTo>
                      <a:pt x="178795" y="178795"/>
                    </a:lnTo>
                    <a:lnTo>
                      <a:pt x="0" y="178795"/>
                    </a:lnTo>
                    <a:close/>
                  </a:path>
                </a:pathLst>
              </a:custGeom>
              <a:solidFill>
                <a:srgbClr val="7C898B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tIns="45000" rIns="90000" bIns="45000" anchor="t">
                <a:noAutofit/>
              </a:bodyPr>
              <a:p>
                <a:endParaRPr lang="en-GB" sz="1800" b="0" u="none" strike="noStrike">
                  <a:solidFill>
                    <a:srgbClr val="FFFFFF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6" name="TextBox 21"/>
              <p:cNvSpPr/>
              <p:nvPr/>
            </p:nvSpPr>
            <p:spPr>
              <a:xfrm rot="16200000">
                <a:off x="16525440" y="1101240"/>
                <a:ext cx="274320" cy="3330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0760" tIns="50760" rIns="50760" bIns="50760" anchor="ctr">
                <a:noAutofit/>
              </a:bodyPr>
              <a:p>
                <a:endParaRPr lang="en-US" sz="1800" b="0" u="none" strike="noStrike">
                  <a:solidFill>
                    <a:schemeClr val="dk1"/>
                  </a:solidFill>
                  <a:effectLst/>
                  <a:uFillTx/>
                  <a:latin typeface="Calibri"/>
                </a:endParaRPr>
              </a:p>
            </p:txBody>
          </p:sp>
        </p:grpSp>
      </p:grpSp>
      <p:grpSp>
        <p:nvGrpSpPr>
          <p:cNvPr id="87" name="Group 22"/>
          <p:cNvGrpSpPr/>
          <p:nvPr/>
        </p:nvGrpSpPr>
        <p:grpSpPr>
          <a:xfrm>
            <a:off x="-381600" y="-363240"/>
            <a:ext cx="1410120" cy="10868760"/>
            <a:chOff x="-381600" y="-363240"/>
            <a:chExt cx="1410120" cy="10868760"/>
          </a:xfrm>
        </p:grpSpPr>
        <p:sp>
          <p:nvSpPr>
            <p:cNvPr id="88" name="Freeform 23"/>
            <p:cNvSpPr/>
            <p:nvPr/>
          </p:nvSpPr>
          <p:spPr>
            <a:xfrm>
              <a:off x="-381600" y="-218520"/>
              <a:ext cx="1410120" cy="10724040"/>
            </a:xfrm>
            <a:custGeom>
              <a:avLst/>
              <a:gdLst>
                <a:gd name="textAreaLeft" fmla="*/ 0 w 1410120"/>
                <a:gd name="textAreaRight" fmla="*/ 1410480 w 1410120"/>
                <a:gd name="textAreaTop" fmla="*/ 0 h 10724040"/>
                <a:gd name="textAreaBottom" fmla="*/ 10724400 h 10724040"/>
              </a:gdLst>
              <a:ahLst/>
              <a:cxnLst/>
              <a:rect l="textAreaLeft" t="textAreaTop" r="textAreaRight" b="textAreaBottom"/>
              <a:pathLst>
                <a:path w="371469" h="2824520">
                  <a:moveTo>
                    <a:pt x="0" y="0"/>
                  </a:moveTo>
                  <a:lnTo>
                    <a:pt x="371469" y="0"/>
                  </a:lnTo>
                  <a:lnTo>
                    <a:pt x="371469" y="2824520"/>
                  </a:lnTo>
                  <a:lnTo>
                    <a:pt x="0" y="2824520"/>
                  </a:lnTo>
                  <a:close/>
                </a:path>
              </a:pathLst>
            </a:custGeom>
            <a:solidFill>
              <a:srgbClr val="7C898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tIns="45000" rIns="90000" bIns="45000" anchor="t">
              <a:noAutofit/>
            </a:bodyPr>
            <a:p>
              <a:endParaRPr lang="en-GB" sz="18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9" name="TextBox 24"/>
            <p:cNvSpPr/>
            <p:nvPr/>
          </p:nvSpPr>
          <p:spPr>
            <a:xfrm>
              <a:off x="-381600" y="-363240"/>
              <a:ext cx="1410120" cy="10868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tIns="50760" rIns="50760" bIns="50760" anchor="ctr">
              <a:noAutofit/>
            </a:bodyPr>
            <a:p>
              <a:endPara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</p:grpSp>
      <p:grpSp>
        <p:nvGrpSpPr>
          <p:cNvPr id="90" name="Group 25"/>
          <p:cNvGrpSpPr/>
          <p:nvPr/>
        </p:nvGrpSpPr>
        <p:grpSpPr>
          <a:xfrm>
            <a:off x="-229320" y="-210960"/>
            <a:ext cx="1257840" cy="1800000"/>
            <a:chOff x="-229320" y="-210960"/>
            <a:chExt cx="1257840" cy="1800000"/>
          </a:xfrm>
        </p:grpSpPr>
        <p:sp>
          <p:nvSpPr>
            <p:cNvPr id="91" name="Freeform 26"/>
            <p:cNvSpPr/>
            <p:nvPr/>
          </p:nvSpPr>
          <p:spPr>
            <a:xfrm>
              <a:off x="-229320" y="-66240"/>
              <a:ext cx="1257840" cy="1655280"/>
            </a:xfrm>
            <a:custGeom>
              <a:avLst/>
              <a:gdLst>
                <a:gd name="textAreaLeft" fmla="*/ 0 w 1257840"/>
                <a:gd name="textAreaRight" fmla="*/ 1258200 w 1257840"/>
                <a:gd name="textAreaTop" fmla="*/ 0 h 1655280"/>
                <a:gd name="textAreaBottom" fmla="*/ 1655640 h 1655280"/>
              </a:gdLst>
              <a:ahLst/>
              <a:cxnLst/>
              <a:rect l="textAreaLeft" t="textAreaTop" r="textAreaRight" b="textAreaBottom"/>
              <a:pathLst>
                <a:path w="331330" h="436059">
                  <a:moveTo>
                    <a:pt x="0" y="0"/>
                  </a:moveTo>
                  <a:lnTo>
                    <a:pt x="331330" y="0"/>
                  </a:lnTo>
                  <a:lnTo>
                    <a:pt x="331330" y="436059"/>
                  </a:lnTo>
                  <a:lnTo>
                    <a:pt x="0" y="436059"/>
                  </a:lnTo>
                  <a:close/>
                </a:path>
              </a:pathLst>
            </a:custGeom>
            <a:solidFill>
              <a:srgbClr val="253439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tIns="45000" rIns="90000" bIns="45000" anchor="t">
              <a:noAutofit/>
            </a:bodyPr>
            <a:p>
              <a:endParaRPr lang="en-GB" sz="18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92" name="TextBox 27"/>
            <p:cNvSpPr/>
            <p:nvPr/>
          </p:nvSpPr>
          <p:spPr>
            <a:xfrm>
              <a:off x="-229320" y="-210960"/>
              <a:ext cx="1257840" cy="1800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tIns="50760" rIns="50760" bIns="50760" anchor="ctr">
              <a:noAutofit/>
            </a:bodyPr>
            <a:p>
              <a:endPara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</p:grpSp>
      <p:sp>
        <p:nvSpPr>
          <p:cNvPr id="93" name="Freeform 28"/>
          <p:cNvSpPr/>
          <p:nvPr/>
        </p:nvSpPr>
        <p:spPr>
          <a:xfrm>
            <a:off x="1667880" y="761400"/>
            <a:ext cx="911160" cy="1077480"/>
          </a:xfrm>
          <a:custGeom>
            <a:avLst/>
            <a:gdLst>
              <a:gd name="textAreaLeft" fmla="*/ 0 w 911160"/>
              <a:gd name="textAreaRight" fmla="*/ 911520 w 911160"/>
              <a:gd name="textAreaTop" fmla="*/ 0 h 1077480"/>
              <a:gd name="textAreaBottom" fmla="*/ 1077840 h 1077480"/>
            </a:gdLst>
            <a:ahLst/>
            <a:cxnLst/>
            <a:rect l="textAreaLeft" t="textAreaTop" r="textAreaRight" b="textAreaBottom"/>
            <a:pathLst>
              <a:path w="911520" h="1077925">
                <a:moveTo>
                  <a:pt x="0" y="0"/>
                </a:moveTo>
                <a:lnTo>
                  <a:pt x="911520" y="0"/>
                </a:lnTo>
                <a:lnTo>
                  <a:pt x="911520" y="1077926"/>
                </a:lnTo>
                <a:lnTo>
                  <a:pt x="0" y="107792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4" name="TextBox 29"/>
          <p:cNvSpPr/>
          <p:nvPr/>
        </p:nvSpPr>
        <p:spPr>
          <a:xfrm>
            <a:off x="1992600" y="3480120"/>
            <a:ext cx="13721040" cy="288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defTabSz="914400">
              <a:lnSpc>
                <a:spcPts val="7461"/>
              </a:lnSpc>
            </a:pPr>
            <a:r>
              <a:rPr lang="en-US" sz="7460" b="1" u="none" strike="noStrike">
                <a:solidFill>
                  <a:srgbClr val="253439"/>
                </a:solidFill>
                <a:effectLst/>
                <a:uFillTx/>
                <a:latin typeface="Lato Bold"/>
                <a:ea typeface="Lato Bold"/>
              </a:rPr>
              <a:t>Scattered Electron Identification Using ML Techniques at the Electron-Ion Collider</a:t>
            </a:r>
            <a:endParaRPr lang="en-GB" sz="746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5" name="TextBox 30"/>
          <p:cNvSpPr/>
          <p:nvPr/>
        </p:nvSpPr>
        <p:spPr>
          <a:xfrm>
            <a:off x="13781880" y="8539560"/>
            <a:ext cx="3047400" cy="302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r" defTabSz="914400">
              <a:lnSpc>
                <a:spcPts val="2310"/>
              </a:lnSpc>
            </a:pPr>
            <a:r>
              <a:rPr lang="en-US" sz="2100" b="0" u="none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Written by Arthur Guest</a:t>
            </a:r>
            <a:endParaRPr lang="en-GB" sz="21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6" name="TextBox 31"/>
          <p:cNvSpPr/>
          <p:nvPr/>
        </p:nvSpPr>
        <p:spPr>
          <a:xfrm>
            <a:off x="2868840" y="957960"/>
            <a:ext cx="1956240" cy="612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defTabSz="914400">
              <a:lnSpc>
                <a:spcPts val="2327"/>
              </a:lnSpc>
            </a:pPr>
            <a:r>
              <a:rPr lang="en-US" sz="2400" b="1" u="none" strike="noStrike">
                <a:solidFill>
                  <a:srgbClr val="253439"/>
                </a:solidFill>
                <a:effectLst/>
                <a:uFillTx/>
                <a:latin typeface="Lato Bold"/>
                <a:ea typeface="Lato Bold"/>
              </a:rPr>
              <a:t>University of Birmingham</a:t>
            </a:r>
            <a:endParaRPr lang="en-GB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7" name="TextBox 32"/>
          <p:cNvSpPr/>
          <p:nvPr/>
        </p:nvSpPr>
        <p:spPr>
          <a:xfrm>
            <a:off x="6702480" y="937800"/>
            <a:ext cx="4882680" cy="302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 defTabSz="914400">
              <a:lnSpc>
                <a:spcPts val="2310"/>
              </a:lnSpc>
            </a:pPr>
            <a:r>
              <a:rPr lang="en-US" sz="2100" b="0" u="none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27th February 2026</a:t>
            </a:r>
            <a:endParaRPr lang="en-GB" sz="21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8" name="TextBox 33"/>
          <p:cNvSpPr/>
          <p:nvPr/>
        </p:nvSpPr>
        <p:spPr>
          <a:xfrm>
            <a:off x="13781880" y="8955360"/>
            <a:ext cx="3047400" cy="302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r" defTabSz="914400">
              <a:lnSpc>
                <a:spcPts val="2310"/>
              </a:lnSpc>
            </a:pPr>
            <a:r>
              <a:rPr lang="en-US" sz="2100" b="0" u="none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Student ID: 2440329</a:t>
            </a:r>
            <a:endParaRPr lang="en-GB" sz="21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9" name="TextBox 34"/>
          <p:cNvSpPr/>
          <p:nvPr/>
        </p:nvSpPr>
        <p:spPr>
          <a:xfrm>
            <a:off x="17259480" y="9210600"/>
            <a:ext cx="151920" cy="19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tIns="0" rIns="0" bIns="0" anchor="t">
            <a:spAutoFit/>
          </a:bodyPr>
          <a:p>
            <a:pPr algn="ctr" defTabSz="914400">
              <a:lnSpc>
                <a:spcPts val="2801"/>
              </a:lnSpc>
            </a:pPr>
            <a:r>
              <a:rPr lang="en-US" sz="2000" b="0" u="none" strike="noStrike">
                <a:solidFill>
                  <a:srgbClr val="253439"/>
                </a:solidFill>
                <a:effectLst/>
                <a:uFillTx/>
                <a:latin typeface="Canva Sans"/>
                <a:ea typeface="Canva Sans"/>
              </a:rPr>
              <a:t>1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0" name="TextBox 35"/>
          <p:cNvSpPr/>
          <p:nvPr/>
        </p:nvSpPr>
        <p:spPr>
          <a:xfrm>
            <a:off x="1667880" y="8635680"/>
            <a:ext cx="5437800" cy="36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defTabSz="914400">
              <a:lnSpc>
                <a:spcPts val="2940"/>
              </a:lnSpc>
            </a:pPr>
            <a:r>
              <a:rPr lang="en-US" sz="2100" b="0" u="none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Supervisors: Paul Newman and Stephen Maple</a:t>
            </a:r>
            <a:endParaRPr lang="en-GB" sz="21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B29E8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extBox 2"/>
          <p:cNvSpPr/>
          <p:nvPr/>
        </p:nvSpPr>
        <p:spPr>
          <a:xfrm>
            <a:off x="1997280" y="2817720"/>
            <a:ext cx="14293080" cy="251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 defTabSz="914400">
              <a:lnSpc>
                <a:spcPts val="9601"/>
              </a:lnSpc>
            </a:pPr>
            <a:r>
              <a:rPr lang="en-US" sz="9600" b="1" u="none" strike="noStrike">
                <a:solidFill>
                  <a:srgbClr val="253439"/>
                </a:solidFill>
                <a:effectLst/>
                <a:uFillTx/>
                <a:latin typeface="Lato Bold"/>
                <a:ea typeface="Lato Bold"/>
              </a:rPr>
              <a:t>ML Methodology &amp; Feature Engineering</a:t>
            </a:r>
            <a:endParaRPr lang="en-GB" sz="9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187" name="Group 3"/>
          <p:cNvGrpSpPr/>
          <p:nvPr/>
        </p:nvGrpSpPr>
        <p:grpSpPr>
          <a:xfrm>
            <a:off x="15418800" y="1029240"/>
            <a:ext cx="333000" cy="274320"/>
            <a:chOff x="15418800" y="1029240"/>
            <a:chExt cx="333000" cy="274320"/>
          </a:xfrm>
        </p:grpSpPr>
        <p:sp>
          <p:nvSpPr>
            <p:cNvPr id="188" name="Freeform 4"/>
            <p:cNvSpPr/>
            <p:nvPr/>
          </p:nvSpPr>
          <p:spPr>
            <a:xfrm rot="16200000">
              <a:off x="15477120" y="1029240"/>
              <a:ext cx="274320" cy="274320"/>
            </a:xfrm>
            <a:custGeom>
              <a:avLst/>
              <a:gdLst>
                <a:gd name="textAreaLeft" fmla="*/ 0 w 274320"/>
                <a:gd name="textAreaRight" fmla="*/ 274680 w 274320"/>
                <a:gd name="textAreaTop" fmla="*/ 0 h 274320"/>
                <a:gd name="textAreaBottom" fmla="*/ 274680 h 274320"/>
              </a:gdLst>
              <a:ahLst/>
              <a:cxnLst/>
              <a:rect l="textAreaLeft" t="textAreaTop" r="textAreaRight" b="textAreaBottom"/>
              <a:pathLst>
                <a:path w="178795" h="178795">
                  <a:moveTo>
                    <a:pt x="0" y="0"/>
                  </a:moveTo>
                  <a:lnTo>
                    <a:pt x="178795" y="0"/>
                  </a:lnTo>
                  <a:lnTo>
                    <a:pt x="178795" y="178795"/>
                  </a:lnTo>
                  <a:lnTo>
                    <a:pt x="0" y="178795"/>
                  </a:lnTo>
                  <a:close/>
                </a:path>
              </a:pathLst>
            </a:custGeom>
            <a:solidFill>
              <a:srgbClr val="253439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tIns="45000" rIns="90000" bIns="45000" anchor="t">
              <a:noAutofit/>
            </a:bodyPr>
            <a:p>
              <a:endParaRPr lang="en-GB" sz="18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89" name="TextBox 5"/>
            <p:cNvSpPr/>
            <p:nvPr/>
          </p:nvSpPr>
          <p:spPr>
            <a:xfrm rot="16200000">
              <a:off x="15447960" y="999720"/>
              <a:ext cx="274320" cy="333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tIns="50760" rIns="50760" bIns="50760" anchor="ctr">
              <a:noAutofit/>
            </a:bodyPr>
            <a:p>
              <a:endPara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</p:grpSp>
      <p:grpSp>
        <p:nvGrpSpPr>
          <p:cNvPr id="190" name="Group 6"/>
          <p:cNvGrpSpPr/>
          <p:nvPr/>
        </p:nvGrpSpPr>
        <p:grpSpPr>
          <a:xfrm>
            <a:off x="15957360" y="1029240"/>
            <a:ext cx="333000" cy="274320"/>
            <a:chOff x="15957360" y="1029240"/>
            <a:chExt cx="333000" cy="274320"/>
          </a:xfrm>
        </p:grpSpPr>
        <p:sp>
          <p:nvSpPr>
            <p:cNvPr id="191" name="Freeform 7"/>
            <p:cNvSpPr/>
            <p:nvPr/>
          </p:nvSpPr>
          <p:spPr>
            <a:xfrm rot="16200000">
              <a:off x="16016040" y="1029240"/>
              <a:ext cx="274320" cy="274320"/>
            </a:xfrm>
            <a:custGeom>
              <a:avLst/>
              <a:gdLst>
                <a:gd name="textAreaLeft" fmla="*/ 0 w 274320"/>
                <a:gd name="textAreaRight" fmla="*/ 274680 w 274320"/>
                <a:gd name="textAreaTop" fmla="*/ 0 h 274320"/>
                <a:gd name="textAreaBottom" fmla="*/ 274680 h 274320"/>
              </a:gdLst>
              <a:ahLst/>
              <a:cxnLst/>
              <a:rect l="textAreaLeft" t="textAreaTop" r="textAreaRight" b="textAreaBottom"/>
              <a:pathLst>
                <a:path w="178795" h="178795">
                  <a:moveTo>
                    <a:pt x="0" y="0"/>
                  </a:moveTo>
                  <a:lnTo>
                    <a:pt x="178795" y="0"/>
                  </a:lnTo>
                  <a:lnTo>
                    <a:pt x="178795" y="178795"/>
                  </a:lnTo>
                  <a:lnTo>
                    <a:pt x="0" y="178795"/>
                  </a:lnTo>
                  <a:close/>
                </a:path>
              </a:pathLst>
            </a:custGeom>
            <a:solidFill>
              <a:srgbClr val="F6F4F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tIns="45000" rIns="90000" bIns="45000" anchor="t">
              <a:noAutofit/>
            </a:bodyPr>
            <a:p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92" name="TextBox 8"/>
            <p:cNvSpPr/>
            <p:nvPr/>
          </p:nvSpPr>
          <p:spPr>
            <a:xfrm rot="16200000">
              <a:off x="15986520" y="999720"/>
              <a:ext cx="274320" cy="333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tIns="50760" rIns="50760" bIns="50760" anchor="ctr">
              <a:noAutofit/>
            </a:bodyPr>
            <a:p>
              <a:endPara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</p:grpSp>
      <p:grpSp>
        <p:nvGrpSpPr>
          <p:cNvPr id="193" name="Group 9"/>
          <p:cNvGrpSpPr/>
          <p:nvPr/>
        </p:nvGrpSpPr>
        <p:grpSpPr>
          <a:xfrm>
            <a:off x="16496280" y="1029240"/>
            <a:ext cx="333000" cy="274320"/>
            <a:chOff x="16496280" y="1029240"/>
            <a:chExt cx="333000" cy="274320"/>
          </a:xfrm>
        </p:grpSpPr>
        <p:sp>
          <p:nvSpPr>
            <p:cNvPr id="194" name="Freeform 10"/>
            <p:cNvSpPr/>
            <p:nvPr/>
          </p:nvSpPr>
          <p:spPr>
            <a:xfrm rot="16200000">
              <a:off x="16554600" y="1029240"/>
              <a:ext cx="274320" cy="274320"/>
            </a:xfrm>
            <a:custGeom>
              <a:avLst/>
              <a:gdLst>
                <a:gd name="textAreaLeft" fmla="*/ 0 w 274320"/>
                <a:gd name="textAreaRight" fmla="*/ 274680 w 274320"/>
                <a:gd name="textAreaTop" fmla="*/ 0 h 274320"/>
                <a:gd name="textAreaBottom" fmla="*/ 274680 h 274320"/>
              </a:gdLst>
              <a:ahLst/>
              <a:cxnLst/>
              <a:rect l="textAreaLeft" t="textAreaTop" r="textAreaRight" b="textAreaBottom"/>
              <a:pathLst>
                <a:path w="178795" h="178795">
                  <a:moveTo>
                    <a:pt x="0" y="0"/>
                  </a:moveTo>
                  <a:lnTo>
                    <a:pt x="178795" y="0"/>
                  </a:lnTo>
                  <a:lnTo>
                    <a:pt x="178795" y="178795"/>
                  </a:lnTo>
                  <a:lnTo>
                    <a:pt x="0" y="178795"/>
                  </a:lnTo>
                  <a:close/>
                </a:path>
              </a:pathLst>
            </a:custGeom>
            <a:solidFill>
              <a:srgbClr val="7C898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tIns="45000" rIns="90000" bIns="45000" anchor="t">
              <a:noAutofit/>
            </a:bodyPr>
            <a:p>
              <a:endParaRPr lang="en-GB" sz="18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95" name="TextBox 11"/>
            <p:cNvSpPr/>
            <p:nvPr/>
          </p:nvSpPr>
          <p:spPr>
            <a:xfrm rot="16200000">
              <a:off x="16525440" y="999720"/>
              <a:ext cx="274320" cy="333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tIns="50760" rIns="50760" bIns="50760" anchor="ctr">
              <a:noAutofit/>
            </a:bodyPr>
            <a:p>
              <a:endPara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</p:grpSp>
      <p:sp>
        <p:nvSpPr>
          <p:cNvPr id="196" name="TextBox 12"/>
          <p:cNvSpPr/>
          <p:nvPr/>
        </p:nvSpPr>
        <p:spPr>
          <a:xfrm>
            <a:off x="17259480" y="9210600"/>
            <a:ext cx="151920" cy="19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tIns="0" rIns="0" bIns="0" anchor="t">
            <a:spAutoFit/>
          </a:bodyPr>
          <a:p>
            <a:pPr algn="ctr" defTabSz="914400">
              <a:lnSpc>
                <a:spcPts val="2801"/>
              </a:lnSpc>
            </a:pPr>
            <a:r>
              <a:rPr lang="en-US" sz="2000" b="0" u="none" strike="noStrike">
                <a:solidFill>
                  <a:srgbClr val="253439"/>
                </a:solidFill>
                <a:effectLst/>
                <a:uFillTx/>
                <a:latin typeface="Canva Sans"/>
                <a:ea typeface="Canva Sans"/>
              </a:rPr>
              <a:t>10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6F4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extBox 2"/>
          <p:cNvSpPr/>
          <p:nvPr/>
        </p:nvSpPr>
        <p:spPr>
          <a:xfrm>
            <a:off x="1028880" y="1257480"/>
            <a:ext cx="7938720" cy="86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just" defTabSz="914400">
              <a:lnSpc>
                <a:spcPts val="6500"/>
              </a:lnSpc>
              <a:tabLst>
                <a:tab pos="0" algn="l"/>
              </a:tabLst>
            </a:pPr>
            <a:r>
              <a:rPr lang="en-US" sz="6500" b="1" u="none" strike="noStrike">
                <a:solidFill>
                  <a:srgbClr val="253439"/>
                </a:solidFill>
                <a:effectLst/>
                <a:uFillTx/>
                <a:latin typeface="Lato Bold"/>
                <a:ea typeface="Lato Bold"/>
              </a:rPr>
              <a:t>Data &amp; Methodology</a:t>
            </a:r>
            <a:endParaRPr lang="en-GB" sz="6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198" name="Group 3"/>
          <p:cNvGrpSpPr/>
          <p:nvPr/>
        </p:nvGrpSpPr>
        <p:grpSpPr>
          <a:xfrm>
            <a:off x="294120" y="9560520"/>
            <a:ext cx="1410480" cy="274320"/>
            <a:chOff x="294120" y="9560520"/>
            <a:chExt cx="1410480" cy="274320"/>
          </a:xfrm>
        </p:grpSpPr>
        <p:grpSp>
          <p:nvGrpSpPr>
            <p:cNvPr id="199" name="Group 4"/>
            <p:cNvGrpSpPr/>
            <p:nvPr/>
          </p:nvGrpSpPr>
          <p:grpSpPr>
            <a:xfrm>
              <a:off x="294120" y="9560520"/>
              <a:ext cx="333000" cy="274320"/>
              <a:chOff x="294120" y="9560520"/>
              <a:chExt cx="333000" cy="274320"/>
            </a:xfrm>
          </p:grpSpPr>
          <p:sp>
            <p:nvSpPr>
              <p:cNvPr id="200" name="Freeform 5"/>
              <p:cNvSpPr/>
              <p:nvPr/>
            </p:nvSpPr>
            <p:spPr>
              <a:xfrm rot="16200000">
                <a:off x="352440" y="9560520"/>
                <a:ext cx="274320" cy="274320"/>
              </a:xfrm>
              <a:custGeom>
                <a:avLst/>
                <a:gdLst>
                  <a:gd name="textAreaLeft" fmla="*/ 0 w 274320"/>
                  <a:gd name="textAreaRight" fmla="*/ 274680 w 274320"/>
                  <a:gd name="textAreaTop" fmla="*/ 0 h 274320"/>
                  <a:gd name="textAreaBottom" fmla="*/ 274680 h 274320"/>
                </a:gdLst>
                <a:ahLst/>
                <a:cxnLst/>
                <a:rect l="textAreaLeft" t="textAreaTop" r="textAreaRight" b="textAreaBottom"/>
                <a:pathLst>
                  <a:path w="178795" h="178795">
                    <a:moveTo>
                      <a:pt x="0" y="0"/>
                    </a:moveTo>
                    <a:lnTo>
                      <a:pt x="178795" y="0"/>
                    </a:lnTo>
                    <a:lnTo>
                      <a:pt x="178795" y="178795"/>
                    </a:lnTo>
                    <a:lnTo>
                      <a:pt x="0" y="178795"/>
                    </a:lnTo>
                    <a:close/>
                  </a:path>
                </a:pathLst>
              </a:custGeom>
              <a:solidFill>
                <a:srgbClr val="253439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tIns="45000" rIns="90000" bIns="45000" anchor="t">
                <a:noAutofit/>
              </a:bodyPr>
              <a:p>
                <a:endParaRPr lang="en-GB" sz="1800" b="0" u="none" strike="noStrike">
                  <a:solidFill>
                    <a:srgbClr val="FFFFFF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1" name="TextBox 6"/>
              <p:cNvSpPr/>
              <p:nvPr/>
            </p:nvSpPr>
            <p:spPr>
              <a:xfrm rot="16200000">
                <a:off x="323280" y="9531000"/>
                <a:ext cx="274320" cy="3330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0760" tIns="50760" rIns="50760" bIns="50760" anchor="ctr">
                <a:noAutofit/>
              </a:bodyPr>
              <a:p>
                <a:endParaRPr lang="en-US" sz="1800" b="0" u="none" strike="noStrike">
                  <a:solidFill>
                    <a:schemeClr val="dk1"/>
                  </a:solidFill>
                  <a:effectLst/>
                  <a:uFillTx/>
                  <a:latin typeface="Calibri"/>
                </a:endParaRPr>
              </a:p>
            </p:txBody>
          </p:sp>
        </p:grpSp>
        <p:grpSp>
          <p:nvGrpSpPr>
            <p:cNvPr id="202" name="Group 7"/>
            <p:cNvGrpSpPr/>
            <p:nvPr/>
          </p:nvGrpSpPr>
          <p:grpSpPr>
            <a:xfrm>
              <a:off x="832680" y="9560520"/>
              <a:ext cx="333000" cy="274320"/>
              <a:chOff x="832680" y="9560520"/>
              <a:chExt cx="333000" cy="274320"/>
            </a:xfrm>
          </p:grpSpPr>
          <p:sp>
            <p:nvSpPr>
              <p:cNvPr id="203" name="Freeform 8"/>
              <p:cNvSpPr/>
              <p:nvPr/>
            </p:nvSpPr>
            <p:spPr>
              <a:xfrm rot="16200000">
                <a:off x="891360" y="9560520"/>
                <a:ext cx="274320" cy="274320"/>
              </a:xfrm>
              <a:custGeom>
                <a:avLst/>
                <a:gdLst>
                  <a:gd name="textAreaLeft" fmla="*/ 0 w 274320"/>
                  <a:gd name="textAreaRight" fmla="*/ 274680 w 274320"/>
                  <a:gd name="textAreaTop" fmla="*/ 0 h 274320"/>
                  <a:gd name="textAreaBottom" fmla="*/ 274680 h 274320"/>
                </a:gdLst>
                <a:ahLst/>
                <a:cxnLst/>
                <a:rect l="textAreaLeft" t="textAreaTop" r="textAreaRight" b="textAreaBottom"/>
                <a:pathLst>
                  <a:path w="178795" h="178795">
                    <a:moveTo>
                      <a:pt x="0" y="0"/>
                    </a:moveTo>
                    <a:lnTo>
                      <a:pt x="178795" y="0"/>
                    </a:lnTo>
                    <a:lnTo>
                      <a:pt x="178795" y="178795"/>
                    </a:lnTo>
                    <a:lnTo>
                      <a:pt x="0" y="178795"/>
                    </a:lnTo>
                    <a:close/>
                  </a:path>
                </a:pathLst>
              </a:custGeom>
              <a:solidFill>
                <a:srgbClr val="B29E84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tIns="45000" rIns="90000" bIns="45000" anchor="t">
                <a:noAutofit/>
              </a:bodyPr>
              <a:p>
                <a:endParaRPr lang="en-GB" sz="18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4" name="TextBox 9"/>
              <p:cNvSpPr/>
              <p:nvPr/>
            </p:nvSpPr>
            <p:spPr>
              <a:xfrm rot="16200000">
                <a:off x="861840" y="9531000"/>
                <a:ext cx="274320" cy="3330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0760" tIns="50760" rIns="50760" bIns="50760" anchor="ctr">
                <a:noAutofit/>
              </a:bodyPr>
              <a:p>
                <a:endParaRPr lang="en-US" sz="1800" b="0" u="none" strike="noStrike">
                  <a:solidFill>
                    <a:schemeClr val="dk1"/>
                  </a:solidFill>
                  <a:effectLst/>
                  <a:uFillTx/>
                  <a:latin typeface="Calibri"/>
                </a:endParaRPr>
              </a:p>
            </p:txBody>
          </p:sp>
        </p:grpSp>
        <p:grpSp>
          <p:nvGrpSpPr>
            <p:cNvPr id="205" name="Group 10"/>
            <p:cNvGrpSpPr/>
            <p:nvPr/>
          </p:nvGrpSpPr>
          <p:grpSpPr>
            <a:xfrm>
              <a:off x="1371600" y="9560520"/>
              <a:ext cx="333000" cy="274320"/>
              <a:chOff x="1371600" y="9560520"/>
              <a:chExt cx="333000" cy="274320"/>
            </a:xfrm>
          </p:grpSpPr>
          <p:sp>
            <p:nvSpPr>
              <p:cNvPr id="206" name="Freeform 11"/>
              <p:cNvSpPr/>
              <p:nvPr/>
            </p:nvSpPr>
            <p:spPr>
              <a:xfrm rot="16200000">
                <a:off x="1429920" y="9560520"/>
                <a:ext cx="274320" cy="274320"/>
              </a:xfrm>
              <a:custGeom>
                <a:avLst/>
                <a:gdLst>
                  <a:gd name="textAreaLeft" fmla="*/ 0 w 274320"/>
                  <a:gd name="textAreaRight" fmla="*/ 274680 w 274320"/>
                  <a:gd name="textAreaTop" fmla="*/ 0 h 274320"/>
                  <a:gd name="textAreaBottom" fmla="*/ 274680 h 274320"/>
                </a:gdLst>
                <a:ahLst/>
                <a:cxnLst/>
                <a:rect l="textAreaLeft" t="textAreaTop" r="textAreaRight" b="textAreaBottom"/>
                <a:pathLst>
                  <a:path w="178795" h="178795">
                    <a:moveTo>
                      <a:pt x="0" y="0"/>
                    </a:moveTo>
                    <a:lnTo>
                      <a:pt x="178795" y="0"/>
                    </a:lnTo>
                    <a:lnTo>
                      <a:pt x="178795" y="178795"/>
                    </a:lnTo>
                    <a:lnTo>
                      <a:pt x="0" y="178795"/>
                    </a:lnTo>
                    <a:close/>
                  </a:path>
                </a:pathLst>
              </a:custGeom>
              <a:solidFill>
                <a:srgbClr val="7C898B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tIns="45000" rIns="90000" bIns="45000" anchor="t">
                <a:noAutofit/>
              </a:bodyPr>
              <a:p>
                <a:endParaRPr lang="en-GB" sz="1800" b="0" u="none" strike="noStrike">
                  <a:solidFill>
                    <a:srgbClr val="FFFFFF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7" name="TextBox 12"/>
              <p:cNvSpPr/>
              <p:nvPr/>
            </p:nvSpPr>
            <p:spPr>
              <a:xfrm rot="16200000">
                <a:off x="1400760" y="9531000"/>
                <a:ext cx="274320" cy="3330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0760" tIns="50760" rIns="50760" bIns="50760" anchor="ctr">
                <a:noAutofit/>
              </a:bodyPr>
              <a:p>
                <a:endParaRPr lang="en-US" sz="1800" b="0" u="none" strike="noStrike">
                  <a:solidFill>
                    <a:schemeClr val="dk1"/>
                  </a:solidFill>
                  <a:effectLst/>
                  <a:uFillTx/>
                  <a:latin typeface="Calibri"/>
                </a:endParaRPr>
              </a:p>
            </p:txBody>
          </p:sp>
        </p:grpSp>
      </p:grpSp>
      <p:sp>
        <p:nvSpPr>
          <p:cNvPr id="208" name="TextBox 13"/>
          <p:cNvSpPr/>
          <p:nvPr/>
        </p:nvSpPr>
        <p:spPr>
          <a:xfrm>
            <a:off x="17259480" y="9210600"/>
            <a:ext cx="151920" cy="19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tIns="0" rIns="0" bIns="0" anchor="t">
            <a:spAutoFit/>
          </a:bodyPr>
          <a:p>
            <a:pPr algn="ctr" defTabSz="914400">
              <a:lnSpc>
                <a:spcPts val="2801"/>
              </a:lnSpc>
            </a:pPr>
            <a:r>
              <a:rPr lang="en-US" sz="2000" b="0" u="none" strike="noStrike">
                <a:solidFill>
                  <a:srgbClr val="253439"/>
                </a:solidFill>
                <a:effectLst/>
                <a:uFillTx/>
                <a:latin typeface="Canva Sans"/>
                <a:ea typeface="Canva Sans"/>
              </a:rPr>
              <a:t>11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9" name="TextBox 14"/>
          <p:cNvSpPr/>
          <p:nvPr/>
        </p:nvSpPr>
        <p:spPr>
          <a:xfrm>
            <a:off x="1028880" y="2136600"/>
            <a:ext cx="16230240" cy="2426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marL="742320" lvl="1" indent="-371160" defTabSz="914400">
              <a:lnSpc>
                <a:spcPts val="4813"/>
              </a:lnSpc>
              <a:buClr>
                <a:srgbClr val="253439"/>
              </a:buClr>
              <a:buFont typeface="Arial"/>
              <a:buChar char="•"/>
            </a:pPr>
            <a:r>
              <a:rPr lang="en-US" sz="3440" b="1" u="none" strike="noStrike">
                <a:solidFill>
                  <a:srgbClr val="253439"/>
                </a:solidFill>
                <a:effectLst/>
                <a:uFillTx/>
                <a:latin typeface="Lato Bold"/>
                <a:ea typeface="Lato Bold"/>
              </a:rPr>
              <a:t>Datasets:</a:t>
            </a:r>
            <a:r>
              <a:rPr lang="en-US" sz="3440" b="0" u="none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 Pythia8 ePIC Monte Carlo samples, separated by beam energy configurations</a:t>
            </a:r>
            <a:endParaRPr lang="en-GB" sz="344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742320" lvl="1" indent="-371160" defTabSz="914400">
              <a:lnSpc>
                <a:spcPts val="4813"/>
              </a:lnSpc>
              <a:buClr>
                <a:srgbClr val="253439"/>
              </a:buClr>
              <a:buFont typeface="Arial"/>
              <a:buChar char="•"/>
            </a:pPr>
            <a:r>
              <a:rPr lang="en-US" sz="3440" b="0" u="none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Focused on the </a:t>
            </a:r>
            <a:r>
              <a:rPr lang="en-US" sz="3440" b="1" u="none" strike="noStrike">
                <a:solidFill>
                  <a:srgbClr val="253439"/>
                </a:solidFill>
                <a:effectLst/>
                <a:uFillTx/>
                <a:latin typeface="Lato Bold"/>
                <a:ea typeface="Lato Bold"/>
              </a:rPr>
              <a:t>5x41 GeV</a:t>
            </a:r>
            <a:r>
              <a:rPr lang="en-US" sz="3440" b="0" u="none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 and </a:t>
            </a:r>
            <a:r>
              <a:rPr lang="en-US" sz="3440" b="1" u="none" strike="noStrike">
                <a:solidFill>
                  <a:srgbClr val="253439"/>
                </a:solidFill>
                <a:effectLst/>
                <a:uFillTx/>
                <a:latin typeface="Lato Bold"/>
                <a:ea typeface="Lato Bold"/>
              </a:rPr>
              <a:t>18x275 GeV</a:t>
            </a:r>
            <a:r>
              <a:rPr lang="en-US" sz="3440" b="0" u="none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 datasets thus far - 20 datasets each</a:t>
            </a:r>
            <a:endParaRPr lang="en-GB" sz="344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742320" lvl="1" indent="-371160" defTabSz="914400">
              <a:lnSpc>
                <a:spcPts val="4813"/>
              </a:lnSpc>
              <a:buClr>
                <a:srgbClr val="253439"/>
              </a:buClr>
              <a:buFont typeface="Arial"/>
              <a:buChar char="•"/>
            </a:pPr>
            <a:r>
              <a:rPr lang="en-US" sz="3440" b="1" u="none" strike="noStrike">
                <a:solidFill>
                  <a:srgbClr val="253439"/>
                </a:solidFill>
                <a:effectLst/>
                <a:uFillTx/>
                <a:latin typeface="Lato Bold"/>
                <a:ea typeface="Lato Bold"/>
              </a:rPr>
              <a:t>Source:</a:t>
            </a:r>
            <a:r>
              <a:rPr lang="en-US" sz="3440" b="0" u="none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 Downloaded from the EIC servers at Jefferson Lab</a:t>
            </a:r>
            <a:endParaRPr lang="en-GB" sz="344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0" name="TextBox 15"/>
          <p:cNvSpPr/>
          <p:nvPr/>
        </p:nvSpPr>
        <p:spPr>
          <a:xfrm>
            <a:off x="1028880" y="4652280"/>
            <a:ext cx="4303080" cy="886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 defTabSz="914400">
              <a:lnSpc>
                <a:spcPts val="7279"/>
              </a:lnSpc>
            </a:pPr>
            <a:r>
              <a:rPr lang="en-US" sz="5200" b="1" u="none" strike="noStrike">
                <a:solidFill>
                  <a:srgbClr val="253439"/>
                </a:solidFill>
                <a:effectLst/>
                <a:uFillTx/>
                <a:latin typeface="Lato Bold"/>
                <a:ea typeface="Lato Bold"/>
              </a:rPr>
              <a:t>Data Structure</a:t>
            </a:r>
            <a:endParaRPr lang="en-GB" sz="5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1" name="TextBox 16"/>
          <p:cNvSpPr/>
          <p:nvPr/>
        </p:nvSpPr>
        <p:spPr>
          <a:xfrm>
            <a:off x="1028880" y="5398200"/>
            <a:ext cx="16230240" cy="3859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marL="785160" lvl="1" indent="-392760" defTabSz="914400">
              <a:lnSpc>
                <a:spcPts val="5091"/>
              </a:lnSpc>
              <a:buClr>
                <a:srgbClr val="253439"/>
              </a:buClr>
              <a:buFont typeface="Arial"/>
              <a:buChar char="•"/>
            </a:pPr>
            <a:r>
              <a:rPr lang="en-US" sz="3630" b="0" u="none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Contains </a:t>
            </a:r>
            <a:r>
              <a:rPr lang="en-US" sz="3630" b="1" u="none" strike="noStrike">
                <a:solidFill>
                  <a:srgbClr val="253439"/>
                </a:solidFill>
                <a:effectLst/>
                <a:uFillTx/>
                <a:latin typeface="Lato Bold"/>
                <a:ea typeface="Lato Bold"/>
              </a:rPr>
              <a:t>truth-level, reconstructed </a:t>
            </a:r>
            <a:r>
              <a:rPr lang="en-US" sz="3630" b="0" u="none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and </a:t>
            </a:r>
            <a:r>
              <a:rPr lang="en-US" sz="3630" b="1" u="none" strike="noStrike">
                <a:solidFill>
                  <a:srgbClr val="253439"/>
                </a:solidFill>
                <a:effectLst/>
                <a:uFillTx/>
                <a:latin typeface="Lato Bold"/>
                <a:ea typeface="Lato Bold"/>
              </a:rPr>
              <a:t>raw</a:t>
            </a:r>
            <a:r>
              <a:rPr lang="en-US" sz="3630" b="0" u="none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 variables, at the </a:t>
            </a:r>
            <a:r>
              <a:rPr lang="en-US" sz="3630" b="1" u="none" strike="noStrike">
                <a:solidFill>
                  <a:srgbClr val="253439"/>
                </a:solidFill>
                <a:effectLst/>
                <a:uFillTx/>
                <a:latin typeface="Lato Bold"/>
                <a:ea typeface="Lato Bold"/>
              </a:rPr>
              <a:t>event-level</a:t>
            </a:r>
            <a:r>
              <a:rPr lang="en-US" sz="3630" b="0" u="none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 and the </a:t>
            </a:r>
            <a:r>
              <a:rPr lang="en-US" sz="3630" b="1" u="none" strike="noStrike">
                <a:solidFill>
                  <a:srgbClr val="253439"/>
                </a:solidFill>
                <a:effectLst/>
                <a:uFillTx/>
                <a:latin typeface="Lato Bold"/>
                <a:ea typeface="Lato Bold"/>
              </a:rPr>
              <a:t>particle-level</a:t>
            </a:r>
            <a:endParaRPr lang="en-GB" sz="363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785160" lvl="1" indent="-392760" defTabSz="914400">
              <a:lnSpc>
                <a:spcPts val="5091"/>
              </a:lnSpc>
              <a:buClr>
                <a:srgbClr val="253439"/>
              </a:buClr>
              <a:buFont typeface="Arial"/>
              <a:buChar char="•"/>
            </a:pPr>
            <a:r>
              <a:rPr lang="en-US" sz="3630" b="0" u="none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Datasets split </a:t>
            </a:r>
            <a:r>
              <a:rPr lang="en-US" sz="3630" b="1" u="none" strike="noStrike">
                <a:solidFill>
                  <a:srgbClr val="253439"/>
                </a:solidFill>
                <a:effectLst/>
                <a:uFillTx/>
                <a:latin typeface="Lato Bold"/>
                <a:ea typeface="Lato Bold"/>
              </a:rPr>
              <a:t>80/20</a:t>
            </a:r>
            <a:r>
              <a:rPr lang="en-US" sz="3630" b="0" u="none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 for training and evaluation respectively</a:t>
            </a:r>
            <a:endParaRPr lang="en-GB" sz="363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785160" lvl="1" indent="-392760" defTabSz="914400">
              <a:lnSpc>
                <a:spcPts val="5091"/>
              </a:lnSpc>
              <a:buClr>
                <a:srgbClr val="253439"/>
              </a:buClr>
              <a:buFont typeface="Arial"/>
              <a:buChar char="•"/>
            </a:pPr>
            <a:r>
              <a:rPr lang="en-US" sz="3630" b="0" u="none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Candidate particles:</a:t>
            </a:r>
            <a:endParaRPr lang="en-GB" sz="363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570680" lvl="2" indent="-523440" defTabSz="914400">
              <a:lnSpc>
                <a:spcPts val="5091"/>
              </a:lnSpc>
              <a:buClr>
                <a:srgbClr val="253439"/>
              </a:buClr>
              <a:buFont typeface="Arial"/>
              <a:buChar char="⚬"/>
            </a:pPr>
            <a:r>
              <a:rPr lang="en-US" sz="3630" b="0" u="none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Has a corresponding ECAL cluster</a:t>
            </a:r>
            <a:endParaRPr lang="en-GB" sz="363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570680" lvl="2" indent="-523440" defTabSz="914400">
              <a:lnSpc>
                <a:spcPts val="5091"/>
              </a:lnSpc>
              <a:buClr>
                <a:srgbClr val="253439"/>
              </a:buClr>
              <a:buFont typeface="Arial"/>
              <a:buChar char="⚬"/>
            </a:pPr>
            <a:r>
              <a:rPr lang="en-US" sz="3630" b="0" u="none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Has a charge</a:t>
            </a:r>
            <a:endParaRPr lang="en-GB" sz="363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6F4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" name="Group 2"/>
          <p:cNvGrpSpPr/>
          <p:nvPr/>
        </p:nvGrpSpPr>
        <p:grpSpPr>
          <a:xfrm>
            <a:off x="17103240" y="-363240"/>
            <a:ext cx="1410120" cy="10868760"/>
            <a:chOff x="17103240" y="-363240"/>
            <a:chExt cx="1410120" cy="10868760"/>
          </a:xfrm>
        </p:grpSpPr>
        <p:sp>
          <p:nvSpPr>
            <p:cNvPr id="213" name="Freeform 3"/>
            <p:cNvSpPr/>
            <p:nvPr/>
          </p:nvSpPr>
          <p:spPr>
            <a:xfrm>
              <a:off x="17103240" y="-218520"/>
              <a:ext cx="1410120" cy="10724040"/>
            </a:xfrm>
            <a:custGeom>
              <a:avLst/>
              <a:gdLst>
                <a:gd name="textAreaLeft" fmla="*/ 0 w 1410120"/>
                <a:gd name="textAreaRight" fmla="*/ 1410480 w 1410120"/>
                <a:gd name="textAreaTop" fmla="*/ 0 h 10724040"/>
                <a:gd name="textAreaBottom" fmla="*/ 10724400 h 10724040"/>
              </a:gdLst>
              <a:ahLst/>
              <a:cxnLst/>
              <a:rect l="textAreaLeft" t="textAreaTop" r="textAreaRight" b="textAreaBottom"/>
              <a:pathLst>
                <a:path w="371469" h="2824520">
                  <a:moveTo>
                    <a:pt x="0" y="0"/>
                  </a:moveTo>
                  <a:lnTo>
                    <a:pt x="371469" y="0"/>
                  </a:lnTo>
                  <a:lnTo>
                    <a:pt x="371469" y="2824520"/>
                  </a:lnTo>
                  <a:lnTo>
                    <a:pt x="0" y="2824520"/>
                  </a:lnTo>
                  <a:close/>
                </a:path>
              </a:pathLst>
            </a:custGeom>
            <a:solidFill>
              <a:srgbClr val="B29E8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tIns="45000" rIns="90000" bIns="45000" anchor="t">
              <a:noAutofit/>
            </a:bodyPr>
            <a:p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14" name="TextBox 4"/>
            <p:cNvSpPr/>
            <p:nvPr/>
          </p:nvSpPr>
          <p:spPr>
            <a:xfrm>
              <a:off x="17103240" y="-363240"/>
              <a:ext cx="1410120" cy="10868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tIns="50760" rIns="50760" bIns="50760" anchor="ctr">
              <a:noAutofit/>
            </a:bodyPr>
            <a:p>
              <a:endPara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</p:grpSp>
      <p:grpSp>
        <p:nvGrpSpPr>
          <p:cNvPr id="215" name="Group 5"/>
          <p:cNvGrpSpPr/>
          <p:nvPr/>
        </p:nvGrpSpPr>
        <p:grpSpPr>
          <a:xfrm>
            <a:off x="17103240" y="-210960"/>
            <a:ext cx="1257840" cy="1800000"/>
            <a:chOff x="17103240" y="-210960"/>
            <a:chExt cx="1257840" cy="1800000"/>
          </a:xfrm>
        </p:grpSpPr>
        <p:sp>
          <p:nvSpPr>
            <p:cNvPr id="216" name="Freeform 6"/>
            <p:cNvSpPr/>
            <p:nvPr/>
          </p:nvSpPr>
          <p:spPr>
            <a:xfrm>
              <a:off x="17103240" y="-66240"/>
              <a:ext cx="1257840" cy="1655280"/>
            </a:xfrm>
            <a:custGeom>
              <a:avLst/>
              <a:gdLst>
                <a:gd name="textAreaLeft" fmla="*/ 0 w 1257840"/>
                <a:gd name="textAreaRight" fmla="*/ 1258200 w 1257840"/>
                <a:gd name="textAreaTop" fmla="*/ 0 h 1655280"/>
                <a:gd name="textAreaBottom" fmla="*/ 1655640 h 1655280"/>
              </a:gdLst>
              <a:ahLst/>
              <a:cxnLst/>
              <a:rect l="textAreaLeft" t="textAreaTop" r="textAreaRight" b="textAreaBottom"/>
              <a:pathLst>
                <a:path w="331330" h="436059">
                  <a:moveTo>
                    <a:pt x="0" y="0"/>
                  </a:moveTo>
                  <a:lnTo>
                    <a:pt x="331330" y="0"/>
                  </a:lnTo>
                  <a:lnTo>
                    <a:pt x="331330" y="436059"/>
                  </a:lnTo>
                  <a:lnTo>
                    <a:pt x="0" y="436059"/>
                  </a:lnTo>
                  <a:close/>
                </a:path>
              </a:pathLst>
            </a:custGeom>
            <a:solidFill>
              <a:srgbClr val="253439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tIns="45000" rIns="90000" bIns="45000" anchor="t">
              <a:noAutofit/>
            </a:bodyPr>
            <a:p>
              <a:endParaRPr lang="en-GB" sz="18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17" name="TextBox 7"/>
            <p:cNvSpPr/>
            <p:nvPr/>
          </p:nvSpPr>
          <p:spPr>
            <a:xfrm>
              <a:off x="17103240" y="-210960"/>
              <a:ext cx="1257840" cy="1800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tIns="50760" rIns="50760" bIns="50760" anchor="ctr">
              <a:noAutofit/>
            </a:bodyPr>
            <a:p>
              <a:endPara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</p:grpSp>
      <p:sp>
        <p:nvSpPr>
          <p:cNvPr id="218" name="TextBox 8"/>
          <p:cNvSpPr/>
          <p:nvPr/>
        </p:nvSpPr>
        <p:spPr>
          <a:xfrm>
            <a:off x="1028880" y="1257120"/>
            <a:ext cx="9588240" cy="86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defTabSz="914400">
              <a:lnSpc>
                <a:spcPts val="6500"/>
              </a:lnSpc>
              <a:tabLst>
                <a:tab pos="0" algn="l"/>
              </a:tabLst>
            </a:pPr>
            <a:r>
              <a:rPr lang="en-US" sz="6500" b="1" u="none" strike="noStrike">
                <a:solidFill>
                  <a:srgbClr val="253439"/>
                </a:solidFill>
                <a:effectLst/>
                <a:uFillTx/>
                <a:latin typeface="Lato Bold"/>
                <a:ea typeface="Lato Bold"/>
              </a:rPr>
              <a:t>Feature Engineering - E/p</a:t>
            </a:r>
            <a:endParaRPr lang="en-GB" sz="6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9" name="TextBox 9"/>
          <p:cNvSpPr/>
          <p:nvPr/>
        </p:nvSpPr>
        <p:spPr>
          <a:xfrm>
            <a:off x="17259480" y="9210600"/>
            <a:ext cx="151920" cy="19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tIns="0" rIns="0" bIns="0" anchor="t">
            <a:spAutoFit/>
          </a:bodyPr>
          <a:p>
            <a:pPr algn="ctr" defTabSz="914400">
              <a:lnSpc>
                <a:spcPts val="2801"/>
              </a:lnSpc>
            </a:pPr>
            <a:r>
              <a:rPr lang="en-US" sz="2000" b="0" u="none" strike="noStrike">
                <a:solidFill>
                  <a:srgbClr val="253439"/>
                </a:solidFill>
                <a:effectLst/>
                <a:uFillTx/>
                <a:latin typeface="Canva Sans"/>
                <a:ea typeface="Canva Sans"/>
              </a:rPr>
              <a:t>12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0" name="TextBox 10"/>
          <p:cNvSpPr/>
          <p:nvPr/>
        </p:nvSpPr>
        <p:spPr>
          <a:xfrm>
            <a:off x="1028880" y="2466000"/>
            <a:ext cx="5643000" cy="5806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marL="789840" lvl="1" indent="-394920" defTabSz="914400">
              <a:lnSpc>
                <a:spcPts val="5122"/>
              </a:lnSpc>
              <a:buClr>
                <a:srgbClr val="253439"/>
              </a:buClr>
              <a:buFont typeface="Arial"/>
              <a:buChar char="•"/>
            </a:pPr>
            <a:r>
              <a:rPr lang="en-US" sz="3650" b="0" u="none" spc="-74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The energy deposited in the ECAL divided by the reconstructed track momentum</a:t>
            </a:r>
            <a:endParaRPr lang="en-GB" sz="365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789840" lvl="1" indent="-394920" defTabSz="914400">
              <a:lnSpc>
                <a:spcPts val="5122"/>
              </a:lnSpc>
              <a:buClr>
                <a:srgbClr val="253439"/>
              </a:buClr>
              <a:buFont typeface="Arial"/>
              <a:buChar char="•"/>
            </a:pPr>
            <a:r>
              <a:rPr lang="en-US" sz="3650" b="0" u="none" spc="-74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Electrons expected to have E/p ~ 1</a:t>
            </a:r>
            <a:endParaRPr lang="en-GB" sz="365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789840" lvl="1" indent="-394920" defTabSz="914400">
              <a:lnSpc>
                <a:spcPts val="5122"/>
              </a:lnSpc>
              <a:buClr>
                <a:srgbClr val="253439"/>
              </a:buClr>
              <a:buFont typeface="Arial"/>
              <a:buChar char="•"/>
            </a:pPr>
            <a:r>
              <a:rPr lang="en-US" sz="3650" b="0" u="none" spc="-74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Hadrons expected to peak at 0, with a tail that decays as E/p increases</a:t>
            </a:r>
            <a:endParaRPr lang="en-GB" sz="365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221" name="Group 11"/>
          <p:cNvGrpSpPr/>
          <p:nvPr/>
        </p:nvGrpSpPr>
        <p:grpSpPr>
          <a:xfrm>
            <a:off x="7352280" y="2542320"/>
            <a:ext cx="9070200" cy="7218000"/>
            <a:chOff x="7352280" y="2542320"/>
            <a:chExt cx="9070200" cy="7218000"/>
          </a:xfrm>
        </p:grpSpPr>
        <p:sp>
          <p:nvSpPr>
            <p:cNvPr id="222" name="Freeform 12"/>
            <p:cNvSpPr/>
            <p:nvPr/>
          </p:nvSpPr>
          <p:spPr>
            <a:xfrm>
              <a:off x="7352280" y="2542320"/>
              <a:ext cx="9070200" cy="5770800"/>
            </a:xfrm>
            <a:custGeom>
              <a:avLst/>
              <a:gdLst>
                <a:gd name="textAreaLeft" fmla="*/ 0 w 9070200"/>
                <a:gd name="textAreaRight" fmla="*/ 9070560 w 9070200"/>
                <a:gd name="textAreaTop" fmla="*/ 0 h 5770800"/>
                <a:gd name="textAreaBottom" fmla="*/ 5771160 h 5770800"/>
              </a:gdLst>
              <a:ahLst/>
              <a:cxnLst/>
              <a:rect l="textAreaLeft" t="textAreaTop" r="textAreaRight" b="textAreaBottom"/>
              <a:pathLst>
                <a:path w="12094253" h="7694969">
                  <a:moveTo>
                    <a:pt x="0" y="0"/>
                  </a:moveTo>
                  <a:lnTo>
                    <a:pt x="12094253" y="0"/>
                  </a:lnTo>
                  <a:lnTo>
                    <a:pt x="12094253" y="7694969"/>
                  </a:lnTo>
                  <a:lnTo>
                    <a:pt x="0" y="7694969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1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tIns="45000" rIns="90000" bIns="45000" anchor="t">
              <a:noAutofit/>
            </a:bodyPr>
            <a:p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23" name="TextBox 13"/>
            <p:cNvSpPr/>
            <p:nvPr/>
          </p:nvSpPr>
          <p:spPr>
            <a:xfrm>
              <a:off x="7352280" y="8596800"/>
              <a:ext cx="9070200" cy="1163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tIns="0" rIns="0" bIns="0" anchor="t">
              <a:spAutoFit/>
            </a:bodyPr>
            <a:p>
              <a:pPr algn="ctr" defTabSz="914400">
                <a:lnSpc>
                  <a:spcPts val="4759"/>
                </a:lnSpc>
              </a:pPr>
              <a:r>
                <a:rPr lang="en-US" sz="3400" b="1" u="none" strike="noStrike">
                  <a:solidFill>
                    <a:srgbClr val="253439"/>
                  </a:solidFill>
                  <a:effectLst/>
                  <a:uFillTx/>
                  <a:latin typeface="Lato Bold"/>
                  <a:ea typeface="Lato Bold"/>
                </a:rPr>
                <a:t>Figure 4: </a:t>
              </a:r>
              <a:r>
                <a:rPr lang="en-US" sz="3400" b="0" u="none" strike="noStrike">
                  <a:solidFill>
                    <a:srgbClr val="253439"/>
                  </a:solidFill>
                  <a:effectLst/>
                  <a:uFillTx/>
                  <a:latin typeface="Lato"/>
                  <a:ea typeface="Lato"/>
                </a:rPr>
                <a:t>The E/p distributions for the 5x41 datasets.</a:t>
              </a:r>
              <a:endParaRPr lang="en-GB" sz="34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6F4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" name="Group 2"/>
          <p:cNvGrpSpPr/>
          <p:nvPr/>
        </p:nvGrpSpPr>
        <p:grpSpPr>
          <a:xfrm>
            <a:off x="17103240" y="-363240"/>
            <a:ext cx="1410120" cy="10868760"/>
            <a:chOff x="17103240" y="-363240"/>
            <a:chExt cx="1410120" cy="10868760"/>
          </a:xfrm>
        </p:grpSpPr>
        <p:sp>
          <p:nvSpPr>
            <p:cNvPr id="225" name="Freeform 3"/>
            <p:cNvSpPr/>
            <p:nvPr/>
          </p:nvSpPr>
          <p:spPr>
            <a:xfrm>
              <a:off x="17103240" y="-218520"/>
              <a:ext cx="1410120" cy="10724040"/>
            </a:xfrm>
            <a:custGeom>
              <a:avLst/>
              <a:gdLst>
                <a:gd name="textAreaLeft" fmla="*/ 0 w 1410120"/>
                <a:gd name="textAreaRight" fmla="*/ 1410480 w 1410120"/>
                <a:gd name="textAreaTop" fmla="*/ 0 h 10724040"/>
                <a:gd name="textAreaBottom" fmla="*/ 10724400 h 10724040"/>
              </a:gdLst>
              <a:ahLst/>
              <a:cxnLst/>
              <a:rect l="textAreaLeft" t="textAreaTop" r="textAreaRight" b="textAreaBottom"/>
              <a:pathLst>
                <a:path w="371469" h="2824520">
                  <a:moveTo>
                    <a:pt x="0" y="0"/>
                  </a:moveTo>
                  <a:lnTo>
                    <a:pt x="371469" y="0"/>
                  </a:lnTo>
                  <a:lnTo>
                    <a:pt x="371469" y="2824520"/>
                  </a:lnTo>
                  <a:lnTo>
                    <a:pt x="0" y="2824520"/>
                  </a:lnTo>
                  <a:close/>
                </a:path>
              </a:pathLst>
            </a:custGeom>
            <a:solidFill>
              <a:srgbClr val="B29E8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tIns="45000" rIns="90000" bIns="45000" anchor="t">
              <a:noAutofit/>
            </a:bodyPr>
            <a:p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26" name="TextBox 4"/>
            <p:cNvSpPr/>
            <p:nvPr/>
          </p:nvSpPr>
          <p:spPr>
            <a:xfrm>
              <a:off x="17103240" y="-363240"/>
              <a:ext cx="1410120" cy="10868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tIns="50760" rIns="50760" bIns="50760" anchor="ctr">
              <a:noAutofit/>
            </a:bodyPr>
            <a:p>
              <a:endPara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</p:grpSp>
      <p:grpSp>
        <p:nvGrpSpPr>
          <p:cNvPr id="227" name="Group 5"/>
          <p:cNvGrpSpPr/>
          <p:nvPr/>
        </p:nvGrpSpPr>
        <p:grpSpPr>
          <a:xfrm>
            <a:off x="17103240" y="-210960"/>
            <a:ext cx="1257840" cy="1800000"/>
            <a:chOff x="17103240" y="-210960"/>
            <a:chExt cx="1257840" cy="1800000"/>
          </a:xfrm>
        </p:grpSpPr>
        <p:sp>
          <p:nvSpPr>
            <p:cNvPr id="228" name="Freeform 6"/>
            <p:cNvSpPr/>
            <p:nvPr/>
          </p:nvSpPr>
          <p:spPr>
            <a:xfrm>
              <a:off x="17103240" y="-66240"/>
              <a:ext cx="1257840" cy="1655280"/>
            </a:xfrm>
            <a:custGeom>
              <a:avLst/>
              <a:gdLst>
                <a:gd name="textAreaLeft" fmla="*/ 0 w 1257840"/>
                <a:gd name="textAreaRight" fmla="*/ 1258200 w 1257840"/>
                <a:gd name="textAreaTop" fmla="*/ 0 h 1655280"/>
                <a:gd name="textAreaBottom" fmla="*/ 1655640 h 1655280"/>
              </a:gdLst>
              <a:ahLst/>
              <a:cxnLst/>
              <a:rect l="textAreaLeft" t="textAreaTop" r="textAreaRight" b="textAreaBottom"/>
              <a:pathLst>
                <a:path w="331330" h="436059">
                  <a:moveTo>
                    <a:pt x="0" y="0"/>
                  </a:moveTo>
                  <a:lnTo>
                    <a:pt x="331330" y="0"/>
                  </a:lnTo>
                  <a:lnTo>
                    <a:pt x="331330" y="436059"/>
                  </a:lnTo>
                  <a:lnTo>
                    <a:pt x="0" y="436059"/>
                  </a:lnTo>
                  <a:close/>
                </a:path>
              </a:pathLst>
            </a:custGeom>
            <a:solidFill>
              <a:srgbClr val="253439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tIns="45000" rIns="90000" bIns="45000" anchor="t">
              <a:noAutofit/>
            </a:bodyPr>
            <a:p>
              <a:endParaRPr lang="en-GB" sz="18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29" name="TextBox 7"/>
            <p:cNvSpPr/>
            <p:nvPr/>
          </p:nvSpPr>
          <p:spPr>
            <a:xfrm>
              <a:off x="17103240" y="-210960"/>
              <a:ext cx="1257840" cy="1800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tIns="50760" rIns="50760" bIns="50760" anchor="ctr">
              <a:noAutofit/>
            </a:bodyPr>
            <a:p>
              <a:endPara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</p:grpSp>
      <p:sp>
        <p:nvSpPr>
          <p:cNvPr id="230" name="TextBox 8"/>
          <p:cNvSpPr/>
          <p:nvPr/>
        </p:nvSpPr>
        <p:spPr>
          <a:xfrm>
            <a:off x="1028880" y="1257120"/>
            <a:ext cx="9588240" cy="86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defTabSz="914400">
              <a:lnSpc>
                <a:spcPts val="6500"/>
              </a:lnSpc>
              <a:tabLst>
                <a:tab pos="0" algn="l"/>
              </a:tabLst>
            </a:pPr>
            <a:r>
              <a:rPr lang="en-US" sz="6500" b="1" u="none" strike="noStrike">
                <a:solidFill>
                  <a:srgbClr val="253439"/>
                </a:solidFill>
                <a:effectLst/>
                <a:uFillTx/>
                <a:latin typeface="Lato Bold"/>
                <a:ea typeface="Lato Bold"/>
              </a:rPr>
              <a:t>Feature Engineering - E/p</a:t>
            </a:r>
            <a:endParaRPr lang="en-GB" sz="6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31" name="TextBox 9"/>
          <p:cNvSpPr/>
          <p:nvPr/>
        </p:nvSpPr>
        <p:spPr>
          <a:xfrm>
            <a:off x="17259480" y="9210600"/>
            <a:ext cx="151920" cy="19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tIns="0" rIns="0" bIns="0" anchor="t">
            <a:spAutoFit/>
          </a:bodyPr>
          <a:p>
            <a:pPr algn="ctr" defTabSz="914400">
              <a:lnSpc>
                <a:spcPts val="2801"/>
              </a:lnSpc>
            </a:pPr>
            <a:r>
              <a:rPr lang="en-US" sz="2000" b="0" u="none" strike="noStrike">
                <a:solidFill>
                  <a:srgbClr val="253439"/>
                </a:solidFill>
                <a:effectLst/>
                <a:uFillTx/>
                <a:latin typeface="Canva Sans"/>
                <a:ea typeface="Canva Sans"/>
              </a:rPr>
              <a:t>13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32" name="TextBox 10"/>
          <p:cNvSpPr/>
          <p:nvPr/>
        </p:nvSpPr>
        <p:spPr>
          <a:xfrm>
            <a:off x="1028880" y="2466000"/>
            <a:ext cx="5646960" cy="645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marL="790200" lvl="1" indent="-395280" defTabSz="914400">
              <a:lnSpc>
                <a:spcPts val="5125"/>
              </a:lnSpc>
              <a:buClr>
                <a:srgbClr val="253439"/>
              </a:buClr>
              <a:buFont typeface="Arial"/>
              <a:buChar char="•"/>
            </a:pPr>
            <a:r>
              <a:rPr lang="en-US" sz="3659" b="0" u="none" spc="-74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Both show the characteristic peak at E/p ~ 1 for electrons, and E/p ~ 0 for HFS</a:t>
            </a:r>
            <a:endParaRPr lang="en-GB" sz="3659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790200" lvl="1" indent="-395280" defTabSz="914400">
              <a:lnSpc>
                <a:spcPts val="5125"/>
              </a:lnSpc>
              <a:buClr>
                <a:srgbClr val="253439"/>
              </a:buClr>
              <a:buFont typeface="Arial"/>
              <a:buChar char="•"/>
            </a:pPr>
            <a:r>
              <a:rPr lang="en-US" sz="3659" b="0" u="none" spc="-74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Both show a hump at E/p ~ 0.6 for the HFS</a:t>
            </a:r>
            <a:endParaRPr lang="en-GB" sz="3659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790200" lvl="1" indent="-395280" defTabSz="914400">
              <a:lnSpc>
                <a:spcPts val="5125"/>
              </a:lnSpc>
              <a:buClr>
                <a:srgbClr val="253439"/>
              </a:buClr>
              <a:buFont typeface="Arial"/>
              <a:buChar char="•"/>
            </a:pPr>
            <a:r>
              <a:rPr lang="en-US" sz="3659" b="0" u="none" spc="-74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Much lower statistics for the 18x275 datasets due to detector geometry</a:t>
            </a:r>
            <a:endParaRPr lang="en-GB" sz="3659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233" name="Group 11"/>
          <p:cNvGrpSpPr/>
          <p:nvPr/>
        </p:nvGrpSpPr>
        <p:grpSpPr>
          <a:xfrm>
            <a:off x="7352280" y="2542320"/>
            <a:ext cx="9070200" cy="7218000"/>
            <a:chOff x="7352280" y="2542320"/>
            <a:chExt cx="9070200" cy="7218000"/>
          </a:xfrm>
        </p:grpSpPr>
        <p:sp>
          <p:nvSpPr>
            <p:cNvPr id="234" name="Freeform 12"/>
            <p:cNvSpPr/>
            <p:nvPr/>
          </p:nvSpPr>
          <p:spPr>
            <a:xfrm>
              <a:off x="7352280" y="2542320"/>
              <a:ext cx="9070200" cy="5770800"/>
            </a:xfrm>
            <a:custGeom>
              <a:avLst/>
              <a:gdLst>
                <a:gd name="textAreaLeft" fmla="*/ 0 w 9070200"/>
                <a:gd name="textAreaRight" fmla="*/ 9070560 w 9070200"/>
                <a:gd name="textAreaTop" fmla="*/ 0 h 5770800"/>
                <a:gd name="textAreaBottom" fmla="*/ 5771160 h 5770800"/>
              </a:gdLst>
              <a:ahLst/>
              <a:cxnLst/>
              <a:rect l="textAreaLeft" t="textAreaTop" r="textAreaRight" b="textAreaBottom"/>
              <a:pathLst>
                <a:path w="12094253" h="7694969">
                  <a:moveTo>
                    <a:pt x="0" y="0"/>
                  </a:moveTo>
                  <a:lnTo>
                    <a:pt x="12094253" y="0"/>
                  </a:lnTo>
                  <a:lnTo>
                    <a:pt x="12094253" y="7694969"/>
                  </a:lnTo>
                  <a:lnTo>
                    <a:pt x="0" y="7694969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1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tIns="45000" rIns="90000" bIns="45000" anchor="t">
              <a:noAutofit/>
            </a:bodyPr>
            <a:p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35" name="TextBox 13"/>
            <p:cNvSpPr/>
            <p:nvPr/>
          </p:nvSpPr>
          <p:spPr>
            <a:xfrm>
              <a:off x="7352280" y="8596800"/>
              <a:ext cx="9070200" cy="1163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tIns="0" rIns="0" bIns="0" anchor="t">
              <a:spAutoFit/>
            </a:bodyPr>
            <a:p>
              <a:pPr algn="ctr" defTabSz="914400">
                <a:lnSpc>
                  <a:spcPts val="4759"/>
                </a:lnSpc>
              </a:pPr>
              <a:r>
                <a:rPr lang="en-US" sz="3400" b="1" u="none" strike="noStrike">
                  <a:solidFill>
                    <a:srgbClr val="253439"/>
                  </a:solidFill>
                  <a:effectLst/>
                  <a:uFillTx/>
                  <a:latin typeface="Lato Bold"/>
                  <a:ea typeface="Lato Bold"/>
                </a:rPr>
                <a:t>Figure 5: </a:t>
              </a:r>
              <a:r>
                <a:rPr lang="en-US" sz="3400" b="0" u="none" strike="noStrike">
                  <a:solidFill>
                    <a:srgbClr val="253439"/>
                  </a:solidFill>
                  <a:effectLst/>
                  <a:uFillTx/>
                  <a:latin typeface="Lato"/>
                  <a:ea typeface="Lato"/>
                </a:rPr>
                <a:t>The E/p distribution for the 18x275 GeV datasets.</a:t>
              </a:r>
              <a:endParaRPr lang="en-GB" sz="34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6F4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" name="Group 2"/>
          <p:cNvGrpSpPr/>
          <p:nvPr/>
        </p:nvGrpSpPr>
        <p:grpSpPr>
          <a:xfrm>
            <a:off x="-381600" y="-363240"/>
            <a:ext cx="1410120" cy="10868760"/>
            <a:chOff x="-381600" y="-363240"/>
            <a:chExt cx="1410120" cy="10868760"/>
          </a:xfrm>
        </p:grpSpPr>
        <p:sp>
          <p:nvSpPr>
            <p:cNvPr id="237" name="Freeform 3"/>
            <p:cNvSpPr/>
            <p:nvPr/>
          </p:nvSpPr>
          <p:spPr>
            <a:xfrm>
              <a:off x="-381600" y="-218520"/>
              <a:ext cx="1410120" cy="10724040"/>
            </a:xfrm>
            <a:custGeom>
              <a:avLst/>
              <a:gdLst>
                <a:gd name="textAreaLeft" fmla="*/ 0 w 1410120"/>
                <a:gd name="textAreaRight" fmla="*/ 1410480 w 1410120"/>
                <a:gd name="textAreaTop" fmla="*/ 0 h 10724040"/>
                <a:gd name="textAreaBottom" fmla="*/ 10724400 h 10724040"/>
              </a:gdLst>
              <a:ahLst/>
              <a:cxnLst/>
              <a:rect l="textAreaLeft" t="textAreaTop" r="textAreaRight" b="textAreaBottom"/>
              <a:pathLst>
                <a:path w="371469" h="2824520">
                  <a:moveTo>
                    <a:pt x="0" y="0"/>
                  </a:moveTo>
                  <a:lnTo>
                    <a:pt x="371469" y="0"/>
                  </a:lnTo>
                  <a:lnTo>
                    <a:pt x="371469" y="2824520"/>
                  </a:lnTo>
                  <a:lnTo>
                    <a:pt x="0" y="2824520"/>
                  </a:lnTo>
                  <a:close/>
                </a:path>
              </a:pathLst>
            </a:custGeom>
            <a:solidFill>
              <a:srgbClr val="7C898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tIns="45000" rIns="90000" bIns="45000" anchor="t">
              <a:noAutofit/>
            </a:bodyPr>
            <a:p>
              <a:endParaRPr lang="en-GB" sz="18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38" name="TextBox 4"/>
            <p:cNvSpPr/>
            <p:nvPr/>
          </p:nvSpPr>
          <p:spPr>
            <a:xfrm>
              <a:off x="-381600" y="-363240"/>
              <a:ext cx="1410120" cy="10868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tIns="50760" rIns="50760" bIns="50760" anchor="ctr">
              <a:noAutofit/>
            </a:bodyPr>
            <a:p>
              <a:endPara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</p:grpSp>
      <p:grpSp>
        <p:nvGrpSpPr>
          <p:cNvPr id="239" name="Group 5"/>
          <p:cNvGrpSpPr/>
          <p:nvPr/>
        </p:nvGrpSpPr>
        <p:grpSpPr>
          <a:xfrm>
            <a:off x="-229320" y="-210960"/>
            <a:ext cx="1257840" cy="1800000"/>
            <a:chOff x="-229320" y="-210960"/>
            <a:chExt cx="1257840" cy="1800000"/>
          </a:xfrm>
        </p:grpSpPr>
        <p:sp>
          <p:nvSpPr>
            <p:cNvPr id="240" name="Freeform 6"/>
            <p:cNvSpPr/>
            <p:nvPr/>
          </p:nvSpPr>
          <p:spPr>
            <a:xfrm>
              <a:off x="-229320" y="-66240"/>
              <a:ext cx="1257840" cy="1655280"/>
            </a:xfrm>
            <a:custGeom>
              <a:avLst/>
              <a:gdLst>
                <a:gd name="textAreaLeft" fmla="*/ 0 w 1257840"/>
                <a:gd name="textAreaRight" fmla="*/ 1258200 w 1257840"/>
                <a:gd name="textAreaTop" fmla="*/ 0 h 1655280"/>
                <a:gd name="textAreaBottom" fmla="*/ 1655640 h 1655280"/>
              </a:gdLst>
              <a:ahLst/>
              <a:cxnLst/>
              <a:rect l="textAreaLeft" t="textAreaTop" r="textAreaRight" b="textAreaBottom"/>
              <a:pathLst>
                <a:path w="331330" h="436059">
                  <a:moveTo>
                    <a:pt x="0" y="0"/>
                  </a:moveTo>
                  <a:lnTo>
                    <a:pt x="331330" y="0"/>
                  </a:lnTo>
                  <a:lnTo>
                    <a:pt x="331330" y="436059"/>
                  </a:lnTo>
                  <a:lnTo>
                    <a:pt x="0" y="436059"/>
                  </a:lnTo>
                  <a:close/>
                </a:path>
              </a:pathLst>
            </a:custGeom>
            <a:solidFill>
              <a:srgbClr val="253439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tIns="45000" rIns="90000" bIns="45000" anchor="t">
              <a:noAutofit/>
            </a:bodyPr>
            <a:p>
              <a:endParaRPr lang="en-GB" sz="18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41" name="TextBox 7"/>
            <p:cNvSpPr/>
            <p:nvPr/>
          </p:nvSpPr>
          <p:spPr>
            <a:xfrm>
              <a:off x="-229320" y="-210960"/>
              <a:ext cx="1257840" cy="1800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tIns="50760" rIns="50760" bIns="50760" anchor="ctr">
              <a:noAutofit/>
            </a:bodyPr>
            <a:p>
              <a:endPara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</p:grpSp>
      <p:grpSp>
        <p:nvGrpSpPr>
          <p:cNvPr id="242" name="Group 8"/>
          <p:cNvGrpSpPr/>
          <p:nvPr/>
        </p:nvGrpSpPr>
        <p:grpSpPr>
          <a:xfrm>
            <a:off x="1861920" y="3406320"/>
            <a:ext cx="8422560" cy="4509000"/>
            <a:chOff x="1861920" y="3406320"/>
            <a:chExt cx="8422560" cy="4509000"/>
          </a:xfrm>
        </p:grpSpPr>
        <p:sp>
          <p:nvSpPr>
            <p:cNvPr id="243" name="Freeform 9"/>
            <p:cNvSpPr/>
            <p:nvPr/>
          </p:nvSpPr>
          <p:spPr>
            <a:xfrm>
              <a:off x="1861920" y="3406320"/>
              <a:ext cx="8422560" cy="2040120"/>
            </a:xfrm>
            <a:custGeom>
              <a:avLst/>
              <a:gdLst>
                <a:gd name="textAreaLeft" fmla="*/ 0 w 8422560"/>
                <a:gd name="textAreaRight" fmla="*/ 8422920 w 8422560"/>
                <a:gd name="textAreaTop" fmla="*/ 0 h 2040120"/>
                <a:gd name="textAreaBottom" fmla="*/ 2040480 h 2040120"/>
              </a:gdLst>
              <a:ahLst/>
              <a:cxnLst/>
              <a:rect l="textAreaLeft" t="textAreaTop" r="textAreaRight" b="textAreaBottom"/>
              <a:pathLst>
                <a:path w="11230719" h="2720541">
                  <a:moveTo>
                    <a:pt x="0" y="0"/>
                  </a:moveTo>
                  <a:lnTo>
                    <a:pt x="11230719" y="0"/>
                  </a:lnTo>
                  <a:lnTo>
                    <a:pt x="11230719" y="2720541"/>
                  </a:lnTo>
                  <a:lnTo>
                    <a:pt x="0" y="2720541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1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tIns="45000" rIns="90000" bIns="45000" anchor="t">
              <a:noAutofit/>
            </a:bodyPr>
            <a:p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44" name="Freeform 10"/>
            <p:cNvSpPr/>
            <p:nvPr/>
          </p:nvSpPr>
          <p:spPr>
            <a:xfrm>
              <a:off x="1861920" y="6067440"/>
              <a:ext cx="8422560" cy="1847880"/>
            </a:xfrm>
            <a:custGeom>
              <a:avLst/>
              <a:gdLst>
                <a:gd name="textAreaLeft" fmla="*/ 0 w 8422560"/>
                <a:gd name="textAreaRight" fmla="*/ 8422920 w 8422560"/>
                <a:gd name="textAreaTop" fmla="*/ 0 h 1847880"/>
                <a:gd name="textAreaBottom" fmla="*/ 1848240 h 1847880"/>
              </a:gdLst>
              <a:ahLst/>
              <a:cxnLst/>
              <a:rect l="textAreaLeft" t="textAreaTop" r="textAreaRight" b="textAreaBottom"/>
              <a:pathLst>
                <a:path w="11230719" h="2464519">
                  <a:moveTo>
                    <a:pt x="0" y="0"/>
                  </a:moveTo>
                  <a:lnTo>
                    <a:pt x="11230719" y="0"/>
                  </a:lnTo>
                  <a:lnTo>
                    <a:pt x="11230719" y="2464519"/>
                  </a:lnTo>
                  <a:lnTo>
                    <a:pt x="0" y="2464519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2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tIns="45000" rIns="90000" bIns="45000" anchor="t">
              <a:noAutofit/>
            </a:bodyPr>
            <a:p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245" name="TextBox 11"/>
          <p:cNvSpPr/>
          <p:nvPr/>
        </p:nvSpPr>
        <p:spPr>
          <a:xfrm>
            <a:off x="17259480" y="9210600"/>
            <a:ext cx="151920" cy="19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tIns="0" rIns="0" bIns="0" anchor="t">
            <a:spAutoFit/>
          </a:bodyPr>
          <a:p>
            <a:pPr algn="ctr" defTabSz="914400">
              <a:lnSpc>
                <a:spcPts val="2801"/>
              </a:lnSpc>
            </a:pPr>
            <a:r>
              <a:rPr lang="en-US" sz="2000" b="0" u="none" strike="noStrike">
                <a:solidFill>
                  <a:srgbClr val="253439"/>
                </a:solidFill>
                <a:effectLst/>
                <a:uFillTx/>
                <a:latin typeface="Canva Sans"/>
                <a:ea typeface="Canva Sans"/>
              </a:rPr>
              <a:t>14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46" name="TextBox 12"/>
          <p:cNvSpPr/>
          <p:nvPr/>
        </p:nvSpPr>
        <p:spPr>
          <a:xfrm>
            <a:off x="1028880" y="962280"/>
            <a:ext cx="13861440" cy="1120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 defTabSz="914400">
              <a:lnSpc>
                <a:spcPts val="9099"/>
              </a:lnSpc>
            </a:pPr>
            <a:r>
              <a:rPr lang="en-US" sz="6500" b="1" u="none" spc="-130" strike="noStrike">
                <a:solidFill>
                  <a:srgbClr val="253439"/>
                </a:solidFill>
                <a:effectLst/>
                <a:uFillTx/>
                <a:latin typeface="Lato Bold"/>
                <a:ea typeface="Lato Bold"/>
              </a:rPr>
              <a:t>Feature Engineering - Isolation Fraction</a:t>
            </a:r>
            <a:endParaRPr lang="en-GB" sz="6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47" name="TextBox 13"/>
          <p:cNvSpPr/>
          <p:nvPr/>
        </p:nvSpPr>
        <p:spPr>
          <a:xfrm>
            <a:off x="10726920" y="3082680"/>
            <a:ext cx="6532200" cy="5380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marL="734040" lvl="1" indent="-367200" defTabSz="914400">
              <a:lnSpc>
                <a:spcPts val="4759"/>
              </a:lnSpc>
              <a:buClr>
                <a:srgbClr val="253439"/>
              </a:buClr>
              <a:buFont typeface="Arial"/>
              <a:buChar char="•"/>
            </a:pPr>
            <a:r>
              <a:rPr lang="en-US" sz="3400" b="0" u="none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Cone defined using pseudorapidity due to its Lorentz Invariance under longitudinal boosts</a:t>
            </a:r>
            <a:endParaRPr lang="en-GB" sz="3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734040" lvl="1" indent="-367200" defTabSz="914400">
              <a:lnSpc>
                <a:spcPts val="4759"/>
              </a:lnSpc>
              <a:buClr>
                <a:srgbClr val="253439"/>
              </a:buClr>
              <a:buFont typeface="Arial"/>
              <a:buChar char="•"/>
            </a:pPr>
            <a:r>
              <a:rPr lang="en-US" sz="3400" b="0" u="none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Potentially useful since the HFS should form a shower that balances the transverse momentum of the scattered electron</a:t>
            </a:r>
            <a:endParaRPr lang="en-GB" sz="3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6F4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extBox 2"/>
          <p:cNvSpPr/>
          <p:nvPr/>
        </p:nvSpPr>
        <p:spPr>
          <a:xfrm>
            <a:off x="17259480" y="9210600"/>
            <a:ext cx="151920" cy="19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tIns="0" rIns="0" bIns="0" anchor="t">
            <a:spAutoFit/>
          </a:bodyPr>
          <a:p>
            <a:pPr algn="ctr" defTabSz="914400">
              <a:lnSpc>
                <a:spcPts val="2801"/>
              </a:lnSpc>
            </a:pPr>
            <a:r>
              <a:rPr lang="en-US" sz="2000" b="0" u="none" strike="noStrike">
                <a:solidFill>
                  <a:srgbClr val="253439"/>
                </a:solidFill>
                <a:effectLst/>
                <a:uFillTx/>
                <a:latin typeface="Canva Sans"/>
                <a:ea typeface="Canva Sans"/>
              </a:rPr>
              <a:t>15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249" name="Group 3"/>
          <p:cNvGrpSpPr/>
          <p:nvPr/>
        </p:nvGrpSpPr>
        <p:grpSpPr>
          <a:xfrm>
            <a:off x="2072880" y="1028880"/>
            <a:ext cx="14142240" cy="8367120"/>
            <a:chOff x="2072880" y="1028880"/>
            <a:chExt cx="14142240" cy="8367120"/>
          </a:xfrm>
        </p:grpSpPr>
        <p:sp>
          <p:nvSpPr>
            <p:cNvPr id="250" name="Freeform 4"/>
            <p:cNvSpPr/>
            <p:nvPr/>
          </p:nvSpPr>
          <p:spPr>
            <a:xfrm>
              <a:off x="2072880" y="1028880"/>
              <a:ext cx="14142240" cy="7919280"/>
            </a:xfrm>
            <a:custGeom>
              <a:avLst/>
              <a:gdLst>
                <a:gd name="textAreaLeft" fmla="*/ 0 w 14142240"/>
                <a:gd name="textAreaRight" fmla="*/ 14142600 w 14142240"/>
                <a:gd name="textAreaTop" fmla="*/ 0 h 7919280"/>
                <a:gd name="textAreaBottom" fmla="*/ 7919640 h 7919280"/>
              </a:gdLst>
              <a:ahLst/>
              <a:cxnLst/>
              <a:rect l="textAreaLeft" t="textAreaTop" r="textAreaRight" b="textAreaBottom"/>
              <a:pathLst>
                <a:path w="18856563" h="10559675">
                  <a:moveTo>
                    <a:pt x="0" y="0"/>
                  </a:moveTo>
                  <a:lnTo>
                    <a:pt x="18856563" y="0"/>
                  </a:lnTo>
                  <a:lnTo>
                    <a:pt x="18856563" y="10559675"/>
                  </a:lnTo>
                  <a:lnTo>
                    <a:pt x="0" y="10559675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1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tIns="45000" rIns="90000" bIns="45000" anchor="t">
              <a:noAutofit/>
            </a:bodyPr>
            <a:p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51" name="TextBox 5"/>
            <p:cNvSpPr/>
            <p:nvPr/>
          </p:nvSpPr>
          <p:spPr>
            <a:xfrm>
              <a:off x="2072880" y="8905680"/>
              <a:ext cx="14142240" cy="490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tIns="0" rIns="0" bIns="0" anchor="t">
              <a:spAutoFit/>
            </a:bodyPr>
            <a:p>
              <a:pPr algn="ctr" defTabSz="914400">
                <a:lnSpc>
                  <a:spcPts val="4198"/>
                </a:lnSpc>
              </a:pPr>
              <a:r>
                <a:rPr lang="en-US" sz="3000" b="1" u="none" spc="-60" strike="noStrike">
                  <a:solidFill>
                    <a:srgbClr val="253439"/>
                  </a:solidFill>
                  <a:effectLst/>
                  <a:uFillTx/>
                  <a:latin typeface="Lato Bold"/>
                  <a:ea typeface="Lato Bold"/>
                </a:rPr>
                <a:t>Figure 6: </a:t>
              </a:r>
              <a:r>
                <a:rPr lang="en-US" sz="3000" b="0" u="none" spc="-60" strike="noStrike">
                  <a:solidFill>
                    <a:srgbClr val="253439"/>
                  </a:solidFill>
                  <a:effectLst/>
                  <a:uFillTx/>
                  <a:latin typeface="Lato"/>
                  <a:ea typeface="Lato"/>
                </a:rPr>
                <a:t>Isolation </a:t>
              </a:r>
              <a:r>
                <a:rPr lang="en-US" sz="3000" b="0" u="none" spc="-60" strike="noStrike">
                  <a:solidFill>
                    <a:srgbClr val="253439"/>
                  </a:solidFill>
                  <a:effectLst/>
                  <a:uFillTx/>
                  <a:latin typeface="Lato"/>
                  <a:ea typeface="Lato"/>
                </a:rPr>
                <a:t>fraction </a:t>
              </a:r>
              <a:r>
                <a:rPr lang="en-US" sz="3000" b="0" u="none" spc="-60" strike="noStrike">
                  <a:solidFill>
                    <a:srgbClr val="253439"/>
                  </a:solidFill>
                  <a:effectLst/>
                  <a:uFillTx/>
                  <a:latin typeface="Lato"/>
                  <a:ea typeface="Lato"/>
                </a:rPr>
                <a:t>distributions for </a:t>
              </a:r>
              <a:r>
                <a:rPr lang="en-US" sz="3000" b="0" u="none" spc="-60" strike="noStrike">
                  <a:solidFill>
                    <a:srgbClr val="253439"/>
                  </a:solidFill>
                  <a:effectLst/>
                  <a:uFillTx/>
                  <a:latin typeface="Lato"/>
                  <a:ea typeface="Lato"/>
                </a:rPr>
                <a:t>the 5x41 GeV </a:t>
              </a:r>
              <a:r>
                <a:rPr lang="en-US" sz="3000" b="0" u="none" spc="-60" strike="noStrike">
                  <a:solidFill>
                    <a:srgbClr val="253439"/>
                  </a:solidFill>
                  <a:effectLst/>
                  <a:uFillTx/>
                  <a:latin typeface="Lato"/>
                  <a:ea typeface="Lato"/>
                </a:rPr>
                <a:t>datasets for </a:t>
              </a:r>
              <a:r>
                <a:rPr lang="en-US" sz="3000" b="0" u="none" spc="-60" strike="noStrike">
                  <a:solidFill>
                    <a:srgbClr val="253439"/>
                  </a:solidFill>
                  <a:effectLst/>
                  <a:uFillTx/>
                  <a:latin typeface="Lato"/>
                  <a:ea typeface="Lato"/>
                </a:rPr>
                <a:t>varying cone sizes.</a:t>
              </a:r>
              <a:endParaRPr lang="en-GB" sz="3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6F4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TextBox 2"/>
          <p:cNvSpPr/>
          <p:nvPr/>
        </p:nvSpPr>
        <p:spPr>
          <a:xfrm>
            <a:off x="17259480" y="9210600"/>
            <a:ext cx="151920" cy="19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tIns="0" rIns="0" bIns="0" anchor="t">
            <a:spAutoFit/>
          </a:bodyPr>
          <a:p>
            <a:pPr algn="ctr" defTabSz="914400">
              <a:lnSpc>
                <a:spcPts val="2801"/>
              </a:lnSpc>
            </a:pPr>
            <a:r>
              <a:rPr lang="en-US" sz="2000" b="0" u="none" strike="noStrike">
                <a:solidFill>
                  <a:srgbClr val="253439"/>
                </a:solidFill>
                <a:effectLst/>
                <a:uFillTx/>
                <a:latin typeface="Canva Sans"/>
                <a:ea typeface="Canva Sans"/>
              </a:rPr>
              <a:t>16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253" name="Group 3"/>
          <p:cNvGrpSpPr/>
          <p:nvPr/>
        </p:nvGrpSpPr>
        <p:grpSpPr>
          <a:xfrm>
            <a:off x="2072880" y="1028880"/>
            <a:ext cx="14142240" cy="8359920"/>
            <a:chOff x="2072880" y="1028880"/>
            <a:chExt cx="14142240" cy="8359920"/>
          </a:xfrm>
        </p:grpSpPr>
        <p:sp>
          <p:nvSpPr>
            <p:cNvPr id="254" name="Freeform 4"/>
            <p:cNvSpPr/>
            <p:nvPr/>
          </p:nvSpPr>
          <p:spPr>
            <a:xfrm>
              <a:off x="2072880" y="1028880"/>
              <a:ext cx="14142240" cy="7919280"/>
            </a:xfrm>
            <a:custGeom>
              <a:avLst/>
              <a:gdLst>
                <a:gd name="textAreaLeft" fmla="*/ 0 w 14142240"/>
                <a:gd name="textAreaRight" fmla="*/ 14142600 w 14142240"/>
                <a:gd name="textAreaTop" fmla="*/ 0 h 7919280"/>
                <a:gd name="textAreaBottom" fmla="*/ 7919640 h 7919280"/>
              </a:gdLst>
              <a:ahLst/>
              <a:cxnLst/>
              <a:rect l="textAreaLeft" t="textAreaTop" r="textAreaRight" b="textAreaBottom"/>
              <a:pathLst>
                <a:path w="18856563" h="10559675">
                  <a:moveTo>
                    <a:pt x="0" y="0"/>
                  </a:moveTo>
                  <a:lnTo>
                    <a:pt x="18856563" y="0"/>
                  </a:lnTo>
                  <a:lnTo>
                    <a:pt x="18856563" y="10559675"/>
                  </a:lnTo>
                  <a:lnTo>
                    <a:pt x="0" y="10559675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1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tIns="45000" rIns="90000" bIns="45000" anchor="t">
              <a:noAutofit/>
            </a:bodyPr>
            <a:p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55" name="TextBox 5"/>
            <p:cNvSpPr/>
            <p:nvPr/>
          </p:nvSpPr>
          <p:spPr>
            <a:xfrm>
              <a:off x="2072880" y="8905680"/>
              <a:ext cx="14142240" cy="483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tIns="0" rIns="0" bIns="0" anchor="t">
              <a:spAutoFit/>
            </a:bodyPr>
            <a:p>
              <a:pPr algn="ctr" defTabSz="914400">
                <a:lnSpc>
                  <a:spcPts val="4059"/>
                </a:lnSpc>
              </a:pPr>
              <a:r>
                <a:rPr lang="en-US" sz="2900" b="1" u="none" spc="-57" strike="noStrike">
                  <a:solidFill>
                    <a:srgbClr val="253439"/>
                  </a:solidFill>
                  <a:effectLst/>
                  <a:uFillTx/>
                  <a:latin typeface="Lato Bold"/>
                  <a:ea typeface="Lato Bold"/>
                </a:rPr>
                <a:t>Figure 7: </a:t>
              </a:r>
              <a:r>
                <a:rPr lang="en-US" sz="2900" b="0" u="none" spc="-57" strike="noStrike">
                  <a:solidFill>
                    <a:srgbClr val="253439"/>
                  </a:solidFill>
                  <a:effectLst/>
                  <a:uFillTx/>
                  <a:latin typeface="Lato"/>
                  <a:ea typeface="Lato"/>
                </a:rPr>
                <a:t>Isolation fraction distributions for the 18x275 GeV datasets for varying cone sizes.</a:t>
              </a:r>
              <a:endParaRPr lang="en-GB" sz="29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6F4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Freeform 2"/>
          <p:cNvSpPr/>
          <p:nvPr/>
        </p:nvSpPr>
        <p:spPr>
          <a:xfrm>
            <a:off x="10206720" y="2419560"/>
            <a:ext cx="7052400" cy="2370960"/>
          </a:xfrm>
          <a:custGeom>
            <a:avLst/>
            <a:gdLst>
              <a:gd name="textAreaLeft" fmla="*/ 0 w 7052400"/>
              <a:gd name="textAreaRight" fmla="*/ 7052760 w 7052400"/>
              <a:gd name="textAreaTop" fmla="*/ 0 h 2370960"/>
              <a:gd name="textAreaBottom" fmla="*/ 2371320 h 2370960"/>
            </a:gdLst>
            <a:ahLst/>
            <a:cxnLst/>
            <a:rect l="textAreaLeft" t="textAreaTop" r="textAreaRight" b="textAreaBottom"/>
            <a:pathLst>
              <a:path w="7052609" h="2371440">
                <a:moveTo>
                  <a:pt x="0" y="0"/>
                </a:moveTo>
                <a:lnTo>
                  <a:pt x="7052609" y="0"/>
                </a:lnTo>
                <a:lnTo>
                  <a:pt x="7052609" y="2371440"/>
                </a:lnTo>
                <a:lnTo>
                  <a:pt x="0" y="237144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7" name="TextBox 3"/>
          <p:cNvSpPr/>
          <p:nvPr/>
        </p:nvSpPr>
        <p:spPr>
          <a:xfrm>
            <a:off x="1028880" y="1143000"/>
            <a:ext cx="13071240" cy="86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just" defTabSz="914400">
              <a:lnSpc>
                <a:spcPts val="6500"/>
              </a:lnSpc>
              <a:tabLst>
                <a:tab pos="0" algn="l"/>
              </a:tabLst>
            </a:pPr>
            <a:r>
              <a:rPr lang="en-US" sz="6500" b="1" u="none" strike="noStrike">
                <a:solidFill>
                  <a:srgbClr val="253439"/>
                </a:solidFill>
                <a:effectLst/>
                <a:uFillTx/>
                <a:latin typeface="Lato Bold"/>
                <a:ea typeface="Lato Bold"/>
              </a:rPr>
              <a:t>Feature Engineering - Acoplanarity</a:t>
            </a:r>
            <a:endParaRPr lang="en-GB" sz="6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8" name="TextBox 4"/>
          <p:cNvSpPr/>
          <p:nvPr/>
        </p:nvSpPr>
        <p:spPr>
          <a:xfrm>
            <a:off x="17259480" y="9210600"/>
            <a:ext cx="151920" cy="19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tIns="0" rIns="0" bIns="0" anchor="t">
            <a:spAutoFit/>
          </a:bodyPr>
          <a:p>
            <a:pPr algn="ctr" defTabSz="914400">
              <a:lnSpc>
                <a:spcPts val="2801"/>
              </a:lnSpc>
            </a:pPr>
            <a:r>
              <a:rPr lang="en-US" sz="2000" b="0" u="none" strike="noStrike">
                <a:solidFill>
                  <a:srgbClr val="253439"/>
                </a:solidFill>
                <a:effectLst/>
                <a:uFillTx/>
                <a:latin typeface="Canva Sans"/>
                <a:ea typeface="Canva Sans"/>
              </a:rPr>
              <a:t>17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259" name="Group 5"/>
          <p:cNvGrpSpPr/>
          <p:nvPr/>
        </p:nvGrpSpPr>
        <p:grpSpPr>
          <a:xfrm>
            <a:off x="1028880" y="2419560"/>
            <a:ext cx="9070200" cy="6885000"/>
            <a:chOff x="1028880" y="2419560"/>
            <a:chExt cx="9070200" cy="6885000"/>
          </a:xfrm>
        </p:grpSpPr>
        <p:sp>
          <p:nvSpPr>
            <p:cNvPr id="260" name="Freeform 6"/>
            <p:cNvSpPr/>
            <p:nvPr/>
          </p:nvSpPr>
          <p:spPr>
            <a:xfrm>
              <a:off x="1028880" y="2419560"/>
              <a:ext cx="9070200" cy="5770800"/>
            </a:xfrm>
            <a:custGeom>
              <a:avLst/>
              <a:gdLst>
                <a:gd name="textAreaLeft" fmla="*/ 0 w 9070200"/>
                <a:gd name="textAreaRight" fmla="*/ 9070560 w 9070200"/>
                <a:gd name="textAreaTop" fmla="*/ 0 h 5770800"/>
                <a:gd name="textAreaBottom" fmla="*/ 5771160 h 5770800"/>
              </a:gdLst>
              <a:ahLst/>
              <a:cxnLst/>
              <a:rect l="textAreaLeft" t="textAreaTop" r="textAreaRight" b="textAreaBottom"/>
              <a:pathLst>
                <a:path w="12094253" h="7694969">
                  <a:moveTo>
                    <a:pt x="0" y="0"/>
                  </a:moveTo>
                  <a:lnTo>
                    <a:pt x="12094253" y="0"/>
                  </a:lnTo>
                  <a:lnTo>
                    <a:pt x="12094253" y="7694969"/>
                  </a:lnTo>
                  <a:lnTo>
                    <a:pt x="0" y="7694969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2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tIns="45000" rIns="90000" bIns="45000" anchor="t">
              <a:noAutofit/>
            </a:bodyPr>
            <a:p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61" name="TextBox 7"/>
            <p:cNvSpPr/>
            <p:nvPr/>
          </p:nvSpPr>
          <p:spPr>
            <a:xfrm>
              <a:off x="1028880" y="8141040"/>
              <a:ext cx="9070200" cy="1163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tIns="0" rIns="0" bIns="0" anchor="t">
              <a:spAutoFit/>
            </a:bodyPr>
            <a:p>
              <a:pPr algn="ctr" defTabSz="914400">
                <a:lnSpc>
                  <a:spcPts val="4759"/>
                </a:lnSpc>
              </a:pPr>
              <a:r>
                <a:rPr lang="en-US" sz="3400" b="1" u="none" strike="noStrike">
                  <a:solidFill>
                    <a:srgbClr val="253439"/>
                  </a:solidFill>
                  <a:effectLst/>
                  <a:uFillTx/>
                  <a:latin typeface="Lato Bold"/>
                  <a:ea typeface="Lato Bold"/>
                </a:rPr>
                <a:t>Figure 8:</a:t>
              </a:r>
              <a:r>
                <a:rPr lang="en-US" sz="3400" b="0" u="none" strike="noStrike">
                  <a:solidFill>
                    <a:srgbClr val="253439"/>
                  </a:solidFill>
                  <a:effectLst/>
                  <a:uFillTx/>
                  <a:latin typeface="Lato"/>
                  <a:ea typeface="Lato"/>
                </a:rPr>
                <a:t> The acoplanarity distribution for the 5x41 GeV datasets.</a:t>
              </a:r>
              <a:endParaRPr lang="en-GB" sz="34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262" name="TextBox 8"/>
          <p:cNvSpPr/>
          <p:nvPr/>
        </p:nvSpPr>
        <p:spPr>
          <a:xfrm>
            <a:off x="10206720" y="4993920"/>
            <a:ext cx="7052400" cy="4256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marL="654480" lvl="1" indent="-327240" defTabSz="914400">
              <a:lnSpc>
                <a:spcPts val="4243"/>
              </a:lnSpc>
              <a:buClr>
                <a:srgbClr val="253439"/>
              </a:buClr>
              <a:buFont typeface="Arial"/>
              <a:buChar char="•"/>
            </a:pPr>
            <a:r>
              <a:rPr lang="en-US" sz="3030" b="0" u="none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Expect the scattered electron to peak more sharply at A = 0, as the HFS </a:t>
            </a:r>
            <a:r>
              <a:rPr lang="en-US" sz="3030" b="0" i="1" u="none" strike="noStrike">
                <a:solidFill>
                  <a:srgbClr val="253439"/>
                </a:solidFill>
                <a:effectLst/>
                <a:uFillTx/>
                <a:latin typeface="Lato Italics"/>
                <a:ea typeface="Lato Italics"/>
              </a:rPr>
              <a:t>should </a:t>
            </a:r>
            <a:r>
              <a:rPr lang="en-US" sz="3030" b="0" u="none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form a jet that balances the transverse momentum of the scattered electron</a:t>
            </a:r>
            <a:endParaRPr lang="en-GB" sz="303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54480" lvl="1" indent="-327240" defTabSz="914400">
              <a:lnSpc>
                <a:spcPts val="4243"/>
              </a:lnSpc>
              <a:buClr>
                <a:srgbClr val="253439"/>
              </a:buClr>
              <a:buFont typeface="Arial"/>
              <a:buChar char="•"/>
            </a:pPr>
            <a:r>
              <a:rPr lang="en-US" sz="3030" b="0" u="none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Acoplanarity decays faster for scattered electrons than it does for the HFS</a:t>
            </a:r>
            <a:endParaRPr lang="en-GB" sz="303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6F4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extBox 2"/>
          <p:cNvSpPr/>
          <p:nvPr/>
        </p:nvSpPr>
        <p:spPr>
          <a:xfrm>
            <a:off x="1028880" y="1143000"/>
            <a:ext cx="13071240" cy="86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just" defTabSz="914400">
              <a:lnSpc>
                <a:spcPts val="6500"/>
              </a:lnSpc>
              <a:tabLst>
                <a:tab pos="0" algn="l"/>
              </a:tabLst>
            </a:pPr>
            <a:r>
              <a:rPr lang="en-US" sz="6500" b="1" u="none" strike="noStrike">
                <a:solidFill>
                  <a:srgbClr val="253439"/>
                </a:solidFill>
                <a:effectLst/>
                <a:uFillTx/>
                <a:latin typeface="Lato Bold"/>
                <a:ea typeface="Lato Bold"/>
              </a:rPr>
              <a:t>Feature Engineering - Acoplanarity</a:t>
            </a:r>
            <a:endParaRPr lang="en-GB" sz="6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4" name="TextBox 3"/>
          <p:cNvSpPr/>
          <p:nvPr/>
        </p:nvSpPr>
        <p:spPr>
          <a:xfrm>
            <a:off x="17259480" y="9210600"/>
            <a:ext cx="151920" cy="19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tIns="0" rIns="0" bIns="0" anchor="t">
            <a:spAutoFit/>
          </a:bodyPr>
          <a:p>
            <a:pPr algn="ctr" defTabSz="914400">
              <a:lnSpc>
                <a:spcPts val="2801"/>
              </a:lnSpc>
            </a:pPr>
            <a:r>
              <a:rPr lang="en-US" sz="2000" b="0" u="none" strike="noStrike">
                <a:solidFill>
                  <a:srgbClr val="253439"/>
                </a:solidFill>
                <a:effectLst/>
                <a:uFillTx/>
                <a:latin typeface="Canva Sans"/>
                <a:ea typeface="Canva Sans"/>
              </a:rPr>
              <a:t>18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265" name="Group 4"/>
          <p:cNvGrpSpPr/>
          <p:nvPr/>
        </p:nvGrpSpPr>
        <p:grpSpPr>
          <a:xfrm>
            <a:off x="1028880" y="2373120"/>
            <a:ext cx="9070200" cy="6885000"/>
            <a:chOff x="1028880" y="2373120"/>
            <a:chExt cx="9070200" cy="6885000"/>
          </a:xfrm>
        </p:grpSpPr>
        <p:sp>
          <p:nvSpPr>
            <p:cNvPr id="266" name="Freeform 5"/>
            <p:cNvSpPr/>
            <p:nvPr/>
          </p:nvSpPr>
          <p:spPr>
            <a:xfrm>
              <a:off x="1028880" y="2373120"/>
              <a:ext cx="9070200" cy="5770800"/>
            </a:xfrm>
            <a:custGeom>
              <a:avLst/>
              <a:gdLst>
                <a:gd name="textAreaLeft" fmla="*/ 0 w 9070200"/>
                <a:gd name="textAreaRight" fmla="*/ 9070560 w 9070200"/>
                <a:gd name="textAreaTop" fmla="*/ 0 h 5770800"/>
                <a:gd name="textAreaBottom" fmla="*/ 5771160 h 5770800"/>
              </a:gdLst>
              <a:ahLst/>
              <a:cxnLst/>
              <a:rect l="textAreaLeft" t="textAreaTop" r="textAreaRight" b="textAreaBottom"/>
              <a:pathLst>
                <a:path w="12094253" h="7694969">
                  <a:moveTo>
                    <a:pt x="0" y="0"/>
                  </a:moveTo>
                  <a:lnTo>
                    <a:pt x="12094253" y="0"/>
                  </a:lnTo>
                  <a:lnTo>
                    <a:pt x="12094253" y="7694969"/>
                  </a:lnTo>
                  <a:lnTo>
                    <a:pt x="0" y="7694969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1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tIns="45000" rIns="90000" bIns="45000" anchor="t">
              <a:noAutofit/>
            </a:bodyPr>
            <a:p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67" name="TextBox 6"/>
            <p:cNvSpPr/>
            <p:nvPr/>
          </p:nvSpPr>
          <p:spPr>
            <a:xfrm>
              <a:off x="1028880" y="8094600"/>
              <a:ext cx="9070200" cy="1163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tIns="0" rIns="0" bIns="0" anchor="t">
              <a:spAutoFit/>
            </a:bodyPr>
            <a:p>
              <a:pPr algn="ctr" defTabSz="914400">
                <a:lnSpc>
                  <a:spcPts val="4759"/>
                </a:lnSpc>
              </a:pPr>
              <a:r>
                <a:rPr lang="en-US" sz="3400" b="1" u="none" strike="noStrike">
                  <a:solidFill>
                    <a:srgbClr val="253439"/>
                  </a:solidFill>
                  <a:effectLst/>
                  <a:uFillTx/>
                  <a:latin typeface="Lato Bold"/>
                  <a:ea typeface="Lato Bold"/>
                </a:rPr>
                <a:t>Figure 9:</a:t>
              </a:r>
              <a:r>
                <a:rPr lang="en-US" sz="3400" b="0" u="none" strike="noStrike">
                  <a:solidFill>
                    <a:srgbClr val="253439"/>
                  </a:solidFill>
                  <a:effectLst/>
                  <a:uFillTx/>
                  <a:latin typeface="Lato"/>
                  <a:ea typeface="Lato"/>
                </a:rPr>
                <a:t> The acoplanarity distribution for the 18x275 GeV datasets.</a:t>
              </a:r>
              <a:endParaRPr lang="en-GB" sz="34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268" name="TextBox 7"/>
          <p:cNvSpPr/>
          <p:nvPr/>
        </p:nvSpPr>
        <p:spPr>
          <a:xfrm>
            <a:off x="10356840" y="2306520"/>
            <a:ext cx="6901920" cy="598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marL="734040" lvl="1" indent="-367200" defTabSz="914400">
              <a:lnSpc>
                <a:spcPts val="4759"/>
              </a:lnSpc>
              <a:buClr>
                <a:srgbClr val="253439"/>
              </a:buClr>
              <a:buFont typeface="Arial"/>
              <a:buChar char="•"/>
            </a:pPr>
            <a:r>
              <a:rPr lang="en-US" sz="3400" b="0" u="none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More pronounced A = 0 peak for scattered electrons for this beam configuration</a:t>
            </a:r>
            <a:endParaRPr lang="en-GB" sz="3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734040" lvl="1" indent="-367200" defTabSz="914400">
              <a:lnSpc>
                <a:spcPts val="4759"/>
              </a:lnSpc>
              <a:buClr>
                <a:srgbClr val="253439"/>
              </a:buClr>
              <a:buFont typeface="Arial"/>
              <a:buChar char="•"/>
            </a:pPr>
            <a:r>
              <a:rPr lang="en-US" sz="3400" b="0" u="none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Faster decay for scattered electrons still present</a:t>
            </a:r>
            <a:endParaRPr lang="en-GB" sz="3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734040" lvl="1" indent="-367200" defTabSz="914400">
              <a:lnSpc>
                <a:spcPts val="4759"/>
              </a:lnSpc>
              <a:buClr>
                <a:srgbClr val="253439"/>
              </a:buClr>
              <a:buFont typeface="Arial"/>
              <a:buChar char="•"/>
            </a:pPr>
            <a:r>
              <a:rPr lang="en-US" sz="3400" b="0" u="none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One would assume that the 18x275 GeV model would use the acoplanarity more for its predictions compared to the 5x41 GeV model</a:t>
            </a:r>
            <a:endParaRPr lang="en-GB" sz="3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6F4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TextBox 2"/>
          <p:cNvSpPr/>
          <p:nvPr/>
        </p:nvSpPr>
        <p:spPr>
          <a:xfrm>
            <a:off x="1028880" y="1257480"/>
            <a:ext cx="9580320" cy="86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just" defTabSz="914400">
              <a:lnSpc>
                <a:spcPts val="6500"/>
              </a:lnSpc>
              <a:tabLst>
                <a:tab pos="0" algn="l"/>
              </a:tabLst>
            </a:pPr>
            <a:r>
              <a:rPr lang="en-US" sz="6500" b="1" u="none" strike="noStrike">
                <a:solidFill>
                  <a:srgbClr val="253439"/>
                </a:solidFill>
                <a:effectLst/>
                <a:uFillTx/>
                <a:latin typeface="Lato Bold"/>
                <a:ea typeface="Lato Bold"/>
              </a:rPr>
              <a:t>Other Input Variables</a:t>
            </a:r>
            <a:endParaRPr lang="en-GB" sz="6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70" name="TextBox 3"/>
          <p:cNvSpPr/>
          <p:nvPr/>
        </p:nvSpPr>
        <p:spPr>
          <a:xfrm>
            <a:off x="17259480" y="9210600"/>
            <a:ext cx="151920" cy="19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tIns="0" rIns="0" bIns="0" anchor="t">
            <a:spAutoFit/>
          </a:bodyPr>
          <a:p>
            <a:pPr algn="ctr" defTabSz="914400">
              <a:lnSpc>
                <a:spcPts val="2801"/>
              </a:lnSpc>
            </a:pPr>
            <a:r>
              <a:rPr lang="en-US" sz="2000" b="0" u="none" strike="noStrike">
                <a:solidFill>
                  <a:srgbClr val="253439"/>
                </a:solidFill>
                <a:effectLst/>
                <a:uFillTx/>
                <a:latin typeface="Canva Sans"/>
                <a:ea typeface="Canva Sans"/>
              </a:rPr>
              <a:t>19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71" name="TextBox 4"/>
          <p:cNvSpPr/>
          <p:nvPr/>
        </p:nvSpPr>
        <p:spPr>
          <a:xfrm>
            <a:off x="1028880" y="2677320"/>
            <a:ext cx="16230240" cy="598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marL="734040" lvl="1" indent="-367200" defTabSz="914400">
              <a:lnSpc>
                <a:spcPts val="4759"/>
              </a:lnSpc>
              <a:buClr>
                <a:srgbClr val="253439"/>
              </a:buClr>
              <a:buFont typeface="Arial"/>
              <a:buChar char="•"/>
            </a:pPr>
            <a:r>
              <a:rPr lang="en-US" sz="3400" b="0" u="none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Transverse momentum</a:t>
            </a:r>
            <a:endParaRPr lang="en-GB" sz="3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468080" lvl="2" indent="-489240" defTabSz="914400">
              <a:lnSpc>
                <a:spcPts val="4759"/>
              </a:lnSpc>
              <a:buClr>
                <a:srgbClr val="253439"/>
              </a:buClr>
              <a:buFont typeface="Arial"/>
              <a:buChar char="⚬"/>
            </a:pPr>
            <a:r>
              <a:rPr lang="en-US" sz="3400" b="0" u="none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Leading Transverse Momentum:</a:t>
            </a:r>
            <a:endParaRPr lang="en-GB" sz="3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02120" lvl="3" indent="-550440" defTabSz="914400">
              <a:lnSpc>
                <a:spcPts val="4759"/>
              </a:lnSpc>
              <a:buClr>
                <a:srgbClr val="253439"/>
              </a:buClr>
              <a:buFont typeface="Arial"/>
              <a:buChar char="￭"/>
            </a:pPr>
            <a:r>
              <a:rPr lang="en-US" sz="3400" b="0" u="none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Historically used variable</a:t>
            </a:r>
            <a:endParaRPr lang="en-GB" sz="3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02120" lvl="3" indent="-550440" defTabSz="914400">
              <a:lnSpc>
                <a:spcPts val="4759"/>
              </a:lnSpc>
              <a:buClr>
                <a:srgbClr val="253439"/>
              </a:buClr>
              <a:buFont typeface="Arial"/>
              <a:buChar char="￭"/>
            </a:pPr>
            <a:r>
              <a:rPr lang="en-US" sz="3400" b="0" u="none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Electron typically has the greatest transverse momentum per event by momentum conservation</a:t>
            </a:r>
            <a:endParaRPr lang="en-GB" sz="3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468080" lvl="2" indent="-489240" defTabSz="914400">
              <a:lnSpc>
                <a:spcPts val="4759"/>
              </a:lnSpc>
              <a:buClr>
                <a:srgbClr val="253439"/>
              </a:buClr>
              <a:buFont typeface="Arial"/>
              <a:buChar char="⚬"/>
            </a:pPr>
            <a:r>
              <a:rPr lang="en-US" sz="3400" b="0" u="none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Scalar Transverse Momentum:</a:t>
            </a:r>
            <a:endParaRPr lang="en-GB" sz="3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02120" lvl="3" indent="-550440" defTabSz="914400">
              <a:lnSpc>
                <a:spcPts val="4759"/>
              </a:lnSpc>
              <a:buClr>
                <a:srgbClr val="253439"/>
              </a:buClr>
              <a:buFont typeface="Arial"/>
              <a:buChar char="￭"/>
            </a:pPr>
            <a:r>
              <a:rPr lang="en-US" sz="3400" b="0" u="none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Included to allow for the model to learn from the transverse momentum in greater detail</a:t>
            </a:r>
            <a:endParaRPr lang="en-GB" sz="3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734040" lvl="1" indent="-367200" defTabSz="914400">
              <a:lnSpc>
                <a:spcPts val="4759"/>
              </a:lnSpc>
              <a:buClr>
                <a:srgbClr val="253439"/>
              </a:buClr>
              <a:buFont typeface="Arial"/>
              <a:buChar char="•"/>
            </a:pPr>
            <a:r>
              <a:rPr lang="en-US" sz="3400" b="0" u="none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Charge</a:t>
            </a:r>
            <a:endParaRPr lang="en-GB" sz="3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468080" lvl="2" indent="-489240" defTabSz="914400">
              <a:lnSpc>
                <a:spcPts val="4759"/>
              </a:lnSpc>
              <a:buClr>
                <a:srgbClr val="253439"/>
              </a:buClr>
              <a:buFont typeface="Arial"/>
              <a:buChar char="⚬"/>
            </a:pPr>
            <a:r>
              <a:rPr lang="en-US" sz="3400" b="0" u="none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Scattered electron will always be negative</a:t>
            </a:r>
            <a:endParaRPr lang="en-GB" sz="3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6F4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2"/>
          <p:cNvSpPr/>
          <p:nvPr/>
        </p:nvSpPr>
        <p:spPr>
          <a:xfrm>
            <a:off x="1208160" y="4194720"/>
            <a:ext cx="6108120" cy="1069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defTabSz="914400">
              <a:lnSpc>
                <a:spcPts val="7999"/>
              </a:lnSpc>
              <a:tabLst>
                <a:tab pos="0" algn="l"/>
              </a:tabLst>
            </a:pPr>
            <a:r>
              <a:rPr lang="en-US" sz="8000" b="0" u="none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Overview</a:t>
            </a:r>
            <a:endParaRPr lang="en-GB" sz="8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102" name="Group 3"/>
          <p:cNvGrpSpPr/>
          <p:nvPr/>
        </p:nvGrpSpPr>
        <p:grpSpPr>
          <a:xfrm>
            <a:off x="1063440" y="5643000"/>
            <a:ext cx="5547600" cy="225360"/>
            <a:chOff x="1063440" y="5643000"/>
            <a:chExt cx="5547600" cy="225360"/>
          </a:xfrm>
        </p:grpSpPr>
        <p:grpSp>
          <p:nvGrpSpPr>
            <p:cNvPr id="103" name="Group 4"/>
            <p:cNvGrpSpPr/>
            <p:nvPr/>
          </p:nvGrpSpPr>
          <p:grpSpPr>
            <a:xfrm>
              <a:off x="1063440" y="5643000"/>
              <a:ext cx="5547600" cy="225360"/>
              <a:chOff x="1063440" y="5643000"/>
              <a:chExt cx="5547600" cy="225360"/>
            </a:xfrm>
          </p:grpSpPr>
          <p:sp>
            <p:nvSpPr>
              <p:cNvPr id="104" name="Freeform 5"/>
              <p:cNvSpPr/>
              <p:nvPr/>
            </p:nvSpPr>
            <p:spPr>
              <a:xfrm rot="16200000">
                <a:off x="3796920" y="3054240"/>
                <a:ext cx="225360" cy="5402880"/>
              </a:xfrm>
              <a:custGeom>
                <a:avLst/>
                <a:gdLst>
                  <a:gd name="textAreaLeft" fmla="*/ 0 w 225360"/>
                  <a:gd name="textAreaRight" fmla="*/ 225720 w 225360"/>
                  <a:gd name="textAreaTop" fmla="*/ 0 h 5402880"/>
                  <a:gd name="textAreaBottom" fmla="*/ 5403240 h 5402880"/>
                </a:gdLst>
                <a:ahLst/>
                <a:cxnLst/>
                <a:rect l="textAreaLeft" t="textAreaTop" r="textAreaRight" b="textAreaBottom"/>
                <a:pathLst>
                  <a:path w="59491" h="1423096">
                    <a:moveTo>
                      <a:pt x="0" y="0"/>
                    </a:moveTo>
                    <a:lnTo>
                      <a:pt x="59491" y="0"/>
                    </a:lnTo>
                    <a:lnTo>
                      <a:pt x="59491" y="1423096"/>
                    </a:lnTo>
                    <a:lnTo>
                      <a:pt x="0" y="1423096"/>
                    </a:lnTo>
                    <a:close/>
                  </a:path>
                </a:pathLst>
              </a:custGeom>
              <a:solidFill>
                <a:srgbClr val="7C898B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tIns="45000" rIns="90000" bIns="45000" anchor="t">
                <a:noAutofit/>
              </a:bodyPr>
              <a:p>
                <a:endParaRPr lang="en-GB" sz="1800" b="0" u="none" strike="noStrike">
                  <a:solidFill>
                    <a:srgbClr val="FFFFFF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05" name="TextBox 6"/>
              <p:cNvSpPr/>
              <p:nvPr/>
            </p:nvSpPr>
            <p:spPr>
              <a:xfrm rot="16200000">
                <a:off x="3724560" y="2981880"/>
                <a:ext cx="225360" cy="55476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0760" tIns="50760" rIns="50760" bIns="50760" anchor="ctr">
                <a:noAutofit/>
              </a:bodyPr>
              <a:p>
                <a:endParaRPr lang="en-US" sz="1800" b="0" u="none" strike="noStrike">
                  <a:solidFill>
                    <a:schemeClr val="dk1"/>
                  </a:solidFill>
                  <a:effectLst/>
                  <a:uFillTx/>
                  <a:latin typeface="Calibri"/>
                </a:endParaRPr>
              </a:p>
            </p:txBody>
          </p:sp>
        </p:grpSp>
        <p:grpSp>
          <p:nvGrpSpPr>
            <p:cNvPr id="106" name="Group 7"/>
            <p:cNvGrpSpPr/>
            <p:nvPr/>
          </p:nvGrpSpPr>
          <p:grpSpPr>
            <a:xfrm>
              <a:off x="1063440" y="5643000"/>
              <a:ext cx="1517040" cy="225360"/>
              <a:chOff x="1063440" y="5643000"/>
              <a:chExt cx="1517040" cy="225360"/>
            </a:xfrm>
          </p:grpSpPr>
          <p:sp>
            <p:nvSpPr>
              <p:cNvPr id="107" name="Freeform 8"/>
              <p:cNvSpPr/>
              <p:nvPr/>
            </p:nvSpPr>
            <p:spPr>
              <a:xfrm rot="16200000">
                <a:off x="1781640" y="5069520"/>
                <a:ext cx="225360" cy="1372320"/>
              </a:xfrm>
              <a:custGeom>
                <a:avLst/>
                <a:gdLst>
                  <a:gd name="textAreaLeft" fmla="*/ 0 w 225360"/>
                  <a:gd name="textAreaRight" fmla="*/ 225720 w 225360"/>
                  <a:gd name="textAreaTop" fmla="*/ 0 h 1372320"/>
                  <a:gd name="textAreaBottom" fmla="*/ 1372680 h 1372320"/>
                </a:gdLst>
                <a:ahLst/>
                <a:cxnLst/>
                <a:rect l="textAreaLeft" t="textAreaTop" r="textAreaRight" b="textAreaBottom"/>
                <a:pathLst>
                  <a:path w="59491" h="361576">
                    <a:moveTo>
                      <a:pt x="0" y="0"/>
                    </a:moveTo>
                    <a:lnTo>
                      <a:pt x="59491" y="0"/>
                    </a:lnTo>
                    <a:lnTo>
                      <a:pt x="59491" y="361576"/>
                    </a:lnTo>
                    <a:lnTo>
                      <a:pt x="0" y="361576"/>
                    </a:lnTo>
                    <a:close/>
                  </a:path>
                </a:pathLst>
              </a:custGeom>
              <a:solidFill>
                <a:srgbClr val="253439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tIns="45000" rIns="90000" bIns="45000" anchor="t">
                <a:noAutofit/>
              </a:bodyPr>
              <a:p>
                <a:endParaRPr lang="en-GB" sz="1800" b="0" u="none" strike="noStrike">
                  <a:solidFill>
                    <a:srgbClr val="FFFFFF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08" name="TextBox 9"/>
              <p:cNvSpPr/>
              <p:nvPr/>
            </p:nvSpPr>
            <p:spPr>
              <a:xfrm rot="16200000">
                <a:off x="1709280" y="4997160"/>
                <a:ext cx="225360" cy="15170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0760" tIns="50760" rIns="50760" bIns="50760" anchor="ctr">
                <a:noAutofit/>
              </a:bodyPr>
              <a:p>
                <a:endParaRPr lang="en-US" sz="1800" b="0" u="none" strike="noStrike">
                  <a:solidFill>
                    <a:schemeClr val="dk1"/>
                  </a:solidFill>
                  <a:effectLst/>
                  <a:uFillTx/>
                  <a:latin typeface="Calibri"/>
                </a:endParaRPr>
              </a:p>
            </p:txBody>
          </p:sp>
        </p:grpSp>
        <p:grpSp>
          <p:nvGrpSpPr>
            <p:cNvPr id="109" name="Group 10"/>
            <p:cNvGrpSpPr/>
            <p:nvPr/>
          </p:nvGrpSpPr>
          <p:grpSpPr>
            <a:xfrm>
              <a:off x="2434680" y="5643000"/>
              <a:ext cx="740880" cy="225360"/>
              <a:chOff x="2434680" y="5643000"/>
              <a:chExt cx="740880" cy="225360"/>
            </a:xfrm>
          </p:grpSpPr>
          <p:sp>
            <p:nvSpPr>
              <p:cNvPr id="110" name="Freeform 11"/>
              <p:cNvSpPr/>
              <p:nvPr/>
            </p:nvSpPr>
            <p:spPr>
              <a:xfrm rot="16200000">
                <a:off x="2764800" y="5457600"/>
                <a:ext cx="225360" cy="596160"/>
              </a:xfrm>
              <a:custGeom>
                <a:avLst/>
                <a:gdLst>
                  <a:gd name="textAreaLeft" fmla="*/ 0 w 225360"/>
                  <a:gd name="textAreaRight" fmla="*/ 225720 w 225360"/>
                  <a:gd name="textAreaTop" fmla="*/ 0 h 596160"/>
                  <a:gd name="textAreaBottom" fmla="*/ 596520 h 596160"/>
                </a:gdLst>
                <a:ahLst/>
                <a:cxnLst/>
                <a:rect l="textAreaLeft" t="textAreaTop" r="textAreaRight" b="textAreaBottom"/>
                <a:pathLst>
                  <a:path w="59491" h="157064">
                    <a:moveTo>
                      <a:pt x="0" y="0"/>
                    </a:moveTo>
                    <a:lnTo>
                      <a:pt x="59491" y="0"/>
                    </a:lnTo>
                    <a:lnTo>
                      <a:pt x="59491" y="157064"/>
                    </a:lnTo>
                    <a:lnTo>
                      <a:pt x="0" y="157064"/>
                    </a:lnTo>
                    <a:close/>
                  </a:path>
                </a:pathLst>
              </a:custGeom>
              <a:solidFill>
                <a:srgbClr val="B29E84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tIns="45000" rIns="90000" bIns="45000" anchor="t">
                <a:noAutofit/>
              </a:bodyPr>
              <a:p>
                <a:endParaRPr lang="en-GB" sz="18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1" name="TextBox 12"/>
              <p:cNvSpPr/>
              <p:nvPr/>
            </p:nvSpPr>
            <p:spPr>
              <a:xfrm rot="16200000">
                <a:off x="2692080" y="5385240"/>
                <a:ext cx="225360" cy="7405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0760" tIns="50760" rIns="50760" bIns="50760" anchor="ctr">
                <a:noAutofit/>
              </a:bodyPr>
              <a:p>
                <a:endParaRPr lang="en-US" sz="1800" b="0" u="none" strike="noStrike">
                  <a:solidFill>
                    <a:schemeClr val="dk1"/>
                  </a:solidFill>
                  <a:effectLst/>
                  <a:uFillTx/>
                  <a:latin typeface="Calibri"/>
                </a:endParaRPr>
              </a:p>
            </p:txBody>
          </p:sp>
        </p:grpSp>
      </p:grpSp>
      <p:grpSp>
        <p:nvGrpSpPr>
          <p:cNvPr id="112" name="Group 13"/>
          <p:cNvGrpSpPr/>
          <p:nvPr/>
        </p:nvGrpSpPr>
        <p:grpSpPr>
          <a:xfrm>
            <a:off x="9144000" y="1107360"/>
            <a:ext cx="8114760" cy="7986960"/>
            <a:chOff x="9144000" y="1107360"/>
            <a:chExt cx="8114760" cy="7986960"/>
          </a:xfrm>
        </p:grpSpPr>
        <p:sp>
          <p:nvSpPr>
            <p:cNvPr id="113" name="TextBox 14"/>
            <p:cNvSpPr/>
            <p:nvPr/>
          </p:nvSpPr>
          <p:spPr>
            <a:xfrm>
              <a:off x="11178360" y="1198440"/>
              <a:ext cx="6080400" cy="561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tIns="0" rIns="0" bIns="0" anchor="t">
              <a:spAutoFit/>
            </a:bodyPr>
            <a:p>
              <a:pPr defTabSz="914400">
                <a:lnSpc>
                  <a:spcPts val="4235"/>
                </a:lnSpc>
              </a:pPr>
              <a:r>
                <a:rPr lang="en-US" sz="3850" b="1" u="none" strike="noStrike">
                  <a:solidFill>
                    <a:srgbClr val="253439"/>
                  </a:solidFill>
                  <a:effectLst/>
                  <a:uFillTx/>
                  <a:latin typeface="Lato Bold"/>
                  <a:ea typeface="Lato Bold"/>
                </a:rPr>
                <a:t>Physics Context</a:t>
              </a:r>
              <a:endParaRPr lang="en-GB" sz="385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14" name="TextBox 15"/>
            <p:cNvSpPr/>
            <p:nvPr/>
          </p:nvSpPr>
          <p:spPr>
            <a:xfrm>
              <a:off x="11178360" y="5990400"/>
              <a:ext cx="6080400" cy="561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tIns="0" rIns="0" bIns="0" anchor="t">
              <a:spAutoFit/>
            </a:bodyPr>
            <a:p>
              <a:pPr defTabSz="914400">
                <a:lnSpc>
                  <a:spcPts val="4235"/>
                </a:lnSpc>
              </a:pPr>
              <a:r>
                <a:rPr lang="en-US" sz="3850" b="1" u="none" strike="noStrike">
                  <a:solidFill>
                    <a:srgbClr val="253439"/>
                  </a:solidFill>
                  <a:effectLst/>
                  <a:uFillTx/>
                  <a:latin typeface="Lato Bold"/>
                  <a:ea typeface="Lato Bold"/>
                </a:rPr>
                <a:t>Model Performance</a:t>
              </a:r>
              <a:endParaRPr lang="en-GB" sz="385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15" name="TextBox 16"/>
            <p:cNvSpPr/>
            <p:nvPr/>
          </p:nvSpPr>
          <p:spPr>
            <a:xfrm>
              <a:off x="11178360" y="3594240"/>
              <a:ext cx="6080400" cy="561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tIns="0" rIns="0" bIns="0" anchor="t">
              <a:spAutoFit/>
            </a:bodyPr>
            <a:p>
              <a:pPr defTabSz="914400">
                <a:lnSpc>
                  <a:spcPts val="4235"/>
                </a:lnSpc>
              </a:pPr>
              <a:r>
                <a:rPr lang="en-US" sz="3850" b="1" u="none" strike="noStrike">
                  <a:solidFill>
                    <a:srgbClr val="253439"/>
                  </a:solidFill>
                  <a:effectLst/>
                  <a:uFillTx/>
                  <a:latin typeface="Lato Bold"/>
                  <a:ea typeface="Lato Bold"/>
                </a:rPr>
                <a:t>ML Methodology and Feature Engineering</a:t>
              </a:r>
              <a:endParaRPr lang="en-GB" sz="385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16" name="TextBox 17"/>
            <p:cNvSpPr/>
            <p:nvPr/>
          </p:nvSpPr>
          <p:spPr>
            <a:xfrm>
              <a:off x="11178360" y="8386200"/>
              <a:ext cx="6080400" cy="561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tIns="0" rIns="0" bIns="0" anchor="t">
              <a:spAutoFit/>
            </a:bodyPr>
            <a:p>
              <a:pPr defTabSz="914400">
                <a:lnSpc>
                  <a:spcPts val="4235"/>
                </a:lnSpc>
              </a:pPr>
              <a:r>
                <a:rPr lang="en-US" sz="3850" b="1" u="none" strike="noStrike">
                  <a:solidFill>
                    <a:srgbClr val="253439"/>
                  </a:solidFill>
                  <a:effectLst/>
                  <a:uFillTx/>
                  <a:latin typeface="Lato Bold"/>
                  <a:ea typeface="Lato Bold"/>
                </a:rPr>
                <a:t>Summary and Future Work</a:t>
              </a:r>
              <a:endParaRPr lang="en-GB" sz="385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17" name="TextBox 18"/>
            <p:cNvSpPr/>
            <p:nvPr/>
          </p:nvSpPr>
          <p:spPr>
            <a:xfrm>
              <a:off x="9144000" y="1107360"/>
              <a:ext cx="1781640" cy="801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tIns="0" rIns="0" bIns="0" anchor="t">
              <a:spAutoFit/>
            </a:bodyPr>
            <a:p>
              <a:pPr algn="r" defTabSz="914400">
                <a:lnSpc>
                  <a:spcPts val="5774"/>
                </a:lnSpc>
              </a:pPr>
              <a:r>
                <a:rPr lang="en-US" sz="5770" b="0" u="none" strike="noStrike">
                  <a:solidFill>
                    <a:srgbClr val="7C898B"/>
                  </a:solidFill>
                  <a:effectLst/>
                  <a:uFillTx/>
                  <a:latin typeface="Lato"/>
                  <a:ea typeface="Lato"/>
                </a:rPr>
                <a:t>01</a:t>
              </a:r>
              <a:endParaRPr lang="en-GB" sz="577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18" name="TextBox 19"/>
            <p:cNvSpPr/>
            <p:nvPr/>
          </p:nvSpPr>
          <p:spPr>
            <a:xfrm>
              <a:off x="9144000" y="5897160"/>
              <a:ext cx="1781640" cy="801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tIns="0" rIns="0" bIns="0" anchor="t">
              <a:spAutoFit/>
            </a:bodyPr>
            <a:p>
              <a:pPr algn="r" defTabSz="914400">
                <a:lnSpc>
                  <a:spcPts val="5774"/>
                </a:lnSpc>
                <a:tabLst>
                  <a:tab pos="0" algn="l"/>
                </a:tabLst>
              </a:pPr>
              <a:r>
                <a:rPr lang="en-US" sz="5770" b="0" u="none" strike="noStrike">
                  <a:solidFill>
                    <a:srgbClr val="7C898B"/>
                  </a:solidFill>
                  <a:effectLst/>
                  <a:uFillTx/>
                  <a:latin typeface="Lato"/>
                  <a:ea typeface="Lato"/>
                </a:rPr>
                <a:t>03</a:t>
              </a:r>
              <a:endParaRPr lang="en-GB" sz="577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19" name="TextBox 20"/>
            <p:cNvSpPr/>
            <p:nvPr/>
          </p:nvSpPr>
          <p:spPr>
            <a:xfrm>
              <a:off x="9144000" y="3503160"/>
              <a:ext cx="1781640" cy="801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tIns="0" rIns="0" bIns="0" anchor="t">
              <a:spAutoFit/>
            </a:bodyPr>
            <a:p>
              <a:pPr algn="r" defTabSz="914400">
                <a:lnSpc>
                  <a:spcPts val="5774"/>
                </a:lnSpc>
                <a:tabLst>
                  <a:tab pos="0" algn="l"/>
                </a:tabLst>
              </a:pPr>
              <a:r>
                <a:rPr lang="en-US" sz="5770" b="0" u="none" strike="noStrike">
                  <a:solidFill>
                    <a:srgbClr val="7C898B"/>
                  </a:solidFill>
                  <a:effectLst/>
                  <a:uFillTx/>
                  <a:latin typeface="Lato"/>
                  <a:ea typeface="Lato"/>
                </a:rPr>
                <a:t>02</a:t>
              </a:r>
              <a:endParaRPr lang="en-GB" sz="577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20" name="TextBox 21"/>
            <p:cNvSpPr/>
            <p:nvPr/>
          </p:nvSpPr>
          <p:spPr>
            <a:xfrm>
              <a:off x="9144000" y="8292960"/>
              <a:ext cx="1781640" cy="801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tIns="0" rIns="0" bIns="0" anchor="t">
              <a:spAutoFit/>
            </a:bodyPr>
            <a:p>
              <a:pPr algn="r" defTabSz="914400">
                <a:lnSpc>
                  <a:spcPts val="5774"/>
                </a:lnSpc>
                <a:tabLst>
                  <a:tab pos="0" algn="l"/>
                </a:tabLst>
              </a:pPr>
              <a:r>
                <a:rPr lang="en-US" sz="5770" b="0" u="none" strike="noStrike">
                  <a:solidFill>
                    <a:srgbClr val="7C898B"/>
                  </a:solidFill>
                  <a:effectLst/>
                  <a:uFillTx/>
                  <a:latin typeface="Lato"/>
                  <a:ea typeface="Lato"/>
                </a:rPr>
                <a:t>04</a:t>
              </a:r>
              <a:endParaRPr lang="en-GB" sz="577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121" name="TextBox 22"/>
          <p:cNvSpPr/>
          <p:nvPr/>
        </p:nvSpPr>
        <p:spPr>
          <a:xfrm>
            <a:off x="17259480" y="9210600"/>
            <a:ext cx="151920" cy="19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tIns="0" rIns="0" bIns="0" anchor="t">
            <a:spAutoFit/>
          </a:bodyPr>
          <a:p>
            <a:pPr algn="ctr" defTabSz="914400">
              <a:lnSpc>
                <a:spcPts val="2801"/>
              </a:lnSpc>
            </a:pPr>
            <a:r>
              <a:rPr lang="en-US" sz="2000" b="0" u="none" strike="noStrike">
                <a:solidFill>
                  <a:srgbClr val="253439"/>
                </a:solidFill>
                <a:effectLst/>
                <a:uFillTx/>
                <a:latin typeface="Canva Sans"/>
                <a:ea typeface="Canva Sans"/>
              </a:rPr>
              <a:t>2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B29E8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TextBox 2"/>
          <p:cNvSpPr/>
          <p:nvPr/>
        </p:nvSpPr>
        <p:spPr>
          <a:xfrm>
            <a:off x="1997280" y="3852000"/>
            <a:ext cx="14293080" cy="129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 defTabSz="914400">
              <a:lnSpc>
                <a:spcPts val="9601"/>
              </a:lnSpc>
            </a:pPr>
            <a:r>
              <a:rPr lang="en-US" sz="9600" b="1" u="none" strike="noStrike">
                <a:solidFill>
                  <a:srgbClr val="253439"/>
                </a:solidFill>
                <a:effectLst/>
                <a:uFillTx/>
                <a:latin typeface="Lato Bold"/>
                <a:ea typeface="Lato Bold"/>
              </a:rPr>
              <a:t>Model Performance</a:t>
            </a:r>
            <a:endParaRPr lang="en-GB" sz="9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273" name="Group 3"/>
          <p:cNvGrpSpPr/>
          <p:nvPr/>
        </p:nvGrpSpPr>
        <p:grpSpPr>
          <a:xfrm>
            <a:off x="15418800" y="1029240"/>
            <a:ext cx="333000" cy="274320"/>
            <a:chOff x="15418800" y="1029240"/>
            <a:chExt cx="333000" cy="274320"/>
          </a:xfrm>
        </p:grpSpPr>
        <p:sp>
          <p:nvSpPr>
            <p:cNvPr id="274" name="Freeform 4"/>
            <p:cNvSpPr/>
            <p:nvPr/>
          </p:nvSpPr>
          <p:spPr>
            <a:xfrm rot="16200000">
              <a:off x="15477120" y="1029240"/>
              <a:ext cx="274320" cy="274320"/>
            </a:xfrm>
            <a:custGeom>
              <a:avLst/>
              <a:gdLst>
                <a:gd name="textAreaLeft" fmla="*/ 0 w 274320"/>
                <a:gd name="textAreaRight" fmla="*/ 274680 w 274320"/>
                <a:gd name="textAreaTop" fmla="*/ 0 h 274320"/>
                <a:gd name="textAreaBottom" fmla="*/ 274680 h 274320"/>
              </a:gdLst>
              <a:ahLst/>
              <a:cxnLst/>
              <a:rect l="textAreaLeft" t="textAreaTop" r="textAreaRight" b="textAreaBottom"/>
              <a:pathLst>
                <a:path w="178795" h="178795">
                  <a:moveTo>
                    <a:pt x="0" y="0"/>
                  </a:moveTo>
                  <a:lnTo>
                    <a:pt x="178795" y="0"/>
                  </a:lnTo>
                  <a:lnTo>
                    <a:pt x="178795" y="178795"/>
                  </a:lnTo>
                  <a:lnTo>
                    <a:pt x="0" y="178795"/>
                  </a:lnTo>
                  <a:close/>
                </a:path>
              </a:pathLst>
            </a:custGeom>
            <a:solidFill>
              <a:srgbClr val="253439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tIns="45000" rIns="90000" bIns="45000" anchor="t">
              <a:noAutofit/>
            </a:bodyPr>
            <a:p>
              <a:endParaRPr lang="en-GB" sz="18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75" name="TextBox 5"/>
            <p:cNvSpPr/>
            <p:nvPr/>
          </p:nvSpPr>
          <p:spPr>
            <a:xfrm rot="16200000">
              <a:off x="15447960" y="999720"/>
              <a:ext cx="274320" cy="333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tIns="50760" rIns="50760" bIns="50760" anchor="ctr">
              <a:noAutofit/>
            </a:bodyPr>
            <a:p>
              <a:endPara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</p:grpSp>
      <p:grpSp>
        <p:nvGrpSpPr>
          <p:cNvPr id="276" name="Group 6"/>
          <p:cNvGrpSpPr/>
          <p:nvPr/>
        </p:nvGrpSpPr>
        <p:grpSpPr>
          <a:xfrm>
            <a:off x="15957360" y="1029240"/>
            <a:ext cx="333000" cy="274320"/>
            <a:chOff x="15957360" y="1029240"/>
            <a:chExt cx="333000" cy="274320"/>
          </a:xfrm>
        </p:grpSpPr>
        <p:sp>
          <p:nvSpPr>
            <p:cNvPr id="277" name="Freeform 7"/>
            <p:cNvSpPr/>
            <p:nvPr/>
          </p:nvSpPr>
          <p:spPr>
            <a:xfrm rot="16200000">
              <a:off x="16016040" y="1029240"/>
              <a:ext cx="274320" cy="274320"/>
            </a:xfrm>
            <a:custGeom>
              <a:avLst/>
              <a:gdLst>
                <a:gd name="textAreaLeft" fmla="*/ 0 w 274320"/>
                <a:gd name="textAreaRight" fmla="*/ 274680 w 274320"/>
                <a:gd name="textAreaTop" fmla="*/ 0 h 274320"/>
                <a:gd name="textAreaBottom" fmla="*/ 274680 h 274320"/>
              </a:gdLst>
              <a:ahLst/>
              <a:cxnLst/>
              <a:rect l="textAreaLeft" t="textAreaTop" r="textAreaRight" b="textAreaBottom"/>
              <a:pathLst>
                <a:path w="178795" h="178795">
                  <a:moveTo>
                    <a:pt x="0" y="0"/>
                  </a:moveTo>
                  <a:lnTo>
                    <a:pt x="178795" y="0"/>
                  </a:lnTo>
                  <a:lnTo>
                    <a:pt x="178795" y="178795"/>
                  </a:lnTo>
                  <a:lnTo>
                    <a:pt x="0" y="178795"/>
                  </a:lnTo>
                  <a:close/>
                </a:path>
              </a:pathLst>
            </a:custGeom>
            <a:solidFill>
              <a:srgbClr val="F6F4F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tIns="45000" rIns="90000" bIns="45000" anchor="t">
              <a:noAutofit/>
            </a:bodyPr>
            <a:p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78" name="TextBox 8"/>
            <p:cNvSpPr/>
            <p:nvPr/>
          </p:nvSpPr>
          <p:spPr>
            <a:xfrm rot="16200000">
              <a:off x="15986520" y="999720"/>
              <a:ext cx="274320" cy="333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tIns="50760" rIns="50760" bIns="50760" anchor="ctr">
              <a:noAutofit/>
            </a:bodyPr>
            <a:p>
              <a:endPara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</p:grpSp>
      <p:grpSp>
        <p:nvGrpSpPr>
          <p:cNvPr id="279" name="Group 9"/>
          <p:cNvGrpSpPr/>
          <p:nvPr/>
        </p:nvGrpSpPr>
        <p:grpSpPr>
          <a:xfrm>
            <a:off x="16496280" y="1029240"/>
            <a:ext cx="333000" cy="274320"/>
            <a:chOff x="16496280" y="1029240"/>
            <a:chExt cx="333000" cy="274320"/>
          </a:xfrm>
        </p:grpSpPr>
        <p:sp>
          <p:nvSpPr>
            <p:cNvPr id="280" name="Freeform 10"/>
            <p:cNvSpPr/>
            <p:nvPr/>
          </p:nvSpPr>
          <p:spPr>
            <a:xfrm rot="16200000">
              <a:off x="16554600" y="1029240"/>
              <a:ext cx="274320" cy="274320"/>
            </a:xfrm>
            <a:custGeom>
              <a:avLst/>
              <a:gdLst>
                <a:gd name="textAreaLeft" fmla="*/ 0 w 274320"/>
                <a:gd name="textAreaRight" fmla="*/ 274680 w 274320"/>
                <a:gd name="textAreaTop" fmla="*/ 0 h 274320"/>
                <a:gd name="textAreaBottom" fmla="*/ 274680 h 274320"/>
              </a:gdLst>
              <a:ahLst/>
              <a:cxnLst/>
              <a:rect l="textAreaLeft" t="textAreaTop" r="textAreaRight" b="textAreaBottom"/>
              <a:pathLst>
                <a:path w="178795" h="178795">
                  <a:moveTo>
                    <a:pt x="0" y="0"/>
                  </a:moveTo>
                  <a:lnTo>
                    <a:pt x="178795" y="0"/>
                  </a:lnTo>
                  <a:lnTo>
                    <a:pt x="178795" y="178795"/>
                  </a:lnTo>
                  <a:lnTo>
                    <a:pt x="0" y="178795"/>
                  </a:lnTo>
                  <a:close/>
                </a:path>
              </a:pathLst>
            </a:custGeom>
            <a:solidFill>
              <a:srgbClr val="7C898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tIns="45000" rIns="90000" bIns="45000" anchor="t">
              <a:noAutofit/>
            </a:bodyPr>
            <a:p>
              <a:endParaRPr lang="en-GB" sz="18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81" name="TextBox 11"/>
            <p:cNvSpPr/>
            <p:nvPr/>
          </p:nvSpPr>
          <p:spPr>
            <a:xfrm rot="16200000">
              <a:off x="16525440" y="999720"/>
              <a:ext cx="274320" cy="333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tIns="50760" rIns="50760" bIns="50760" anchor="ctr">
              <a:noAutofit/>
            </a:bodyPr>
            <a:p>
              <a:endPara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</p:grpSp>
      <p:sp>
        <p:nvSpPr>
          <p:cNvPr id="282" name="TextBox 12"/>
          <p:cNvSpPr/>
          <p:nvPr/>
        </p:nvSpPr>
        <p:spPr>
          <a:xfrm>
            <a:off x="17259480" y="9210600"/>
            <a:ext cx="151920" cy="19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tIns="0" rIns="0" bIns="0" anchor="t">
            <a:spAutoFit/>
          </a:bodyPr>
          <a:p>
            <a:pPr algn="ctr" defTabSz="914400">
              <a:lnSpc>
                <a:spcPts val="2801"/>
              </a:lnSpc>
            </a:pPr>
            <a:r>
              <a:rPr lang="en-US" sz="2000" b="0" u="none" strike="noStrike">
                <a:solidFill>
                  <a:srgbClr val="253439"/>
                </a:solidFill>
                <a:effectLst/>
                <a:uFillTx/>
                <a:latin typeface="Canva Sans"/>
                <a:ea typeface="Canva Sans"/>
              </a:rPr>
              <a:t>20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6F4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" name="Group 2"/>
          <p:cNvGrpSpPr/>
          <p:nvPr/>
        </p:nvGrpSpPr>
        <p:grpSpPr>
          <a:xfrm>
            <a:off x="1028880" y="2509920"/>
            <a:ext cx="16229880" cy="6512400"/>
            <a:chOff x="1028880" y="2509920"/>
            <a:chExt cx="16229880" cy="6512400"/>
          </a:xfrm>
        </p:grpSpPr>
        <p:sp>
          <p:nvSpPr>
            <p:cNvPr id="284" name="Freeform 3"/>
            <p:cNvSpPr/>
            <p:nvPr/>
          </p:nvSpPr>
          <p:spPr>
            <a:xfrm>
              <a:off x="1028880" y="2509920"/>
              <a:ext cx="8046720" cy="6512400"/>
            </a:xfrm>
            <a:custGeom>
              <a:avLst/>
              <a:gdLst>
                <a:gd name="textAreaLeft" fmla="*/ 0 w 8046720"/>
                <a:gd name="textAreaRight" fmla="*/ 8047080 w 8046720"/>
                <a:gd name="textAreaTop" fmla="*/ 0 h 6512400"/>
                <a:gd name="textAreaBottom" fmla="*/ 6512760 h 6512400"/>
              </a:gdLst>
              <a:ahLst/>
              <a:cxnLst/>
              <a:rect l="textAreaLeft" t="textAreaTop" r="textAreaRight" b="textAreaBottom"/>
              <a:pathLst>
                <a:path w="10729648" h="8683803">
                  <a:moveTo>
                    <a:pt x="0" y="0"/>
                  </a:moveTo>
                  <a:lnTo>
                    <a:pt x="10729648" y="0"/>
                  </a:lnTo>
                  <a:lnTo>
                    <a:pt x="10729648" y="8683803"/>
                  </a:lnTo>
                  <a:lnTo>
                    <a:pt x="0" y="8683803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1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tIns="45000" rIns="90000" bIns="45000" anchor="t">
              <a:noAutofit/>
            </a:bodyPr>
            <a:p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85" name="Freeform 4"/>
            <p:cNvSpPr/>
            <p:nvPr/>
          </p:nvSpPr>
          <p:spPr>
            <a:xfrm>
              <a:off x="9101520" y="2509920"/>
              <a:ext cx="8157240" cy="6512400"/>
            </a:xfrm>
            <a:custGeom>
              <a:avLst/>
              <a:gdLst>
                <a:gd name="textAreaLeft" fmla="*/ 0 w 8157240"/>
                <a:gd name="textAreaRight" fmla="*/ 8157600 w 8157240"/>
                <a:gd name="textAreaTop" fmla="*/ 0 h 6512400"/>
                <a:gd name="textAreaBottom" fmla="*/ 6512760 h 6512400"/>
              </a:gdLst>
              <a:ahLst/>
              <a:cxnLst/>
              <a:rect l="textAreaLeft" t="textAreaTop" r="textAreaRight" b="textAreaBottom"/>
              <a:pathLst>
                <a:path w="10876831" h="8683803">
                  <a:moveTo>
                    <a:pt x="0" y="0"/>
                  </a:moveTo>
                  <a:lnTo>
                    <a:pt x="10876831" y="0"/>
                  </a:lnTo>
                  <a:lnTo>
                    <a:pt x="10876831" y="8683803"/>
                  </a:lnTo>
                  <a:lnTo>
                    <a:pt x="0" y="8683803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2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tIns="45000" rIns="90000" bIns="45000" anchor="t">
              <a:noAutofit/>
            </a:bodyPr>
            <a:p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286" name="Group 5"/>
          <p:cNvGrpSpPr/>
          <p:nvPr/>
        </p:nvGrpSpPr>
        <p:grpSpPr>
          <a:xfrm>
            <a:off x="9144000" y="375480"/>
            <a:ext cx="8115120" cy="2048040"/>
            <a:chOff x="9144000" y="375480"/>
            <a:chExt cx="8115120" cy="2048040"/>
          </a:xfrm>
        </p:grpSpPr>
        <p:sp>
          <p:nvSpPr>
            <p:cNvPr id="287" name="Freeform 6"/>
            <p:cNvSpPr/>
            <p:nvPr/>
          </p:nvSpPr>
          <p:spPr>
            <a:xfrm>
              <a:off x="9144000" y="1354680"/>
              <a:ext cx="4356360" cy="1068840"/>
            </a:xfrm>
            <a:custGeom>
              <a:avLst/>
              <a:gdLst>
                <a:gd name="textAreaLeft" fmla="*/ 0 w 4356360"/>
                <a:gd name="textAreaRight" fmla="*/ 4356720 w 4356360"/>
                <a:gd name="textAreaTop" fmla="*/ 0 h 1068840"/>
                <a:gd name="textAreaBottom" fmla="*/ 1069200 h 1068840"/>
              </a:gdLst>
              <a:ahLst/>
              <a:cxnLst/>
              <a:rect l="textAreaLeft" t="textAreaTop" r="textAreaRight" b="textAreaBottom"/>
              <a:pathLst>
                <a:path w="5809019" h="1425776">
                  <a:moveTo>
                    <a:pt x="0" y="0"/>
                  </a:moveTo>
                  <a:lnTo>
                    <a:pt x="5809019" y="0"/>
                  </a:lnTo>
                  <a:lnTo>
                    <a:pt x="5809019" y="1425776"/>
                  </a:lnTo>
                  <a:lnTo>
                    <a:pt x="0" y="1425776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3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tIns="45000" rIns="90000" bIns="45000" anchor="t">
              <a:noAutofit/>
            </a:bodyPr>
            <a:p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88" name="Freeform 7"/>
            <p:cNvSpPr/>
            <p:nvPr/>
          </p:nvSpPr>
          <p:spPr>
            <a:xfrm>
              <a:off x="13446720" y="1354680"/>
              <a:ext cx="3812400" cy="1068840"/>
            </a:xfrm>
            <a:custGeom>
              <a:avLst/>
              <a:gdLst>
                <a:gd name="textAreaLeft" fmla="*/ 0 w 3812400"/>
                <a:gd name="textAreaRight" fmla="*/ 3812760 w 3812400"/>
                <a:gd name="textAreaTop" fmla="*/ 0 h 1068840"/>
                <a:gd name="textAreaBottom" fmla="*/ 1069200 h 1068840"/>
              </a:gdLst>
              <a:ahLst/>
              <a:cxnLst/>
              <a:rect l="textAreaLeft" t="textAreaTop" r="textAreaRight" b="textAreaBottom"/>
              <a:pathLst>
                <a:path w="5083571" h="1425776">
                  <a:moveTo>
                    <a:pt x="0" y="0"/>
                  </a:moveTo>
                  <a:lnTo>
                    <a:pt x="5083571" y="0"/>
                  </a:lnTo>
                  <a:lnTo>
                    <a:pt x="5083571" y="1425776"/>
                  </a:lnTo>
                  <a:lnTo>
                    <a:pt x="0" y="1425776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4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tIns="45000" rIns="90000" bIns="45000" anchor="t">
              <a:noAutofit/>
            </a:bodyPr>
            <a:p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89" name="Freeform 8"/>
            <p:cNvSpPr/>
            <p:nvPr/>
          </p:nvSpPr>
          <p:spPr>
            <a:xfrm>
              <a:off x="10883520" y="375480"/>
              <a:ext cx="4635720" cy="978840"/>
            </a:xfrm>
            <a:custGeom>
              <a:avLst/>
              <a:gdLst>
                <a:gd name="textAreaLeft" fmla="*/ 0 w 4635720"/>
                <a:gd name="textAreaRight" fmla="*/ 4636080 w 4635720"/>
                <a:gd name="textAreaTop" fmla="*/ 0 h 978840"/>
                <a:gd name="textAreaBottom" fmla="*/ 979200 h 978840"/>
              </a:gdLst>
              <a:ahLst/>
              <a:cxnLst/>
              <a:rect l="textAreaLeft" t="textAreaTop" r="textAreaRight" b="textAreaBottom"/>
              <a:pathLst>
                <a:path w="6181244" h="1305788">
                  <a:moveTo>
                    <a:pt x="0" y="0"/>
                  </a:moveTo>
                  <a:lnTo>
                    <a:pt x="6181244" y="0"/>
                  </a:lnTo>
                  <a:lnTo>
                    <a:pt x="6181244" y="1305788"/>
                  </a:lnTo>
                  <a:lnTo>
                    <a:pt x="0" y="1305788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5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tIns="45000" rIns="90000" bIns="45000" anchor="t">
              <a:noAutofit/>
            </a:bodyPr>
            <a:p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290" name="TextBox 9"/>
          <p:cNvSpPr/>
          <p:nvPr/>
        </p:nvSpPr>
        <p:spPr>
          <a:xfrm>
            <a:off x="1028880" y="1257480"/>
            <a:ext cx="8447760" cy="86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just" defTabSz="914400">
              <a:lnSpc>
                <a:spcPts val="6500"/>
              </a:lnSpc>
              <a:tabLst>
                <a:tab pos="0" algn="l"/>
              </a:tabLst>
            </a:pPr>
            <a:r>
              <a:rPr lang="en-US" sz="6500" b="1" u="none" strike="noStrike">
                <a:solidFill>
                  <a:srgbClr val="253439"/>
                </a:solidFill>
                <a:effectLst/>
                <a:uFillTx/>
                <a:latin typeface="Lato Bold"/>
                <a:ea typeface="Lato Bold"/>
              </a:rPr>
              <a:t>Purity &amp; Efficiency</a:t>
            </a:r>
            <a:endParaRPr lang="en-GB" sz="6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91" name="TextBox 10"/>
          <p:cNvSpPr/>
          <p:nvPr/>
        </p:nvSpPr>
        <p:spPr>
          <a:xfrm>
            <a:off x="17259480" y="9210600"/>
            <a:ext cx="151920" cy="19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tIns="0" rIns="0" bIns="0" anchor="t">
            <a:spAutoFit/>
          </a:bodyPr>
          <a:p>
            <a:pPr algn="ctr" defTabSz="914400">
              <a:lnSpc>
                <a:spcPts val="2801"/>
              </a:lnSpc>
            </a:pPr>
            <a:r>
              <a:rPr lang="en-US" sz="2000" b="0" u="none" strike="noStrike">
                <a:solidFill>
                  <a:srgbClr val="253439"/>
                </a:solidFill>
                <a:effectLst/>
                <a:uFillTx/>
                <a:latin typeface="Canva Sans"/>
                <a:ea typeface="Canva Sans"/>
              </a:rPr>
              <a:t>21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92" name="TextBox 11"/>
          <p:cNvSpPr/>
          <p:nvPr/>
        </p:nvSpPr>
        <p:spPr>
          <a:xfrm>
            <a:off x="1028880" y="9059760"/>
            <a:ext cx="8115120" cy="825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 defTabSz="914400">
              <a:lnSpc>
                <a:spcPts val="3305"/>
              </a:lnSpc>
            </a:pPr>
            <a:r>
              <a:rPr lang="en-US" sz="2360" b="1" u="none" spc="-48" strike="noStrike">
                <a:solidFill>
                  <a:srgbClr val="253439"/>
                </a:solidFill>
                <a:effectLst/>
                <a:uFillTx/>
                <a:latin typeface="Lato Bold"/>
                <a:ea typeface="Lato Bold"/>
              </a:rPr>
              <a:t>Figure 10a: </a:t>
            </a:r>
            <a:r>
              <a:rPr lang="en-US" sz="2360" b="0" u="none" spc="-48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The purity-efficiency plot for the 5x41 GeV datasets, along with the purity and efficiency at the “best threshold”.</a:t>
            </a:r>
            <a:endParaRPr lang="en-GB" sz="236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93" name="TextBox 12"/>
          <p:cNvSpPr/>
          <p:nvPr/>
        </p:nvSpPr>
        <p:spPr>
          <a:xfrm>
            <a:off x="9144000" y="8972280"/>
            <a:ext cx="8115120" cy="124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 defTabSz="914400">
              <a:lnSpc>
                <a:spcPts val="3305"/>
              </a:lnSpc>
            </a:pPr>
            <a:r>
              <a:rPr lang="en-US" sz="2360" b="1" u="none" spc="-48" strike="noStrike">
                <a:solidFill>
                  <a:srgbClr val="253439"/>
                </a:solidFill>
                <a:effectLst/>
                <a:uFillTx/>
                <a:latin typeface="Lato Bold"/>
                <a:ea typeface="Lato Bold"/>
              </a:rPr>
              <a:t>Figure 10b: </a:t>
            </a:r>
            <a:r>
              <a:rPr lang="en-US" sz="2360" b="0" u="none" spc="-48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The purity-efficiency plot for the 18x275 GeV datasets, along with the purity and efficiency at the “best threshold”.</a:t>
            </a:r>
            <a:endParaRPr lang="en-GB" sz="236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6F4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Freeform 2"/>
          <p:cNvSpPr/>
          <p:nvPr/>
        </p:nvSpPr>
        <p:spPr>
          <a:xfrm>
            <a:off x="1028880" y="1429200"/>
            <a:ext cx="16230240" cy="7427880"/>
          </a:xfrm>
          <a:custGeom>
            <a:avLst/>
            <a:gdLst>
              <a:gd name="textAreaLeft" fmla="*/ 0 w 16230240"/>
              <a:gd name="textAreaRight" fmla="*/ 16230600 w 16230240"/>
              <a:gd name="textAreaTop" fmla="*/ 0 h 7427880"/>
              <a:gd name="textAreaBottom" fmla="*/ 7428240 h 7427880"/>
            </a:gdLst>
            <a:ahLst/>
            <a:cxnLst/>
            <a:rect l="textAreaLeft" t="textAreaTop" r="textAreaRight" b="textAreaBottom"/>
            <a:pathLst>
              <a:path w="16230600" h="7428310">
                <a:moveTo>
                  <a:pt x="0" y="0"/>
                </a:moveTo>
                <a:lnTo>
                  <a:pt x="16230600" y="0"/>
                </a:lnTo>
                <a:lnTo>
                  <a:pt x="16230600" y="7428310"/>
                </a:lnTo>
                <a:lnTo>
                  <a:pt x="0" y="742831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95" name="TextBox 3"/>
          <p:cNvSpPr/>
          <p:nvPr/>
        </p:nvSpPr>
        <p:spPr>
          <a:xfrm>
            <a:off x="17259480" y="9210600"/>
            <a:ext cx="151920" cy="19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tIns="0" rIns="0" bIns="0" anchor="t">
            <a:spAutoFit/>
          </a:bodyPr>
          <a:p>
            <a:pPr algn="ctr" defTabSz="914400">
              <a:lnSpc>
                <a:spcPts val="2801"/>
              </a:lnSpc>
            </a:pPr>
            <a:r>
              <a:rPr lang="en-US" sz="2000" b="0" u="none" strike="noStrike">
                <a:solidFill>
                  <a:srgbClr val="253439"/>
                </a:solidFill>
                <a:effectLst/>
                <a:uFillTx/>
                <a:latin typeface="Canva Sans"/>
                <a:ea typeface="Canva Sans"/>
              </a:rPr>
              <a:t>22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96" name="TextBox 4"/>
          <p:cNvSpPr/>
          <p:nvPr/>
        </p:nvSpPr>
        <p:spPr>
          <a:xfrm>
            <a:off x="1028880" y="8800560"/>
            <a:ext cx="16230240" cy="1028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 defTabSz="914400">
              <a:lnSpc>
                <a:spcPts val="4198"/>
              </a:lnSpc>
            </a:pPr>
            <a:r>
              <a:rPr lang="en-US" sz="3000" b="1" u="none" spc="-60" strike="noStrike">
                <a:solidFill>
                  <a:srgbClr val="253439"/>
                </a:solidFill>
                <a:effectLst/>
                <a:uFillTx/>
                <a:latin typeface="Lato Bold"/>
                <a:ea typeface="Lato Bold"/>
              </a:rPr>
              <a:t>Figure 11: </a:t>
            </a:r>
            <a:r>
              <a:rPr lang="en-US" sz="3000" b="0" u="none" spc="-60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2D histograms for efficiency (left), purity (middle) and bin density in Q2 - x phase-space, for the 5x41 GeV datasets.</a:t>
            </a:r>
            <a:endParaRPr lang="en-GB" sz="3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6F4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Freeform 2"/>
          <p:cNvSpPr/>
          <p:nvPr/>
        </p:nvSpPr>
        <p:spPr>
          <a:xfrm>
            <a:off x="1028880" y="1430640"/>
            <a:ext cx="16230240" cy="7425000"/>
          </a:xfrm>
          <a:custGeom>
            <a:avLst/>
            <a:gdLst>
              <a:gd name="textAreaLeft" fmla="*/ 0 w 16230240"/>
              <a:gd name="textAreaRight" fmla="*/ 16230600 w 16230240"/>
              <a:gd name="textAreaTop" fmla="*/ 0 h 7425000"/>
              <a:gd name="textAreaBottom" fmla="*/ 7425360 h 7425000"/>
            </a:gdLst>
            <a:ahLst/>
            <a:cxnLst/>
            <a:rect l="textAreaLeft" t="textAreaTop" r="textAreaRight" b="textAreaBottom"/>
            <a:pathLst>
              <a:path w="16230600" h="7425499">
                <a:moveTo>
                  <a:pt x="0" y="0"/>
                </a:moveTo>
                <a:lnTo>
                  <a:pt x="16230600" y="0"/>
                </a:lnTo>
                <a:lnTo>
                  <a:pt x="16230600" y="7425500"/>
                </a:lnTo>
                <a:lnTo>
                  <a:pt x="0" y="74255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98" name="TextBox 3"/>
          <p:cNvSpPr/>
          <p:nvPr/>
        </p:nvSpPr>
        <p:spPr>
          <a:xfrm>
            <a:off x="17259480" y="9210600"/>
            <a:ext cx="151920" cy="19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tIns="0" rIns="0" bIns="0" anchor="t">
            <a:spAutoFit/>
          </a:bodyPr>
          <a:p>
            <a:pPr algn="ctr" defTabSz="914400">
              <a:lnSpc>
                <a:spcPts val="2801"/>
              </a:lnSpc>
            </a:pPr>
            <a:r>
              <a:rPr lang="en-US" sz="2000" b="0" u="none" strike="noStrike">
                <a:solidFill>
                  <a:srgbClr val="253439"/>
                </a:solidFill>
                <a:effectLst/>
                <a:uFillTx/>
                <a:latin typeface="Canva Sans"/>
                <a:ea typeface="Canva Sans"/>
              </a:rPr>
              <a:t>23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99" name="TextBox 4"/>
          <p:cNvSpPr/>
          <p:nvPr/>
        </p:nvSpPr>
        <p:spPr>
          <a:xfrm>
            <a:off x="1028880" y="8800560"/>
            <a:ext cx="16230240" cy="1028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 defTabSz="914400">
              <a:lnSpc>
                <a:spcPts val="4198"/>
              </a:lnSpc>
            </a:pPr>
            <a:r>
              <a:rPr lang="en-US" sz="3000" b="1" u="none" spc="-60" strike="noStrike">
                <a:solidFill>
                  <a:srgbClr val="253439"/>
                </a:solidFill>
                <a:effectLst/>
                <a:uFillTx/>
                <a:latin typeface="Lato Bold"/>
                <a:ea typeface="Lato Bold"/>
              </a:rPr>
              <a:t>Figure 12: </a:t>
            </a:r>
            <a:r>
              <a:rPr lang="en-US" sz="3000" b="0" u="none" spc="-60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2D histograms for efficiency (left), purity (middle) and bin density in Q2 - x phase-space, for the 18x275 GeV datasets.</a:t>
            </a:r>
            <a:endParaRPr lang="en-GB" sz="3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6F4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" name="Group 2"/>
          <p:cNvGrpSpPr/>
          <p:nvPr/>
        </p:nvGrpSpPr>
        <p:grpSpPr>
          <a:xfrm>
            <a:off x="-381600" y="-363240"/>
            <a:ext cx="1410120" cy="10868760"/>
            <a:chOff x="-381600" y="-363240"/>
            <a:chExt cx="1410120" cy="10868760"/>
          </a:xfrm>
        </p:grpSpPr>
        <p:sp>
          <p:nvSpPr>
            <p:cNvPr id="301" name="Freeform 3"/>
            <p:cNvSpPr/>
            <p:nvPr/>
          </p:nvSpPr>
          <p:spPr>
            <a:xfrm>
              <a:off x="-381600" y="-218520"/>
              <a:ext cx="1410120" cy="10724040"/>
            </a:xfrm>
            <a:custGeom>
              <a:avLst/>
              <a:gdLst>
                <a:gd name="textAreaLeft" fmla="*/ 0 w 1410120"/>
                <a:gd name="textAreaRight" fmla="*/ 1410480 w 1410120"/>
                <a:gd name="textAreaTop" fmla="*/ 0 h 10724040"/>
                <a:gd name="textAreaBottom" fmla="*/ 10724400 h 10724040"/>
              </a:gdLst>
              <a:ahLst/>
              <a:cxnLst/>
              <a:rect l="textAreaLeft" t="textAreaTop" r="textAreaRight" b="textAreaBottom"/>
              <a:pathLst>
                <a:path w="371469" h="2824520">
                  <a:moveTo>
                    <a:pt x="0" y="0"/>
                  </a:moveTo>
                  <a:lnTo>
                    <a:pt x="371469" y="0"/>
                  </a:lnTo>
                  <a:lnTo>
                    <a:pt x="371469" y="2824520"/>
                  </a:lnTo>
                  <a:lnTo>
                    <a:pt x="0" y="2824520"/>
                  </a:lnTo>
                  <a:close/>
                </a:path>
              </a:pathLst>
            </a:custGeom>
            <a:solidFill>
              <a:srgbClr val="7C898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tIns="45000" rIns="90000" bIns="45000" anchor="t">
              <a:noAutofit/>
            </a:bodyPr>
            <a:p>
              <a:endParaRPr lang="en-GB" sz="18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02" name="TextBox 4"/>
            <p:cNvSpPr/>
            <p:nvPr/>
          </p:nvSpPr>
          <p:spPr>
            <a:xfrm>
              <a:off x="-381600" y="-363240"/>
              <a:ext cx="1410120" cy="10868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tIns="50760" rIns="50760" bIns="50760" anchor="ctr">
              <a:noAutofit/>
            </a:bodyPr>
            <a:p>
              <a:endPara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</p:grpSp>
      <p:grpSp>
        <p:nvGrpSpPr>
          <p:cNvPr id="303" name="Group 5"/>
          <p:cNvGrpSpPr/>
          <p:nvPr/>
        </p:nvGrpSpPr>
        <p:grpSpPr>
          <a:xfrm>
            <a:off x="-229320" y="-210960"/>
            <a:ext cx="1257840" cy="1800000"/>
            <a:chOff x="-229320" y="-210960"/>
            <a:chExt cx="1257840" cy="1800000"/>
          </a:xfrm>
        </p:grpSpPr>
        <p:sp>
          <p:nvSpPr>
            <p:cNvPr id="304" name="Freeform 6"/>
            <p:cNvSpPr/>
            <p:nvPr/>
          </p:nvSpPr>
          <p:spPr>
            <a:xfrm>
              <a:off x="-229320" y="-66240"/>
              <a:ext cx="1257840" cy="1655280"/>
            </a:xfrm>
            <a:custGeom>
              <a:avLst/>
              <a:gdLst>
                <a:gd name="textAreaLeft" fmla="*/ 0 w 1257840"/>
                <a:gd name="textAreaRight" fmla="*/ 1258200 w 1257840"/>
                <a:gd name="textAreaTop" fmla="*/ 0 h 1655280"/>
                <a:gd name="textAreaBottom" fmla="*/ 1655640 h 1655280"/>
              </a:gdLst>
              <a:ahLst/>
              <a:cxnLst/>
              <a:rect l="textAreaLeft" t="textAreaTop" r="textAreaRight" b="textAreaBottom"/>
              <a:pathLst>
                <a:path w="331330" h="436059">
                  <a:moveTo>
                    <a:pt x="0" y="0"/>
                  </a:moveTo>
                  <a:lnTo>
                    <a:pt x="331330" y="0"/>
                  </a:lnTo>
                  <a:lnTo>
                    <a:pt x="331330" y="436059"/>
                  </a:lnTo>
                  <a:lnTo>
                    <a:pt x="0" y="436059"/>
                  </a:lnTo>
                  <a:close/>
                </a:path>
              </a:pathLst>
            </a:custGeom>
            <a:solidFill>
              <a:srgbClr val="253439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tIns="45000" rIns="90000" bIns="45000" anchor="t">
              <a:noAutofit/>
            </a:bodyPr>
            <a:p>
              <a:endParaRPr lang="en-GB" sz="18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05" name="TextBox 7"/>
            <p:cNvSpPr/>
            <p:nvPr/>
          </p:nvSpPr>
          <p:spPr>
            <a:xfrm>
              <a:off x="-229320" y="-210960"/>
              <a:ext cx="1257840" cy="1800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tIns="50760" rIns="50760" bIns="50760" anchor="ctr">
              <a:noAutofit/>
            </a:bodyPr>
            <a:p>
              <a:endPara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</p:grpSp>
      <p:sp>
        <p:nvSpPr>
          <p:cNvPr id="306" name="TextBox 8"/>
          <p:cNvSpPr/>
          <p:nvPr/>
        </p:nvSpPr>
        <p:spPr>
          <a:xfrm>
            <a:off x="1167480" y="1152360"/>
            <a:ext cx="5801760" cy="860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defTabSz="914400">
              <a:lnSpc>
                <a:spcPts val="6500"/>
              </a:lnSpc>
              <a:tabLst>
                <a:tab pos="0" algn="l"/>
              </a:tabLst>
            </a:pPr>
            <a:r>
              <a:rPr lang="en-US" sz="6500" b="1" u="none" strike="noStrike">
                <a:solidFill>
                  <a:srgbClr val="253439"/>
                </a:solidFill>
                <a:effectLst/>
                <a:uFillTx/>
                <a:latin typeface="Lato Bold"/>
                <a:ea typeface="Lato Bold"/>
              </a:rPr>
              <a:t>False Negatives</a:t>
            </a:r>
            <a:endParaRPr lang="en-GB" sz="6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07" name="TextBox 9"/>
          <p:cNvSpPr/>
          <p:nvPr/>
        </p:nvSpPr>
        <p:spPr>
          <a:xfrm>
            <a:off x="17259480" y="9210600"/>
            <a:ext cx="151920" cy="19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tIns="0" rIns="0" bIns="0" anchor="t">
            <a:spAutoFit/>
          </a:bodyPr>
          <a:p>
            <a:pPr algn="ctr" defTabSz="914400">
              <a:lnSpc>
                <a:spcPts val="2801"/>
              </a:lnSpc>
            </a:pPr>
            <a:r>
              <a:rPr lang="en-US" sz="2000" b="0" u="none" strike="noStrike">
                <a:solidFill>
                  <a:srgbClr val="253439"/>
                </a:solidFill>
                <a:effectLst/>
                <a:uFillTx/>
                <a:latin typeface="Canva Sans"/>
                <a:ea typeface="Canva Sans"/>
              </a:rPr>
              <a:t>24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08" name="TextBox 10"/>
          <p:cNvSpPr/>
          <p:nvPr/>
        </p:nvSpPr>
        <p:spPr>
          <a:xfrm>
            <a:off x="8154000" y="4954680"/>
            <a:ext cx="1979280" cy="33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 defTabSz="914400">
              <a:lnSpc>
                <a:spcPts val="2798"/>
              </a:lnSpc>
            </a:pPr>
            <a:r>
              <a:rPr lang="en-US" sz="2000" b="0" u="none" spc="-40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Recommendations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309" name="Group 11"/>
          <p:cNvGrpSpPr/>
          <p:nvPr/>
        </p:nvGrpSpPr>
        <p:grpSpPr>
          <a:xfrm>
            <a:off x="1167480" y="2013120"/>
            <a:ext cx="13113360" cy="8199720"/>
            <a:chOff x="1167480" y="2013120"/>
            <a:chExt cx="13113360" cy="8199720"/>
          </a:xfrm>
        </p:grpSpPr>
        <p:sp>
          <p:nvSpPr>
            <p:cNvPr id="310" name="Freeform 12"/>
            <p:cNvSpPr/>
            <p:nvPr/>
          </p:nvSpPr>
          <p:spPr>
            <a:xfrm>
              <a:off x="1167480" y="2013120"/>
              <a:ext cx="13113360" cy="7245000"/>
            </a:xfrm>
            <a:custGeom>
              <a:avLst/>
              <a:gdLst>
                <a:gd name="textAreaLeft" fmla="*/ 0 w 13113360"/>
                <a:gd name="textAreaRight" fmla="*/ 13113720 w 13113360"/>
                <a:gd name="textAreaTop" fmla="*/ 0 h 7245000"/>
                <a:gd name="textAreaBottom" fmla="*/ 7245360 h 7245000"/>
              </a:gdLst>
              <a:ahLst/>
              <a:cxnLst/>
              <a:rect l="textAreaLeft" t="textAreaTop" r="textAreaRight" b="textAreaBottom"/>
              <a:pathLst>
                <a:path w="17485008" h="9660467">
                  <a:moveTo>
                    <a:pt x="0" y="0"/>
                  </a:moveTo>
                  <a:lnTo>
                    <a:pt x="17485008" y="0"/>
                  </a:lnTo>
                  <a:lnTo>
                    <a:pt x="17485008" y="9660467"/>
                  </a:lnTo>
                  <a:lnTo>
                    <a:pt x="0" y="9660467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1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tIns="45000" rIns="90000" bIns="45000" anchor="t">
              <a:noAutofit/>
            </a:bodyPr>
            <a:p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11" name="TextBox 13"/>
            <p:cNvSpPr/>
            <p:nvPr/>
          </p:nvSpPr>
          <p:spPr>
            <a:xfrm>
              <a:off x="1167480" y="9215280"/>
              <a:ext cx="13113360" cy="997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tIns="0" rIns="0" bIns="0" anchor="t">
              <a:spAutoFit/>
            </a:bodyPr>
            <a:p>
              <a:pPr algn="ctr" defTabSz="914400">
                <a:lnSpc>
                  <a:spcPts val="4059"/>
                </a:lnSpc>
              </a:pPr>
              <a:r>
                <a:rPr lang="en-US" sz="2900" b="1" u="none" spc="-57" strike="noStrike">
                  <a:solidFill>
                    <a:srgbClr val="253439"/>
                  </a:solidFill>
                  <a:effectLst/>
                  <a:uFillTx/>
                  <a:latin typeface="Lato Bold"/>
                  <a:ea typeface="Lato Bold"/>
                </a:rPr>
                <a:t>Figure 13: </a:t>
              </a:r>
              <a:r>
                <a:rPr lang="en-US" sz="2900" b="0" u="none" spc="-57" strike="noStrike">
                  <a:solidFill>
                    <a:srgbClr val="253439"/>
                  </a:solidFill>
                  <a:effectLst/>
                  <a:uFillTx/>
                  <a:latin typeface="Lato"/>
                  <a:ea typeface="Lato"/>
                </a:rPr>
                <a:t>The input variable distributions for false negatives and the true signal, for the 5x41 GeV datasets.</a:t>
              </a:r>
              <a:endParaRPr lang="en-GB" sz="29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312" name="TextBox 14"/>
          <p:cNvSpPr/>
          <p:nvPr/>
        </p:nvSpPr>
        <p:spPr>
          <a:xfrm>
            <a:off x="14281200" y="1955880"/>
            <a:ext cx="3306600" cy="760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marL="582840" lvl="1" indent="-291600" defTabSz="914400">
              <a:lnSpc>
                <a:spcPts val="3779"/>
              </a:lnSpc>
              <a:buClr>
                <a:srgbClr val="253439"/>
              </a:buClr>
              <a:buFont typeface="Arial"/>
              <a:buChar char="•"/>
            </a:pPr>
            <a:r>
              <a:rPr lang="en-US" sz="2700" b="0" u="none" spc="-54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Significant portion of false negatives for scattered electrons with low transverse momentum.</a:t>
            </a:r>
            <a:endParaRPr lang="en-GB" sz="27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582840" lvl="1" indent="-291600" defTabSz="914400">
              <a:lnSpc>
                <a:spcPts val="3779"/>
              </a:lnSpc>
              <a:buClr>
                <a:srgbClr val="253439"/>
              </a:buClr>
              <a:buFont typeface="Arial"/>
              <a:buChar char="•"/>
            </a:pPr>
            <a:r>
              <a:rPr lang="en-US" sz="2700" b="0" u="none" spc="-54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Typically, a low transverse momentum implies a low Q2 event</a:t>
            </a:r>
            <a:endParaRPr lang="en-GB" sz="27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582840" lvl="1" indent="-291600" defTabSz="914400">
              <a:lnSpc>
                <a:spcPts val="3779"/>
              </a:lnSpc>
              <a:buClr>
                <a:srgbClr val="253439"/>
              </a:buClr>
              <a:buFont typeface="Arial"/>
              <a:buChar char="•"/>
            </a:pPr>
            <a:r>
              <a:rPr lang="en-US" sz="2700" b="0" u="none" spc="-54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Leading transverse momentum and isolation fraction fail here</a:t>
            </a:r>
            <a:endParaRPr lang="en-GB" sz="27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3779"/>
              </a:lnSpc>
            </a:pPr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6F4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" name="Group 2"/>
          <p:cNvGrpSpPr/>
          <p:nvPr/>
        </p:nvGrpSpPr>
        <p:grpSpPr>
          <a:xfrm>
            <a:off x="-381600" y="-363240"/>
            <a:ext cx="1410120" cy="10868760"/>
            <a:chOff x="-381600" y="-363240"/>
            <a:chExt cx="1410120" cy="10868760"/>
          </a:xfrm>
        </p:grpSpPr>
        <p:sp>
          <p:nvSpPr>
            <p:cNvPr id="314" name="Freeform 3"/>
            <p:cNvSpPr/>
            <p:nvPr/>
          </p:nvSpPr>
          <p:spPr>
            <a:xfrm>
              <a:off x="-381600" y="-218520"/>
              <a:ext cx="1410120" cy="10724040"/>
            </a:xfrm>
            <a:custGeom>
              <a:avLst/>
              <a:gdLst>
                <a:gd name="textAreaLeft" fmla="*/ 0 w 1410120"/>
                <a:gd name="textAreaRight" fmla="*/ 1410480 w 1410120"/>
                <a:gd name="textAreaTop" fmla="*/ 0 h 10724040"/>
                <a:gd name="textAreaBottom" fmla="*/ 10724400 h 10724040"/>
              </a:gdLst>
              <a:ahLst/>
              <a:cxnLst/>
              <a:rect l="textAreaLeft" t="textAreaTop" r="textAreaRight" b="textAreaBottom"/>
              <a:pathLst>
                <a:path w="371469" h="2824520">
                  <a:moveTo>
                    <a:pt x="0" y="0"/>
                  </a:moveTo>
                  <a:lnTo>
                    <a:pt x="371469" y="0"/>
                  </a:lnTo>
                  <a:lnTo>
                    <a:pt x="371469" y="2824520"/>
                  </a:lnTo>
                  <a:lnTo>
                    <a:pt x="0" y="2824520"/>
                  </a:lnTo>
                  <a:close/>
                </a:path>
              </a:pathLst>
            </a:custGeom>
            <a:solidFill>
              <a:srgbClr val="7C898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tIns="45000" rIns="90000" bIns="45000" anchor="t">
              <a:noAutofit/>
            </a:bodyPr>
            <a:p>
              <a:endParaRPr lang="en-GB" sz="18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15" name="TextBox 4"/>
            <p:cNvSpPr/>
            <p:nvPr/>
          </p:nvSpPr>
          <p:spPr>
            <a:xfrm>
              <a:off x="-381600" y="-363240"/>
              <a:ext cx="1410120" cy="10868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tIns="50760" rIns="50760" bIns="50760" anchor="ctr">
              <a:noAutofit/>
            </a:bodyPr>
            <a:p>
              <a:endPara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</p:grpSp>
      <p:grpSp>
        <p:nvGrpSpPr>
          <p:cNvPr id="316" name="Group 5"/>
          <p:cNvGrpSpPr/>
          <p:nvPr/>
        </p:nvGrpSpPr>
        <p:grpSpPr>
          <a:xfrm>
            <a:off x="-229320" y="-210960"/>
            <a:ext cx="1257840" cy="1800000"/>
            <a:chOff x="-229320" y="-210960"/>
            <a:chExt cx="1257840" cy="1800000"/>
          </a:xfrm>
        </p:grpSpPr>
        <p:sp>
          <p:nvSpPr>
            <p:cNvPr id="317" name="Freeform 6"/>
            <p:cNvSpPr/>
            <p:nvPr/>
          </p:nvSpPr>
          <p:spPr>
            <a:xfrm>
              <a:off x="-229320" y="-66240"/>
              <a:ext cx="1257840" cy="1655280"/>
            </a:xfrm>
            <a:custGeom>
              <a:avLst/>
              <a:gdLst>
                <a:gd name="textAreaLeft" fmla="*/ 0 w 1257840"/>
                <a:gd name="textAreaRight" fmla="*/ 1258200 w 1257840"/>
                <a:gd name="textAreaTop" fmla="*/ 0 h 1655280"/>
                <a:gd name="textAreaBottom" fmla="*/ 1655640 h 1655280"/>
              </a:gdLst>
              <a:ahLst/>
              <a:cxnLst/>
              <a:rect l="textAreaLeft" t="textAreaTop" r="textAreaRight" b="textAreaBottom"/>
              <a:pathLst>
                <a:path w="331330" h="436059">
                  <a:moveTo>
                    <a:pt x="0" y="0"/>
                  </a:moveTo>
                  <a:lnTo>
                    <a:pt x="331330" y="0"/>
                  </a:lnTo>
                  <a:lnTo>
                    <a:pt x="331330" y="436059"/>
                  </a:lnTo>
                  <a:lnTo>
                    <a:pt x="0" y="436059"/>
                  </a:lnTo>
                  <a:close/>
                </a:path>
              </a:pathLst>
            </a:custGeom>
            <a:solidFill>
              <a:srgbClr val="253439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tIns="45000" rIns="90000" bIns="45000" anchor="t">
              <a:noAutofit/>
            </a:bodyPr>
            <a:p>
              <a:endParaRPr lang="en-GB" sz="18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18" name="TextBox 7"/>
            <p:cNvSpPr/>
            <p:nvPr/>
          </p:nvSpPr>
          <p:spPr>
            <a:xfrm>
              <a:off x="-229320" y="-210960"/>
              <a:ext cx="1257840" cy="1800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tIns="50760" rIns="50760" bIns="50760" anchor="ctr">
              <a:noAutofit/>
            </a:bodyPr>
            <a:p>
              <a:endPara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</p:grpSp>
      <p:sp>
        <p:nvSpPr>
          <p:cNvPr id="319" name="Freeform 8"/>
          <p:cNvSpPr/>
          <p:nvPr/>
        </p:nvSpPr>
        <p:spPr>
          <a:xfrm>
            <a:off x="1028880" y="2021400"/>
            <a:ext cx="13097880" cy="7236360"/>
          </a:xfrm>
          <a:custGeom>
            <a:avLst/>
            <a:gdLst>
              <a:gd name="textAreaLeft" fmla="*/ 0 w 13097880"/>
              <a:gd name="textAreaRight" fmla="*/ 13098240 w 13097880"/>
              <a:gd name="textAreaTop" fmla="*/ 0 h 7236360"/>
              <a:gd name="textAreaBottom" fmla="*/ 7236720 h 7236360"/>
            </a:gdLst>
            <a:ahLst/>
            <a:cxnLst/>
            <a:rect l="textAreaLeft" t="textAreaTop" r="textAreaRight" b="textAreaBottom"/>
            <a:pathLst>
              <a:path w="13098231" h="7236773">
                <a:moveTo>
                  <a:pt x="0" y="0"/>
                </a:moveTo>
                <a:lnTo>
                  <a:pt x="13098231" y="0"/>
                </a:lnTo>
                <a:lnTo>
                  <a:pt x="13098231" y="7236773"/>
                </a:lnTo>
                <a:lnTo>
                  <a:pt x="0" y="723677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20" name="TextBox 9"/>
          <p:cNvSpPr/>
          <p:nvPr/>
        </p:nvSpPr>
        <p:spPr>
          <a:xfrm>
            <a:off x="1167480" y="1152360"/>
            <a:ext cx="5801760" cy="860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defTabSz="914400">
              <a:lnSpc>
                <a:spcPts val="6500"/>
              </a:lnSpc>
              <a:tabLst>
                <a:tab pos="0" algn="l"/>
              </a:tabLst>
            </a:pPr>
            <a:r>
              <a:rPr lang="en-US" sz="6500" b="1" u="none" strike="noStrike">
                <a:solidFill>
                  <a:srgbClr val="253439"/>
                </a:solidFill>
                <a:effectLst/>
                <a:uFillTx/>
                <a:latin typeface="Lato Bold"/>
                <a:ea typeface="Lato Bold"/>
              </a:rPr>
              <a:t>False Negatives</a:t>
            </a:r>
            <a:endParaRPr lang="en-GB" sz="6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21" name="TextBox 10"/>
          <p:cNvSpPr/>
          <p:nvPr/>
        </p:nvSpPr>
        <p:spPr>
          <a:xfrm>
            <a:off x="17259480" y="9210600"/>
            <a:ext cx="151920" cy="19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tIns="0" rIns="0" bIns="0" anchor="t">
            <a:spAutoFit/>
          </a:bodyPr>
          <a:p>
            <a:pPr algn="ctr" defTabSz="914400">
              <a:lnSpc>
                <a:spcPts val="2801"/>
              </a:lnSpc>
            </a:pPr>
            <a:r>
              <a:rPr lang="en-US" sz="2000" b="0" u="none" strike="noStrike">
                <a:solidFill>
                  <a:srgbClr val="253439"/>
                </a:solidFill>
                <a:effectLst/>
                <a:uFillTx/>
                <a:latin typeface="Canva Sans"/>
                <a:ea typeface="Canva Sans"/>
              </a:rPr>
              <a:t>25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22" name="TextBox 11"/>
          <p:cNvSpPr/>
          <p:nvPr/>
        </p:nvSpPr>
        <p:spPr>
          <a:xfrm>
            <a:off x="1167480" y="9201240"/>
            <a:ext cx="13113360" cy="1011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 defTabSz="914400">
              <a:lnSpc>
                <a:spcPts val="4059"/>
              </a:lnSpc>
            </a:pPr>
            <a:r>
              <a:rPr lang="en-US" sz="2900" b="1" u="none" spc="-57" strike="noStrike">
                <a:solidFill>
                  <a:srgbClr val="253439"/>
                </a:solidFill>
                <a:effectLst/>
                <a:uFillTx/>
                <a:latin typeface="Lato Bold"/>
                <a:ea typeface="Lato Bold"/>
              </a:rPr>
              <a:t>Figure 14: </a:t>
            </a:r>
            <a:r>
              <a:rPr lang="en-US" sz="2900" b="0" u="none" spc="-57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The input variable distributions for false negatives and the true signal, for the 18x275 GeV datasets.</a:t>
            </a:r>
            <a:endParaRPr lang="en-GB" sz="29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23" name="TextBox 12"/>
          <p:cNvSpPr/>
          <p:nvPr/>
        </p:nvSpPr>
        <p:spPr>
          <a:xfrm>
            <a:off x="14126760" y="1946160"/>
            <a:ext cx="3132000" cy="5691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marL="647640" lvl="1" indent="-324000" defTabSz="914400">
              <a:lnSpc>
                <a:spcPts val="4201"/>
              </a:lnSpc>
              <a:buClr>
                <a:srgbClr val="253439"/>
              </a:buClr>
              <a:buFont typeface="Arial"/>
              <a:buChar char="•"/>
            </a:pPr>
            <a:r>
              <a:rPr lang="en-US" sz="3000" b="0" u="none" spc="-60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Same low transverse momentum behaviour for this beam configuration</a:t>
            </a:r>
            <a:endParaRPr lang="en-GB" sz="3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47640" lvl="1" indent="-324000" defTabSz="914400">
              <a:lnSpc>
                <a:spcPts val="4201"/>
              </a:lnSpc>
              <a:buClr>
                <a:srgbClr val="253439"/>
              </a:buClr>
              <a:buFont typeface="Arial"/>
              <a:buChar char="•"/>
            </a:pPr>
            <a:r>
              <a:rPr lang="en-US" sz="3000" b="0" u="none" spc="-60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More statistics required to further confirm</a:t>
            </a:r>
            <a:endParaRPr lang="en-GB" sz="3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3594"/>
              </a:lnSpc>
            </a:pPr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3594"/>
              </a:lnSpc>
            </a:pPr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6F4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TextBox 2"/>
          <p:cNvSpPr/>
          <p:nvPr/>
        </p:nvSpPr>
        <p:spPr>
          <a:xfrm>
            <a:off x="10646640" y="4402080"/>
            <a:ext cx="6089760" cy="1069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just" defTabSz="914400">
              <a:lnSpc>
                <a:spcPts val="7999"/>
              </a:lnSpc>
              <a:tabLst>
                <a:tab pos="0" algn="l"/>
              </a:tabLst>
            </a:pPr>
            <a:r>
              <a:rPr lang="en-US" sz="8000" b="0" u="none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Conclusion</a:t>
            </a:r>
            <a:endParaRPr lang="en-GB" sz="8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325" name="Group 3"/>
          <p:cNvGrpSpPr/>
          <p:nvPr/>
        </p:nvGrpSpPr>
        <p:grpSpPr>
          <a:xfrm>
            <a:off x="1028880" y="1576800"/>
            <a:ext cx="8935560" cy="2053440"/>
            <a:chOff x="1028880" y="1576800"/>
            <a:chExt cx="8935560" cy="2053440"/>
          </a:xfrm>
        </p:grpSpPr>
        <p:sp>
          <p:nvSpPr>
            <p:cNvPr id="326" name="TextBox 4"/>
            <p:cNvSpPr/>
            <p:nvPr/>
          </p:nvSpPr>
          <p:spPr>
            <a:xfrm>
              <a:off x="1028880" y="2393640"/>
              <a:ext cx="1023480" cy="505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tIns="0" rIns="0" bIns="0" anchor="t">
              <a:spAutoFit/>
            </a:bodyPr>
            <a:p>
              <a:pPr algn="r" defTabSz="914400">
                <a:lnSpc>
                  <a:spcPts val="3600"/>
                </a:lnSpc>
                <a:tabLst>
                  <a:tab pos="0" algn="l"/>
                </a:tabLst>
              </a:pPr>
              <a:r>
                <a:rPr lang="en-US" sz="3600" b="0" u="none" strike="noStrike">
                  <a:solidFill>
                    <a:srgbClr val="7C898B"/>
                  </a:solidFill>
                  <a:effectLst/>
                  <a:uFillTx/>
                  <a:latin typeface="Lato"/>
                  <a:ea typeface="Lato"/>
                </a:rPr>
                <a:t>01</a:t>
              </a:r>
              <a:endParaRPr lang="en-GB" sz="36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27" name="TextBox 5"/>
            <p:cNvSpPr/>
            <p:nvPr/>
          </p:nvSpPr>
          <p:spPr>
            <a:xfrm>
              <a:off x="2592720" y="1576800"/>
              <a:ext cx="7371720" cy="2053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tIns="0" rIns="0" bIns="0" anchor="t">
              <a:spAutoFit/>
            </a:bodyPr>
            <a:p>
              <a:pPr defTabSz="914400">
                <a:lnSpc>
                  <a:spcPts val="4144"/>
                </a:lnSpc>
              </a:pPr>
              <a:r>
                <a:rPr lang="en-US" sz="2960" b="0" u="none" spc="-60" strike="noStrike">
                  <a:solidFill>
                    <a:srgbClr val="1C191A"/>
                  </a:solidFill>
                  <a:effectLst/>
                  <a:uFillTx/>
                  <a:latin typeface="Lato"/>
                  <a:ea typeface="Lato"/>
                </a:rPr>
                <a:t>XGBoost effectively identifies scattered electrons at the particle level, achieving &gt;97% purity and efficiency across varying beam energies.</a:t>
              </a:r>
              <a:endParaRPr lang="en-GB" sz="296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328" name="TextBox 6"/>
          <p:cNvSpPr/>
          <p:nvPr/>
        </p:nvSpPr>
        <p:spPr>
          <a:xfrm>
            <a:off x="1028880" y="4745520"/>
            <a:ext cx="1023480" cy="491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r" defTabSz="914400">
              <a:lnSpc>
                <a:spcPts val="3600"/>
              </a:lnSpc>
              <a:tabLst>
                <a:tab pos="0" algn="l"/>
              </a:tabLst>
            </a:pPr>
            <a:r>
              <a:rPr lang="en-US" sz="3600" b="0" u="none" strike="noStrike">
                <a:solidFill>
                  <a:srgbClr val="7C898B"/>
                </a:solidFill>
                <a:effectLst/>
                <a:uFillTx/>
                <a:latin typeface="Lato"/>
                <a:ea typeface="Lato"/>
              </a:rPr>
              <a:t>02</a:t>
            </a:r>
            <a:endParaRPr lang="en-GB" sz="3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329" name="Group 7"/>
          <p:cNvGrpSpPr/>
          <p:nvPr/>
        </p:nvGrpSpPr>
        <p:grpSpPr>
          <a:xfrm>
            <a:off x="10501920" y="5637240"/>
            <a:ext cx="5547600" cy="225360"/>
            <a:chOff x="10501920" y="5637240"/>
            <a:chExt cx="5547600" cy="225360"/>
          </a:xfrm>
        </p:grpSpPr>
        <p:grpSp>
          <p:nvGrpSpPr>
            <p:cNvPr id="330" name="Group 8"/>
            <p:cNvGrpSpPr/>
            <p:nvPr/>
          </p:nvGrpSpPr>
          <p:grpSpPr>
            <a:xfrm>
              <a:off x="10501920" y="5637240"/>
              <a:ext cx="5547600" cy="225360"/>
              <a:chOff x="10501920" y="5637240"/>
              <a:chExt cx="5547600" cy="225360"/>
            </a:xfrm>
          </p:grpSpPr>
          <p:sp>
            <p:nvSpPr>
              <p:cNvPr id="331" name="Freeform 9"/>
              <p:cNvSpPr/>
              <p:nvPr/>
            </p:nvSpPr>
            <p:spPr>
              <a:xfrm rot="16200000">
                <a:off x="13235400" y="3048480"/>
                <a:ext cx="225360" cy="5402880"/>
              </a:xfrm>
              <a:custGeom>
                <a:avLst/>
                <a:gdLst>
                  <a:gd name="textAreaLeft" fmla="*/ 0 w 225360"/>
                  <a:gd name="textAreaRight" fmla="*/ 225720 w 225360"/>
                  <a:gd name="textAreaTop" fmla="*/ 0 h 5402880"/>
                  <a:gd name="textAreaBottom" fmla="*/ 5403240 h 5402880"/>
                </a:gdLst>
                <a:ahLst/>
                <a:cxnLst/>
                <a:rect l="textAreaLeft" t="textAreaTop" r="textAreaRight" b="textAreaBottom"/>
                <a:pathLst>
                  <a:path w="59491" h="1423096">
                    <a:moveTo>
                      <a:pt x="0" y="0"/>
                    </a:moveTo>
                    <a:lnTo>
                      <a:pt x="59491" y="0"/>
                    </a:lnTo>
                    <a:lnTo>
                      <a:pt x="59491" y="1423096"/>
                    </a:lnTo>
                    <a:lnTo>
                      <a:pt x="0" y="1423096"/>
                    </a:lnTo>
                    <a:close/>
                  </a:path>
                </a:pathLst>
              </a:custGeom>
              <a:solidFill>
                <a:srgbClr val="7C898B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tIns="45000" rIns="90000" bIns="45000" anchor="t">
                <a:noAutofit/>
              </a:bodyPr>
              <a:p>
                <a:endParaRPr lang="en-GB" sz="1800" b="0" u="none" strike="noStrike">
                  <a:solidFill>
                    <a:srgbClr val="FFFFFF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32" name="TextBox 10"/>
              <p:cNvSpPr/>
              <p:nvPr/>
            </p:nvSpPr>
            <p:spPr>
              <a:xfrm rot="16200000">
                <a:off x="13163040" y="2976120"/>
                <a:ext cx="225360" cy="55476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0760" tIns="50760" rIns="50760" bIns="50760" anchor="ctr">
                <a:noAutofit/>
              </a:bodyPr>
              <a:p>
                <a:endParaRPr lang="en-US" sz="1800" b="0" u="none" strike="noStrike">
                  <a:solidFill>
                    <a:schemeClr val="dk1"/>
                  </a:solidFill>
                  <a:effectLst/>
                  <a:uFillTx/>
                  <a:latin typeface="Calibri"/>
                </a:endParaRPr>
              </a:p>
            </p:txBody>
          </p:sp>
        </p:grpSp>
        <p:grpSp>
          <p:nvGrpSpPr>
            <p:cNvPr id="333" name="Group 11"/>
            <p:cNvGrpSpPr/>
            <p:nvPr/>
          </p:nvGrpSpPr>
          <p:grpSpPr>
            <a:xfrm>
              <a:off x="10501920" y="5637240"/>
              <a:ext cx="1517040" cy="225360"/>
              <a:chOff x="10501920" y="5637240"/>
              <a:chExt cx="1517040" cy="225360"/>
            </a:xfrm>
          </p:grpSpPr>
          <p:sp>
            <p:nvSpPr>
              <p:cNvPr id="334" name="Freeform 12"/>
              <p:cNvSpPr/>
              <p:nvPr/>
            </p:nvSpPr>
            <p:spPr>
              <a:xfrm rot="16200000">
                <a:off x="11220120" y="5063760"/>
                <a:ext cx="225360" cy="1372320"/>
              </a:xfrm>
              <a:custGeom>
                <a:avLst/>
                <a:gdLst>
                  <a:gd name="textAreaLeft" fmla="*/ 0 w 225360"/>
                  <a:gd name="textAreaRight" fmla="*/ 225720 w 225360"/>
                  <a:gd name="textAreaTop" fmla="*/ 0 h 1372320"/>
                  <a:gd name="textAreaBottom" fmla="*/ 1372680 h 1372320"/>
                </a:gdLst>
                <a:ahLst/>
                <a:cxnLst/>
                <a:rect l="textAreaLeft" t="textAreaTop" r="textAreaRight" b="textAreaBottom"/>
                <a:pathLst>
                  <a:path w="59491" h="361576">
                    <a:moveTo>
                      <a:pt x="0" y="0"/>
                    </a:moveTo>
                    <a:lnTo>
                      <a:pt x="59491" y="0"/>
                    </a:lnTo>
                    <a:lnTo>
                      <a:pt x="59491" y="361576"/>
                    </a:lnTo>
                    <a:lnTo>
                      <a:pt x="0" y="361576"/>
                    </a:lnTo>
                    <a:close/>
                  </a:path>
                </a:pathLst>
              </a:custGeom>
              <a:solidFill>
                <a:srgbClr val="253439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tIns="45000" rIns="90000" bIns="45000" anchor="t">
                <a:noAutofit/>
              </a:bodyPr>
              <a:p>
                <a:endParaRPr lang="en-GB" sz="1800" b="0" u="none" strike="noStrike">
                  <a:solidFill>
                    <a:srgbClr val="FFFFFF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35" name="TextBox 13"/>
              <p:cNvSpPr/>
              <p:nvPr/>
            </p:nvSpPr>
            <p:spPr>
              <a:xfrm rot="16200000">
                <a:off x="11147760" y="4991400"/>
                <a:ext cx="225360" cy="15170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0760" tIns="50760" rIns="50760" bIns="50760" anchor="ctr">
                <a:noAutofit/>
              </a:bodyPr>
              <a:p>
                <a:endParaRPr lang="en-US" sz="1800" b="0" u="none" strike="noStrike">
                  <a:solidFill>
                    <a:schemeClr val="dk1"/>
                  </a:solidFill>
                  <a:effectLst/>
                  <a:uFillTx/>
                  <a:latin typeface="Calibri"/>
                </a:endParaRPr>
              </a:p>
            </p:txBody>
          </p:sp>
        </p:grpSp>
        <p:grpSp>
          <p:nvGrpSpPr>
            <p:cNvPr id="336" name="Group 14"/>
            <p:cNvGrpSpPr/>
            <p:nvPr/>
          </p:nvGrpSpPr>
          <p:grpSpPr>
            <a:xfrm>
              <a:off x="11873160" y="5637240"/>
              <a:ext cx="740880" cy="225360"/>
              <a:chOff x="11873160" y="5637240"/>
              <a:chExt cx="740880" cy="225360"/>
            </a:xfrm>
          </p:grpSpPr>
          <p:sp>
            <p:nvSpPr>
              <p:cNvPr id="337" name="Freeform 15"/>
              <p:cNvSpPr/>
              <p:nvPr/>
            </p:nvSpPr>
            <p:spPr>
              <a:xfrm rot="16200000">
                <a:off x="12203280" y="5451840"/>
                <a:ext cx="225360" cy="596160"/>
              </a:xfrm>
              <a:custGeom>
                <a:avLst/>
                <a:gdLst>
                  <a:gd name="textAreaLeft" fmla="*/ 0 w 225360"/>
                  <a:gd name="textAreaRight" fmla="*/ 225720 w 225360"/>
                  <a:gd name="textAreaTop" fmla="*/ 0 h 596160"/>
                  <a:gd name="textAreaBottom" fmla="*/ 596520 h 596160"/>
                </a:gdLst>
                <a:ahLst/>
                <a:cxnLst/>
                <a:rect l="textAreaLeft" t="textAreaTop" r="textAreaRight" b="textAreaBottom"/>
                <a:pathLst>
                  <a:path w="59491" h="157064">
                    <a:moveTo>
                      <a:pt x="0" y="0"/>
                    </a:moveTo>
                    <a:lnTo>
                      <a:pt x="59491" y="0"/>
                    </a:lnTo>
                    <a:lnTo>
                      <a:pt x="59491" y="157064"/>
                    </a:lnTo>
                    <a:lnTo>
                      <a:pt x="0" y="157064"/>
                    </a:lnTo>
                    <a:close/>
                  </a:path>
                </a:pathLst>
              </a:custGeom>
              <a:solidFill>
                <a:srgbClr val="B29E84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tIns="45000" rIns="90000" bIns="45000" anchor="t">
                <a:noAutofit/>
              </a:bodyPr>
              <a:p>
                <a:endParaRPr lang="en-GB" sz="18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38" name="TextBox 16"/>
              <p:cNvSpPr/>
              <p:nvPr/>
            </p:nvSpPr>
            <p:spPr>
              <a:xfrm rot="16200000">
                <a:off x="12130560" y="5379480"/>
                <a:ext cx="225360" cy="7405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0760" tIns="50760" rIns="50760" bIns="50760" anchor="ctr">
                <a:noAutofit/>
              </a:bodyPr>
              <a:p>
                <a:endParaRPr lang="en-US" sz="1800" b="0" u="none" strike="noStrike">
                  <a:solidFill>
                    <a:schemeClr val="dk1"/>
                  </a:solidFill>
                  <a:effectLst/>
                  <a:uFillTx/>
                  <a:latin typeface="Calibri"/>
                </a:endParaRPr>
              </a:p>
            </p:txBody>
          </p:sp>
        </p:grpSp>
      </p:grpSp>
      <p:sp>
        <p:nvSpPr>
          <p:cNvPr id="339" name="TextBox 17"/>
          <p:cNvSpPr/>
          <p:nvPr/>
        </p:nvSpPr>
        <p:spPr>
          <a:xfrm>
            <a:off x="17259480" y="9210600"/>
            <a:ext cx="151920" cy="19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tIns="0" rIns="0" bIns="0" anchor="t">
            <a:spAutoFit/>
          </a:bodyPr>
          <a:p>
            <a:pPr algn="ctr" defTabSz="914400">
              <a:lnSpc>
                <a:spcPts val="2801"/>
              </a:lnSpc>
            </a:pPr>
            <a:r>
              <a:rPr lang="en-US" sz="2000" b="0" u="none" strike="noStrike">
                <a:solidFill>
                  <a:srgbClr val="253439"/>
                </a:solidFill>
                <a:effectLst/>
                <a:uFillTx/>
                <a:latin typeface="Canva Sans"/>
                <a:ea typeface="Canva Sans"/>
              </a:rPr>
              <a:t>26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340" name="Group 18"/>
          <p:cNvGrpSpPr/>
          <p:nvPr/>
        </p:nvGrpSpPr>
        <p:grpSpPr>
          <a:xfrm>
            <a:off x="1028880" y="7134840"/>
            <a:ext cx="8935560" cy="1010520"/>
            <a:chOff x="1028880" y="7134840"/>
            <a:chExt cx="8935560" cy="1010520"/>
          </a:xfrm>
        </p:grpSpPr>
        <p:sp>
          <p:nvSpPr>
            <p:cNvPr id="341" name="TextBox 19"/>
            <p:cNvSpPr/>
            <p:nvPr/>
          </p:nvSpPr>
          <p:spPr>
            <a:xfrm>
              <a:off x="1028880" y="7430400"/>
              <a:ext cx="1023480" cy="505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tIns="0" rIns="0" bIns="0" anchor="t">
              <a:spAutoFit/>
            </a:bodyPr>
            <a:p>
              <a:pPr algn="r" defTabSz="914400">
                <a:lnSpc>
                  <a:spcPts val="3600"/>
                </a:lnSpc>
                <a:tabLst>
                  <a:tab pos="0" algn="l"/>
                </a:tabLst>
              </a:pPr>
              <a:r>
                <a:rPr lang="en-US" sz="3600" b="0" u="none" strike="noStrike">
                  <a:solidFill>
                    <a:srgbClr val="7C898B"/>
                  </a:solidFill>
                  <a:effectLst/>
                  <a:uFillTx/>
                  <a:latin typeface="Lato"/>
                  <a:ea typeface="Lato"/>
                </a:rPr>
                <a:t>03</a:t>
              </a:r>
              <a:endParaRPr lang="en-GB" sz="36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42" name="TextBox 20"/>
            <p:cNvSpPr/>
            <p:nvPr/>
          </p:nvSpPr>
          <p:spPr>
            <a:xfrm>
              <a:off x="2592720" y="7134840"/>
              <a:ext cx="7371720" cy="1010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tIns="0" rIns="0" bIns="0" anchor="t">
              <a:spAutoFit/>
            </a:bodyPr>
            <a:p>
              <a:pPr defTabSz="914400">
                <a:lnSpc>
                  <a:spcPts val="4144"/>
                </a:lnSpc>
              </a:pPr>
              <a:r>
                <a:rPr lang="en-US" sz="2960" b="0" u="none" spc="-60" strike="noStrike">
                  <a:solidFill>
                    <a:srgbClr val="1C191A"/>
                  </a:solidFill>
                  <a:effectLst/>
                  <a:uFillTx/>
                  <a:latin typeface="Lato"/>
                  <a:ea typeface="Lato"/>
                </a:rPr>
                <a:t>Identified regions of lower performance for certain input variables.</a:t>
              </a:r>
              <a:endParaRPr lang="en-GB" sz="296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343" name="TextBox 21"/>
          <p:cNvSpPr/>
          <p:nvPr/>
        </p:nvSpPr>
        <p:spPr>
          <a:xfrm>
            <a:off x="2592720" y="4602240"/>
            <a:ext cx="7371720" cy="154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defTabSz="914400">
              <a:lnSpc>
                <a:spcPts val="4144"/>
              </a:lnSpc>
            </a:pPr>
            <a:r>
              <a:rPr lang="en-US" sz="2960" b="0" u="none" spc="-60" strike="noStrike">
                <a:solidFill>
                  <a:srgbClr val="1C191A"/>
                </a:solidFill>
                <a:effectLst/>
                <a:uFillTx/>
                <a:latin typeface="Lato"/>
                <a:ea typeface="Lato"/>
              </a:rPr>
              <a:t>The purity and efficiency of the model shows consistent performance across the accessible Q2 - x phase space.</a:t>
            </a:r>
            <a:endParaRPr lang="en-GB" sz="296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6F4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TextBox 2"/>
          <p:cNvSpPr/>
          <p:nvPr/>
        </p:nvSpPr>
        <p:spPr>
          <a:xfrm>
            <a:off x="1028880" y="1143000"/>
            <a:ext cx="6089760" cy="86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just" defTabSz="914400">
              <a:lnSpc>
                <a:spcPts val="6500"/>
              </a:lnSpc>
              <a:tabLst>
                <a:tab pos="0" algn="l"/>
              </a:tabLst>
            </a:pPr>
            <a:r>
              <a:rPr lang="en-US" sz="6500" b="1" u="none" strike="noStrike">
                <a:solidFill>
                  <a:srgbClr val="253439"/>
                </a:solidFill>
                <a:effectLst/>
                <a:uFillTx/>
                <a:latin typeface="Lato Bold"/>
                <a:ea typeface="Lato Bold"/>
              </a:rPr>
              <a:t>Further Goals</a:t>
            </a:r>
            <a:endParaRPr lang="en-GB" sz="6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45" name="TextBox 3"/>
          <p:cNvSpPr/>
          <p:nvPr/>
        </p:nvSpPr>
        <p:spPr>
          <a:xfrm>
            <a:off x="17259480" y="9210600"/>
            <a:ext cx="151920" cy="19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tIns="0" rIns="0" bIns="0" anchor="t">
            <a:spAutoFit/>
          </a:bodyPr>
          <a:p>
            <a:pPr algn="ctr" defTabSz="914400">
              <a:lnSpc>
                <a:spcPts val="2801"/>
              </a:lnSpc>
            </a:pPr>
            <a:r>
              <a:rPr lang="en-US" sz="2000" b="0" u="none" strike="noStrike">
                <a:solidFill>
                  <a:srgbClr val="253439"/>
                </a:solidFill>
                <a:effectLst/>
                <a:uFillTx/>
                <a:latin typeface="Canva Sans"/>
                <a:ea typeface="Canva Sans"/>
              </a:rPr>
              <a:t>27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346" name="Group 4"/>
          <p:cNvGrpSpPr/>
          <p:nvPr/>
        </p:nvGrpSpPr>
        <p:grpSpPr>
          <a:xfrm>
            <a:off x="1028880" y="2333880"/>
            <a:ext cx="8115120" cy="6923880"/>
            <a:chOff x="1028880" y="2333880"/>
            <a:chExt cx="8115120" cy="6923880"/>
          </a:xfrm>
        </p:grpSpPr>
        <p:sp>
          <p:nvSpPr>
            <p:cNvPr id="347" name="TextBox 5"/>
            <p:cNvSpPr/>
            <p:nvPr/>
          </p:nvSpPr>
          <p:spPr>
            <a:xfrm>
              <a:off x="1028880" y="2333880"/>
              <a:ext cx="8115120" cy="862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tIns="0" rIns="0" bIns="0" anchor="t">
              <a:spAutoFit/>
            </a:bodyPr>
            <a:p>
              <a:pPr algn="ctr" defTabSz="914400">
                <a:lnSpc>
                  <a:spcPts val="7279"/>
                </a:lnSpc>
              </a:pPr>
              <a:r>
                <a:rPr lang="en-US" sz="5200" b="1" u="none" strike="noStrike">
                  <a:solidFill>
                    <a:srgbClr val="253439"/>
                  </a:solidFill>
                  <a:effectLst/>
                  <a:uFillTx/>
                  <a:latin typeface="Canva Sans Bold"/>
                  <a:ea typeface="Canva Sans Bold"/>
                </a:rPr>
                <a:t>Immediate Steps</a:t>
              </a:r>
              <a:endParaRPr lang="en-GB" sz="52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48" name="TextBox 6"/>
            <p:cNvSpPr/>
            <p:nvPr/>
          </p:nvSpPr>
          <p:spPr>
            <a:xfrm>
              <a:off x="1028880" y="3724920"/>
              <a:ext cx="8115120" cy="5532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tIns="0" rIns="0" bIns="0" anchor="t">
              <a:spAutoFit/>
            </a:bodyPr>
            <a:p>
              <a:pPr marL="755640" lvl="1" indent="-378000" defTabSz="914400">
                <a:lnSpc>
                  <a:spcPts val="4898"/>
                </a:lnSpc>
                <a:buClr>
                  <a:srgbClr val="253439"/>
                </a:buClr>
                <a:buFont typeface="Arial"/>
                <a:buChar char="•"/>
              </a:pPr>
              <a:r>
                <a:rPr lang="en-US" sz="3500" b="0" u="none" spc="-68" strike="noStrike">
                  <a:solidFill>
                    <a:srgbClr val="253439"/>
                  </a:solidFill>
                  <a:effectLst/>
                  <a:uFillTx/>
                  <a:latin typeface="Lato"/>
                  <a:ea typeface="Lato"/>
                </a:rPr>
                <a:t>Pivot from index matching to geometric matching to test the model further</a:t>
              </a:r>
              <a:endParaRPr lang="en-GB" sz="35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marL="755640" lvl="1" indent="-378000" defTabSz="914400">
                <a:lnSpc>
                  <a:spcPts val="4898"/>
                </a:lnSpc>
                <a:buClr>
                  <a:srgbClr val="253439"/>
                </a:buClr>
                <a:buFont typeface="Arial"/>
                <a:buChar char="•"/>
              </a:pPr>
              <a:r>
                <a:rPr lang="en-US" sz="3500" b="0" u="none" spc="-68" strike="noStrike">
                  <a:solidFill>
                    <a:srgbClr val="253439"/>
                  </a:solidFill>
                  <a:effectLst/>
                  <a:uFillTx/>
                  <a:latin typeface="Lato"/>
                  <a:ea typeface="Lato"/>
                </a:rPr>
                <a:t>Introduce more discriminating variables, such as E/H</a:t>
              </a:r>
              <a:endParaRPr lang="en-GB" sz="35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marL="755640" lvl="1" indent="-378000" defTabSz="914400">
                <a:lnSpc>
                  <a:spcPts val="4898"/>
                </a:lnSpc>
                <a:buClr>
                  <a:srgbClr val="253439"/>
                </a:buClr>
                <a:buFont typeface="Arial"/>
                <a:buChar char="•"/>
              </a:pPr>
              <a:r>
                <a:rPr lang="en-US" sz="3500" b="0" u="none" spc="-68" strike="noStrike">
                  <a:solidFill>
                    <a:srgbClr val="253439"/>
                  </a:solidFill>
                  <a:effectLst/>
                  <a:uFillTx/>
                  <a:latin typeface="Lato"/>
                  <a:ea typeface="Lato"/>
                </a:rPr>
                <a:t>Increase the number of 18x275 GeV datasets used</a:t>
              </a:r>
              <a:endParaRPr lang="en-GB" sz="35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marL="755640" lvl="1" indent="-378000" defTabSz="914400">
                <a:lnSpc>
                  <a:spcPts val="4898"/>
                </a:lnSpc>
                <a:buClr>
                  <a:srgbClr val="253439"/>
                </a:buClr>
                <a:buFont typeface="Arial"/>
                <a:buChar char="•"/>
              </a:pPr>
              <a:r>
                <a:rPr lang="en-US" sz="3500" b="0" u="none" spc="-68" strike="noStrike">
                  <a:solidFill>
                    <a:srgbClr val="253439"/>
                  </a:solidFill>
                  <a:effectLst/>
                  <a:uFillTx/>
                  <a:latin typeface="Lato"/>
                  <a:ea typeface="Lato"/>
                </a:rPr>
                <a:t>Reproduce distributions of the Bjorken variables to test for bin migration</a:t>
              </a:r>
              <a:endParaRPr lang="en-GB" sz="35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349" name="Group 7"/>
          <p:cNvGrpSpPr/>
          <p:nvPr/>
        </p:nvGrpSpPr>
        <p:grpSpPr>
          <a:xfrm>
            <a:off x="9144000" y="2333880"/>
            <a:ext cx="8115120" cy="6923880"/>
            <a:chOff x="9144000" y="2333880"/>
            <a:chExt cx="8115120" cy="6923880"/>
          </a:xfrm>
        </p:grpSpPr>
        <p:sp>
          <p:nvSpPr>
            <p:cNvPr id="350" name="TextBox 8"/>
            <p:cNvSpPr/>
            <p:nvPr/>
          </p:nvSpPr>
          <p:spPr>
            <a:xfrm>
              <a:off x="9144000" y="2333880"/>
              <a:ext cx="8115120" cy="862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tIns="0" rIns="0" bIns="0" anchor="t">
              <a:spAutoFit/>
            </a:bodyPr>
            <a:p>
              <a:pPr algn="ctr" defTabSz="914400">
                <a:lnSpc>
                  <a:spcPts val="7279"/>
                </a:lnSpc>
              </a:pPr>
              <a:r>
                <a:rPr lang="en-US" sz="5200" b="1" u="none" strike="noStrike">
                  <a:solidFill>
                    <a:srgbClr val="253439"/>
                  </a:solidFill>
                  <a:effectLst/>
                  <a:uFillTx/>
                  <a:latin typeface="Canva Sans Bold"/>
                  <a:ea typeface="Canva Sans Bold"/>
                </a:rPr>
                <a:t>Extended Goals</a:t>
              </a:r>
              <a:endParaRPr lang="en-GB" sz="52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51" name="TextBox 9"/>
            <p:cNvSpPr/>
            <p:nvPr/>
          </p:nvSpPr>
          <p:spPr>
            <a:xfrm>
              <a:off x="9144000" y="3724920"/>
              <a:ext cx="8115120" cy="5532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tIns="0" rIns="0" bIns="0" anchor="t">
              <a:spAutoFit/>
            </a:bodyPr>
            <a:p>
              <a:pPr marL="755640" lvl="1" indent="-378000" defTabSz="914400">
                <a:lnSpc>
                  <a:spcPts val="4898"/>
                </a:lnSpc>
                <a:buClr>
                  <a:srgbClr val="253439"/>
                </a:buClr>
                <a:buFont typeface="Arial"/>
                <a:buChar char="•"/>
              </a:pPr>
              <a:r>
                <a:rPr lang="en-US" sz="3500" b="0" u="none" spc="-68" strike="noStrike">
                  <a:solidFill>
                    <a:srgbClr val="253439"/>
                  </a:solidFill>
                  <a:effectLst/>
                  <a:uFillTx/>
                  <a:latin typeface="Lato"/>
                  <a:ea typeface="Lato"/>
                </a:rPr>
                <a:t>Test model on messy datasets that include background processes</a:t>
              </a:r>
              <a:endParaRPr lang="en-GB" sz="35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marL="755640" lvl="1" indent="-378000" defTabSz="914400">
                <a:lnSpc>
                  <a:spcPts val="4898"/>
                </a:lnSpc>
                <a:buClr>
                  <a:srgbClr val="253439"/>
                </a:buClr>
                <a:buFont typeface="Arial"/>
                <a:buChar char="•"/>
              </a:pPr>
              <a:r>
                <a:rPr lang="en-US" sz="3500" b="0" u="none" spc="-68" strike="noStrike">
                  <a:solidFill>
                    <a:srgbClr val="253439"/>
                  </a:solidFill>
                  <a:effectLst/>
                  <a:uFillTx/>
                  <a:latin typeface="Lato"/>
                  <a:ea typeface="Lato"/>
                </a:rPr>
                <a:t>Design an event-level model that rejects events with no DIS interaction using E - pz</a:t>
              </a:r>
              <a:endParaRPr lang="en-GB" sz="35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marL="755640" lvl="1" indent="-378000" defTabSz="914400">
                <a:lnSpc>
                  <a:spcPts val="4898"/>
                </a:lnSpc>
                <a:buClr>
                  <a:srgbClr val="253439"/>
                </a:buClr>
                <a:buFont typeface="Arial"/>
                <a:buChar char="•"/>
              </a:pPr>
              <a:r>
                <a:rPr lang="en-US" sz="3500" b="0" u="none" spc="-68" strike="noStrike">
                  <a:solidFill>
                    <a:srgbClr val="253439"/>
                  </a:solidFill>
                  <a:effectLst/>
                  <a:uFillTx/>
                  <a:latin typeface="Lato"/>
                  <a:ea typeface="Lato"/>
                </a:rPr>
                <a:t>Consider applying the currently engineered features to a Deep Neural Network (such as PyTorch) if time permits</a:t>
              </a:r>
              <a:endParaRPr lang="en-GB" sz="35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Freeform 2"/>
          <p:cNvSpPr/>
          <p:nvPr/>
        </p:nvSpPr>
        <p:spPr>
          <a:xfrm>
            <a:off x="-180000" y="-180000"/>
            <a:ext cx="18540000" cy="10620000"/>
          </a:xfrm>
          <a:custGeom>
            <a:avLst/>
            <a:gdLst>
              <a:gd name="textAreaLeft" fmla="*/ 0 w 18540000"/>
              <a:gd name="textAreaRight" fmla="*/ 18540360 w 18540000"/>
              <a:gd name="textAreaTop" fmla="*/ 0 h 10620000"/>
              <a:gd name="textAreaBottom" fmla="*/ 10620360 h 10620000"/>
            </a:gdLst>
            <a:ahLst/>
            <a:cxnLst/>
            <a:rect l="textAreaLeft" t="textAreaTop" r="textAreaRight" b="textAreaBottom"/>
            <a:pathLst>
              <a:path w="18288000" h="10252710">
                <a:moveTo>
                  <a:pt x="0" y="0"/>
                </a:moveTo>
                <a:lnTo>
                  <a:pt x="18288000" y="0"/>
                </a:lnTo>
                <a:lnTo>
                  <a:pt x="18288000" y="10252710"/>
                </a:lnTo>
                <a:lnTo>
                  <a:pt x="0" y="1025271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53" name="TextBox 3"/>
          <p:cNvSpPr/>
          <p:nvPr/>
        </p:nvSpPr>
        <p:spPr>
          <a:xfrm>
            <a:off x="17262720" y="9206640"/>
            <a:ext cx="182520" cy="22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tIns="0" rIns="0" bIns="0" anchor="t">
            <a:spAutoFit/>
          </a:bodyPr>
          <a:p>
            <a:pPr algn="ctr" defTabSz="914400">
              <a:lnSpc>
                <a:spcPts val="3359"/>
              </a:lnSpc>
            </a:pPr>
            <a:r>
              <a:rPr lang="en-US" sz="2400" b="0" u="none" strike="noStrike">
                <a:solidFill>
                  <a:srgbClr val="000000"/>
                </a:solidFill>
                <a:effectLst/>
                <a:uFillTx/>
                <a:latin typeface="Canva Sans"/>
                <a:ea typeface="Canva Sans"/>
              </a:rPr>
              <a:t>28</a:t>
            </a:r>
            <a:endParaRPr lang="en-GB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5343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TextBox 2"/>
          <p:cNvSpPr/>
          <p:nvPr/>
        </p:nvSpPr>
        <p:spPr>
          <a:xfrm>
            <a:off x="1028880" y="876240"/>
            <a:ext cx="6891120" cy="142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 defTabSz="914400">
              <a:lnSpc>
                <a:spcPts val="11200"/>
              </a:lnSpc>
            </a:pPr>
            <a:r>
              <a:rPr lang="en-US" sz="8000" b="1" u="none" strike="noStrike">
                <a:solidFill>
                  <a:srgbClr val="FFFFFF"/>
                </a:solidFill>
                <a:effectLst/>
                <a:uFillTx/>
                <a:latin typeface="Canva Sans Bold"/>
                <a:ea typeface="Canva Sans Bold"/>
              </a:rPr>
              <a:t>References</a:t>
            </a:r>
            <a:endParaRPr lang="en-GB" sz="80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355" name="TextBox 3"/>
          <p:cNvSpPr/>
          <p:nvPr/>
        </p:nvSpPr>
        <p:spPr>
          <a:xfrm>
            <a:off x="1028880" y="2851200"/>
            <a:ext cx="16230240" cy="558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marL="550440" lvl="1" indent="-275400" defTabSz="914400">
              <a:lnSpc>
                <a:spcPts val="3569"/>
              </a:lnSpc>
              <a:buClr>
                <a:srgbClr val="FFFFFF"/>
              </a:buClr>
              <a:buFont typeface="OpenSymbol"/>
              <a:buAutoNum type="arabicPeriod"/>
            </a:pPr>
            <a:r>
              <a:rPr lang="en-US" sz="2550" b="0" u="sng" spc="-51" strike="noStrike">
                <a:solidFill>
                  <a:srgbClr val="FFFFFF"/>
                </a:solidFill>
                <a:effectLst/>
                <a:uFillTx/>
                <a:latin typeface="Lato"/>
                <a:ea typeface="Lato"/>
              </a:rPr>
              <a:t>Radovic A, Williams M, Rousseau D, Kagan M, Bonacorsi D, Himmel A, et al. Machine learning at the energy and intensity frontiers of particle physics. Nature. 2018 Aug;560(7716):41–8. doi:</a:t>
            </a:r>
            <a:r>
              <a:rPr lang="en-US" sz="2550" b="0" u="sng" spc="-51" strike="noStrike">
                <a:solidFill>
                  <a:srgbClr val="0000FF"/>
                </a:solidFill>
                <a:effectLst/>
                <a:uFillTx/>
                <a:latin typeface="Lato"/>
                <a:ea typeface="Lato"/>
                <a:hlinkClick r:id="rId1"/>
              </a:rPr>
              <a:t>10.1038/s41586-018-0361-2</a:t>
            </a:r>
            <a:endParaRPr lang="en-GB" sz="255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550440" lvl="1" indent="-275400" defTabSz="914400">
              <a:lnSpc>
                <a:spcPts val="3569"/>
              </a:lnSpc>
              <a:buClr>
                <a:srgbClr val="FFFFFF"/>
              </a:buClr>
              <a:buFont typeface="OpenSymbol"/>
              <a:buAutoNum type="arabicPeriod"/>
            </a:pPr>
            <a:r>
              <a:rPr lang="en-US" sz="2550" b="0" u="none" spc="-51" strike="noStrike">
                <a:solidFill>
                  <a:srgbClr val="FFFFFF"/>
                </a:solidFill>
                <a:effectLst/>
                <a:uFillTx/>
                <a:latin typeface="Lato"/>
                <a:ea typeface="Lato"/>
              </a:rPr>
              <a:t>C</a:t>
            </a:r>
            <a:r>
              <a:rPr lang="en-US" sz="2550" b="0" u="sng" spc="-51" strike="noStrike">
                <a:solidFill>
                  <a:srgbClr val="FFFFFF"/>
                </a:solidFill>
                <a:effectLst/>
                <a:uFillTx/>
                <a:latin typeface="Lato"/>
                <a:ea typeface="Lato"/>
              </a:rPr>
              <a:t>hen T, Guestrin C. XGBoost: A Scalable Tree Boosting System. In: Proceedings of the 22nd ACM SIGKDD International Conference on Knowledge Discovery and Data Mining [Internet]. 2016 [cited 2025 Dec 10]. p. 785–94. Available from: </a:t>
            </a:r>
            <a:r>
              <a:rPr lang="en-US" sz="2550" b="0" u="sng" spc="-51" strike="noStrike">
                <a:solidFill>
                  <a:srgbClr val="0000FF"/>
                </a:solidFill>
                <a:effectLst/>
                <a:uFillTx/>
                <a:latin typeface="Lato"/>
                <a:ea typeface="Lato"/>
                <a:hlinkClick r:id="rId2"/>
              </a:rPr>
              <a:t>http://arxiv.org/abs/1603.02754</a:t>
            </a:r>
            <a:r>
              <a:rPr lang="en-US" sz="2550" b="0" u="sng" spc="-51" strike="noStrike">
                <a:solidFill>
                  <a:srgbClr val="FFFFFF"/>
                </a:solidFill>
                <a:effectLst/>
                <a:uFillTx/>
                <a:latin typeface="Lato"/>
                <a:ea typeface="Lato"/>
              </a:rPr>
              <a:t> doi:</a:t>
            </a:r>
            <a:r>
              <a:rPr lang="en-US" sz="2550" b="0" u="sng" spc="-51" strike="noStrike">
                <a:solidFill>
                  <a:srgbClr val="0000FF"/>
                </a:solidFill>
                <a:effectLst/>
                <a:uFillTx/>
                <a:latin typeface="Lato"/>
                <a:ea typeface="Lato"/>
                <a:hlinkClick r:id="rId3"/>
              </a:rPr>
              <a:t>10.1145/2939672.2939785</a:t>
            </a:r>
            <a:endParaRPr lang="en-GB" sz="255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550440" lvl="1" indent="-275400" defTabSz="914400">
              <a:lnSpc>
                <a:spcPts val="3569"/>
              </a:lnSpc>
              <a:buClr>
                <a:srgbClr val="FFFFFF"/>
              </a:buClr>
              <a:buFont typeface="OpenSymbol"/>
              <a:buAutoNum type="arabicPeriod"/>
            </a:pPr>
            <a:r>
              <a:rPr lang="en-US" sz="2550" b="0" u="none" spc="-51" strike="noStrike">
                <a:solidFill>
                  <a:srgbClr val="FFFFFF"/>
                </a:solidFill>
                <a:effectLst/>
                <a:uFillTx/>
                <a:latin typeface="Lato"/>
                <a:ea typeface="Lato"/>
              </a:rPr>
              <a:t>K</a:t>
            </a:r>
            <a:r>
              <a:rPr lang="en-US" sz="2550" b="0" u="sng" spc="-51" strike="noStrike">
                <a:solidFill>
                  <a:srgbClr val="FFFFFF"/>
                </a:solidFill>
                <a:effectLst/>
                <a:uFillTx/>
                <a:latin typeface="Lato"/>
                <a:ea typeface="Lato"/>
              </a:rPr>
              <a:t>halek RA, Accardi A, Adam J, Adamiak D, Akers W, Albaladejo M, et al. Science Requirements and Detector Concepts for the Electron-Ion Collider: EIC Yellow Report. Nuclear Physics A. 2022 Oct;1026:122447. doi:</a:t>
            </a:r>
            <a:r>
              <a:rPr lang="en-US" sz="2550" b="0" u="sng" spc="-51" strike="noStrike">
                <a:solidFill>
                  <a:srgbClr val="0000FF"/>
                </a:solidFill>
                <a:effectLst/>
                <a:uFillTx/>
                <a:latin typeface="Lato"/>
                <a:ea typeface="Lato"/>
                <a:hlinkClick r:id="rId4"/>
              </a:rPr>
              <a:t>10.1016/j.nuclphysa.2022.122447</a:t>
            </a:r>
            <a:endParaRPr lang="en-GB" sz="255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3569"/>
              </a:lnSpc>
            </a:pPr>
            <a:endParaRPr lang="en-GB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3569"/>
              </a:lnSpc>
            </a:pPr>
            <a:endParaRPr lang="en-GB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3569"/>
              </a:lnSpc>
            </a:pPr>
            <a:endParaRPr lang="en-GB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5530"/>
              </a:lnSpc>
            </a:pPr>
            <a:endParaRPr lang="en-GB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356" name="TextBox 4"/>
          <p:cNvSpPr/>
          <p:nvPr/>
        </p:nvSpPr>
        <p:spPr>
          <a:xfrm>
            <a:off x="17259480" y="9210600"/>
            <a:ext cx="151920" cy="19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tIns="0" rIns="0" bIns="0" anchor="t">
            <a:spAutoFit/>
          </a:bodyPr>
          <a:p>
            <a:pPr algn="ctr" defTabSz="914400">
              <a:lnSpc>
                <a:spcPts val="2801"/>
              </a:lnSpc>
            </a:pPr>
            <a:r>
              <a:rPr lang="en-US" sz="2000" b="0" u="none" strike="noStrike">
                <a:solidFill>
                  <a:srgbClr val="FFFFFF"/>
                </a:solidFill>
                <a:effectLst/>
                <a:uFillTx/>
                <a:latin typeface="Canva Sans"/>
                <a:ea typeface="Canva Sans"/>
              </a:rPr>
              <a:t>29</a:t>
            </a:r>
            <a:endParaRPr lang="en-GB" sz="20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B29E8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Box 2"/>
          <p:cNvSpPr/>
          <p:nvPr/>
        </p:nvSpPr>
        <p:spPr>
          <a:xfrm>
            <a:off x="1997280" y="3852000"/>
            <a:ext cx="14293080" cy="129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 defTabSz="914400">
              <a:lnSpc>
                <a:spcPts val="9601"/>
              </a:lnSpc>
            </a:pPr>
            <a:r>
              <a:rPr lang="en-US" sz="9600" b="1" u="none" strike="noStrike">
                <a:solidFill>
                  <a:srgbClr val="253439"/>
                </a:solidFill>
                <a:effectLst/>
                <a:uFillTx/>
                <a:latin typeface="Lato Bold"/>
                <a:ea typeface="Lato Bold"/>
              </a:rPr>
              <a:t>Physics Context</a:t>
            </a:r>
            <a:endParaRPr lang="en-GB" sz="9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123" name="Group 3"/>
          <p:cNvGrpSpPr/>
          <p:nvPr/>
        </p:nvGrpSpPr>
        <p:grpSpPr>
          <a:xfrm>
            <a:off x="15418800" y="1029240"/>
            <a:ext cx="333000" cy="274320"/>
            <a:chOff x="15418800" y="1029240"/>
            <a:chExt cx="333000" cy="274320"/>
          </a:xfrm>
        </p:grpSpPr>
        <p:sp>
          <p:nvSpPr>
            <p:cNvPr id="124" name="Freeform 4"/>
            <p:cNvSpPr/>
            <p:nvPr/>
          </p:nvSpPr>
          <p:spPr>
            <a:xfrm rot="16200000">
              <a:off x="15477120" y="1029240"/>
              <a:ext cx="274320" cy="274320"/>
            </a:xfrm>
            <a:custGeom>
              <a:avLst/>
              <a:gdLst>
                <a:gd name="textAreaLeft" fmla="*/ 0 w 274320"/>
                <a:gd name="textAreaRight" fmla="*/ 274680 w 274320"/>
                <a:gd name="textAreaTop" fmla="*/ 0 h 274320"/>
                <a:gd name="textAreaBottom" fmla="*/ 274680 h 274320"/>
              </a:gdLst>
              <a:ahLst/>
              <a:cxnLst/>
              <a:rect l="textAreaLeft" t="textAreaTop" r="textAreaRight" b="textAreaBottom"/>
              <a:pathLst>
                <a:path w="178795" h="178795">
                  <a:moveTo>
                    <a:pt x="0" y="0"/>
                  </a:moveTo>
                  <a:lnTo>
                    <a:pt x="178795" y="0"/>
                  </a:lnTo>
                  <a:lnTo>
                    <a:pt x="178795" y="178795"/>
                  </a:lnTo>
                  <a:lnTo>
                    <a:pt x="0" y="178795"/>
                  </a:lnTo>
                  <a:close/>
                </a:path>
              </a:pathLst>
            </a:custGeom>
            <a:solidFill>
              <a:srgbClr val="253439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tIns="45000" rIns="90000" bIns="45000" anchor="t">
              <a:noAutofit/>
            </a:bodyPr>
            <a:p>
              <a:endParaRPr lang="en-GB" sz="18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25" name="TextBox 5"/>
            <p:cNvSpPr/>
            <p:nvPr/>
          </p:nvSpPr>
          <p:spPr>
            <a:xfrm rot="16200000">
              <a:off x="15447960" y="999720"/>
              <a:ext cx="274320" cy="333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tIns="50760" rIns="50760" bIns="50760" anchor="ctr">
              <a:noAutofit/>
            </a:bodyPr>
            <a:p>
              <a:endPara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</p:grpSp>
      <p:grpSp>
        <p:nvGrpSpPr>
          <p:cNvPr id="126" name="Group 6"/>
          <p:cNvGrpSpPr/>
          <p:nvPr/>
        </p:nvGrpSpPr>
        <p:grpSpPr>
          <a:xfrm>
            <a:off x="15957360" y="1029240"/>
            <a:ext cx="333000" cy="274320"/>
            <a:chOff x="15957360" y="1029240"/>
            <a:chExt cx="333000" cy="274320"/>
          </a:xfrm>
        </p:grpSpPr>
        <p:sp>
          <p:nvSpPr>
            <p:cNvPr id="127" name="Freeform 7"/>
            <p:cNvSpPr/>
            <p:nvPr/>
          </p:nvSpPr>
          <p:spPr>
            <a:xfrm rot="16200000">
              <a:off x="16016040" y="1029240"/>
              <a:ext cx="274320" cy="274320"/>
            </a:xfrm>
            <a:custGeom>
              <a:avLst/>
              <a:gdLst>
                <a:gd name="textAreaLeft" fmla="*/ 0 w 274320"/>
                <a:gd name="textAreaRight" fmla="*/ 274680 w 274320"/>
                <a:gd name="textAreaTop" fmla="*/ 0 h 274320"/>
                <a:gd name="textAreaBottom" fmla="*/ 274680 h 274320"/>
              </a:gdLst>
              <a:ahLst/>
              <a:cxnLst/>
              <a:rect l="textAreaLeft" t="textAreaTop" r="textAreaRight" b="textAreaBottom"/>
              <a:pathLst>
                <a:path w="178795" h="178795">
                  <a:moveTo>
                    <a:pt x="0" y="0"/>
                  </a:moveTo>
                  <a:lnTo>
                    <a:pt x="178795" y="0"/>
                  </a:lnTo>
                  <a:lnTo>
                    <a:pt x="178795" y="178795"/>
                  </a:lnTo>
                  <a:lnTo>
                    <a:pt x="0" y="178795"/>
                  </a:lnTo>
                  <a:close/>
                </a:path>
              </a:pathLst>
            </a:custGeom>
            <a:solidFill>
              <a:srgbClr val="F6F4F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tIns="45000" rIns="90000" bIns="45000" anchor="t">
              <a:noAutofit/>
            </a:bodyPr>
            <a:p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28" name="TextBox 8"/>
            <p:cNvSpPr/>
            <p:nvPr/>
          </p:nvSpPr>
          <p:spPr>
            <a:xfrm rot="16200000">
              <a:off x="15986520" y="999720"/>
              <a:ext cx="274320" cy="333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tIns="50760" rIns="50760" bIns="50760" anchor="ctr">
              <a:noAutofit/>
            </a:bodyPr>
            <a:p>
              <a:endPara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</p:grpSp>
      <p:grpSp>
        <p:nvGrpSpPr>
          <p:cNvPr id="129" name="Group 9"/>
          <p:cNvGrpSpPr/>
          <p:nvPr/>
        </p:nvGrpSpPr>
        <p:grpSpPr>
          <a:xfrm>
            <a:off x="16496280" y="1029240"/>
            <a:ext cx="333000" cy="274320"/>
            <a:chOff x="16496280" y="1029240"/>
            <a:chExt cx="333000" cy="274320"/>
          </a:xfrm>
        </p:grpSpPr>
        <p:sp>
          <p:nvSpPr>
            <p:cNvPr id="130" name="Freeform 10"/>
            <p:cNvSpPr/>
            <p:nvPr/>
          </p:nvSpPr>
          <p:spPr>
            <a:xfrm rot="16200000">
              <a:off x="16554600" y="1029240"/>
              <a:ext cx="274320" cy="274320"/>
            </a:xfrm>
            <a:custGeom>
              <a:avLst/>
              <a:gdLst>
                <a:gd name="textAreaLeft" fmla="*/ 0 w 274320"/>
                <a:gd name="textAreaRight" fmla="*/ 274680 w 274320"/>
                <a:gd name="textAreaTop" fmla="*/ 0 h 274320"/>
                <a:gd name="textAreaBottom" fmla="*/ 274680 h 274320"/>
              </a:gdLst>
              <a:ahLst/>
              <a:cxnLst/>
              <a:rect l="textAreaLeft" t="textAreaTop" r="textAreaRight" b="textAreaBottom"/>
              <a:pathLst>
                <a:path w="178795" h="178795">
                  <a:moveTo>
                    <a:pt x="0" y="0"/>
                  </a:moveTo>
                  <a:lnTo>
                    <a:pt x="178795" y="0"/>
                  </a:lnTo>
                  <a:lnTo>
                    <a:pt x="178795" y="178795"/>
                  </a:lnTo>
                  <a:lnTo>
                    <a:pt x="0" y="178795"/>
                  </a:lnTo>
                  <a:close/>
                </a:path>
              </a:pathLst>
            </a:custGeom>
            <a:solidFill>
              <a:srgbClr val="7C898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tIns="45000" rIns="90000" bIns="45000" anchor="t">
              <a:noAutofit/>
            </a:bodyPr>
            <a:p>
              <a:endParaRPr lang="en-GB" sz="18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31" name="TextBox 11"/>
            <p:cNvSpPr/>
            <p:nvPr/>
          </p:nvSpPr>
          <p:spPr>
            <a:xfrm rot="16200000">
              <a:off x="16525440" y="999720"/>
              <a:ext cx="274320" cy="333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tIns="50760" rIns="50760" bIns="50760" anchor="ctr">
              <a:noAutofit/>
            </a:bodyPr>
            <a:p>
              <a:endPara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</p:grpSp>
      <p:sp>
        <p:nvSpPr>
          <p:cNvPr id="132" name="TextBox 12"/>
          <p:cNvSpPr/>
          <p:nvPr/>
        </p:nvSpPr>
        <p:spPr>
          <a:xfrm>
            <a:off x="17259480" y="9210600"/>
            <a:ext cx="151920" cy="19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tIns="0" rIns="0" bIns="0" anchor="t">
            <a:spAutoFit/>
          </a:bodyPr>
          <a:p>
            <a:pPr algn="ctr" defTabSz="914400">
              <a:lnSpc>
                <a:spcPts val="2801"/>
              </a:lnSpc>
            </a:pPr>
            <a:r>
              <a:rPr lang="en-US" sz="2000" b="0" u="none" strike="noStrike">
                <a:solidFill>
                  <a:srgbClr val="253439"/>
                </a:solidFill>
                <a:effectLst/>
                <a:uFillTx/>
                <a:latin typeface="Canva Sans"/>
                <a:ea typeface="Canva Sans"/>
              </a:rPr>
              <a:t>3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5343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TextBox 2"/>
          <p:cNvSpPr/>
          <p:nvPr/>
        </p:nvSpPr>
        <p:spPr>
          <a:xfrm>
            <a:off x="17259480" y="9210600"/>
            <a:ext cx="151920" cy="19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tIns="0" rIns="0" bIns="0" anchor="t">
            <a:spAutoFit/>
          </a:bodyPr>
          <a:p>
            <a:pPr algn="ctr" defTabSz="914400">
              <a:lnSpc>
                <a:spcPts val="2801"/>
              </a:lnSpc>
            </a:pPr>
            <a:r>
              <a:rPr lang="en-US" sz="2000" b="0" u="none" strike="noStrike">
                <a:solidFill>
                  <a:srgbClr val="FFFFFF"/>
                </a:solidFill>
                <a:effectLst/>
                <a:uFillTx/>
                <a:latin typeface="Canva Sans"/>
                <a:ea typeface="Canva Sans"/>
              </a:rPr>
              <a:t>30</a:t>
            </a:r>
            <a:endParaRPr lang="en-GB" sz="20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358" name="TextBox 3"/>
          <p:cNvSpPr/>
          <p:nvPr/>
        </p:nvSpPr>
        <p:spPr>
          <a:xfrm>
            <a:off x="4113720" y="3576960"/>
            <a:ext cx="10060200" cy="156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 defTabSz="914400">
              <a:lnSpc>
                <a:spcPts val="12881"/>
              </a:lnSpc>
            </a:pPr>
            <a:r>
              <a:rPr lang="en-US" sz="9200" b="1" u="none" strike="noStrike">
                <a:solidFill>
                  <a:srgbClr val="FFFFFF"/>
                </a:solidFill>
                <a:effectLst/>
                <a:uFillTx/>
                <a:latin typeface="Canva Sans Bold"/>
                <a:ea typeface="Canva Sans Bold"/>
              </a:rPr>
              <a:t>Extra Information</a:t>
            </a:r>
            <a:endParaRPr lang="en-GB" sz="9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6F4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TextBox 2"/>
          <p:cNvSpPr/>
          <p:nvPr/>
        </p:nvSpPr>
        <p:spPr>
          <a:xfrm>
            <a:off x="17259480" y="9210600"/>
            <a:ext cx="151920" cy="19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tIns="0" rIns="0" bIns="0" anchor="t">
            <a:spAutoFit/>
          </a:bodyPr>
          <a:p>
            <a:pPr algn="ctr" defTabSz="914400">
              <a:lnSpc>
                <a:spcPts val="2801"/>
              </a:lnSpc>
            </a:pPr>
            <a:r>
              <a:rPr lang="en-US" sz="2000" b="0" u="none" strike="noStrike">
                <a:solidFill>
                  <a:srgbClr val="253439"/>
                </a:solidFill>
                <a:effectLst/>
                <a:uFillTx/>
                <a:latin typeface="Canva Sans"/>
                <a:ea typeface="Canva Sans"/>
              </a:rPr>
              <a:t>31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60" name="TextBox 3"/>
          <p:cNvSpPr/>
          <p:nvPr/>
        </p:nvSpPr>
        <p:spPr>
          <a:xfrm>
            <a:off x="1028880" y="895320"/>
            <a:ext cx="7683840" cy="1120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defTabSz="914400">
              <a:lnSpc>
                <a:spcPts val="9099"/>
              </a:lnSpc>
            </a:pPr>
            <a:r>
              <a:rPr lang="en-US" sz="6500" b="1" u="none" strike="noStrike">
                <a:solidFill>
                  <a:srgbClr val="253439"/>
                </a:solidFill>
                <a:effectLst/>
                <a:uFillTx/>
                <a:latin typeface="Lato Bold"/>
                <a:ea typeface="Lato Bold"/>
              </a:rPr>
              <a:t>Feature Importance</a:t>
            </a:r>
            <a:endParaRPr lang="en-GB" sz="6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361" name="Group 4"/>
          <p:cNvGrpSpPr/>
          <p:nvPr/>
        </p:nvGrpSpPr>
        <p:grpSpPr>
          <a:xfrm>
            <a:off x="2531520" y="2065680"/>
            <a:ext cx="13224600" cy="7010280"/>
            <a:chOff x="2531520" y="2065680"/>
            <a:chExt cx="13224600" cy="7010280"/>
          </a:xfrm>
        </p:grpSpPr>
        <p:sp>
          <p:nvSpPr>
            <p:cNvPr id="362" name="Freeform 5"/>
            <p:cNvSpPr/>
            <p:nvPr/>
          </p:nvSpPr>
          <p:spPr>
            <a:xfrm>
              <a:off x="2531520" y="2065680"/>
              <a:ext cx="13224600" cy="6529320"/>
            </a:xfrm>
            <a:custGeom>
              <a:avLst/>
              <a:gdLst>
                <a:gd name="textAreaLeft" fmla="*/ 0 w 13224600"/>
                <a:gd name="textAreaRight" fmla="*/ 13224960 w 13224600"/>
                <a:gd name="textAreaTop" fmla="*/ 0 h 6529320"/>
                <a:gd name="textAreaBottom" fmla="*/ 6529680 h 6529320"/>
              </a:gdLst>
              <a:ahLst/>
              <a:cxnLst/>
              <a:rect l="textAreaLeft" t="textAreaTop" r="textAreaRight" b="textAreaBottom"/>
              <a:pathLst>
                <a:path w="17633284" h="8706434">
                  <a:moveTo>
                    <a:pt x="0" y="0"/>
                  </a:moveTo>
                  <a:lnTo>
                    <a:pt x="17633284" y="0"/>
                  </a:lnTo>
                  <a:lnTo>
                    <a:pt x="17633284" y="8706434"/>
                  </a:lnTo>
                  <a:lnTo>
                    <a:pt x="0" y="8706434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1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tIns="45000" rIns="90000" bIns="45000" anchor="t">
              <a:noAutofit/>
            </a:bodyPr>
            <a:p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63" name="TextBox 6"/>
            <p:cNvSpPr/>
            <p:nvPr/>
          </p:nvSpPr>
          <p:spPr>
            <a:xfrm>
              <a:off x="2531520" y="8545680"/>
              <a:ext cx="13224600" cy="530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tIns="0" rIns="0" bIns="0" anchor="t">
              <a:spAutoFit/>
            </a:bodyPr>
            <a:p>
              <a:pPr algn="ctr" defTabSz="914400">
                <a:lnSpc>
                  <a:spcPts val="4479"/>
                </a:lnSpc>
              </a:pPr>
              <a:r>
                <a:rPr lang="en-US" sz="3200" b="1" u="none" strike="noStrike">
                  <a:solidFill>
                    <a:srgbClr val="253439"/>
                  </a:solidFill>
                  <a:effectLst/>
                  <a:uFillTx/>
                  <a:latin typeface="Lato Bold"/>
                  <a:ea typeface="Lato Bold"/>
                </a:rPr>
                <a:t>Figure 15: </a:t>
              </a:r>
              <a:r>
                <a:rPr lang="en-US" sz="3200" b="0" u="none" strike="noStrike">
                  <a:solidFill>
                    <a:srgbClr val="253439"/>
                  </a:solidFill>
                  <a:effectLst/>
                  <a:uFillTx/>
                  <a:latin typeface="Lato"/>
                  <a:ea typeface="Lato"/>
                </a:rPr>
                <a:t>The gain-type feature importance for the 18x275 datasets.</a:t>
              </a:r>
              <a:endParaRPr lang="en-GB" sz="32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6F4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TextBox 2"/>
          <p:cNvSpPr/>
          <p:nvPr/>
        </p:nvSpPr>
        <p:spPr>
          <a:xfrm>
            <a:off x="17259480" y="9210600"/>
            <a:ext cx="151920" cy="19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tIns="0" rIns="0" bIns="0" anchor="t">
            <a:spAutoFit/>
          </a:bodyPr>
          <a:p>
            <a:pPr algn="ctr" defTabSz="914400">
              <a:lnSpc>
                <a:spcPts val="2801"/>
              </a:lnSpc>
            </a:pPr>
            <a:r>
              <a:rPr lang="en-US" sz="2000" b="0" u="none" strike="noStrike">
                <a:solidFill>
                  <a:srgbClr val="253439"/>
                </a:solidFill>
                <a:effectLst/>
                <a:uFillTx/>
                <a:latin typeface="Canva Sans"/>
                <a:ea typeface="Canva Sans"/>
              </a:rPr>
              <a:t>32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65" name="TextBox 3"/>
          <p:cNvSpPr/>
          <p:nvPr/>
        </p:nvSpPr>
        <p:spPr>
          <a:xfrm>
            <a:off x="1028880" y="895320"/>
            <a:ext cx="7683840" cy="1120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defTabSz="914400">
              <a:lnSpc>
                <a:spcPts val="9099"/>
              </a:lnSpc>
            </a:pPr>
            <a:r>
              <a:rPr lang="en-US" sz="6500" b="1" u="none" strike="noStrike">
                <a:solidFill>
                  <a:srgbClr val="253439"/>
                </a:solidFill>
                <a:effectLst/>
                <a:uFillTx/>
                <a:latin typeface="Lato Bold"/>
                <a:ea typeface="Lato Bold"/>
              </a:rPr>
              <a:t>Feature Importance</a:t>
            </a:r>
            <a:endParaRPr lang="en-GB" sz="6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366" name="Group 4"/>
          <p:cNvGrpSpPr/>
          <p:nvPr/>
        </p:nvGrpSpPr>
        <p:grpSpPr>
          <a:xfrm>
            <a:off x="2531520" y="2065680"/>
            <a:ext cx="13224600" cy="7010280"/>
            <a:chOff x="2531520" y="2065680"/>
            <a:chExt cx="13224600" cy="7010280"/>
          </a:xfrm>
        </p:grpSpPr>
        <p:sp>
          <p:nvSpPr>
            <p:cNvPr id="367" name="Freeform 5"/>
            <p:cNvSpPr/>
            <p:nvPr/>
          </p:nvSpPr>
          <p:spPr>
            <a:xfrm>
              <a:off x="2531520" y="2065680"/>
              <a:ext cx="13224600" cy="6529320"/>
            </a:xfrm>
            <a:custGeom>
              <a:avLst/>
              <a:gdLst>
                <a:gd name="textAreaLeft" fmla="*/ 0 w 13224600"/>
                <a:gd name="textAreaRight" fmla="*/ 13224960 w 13224600"/>
                <a:gd name="textAreaTop" fmla="*/ 0 h 6529320"/>
                <a:gd name="textAreaBottom" fmla="*/ 6529680 h 6529320"/>
              </a:gdLst>
              <a:ahLst/>
              <a:cxnLst/>
              <a:rect l="textAreaLeft" t="textAreaTop" r="textAreaRight" b="textAreaBottom"/>
              <a:pathLst>
                <a:path w="17633284" h="8706434">
                  <a:moveTo>
                    <a:pt x="0" y="0"/>
                  </a:moveTo>
                  <a:lnTo>
                    <a:pt x="17633284" y="0"/>
                  </a:lnTo>
                  <a:lnTo>
                    <a:pt x="17633284" y="8706434"/>
                  </a:lnTo>
                  <a:lnTo>
                    <a:pt x="0" y="8706434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1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tIns="45000" rIns="90000" bIns="45000" anchor="t">
              <a:noAutofit/>
            </a:bodyPr>
            <a:p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68" name="TextBox 6"/>
            <p:cNvSpPr/>
            <p:nvPr/>
          </p:nvSpPr>
          <p:spPr>
            <a:xfrm>
              <a:off x="2531520" y="8545680"/>
              <a:ext cx="13224600" cy="530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tIns="0" rIns="0" bIns="0" anchor="t">
              <a:spAutoFit/>
            </a:bodyPr>
            <a:p>
              <a:pPr algn="ctr" defTabSz="914400">
                <a:lnSpc>
                  <a:spcPts val="4479"/>
                </a:lnSpc>
              </a:pPr>
              <a:r>
                <a:rPr lang="en-US" sz="3200" b="1" u="none" strike="noStrike">
                  <a:solidFill>
                    <a:srgbClr val="253439"/>
                  </a:solidFill>
                  <a:effectLst/>
                  <a:uFillTx/>
                  <a:latin typeface="Lato Bold"/>
                  <a:ea typeface="Lato Bold"/>
                </a:rPr>
                <a:t>Figure 16: </a:t>
              </a:r>
              <a:r>
                <a:rPr lang="en-US" sz="3200" b="0" u="none" strike="noStrike">
                  <a:solidFill>
                    <a:srgbClr val="253439"/>
                  </a:solidFill>
                  <a:effectLst/>
                  <a:uFillTx/>
                  <a:latin typeface="Lato"/>
                  <a:ea typeface="Lato"/>
                </a:rPr>
                <a:t>The gain-type feature importance for the 5x41 datasets.</a:t>
              </a:r>
              <a:endParaRPr lang="en-GB" sz="32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6F4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Freeform 2"/>
          <p:cNvSpPr/>
          <p:nvPr/>
        </p:nvSpPr>
        <p:spPr>
          <a:xfrm>
            <a:off x="3243240" y="2016000"/>
            <a:ext cx="11801160" cy="6697080"/>
          </a:xfrm>
          <a:custGeom>
            <a:avLst/>
            <a:gdLst>
              <a:gd name="textAreaLeft" fmla="*/ 0 w 11801160"/>
              <a:gd name="textAreaRight" fmla="*/ 11801520 w 11801160"/>
              <a:gd name="textAreaTop" fmla="*/ 0 h 6697080"/>
              <a:gd name="textAreaBottom" fmla="*/ 6697440 h 6697080"/>
            </a:gdLst>
            <a:ahLst/>
            <a:cxnLst/>
            <a:rect l="textAreaLeft" t="textAreaTop" r="textAreaRight" b="textAreaBottom"/>
            <a:pathLst>
              <a:path w="11801496" h="6697349">
                <a:moveTo>
                  <a:pt x="0" y="0"/>
                </a:moveTo>
                <a:lnTo>
                  <a:pt x="11801496" y="0"/>
                </a:lnTo>
                <a:lnTo>
                  <a:pt x="11801496" y="6697349"/>
                </a:lnTo>
                <a:lnTo>
                  <a:pt x="0" y="66973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70" name="TextBox 3"/>
          <p:cNvSpPr/>
          <p:nvPr/>
        </p:nvSpPr>
        <p:spPr>
          <a:xfrm>
            <a:off x="17259480" y="9210600"/>
            <a:ext cx="151920" cy="19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tIns="0" rIns="0" bIns="0" anchor="t">
            <a:spAutoFit/>
          </a:bodyPr>
          <a:p>
            <a:pPr algn="ctr" defTabSz="914400">
              <a:lnSpc>
                <a:spcPts val="2801"/>
              </a:lnSpc>
            </a:pPr>
            <a:r>
              <a:rPr lang="en-US" sz="2000" b="0" u="none" strike="noStrike">
                <a:solidFill>
                  <a:srgbClr val="253439"/>
                </a:solidFill>
                <a:effectLst/>
                <a:uFillTx/>
                <a:latin typeface="Canva Sans"/>
                <a:ea typeface="Canva Sans"/>
              </a:rPr>
              <a:t>33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71" name="TextBox 4"/>
          <p:cNvSpPr/>
          <p:nvPr/>
        </p:nvSpPr>
        <p:spPr>
          <a:xfrm>
            <a:off x="1028880" y="895320"/>
            <a:ext cx="7683840" cy="1120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defTabSz="914400">
              <a:lnSpc>
                <a:spcPts val="9099"/>
              </a:lnSpc>
            </a:pPr>
            <a:r>
              <a:rPr lang="en-US" sz="6500" b="1" u="none" strike="noStrike">
                <a:solidFill>
                  <a:srgbClr val="253439"/>
                </a:solidFill>
                <a:effectLst/>
                <a:uFillTx/>
                <a:latin typeface="Lato Bold"/>
                <a:ea typeface="Lato Bold"/>
              </a:rPr>
              <a:t>SHAP Heatmap</a:t>
            </a:r>
            <a:endParaRPr lang="en-GB" sz="6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72" name="TextBox 5"/>
          <p:cNvSpPr/>
          <p:nvPr/>
        </p:nvSpPr>
        <p:spPr>
          <a:xfrm>
            <a:off x="3243240" y="8656200"/>
            <a:ext cx="11801160" cy="497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 defTabSz="914400">
              <a:lnSpc>
                <a:spcPts val="4059"/>
              </a:lnSpc>
            </a:pPr>
            <a:r>
              <a:rPr lang="en-US" sz="2900" b="1" u="none" strike="noStrike">
                <a:solidFill>
                  <a:srgbClr val="253439"/>
                </a:solidFill>
                <a:effectLst/>
                <a:uFillTx/>
                <a:latin typeface="Canva Sans Bold"/>
                <a:ea typeface="Canva Sans Bold"/>
              </a:rPr>
              <a:t>Figure 17: </a:t>
            </a:r>
            <a:r>
              <a:rPr lang="en-US" sz="2900" b="0" u="none" strike="noStrike">
                <a:solidFill>
                  <a:srgbClr val="253439"/>
                </a:solidFill>
                <a:effectLst/>
                <a:uFillTx/>
                <a:latin typeface="Canva Sans"/>
                <a:ea typeface="Canva Sans"/>
              </a:rPr>
              <a:t>The SHAP heatmap for the 5x41 GeV datasets.</a:t>
            </a:r>
            <a:endParaRPr lang="en-GB" sz="29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6F4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Freeform 2"/>
          <p:cNvSpPr/>
          <p:nvPr/>
        </p:nvSpPr>
        <p:spPr>
          <a:xfrm>
            <a:off x="3243240" y="2016000"/>
            <a:ext cx="11801160" cy="6714000"/>
          </a:xfrm>
          <a:custGeom>
            <a:avLst/>
            <a:gdLst>
              <a:gd name="textAreaLeft" fmla="*/ 0 w 11801160"/>
              <a:gd name="textAreaRight" fmla="*/ 11801520 w 11801160"/>
              <a:gd name="textAreaTop" fmla="*/ 0 h 6714000"/>
              <a:gd name="textAreaBottom" fmla="*/ 6714360 h 6714000"/>
            </a:gdLst>
            <a:ahLst/>
            <a:cxnLst/>
            <a:rect l="textAreaLeft" t="textAreaTop" r="textAreaRight" b="textAreaBottom"/>
            <a:pathLst>
              <a:path w="11801496" h="6714472">
                <a:moveTo>
                  <a:pt x="0" y="0"/>
                </a:moveTo>
                <a:lnTo>
                  <a:pt x="11801496" y="0"/>
                </a:lnTo>
                <a:lnTo>
                  <a:pt x="11801496" y="6714472"/>
                </a:lnTo>
                <a:lnTo>
                  <a:pt x="0" y="671447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74" name="TextBox 3"/>
          <p:cNvSpPr/>
          <p:nvPr/>
        </p:nvSpPr>
        <p:spPr>
          <a:xfrm>
            <a:off x="17259480" y="9210600"/>
            <a:ext cx="151920" cy="19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tIns="0" rIns="0" bIns="0" anchor="t">
            <a:spAutoFit/>
          </a:bodyPr>
          <a:p>
            <a:pPr algn="ctr" defTabSz="914400">
              <a:lnSpc>
                <a:spcPts val="2801"/>
              </a:lnSpc>
            </a:pPr>
            <a:r>
              <a:rPr lang="en-US" sz="2000" b="0" u="none" strike="noStrike">
                <a:solidFill>
                  <a:srgbClr val="253439"/>
                </a:solidFill>
                <a:effectLst/>
                <a:uFillTx/>
                <a:latin typeface="Canva Sans"/>
                <a:ea typeface="Canva Sans"/>
              </a:rPr>
              <a:t>34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75" name="TextBox 4"/>
          <p:cNvSpPr/>
          <p:nvPr/>
        </p:nvSpPr>
        <p:spPr>
          <a:xfrm>
            <a:off x="1028880" y="895320"/>
            <a:ext cx="7683840" cy="1120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defTabSz="914400">
              <a:lnSpc>
                <a:spcPts val="9099"/>
              </a:lnSpc>
            </a:pPr>
            <a:r>
              <a:rPr lang="en-US" sz="6500" b="1" u="none" strike="noStrike">
                <a:solidFill>
                  <a:srgbClr val="253439"/>
                </a:solidFill>
                <a:effectLst/>
                <a:uFillTx/>
                <a:latin typeface="Lato Bold"/>
                <a:ea typeface="Lato Bold"/>
              </a:rPr>
              <a:t>SHAP Heatmap</a:t>
            </a:r>
            <a:endParaRPr lang="en-GB" sz="6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76" name="TextBox 5"/>
          <p:cNvSpPr/>
          <p:nvPr/>
        </p:nvSpPr>
        <p:spPr>
          <a:xfrm>
            <a:off x="3243240" y="8656200"/>
            <a:ext cx="11801160" cy="497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 defTabSz="914400">
              <a:lnSpc>
                <a:spcPts val="4059"/>
              </a:lnSpc>
            </a:pPr>
            <a:r>
              <a:rPr lang="en-US" sz="2900" b="1" u="none" strike="noStrike">
                <a:solidFill>
                  <a:srgbClr val="253439"/>
                </a:solidFill>
                <a:effectLst/>
                <a:uFillTx/>
                <a:latin typeface="Canva Sans Bold"/>
                <a:ea typeface="Canva Sans Bold"/>
              </a:rPr>
              <a:t>Figure 18: </a:t>
            </a:r>
            <a:r>
              <a:rPr lang="en-US" sz="2900" b="0" u="none" strike="noStrike">
                <a:solidFill>
                  <a:srgbClr val="253439"/>
                </a:solidFill>
                <a:effectLst/>
                <a:uFillTx/>
                <a:latin typeface="Canva Sans"/>
                <a:ea typeface="Canva Sans"/>
              </a:rPr>
              <a:t>The SHAP heatmap for the 18x275 GeV datasets.</a:t>
            </a:r>
            <a:endParaRPr lang="en-GB" sz="29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Box 2"/>
          <p:cNvSpPr/>
          <p:nvPr/>
        </p:nvSpPr>
        <p:spPr>
          <a:xfrm>
            <a:off x="17259480" y="9210600"/>
            <a:ext cx="151920" cy="19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tIns="0" rIns="0" bIns="0" anchor="t">
            <a:spAutoFit/>
          </a:bodyPr>
          <a:p>
            <a:pPr algn="ctr" defTabSz="914400">
              <a:lnSpc>
                <a:spcPts val="2801"/>
              </a:lnSpc>
            </a:pPr>
            <a:r>
              <a:rPr lang="en-US" sz="2000" b="0" u="none" strike="noStrike">
                <a:solidFill>
                  <a:srgbClr val="253439"/>
                </a:solidFill>
                <a:effectLst/>
                <a:uFillTx/>
                <a:latin typeface="Canva Sans"/>
                <a:ea typeface="Canva Sans"/>
              </a:rPr>
              <a:t>4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134" name="Group 3"/>
          <p:cNvGrpSpPr/>
          <p:nvPr/>
        </p:nvGrpSpPr>
        <p:grpSpPr>
          <a:xfrm>
            <a:off x="10977480" y="1179000"/>
            <a:ext cx="6281640" cy="8079120"/>
            <a:chOff x="10977480" y="1179000"/>
            <a:chExt cx="6281640" cy="8079120"/>
          </a:xfrm>
        </p:grpSpPr>
        <p:sp>
          <p:nvSpPr>
            <p:cNvPr id="135" name="Freeform 4"/>
            <p:cNvSpPr/>
            <p:nvPr/>
          </p:nvSpPr>
          <p:spPr>
            <a:xfrm>
              <a:off x="10977480" y="1179000"/>
              <a:ext cx="6281640" cy="7230600"/>
            </a:xfrm>
            <a:custGeom>
              <a:avLst/>
              <a:gdLst>
                <a:gd name="textAreaLeft" fmla="*/ 0 w 6281640"/>
                <a:gd name="textAreaRight" fmla="*/ 6282000 w 6281640"/>
                <a:gd name="textAreaTop" fmla="*/ 0 h 7230600"/>
                <a:gd name="textAreaBottom" fmla="*/ 7230960 h 7230600"/>
              </a:gdLst>
              <a:ahLst/>
              <a:cxnLst/>
              <a:rect l="textAreaLeft" t="textAreaTop" r="textAreaRight" b="textAreaBottom"/>
              <a:pathLst>
                <a:path w="8375797" h="9641205">
                  <a:moveTo>
                    <a:pt x="0" y="0"/>
                  </a:moveTo>
                  <a:lnTo>
                    <a:pt x="8375797" y="0"/>
                  </a:lnTo>
                  <a:lnTo>
                    <a:pt x="8375797" y="9641205"/>
                  </a:lnTo>
                  <a:lnTo>
                    <a:pt x="0" y="9641205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1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tIns="45000" rIns="90000" bIns="45000" anchor="t">
              <a:noAutofit/>
            </a:bodyPr>
            <a:p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36" name="TextBox 5"/>
            <p:cNvSpPr/>
            <p:nvPr/>
          </p:nvSpPr>
          <p:spPr>
            <a:xfrm>
              <a:off x="10977480" y="8367120"/>
              <a:ext cx="6281640" cy="891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tIns="0" rIns="0" bIns="0" anchor="t">
              <a:spAutoFit/>
            </a:bodyPr>
            <a:p>
              <a:pPr algn="ctr" defTabSz="914400">
                <a:lnSpc>
                  <a:spcPts val="3640"/>
                </a:lnSpc>
              </a:pPr>
              <a:r>
                <a:rPr lang="en-US" sz="2600" b="1" u="none" strike="noStrike">
                  <a:solidFill>
                    <a:srgbClr val="253439"/>
                  </a:solidFill>
                  <a:effectLst/>
                  <a:uFillTx/>
                  <a:latin typeface="Lato Bold"/>
                  <a:ea typeface="Lato Bold"/>
                </a:rPr>
                <a:t>Figure 1:</a:t>
              </a:r>
              <a:r>
                <a:rPr lang="en-US" sz="2600" b="0" u="none" strike="noStrike">
                  <a:solidFill>
                    <a:srgbClr val="253439"/>
                  </a:solidFill>
                  <a:effectLst/>
                  <a:uFillTx/>
                  <a:latin typeface="Lato"/>
                  <a:ea typeface="Lato"/>
                </a:rPr>
                <a:t> Schematic layout of the planned EIC accelerator.[1] </a:t>
              </a:r>
              <a:endParaRPr lang="en-GB" sz="26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137" name="TextBox 6"/>
          <p:cNvSpPr/>
          <p:nvPr/>
        </p:nvSpPr>
        <p:spPr>
          <a:xfrm>
            <a:off x="707400" y="2433240"/>
            <a:ext cx="9825840" cy="6562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marL="805680" lvl="1" indent="-402840" defTabSz="914400">
              <a:lnSpc>
                <a:spcPts val="5224"/>
              </a:lnSpc>
              <a:buClr>
                <a:srgbClr val="253439"/>
              </a:buClr>
              <a:buFont typeface="Arial"/>
              <a:buChar char="•"/>
            </a:pPr>
            <a:r>
              <a:rPr lang="en-US" sz="3730" b="0" u="none" spc="-74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The collider is currently being built, and is on track to be operational by the </a:t>
            </a:r>
            <a:r>
              <a:rPr lang="en-US" sz="3730" b="1" u="none" spc="-74" strike="noStrike">
                <a:solidFill>
                  <a:srgbClr val="253439"/>
                </a:solidFill>
                <a:effectLst/>
                <a:uFillTx/>
                <a:latin typeface="Lato Bold"/>
                <a:ea typeface="Lato Bold"/>
              </a:rPr>
              <a:t>mid 2030's</a:t>
            </a:r>
            <a:endParaRPr lang="en-GB" sz="373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05680" lvl="1" indent="-402840" defTabSz="914400">
              <a:lnSpc>
                <a:spcPts val="5224"/>
              </a:lnSpc>
              <a:buClr>
                <a:srgbClr val="253439"/>
              </a:buClr>
              <a:buFont typeface="Arial"/>
              <a:buChar char="•"/>
            </a:pPr>
            <a:r>
              <a:rPr lang="en-US" sz="3730" b="0" u="none" spc="-74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Seeks to address new physics such as:</a:t>
            </a:r>
            <a:endParaRPr lang="en-GB" sz="373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11720" lvl="2" indent="-537120" defTabSz="914400">
              <a:lnSpc>
                <a:spcPts val="5224"/>
              </a:lnSpc>
              <a:buClr>
                <a:srgbClr val="253439"/>
              </a:buClr>
              <a:buFont typeface="Arial"/>
              <a:buChar char="⚬"/>
            </a:pPr>
            <a:r>
              <a:rPr lang="en-US" sz="3730" b="0" u="none" spc="-74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The origin of the nucleon mass[1] </a:t>
            </a:r>
            <a:endParaRPr lang="en-GB" sz="373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11720" lvl="2" indent="-537120" defTabSz="914400">
              <a:lnSpc>
                <a:spcPts val="5224"/>
              </a:lnSpc>
              <a:buClr>
                <a:srgbClr val="253439"/>
              </a:buClr>
              <a:buFont typeface="Arial"/>
              <a:buChar char="⚬"/>
            </a:pPr>
            <a:r>
              <a:rPr lang="en-US" sz="3730" b="0" u="none" spc="-74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The origin of nucleon spin[1] </a:t>
            </a:r>
            <a:endParaRPr lang="en-GB" sz="373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11720" lvl="2" indent="-537120" defTabSz="914400">
              <a:lnSpc>
                <a:spcPts val="5224"/>
              </a:lnSpc>
              <a:buClr>
                <a:srgbClr val="253439"/>
              </a:buClr>
              <a:buFont typeface="Arial"/>
              <a:buChar char="⚬"/>
            </a:pPr>
            <a:r>
              <a:rPr lang="en-US" sz="3730" b="0" u="none" spc="-74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Emergent properties from a dense system of gluons[1] </a:t>
            </a:r>
            <a:endParaRPr lang="en-GB" sz="373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05680" lvl="1" indent="-402840" defTabSz="914400">
              <a:lnSpc>
                <a:spcPts val="5224"/>
              </a:lnSpc>
              <a:buClr>
                <a:srgbClr val="253439"/>
              </a:buClr>
              <a:buFont typeface="Arial"/>
              <a:buChar char="•"/>
            </a:pPr>
            <a:r>
              <a:rPr lang="en-US" sz="3730" b="0" u="none" spc="-74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Will address these questions mainly by observing Deep Inelastic Scattering (DIS) interactions</a:t>
            </a:r>
            <a:endParaRPr lang="en-GB" sz="373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8" name="TextBox 7"/>
          <p:cNvSpPr/>
          <p:nvPr/>
        </p:nvSpPr>
        <p:spPr>
          <a:xfrm>
            <a:off x="1028880" y="895320"/>
            <a:ext cx="8628480" cy="1120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just" defTabSz="914400">
              <a:lnSpc>
                <a:spcPts val="9099"/>
              </a:lnSpc>
            </a:pPr>
            <a:r>
              <a:rPr lang="en-US" sz="6500" b="1" u="none" strike="noStrike">
                <a:solidFill>
                  <a:srgbClr val="253439"/>
                </a:solidFill>
                <a:effectLst/>
                <a:uFillTx/>
                <a:latin typeface="Lato Bold"/>
                <a:ea typeface="Lato Bold"/>
              </a:rPr>
              <a:t>Electron-Ion Collider</a:t>
            </a:r>
            <a:endParaRPr lang="en-GB" sz="6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6F4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Box 2"/>
          <p:cNvSpPr/>
          <p:nvPr/>
        </p:nvSpPr>
        <p:spPr>
          <a:xfrm>
            <a:off x="17259480" y="9210600"/>
            <a:ext cx="151920" cy="19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tIns="0" rIns="0" bIns="0" anchor="t">
            <a:spAutoFit/>
          </a:bodyPr>
          <a:p>
            <a:pPr algn="ctr" defTabSz="914400">
              <a:lnSpc>
                <a:spcPts val="2801"/>
              </a:lnSpc>
            </a:pPr>
            <a:r>
              <a:rPr lang="en-US" sz="2000" b="0" u="none" strike="noStrike">
                <a:solidFill>
                  <a:srgbClr val="253439"/>
                </a:solidFill>
                <a:effectLst/>
                <a:uFillTx/>
                <a:latin typeface="Canva Sans"/>
                <a:ea typeface="Canva Sans"/>
              </a:rPr>
              <a:t>5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140" name="Group 3"/>
          <p:cNvGrpSpPr/>
          <p:nvPr/>
        </p:nvGrpSpPr>
        <p:grpSpPr>
          <a:xfrm>
            <a:off x="1028880" y="1370160"/>
            <a:ext cx="16230240" cy="7546320"/>
            <a:chOff x="1028880" y="1370160"/>
            <a:chExt cx="16230240" cy="7546320"/>
          </a:xfrm>
        </p:grpSpPr>
        <p:sp>
          <p:nvSpPr>
            <p:cNvPr id="141" name="Freeform 4"/>
            <p:cNvSpPr/>
            <p:nvPr/>
          </p:nvSpPr>
          <p:spPr>
            <a:xfrm>
              <a:off x="1028880" y="1370160"/>
              <a:ext cx="16230240" cy="7019280"/>
            </a:xfrm>
            <a:custGeom>
              <a:avLst/>
              <a:gdLst>
                <a:gd name="textAreaLeft" fmla="*/ 0 w 16230240"/>
                <a:gd name="textAreaRight" fmla="*/ 16230600 w 16230240"/>
                <a:gd name="textAreaTop" fmla="*/ 0 h 7019280"/>
                <a:gd name="textAreaBottom" fmla="*/ 7019640 h 7019280"/>
              </a:gdLst>
              <a:ahLst/>
              <a:cxnLst/>
              <a:rect l="textAreaLeft" t="textAreaTop" r="textAreaRight" b="textAreaBottom"/>
              <a:pathLst>
                <a:path w="21640800" h="9359646">
                  <a:moveTo>
                    <a:pt x="0" y="0"/>
                  </a:moveTo>
                  <a:lnTo>
                    <a:pt x="21640800" y="0"/>
                  </a:lnTo>
                  <a:lnTo>
                    <a:pt x="21640800" y="9359646"/>
                  </a:lnTo>
                  <a:lnTo>
                    <a:pt x="0" y="9359646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1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tIns="45000" rIns="90000" bIns="45000" anchor="t">
              <a:noAutofit/>
            </a:bodyPr>
            <a:p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42" name="TextBox 5"/>
            <p:cNvSpPr/>
            <p:nvPr/>
          </p:nvSpPr>
          <p:spPr>
            <a:xfrm>
              <a:off x="1028880" y="8432640"/>
              <a:ext cx="16230240" cy="483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tIns="0" rIns="0" bIns="0" anchor="t">
              <a:spAutoFit/>
            </a:bodyPr>
            <a:p>
              <a:pPr algn="ctr" defTabSz="914400">
                <a:lnSpc>
                  <a:spcPts val="3501"/>
                </a:lnSpc>
              </a:pPr>
              <a:r>
                <a:rPr lang="en-US" sz="3500" b="1" u="none" strike="noStrike">
                  <a:solidFill>
                    <a:srgbClr val="253439"/>
                  </a:solidFill>
                  <a:effectLst/>
                  <a:uFillTx/>
                  <a:latin typeface="Lato Bold"/>
                  <a:ea typeface="Lato Bold"/>
                </a:rPr>
                <a:t>Figure 2:</a:t>
              </a:r>
              <a:r>
                <a:rPr lang="en-US" sz="3500" b="0" u="none" strike="noStrike">
                  <a:solidFill>
                    <a:srgbClr val="253439"/>
                  </a:solidFill>
                  <a:effectLst/>
                  <a:uFillTx/>
                  <a:latin typeface="Lato"/>
                  <a:ea typeface="Lato"/>
                </a:rPr>
                <a:t> A 2D sketch of a proposed EIC detector layout, cut horizontally across.[1] </a:t>
              </a:r>
              <a:endParaRPr lang="en-GB" sz="35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6F4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Freeform 2"/>
          <p:cNvSpPr/>
          <p:nvPr/>
        </p:nvSpPr>
        <p:spPr>
          <a:xfrm>
            <a:off x="9633960" y="5320440"/>
            <a:ext cx="6548760" cy="3937320"/>
          </a:xfrm>
          <a:custGeom>
            <a:avLst/>
            <a:gdLst>
              <a:gd name="textAreaLeft" fmla="*/ 0 w 6548760"/>
              <a:gd name="textAreaRight" fmla="*/ 6549120 w 6548760"/>
              <a:gd name="textAreaTop" fmla="*/ 0 h 3937320"/>
              <a:gd name="textAreaBottom" fmla="*/ 3937680 h 3937320"/>
            </a:gdLst>
            <a:ahLst/>
            <a:cxnLst/>
            <a:rect l="textAreaLeft" t="textAreaTop" r="textAreaRight" b="textAreaBottom"/>
            <a:pathLst>
              <a:path w="6549210" h="3937713">
                <a:moveTo>
                  <a:pt x="0" y="0"/>
                </a:moveTo>
                <a:lnTo>
                  <a:pt x="6549210" y="0"/>
                </a:lnTo>
                <a:lnTo>
                  <a:pt x="6549210" y="3937713"/>
                </a:lnTo>
                <a:lnTo>
                  <a:pt x="0" y="393771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4" name="TextBox 3"/>
          <p:cNvSpPr/>
          <p:nvPr/>
        </p:nvSpPr>
        <p:spPr>
          <a:xfrm>
            <a:off x="17259480" y="9210600"/>
            <a:ext cx="151920" cy="19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tIns="0" rIns="0" bIns="0" anchor="t">
            <a:spAutoFit/>
          </a:bodyPr>
          <a:p>
            <a:pPr algn="ctr" defTabSz="914400">
              <a:lnSpc>
                <a:spcPts val="2801"/>
              </a:lnSpc>
            </a:pPr>
            <a:r>
              <a:rPr lang="en-US" sz="2000" b="0" u="none" strike="noStrike">
                <a:solidFill>
                  <a:srgbClr val="253439"/>
                </a:solidFill>
                <a:effectLst/>
                <a:uFillTx/>
                <a:latin typeface="Canva Sans"/>
                <a:ea typeface="Canva Sans"/>
              </a:rPr>
              <a:t>6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145" name="Group 4"/>
          <p:cNvGrpSpPr/>
          <p:nvPr/>
        </p:nvGrpSpPr>
        <p:grpSpPr>
          <a:xfrm>
            <a:off x="1028880" y="2408760"/>
            <a:ext cx="8115120" cy="5835240"/>
            <a:chOff x="1028880" y="2408760"/>
            <a:chExt cx="8115120" cy="5835240"/>
          </a:xfrm>
        </p:grpSpPr>
        <p:sp>
          <p:nvSpPr>
            <p:cNvPr id="146" name="Freeform 5"/>
            <p:cNvSpPr/>
            <p:nvPr/>
          </p:nvSpPr>
          <p:spPr>
            <a:xfrm>
              <a:off x="1028880" y="2408760"/>
              <a:ext cx="8115120" cy="4879080"/>
            </a:xfrm>
            <a:custGeom>
              <a:avLst/>
              <a:gdLst>
                <a:gd name="textAreaLeft" fmla="*/ 0 w 8115120"/>
                <a:gd name="textAreaRight" fmla="*/ 8115480 w 8115120"/>
                <a:gd name="textAreaTop" fmla="*/ 0 h 4879080"/>
                <a:gd name="textAreaBottom" fmla="*/ 4879440 h 4879080"/>
              </a:gdLst>
              <a:ahLst/>
              <a:cxnLst/>
              <a:rect l="textAreaLeft" t="textAreaTop" r="textAreaRight" b="textAreaBottom"/>
              <a:pathLst>
                <a:path w="10820400" h="6505766">
                  <a:moveTo>
                    <a:pt x="0" y="0"/>
                  </a:moveTo>
                  <a:lnTo>
                    <a:pt x="10820400" y="0"/>
                  </a:lnTo>
                  <a:lnTo>
                    <a:pt x="10820400" y="6505766"/>
                  </a:lnTo>
                  <a:lnTo>
                    <a:pt x="0" y="6505766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2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tIns="45000" rIns="90000" bIns="45000" anchor="t">
              <a:noAutofit/>
            </a:bodyPr>
            <a:p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47" name="TextBox 6"/>
            <p:cNvSpPr/>
            <p:nvPr/>
          </p:nvSpPr>
          <p:spPr>
            <a:xfrm>
              <a:off x="1110240" y="7246440"/>
              <a:ext cx="8033400" cy="997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tIns="0" rIns="0" bIns="0" anchor="t">
              <a:spAutoFit/>
            </a:bodyPr>
            <a:p>
              <a:pPr algn="ctr" defTabSz="914400">
                <a:lnSpc>
                  <a:spcPts val="4059"/>
                </a:lnSpc>
              </a:pPr>
              <a:r>
                <a:rPr lang="en-US" sz="2900" b="1" u="none" strike="noStrike">
                  <a:solidFill>
                    <a:srgbClr val="253439"/>
                  </a:solidFill>
                  <a:effectLst/>
                  <a:uFillTx/>
                  <a:latin typeface="Lato Bold"/>
                  <a:ea typeface="Lato Bold"/>
                </a:rPr>
                <a:t>Figure 3: </a:t>
              </a:r>
              <a:r>
                <a:rPr lang="en-US" sz="2900" b="0" u="none" strike="noStrike">
                  <a:solidFill>
                    <a:srgbClr val="253439"/>
                  </a:solidFill>
                  <a:effectLst/>
                  <a:uFillTx/>
                  <a:latin typeface="Lato"/>
                  <a:ea typeface="Lato"/>
                </a:rPr>
                <a:t>A diagram showing a neutral current DIS interaction.[1] </a:t>
              </a:r>
              <a:endParaRPr lang="en-GB" sz="29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148" name="TextBox 7"/>
          <p:cNvSpPr/>
          <p:nvPr/>
        </p:nvSpPr>
        <p:spPr>
          <a:xfrm>
            <a:off x="1028880" y="895320"/>
            <a:ext cx="11951280" cy="1120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defTabSz="914400">
              <a:lnSpc>
                <a:spcPts val="9099"/>
              </a:lnSpc>
            </a:pPr>
            <a:r>
              <a:rPr lang="en-US" sz="6500" b="1" u="none" strike="noStrike">
                <a:solidFill>
                  <a:srgbClr val="253439"/>
                </a:solidFill>
                <a:effectLst/>
                <a:uFillTx/>
                <a:latin typeface="Lato Bold"/>
                <a:ea typeface="Lato Bold"/>
              </a:rPr>
              <a:t>Neutral Current DIS Interactions</a:t>
            </a:r>
            <a:endParaRPr lang="en-GB" sz="6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9" name="TextBox 8"/>
          <p:cNvSpPr/>
          <p:nvPr/>
        </p:nvSpPr>
        <p:spPr>
          <a:xfrm>
            <a:off x="9144000" y="2342160"/>
            <a:ext cx="8115120" cy="2380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marL="734040" lvl="1" indent="-367200" defTabSz="914400">
              <a:lnSpc>
                <a:spcPts val="4759"/>
              </a:lnSpc>
              <a:buClr>
                <a:srgbClr val="253439"/>
              </a:buClr>
              <a:buFont typeface="Arial"/>
              <a:buChar char="•"/>
            </a:pPr>
            <a:r>
              <a:rPr lang="en-US" sz="3400" b="0" u="none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A high energy lepton scatters off a parton, mediated by a neutral boson</a:t>
            </a:r>
            <a:endParaRPr lang="en-GB" sz="3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734040" lvl="1" indent="-367200" defTabSz="914400">
              <a:lnSpc>
                <a:spcPts val="4759"/>
              </a:lnSpc>
              <a:buClr>
                <a:srgbClr val="253439"/>
              </a:buClr>
              <a:buFont typeface="Arial"/>
              <a:buChar char="•"/>
            </a:pPr>
            <a:r>
              <a:rPr lang="en-US" sz="3400" b="0" u="none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Events characterised by three Lorentz invariant variables</a:t>
            </a:r>
            <a:endParaRPr lang="en-GB" sz="3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6F4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extBox 2"/>
          <p:cNvSpPr/>
          <p:nvPr/>
        </p:nvSpPr>
        <p:spPr>
          <a:xfrm>
            <a:off x="1028880" y="1143000"/>
            <a:ext cx="12076920" cy="86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just" defTabSz="914400">
              <a:lnSpc>
                <a:spcPts val="6500"/>
              </a:lnSpc>
              <a:tabLst>
                <a:tab pos="0" algn="l"/>
              </a:tabLst>
            </a:pPr>
            <a:r>
              <a:rPr lang="en-US" sz="6500" b="1" u="none" strike="noStrike">
                <a:solidFill>
                  <a:srgbClr val="253439"/>
                </a:solidFill>
                <a:effectLst/>
                <a:uFillTx/>
                <a:latin typeface="Lato Bold"/>
                <a:ea typeface="Lato Bold"/>
              </a:rPr>
              <a:t>Scattered Electron Identification</a:t>
            </a:r>
            <a:endParaRPr lang="en-GB" sz="6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1" name="TextBox 3"/>
          <p:cNvSpPr/>
          <p:nvPr/>
        </p:nvSpPr>
        <p:spPr>
          <a:xfrm>
            <a:off x="17259480" y="9210600"/>
            <a:ext cx="151920" cy="19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tIns="0" rIns="0" bIns="0" anchor="t">
            <a:spAutoFit/>
          </a:bodyPr>
          <a:p>
            <a:pPr algn="ctr" defTabSz="914400">
              <a:lnSpc>
                <a:spcPts val="2801"/>
              </a:lnSpc>
            </a:pPr>
            <a:r>
              <a:rPr lang="en-US" sz="2000" b="0" u="none" strike="noStrike">
                <a:solidFill>
                  <a:srgbClr val="253439"/>
                </a:solidFill>
                <a:effectLst/>
                <a:uFillTx/>
                <a:latin typeface="Canva Sans"/>
                <a:ea typeface="Canva Sans"/>
              </a:rPr>
              <a:t>7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152" name="Group 4"/>
          <p:cNvGrpSpPr/>
          <p:nvPr/>
        </p:nvGrpSpPr>
        <p:grpSpPr>
          <a:xfrm>
            <a:off x="9048600" y="2343600"/>
            <a:ext cx="8115120" cy="6473160"/>
            <a:chOff x="9048600" y="2343600"/>
            <a:chExt cx="8115120" cy="6473160"/>
          </a:xfrm>
        </p:grpSpPr>
        <p:sp>
          <p:nvSpPr>
            <p:cNvPr id="153" name="TextBox 5"/>
            <p:cNvSpPr/>
            <p:nvPr/>
          </p:nvSpPr>
          <p:spPr>
            <a:xfrm>
              <a:off x="9048600" y="4052880"/>
              <a:ext cx="8115120" cy="4763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tIns="0" rIns="0" bIns="0" anchor="t">
              <a:spAutoFit/>
            </a:bodyPr>
            <a:p>
              <a:pPr marL="734040" lvl="1" indent="-367200" defTabSz="914400">
                <a:lnSpc>
                  <a:spcPts val="4759"/>
                </a:lnSpc>
                <a:buClr>
                  <a:srgbClr val="253439"/>
                </a:buClr>
                <a:buFont typeface="Arial"/>
                <a:buChar char="•"/>
              </a:pPr>
              <a:r>
                <a:rPr lang="en-US" sz="3400" b="0" u="none" strike="noStrike">
                  <a:solidFill>
                    <a:srgbClr val="253439"/>
                  </a:solidFill>
                  <a:effectLst/>
                  <a:uFillTx/>
                  <a:latin typeface="Lato"/>
                  <a:ea typeface="Lato"/>
                </a:rPr>
                <a:t>The scattered electron is just one particle amongst multiple particles from the Hadronic Final State (HFS)</a:t>
              </a:r>
              <a:endParaRPr lang="en-GB" sz="34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marL="734040" lvl="1" indent="-367200" defTabSz="914400">
                <a:lnSpc>
                  <a:spcPts val="4759"/>
                </a:lnSpc>
                <a:buClr>
                  <a:srgbClr val="253439"/>
                </a:buClr>
                <a:buFont typeface="Arial"/>
                <a:buChar char="•"/>
              </a:pPr>
              <a:r>
                <a:rPr lang="en-US" sz="3400" b="0" u="none" strike="noStrike">
                  <a:solidFill>
                    <a:srgbClr val="253439"/>
                  </a:solidFill>
                  <a:effectLst/>
                  <a:uFillTx/>
                  <a:latin typeface="Lato"/>
                  <a:ea typeface="Lato"/>
                </a:rPr>
                <a:t>Negative pions and electrons produced in the HFS frequently mimic the scattered electron</a:t>
              </a:r>
              <a:endParaRPr lang="en-GB" sz="34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marL="734040" lvl="1" indent="-367200" defTabSz="914400">
                <a:lnSpc>
                  <a:spcPts val="4759"/>
                </a:lnSpc>
                <a:buClr>
                  <a:srgbClr val="253439"/>
                </a:buClr>
                <a:buFont typeface="Arial"/>
                <a:buChar char="•"/>
              </a:pPr>
              <a:r>
                <a:rPr lang="en-US" sz="3400" b="0" u="none" strike="noStrike">
                  <a:solidFill>
                    <a:srgbClr val="253439"/>
                  </a:solidFill>
                  <a:effectLst/>
                  <a:uFillTx/>
                  <a:latin typeface="Lato"/>
                  <a:ea typeface="Lato"/>
                </a:rPr>
                <a:t>Background interactions also picked up in the detector</a:t>
              </a:r>
              <a:endParaRPr lang="en-GB" sz="34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54" name="TextBox 6"/>
            <p:cNvSpPr/>
            <p:nvPr/>
          </p:nvSpPr>
          <p:spPr>
            <a:xfrm>
              <a:off x="11111400" y="2343600"/>
              <a:ext cx="3975480" cy="1602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tIns="0" rIns="0" bIns="0" anchor="t">
              <a:spAutoFit/>
            </a:bodyPr>
            <a:p>
              <a:pPr defTabSz="914400">
                <a:lnSpc>
                  <a:spcPts val="6585"/>
                </a:lnSpc>
              </a:pPr>
              <a:r>
                <a:rPr lang="en-US" sz="4700" b="1" u="none" strike="noStrike">
                  <a:solidFill>
                    <a:srgbClr val="253439"/>
                  </a:solidFill>
                  <a:effectLst/>
                  <a:uFillTx/>
                  <a:latin typeface="Canva Sans Bold"/>
                  <a:ea typeface="Canva Sans Bold"/>
                </a:rPr>
                <a:t>Challenges of Identification</a:t>
              </a:r>
              <a:endParaRPr lang="en-GB" sz="47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55" name="Group 7"/>
          <p:cNvGrpSpPr/>
          <p:nvPr/>
        </p:nvGrpSpPr>
        <p:grpSpPr>
          <a:xfrm>
            <a:off x="1028880" y="2343600"/>
            <a:ext cx="8115120" cy="6914520"/>
            <a:chOff x="1028880" y="2343600"/>
            <a:chExt cx="8115120" cy="6914520"/>
          </a:xfrm>
        </p:grpSpPr>
        <p:sp>
          <p:nvSpPr>
            <p:cNvPr id="156" name="Freeform 8"/>
            <p:cNvSpPr/>
            <p:nvPr/>
          </p:nvSpPr>
          <p:spPr>
            <a:xfrm>
              <a:off x="2726640" y="7617240"/>
              <a:ext cx="4528080" cy="1640880"/>
            </a:xfrm>
            <a:custGeom>
              <a:avLst/>
              <a:gdLst>
                <a:gd name="textAreaLeft" fmla="*/ 0 w 4528080"/>
                <a:gd name="textAreaRight" fmla="*/ 4528440 w 4528080"/>
                <a:gd name="textAreaTop" fmla="*/ 0 h 1640880"/>
                <a:gd name="textAreaBottom" fmla="*/ 1641240 h 1640880"/>
              </a:gdLst>
              <a:ahLst/>
              <a:cxnLst/>
              <a:rect l="textAreaLeft" t="textAreaTop" r="textAreaRight" b="textAreaBottom"/>
              <a:pathLst>
                <a:path w="6037772" h="2188293">
                  <a:moveTo>
                    <a:pt x="0" y="0"/>
                  </a:moveTo>
                  <a:lnTo>
                    <a:pt x="6037772" y="0"/>
                  </a:lnTo>
                  <a:lnTo>
                    <a:pt x="6037772" y="2188293"/>
                  </a:lnTo>
                  <a:lnTo>
                    <a:pt x="0" y="2188293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1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tIns="45000" rIns="90000" bIns="45000" anchor="t">
              <a:noAutofit/>
            </a:bodyPr>
            <a:p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57" name="TextBox 9"/>
            <p:cNvSpPr/>
            <p:nvPr/>
          </p:nvSpPr>
          <p:spPr>
            <a:xfrm>
              <a:off x="2611800" y="2343600"/>
              <a:ext cx="4757760" cy="1602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tIns="0" rIns="0" bIns="0" anchor="t">
              <a:spAutoFit/>
            </a:bodyPr>
            <a:p>
              <a:pPr algn="ctr" defTabSz="914400">
                <a:lnSpc>
                  <a:spcPts val="6579"/>
                </a:lnSpc>
              </a:pPr>
              <a:r>
                <a:rPr lang="en-US" sz="4700" b="1" u="none" strike="noStrike">
                  <a:solidFill>
                    <a:srgbClr val="253439"/>
                  </a:solidFill>
                  <a:effectLst/>
                  <a:uFillTx/>
                  <a:latin typeface="Canva Sans Bold"/>
                  <a:ea typeface="Canva Sans Bold"/>
                </a:rPr>
                <a:t>Importance of Identification</a:t>
              </a:r>
              <a:endParaRPr lang="en-GB" sz="47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58" name="TextBox 10"/>
            <p:cNvSpPr/>
            <p:nvPr/>
          </p:nvSpPr>
          <p:spPr>
            <a:xfrm>
              <a:off x="1028880" y="4052880"/>
              <a:ext cx="8115120" cy="3563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tIns="0" rIns="0" bIns="0" anchor="t">
              <a:spAutoFit/>
            </a:bodyPr>
            <a:p>
              <a:pPr marL="734040" lvl="1" indent="-367200" defTabSz="914400">
                <a:lnSpc>
                  <a:spcPts val="4759"/>
                </a:lnSpc>
                <a:buClr>
                  <a:srgbClr val="253439"/>
                </a:buClr>
                <a:buFont typeface="Arial"/>
                <a:buChar char="•"/>
              </a:pPr>
              <a:r>
                <a:rPr lang="en-US" sz="3400" b="0" u="none" strike="noStrike">
                  <a:solidFill>
                    <a:srgbClr val="253439"/>
                  </a:solidFill>
                  <a:effectLst/>
                  <a:uFillTx/>
                  <a:latin typeface="Lato"/>
                  <a:ea typeface="Lato"/>
                </a:rPr>
                <a:t>The Bjorken variables all directly depend on the scattered electron being correctly identified (when using the Electron Method)</a:t>
              </a:r>
              <a:endParaRPr lang="en-GB" sz="34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marL="734040" lvl="1" indent="-367200" defTabSz="914400">
                <a:lnSpc>
                  <a:spcPts val="4759"/>
                </a:lnSpc>
                <a:buClr>
                  <a:srgbClr val="253439"/>
                </a:buClr>
                <a:buFont typeface="Arial"/>
                <a:buChar char="•"/>
              </a:pPr>
              <a:r>
                <a:rPr lang="en-US" sz="3400" b="0" u="none" strike="noStrike">
                  <a:solidFill>
                    <a:srgbClr val="253439"/>
                  </a:solidFill>
                  <a:effectLst/>
                  <a:uFillTx/>
                  <a:latin typeface="Lato"/>
                  <a:ea typeface="Lato"/>
                </a:rPr>
                <a:t>The available phase space is often represented through these variables[1] </a:t>
              </a:r>
              <a:endParaRPr lang="en-GB" sz="34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Freeform 2"/>
          <p:cNvSpPr/>
          <p:nvPr/>
        </p:nvSpPr>
        <p:spPr>
          <a:xfrm>
            <a:off x="8725320" y="4327560"/>
            <a:ext cx="8533800" cy="1631880"/>
          </a:xfrm>
          <a:custGeom>
            <a:avLst/>
            <a:gdLst>
              <a:gd name="textAreaLeft" fmla="*/ 0 w 8533800"/>
              <a:gd name="textAreaRight" fmla="*/ 8534160 w 8533800"/>
              <a:gd name="textAreaTop" fmla="*/ 0 h 1631880"/>
              <a:gd name="textAreaBottom" fmla="*/ 1632240 h 1631880"/>
            </a:gdLst>
            <a:ahLst/>
            <a:cxnLst/>
            <a:rect l="textAreaLeft" t="textAreaTop" r="textAreaRight" b="textAreaBottom"/>
            <a:pathLst>
              <a:path w="8534114" h="1632149">
                <a:moveTo>
                  <a:pt x="0" y="0"/>
                </a:moveTo>
                <a:lnTo>
                  <a:pt x="8534114" y="0"/>
                </a:lnTo>
                <a:lnTo>
                  <a:pt x="8534114" y="1632150"/>
                </a:lnTo>
                <a:lnTo>
                  <a:pt x="0" y="163215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0" name="TextBox 3"/>
          <p:cNvSpPr/>
          <p:nvPr/>
        </p:nvSpPr>
        <p:spPr>
          <a:xfrm>
            <a:off x="1028880" y="1143000"/>
            <a:ext cx="12076920" cy="86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just" defTabSz="914400">
              <a:lnSpc>
                <a:spcPts val="6500"/>
              </a:lnSpc>
              <a:tabLst>
                <a:tab pos="0" algn="l"/>
              </a:tabLst>
            </a:pPr>
            <a:r>
              <a:rPr lang="en-US" sz="6500" b="1" u="none" strike="noStrike">
                <a:solidFill>
                  <a:srgbClr val="253439"/>
                </a:solidFill>
                <a:effectLst/>
                <a:uFillTx/>
                <a:latin typeface="Lato Bold"/>
                <a:ea typeface="Lato Bold"/>
              </a:rPr>
              <a:t>ML Model Choice - XGBoost</a:t>
            </a:r>
            <a:endParaRPr lang="en-GB" sz="6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1" name="TextBox 4"/>
          <p:cNvSpPr/>
          <p:nvPr/>
        </p:nvSpPr>
        <p:spPr>
          <a:xfrm>
            <a:off x="17259480" y="9210600"/>
            <a:ext cx="151920" cy="19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tIns="0" rIns="0" bIns="0" anchor="t">
            <a:spAutoFit/>
          </a:bodyPr>
          <a:p>
            <a:pPr algn="ctr" defTabSz="914400">
              <a:lnSpc>
                <a:spcPts val="2801"/>
              </a:lnSpc>
            </a:pPr>
            <a:r>
              <a:rPr lang="en-US" sz="2000" b="0" u="none" strike="noStrike">
                <a:solidFill>
                  <a:srgbClr val="253439"/>
                </a:solidFill>
                <a:effectLst/>
                <a:uFillTx/>
                <a:latin typeface="Canva Sans"/>
                <a:ea typeface="Canva Sans"/>
              </a:rPr>
              <a:t>8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2" name="TextBox 5"/>
          <p:cNvSpPr/>
          <p:nvPr/>
        </p:nvSpPr>
        <p:spPr>
          <a:xfrm>
            <a:off x="1028880" y="2388240"/>
            <a:ext cx="6580800" cy="6792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marL="637920" lvl="1" indent="-318960" defTabSz="914400">
              <a:lnSpc>
                <a:spcPts val="4136"/>
              </a:lnSpc>
              <a:buClr>
                <a:srgbClr val="253439"/>
              </a:buClr>
              <a:buFont typeface="Arial"/>
              <a:buChar char="•"/>
            </a:pPr>
            <a:r>
              <a:rPr lang="en-US" sz="2950" b="0" u="none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Classed as a </a:t>
            </a:r>
            <a:r>
              <a:rPr lang="en-US" sz="2950" b="1" u="none" strike="noStrike">
                <a:solidFill>
                  <a:srgbClr val="253439"/>
                </a:solidFill>
                <a:effectLst/>
                <a:uFillTx/>
                <a:latin typeface="Lato Bold"/>
                <a:ea typeface="Lato Bold"/>
              </a:rPr>
              <a:t>Gradient Boosted Decision Tree (GBDT)</a:t>
            </a:r>
            <a:r>
              <a:rPr lang="en-US" sz="2950" b="0" u="none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[2]  </a:t>
            </a:r>
            <a:endParaRPr lang="en-GB" sz="295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37920" lvl="1" indent="-318960" defTabSz="914400">
              <a:lnSpc>
                <a:spcPts val="4136"/>
              </a:lnSpc>
              <a:buClr>
                <a:srgbClr val="253439"/>
              </a:buClr>
              <a:buFont typeface="Arial"/>
              <a:buChar char="•"/>
            </a:pPr>
            <a:r>
              <a:rPr lang="en-US" sz="2950" b="0" u="none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It’s a </a:t>
            </a:r>
            <a:r>
              <a:rPr lang="en-US" sz="2950" b="1" u="none" strike="noStrike">
                <a:solidFill>
                  <a:srgbClr val="253439"/>
                </a:solidFill>
                <a:effectLst/>
                <a:uFillTx/>
                <a:latin typeface="Lato Bold"/>
                <a:ea typeface="Lato Bold"/>
              </a:rPr>
              <a:t>black box</a:t>
            </a:r>
            <a:r>
              <a:rPr lang="en-US" sz="2950" b="0" u="none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[2] </a:t>
            </a:r>
            <a:endParaRPr lang="en-GB" sz="295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37920" lvl="1" indent="-318960" defTabSz="914400">
              <a:lnSpc>
                <a:spcPts val="4136"/>
              </a:lnSpc>
              <a:buClr>
                <a:srgbClr val="253439"/>
              </a:buClr>
              <a:buFont typeface="Arial"/>
              <a:buChar char="•"/>
            </a:pPr>
            <a:r>
              <a:rPr lang="en-US" sz="2950" b="0" u="none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Model is built by making sequential, rectangular cuts using the input variables</a:t>
            </a:r>
            <a:endParaRPr lang="en-GB" sz="295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37920" lvl="1" indent="-318960" defTabSz="914400">
              <a:lnSpc>
                <a:spcPts val="4136"/>
              </a:lnSpc>
              <a:buClr>
                <a:srgbClr val="253439"/>
              </a:buClr>
              <a:buFont typeface="Arial"/>
              <a:buChar char="•"/>
            </a:pPr>
            <a:r>
              <a:rPr lang="en-US" sz="2950" b="0" u="none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Iteration on the trees allows the model to target particles that were failures to identify in the previous iteration</a:t>
            </a:r>
            <a:endParaRPr lang="en-GB" sz="295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37920" lvl="1" indent="-318960" defTabSz="914400">
              <a:lnSpc>
                <a:spcPts val="4136"/>
              </a:lnSpc>
              <a:buClr>
                <a:srgbClr val="253439"/>
              </a:buClr>
              <a:buFont typeface="Arial"/>
              <a:buChar char="•"/>
            </a:pPr>
            <a:r>
              <a:rPr lang="en-US" sz="2950" b="0" u="none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Penalises complexity to prevent overfitting[2]  </a:t>
            </a:r>
            <a:endParaRPr lang="en-GB" sz="295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37920" lvl="1" indent="-318960" defTabSz="914400">
              <a:lnSpc>
                <a:spcPts val="4136"/>
              </a:lnSpc>
              <a:buClr>
                <a:srgbClr val="253439"/>
              </a:buClr>
              <a:buFont typeface="Arial"/>
              <a:buChar char="•"/>
            </a:pPr>
            <a:r>
              <a:rPr lang="en-US" sz="2950" b="0" u="none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Outputs a </a:t>
            </a:r>
            <a:r>
              <a:rPr lang="en-US" sz="2950" b="1" u="none" strike="noStrike">
                <a:solidFill>
                  <a:srgbClr val="253439"/>
                </a:solidFill>
                <a:effectLst/>
                <a:uFillTx/>
                <a:latin typeface="Lato Bold"/>
                <a:ea typeface="Lato Bold"/>
              </a:rPr>
              <a:t>score </a:t>
            </a:r>
            <a:r>
              <a:rPr lang="en-US" sz="2950" b="0" u="none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for a single particle</a:t>
            </a:r>
            <a:endParaRPr lang="en-GB" sz="295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3" name="AutoShape 6"/>
          <p:cNvSpPr/>
          <p:nvPr/>
        </p:nvSpPr>
        <p:spPr>
          <a:xfrm>
            <a:off x="8913960" y="3665160"/>
            <a:ext cx="247680" cy="1089720"/>
          </a:xfrm>
          <a:prstGeom prst="line">
            <a:avLst/>
          </a:prstGeom>
          <a:ln w="38100">
            <a:solidFill>
              <a:srgbClr val="000000"/>
            </a:solidFill>
            <a:round/>
            <a:tailEnd len="med" type="triangle" w="lg"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 anchorCtr="1">
            <a:noAutofit/>
          </a:bodyPr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4" name="TextBox 7"/>
          <p:cNvSpPr/>
          <p:nvPr/>
        </p:nvSpPr>
        <p:spPr>
          <a:xfrm>
            <a:off x="7610040" y="2608200"/>
            <a:ext cx="4023360" cy="105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 defTabSz="914400">
              <a:lnSpc>
                <a:spcPts val="4201"/>
              </a:lnSpc>
            </a:pPr>
            <a:r>
              <a:rPr lang="en-US" sz="3000" b="0" u="none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The </a:t>
            </a:r>
            <a:r>
              <a:rPr lang="en-US" sz="3000" b="1" u="none" strike="noStrike">
                <a:solidFill>
                  <a:srgbClr val="253439"/>
                </a:solidFill>
                <a:effectLst/>
                <a:uFillTx/>
                <a:latin typeface="Lato Bold"/>
                <a:ea typeface="Lato Bold"/>
              </a:rPr>
              <a:t>objective function </a:t>
            </a:r>
            <a:r>
              <a:rPr lang="en-US" sz="3000" b="0" u="none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at training iteration </a:t>
            </a:r>
            <a:r>
              <a:rPr lang="en-US" sz="3000" b="1" u="none" strike="noStrike">
                <a:solidFill>
                  <a:srgbClr val="253439"/>
                </a:solidFill>
                <a:effectLst/>
                <a:uFillTx/>
                <a:latin typeface="Lato Bold"/>
                <a:ea typeface="Lato Bold"/>
              </a:rPr>
              <a:t>t</a:t>
            </a:r>
            <a:endParaRPr lang="en-GB" sz="3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5" name="AutoShape 8"/>
          <p:cNvSpPr/>
          <p:nvPr/>
        </p:nvSpPr>
        <p:spPr>
          <a:xfrm flipV="1">
            <a:off x="10522440" y="5518080"/>
            <a:ext cx="684000" cy="1460520"/>
          </a:xfrm>
          <a:prstGeom prst="line">
            <a:avLst/>
          </a:prstGeom>
          <a:ln w="38100">
            <a:solidFill>
              <a:srgbClr val="000000"/>
            </a:solidFill>
            <a:round/>
            <a:tailEnd len="med" type="triangle" w="lg"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 anchorCtr="1">
            <a:noAutofit/>
          </a:bodyPr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6" name="TextBox 9"/>
          <p:cNvSpPr/>
          <p:nvPr/>
        </p:nvSpPr>
        <p:spPr>
          <a:xfrm>
            <a:off x="8725320" y="7166520"/>
            <a:ext cx="2993760" cy="523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 defTabSz="914400">
              <a:lnSpc>
                <a:spcPts val="4201"/>
              </a:lnSpc>
            </a:pPr>
            <a:r>
              <a:rPr lang="en-US" sz="3000" b="0" u="none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The </a:t>
            </a:r>
            <a:r>
              <a:rPr lang="en-US" sz="3000" b="1" u="none" strike="noStrike">
                <a:solidFill>
                  <a:srgbClr val="253439"/>
                </a:solidFill>
                <a:effectLst/>
                <a:uFillTx/>
                <a:latin typeface="Lato Bold"/>
                <a:ea typeface="Lato Bold"/>
              </a:rPr>
              <a:t>loss function</a:t>
            </a:r>
            <a:r>
              <a:rPr lang="en-US" sz="3000" b="0" u="none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 </a:t>
            </a:r>
            <a:endParaRPr lang="en-GB" sz="3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7" name="AutoShape 10"/>
          <p:cNvSpPr/>
          <p:nvPr/>
        </p:nvSpPr>
        <p:spPr>
          <a:xfrm flipH="1">
            <a:off x="11633400" y="3170160"/>
            <a:ext cx="972360" cy="1675080"/>
          </a:xfrm>
          <a:prstGeom prst="line">
            <a:avLst/>
          </a:prstGeom>
          <a:ln w="38100">
            <a:solidFill>
              <a:srgbClr val="000000"/>
            </a:solidFill>
            <a:round/>
            <a:tailEnd len="med" type="triangle" w="lg"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 anchorCtr="1">
            <a:noAutofit/>
          </a:bodyPr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8" name="TextBox 11"/>
          <p:cNvSpPr/>
          <p:nvPr/>
        </p:nvSpPr>
        <p:spPr>
          <a:xfrm>
            <a:off x="11633760" y="1883520"/>
            <a:ext cx="4664160" cy="105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 defTabSz="914400">
              <a:lnSpc>
                <a:spcPts val="4201"/>
              </a:lnSpc>
            </a:pPr>
            <a:r>
              <a:rPr lang="en-US" sz="3000" b="0" u="none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The </a:t>
            </a:r>
            <a:r>
              <a:rPr lang="en-US" sz="3000" b="1" u="none" strike="noStrike">
                <a:solidFill>
                  <a:srgbClr val="253439"/>
                </a:solidFill>
                <a:effectLst/>
                <a:uFillTx/>
                <a:latin typeface="Lato Bold"/>
                <a:ea typeface="Lato Bold"/>
              </a:rPr>
              <a:t>truth label - </a:t>
            </a:r>
            <a:r>
              <a:rPr lang="en-US" sz="3000" b="0" u="none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1 for scattered electrons.</a:t>
            </a:r>
            <a:endParaRPr lang="en-GB" sz="3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9" name="AutoShape 12"/>
          <p:cNvSpPr/>
          <p:nvPr/>
        </p:nvSpPr>
        <p:spPr>
          <a:xfrm flipH="1" flipV="1">
            <a:off x="12477600" y="5522760"/>
            <a:ext cx="628200" cy="2612160"/>
          </a:xfrm>
          <a:prstGeom prst="line">
            <a:avLst/>
          </a:prstGeom>
          <a:ln w="38100">
            <a:solidFill>
              <a:srgbClr val="000000"/>
            </a:solidFill>
            <a:round/>
            <a:tailEnd len="med" type="triangle" w="lg"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 anchorCtr="1">
            <a:noAutofit/>
          </a:bodyPr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0" name="TextBox 13"/>
          <p:cNvSpPr/>
          <p:nvPr/>
        </p:nvSpPr>
        <p:spPr>
          <a:xfrm>
            <a:off x="11832120" y="8320320"/>
            <a:ext cx="3359160" cy="523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 defTabSz="914400">
              <a:lnSpc>
                <a:spcPts val="4201"/>
              </a:lnSpc>
            </a:pPr>
            <a:r>
              <a:rPr lang="en-US" sz="3000" b="0" u="none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The </a:t>
            </a:r>
            <a:r>
              <a:rPr lang="en-US" sz="3000" b="1" u="none" strike="noStrike">
                <a:solidFill>
                  <a:srgbClr val="253439"/>
                </a:solidFill>
                <a:effectLst/>
                <a:uFillTx/>
                <a:latin typeface="Lato Bold"/>
                <a:ea typeface="Lato Bold"/>
              </a:rPr>
              <a:t>prior prediction</a:t>
            </a:r>
            <a:endParaRPr lang="en-GB" sz="3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1" name="AutoShape 14"/>
          <p:cNvSpPr/>
          <p:nvPr/>
        </p:nvSpPr>
        <p:spPr>
          <a:xfrm flipH="1">
            <a:off x="14169600" y="4257720"/>
            <a:ext cx="443160" cy="479520"/>
          </a:xfrm>
          <a:prstGeom prst="line">
            <a:avLst/>
          </a:prstGeom>
          <a:ln w="38100">
            <a:solidFill>
              <a:srgbClr val="000000"/>
            </a:solidFill>
            <a:round/>
            <a:tailEnd len="med" type="triangle" w="lg"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 anchorCtr="1">
            <a:noAutofit/>
          </a:bodyPr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2" name="TextBox 15"/>
          <p:cNvSpPr/>
          <p:nvPr/>
        </p:nvSpPr>
        <p:spPr>
          <a:xfrm>
            <a:off x="12992400" y="3598920"/>
            <a:ext cx="4927320" cy="523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 defTabSz="914400">
              <a:lnSpc>
                <a:spcPts val="4201"/>
              </a:lnSpc>
            </a:pPr>
            <a:r>
              <a:rPr lang="en-US" sz="3000" b="0" u="none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The current iteration’s </a:t>
            </a:r>
            <a:r>
              <a:rPr lang="en-US" sz="3000" b="1" u="none" strike="noStrike">
                <a:solidFill>
                  <a:srgbClr val="253439"/>
                </a:solidFill>
                <a:effectLst/>
                <a:uFillTx/>
                <a:latin typeface="Lato Bold"/>
                <a:ea typeface="Lato Bold"/>
              </a:rPr>
              <a:t>output</a:t>
            </a:r>
            <a:endParaRPr lang="en-GB" sz="3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3" name="AutoShape 16"/>
          <p:cNvSpPr/>
          <p:nvPr/>
        </p:nvSpPr>
        <p:spPr>
          <a:xfrm flipV="1">
            <a:off x="15835680" y="5527440"/>
            <a:ext cx="480600" cy="924480"/>
          </a:xfrm>
          <a:prstGeom prst="line">
            <a:avLst/>
          </a:prstGeom>
          <a:ln w="38100">
            <a:solidFill>
              <a:srgbClr val="000000"/>
            </a:solidFill>
            <a:round/>
            <a:tailEnd len="med" type="triangle" w="lg"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 anchorCtr="1">
            <a:noAutofit/>
          </a:bodyPr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4" name="TextBox 17"/>
          <p:cNvSpPr/>
          <p:nvPr/>
        </p:nvSpPr>
        <p:spPr>
          <a:xfrm>
            <a:off x="13965840" y="6455160"/>
            <a:ext cx="3943800" cy="523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 defTabSz="914400">
              <a:lnSpc>
                <a:spcPts val="4201"/>
              </a:lnSpc>
            </a:pPr>
            <a:r>
              <a:rPr lang="en-US" sz="3000" b="0" u="none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The </a:t>
            </a:r>
            <a:r>
              <a:rPr lang="en-US" sz="3000" b="1" u="none" strike="noStrike">
                <a:solidFill>
                  <a:srgbClr val="253439"/>
                </a:solidFill>
                <a:effectLst/>
                <a:uFillTx/>
                <a:latin typeface="Lato Bold"/>
                <a:ea typeface="Lato Bold"/>
              </a:rPr>
              <a:t>regularisation term</a:t>
            </a:r>
            <a:endParaRPr lang="en-GB" sz="3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6F4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Group 2"/>
          <p:cNvGrpSpPr/>
          <p:nvPr/>
        </p:nvGrpSpPr>
        <p:grpSpPr>
          <a:xfrm>
            <a:off x="1028880" y="2247840"/>
            <a:ext cx="6584760" cy="7010280"/>
            <a:chOff x="1028880" y="2247840"/>
            <a:chExt cx="6584760" cy="7010280"/>
          </a:xfrm>
        </p:grpSpPr>
        <p:sp>
          <p:nvSpPr>
            <p:cNvPr id="176" name="Freeform 3"/>
            <p:cNvSpPr/>
            <p:nvPr/>
          </p:nvSpPr>
          <p:spPr>
            <a:xfrm>
              <a:off x="1028880" y="2392200"/>
              <a:ext cx="6584760" cy="6865560"/>
            </a:xfrm>
            <a:custGeom>
              <a:avLst/>
              <a:gdLst>
                <a:gd name="textAreaLeft" fmla="*/ 0 w 6584760"/>
                <a:gd name="textAreaRight" fmla="*/ 6585120 w 6584760"/>
                <a:gd name="textAreaTop" fmla="*/ 0 h 6865560"/>
                <a:gd name="textAreaBottom" fmla="*/ 6865920 h 6865560"/>
              </a:gdLst>
              <a:ahLst/>
              <a:cxnLst/>
              <a:rect l="textAreaLeft" t="textAreaTop" r="textAreaRight" b="textAreaBottom"/>
              <a:pathLst>
                <a:path w="1734382" h="1808313">
                  <a:moveTo>
                    <a:pt x="0" y="0"/>
                  </a:moveTo>
                  <a:lnTo>
                    <a:pt x="1734382" y="0"/>
                  </a:lnTo>
                  <a:lnTo>
                    <a:pt x="1734382" y="1808313"/>
                  </a:lnTo>
                  <a:lnTo>
                    <a:pt x="0" y="1808313"/>
                  </a:lnTo>
                  <a:close/>
                </a:path>
              </a:pathLst>
            </a:custGeom>
            <a:solidFill>
              <a:srgbClr val="FFFFFF"/>
            </a:solidFill>
            <a:ln cap="sq" w="38100">
              <a:solidFill>
                <a:srgbClr val="B29E8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tIns="45000" rIns="90000" bIns="45000" anchor="t">
              <a:noAutofit/>
            </a:bodyPr>
            <a:p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77" name="TextBox 4"/>
            <p:cNvSpPr/>
            <p:nvPr/>
          </p:nvSpPr>
          <p:spPr>
            <a:xfrm>
              <a:off x="1028880" y="2247840"/>
              <a:ext cx="6584760" cy="7010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tIns="50760" rIns="50760" bIns="50760" anchor="ctr">
              <a:noAutofit/>
            </a:bodyPr>
            <a:p>
              <a:endPara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</p:grpSp>
      <p:grpSp>
        <p:nvGrpSpPr>
          <p:cNvPr id="178" name="Group 5"/>
          <p:cNvGrpSpPr/>
          <p:nvPr/>
        </p:nvGrpSpPr>
        <p:grpSpPr>
          <a:xfrm>
            <a:off x="1551240" y="2820600"/>
            <a:ext cx="5734440" cy="6117840"/>
            <a:chOff x="1551240" y="2820600"/>
            <a:chExt cx="5734440" cy="6117840"/>
          </a:xfrm>
        </p:grpSpPr>
        <p:sp>
          <p:nvSpPr>
            <p:cNvPr id="179" name="TextBox 6"/>
            <p:cNvSpPr/>
            <p:nvPr/>
          </p:nvSpPr>
          <p:spPr>
            <a:xfrm>
              <a:off x="1551240" y="2820600"/>
              <a:ext cx="5734440" cy="534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tIns="0" rIns="0" bIns="0" anchor="t">
              <a:spAutoFit/>
            </a:bodyPr>
            <a:p>
              <a:pPr defTabSz="914400">
                <a:lnSpc>
                  <a:spcPts val="4088"/>
                </a:lnSpc>
                <a:tabLst>
                  <a:tab pos="0" algn="l"/>
                </a:tabLst>
              </a:pPr>
              <a:r>
                <a:rPr lang="en-US" sz="3720" b="1" u="none" strike="noStrike">
                  <a:solidFill>
                    <a:srgbClr val="253439"/>
                  </a:solidFill>
                  <a:effectLst/>
                  <a:uFillTx/>
                  <a:latin typeface="Lato Bold"/>
                  <a:ea typeface="Lato Bold"/>
                </a:rPr>
                <a:t>Goals of the Project</a:t>
              </a:r>
              <a:endParaRPr lang="en-GB" sz="372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80" name="TextBox 7"/>
            <p:cNvSpPr/>
            <p:nvPr/>
          </p:nvSpPr>
          <p:spPr>
            <a:xfrm>
              <a:off x="1551240" y="3574440"/>
              <a:ext cx="5396760" cy="5364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tIns="0" rIns="0" bIns="0" anchor="t">
              <a:spAutoFit/>
            </a:bodyPr>
            <a:p>
              <a:pPr marL="734760" lvl="1" indent="-367200" defTabSz="914400">
                <a:lnSpc>
                  <a:spcPts val="4762"/>
                </a:lnSpc>
                <a:buClr>
                  <a:srgbClr val="1C191A"/>
                </a:buClr>
                <a:buFont typeface="Arial"/>
                <a:buChar char="•"/>
              </a:pPr>
              <a:r>
                <a:rPr lang="en-US" sz="3400" b="0" u="none" spc="-68" strike="noStrike">
                  <a:solidFill>
                    <a:srgbClr val="1C191A"/>
                  </a:solidFill>
                  <a:effectLst/>
                  <a:uFillTx/>
                  <a:latin typeface="Lato"/>
                  <a:ea typeface="Lato"/>
                </a:rPr>
                <a:t>To develop a working, particle-level electron finder for ePIC using machine learning</a:t>
              </a:r>
              <a:endParaRPr lang="en-GB" sz="34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marL="734760" lvl="1" indent="-367200" defTabSz="914400">
                <a:lnSpc>
                  <a:spcPts val="4762"/>
                </a:lnSpc>
                <a:buClr>
                  <a:srgbClr val="1C191A"/>
                </a:buClr>
                <a:buFont typeface="Arial"/>
                <a:buChar char="•"/>
              </a:pPr>
              <a:r>
                <a:rPr lang="en-US" sz="3400" b="0" u="none" spc="-68" strike="noStrike">
                  <a:solidFill>
                    <a:srgbClr val="1C191A"/>
                  </a:solidFill>
                  <a:effectLst/>
                  <a:uFillTx/>
                  <a:latin typeface="Lato"/>
                  <a:ea typeface="Lato"/>
                </a:rPr>
                <a:t>To test which scattered electrons were failed to be identified</a:t>
              </a:r>
              <a:endParaRPr lang="en-GB" sz="34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marL="734760" lvl="1" indent="-367200" defTabSz="914400">
                <a:lnSpc>
                  <a:spcPts val="4762"/>
                </a:lnSpc>
                <a:buClr>
                  <a:srgbClr val="1C191A"/>
                </a:buClr>
                <a:buFont typeface="Arial"/>
                <a:buChar char="•"/>
              </a:pPr>
              <a:r>
                <a:rPr lang="en-US" sz="3400" b="0" u="none" spc="-68" strike="noStrike">
                  <a:solidFill>
                    <a:srgbClr val="1C191A"/>
                  </a:solidFill>
                  <a:effectLst/>
                  <a:uFillTx/>
                  <a:latin typeface="Lato"/>
                  <a:ea typeface="Lato"/>
                </a:rPr>
                <a:t>Possibly adapt the model to work at the event-level</a:t>
              </a:r>
              <a:endParaRPr lang="en-GB" sz="34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181" name="TextBox 8"/>
          <p:cNvSpPr/>
          <p:nvPr/>
        </p:nvSpPr>
        <p:spPr>
          <a:xfrm>
            <a:off x="1028880" y="1143000"/>
            <a:ext cx="5230080" cy="86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just" defTabSz="914400">
              <a:lnSpc>
                <a:spcPts val="6500"/>
              </a:lnSpc>
              <a:tabLst>
                <a:tab pos="0" algn="l"/>
              </a:tabLst>
            </a:pPr>
            <a:r>
              <a:rPr lang="en-US" sz="6500" b="1" u="none" strike="noStrike">
                <a:solidFill>
                  <a:srgbClr val="253439"/>
                </a:solidFill>
                <a:effectLst/>
                <a:uFillTx/>
                <a:latin typeface="Lato Bold"/>
                <a:ea typeface="Lato Bold"/>
              </a:rPr>
              <a:t>Project Aims</a:t>
            </a:r>
            <a:endParaRPr lang="en-GB" sz="6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2" name="TextBox 9"/>
          <p:cNvSpPr/>
          <p:nvPr/>
        </p:nvSpPr>
        <p:spPr>
          <a:xfrm>
            <a:off x="17259480" y="9210600"/>
            <a:ext cx="151920" cy="19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tIns="0" rIns="0" bIns="0" anchor="t">
            <a:spAutoFit/>
          </a:bodyPr>
          <a:p>
            <a:pPr algn="ctr" defTabSz="914400">
              <a:lnSpc>
                <a:spcPts val="2801"/>
              </a:lnSpc>
            </a:pPr>
            <a:r>
              <a:rPr lang="en-US" sz="2000" b="0" u="none" strike="noStrike">
                <a:solidFill>
                  <a:srgbClr val="253439"/>
                </a:solidFill>
                <a:effectLst/>
                <a:uFillTx/>
                <a:latin typeface="Canva Sans"/>
                <a:ea typeface="Canva Sans"/>
              </a:rPr>
              <a:t>9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3" name="TextBox 10"/>
          <p:cNvSpPr/>
          <p:nvPr/>
        </p:nvSpPr>
        <p:spPr>
          <a:xfrm>
            <a:off x="9144000" y="2513520"/>
            <a:ext cx="8115120" cy="514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endParaRPr lang="en-US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84" name="TextBox 11"/>
          <p:cNvSpPr/>
          <p:nvPr/>
        </p:nvSpPr>
        <p:spPr>
          <a:xfrm>
            <a:off x="9144000" y="1528920"/>
            <a:ext cx="8115120" cy="863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 defTabSz="914400">
              <a:lnSpc>
                <a:spcPts val="6999"/>
              </a:lnSpc>
            </a:pPr>
            <a:r>
              <a:rPr lang="en-US" sz="5000" b="1" u="none" strike="noStrike">
                <a:solidFill>
                  <a:srgbClr val="253439"/>
                </a:solidFill>
                <a:effectLst/>
                <a:uFillTx/>
                <a:latin typeface="Canva Sans Bold"/>
                <a:ea typeface="Canva Sans Bold"/>
              </a:rPr>
              <a:t>Why XGBoost?</a:t>
            </a:r>
            <a:endParaRPr lang="en-GB" sz="5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5" name="TextBox 12"/>
          <p:cNvSpPr/>
          <p:nvPr/>
        </p:nvSpPr>
        <p:spPr>
          <a:xfrm>
            <a:off x="9144000" y="2494440"/>
            <a:ext cx="8115120" cy="486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marL="740520" lvl="1" indent="-370080" defTabSz="914400">
              <a:lnSpc>
                <a:spcPts val="4802"/>
              </a:lnSpc>
              <a:buClr>
                <a:srgbClr val="253439"/>
              </a:buClr>
              <a:buFont typeface="Arial"/>
              <a:buChar char="•"/>
            </a:pPr>
            <a:r>
              <a:rPr lang="en-US" sz="3430" b="0" u="none" spc="-68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BDT’s, such as XGBoost, are already the standard in high-profile HEP experiments (e.g. ATLAS, LHCb)[3] </a:t>
            </a:r>
            <a:endParaRPr lang="en-GB" sz="343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740520" lvl="1" indent="-370080" defTabSz="914400">
              <a:lnSpc>
                <a:spcPts val="4802"/>
              </a:lnSpc>
              <a:buClr>
                <a:srgbClr val="253439"/>
              </a:buClr>
              <a:buFont typeface="Arial"/>
              <a:buChar char="•"/>
            </a:pPr>
            <a:r>
              <a:rPr lang="en-US" sz="3430" b="0" u="none" spc="-68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Potential to learn complex, non-linear relationships between both kinematic and calorimetric variables</a:t>
            </a:r>
            <a:endParaRPr lang="en-GB" sz="343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740520" lvl="1" indent="-370080" defTabSz="914400">
              <a:lnSpc>
                <a:spcPts val="4802"/>
              </a:lnSpc>
              <a:buClr>
                <a:srgbClr val="253439"/>
              </a:buClr>
              <a:buFont typeface="Arial"/>
              <a:buChar char="•"/>
            </a:pPr>
            <a:r>
              <a:rPr lang="en-US" sz="3430" b="0" u="none" spc="-68" strike="noStrike">
                <a:solidFill>
                  <a:srgbClr val="253439"/>
                </a:solidFill>
                <a:effectLst/>
                <a:uFillTx/>
                <a:latin typeface="Lato"/>
                <a:ea typeface="Lato"/>
              </a:rPr>
              <a:t>Has native support for variable ranking to allow for physical interpretation </a:t>
            </a:r>
            <a:endParaRPr lang="en-GB" sz="343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Application>LibreOffice/26.2.0.3$Linux_X86_64 LibreOffice_project/f1632ca95bc60e4a160604f46a6d9de4857c31ac</Application>
  <AppVersion>15.0000</AppVersion>
  <Words>0</Words>
  <Paragraphs>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:creator/>
  <dc:description/>
  <dc:identifier>DAHChz0j2yA</dc:identifier>
  <dc:language>en-GB</dc:language>
  <cp:lastModifiedBy/>
  <dcterms:modified xsi:type="dcterms:W3CDTF">2026-03-04T21:40:51Z</dcterms:modified>
  <cp:revision>3</cp:revision>
  <dc:subject/>
  <dc:title>Master's Project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On-screen Show (4:3)</vt:lpwstr>
  </property>
</Properties>
</file>