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ce68ecb655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ce68ecb655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ce68ecb655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ce68ecb65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ce68ecb655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ce68ecb655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ce68ecb655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ce68ecb655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ce68ecb655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ce68ecb655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9" name="Google Shape;49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335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335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/>
          <p:nvPr/>
        </p:nvSpPr>
        <p:spPr>
          <a:xfrm>
            <a:off x="0" y="4925625"/>
            <a:ext cx="9144000" cy="246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</a:defRPr>
            </a:lvl1pPr>
            <a:lvl2pPr lvl="1" algn="r">
              <a:buNone/>
              <a:defRPr sz="1000">
                <a:solidFill>
                  <a:schemeClr val="dk1"/>
                </a:solidFill>
              </a:defRPr>
            </a:lvl2pPr>
            <a:lvl3pPr lvl="2" algn="r">
              <a:buNone/>
              <a:defRPr sz="1000">
                <a:solidFill>
                  <a:schemeClr val="dk1"/>
                </a:solidFill>
              </a:defRPr>
            </a:lvl3pPr>
            <a:lvl4pPr lvl="3" algn="r">
              <a:buNone/>
              <a:defRPr sz="1000">
                <a:solidFill>
                  <a:schemeClr val="dk1"/>
                </a:solidFill>
              </a:defRPr>
            </a:lvl4pPr>
            <a:lvl5pPr lvl="4" algn="r">
              <a:buNone/>
              <a:defRPr sz="1000">
                <a:solidFill>
                  <a:schemeClr val="dk1"/>
                </a:solidFill>
              </a:defRPr>
            </a:lvl5pPr>
            <a:lvl6pPr lvl="5" algn="r">
              <a:buNone/>
              <a:defRPr sz="1000">
                <a:solidFill>
                  <a:schemeClr val="dk1"/>
                </a:solidFill>
              </a:defRPr>
            </a:lvl6pPr>
            <a:lvl7pPr lvl="6" algn="r">
              <a:buNone/>
              <a:defRPr sz="1000">
                <a:solidFill>
                  <a:schemeClr val="dk1"/>
                </a:solidFill>
              </a:defRPr>
            </a:lvl7pPr>
            <a:lvl8pPr lvl="7" algn="r">
              <a:buNone/>
              <a:defRPr sz="1000">
                <a:solidFill>
                  <a:schemeClr val="dk1"/>
                </a:solidFill>
              </a:defRPr>
            </a:lvl8pPr>
            <a:lvl9pPr lvl="8" algn="r">
              <a:buNone/>
              <a:defRPr sz="10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" name="Google Shape;10;p1"/>
          <p:cNvSpPr txBox="1"/>
          <p:nvPr/>
        </p:nvSpPr>
        <p:spPr>
          <a:xfrm>
            <a:off x="0" y="4925625"/>
            <a:ext cx="980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chemeClr val="dk1"/>
                </a:solidFill>
              </a:rPr>
              <a:t>Diego Cristancho</a:t>
            </a:r>
            <a:endParaRPr sz="600">
              <a:solidFill>
                <a:schemeClr val="dk1"/>
              </a:solidFill>
            </a:endParaRPr>
          </a:p>
        </p:txBody>
      </p:sp>
      <p:pic>
        <p:nvPicPr>
          <p:cNvPr id="11" name="Google Shape;11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4425613" y="4966438"/>
            <a:ext cx="292777" cy="16467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hyperlink" Target="http://dtn-eic.jlab.org//volatile/eic/EPIC/RECO/25.08.0/epic_craterlake/DIS/NC/18x275/minQ2=100/pythia8NCDIS_18x275_minQ2=100_beamEffects_xAngle=-0.025_hiDiv_1.0000.eicrecon.edm4eic.root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hyperlink" Target="http://dtn-eic.jlab.org//volatile/eic/EPIC/RECO/26.02.0/epic_craterlake/SINGLE/e-/5GeV/45to135deg/e-_5GeV_45to135deg.0000.eicrecon.edm4eic.root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hyperlink" Target="http://dtn-eic.jlab.org//volatile/eic/EPIC/RECO/26.02.0/epic_craterlake/DIS/NC/18x275/minQ2=100/pythia8NCDIS_18x275_minQ2=100_beamEffects_xAngle=-0.025_hiDiv_1.0000.eicrecon.edm4eic.root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type="ctrTitle"/>
          </p:nvPr>
        </p:nvSpPr>
        <p:spPr>
          <a:xfrm>
            <a:off x="893850" y="1287500"/>
            <a:ext cx="76554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Electron Finder cluster matching</a:t>
            </a:r>
            <a:endParaRPr/>
          </a:p>
        </p:txBody>
      </p:sp>
      <p:sp>
        <p:nvSpPr>
          <p:cNvPr id="58" name="Google Shape;58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Diego Cristancho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Barak Schmookler</a:t>
            </a:r>
            <a:endParaRPr/>
          </a:p>
        </p:txBody>
      </p:sp>
      <p:sp>
        <p:nvSpPr>
          <p:cNvPr id="59" name="Google Shape;59;p13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ctrTitle"/>
          </p:nvPr>
        </p:nvSpPr>
        <p:spPr>
          <a:xfrm>
            <a:off x="358275" y="239050"/>
            <a:ext cx="7312800" cy="771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780"/>
              <a:t>Truth match method inside the electron finder</a:t>
            </a:r>
            <a:endParaRPr sz="2780"/>
          </a:p>
        </p:txBody>
      </p:sp>
      <p:sp>
        <p:nvSpPr>
          <p:cNvPr id="65" name="Google Shape;65;p14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382825" y="1226975"/>
            <a:ext cx="6679800" cy="28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-Start from the MC scattered electron.</a:t>
            </a:r>
            <a:br>
              <a:rPr lang="en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-Use truth associations to find the matched reconstructed particle in the ReconstructedParticles collection.</a:t>
            </a:r>
            <a:br>
              <a:rPr lang="en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-Study the reconstructed tracks and clusters attached to that matched reconstructed particle (electron).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30950" y="1324075"/>
            <a:ext cx="4731350" cy="2905275"/>
          </a:xfrm>
          <a:prstGeom prst="rect">
            <a:avLst/>
          </a:prstGeom>
          <a:noFill/>
          <a:ln cap="flat" cmpd="sng" w="19050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3" name="Google Shape;73;p15"/>
          <p:cNvSpPr txBox="1"/>
          <p:nvPr/>
        </p:nvSpPr>
        <p:spPr>
          <a:xfrm>
            <a:off x="265025" y="196325"/>
            <a:ext cx="8623200" cy="5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dk1"/>
                </a:solidFill>
              </a:rPr>
              <a:t>Old Number of clusters vs tracks plot</a:t>
            </a:r>
            <a:endParaRPr sz="2700">
              <a:solidFill>
                <a:schemeClr val="dk1"/>
              </a:solidFill>
            </a:endParaRPr>
          </a:p>
        </p:txBody>
      </p:sp>
      <p:cxnSp>
        <p:nvCxnSpPr>
          <p:cNvPr id="74" name="Google Shape;74;p15"/>
          <p:cNvCxnSpPr/>
          <p:nvPr/>
        </p:nvCxnSpPr>
        <p:spPr>
          <a:xfrm flipH="1">
            <a:off x="3265800" y="3092975"/>
            <a:ext cx="1306200" cy="893400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75" name="Google Shape;75;p15"/>
          <p:cNvSpPr txBox="1"/>
          <p:nvPr/>
        </p:nvSpPr>
        <p:spPr>
          <a:xfrm>
            <a:off x="3021800" y="3921550"/>
            <a:ext cx="612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595959"/>
                </a:solidFill>
              </a:rPr>
              <a:t>0.00859</a:t>
            </a:r>
            <a:endParaRPr sz="800">
              <a:solidFill>
                <a:srgbClr val="595959"/>
              </a:solidFill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612325" y="742025"/>
            <a:ext cx="7326300" cy="7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</a:rPr>
              <a:t>root://</a:t>
            </a:r>
            <a:r>
              <a:rPr lang="en" sz="1000" u="sng">
                <a:solidFill>
                  <a:schemeClr val="hlink"/>
                </a:solidFill>
                <a:hlinkClick r:id="rId4"/>
              </a:rPr>
              <a:t>dtn-eic.jlab.org//volatile/eic/EPIC/RECO/25.08.0/epic_craterlake/DIS/NC/18x275/minQ2=100/pythia8NCDIS_18x275_minQ2=100_beamEffects_xAngle=-0.025_hiDiv_1.0000.eicrecon.edm4eic.root</a:t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18x275 beams with Q</a:t>
            </a:r>
            <a:r>
              <a:rPr baseline="30000" lang="en" sz="1000">
                <a:solidFill>
                  <a:schemeClr val="dk1"/>
                </a:solidFill>
              </a:rPr>
              <a:t>2</a:t>
            </a:r>
            <a:r>
              <a:rPr lang="en" sz="1000">
                <a:solidFill>
                  <a:schemeClr val="dk1"/>
                </a:solidFill>
              </a:rPr>
              <a:t>&gt;100 Gev</a:t>
            </a:r>
            <a:r>
              <a:rPr baseline="30000" lang="en" sz="1000">
                <a:solidFill>
                  <a:schemeClr val="dk1"/>
                </a:solidFill>
              </a:rPr>
              <a:t>2</a:t>
            </a:r>
            <a:endParaRPr baseline="30000" sz="1000">
              <a:solidFill>
                <a:schemeClr val="dk1"/>
              </a:solidFill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632875" y="1733350"/>
            <a:ext cx="2588100" cy="25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-The dominant population is track-only matched electrons.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-Full track + cluster association is present, but not dominant.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-Cluster-only matched electrons are rare</a:t>
            </a:r>
            <a:r>
              <a:rPr lang="en" sz="1500">
                <a:solidFill>
                  <a:schemeClr val="dk2"/>
                </a:solidFill>
              </a:rPr>
              <a:t>.</a:t>
            </a:r>
            <a:endParaRPr sz="1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56213" y="1414900"/>
            <a:ext cx="4911625" cy="2899774"/>
          </a:xfrm>
          <a:prstGeom prst="rect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84" name="Google Shape;84;p16"/>
          <p:cNvSpPr txBox="1"/>
          <p:nvPr/>
        </p:nvSpPr>
        <p:spPr>
          <a:xfrm>
            <a:off x="265025" y="196325"/>
            <a:ext cx="8623200" cy="8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dk1"/>
                </a:solidFill>
              </a:rPr>
              <a:t>Using single electron simulations</a:t>
            </a:r>
            <a:endParaRPr sz="2700">
              <a:solidFill>
                <a:schemeClr val="dk1"/>
              </a:solidFill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525150" y="809800"/>
            <a:ext cx="6198600" cy="6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</a:rPr>
              <a:t>root://</a:t>
            </a:r>
            <a:r>
              <a:rPr lang="en" sz="1000" u="sng">
                <a:solidFill>
                  <a:schemeClr val="hlink"/>
                </a:solidFill>
                <a:hlinkClick r:id="rId4"/>
              </a:rPr>
              <a:t>dtn-eic.jlab.org//volatile/eic/EPIC/RECO/26.02.0/epic_craterlake/SINGLE/e-/5GeV/45to135deg/e-_5GeV_45to135deg.0000.eicrecon.edm4eic.root</a:t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5 Gev single electrons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643725" y="1748475"/>
            <a:ext cx="2055300" cy="25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-In the single-electron sample, all events fall in the (1 track, 1 cluster) bin.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-No track-only or cluster-only matched electrons are observed in this sample.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-The result is consistent with ideal reconstruction and association for isolated single electrons.</a:t>
            </a:r>
            <a:endParaRPr sz="1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2" name="Google Shape;9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59675" y="1347100"/>
            <a:ext cx="5362024" cy="3183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93" name="Google Shape;93;p17"/>
          <p:cNvSpPr txBox="1"/>
          <p:nvPr/>
        </p:nvSpPr>
        <p:spPr>
          <a:xfrm>
            <a:off x="265025" y="196325"/>
            <a:ext cx="8623200" cy="8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dk1"/>
                </a:solidFill>
              </a:rPr>
              <a:t>Updated clusters vs number of tracks plot</a:t>
            </a:r>
            <a:endParaRPr sz="2700">
              <a:solidFill>
                <a:schemeClr val="dk1"/>
              </a:solidFill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461050" y="778000"/>
            <a:ext cx="7895400" cy="5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</a:rPr>
              <a:t>root://</a:t>
            </a:r>
            <a:r>
              <a:rPr lang="en" sz="1000" u="sng">
                <a:solidFill>
                  <a:schemeClr val="hlink"/>
                </a:solidFill>
                <a:hlinkClick r:id="rId4"/>
              </a:rPr>
              <a:t>dtn-eic.jlab.org//volatile/eic/EPIC/RECO/26.02.0/epic_craterlake/DIS/NC/18x275/minQ2=100/pythia8NCDIS_18x275_minQ2=100_beamEffects_xAngle=-0.025_hiDiv_1.0000.eicrecon.edm4eic.root</a:t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18x275 beams with Q</a:t>
            </a:r>
            <a:r>
              <a:rPr baseline="30000" lang="en" sz="900">
                <a:solidFill>
                  <a:schemeClr val="dk1"/>
                </a:solidFill>
              </a:rPr>
              <a:t>2</a:t>
            </a:r>
            <a:r>
              <a:rPr lang="en" sz="900">
                <a:solidFill>
                  <a:schemeClr val="dk1"/>
                </a:solidFill>
              </a:rPr>
              <a:t>&gt;100 Gev</a:t>
            </a:r>
            <a:r>
              <a:rPr baseline="30000" lang="en" sz="900">
                <a:solidFill>
                  <a:schemeClr val="dk1"/>
                </a:solidFill>
              </a:rPr>
              <a:t>2</a:t>
            </a:r>
            <a:endParaRPr baseline="30000"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556750" y="1700725"/>
            <a:ext cx="2098800" cy="27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-Compared with the old reconstruction, the dominant population moved from track-only to track + cluster.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-Dominant bin: 1 track, 1 cluster (~98%)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-The new result is much closer to the behavior seen in the single-electron test sample.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the future</a:t>
            </a:r>
            <a:endParaRPr/>
          </a:p>
        </p:txBody>
      </p:sp>
      <p:sp>
        <p:nvSpPr>
          <p:cNvPr id="101" name="Google Shape;101;p18"/>
          <p:cNvSpPr txBox="1"/>
          <p:nvPr>
            <p:ph idx="1" type="body"/>
          </p:nvPr>
        </p:nvSpPr>
        <p:spPr>
          <a:xfrm>
            <a:off x="311700" y="11335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</a:t>
            </a:r>
            <a:r>
              <a:rPr lang="en">
                <a:solidFill>
                  <a:schemeClr val="dk1"/>
                </a:solidFill>
              </a:rPr>
              <a:t>Use track projections instead of truth matching for the tracks and clusters.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-Estimating the final pion/electron contamination using the low Q</a:t>
            </a:r>
            <a:r>
              <a:rPr baseline="30000" lang="en">
                <a:solidFill>
                  <a:schemeClr val="dk1"/>
                </a:solidFill>
              </a:rPr>
              <a:t>2</a:t>
            </a:r>
            <a:r>
              <a:rPr lang="en">
                <a:solidFill>
                  <a:schemeClr val="dk1"/>
                </a:solidFill>
              </a:rPr>
              <a:t> events.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2" name="Google Shape;102;p18"/>
          <p:cNvSpPr txBox="1"/>
          <p:nvPr>
            <p:ph idx="12" type="sldNum"/>
          </p:nvPr>
        </p:nvSpPr>
        <p:spPr>
          <a:xfrm>
            <a:off x="8600033" y="4851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