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4787" r:id="rId6"/>
    <p:sldId id="4788" r:id="rId7"/>
    <p:sldId id="6014" r:id="rId8"/>
    <p:sldId id="6015" r:id="rId9"/>
    <p:sldId id="6016" r:id="rId10"/>
    <p:sldId id="6017" r:id="rId11"/>
    <p:sldId id="6019" r:id="rId12"/>
    <p:sldId id="6018" r:id="rId13"/>
    <p:sldId id="6020" r:id="rId14"/>
    <p:sldId id="6021" r:id="rId15"/>
    <p:sldId id="6024" r:id="rId16"/>
    <p:sldId id="6027" r:id="rId17"/>
    <p:sldId id="6022" r:id="rId18"/>
    <p:sldId id="6028" r:id="rId19"/>
    <p:sldId id="6025" r:id="rId20"/>
  </p:sldIdLst>
  <p:sldSz cx="12192000" cy="6858000"/>
  <p:notesSz cx="7102475" cy="9388475"/>
  <p:embeddedFontLst>
    <p:embeddedFont>
      <p:font typeface="Aptos Narrow" panose="020B0004020202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5EF463-1A1C-2D03-EBE2-498F6840DACF}" name="Gowda, Girish" initials="GG" userId="S::ggowda1@bnl.gov::0ba81943-8e1f-44e9-b6e4-d0bb58f592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0519D"/>
    <a:srgbClr val="01ADDD"/>
    <a:srgbClr val="DB3527"/>
    <a:srgbClr val="9E8CAA"/>
    <a:srgbClr val="008000"/>
    <a:srgbClr val="7F7F7F"/>
    <a:srgbClr val="3333FF"/>
    <a:srgbClr val="FF40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76" y="1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7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4810760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u="none" strike="noStrike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Review Name from Agenda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Continuation of Review Name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16263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726ECD-3BC1-23C9-2165-9B560F6BAE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" y="5496560"/>
            <a:ext cx="5867400" cy="347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799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5AE4BB5-A676-300E-41CC-3E0CD9CBB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3538728"/>
            <a:ext cx="5632704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56A53B1-283A-2BF9-DB8B-F08D9BE560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3538726"/>
            <a:ext cx="5632704" cy="263347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939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21621AE-10F1-CDF8-95BA-F8E47572C0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9764A17-0F34-2A3A-93E4-E1F4D33059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6AA10D3-AF77-7E4D-983A-344FF18E5A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52" y="3538728"/>
            <a:ext cx="36576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23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7892FF4-91B9-0E02-9B31-F1D09B96C2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353872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B305AEF-B71B-7C75-3BDE-A39F06AE08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354241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FCA8854-3AF7-882B-BD4F-CE5BCBC23A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3538728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7BF677-8C36-4955-17BF-F78BF3D90C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52" y="3546750"/>
            <a:ext cx="2743200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13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592324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498848"/>
            <a:ext cx="11503152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73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2C8D278-8C8C-0901-E682-16964AE9B0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2592324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16DBA24A-0EAB-96A6-9A1E-BDE6454E4AC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2587752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F44BBC21-A596-4DDA-D790-503796FF96D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8" y="4498848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79728BB3-D547-08B9-F241-416827A2A3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27648" y="4492752"/>
            <a:ext cx="5632704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88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65B90D4-3D48-96EA-424E-9748BB066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6" y="259128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9C70D91-BB35-FC4E-C53E-3DB91CABC3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259513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5F90A6C-FCDA-000B-BD92-A8B6F358E9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48" y="2595132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E572C9F-2330-8480-0B67-198F9344B4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213A212-E9EF-B9FD-0535-116965F0CE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9974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258FB1-18C4-9D3A-075B-99ABB8F88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02748" y="4498688"/>
            <a:ext cx="36576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040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10F2C0B-3B3A-1948-CFD4-BE909F9340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2593967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D0D71EF-D2F9-A86D-EE24-3AA9EAEDD1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2587752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A70EADA-EFB4-B62D-E353-1E46E518A3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2587752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D368454-F1A4-F224-9037-64B4361E636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49" y="2593967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6EB29B4-2BA9-E1B9-D309-D2B3A11662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449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C7C33EB-CDAC-78D5-D2F5-4C4B7A5D32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77182" y="450001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BC8D965E-098F-DFD9-85D3-5BA5F50F00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7167" y="4495800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3C1B57CF-2BF5-1EC3-FC21-A535439001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17149" y="4503821"/>
            <a:ext cx="2743200" cy="167335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911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116675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3547550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4978426"/>
            <a:ext cx="11503152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75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BBDCC6BF-3B0D-AD16-6D46-BEC510E588C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2116702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E3010EEA-82D9-0803-B736-51FD108EBE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2115083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BE6B128E-358E-0CB0-28A2-FBFB30D838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3547604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4642B89-D9FF-387E-3534-EABE090E97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27648" y="3544366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28C853D9-2961-9266-7CFE-22BEDC3C96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198" y="4978507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FF384A5-FBD4-BFF4-F11F-8035A1D722F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27648" y="4973649"/>
            <a:ext cx="5632704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50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65B90D4-3D48-96EA-424E-9748BB066E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6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9C70D91-BB35-FC4E-C53E-3DB91CABC33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5F90A6C-FCDA-000B-BD92-A8B6F358E9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48" y="2121408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E572C9F-2330-8480-0B67-198F9344B4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213A212-E9EF-B9FD-0535-116965F0CE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79974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7258FB1-18C4-9D3A-075B-99ABB8F88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02748" y="3547872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9CB9B26-5539-83B1-763B-42E9B93C2DD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57196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1548A393-6168-CFA8-66ED-3E525FB292D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79974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5F4635F7-56F0-2708-724E-DD5EF1C15BE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02748" y="4974336"/>
            <a:ext cx="36576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84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B6221-EB7C-4542-AA65-32033D2019D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6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10F2C0B-3B3A-1948-CFD4-BE909F9340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D0D71EF-D2F9-A86D-EE24-3AA9EAEDD1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A70EADA-EFB4-B62D-E353-1E46E518A3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D368454-F1A4-F224-9037-64B4361E636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49" y="2121408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D6EB29B4-2BA9-E1B9-D309-D2B3A11662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C7C33EB-CDAC-78D5-D2F5-4C4B7A5D32B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77182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BC8D965E-098F-DFD9-85D3-5BA5F50F00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97167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3C1B57CF-2BF5-1EC3-FC21-A535439001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217149" y="3547872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1A6E1C39-C2AD-6F1B-9D78-5A4E4B53002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200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AC657FF6-13C0-A6A5-BD75-0758E142934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77182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75DC4060-61B5-5A69-91EB-7DE472D5B0A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97167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B3076772-C375-9A04-8AF7-AD27B1CC5B3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217152" y="4974336"/>
            <a:ext cx="2743200" cy="11978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960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6"/>
            <a:ext cx="5632704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1088134"/>
            <a:ext cx="5632704" cy="508406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39FFED-7960-3431-6324-297B46ACD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276A15C-FF7F-AA08-8A15-9E82372096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7648" y="684829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2127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36576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1088136"/>
            <a:ext cx="36576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1085212"/>
            <a:ext cx="3657600" cy="508698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4731A5B-8EB6-C60B-6A57-B44FDAFC50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8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1634D1-9EB3-484D-158A-4B5444DD9A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9974" y="685800"/>
            <a:ext cx="3657600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08B1C63-706F-48F9-D492-D92538E12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2752" y="682877"/>
            <a:ext cx="3657600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2216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4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27432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1088136"/>
            <a:ext cx="2743200" cy="50840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1088136"/>
            <a:ext cx="2743200" cy="508406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1088135"/>
            <a:ext cx="2743200" cy="507604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0AF28-EACD-FBD2-2740-15F0B143A7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999C3FF-9807-6E5F-4633-C67A5C707B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718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5A20781-486D-B815-2CD9-D260445FE1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716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26D130C-1B69-87A1-8BE7-0A441478D8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1715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6533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6"/>
            <a:ext cx="11503152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941064"/>
            <a:ext cx="11503152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388F57B-9544-515C-D92F-EEE517FFF0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CE1A8B5-F279-3593-1F2F-AA433B6DB8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538728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816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1088135"/>
            <a:ext cx="5632704" cy="223113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1088134"/>
            <a:ext cx="5632704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5AE4BB5-A676-300E-41CC-3E0CD9CBB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198" y="3941064"/>
            <a:ext cx="5632704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56A53B1-283A-2BF9-DB8B-F08D9BE560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7648" y="3941064"/>
            <a:ext cx="5632704" cy="223113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8EA16B-2AF5-632B-B641-54CA21146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19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4F4BFC3-7877-07E0-DC6C-58E0FECC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7648" y="685800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3E5E91-0EA8-865E-6C8F-F506554236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3538728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694FD09-A435-02B5-30C1-F6EA230F5F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7648" y="3533746"/>
            <a:ext cx="563270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40661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36576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1088134"/>
            <a:ext cx="36576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1088134"/>
            <a:ext cx="3657600" cy="22311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321621AE-10F1-CDF8-95BA-F8E47572C0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197" y="3941062"/>
            <a:ext cx="36576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29764A17-0F34-2A3A-93E4-E1F4D33059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79974" y="3941062"/>
            <a:ext cx="3657600" cy="223113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6AA10D3-AF77-7E4D-983A-344FF18E5A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752" y="3940094"/>
            <a:ext cx="3657600" cy="223210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E8F3272-DC13-8D8E-4FE2-27100BB508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F5E81DE-9960-0928-30E0-C5A8E7DB69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9975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A4A9F8D-96B1-B0D0-B437-A8D7A1762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2753" y="685800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D573480-3548-664F-008E-1CF1FD0180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8" y="3538728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C09143F-8B87-82D5-C5E6-91CB8F7D9A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9975" y="3542737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2F89448-86FC-D9A7-E72D-2801970439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2753" y="3537759"/>
            <a:ext cx="36575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49361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27432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1088134"/>
            <a:ext cx="27432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1088136"/>
            <a:ext cx="2743200" cy="223113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1088135"/>
            <a:ext cx="2743200" cy="222311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7892FF4-91B9-0E02-9B31-F1D09B96C2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197" y="3941062"/>
            <a:ext cx="2743200" cy="223113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B305AEF-B71B-7C75-3BDE-A39F06AE08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7182" y="3941062"/>
            <a:ext cx="2743200" cy="223482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FCA8854-3AF7-882B-BD4F-CE5BCBC23A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97167" y="3937370"/>
            <a:ext cx="2743200" cy="22348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7BF677-8C36-4955-17BF-F78BF3D90C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17152" y="3941064"/>
            <a:ext cx="2743200" cy="223915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4962708-D314-9ACB-697C-454F10ABB8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CB31883-9799-AD5B-85D8-56F4AE3B69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7183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EDC0647-E3AB-0961-4862-1344B36017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168" y="685800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FB59CC3-B432-6C4E-1042-0C6E550BF9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7153" y="685798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A3D57F7-61D0-3526-76BA-F41806DFE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197" y="3538728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A2C9C60C-F296-6D0E-F5DB-6F5D31DF9D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7183" y="3538726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C8E6CCE-AD65-9015-9CD7-30AA78CA66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97166" y="3535999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C2AC413-A233-723E-5DB5-C2205F7ED4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17153" y="3545781"/>
            <a:ext cx="2743199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3310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1088136"/>
            <a:ext cx="11503152" cy="127101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7" y="2990088"/>
            <a:ext cx="11503152" cy="12755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905194"/>
            <a:ext cx="11503152" cy="126700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542D5DE-53BE-D78D-9EF6-06C9A1F99F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8" y="685800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09FB5C-FF61-257D-CC02-1725ECE7E4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592324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74D028-DB3D-A343-21C1-5FCB6BC650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502859"/>
            <a:ext cx="11503154" cy="40233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82092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3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3B6221-EB7C-4542-AA65-32033D2019D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36C8B45-4C3D-2833-9484-A784B14819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09" y="2541014"/>
            <a:ext cx="11498388" cy="33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134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3308" y="450531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5554" y="457965"/>
            <a:ext cx="1825604" cy="4572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982CCA-1B74-BF6E-B229-11EF11E8D2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4996" y="480267"/>
            <a:ext cx="2309706" cy="4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90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01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11499234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11503152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05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5632704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685800"/>
            <a:ext cx="5632704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501583-8DC1-C678-D0C1-5AD0A86A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973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9974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752" y="685800"/>
            <a:ext cx="36576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70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7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7182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2BC3B3-CDE4-4B42-6E8F-99286521B7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7167" y="685800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DA99AFA-5CF2-101D-97EC-DFAD08788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17152" y="677779"/>
            <a:ext cx="2743200" cy="54864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9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0BFFD-7BCF-C4C3-00CC-DFC579D5EE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8" y="685800"/>
            <a:ext cx="11503152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15EB6F-5018-1B95-56AA-5DA075931C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538728"/>
            <a:ext cx="11503152" cy="2633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68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1272" y="457200"/>
            <a:ext cx="11503152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>
            <a:cxnSpLocks/>
          </p:cNvCxnSpPr>
          <p:nvPr userDrawn="1"/>
        </p:nvCxnSpPr>
        <p:spPr>
          <a:xfrm>
            <a:off x="457200" y="6260638"/>
            <a:ext cx="11503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50315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11503152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8B13F-B9AA-E98B-9D35-1E95DE018AE3}"/>
              </a:ext>
            </a:extLst>
          </p:cNvPr>
          <p:cNvSpPr txBox="1"/>
          <p:nvPr userDrawn="1"/>
        </p:nvSpPr>
        <p:spPr>
          <a:xfrm>
            <a:off x="386862" y="6495070"/>
            <a:ext cx="601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I^3 Engineering Meeting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C6D3B-C80A-2534-B3C5-F86B5B66CCE1}"/>
              </a:ext>
            </a:extLst>
          </p:cNvPr>
          <p:cNvSpPr txBox="1"/>
          <p:nvPr userDrawn="1"/>
        </p:nvSpPr>
        <p:spPr>
          <a:xfrm>
            <a:off x="6506308" y="6491869"/>
            <a:ext cx="446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Girish Gowda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05E64-CDD5-59C1-5C39-E6392C3C5C87}"/>
              </a:ext>
            </a:extLst>
          </p:cNvPr>
          <p:cNvSpPr txBox="1"/>
          <p:nvPr userDrawn="1"/>
        </p:nvSpPr>
        <p:spPr>
          <a:xfrm>
            <a:off x="10972800" y="6488668"/>
            <a:ext cx="987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938A409-17C1-4382-B76B-01CE52BD2A9B}" type="slidenum">
              <a:rPr lang="en-US" sz="1200" smtClean="0"/>
              <a:pPr algn="r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01" r:id="rId2"/>
    <p:sldLayoutId id="2147483714" r:id="rId3"/>
    <p:sldLayoutId id="2147483699" r:id="rId4"/>
    <p:sldLayoutId id="2147483689" r:id="rId5"/>
    <p:sldLayoutId id="2147483702" r:id="rId6"/>
    <p:sldLayoutId id="2147483703" r:id="rId7"/>
    <p:sldLayoutId id="2147483704" r:id="rId8"/>
    <p:sldLayoutId id="2147483708" r:id="rId9"/>
    <p:sldLayoutId id="2147483705" r:id="rId10"/>
    <p:sldLayoutId id="2147483706" r:id="rId11"/>
    <p:sldLayoutId id="2147483707" r:id="rId12"/>
    <p:sldLayoutId id="2147483709" r:id="rId13"/>
    <p:sldLayoutId id="2147483711" r:id="rId14"/>
    <p:sldLayoutId id="2147483712" r:id="rId15"/>
    <p:sldLayoutId id="2147483713" r:id="rId16"/>
    <p:sldLayoutId id="2147483710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8" r:id="rId30"/>
    <p:sldLayoutId id="2147483729" r:id="rId3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485" y="1573242"/>
            <a:ext cx="10334625" cy="1054254"/>
          </a:xfrm>
        </p:spPr>
        <p:txBody>
          <a:bodyPr>
            <a:normAutofit/>
          </a:bodyPr>
          <a:lstStyle/>
          <a:p>
            <a:r>
              <a:rPr lang="en-US" sz="4000" dirty="0"/>
              <a:t>Outer MPGD Detector Cooling</a:t>
            </a:r>
            <a:endParaRPr lang="en-US" sz="3100" dirty="0"/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C1B2002E-00D6-4CAD-A65D-64D3BAA92F63}"/>
              </a:ext>
            </a:extLst>
          </p:cNvPr>
          <p:cNvSpPr txBox="1">
            <a:spLocks/>
          </p:cNvSpPr>
          <p:nvPr/>
        </p:nvSpPr>
        <p:spPr>
          <a:xfrm>
            <a:off x="571500" y="3031158"/>
            <a:ext cx="5282825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Girish Gowda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089BC854-B888-4A23-A414-786CF2F4989B}"/>
              </a:ext>
            </a:extLst>
          </p:cNvPr>
          <p:cNvSpPr txBox="1">
            <a:spLocks/>
          </p:cNvSpPr>
          <p:nvPr/>
        </p:nvSpPr>
        <p:spPr>
          <a:xfrm>
            <a:off x="482972" y="3532808"/>
            <a:ext cx="8640055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Mechanical Engineer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6BF940C-484A-47DD-A144-785578E150B7}"/>
              </a:ext>
            </a:extLst>
          </p:cNvPr>
          <p:cNvSpPr txBox="1">
            <a:spLocks/>
          </p:cNvSpPr>
          <p:nvPr/>
        </p:nvSpPr>
        <p:spPr>
          <a:xfrm>
            <a:off x="482972" y="4268534"/>
            <a:ext cx="11547446" cy="8663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I^3 Engineering Meeting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March 23</a:t>
            </a:r>
            <a:r>
              <a:rPr lang="en-US" sz="2000" baseline="30000" dirty="0">
                <a:solidFill>
                  <a:schemeClr val="bg1"/>
                </a:solidFill>
              </a:rPr>
              <a:t>rd</a:t>
            </a:r>
            <a:r>
              <a:rPr lang="en-US" sz="2000" dirty="0">
                <a:solidFill>
                  <a:schemeClr val="bg1"/>
                </a:solidFill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BC534-43CD-049C-6B0C-B2352A609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77F2-FC6E-C63E-C396-EF38EAB9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– 0.5C temperature rise, inlet temperature 22C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FB7B94B-FA33-FF79-E85C-C4C9B50C6F8E}"/>
              </a:ext>
            </a:extLst>
          </p:cNvPr>
          <p:cNvSpPr txBox="1">
            <a:spLocks/>
          </p:cNvSpPr>
          <p:nvPr/>
        </p:nvSpPr>
        <p:spPr>
          <a:xfrm>
            <a:off x="1800021" y="5428348"/>
            <a:ext cx="3155438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 Temperature distribution</a:t>
            </a:r>
            <a:endParaRPr lang="en-US" b="1" dirty="0"/>
          </a:p>
        </p:txBody>
      </p:sp>
      <p:pic>
        <p:nvPicPr>
          <p:cNvPr id="4" name="Picture 3" descr="A picture containing arrow&#10;&#10;AI-generated content may be incorrect.">
            <a:extLst>
              <a:ext uri="{FF2B5EF4-FFF2-40B4-BE49-F238E27FC236}">
                <a16:creationId xmlns:a16="http://schemas.microsoft.com/office/drawing/2014/main" id="{7B35C3EC-5D50-DFF8-B937-729EF3B729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29" r="11473"/>
          <a:stretch>
            <a:fillRect/>
          </a:stretch>
        </p:blipFill>
        <p:spPr>
          <a:xfrm>
            <a:off x="457200" y="1060320"/>
            <a:ext cx="6235610" cy="3852096"/>
          </a:xfrm>
          <a:prstGeom prst="rect">
            <a:avLst/>
          </a:prstGeom>
        </p:spPr>
      </p:pic>
      <p:pic>
        <p:nvPicPr>
          <p:cNvPr id="7" name="Picture 6" descr="A picture containing icon&#10;&#10;AI-generated content may be incorrect.">
            <a:extLst>
              <a:ext uri="{FF2B5EF4-FFF2-40B4-BE49-F238E27FC236}">
                <a16:creationId xmlns:a16="http://schemas.microsoft.com/office/drawing/2014/main" id="{D9878ED3-C72B-45F6-06AE-C01FB415EF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54" r="10845" b="8554"/>
          <a:stretch>
            <a:fillRect/>
          </a:stretch>
        </p:blipFill>
        <p:spPr>
          <a:xfrm>
            <a:off x="6936476" y="706359"/>
            <a:ext cx="5023876" cy="2842367"/>
          </a:xfrm>
          <a:prstGeom prst="rect">
            <a:avLst/>
          </a:prstGeom>
        </p:spPr>
      </p:pic>
      <p:pic>
        <p:nvPicPr>
          <p:cNvPr id="10" name="Picture 9" descr="Shape&#10;&#10;AI-generated content may be incorrect.">
            <a:extLst>
              <a:ext uri="{FF2B5EF4-FFF2-40B4-BE49-F238E27FC236}">
                <a16:creationId xmlns:a16="http://schemas.microsoft.com/office/drawing/2014/main" id="{560D9F62-64AE-3E75-AB25-AD846BD1A6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850" r="11055" b="6945"/>
          <a:stretch>
            <a:fillRect/>
          </a:stretch>
        </p:blipFill>
        <p:spPr>
          <a:xfrm>
            <a:off x="7140428" y="3636178"/>
            <a:ext cx="4594372" cy="25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EAD49-BDF2-E3EC-B9B9-8BD08B4CD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80DB1-32CC-7FE7-F99D-929CFD02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– 2C temperature rise, inlet temperature 22C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F1868CE-DA10-5E05-1C1B-14603FDDF252}"/>
              </a:ext>
            </a:extLst>
          </p:cNvPr>
          <p:cNvSpPr txBox="1">
            <a:spLocks/>
          </p:cNvSpPr>
          <p:nvPr/>
        </p:nvSpPr>
        <p:spPr>
          <a:xfrm>
            <a:off x="1800021" y="5428348"/>
            <a:ext cx="3155438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 Temperature distribution</a:t>
            </a:r>
            <a:endParaRPr lang="en-US" b="1" dirty="0"/>
          </a:p>
        </p:txBody>
      </p:sp>
      <p:pic>
        <p:nvPicPr>
          <p:cNvPr id="5" name="Picture 4" descr="A picture containing text&#10;&#10;AI-generated content may be incorrect.">
            <a:extLst>
              <a:ext uri="{FF2B5EF4-FFF2-40B4-BE49-F238E27FC236}">
                <a16:creationId xmlns:a16="http://schemas.microsoft.com/office/drawing/2014/main" id="{BDAFCB5E-A1D1-7414-9085-868E00F56C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796" r="17440" b="-1260"/>
          <a:stretch>
            <a:fillRect/>
          </a:stretch>
        </p:blipFill>
        <p:spPr>
          <a:xfrm>
            <a:off x="457200" y="1060320"/>
            <a:ext cx="6202997" cy="3678828"/>
          </a:xfrm>
          <a:prstGeom prst="rect">
            <a:avLst/>
          </a:prstGeom>
        </p:spPr>
      </p:pic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2E536972-78AF-8930-E688-C12C4F34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53" r="13672" b="6431"/>
          <a:stretch>
            <a:fillRect/>
          </a:stretch>
        </p:blipFill>
        <p:spPr>
          <a:xfrm>
            <a:off x="7095778" y="570303"/>
            <a:ext cx="4864574" cy="2915198"/>
          </a:xfrm>
          <a:prstGeom prst="rect">
            <a:avLst/>
          </a:prstGeom>
        </p:spPr>
      </p:pic>
      <p:pic>
        <p:nvPicPr>
          <p:cNvPr id="11" name="Picture 10" descr="Icon&#10;&#10;AI-generated content may be incorrect.">
            <a:extLst>
              <a:ext uri="{FF2B5EF4-FFF2-40B4-BE49-F238E27FC236}">
                <a16:creationId xmlns:a16="http://schemas.microsoft.com/office/drawing/2014/main" id="{C54C2BD9-8E77-4D4E-5BAD-C0D3CC8013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355" r="11997" b="-1"/>
          <a:stretch>
            <a:fillRect/>
          </a:stretch>
        </p:blipFill>
        <p:spPr>
          <a:xfrm>
            <a:off x="7095778" y="3598604"/>
            <a:ext cx="4545714" cy="25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7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B4377-E78E-A633-6864-061BA8541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781A95E-5F7B-64B1-D933-F29C945D2C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03" t="4394" r="15048" b="3037"/>
          <a:stretch>
            <a:fillRect/>
          </a:stretch>
        </p:blipFill>
        <p:spPr>
          <a:xfrm>
            <a:off x="463142" y="797368"/>
            <a:ext cx="4747004" cy="4089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381A5-8C03-EA72-BD27-5885C91A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7 FEB Heat Load – baseline design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EAD9726-FCDC-DDA9-1442-8557BB7B02F4}"/>
              </a:ext>
            </a:extLst>
          </p:cNvPr>
          <p:cNvSpPr txBox="1">
            <a:spLocks/>
          </p:cNvSpPr>
          <p:nvPr/>
        </p:nvSpPr>
        <p:spPr>
          <a:xfrm>
            <a:off x="5891952" y="891211"/>
            <a:ext cx="265182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Analytical calculation </a:t>
            </a:r>
            <a:endParaRPr lang="en-US" b="1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8C7885-78C8-4CA6-83B2-B9676EC75DAD}"/>
              </a:ext>
            </a:extLst>
          </p:cNvPr>
          <p:cNvGraphicFramePr>
            <a:graphicFrameLocks noGrp="1"/>
          </p:cNvGraphicFramePr>
          <p:nvPr/>
        </p:nvGraphicFramePr>
        <p:xfrm>
          <a:off x="5369155" y="1262324"/>
          <a:ext cx="3872426" cy="3219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287">
                  <a:extLst>
                    <a:ext uri="{9D8B030D-6E8A-4147-A177-3AD203B41FA5}">
                      <a16:colId xmlns:a16="http://schemas.microsoft.com/office/drawing/2014/main" val="2106414622"/>
                    </a:ext>
                  </a:extLst>
                </a:gridCol>
                <a:gridCol w="1007114">
                  <a:extLst>
                    <a:ext uri="{9D8B030D-6E8A-4147-A177-3AD203B41FA5}">
                      <a16:colId xmlns:a16="http://schemas.microsoft.com/office/drawing/2014/main" val="1600503799"/>
                    </a:ext>
                  </a:extLst>
                </a:gridCol>
                <a:gridCol w="1461025">
                  <a:extLst>
                    <a:ext uri="{9D8B030D-6E8A-4147-A177-3AD203B41FA5}">
                      <a16:colId xmlns:a16="http://schemas.microsoft.com/office/drawing/2014/main" val="2748757286"/>
                    </a:ext>
                  </a:extLst>
                </a:gridCol>
              </a:tblGrid>
              <a:tr h="2806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FEB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6885325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Single FEB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216346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with margin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83758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FEB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54352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dT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1586744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4181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J/kg 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4723543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0.01339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kg/s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633802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0.01339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8005421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13.39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107014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3899286-8070-55B6-B686-918AE0222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27461"/>
              </p:ext>
            </p:extLst>
          </p:nvPr>
        </p:nvGraphicFramePr>
        <p:xfrm>
          <a:off x="5369155" y="4504464"/>
          <a:ext cx="3872426" cy="27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395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1361732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021299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Velocity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0.844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02B26BA-6B04-E76F-434B-AD7FF635F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161085"/>
              </p:ext>
            </p:extLst>
          </p:nvPr>
        </p:nvGraphicFramePr>
        <p:xfrm>
          <a:off x="5369155" y="4886785"/>
          <a:ext cx="3872426" cy="277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074">
                  <a:extLst>
                    <a:ext uri="{9D8B030D-6E8A-4147-A177-3AD203B41FA5}">
                      <a16:colId xmlns:a16="http://schemas.microsoft.com/office/drawing/2014/main" val="2575990580"/>
                    </a:ext>
                  </a:extLst>
                </a:gridCol>
                <a:gridCol w="1447951">
                  <a:extLst>
                    <a:ext uri="{9D8B030D-6E8A-4147-A177-3AD203B41FA5}">
                      <a16:colId xmlns:a16="http://schemas.microsoft.com/office/drawing/2014/main" val="3028092949"/>
                    </a:ext>
                  </a:extLst>
                </a:gridCol>
                <a:gridCol w="1195401">
                  <a:extLst>
                    <a:ext uri="{9D8B030D-6E8A-4147-A177-3AD203B41FA5}">
                      <a16:colId xmlns:a16="http://schemas.microsoft.com/office/drawing/2014/main" val="1882697861"/>
                    </a:ext>
                  </a:extLst>
                </a:gridCol>
              </a:tblGrid>
              <a:tr h="2771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Re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Transition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577989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F06AD9A-8AA2-1AF9-0A86-78BF4640B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789102"/>
              </p:ext>
            </p:extLst>
          </p:nvPr>
        </p:nvGraphicFramePr>
        <p:xfrm>
          <a:off x="5519093" y="5492782"/>
          <a:ext cx="6291163" cy="554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4017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2477939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659207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Inlet water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Ambient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075515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D53FFE-027C-916D-BD15-FB90C1FAB5C1}"/>
              </a:ext>
            </a:extLst>
          </p:cNvPr>
          <p:cNvSpPr txBox="1"/>
          <p:nvPr/>
        </p:nvSpPr>
        <p:spPr>
          <a:xfrm>
            <a:off x="750620" y="4500658"/>
            <a:ext cx="18810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Baseline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824FF-F316-76C2-B57D-BD094A2BA5F1}"/>
              </a:ext>
            </a:extLst>
          </p:cNvPr>
          <p:cNvSpPr txBox="1"/>
          <p:nvPr/>
        </p:nvSpPr>
        <p:spPr>
          <a:xfrm>
            <a:off x="750620" y="5226953"/>
            <a:ext cx="300157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Tube ID 4.5 mm, OD 5 mm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0AA664-132B-FF43-6170-4850EBCFE169}"/>
              </a:ext>
            </a:extLst>
          </p:cNvPr>
          <p:cNvCxnSpPr>
            <a:cxnSpLocks/>
          </p:cNvCxnSpPr>
          <p:nvPr/>
        </p:nvCxnSpPr>
        <p:spPr>
          <a:xfrm flipV="1">
            <a:off x="2631637" y="4251527"/>
            <a:ext cx="485189" cy="3159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B23DD7-3594-92D7-6F27-7F692CB3836E}"/>
              </a:ext>
            </a:extLst>
          </p:cNvPr>
          <p:cNvCxnSpPr>
            <a:cxnSpLocks/>
          </p:cNvCxnSpPr>
          <p:nvPr/>
        </p:nvCxnSpPr>
        <p:spPr>
          <a:xfrm flipV="1">
            <a:off x="3215148" y="4781570"/>
            <a:ext cx="1024695" cy="4453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0880D2-6CCE-CDAE-300C-5943A4CF0643}"/>
              </a:ext>
            </a:extLst>
          </p:cNvPr>
          <p:cNvSpPr txBox="1">
            <a:spLocks/>
          </p:cNvSpPr>
          <p:nvPr/>
        </p:nvSpPr>
        <p:spPr>
          <a:xfrm>
            <a:off x="9400590" y="891211"/>
            <a:ext cx="207135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CFD calculation </a:t>
            </a:r>
            <a:endParaRPr lang="en-US" b="1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ADD7C68-F27C-DCD0-1B56-4DA62EA1D6A3}"/>
              </a:ext>
            </a:extLst>
          </p:cNvPr>
          <p:cNvSpPr txBox="1">
            <a:spLocks/>
          </p:cNvSpPr>
          <p:nvPr/>
        </p:nvSpPr>
        <p:spPr>
          <a:xfrm>
            <a:off x="7293745" y="510390"/>
            <a:ext cx="269126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Temperature rise 2 C </a:t>
            </a:r>
            <a:endParaRPr lang="en-US" b="1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14A8265-3259-A153-A24F-275867129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6212"/>
              </p:ext>
            </p:extLst>
          </p:nvPr>
        </p:nvGraphicFramePr>
        <p:xfrm>
          <a:off x="9308402" y="3499596"/>
          <a:ext cx="2691267" cy="1030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9784">
                  <a:extLst>
                    <a:ext uri="{9D8B030D-6E8A-4147-A177-3AD203B41FA5}">
                      <a16:colId xmlns:a16="http://schemas.microsoft.com/office/drawing/2014/main" val="1614221481"/>
                    </a:ext>
                  </a:extLst>
                </a:gridCol>
                <a:gridCol w="611082">
                  <a:extLst>
                    <a:ext uri="{9D8B030D-6E8A-4147-A177-3AD203B41FA5}">
                      <a16:colId xmlns:a16="http://schemas.microsoft.com/office/drawing/2014/main" val="1137306191"/>
                    </a:ext>
                  </a:extLst>
                </a:gridCol>
                <a:gridCol w="470401">
                  <a:extLst>
                    <a:ext uri="{9D8B030D-6E8A-4147-A177-3AD203B41FA5}">
                      <a16:colId xmlns:a16="http://schemas.microsoft.com/office/drawing/2014/main" val="1672687091"/>
                    </a:ext>
                  </a:extLst>
                </a:gridCol>
              </a:tblGrid>
              <a:tr h="34333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Analytical calculation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0981602"/>
                  </a:ext>
                </a:extLst>
              </a:tr>
              <a:tr h="34333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CFD calculation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105.35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48070906"/>
                  </a:ext>
                </a:extLst>
              </a:tr>
              <a:tr h="34333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Difference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6.65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54548318"/>
                  </a:ext>
                </a:extLst>
              </a:tr>
            </a:tbl>
          </a:graphicData>
        </a:graphic>
      </p:graphicFrame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DFEF422-D835-F6D5-645C-6593DB8D9281}"/>
              </a:ext>
            </a:extLst>
          </p:cNvPr>
          <p:cNvSpPr txBox="1">
            <a:spLocks/>
          </p:cNvSpPr>
          <p:nvPr/>
        </p:nvSpPr>
        <p:spPr>
          <a:xfrm>
            <a:off x="9618357" y="3053654"/>
            <a:ext cx="207135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Heat Load </a:t>
            </a:r>
            <a:endParaRPr lang="en-US" b="1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0BB462F-EF66-581D-A422-64510513D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12644"/>
              </p:ext>
            </p:extLst>
          </p:nvPr>
        </p:nvGraphicFramePr>
        <p:xfrm>
          <a:off x="9308402" y="1308806"/>
          <a:ext cx="2691267" cy="166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5707">
                  <a:extLst>
                    <a:ext uri="{9D8B030D-6E8A-4147-A177-3AD203B41FA5}">
                      <a16:colId xmlns:a16="http://schemas.microsoft.com/office/drawing/2014/main" val="1696396605"/>
                    </a:ext>
                  </a:extLst>
                </a:gridCol>
                <a:gridCol w="674528">
                  <a:extLst>
                    <a:ext uri="{9D8B030D-6E8A-4147-A177-3AD203B41FA5}">
                      <a16:colId xmlns:a16="http://schemas.microsoft.com/office/drawing/2014/main" val="3612938199"/>
                    </a:ext>
                  </a:extLst>
                </a:gridCol>
                <a:gridCol w="741032">
                  <a:extLst>
                    <a:ext uri="{9D8B030D-6E8A-4147-A177-3AD203B41FA5}">
                      <a16:colId xmlns:a16="http://schemas.microsoft.com/office/drawing/2014/main" val="2905613960"/>
                    </a:ext>
                  </a:extLst>
                </a:gridCol>
              </a:tblGrid>
              <a:tr h="2780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0.013328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kg/s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29659269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J/kg 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707522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94882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23.8906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2865717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1.8906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1417539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Total FEB heat load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105.35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7232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088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150C8-04DA-19C4-B00C-58504574C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FDB51-E45A-E333-73FA-63C11D244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– baseline design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DE5B550-2688-5CF4-2CF0-E4387CA04BF3}"/>
              </a:ext>
            </a:extLst>
          </p:cNvPr>
          <p:cNvSpPr txBox="1">
            <a:spLocks/>
          </p:cNvSpPr>
          <p:nvPr/>
        </p:nvSpPr>
        <p:spPr>
          <a:xfrm>
            <a:off x="1800021" y="5428348"/>
            <a:ext cx="3155438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 Temperature distribution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E6A01-7004-A123-09EE-430481210B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3" t="422" r="29917" b="8553"/>
          <a:stretch>
            <a:fillRect/>
          </a:stretch>
        </p:blipFill>
        <p:spPr>
          <a:xfrm>
            <a:off x="630804" y="925331"/>
            <a:ext cx="5160899" cy="41616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963BD6-6099-6EA2-9E81-D4ACF6CD63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9" t="5057" r="23441" b="7466"/>
          <a:stretch>
            <a:fillRect/>
          </a:stretch>
        </p:blipFill>
        <p:spPr>
          <a:xfrm>
            <a:off x="6514599" y="653866"/>
            <a:ext cx="3535956" cy="2499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5DE7CC-84D9-7FBF-88D4-2A8D84EB87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58" t="22763" r="21342" b="-194"/>
          <a:stretch>
            <a:fillRect/>
          </a:stretch>
        </p:blipFill>
        <p:spPr>
          <a:xfrm>
            <a:off x="6576161" y="3585089"/>
            <a:ext cx="3634569" cy="221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70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DC23B-E7F3-C1D4-9230-F4D463382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41F5-E6FD-FEDE-0335-8FDB236A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7 FEB Heat Load – modified design – without insulation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5761131-E0B5-57B2-F338-5AE886C20DBA}"/>
              </a:ext>
            </a:extLst>
          </p:cNvPr>
          <p:cNvSpPr txBox="1">
            <a:spLocks/>
          </p:cNvSpPr>
          <p:nvPr/>
        </p:nvSpPr>
        <p:spPr>
          <a:xfrm>
            <a:off x="5891952" y="891211"/>
            <a:ext cx="265182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Analytical calculation </a:t>
            </a:r>
            <a:endParaRPr lang="en-US" b="1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FE74492-6A1E-6B2B-9473-49EE5E3F7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16270"/>
              </p:ext>
            </p:extLst>
          </p:nvPr>
        </p:nvGraphicFramePr>
        <p:xfrm>
          <a:off x="5369155" y="1262324"/>
          <a:ext cx="3872426" cy="3219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287">
                  <a:extLst>
                    <a:ext uri="{9D8B030D-6E8A-4147-A177-3AD203B41FA5}">
                      <a16:colId xmlns:a16="http://schemas.microsoft.com/office/drawing/2014/main" val="2106414622"/>
                    </a:ext>
                  </a:extLst>
                </a:gridCol>
                <a:gridCol w="1007114">
                  <a:extLst>
                    <a:ext uri="{9D8B030D-6E8A-4147-A177-3AD203B41FA5}">
                      <a16:colId xmlns:a16="http://schemas.microsoft.com/office/drawing/2014/main" val="1600503799"/>
                    </a:ext>
                  </a:extLst>
                </a:gridCol>
                <a:gridCol w="1461025">
                  <a:extLst>
                    <a:ext uri="{9D8B030D-6E8A-4147-A177-3AD203B41FA5}">
                      <a16:colId xmlns:a16="http://schemas.microsoft.com/office/drawing/2014/main" val="2748757286"/>
                    </a:ext>
                  </a:extLst>
                </a:gridCol>
              </a:tblGrid>
              <a:tr h="2806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FEB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6885325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Single FEB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216346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with margin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83758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FEB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54352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dT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1586744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4181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J/kg 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4723543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0.01339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kg/s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633802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0.01339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8005421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13.39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107014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5705B1B-14B9-4463-F984-BE406EF36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329327"/>
              </p:ext>
            </p:extLst>
          </p:nvPr>
        </p:nvGraphicFramePr>
        <p:xfrm>
          <a:off x="5369155" y="4504464"/>
          <a:ext cx="3872426" cy="27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395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1361732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021299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Velocity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1.392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4AD7798-4F62-1316-C0A9-37ED491A2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943051"/>
              </p:ext>
            </p:extLst>
          </p:nvPr>
        </p:nvGraphicFramePr>
        <p:xfrm>
          <a:off x="5369155" y="4886785"/>
          <a:ext cx="3872426" cy="277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074">
                  <a:extLst>
                    <a:ext uri="{9D8B030D-6E8A-4147-A177-3AD203B41FA5}">
                      <a16:colId xmlns:a16="http://schemas.microsoft.com/office/drawing/2014/main" val="2575990580"/>
                    </a:ext>
                  </a:extLst>
                </a:gridCol>
                <a:gridCol w="1447951">
                  <a:extLst>
                    <a:ext uri="{9D8B030D-6E8A-4147-A177-3AD203B41FA5}">
                      <a16:colId xmlns:a16="http://schemas.microsoft.com/office/drawing/2014/main" val="3028092949"/>
                    </a:ext>
                  </a:extLst>
                </a:gridCol>
                <a:gridCol w="1195401">
                  <a:extLst>
                    <a:ext uri="{9D8B030D-6E8A-4147-A177-3AD203B41FA5}">
                      <a16:colId xmlns:a16="http://schemas.microsoft.com/office/drawing/2014/main" val="1882697861"/>
                    </a:ext>
                  </a:extLst>
                </a:gridCol>
              </a:tblGrid>
              <a:tr h="2771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Re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Turbulent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577989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ACDBDD5-27B2-A515-8480-2B94053D4A41}"/>
              </a:ext>
            </a:extLst>
          </p:cNvPr>
          <p:cNvGraphicFramePr>
            <a:graphicFrameLocks noGrp="1"/>
          </p:cNvGraphicFramePr>
          <p:nvPr/>
        </p:nvGraphicFramePr>
        <p:xfrm>
          <a:off x="5519093" y="5492782"/>
          <a:ext cx="6291163" cy="554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4017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2477939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659207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Inlet water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Ambient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0755156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&#10;&#10;AI-generated content may be incorrect.">
            <a:extLst>
              <a:ext uri="{FF2B5EF4-FFF2-40B4-BE49-F238E27FC236}">
                <a16:creationId xmlns:a16="http://schemas.microsoft.com/office/drawing/2014/main" id="{D324F0EB-62ED-2471-C6C7-674F9D929F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79" t="5504" r="7919" b="4527"/>
          <a:stretch>
            <a:fillRect/>
          </a:stretch>
        </p:blipFill>
        <p:spPr>
          <a:xfrm>
            <a:off x="457200" y="685800"/>
            <a:ext cx="4789967" cy="4482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7C7187-E432-6930-1EFA-B8A1AE836890}"/>
              </a:ext>
            </a:extLst>
          </p:cNvPr>
          <p:cNvSpPr txBox="1"/>
          <p:nvPr/>
        </p:nvSpPr>
        <p:spPr>
          <a:xfrm>
            <a:off x="750619" y="4500658"/>
            <a:ext cx="17534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Tapered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19D3-36D5-690C-3EAE-662B8B7C3989}"/>
              </a:ext>
            </a:extLst>
          </p:cNvPr>
          <p:cNvSpPr txBox="1"/>
          <p:nvPr/>
        </p:nvSpPr>
        <p:spPr>
          <a:xfrm>
            <a:off x="823177" y="5341311"/>
            <a:ext cx="44239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Tube ID changed from 4.5 mm to 3.5 mm</a:t>
            </a:r>
          </a:p>
          <a:p>
            <a:r>
              <a:rPr lang="en-US" dirty="0"/>
              <a:t>OD changed from 5 mm to 4 mm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E7D630-E08F-3224-145F-E9BAB1E00116}"/>
              </a:ext>
            </a:extLst>
          </p:cNvPr>
          <p:cNvCxnSpPr>
            <a:cxnSpLocks/>
          </p:cNvCxnSpPr>
          <p:nvPr/>
        </p:nvCxnSpPr>
        <p:spPr>
          <a:xfrm flipV="1">
            <a:off x="2504114" y="4567806"/>
            <a:ext cx="637563" cy="171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93D624-FED2-3164-0D01-99DE58987F40}"/>
              </a:ext>
            </a:extLst>
          </p:cNvPr>
          <p:cNvCxnSpPr>
            <a:cxnSpLocks/>
          </p:cNvCxnSpPr>
          <p:nvPr/>
        </p:nvCxnSpPr>
        <p:spPr>
          <a:xfrm flipV="1">
            <a:off x="3481748" y="5135916"/>
            <a:ext cx="536579" cy="1974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1DF548-80D1-EB7D-EC4E-0296CAD73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796942"/>
              </p:ext>
            </p:extLst>
          </p:nvPr>
        </p:nvGraphicFramePr>
        <p:xfrm>
          <a:off x="9308401" y="1265158"/>
          <a:ext cx="2691267" cy="1714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779">
                  <a:extLst>
                    <a:ext uri="{9D8B030D-6E8A-4147-A177-3AD203B41FA5}">
                      <a16:colId xmlns:a16="http://schemas.microsoft.com/office/drawing/2014/main" val="3869403227"/>
                    </a:ext>
                  </a:extLst>
                </a:gridCol>
                <a:gridCol w="725414">
                  <a:extLst>
                    <a:ext uri="{9D8B030D-6E8A-4147-A177-3AD203B41FA5}">
                      <a16:colId xmlns:a16="http://schemas.microsoft.com/office/drawing/2014/main" val="684981568"/>
                    </a:ext>
                  </a:extLst>
                </a:gridCol>
                <a:gridCol w="664074">
                  <a:extLst>
                    <a:ext uri="{9D8B030D-6E8A-4147-A177-3AD203B41FA5}">
                      <a16:colId xmlns:a16="http://schemas.microsoft.com/office/drawing/2014/main" val="1318773665"/>
                    </a:ext>
                  </a:extLst>
                </a:gridCol>
              </a:tblGrid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0.013285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kg/s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00287004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J/kg 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5306651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inlet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43065438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outlet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23.903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258667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1.903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4814673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Total FEB heat load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105.7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27438131"/>
                  </a:ext>
                </a:extLst>
              </a:tr>
            </a:tbl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524608C-B741-FB64-588B-C3069EEFB21F}"/>
              </a:ext>
            </a:extLst>
          </p:cNvPr>
          <p:cNvSpPr txBox="1">
            <a:spLocks/>
          </p:cNvSpPr>
          <p:nvPr/>
        </p:nvSpPr>
        <p:spPr>
          <a:xfrm>
            <a:off x="9400590" y="891211"/>
            <a:ext cx="207135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CFD calculation </a:t>
            </a:r>
            <a:endParaRPr lang="en-US" b="1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5863C52-8D71-7892-2DEF-D8D4FBE33485}"/>
              </a:ext>
            </a:extLst>
          </p:cNvPr>
          <p:cNvSpPr txBox="1">
            <a:spLocks/>
          </p:cNvSpPr>
          <p:nvPr/>
        </p:nvSpPr>
        <p:spPr>
          <a:xfrm>
            <a:off x="7293745" y="510390"/>
            <a:ext cx="269126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Temperature rise 2 C </a:t>
            </a:r>
            <a:endParaRPr lang="en-US" b="1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D959F5B-63C3-1AD7-785E-09F851095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94921"/>
              </p:ext>
            </p:extLst>
          </p:nvPr>
        </p:nvGraphicFramePr>
        <p:xfrm>
          <a:off x="9308401" y="3540118"/>
          <a:ext cx="2578799" cy="1027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2511">
                  <a:extLst>
                    <a:ext uri="{9D8B030D-6E8A-4147-A177-3AD203B41FA5}">
                      <a16:colId xmlns:a16="http://schemas.microsoft.com/office/drawing/2014/main" val="1614221481"/>
                    </a:ext>
                  </a:extLst>
                </a:gridCol>
                <a:gridCol w="585545">
                  <a:extLst>
                    <a:ext uri="{9D8B030D-6E8A-4147-A177-3AD203B41FA5}">
                      <a16:colId xmlns:a16="http://schemas.microsoft.com/office/drawing/2014/main" val="1137306191"/>
                    </a:ext>
                  </a:extLst>
                </a:gridCol>
                <a:gridCol w="450743">
                  <a:extLst>
                    <a:ext uri="{9D8B030D-6E8A-4147-A177-3AD203B41FA5}">
                      <a16:colId xmlns:a16="http://schemas.microsoft.com/office/drawing/2014/main" val="1672687091"/>
                    </a:ext>
                  </a:extLst>
                </a:gridCol>
              </a:tblGrid>
              <a:tr h="3425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Analytical calculation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0981602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CFD calculation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105.7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48070906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Difference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6.3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54548318"/>
                  </a:ext>
                </a:extLst>
              </a:tr>
            </a:tbl>
          </a:graphicData>
        </a:graphic>
      </p:graphicFrame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234A487E-A0F0-BA2A-07F4-14830DF5CCB3}"/>
              </a:ext>
            </a:extLst>
          </p:cNvPr>
          <p:cNvSpPr txBox="1">
            <a:spLocks/>
          </p:cNvSpPr>
          <p:nvPr/>
        </p:nvSpPr>
        <p:spPr>
          <a:xfrm>
            <a:off x="9598634" y="3133216"/>
            <a:ext cx="207135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Heat Load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7579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4D39C-981D-60CF-6D2D-E5EBFB628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3705-D477-9DD2-BF59-678F8D1B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– modified design without insulation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162F79E-C9E1-0A49-8DF5-88B19A35CF3E}"/>
              </a:ext>
            </a:extLst>
          </p:cNvPr>
          <p:cNvSpPr txBox="1">
            <a:spLocks/>
          </p:cNvSpPr>
          <p:nvPr/>
        </p:nvSpPr>
        <p:spPr>
          <a:xfrm>
            <a:off x="1800021" y="5428348"/>
            <a:ext cx="3155438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 Temperature distribution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0B0BB-DDDE-DE34-586B-65DB2FDEB3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3" t="2550" r="13929" b="8554"/>
          <a:stretch>
            <a:fillRect/>
          </a:stretch>
        </p:blipFill>
        <p:spPr>
          <a:xfrm>
            <a:off x="687334" y="989821"/>
            <a:ext cx="5572780" cy="3556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DAB2EF-0EF7-AA24-91EA-46BF348CA8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2" t="8552" r="18484" b="9157"/>
          <a:stretch>
            <a:fillRect/>
          </a:stretch>
        </p:blipFill>
        <p:spPr>
          <a:xfrm>
            <a:off x="6584956" y="531935"/>
            <a:ext cx="4520051" cy="2821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1A1016-A08D-9DFE-DD03-8CB30EE8F4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0" t="22880" r="13081" b="8554"/>
          <a:stretch>
            <a:fillRect/>
          </a:stretch>
        </p:blipFill>
        <p:spPr>
          <a:xfrm>
            <a:off x="6627948" y="3646388"/>
            <a:ext cx="4842091" cy="235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8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7E0BA-6576-04EC-E8FD-87DB8FF61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28D9E5-6CB2-E535-86FB-640493E9C4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855" t="18048" r="17016" b="15470"/>
          <a:stretch>
            <a:fillRect/>
          </a:stretch>
        </p:blipFill>
        <p:spPr>
          <a:xfrm>
            <a:off x="457200" y="562917"/>
            <a:ext cx="4425128" cy="2669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4B7AD7-B7E7-69E6-1065-76F3C10C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7 FEB Heat Load – modified design – with insulation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9C679A9-CFFE-6C03-74EE-2D9457945988}"/>
              </a:ext>
            </a:extLst>
          </p:cNvPr>
          <p:cNvSpPr txBox="1">
            <a:spLocks/>
          </p:cNvSpPr>
          <p:nvPr/>
        </p:nvSpPr>
        <p:spPr>
          <a:xfrm>
            <a:off x="5891952" y="891211"/>
            <a:ext cx="265182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Analytical calculation </a:t>
            </a:r>
            <a:endParaRPr lang="en-US" b="1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03DD50E-9DD2-A721-AA4E-BFF4BE8D3870}"/>
              </a:ext>
            </a:extLst>
          </p:cNvPr>
          <p:cNvGraphicFramePr>
            <a:graphicFrameLocks noGrp="1"/>
          </p:cNvGraphicFramePr>
          <p:nvPr/>
        </p:nvGraphicFramePr>
        <p:xfrm>
          <a:off x="5369155" y="1262324"/>
          <a:ext cx="3872426" cy="3219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287">
                  <a:extLst>
                    <a:ext uri="{9D8B030D-6E8A-4147-A177-3AD203B41FA5}">
                      <a16:colId xmlns:a16="http://schemas.microsoft.com/office/drawing/2014/main" val="2106414622"/>
                    </a:ext>
                  </a:extLst>
                </a:gridCol>
                <a:gridCol w="1007114">
                  <a:extLst>
                    <a:ext uri="{9D8B030D-6E8A-4147-A177-3AD203B41FA5}">
                      <a16:colId xmlns:a16="http://schemas.microsoft.com/office/drawing/2014/main" val="1600503799"/>
                    </a:ext>
                  </a:extLst>
                </a:gridCol>
                <a:gridCol w="1461025">
                  <a:extLst>
                    <a:ext uri="{9D8B030D-6E8A-4147-A177-3AD203B41FA5}">
                      <a16:colId xmlns:a16="http://schemas.microsoft.com/office/drawing/2014/main" val="2748757286"/>
                    </a:ext>
                  </a:extLst>
                </a:gridCol>
              </a:tblGrid>
              <a:tr h="2806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FEB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6885325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Single FEB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216346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with margin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83758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FEB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54352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dT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1586744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4181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J/kg 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4723543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0.01339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kg/s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633802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0.01339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8005421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13.39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107014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BE32ED9-8343-E308-A8FD-2DB0DE883947}"/>
              </a:ext>
            </a:extLst>
          </p:cNvPr>
          <p:cNvGraphicFramePr>
            <a:graphicFrameLocks noGrp="1"/>
          </p:cNvGraphicFramePr>
          <p:nvPr/>
        </p:nvGraphicFramePr>
        <p:xfrm>
          <a:off x="5369155" y="4504464"/>
          <a:ext cx="3872426" cy="27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395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1361732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021299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Velocity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1.392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C7225FA-6D4F-0957-57E5-1A7442F7851C}"/>
              </a:ext>
            </a:extLst>
          </p:cNvPr>
          <p:cNvGraphicFramePr>
            <a:graphicFrameLocks noGrp="1"/>
          </p:cNvGraphicFramePr>
          <p:nvPr/>
        </p:nvGraphicFramePr>
        <p:xfrm>
          <a:off x="5369155" y="4886785"/>
          <a:ext cx="3872426" cy="277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074">
                  <a:extLst>
                    <a:ext uri="{9D8B030D-6E8A-4147-A177-3AD203B41FA5}">
                      <a16:colId xmlns:a16="http://schemas.microsoft.com/office/drawing/2014/main" val="2575990580"/>
                    </a:ext>
                  </a:extLst>
                </a:gridCol>
                <a:gridCol w="1447951">
                  <a:extLst>
                    <a:ext uri="{9D8B030D-6E8A-4147-A177-3AD203B41FA5}">
                      <a16:colId xmlns:a16="http://schemas.microsoft.com/office/drawing/2014/main" val="3028092949"/>
                    </a:ext>
                  </a:extLst>
                </a:gridCol>
                <a:gridCol w="1195401">
                  <a:extLst>
                    <a:ext uri="{9D8B030D-6E8A-4147-A177-3AD203B41FA5}">
                      <a16:colId xmlns:a16="http://schemas.microsoft.com/office/drawing/2014/main" val="1882697861"/>
                    </a:ext>
                  </a:extLst>
                </a:gridCol>
              </a:tblGrid>
              <a:tr h="2771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Re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Turbulent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577989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C929F4C-1289-1855-5524-90E6FFC28FF7}"/>
              </a:ext>
            </a:extLst>
          </p:cNvPr>
          <p:cNvGraphicFramePr>
            <a:graphicFrameLocks noGrp="1"/>
          </p:cNvGraphicFramePr>
          <p:nvPr/>
        </p:nvGraphicFramePr>
        <p:xfrm>
          <a:off x="5519093" y="5492782"/>
          <a:ext cx="6291163" cy="554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4017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2477939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659207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Inlet water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Ambient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075515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E230FE-D380-89E5-E5DD-FDD609BF7C02}"/>
              </a:ext>
            </a:extLst>
          </p:cNvPr>
          <p:cNvSpPr txBox="1"/>
          <p:nvPr/>
        </p:nvSpPr>
        <p:spPr>
          <a:xfrm>
            <a:off x="457200" y="3212724"/>
            <a:ext cx="41421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Aerogel insulation of 0.5 mm thickness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1F4332-E171-52D8-1E30-49C7F87BB979}"/>
              </a:ext>
            </a:extLst>
          </p:cNvPr>
          <p:cNvCxnSpPr>
            <a:cxnSpLocks/>
          </p:cNvCxnSpPr>
          <p:nvPr/>
        </p:nvCxnSpPr>
        <p:spPr>
          <a:xfrm flipV="1">
            <a:off x="3257550" y="2947987"/>
            <a:ext cx="130508" cy="2573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6FB884-3143-B8A6-E8E5-9DD30D0F4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104727"/>
              </p:ext>
            </p:extLst>
          </p:nvPr>
        </p:nvGraphicFramePr>
        <p:xfrm>
          <a:off x="9308401" y="1265158"/>
          <a:ext cx="2691267" cy="1714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779">
                  <a:extLst>
                    <a:ext uri="{9D8B030D-6E8A-4147-A177-3AD203B41FA5}">
                      <a16:colId xmlns:a16="http://schemas.microsoft.com/office/drawing/2014/main" val="3869403227"/>
                    </a:ext>
                  </a:extLst>
                </a:gridCol>
                <a:gridCol w="725414">
                  <a:extLst>
                    <a:ext uri="{9D8B030D-6E8A-4147-A177-3AD203B41FA5}">
                      <a16:colId xmlns:a16="http://schemas.microsoft.com/office/drawing/2014/main" val="684981568"/>
                    </a:ext>
                  </a:extLst>
                </a:gridCol>
                <a:gridCol w="664074">
                  <a:extLst>
                    <a:ext uri="{9D8B030D-6E8A-4147-A177-3AD203B41FA5}">
                      <a16:colId xmlns:a16="http://schemas.microsoft.com/office/drawing/2014/main" val="1318773665"/>
                    </a:ext>
                  </a:extLst>
                </a:gridCol>
              </a:tblGrid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0.013285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kg/s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00287004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J/kg 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5306651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inlet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43065438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outlet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23.907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258667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1.907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4814673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Total FEB heat load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105.93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27438131"/>
                  </a:ext>
                </a:extLst>
              </a:tr>
            </a:tbl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4212523-E465-F42D-07B6-8C2B6CA39F77}"/>
              </a:ext>
            </a:extLst>
          </p:cNvPr>
          <p:cNvSpPr txBox="1">
            <a:spLocks/>
          </p:cNvSpPr>
          <p:nvPr/>
        </p:nvSpPr>
        <p:spPr>
          <a:xfrm>
            <a:off x="9400590" y="891211"/>
            <a:ext cx="207135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CFD calculation </a:t>
            </a:r>
            <a:endParaRPr lang="en-US" b="1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B019D13-A5AA-A6A7-9F48-1C54FAE8831D}"/>
              </a:ext>
            </a:extLst>
          </p:cNvPr>
          <p:cNvSpPr txBox="1">
            <a:spLocks/>
          </p:cNvSpPr>
          <p:nvPr/>
        </p:nvSpPr>
        <p:spPr>
          <a:xfrm>
            <a:off x="7293745" y="510390"/>
            <a:ext cx="269126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Temperature rise 2 C </a:t>
            </a:r>
            <a:endParaRPr lang="en-US" b="1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599726F-6C23-78F1-FF93-73A85D93E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334290"/>
              </p:ext>
            </p:extLst>
          </p:nvPr>
        </p:nvGraphicFramePr>
        <p:xfrm>
          <a:off x="9308401" y="3540118"/>
          <a:ext cx="2578799" cy="1027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2511">
                  <a:extLst>
                    <a:ext uri="{9D8B030D-6E8A-4147-A177-3AD203B41FA5}">
                      <a16:colId xmlns:a16="http://schemas.microsoft.com/office/drawing/2014/main" val="1614221481"/>
                    </a:ext>
                  </a:extLst>
                </a:gridCol>
                <a:gridCol w="585545">
                  <a:extLst>
                    <a:ext uri="{9D8B030D-6E8A-4147-A177-3AD203B41FA5}">
                      <a16:colId xmlns:a16="http://schemas.microsoft.com/office/drawing/2014/main" val="1137306191"/>
                    </a:ext>
                  </a:extLst>
                </a:gridCol>
                <a:gridCol w="450743">
                  <a:extLst>
                    <a:ext uri="{9D8B030D-6E8A-4147-A177-3AD203B41FA5}">
                      <a16:colId xmlns:a16="http://schemas.microsoft.com/office/drawing/2014/main" val="1672687091"/>
                    </a:ext>
                  </a:extLst>
                </a:gridCol>
              </a:tblGrid>
              <a:tr h="3425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Analytical calculation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0981602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CFD calculation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105.93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48070906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Difference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6.06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54548318"/>
                  </a:ext>
                </a:extLst>
              </a:tr>
            </a:tbl>
          </a:graphicData>
        </a:graphic>
      </p:graphicFrame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2F43EE8-97DB-63FB-4258-396AA9474C6C}"/>
              </a:ext>
            </a:extLst>
          </p:cNvPr>
          <p:cNvSpPr txBox="1">
            <a:spLocks/>
          </p:cNvSpPr>
          <p:nvPr/>
        </p:nvSpPr>
        <p:spPr>
          <a:xfrm>
            <a:off x="9598634" y="3133216"/>
            <a:ext cx="207135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Heat Load </a:t>
            </a:r>
            <a:endParaRPr lang="en-US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878A38-1E88-FC3D-3349-740A7C9DF2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028" t="2080" r="13598" b="11826"/>
          <a:stretch>
            <a:fillRect/>
          </a:stretch>
        </p:blipFill>
        <p:spPr>
          <a:xfrm>
            <a:off x="3552314" y="679832"/>
            <a:ext cx="1133930" cy="8053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CCEF33-943C-7DE9-519B-1326BAAA27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17" t="2038" r="13968" b="9289"/>
          <a:stretch>
            <a:fillRect/>
          </a:stretch>
        </p:blipFill>
        <p:spPr>
          <a:xfrm>
            <a:off x="752871" y="3643096"/>
            <a:ext cx="3833785" cy="24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4DAE-E54C-9F84-0363-717A2313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71" y="73167"/>
            <a:ext cx="11429642" cy="369332"/>
          </a:xfrm>
        </p:spPr>
        <p:txBody>
          <a:bodyPr>
            <a:normAutofit fontScale="90000"/>
          </a:bodyPr>
          <a:lstStyle/>
          <a:p>
            <a:r>
              <a:rPr lang="en-US" dirty="0"/>
              <a:t>Heatsink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C27C8-BD39-29A4-B635-627D81670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3429000"/>
            <a:ext cx="11499850" cy="2617788"/>
          </a:xfrm>
        </p:spPr>
        <p:txBody>
          <a:bodyPr/>
          <a:lstStyle/>
          <a:p>
            <a:r>
              <a:rPr lang="en-US" dirty="0"/>
              <a:t>SS (304) Pipe embedded Aluminum Heatsink.</a:t>
            </a:r>
          </a:p>
          <a:p>
            <a:r>
              <a:rPr lang="en-US" dirty="0"/>
              <a:t>304 Stainless steel (~16.5 W/</a:t>
            </a:r>
            <a:r>
              <a:rPr lang="en-US" dirty="0" err="1"/>
              <a:t>mK</a:t>
            </a:r>
            <a:r>
              <a:rPr lang="en-US" dirty="0"/>
              <a:t>)</a:t>
            </a:r>
          </a:p>
          <a:p>
            <a:r>
              <a:rPr lang="en-US" dirty="0"/>
              <a:t>6063 Aluminum (200 W/</a:t>
            </a:r>
            <a:r>
              <a:rPr lang="en-US" dirty="0" err="1"/>
              <a:t>mk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D5BB0-FDDC-88CA-8DE3-CE84B2C8F0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16" t="25489" r="30666" b="18400"/>
          <a:stretch>
            <a:fillRect/>
          </a:stretch>
        </p:blipFill>
        <p:spPr>
          <a:xfrm>
            <a:off x="2712720" y="676894"/>
            <a:ext cx="5059680" cy="256129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68F0C2-E970-B5B1-A612-DEAE64018610}"/>
              </a:ext>
            </a:extLst>
          </p:cNvPr>
          <p:cNvCxnSpPr>
            <a:cxnSpLocks/>
          </p:cNvCxnSpPr>
          <p:nvPr/>
        </p:nvCxnSpPr>
        <p:spPr>
          <a:xfrm flipH="1" flipV="1">
            <a:off x="6969760" y="2854960"/>
            <a:ext cx="721360" cy="277139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D605AD-0EC9-6D55-7FE2-E76E8F33F08C}"/>
              </a:ext>
            </a:extLst>
          </p:cNvPr>
          <p:cNvCxnSpPr>
            <a:cxnSpLocks/>
          </p:cNvCxnSpPr>
          <p:nvPr/>
        </p:nvCxnSpPr>
        <p:spPr>
          <a:xfrm>
            <a:off x="7477760" y="2637635"/>
            <a:ext cx="701040" cy="326808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D1D423A-5379-EE89-F349-DE729CD9A2EA}"/>
              </a:ext>
            </a:extLst>
          </p:cNvPr>
          <p:cNvSpPr txBox="1"/>
          <p:nvPr/>
        </p:nvSpPr>
        <p:spPr>
          <a:xfrm>
            <a:off x="7691120" y="3053523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Cold Water Feed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A2C3BC-DFC1-29D9-814E-AFBFA5448B66}"/>
              </a:ext>
            </a:extLst>
          </p:cNvPr>
          <p:cNvSpPr txBox="1"/>
          <p:nvPr/>
        </p:nvSpPr>
        <p:spPr>
          <a:xfrm>
            <a:off x="8097520" y="2678939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Hot Water Return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12245A-E60E-47FE-2A56-9B2AE292CC45}"/>
              </a:ext>
            </a:extLst>
          </p:cNvPr>
          <p:cNvCxnSpPr>
            <a:cxnSpLocks/>
          </p:cNvCxnSpPr>
          <p:nvPr/>
        </p:nvCxnSpPr>
        <p:spPr>
          <a:xfrm flipH="1" flipV="1">
            <a:off x="5767431" y="2147582"/>
            <a:ext cx="151002" cy="531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28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ext&#10;&#10;AI-generated content may be incorrect.">
            <a:extLst>
              <a:ext uri="{FF2B5EF4-FFF2-40B4-BE49-F238E27FC236}">
                <a16:creationId xmlns:a16="http://schemas.microsoft.com/office/drawing/2014/main" id="{65335380-AF5F-8174-29F5-D6E8ABDA14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271" t="14551" r="23834" b="13479"/>
          <a:stretch>
            <a:fillRect/>
          </a:stretch>
        </p:blipFill>
        <p:spPr>
          <a:xfrm>
            <a:off x="336122" y="1045618"/>
            <a:ext cx="6327101" cy="37139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C43610-ACFC-E1CE-34F7-8C3DD7E0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0"/>
            <a:ext cx="11168216" cy="338447"/>
          </a:xfrm>
        </p:spPr>
        <p:txBody>
          <a:bodyPr>
            <a:normAutofit fontScale="90000"/>
          </a:bodyPr>
          <a:lstStyle/>
          <a:p>
            <a:r>
              <a:rPr lang="en-US" dirty="0"/>
              <a:t>Components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2B126-5887-0188-7D52-AA49E907580C}"/>
              </a:ext>
            </a:extLst>
          </p:cNvPr>
          <p:cNvSpPr txBox="1"/>
          <p:nvPr/>
        </p:nvSpPr>
        <p:spPr>
          <a:xfrm>
            <a:off x="5266989" y="31149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F6E089-62AE-717A-EB65-301000B1F5BF}"/>
              </a:ext>
            </a:extLst>
          </p:cNvPr>
          <p:cNvSpPr txBox="1"/>
          <p:nvPr/>
        </p:nvSpPr>
        <p:spPr>
          <a:xfrm>
            <a:off x="4353113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872D7-08BB-1DDD-7384-83788C2273C1}"/>
              </a:ext>
            </a:extLst>
          </p:cNvPr>
          <p:cNvSpPr txBox="1"/>
          <p:nvPr/>
        </p:nvSpPr>
        <p:spPr>
          <a:xfrm>
            <a:off x="3595690" y="32918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69E74-2941-0CA7-6091-C3B181CAECC8}"/>
              </a:ext>
            </a:extLst>
          </p:cNvPr>
          <p:cNvSpPr txBox="1"/>
          <p:nvPr/>
        </p:nvSpPr>
        <p:spPr>
          <a:xfrm>
            <a:off x="2694242" y="32283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5E26D8-1E35-F07B-EC8B-878996378E42}"/>
              </a:ext>
            </a:extLst>
          </p:cNvPr>
          <p:cNvSpPr txBox="1"/>
          <p:nvPr/>
        </p:nvSpPr>
        <p:spPr>
          <a:xfrm>
            <a:off x="2031712" y="31149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74D6D9-85E5-63DE-DDC3-807A12062E1C}"/>
              </a:ext>
            </a:extLst>
          </p:cNvPr>
          <p:cNvSpPr txBox="1"/>
          <p:nvPr/>
        </p:nvSpPr>
        <p:spPr>
          <a:xfrm>
            <a:off x="4244456" y="24677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1647B1-0F40-092D-3CCF-44A927D0B712}"/>
              </a:ext>
            </a:extLst>
          </p:cNvPr>
          <p:cNvSpPr txBox="1"/>
          <p:nvPr/>
        </p:nvSpPr>
        <p:spPr>
          <a:xfrm>
            <a:off x="2694242" y="22511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2E7700-4A14-2F72-9541-D34D5215AF29}"/>
              </a:ext>
            </a:extLst>
          </p:cNvPr>
          <p:cNvSpPr txBox="1"/>
          <p:nvPr/>
        </p:nvSpPr>
        <p:spPr>
          <a:xfrm>
            <a:off x="1065296" y="141503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356484-93DF-D2EB-E963-504AB1B5BC86}"/>
              </a:ext>
            </a:extLst>
          </p:cNvPr>
          <p:cNvSpPr txBox="1"/>
          <p:nvPr/>
        </p:nvSpPr>
        <p:spPr>
          <a:xfrm>
            <a:off x="1089729" y="2435901"/>
            <a:ext cx="63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D1181-7553-D54F-32DB-881A7D686C53}"/>
              </a:ext>
            </a:extLst>
          </p:cNvPr>
          <p:cNvSpPr txBox="1"/>
          <p:nvPr/>
        </p:nvSpPr>
        <p:spPr>
          <a:xfrm>
            <a:off x="1065296" y="32283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5E078D8-73C7-C3C8-27EB-2278C4B809AB}"/>
              </a:ext>
            </a:extLst>
          </p:cNvPr>
          <p:cNvGraphicFramePr>
            <a:graphicFrameLocks noGrp="1"/>
          </p:cNvGraphicFramePr>
          <p:nvPr/>
        </p:nvGraphicFramePr>
        <p:xfrm>
          <a:off x="7272718" y="543679"/>
          <a:ext cx="4450080" cy="551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164">
                  <a:extLst>
                    <a:ext uri="{9D8B030D-6E8A-4147-A177-3AD203B41FA5}">
                      <a16:colId xmlns:a16="http://schemas.microsoft.com/office/drawing/2014/main" val="2227763126"/>
                    </a:ext>
                  </a:extLst>
                </a:gridCol>
                <a:gridCol w="1553496">
                  <a:extLst>
                    <a:ext uri="{9D8B030D-6E8A-4147-A177-3AD203B41FA5}">
                      <a16:colId xmlns:a16="http://schemas.microsoft.com/office/drawing/2014/main" val="1619850499"/>
                    </a:ext>
                  </a:extLst>
                </a:gridCol>
                <a:gridCol w="1772420">
                  <a:extLst>
                    <a:ext uri="{9D8B030D-6E8A-4147-A177-3AD203B41FA5}">
                      <a16:colId xmlns:a16="http://schemas.microsoft.com/office/drawing/2014/main" val="2757628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 (</a:t>
                      </a:r>
                      <a:r>
                        <a:rPr lang="en-US" dirty="0" err="1"/>
                        <a:t>mW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4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DC/DC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1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SALSA1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3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SALSA2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55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SALSA3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93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SALSA4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42752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LDO_S1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85525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LDO_S2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85504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LDO_S3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033372"/>
                  </a:ext>
                </a:extLst>
              </a:tr>
              <a:tr h="118533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LDO_S4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9863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LDO_lpgbt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25969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LDO_VTRX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444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lpGBT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30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VTRX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433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15,206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60062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989A990-8D9A-8633-F24B-C9485A573B2D}"/>
              </a:ext>
            </a:extLst>
          </p:cNvPr>
          <p:cNvSpPr txBox="1"/>
          <p:nvPr/>
        </p:nvSpPr>
        <p:spPr>
          <a:xfrm>
            <a:off x="3681315" y="23747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4DACEE-9AD2-5146-B53E-CF2CC0430D76}"/>
              </a:ext>
            </a:extLst>
          </p:cNvPr>
          <p:cNvSpPr txBox="1"/>
          <p:nvPr/>
        </p:nvSpPr>
        <p:spPr>
          <a:xfrm>
            <a:off x="2079234" y="21900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CA4293-BC73-F649-891A-6F15429C3AE8}"/>
              </a:ext>
            </a:extLst>
          </p:cNvPr>
          <p:cNvSpPr txBox="1"/>
          <p:nvPr/>
        </p:nvSpPr>
        <p:spPr>
          <a:xfrm>
            <a:off x="1129416" y="1838177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8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0289B-E92B-B07F-A915-1EF5AE48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C61E-CF7B-CDC8-EA7C-7E69E2E2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Outer MPGD Detector – Heat Load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DE641E9-44DE-E139-A492-996F6A39A024}"/>
              </a:ext>
            </a:extLst>
          </p:cNvPr>
          <p:cNvSpPr txBox="1">
            <a:spLocks/>
          </p:cNvSpPr>
          <p:nvPr/>
        </p:nvSpPr>
        <p:spPr>
          <a:xfrm>
            <a:off x="1357568" y="5274198"/>
            <a:ext cx="3568393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 Components Heat load data</a:t>
            </a:r>
            <a:endParaRPr lang="en-US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656D18-7624-3683-E550-F5C9483A6D61}"/>
              </a:ext>
            </a:extLst>
          </p:cNvPr>
          <p:cNvGraphicFramePr>
            <a:graphicFrameLocks noGrp="1"/>
          </p:cNvGraphicFramePr>
          <p:nvPr/>
        </p:nvGraphicFramePr>
        <p:xfrm>
          <a:off x="604325" y="1310646"/>
          <a:ext cx="6514230" cy="3715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992">
                  <a:extLst>
                    <a:ext uri="{9D8B030D-6E8A-4147-A177-3AD203B41FA5}">
                      <a16:colId xmlns:a16="http://schemas.microsoft.com/office/drawing/2014/main" val="359533008"/>
                    </a:ext>
                  </a:extLst>
                </a:gridCol>
                <a:gridCol w="1343560">
                  <a:extLst>
                    <a:ext uri="{9D8B030D-6E8A-4147-A177-3AD203B41FA5}">
                      <a16:colId xmlns:a16="http://schemas.microsoft.com/office/drawing/2014/main" val="2339512454"/>
                    </a:ext>
                  </a:extLst>
                </a:gridCol>
                <a:gridCol w="963563">
                  <a:extLst>
                    <a:ext uri="{9D8B030D-6E8A-4147-A177-3AD203B41FA5}">
                      <a16:colId xmlns:a16="http://schemas.microsoft.com/office/drawing/2014/main" val="1837276582"/>
                    </a:ext>
                  </a:extLst>
                </a:gridCol>
                <a:gridCol w="1397845">
                  <a:extLst>
                    <a:ext uri="{9D8B030D-6E8A-4147-A177-3AD203B41FA5}">
                      <a16:colId xmlns:a16="http://schemas.microsoft.com/office/drawing/2014/main" val="3569939530"/>
                    </a:ext>
                  </a:extLst>
                </a:gridCol>
                <a:gridCol w="868564">
                  <a:extLst>
                    <a:ext uri="{9D8B030D-6E8A-4147-A177-3AD203B41FA5}">
                      <a16:colId xmlns:a16="http://schemas.microsoft.com/office/drawing/2014/main" val="3750354921"/>
                    </a:ext>
                  </a:extLst>
                </a:gridCol>
                <a:gridCol w="990706">
                  <a:extLst>
                    <a:ext uri="{9D8B030D-6E8A-4147-A177-3AD203B41FA5}">
                      <a16:colId xmlns:a16="http://schemas.microsoft.com/office/drawing/2014/main" val="465033600"/>
                    </a:ext>
                  </a:extLst>
                </a:gridCol>
              </a:tblGrid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Component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Power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Power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Area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Area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Heat Flux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1388863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mW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mm^2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m^2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W/m^2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7114361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DC/DC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4,400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22,000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3131539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1,800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2105469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1,800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2440470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1,800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665855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1,800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18,000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2927953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1524069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9882043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75551703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9,000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5595289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LDO lpGBT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0.156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3,120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6965689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LDO VTRX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875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0.875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17,500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8585342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lpGBT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6,000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3163948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 VTRX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0.175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1,750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262925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0873444"/>
                  </a:ext>
                </a:extLst>
              </a:tr>
              <a:tr h="2185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15206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15.206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19579785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, electronics&#10;&#10;AI-generated content may be incorrect.">
            <a:extLst>
              <a:ext uri="{FF2B5EF4-FFF2-40B4-BE49-F238E27FC236}">
                <a16:creationId xmlns:a16="http://schemas.microsoft.com/office/drawing/2014/main" id="{710C5B5E-3497-C5A7-7773-F839A92277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1" t="6666" r="2739" b="2447"/>
          <a:stretch>
            <a:fillRect/>
          </a:stretch>
        </p:blipFill>
        <p:spPr>
          <a:xfrm>
            <a:off x="7521336" y="1456732"/>
            <a:ext cx="4231216" cy="3234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C821EC-206E-CC4E-A7FC-E8DF7DB2DAF1}"/>
              </a:ext>
            </a:extLst>
          </p:cNvPr>
          <p:cNvSpPr txBox="1"/>
          <p:nvPr/>
        </p:nvSpPr>
        <p:spPr>
          <a:xfrm>
            <a:off x="10507015" y="5135622"/>
            <a:ext cx="6548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Inlet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9B892-D63C-FCB8-A30C-44D1260947F4}"/>
              </a:ext>
            </a:extLst>
          </p:cNvPr>
          <p:cNvSpPr txBox="1"/>
          <p:nvPr/>
        </p:nvSpPr>
        <p:spPr>
          <a:xfrm>
            <a:off x="10954469" y="2460350"/>
            <a:ext cx="8714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Outlet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591FB9-E3C0-AB95-D74C-C4D70BE3F4A5}"/>
              </a:ext>
            </a:extLst>
          </p:cNvPr>
          <p:cNvCxnSpPr>
            <a:cxnSpLocks/>
          </p:cNvCxnSpPr>
          <p:nvPr/>
        </p:nvCxnSpPr>
        <p:spPr>
          <a:xfrm flipV="1">
            <a:off x="10799136" y="4634917"/>
            <a:ext cx="190442" cy="500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003C20-A9C2-3D78-601C-EEB06853DDBE}"/>
              </a:ext>
            </a:extLst>
          </p:cNvPr>
          <p:cNvCxnSpPr>
            <a:cxnSpLocks/>
          </p:cNvCxnSpPr>
          <p:nvPr/>
        </p:nvCxnSpPr>
        <p:spPr>
          <a:xfrm flipH="1">
            <a:off x="11455167" y="2845113"/>
            <a:ext cx="99891" cy="14458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F4BBD4D-A18C-8C7D-62AA-A03C1FDD3B70}"/>
              </a:ext>
            </a:extLst>
          </p:cNvPr>
          <p:cNvSpPr txBox="1">
            <a:spLocks/>
          </p:cNvSpPr>
          <p:nvPr/>
        </p:nvSpPr>
        <p:spPr>
          <a:xfrm>
            <a:off x="8594471" y="5580096"/>
            <a:ext cx="2462219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 Single FEB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548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F7ACB-BAAC-B618-50A5-D5A125528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83D5-AFF9-BD22-9CE6-0390B17FC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Outer MPGD Detector – Single FEB Heat Load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CF515-1CBC-739E-AEB1-EDB887A2E5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60258" y="685800"/>
            <a:ext cx="6699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   </a:t>
            </a:r>
            <a:endParaRPr lang="en-US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EA43C5-0117-2FBD-8EA5-B87280331463}"/>
              </a:ext>
            </a:extLst>
          </p:cNvPr>
          <p:cNvGraphicFramePr>
            <a:graphicFrameLocks noGrp="1"/>
          </p:cNvGraphicFramePr>
          <p:nvPr/>
        </p:nvGraphicFramePr>
        <p:xfrm>
          <a:off x="1014206" y="1731412"/>
          <a:ext cx="3872426" cy="2571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287">
                  <a:extLst>
                    <a:ext uri="{9D8B030D-6E8A-4147-A177-3AD203B41FA5}">
                      <a16:colId xmlns:a16="http://schemas.microsoft.com/office/drawing/2014/main" val="2106414622"/>
                    </a:ext>
                  </a:extLst>
                </a:gridCol>
                <a:gridCol w="1007114">
                  <a:extLst>
                    <a:ext uri="{9D8B030D-6E8A-4147-A177-3AD203B41FA5}">
                      <a16:colId xmlns:a16="http://schemas.microsoft.com/office/drawing/2014/main" val="1600503799"/>
                    </a:ext>
                  </a:extLst>
                </a:gridCol>
                <a:gridCol w="1461025">
                  <a:extLst>
                    <a:ext uri="{9D8B030D-6E8A-4147-A177-3AD203B41FA5}">
                      <a16:colId xmlns:a16="http://schemas.microsoft.com/office/drawing/2014/main" val="2748757286"/>
                    </a:ext>
                  </a:extLst>
                </a:gridCol>
              </a:tblGrid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FEB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15.2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83758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with margin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54352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dT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1586744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4181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J/kg 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4723543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0.00741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kg/s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633802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0.00741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8005421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107014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72D3C75-8493-CFA7-0C02-DA550DF48E9B}"/>
              </a:ext>
            </a:extLst>
          </p:cNvPr>
          <p:cNvGraphicFramePr>
            <a:graphicFrameLocks noGrp="1"/>
          </p:cNvGraphicFramePr>
          <p:nvPr/>
        </p:nvGraphicFramePr>
        <p:xfrm>
          <a:off x="1014205" y="4535539"/>
          <a:ext cx="3872426" cy="27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871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1525256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021299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Velocity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0.467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9905655-C069-3BA9-9454-71104A9889CF}"/>
              </a:ext>
            </a:extLst>
          </p:cNvPr>
          <p:cNvGraphicFramePr>
            <a:graphicFrameLocks noGrp="1"/>
          </p:cNvGraphicFramePr>
          <p:nvPr/>
        </p:nvGraphicFramePr>
        <p:xfrm>
          <a:off x="1014206" y="4869990"/>
          <a:ext cx="3872426" cy="277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074">
                  <a:extLst>
                    <a:ext uri="{9D8B030D-6E8A-4147-A177-3AD203B41FA5}">
                      <a16:colId xmlns:a16="http://schemas.microsoft.com/office/drawing/2014/main" val="2575990580"/>
                    </a:ext>
                  </a:extLst>
                </a:gridCol>
                <a:gridCol w="1447951">
                  <a:extLst>
                    <a:ext uri="{9D8B030D-6E8A-4147-A177-3AD203B41FA5}">
                      <a16:colId xmlns:a16="http://schemas.microsoft.com/office/drawing/2014/main" val="3028092949"/>
                    </a:ext>
                  </a:extLst>
                </a:gridCol>
                <a:gridCol w="1195401">
                  <a:extLst>
                    <a:ext uri="{9D8B030D-6E8A-4147-A177-3AD203B41FA5}">
                      <a16:colId xmlns:a16="http://schemas.microsoft.com/office/drawing/2014/main" val="1882697861"/>
                    </a:ext>
                  </a:extLst>
                </a:gridCol>
              </a:tblGrid>
              <a:tr h="2771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Re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Laminar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5779892"/>
                  </a:ext>
                </a:extLst>
              </a:tr>
            </a:tbl>
          </a:graphicData>
        </a:graphic>
      </p:graphicFrame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47107BD-04E2-B9DA-90DC-F844432EDAAF}"/>
              </a:ext>
            </a:extLst>
          </p:cNvPr>
          <p:cNvSpPr txBox="1">
            <a:spLocks/>
          </p:cNvSpPr>
          <p:nvPr/>
        </p:nvSpPr>
        <p:spPr>
          <a:xfrm>
            <a:off x="934065" y="1295246"/>
            <a:ext cx="297917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Temperature rise 0.5 C</a:t>
            </a:r>
            <a:endParaRPr lang="en-US" b="1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294477B-A67B-1FC8-5DB5-59BB7488C93B}"/>
              </a:ext>
            </a:extLst>
          </p:cNvPr>
          <p:cNvSpPr txBox="1">
            <a:spLocks/>
          </p:cNvSpPr>
          <p:nvPr/>
        </p:nvSpPr>
        <p:spPr>
          <a:xfrm>
            <a:off x="5923938" y="1295246"/>
            <a:ext cx="297917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Temperature rise 2 C</a:t>
            </a:r>
            <a:endParaRPr lang="en-US" b="1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706DDB4-206E-43AF-B162-B877C5F5C0B5}"/>
              </a:ext>
            </a:extLst>
          </p:cNvPr>
          <p:cNvGraphicFramePr>
            <a:graphicFrameLocks noGrp="1"/>
          </p:cNvGraphicFramePr>
          <p:nvPr/>
        </p:nvGraphicFramePr>
        <p:xfrm>
          <a:off x="5923938" y="1731412"/>
          <a:ext cx="3872426" cy="2571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287">
                  <a:extLst>
                    <a:ext uri="{9D8B030D-6E8A-4147-A177-3AD203B41FA5}">
                      <a16:colId xmlns:a16="http://schemas.microsoft.com/office/drawing/2014/main" val="2106414622"/>
                    </a:ext>
                  </a:extLst>
                </a:gridCol>
                <a:gridCol w="1007114">
                  <a:extLst>
                    <a:ext uri="{9D8B030D-6E8A-4147-A177-3AD203B41FA5}">
                      <a16:colId xmlns:a16="http://schemas.microsoft.com/office/drawing/2014/main" val="1600503799"/>
                    </a:ext>
                  </a:extLst>
                </a:gridCol>
                <a:gridCol w="1461025">
                  <a:extLst>
                    <a:ext uri="{9D8B030D-6E8A-4147-A177-3AD203B41FA5}">
                      <a16:colId xmlns:a16="http://schemas.microsoft.com/office/drawing/2014/main" val="2748757286"/>
                    </a:ext>
                  </a:extLst>
                </a:gridCol>
              </a:tblGrid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FEB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15.2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83758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with margin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54352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dT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1586744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4181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J/kg 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4723543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0.00185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kg/s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633802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0.00185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8005421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1.853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107014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B262A33-A577-8278-1AE5-35CF0CA293AA}"/>
              </a:ext>
            </a:extLst>
          </p:cNvPr>
          <p:cNvGraphicFramePr>
            <a:graphicFrameLocks noGrp="1"/>
          </p:cNvGraphicFramePr>
          <p:nvPr/>
        </p:nvGraphicFramePr>
        <p:xfrm>
          <a:off x="5923938" y="4517083"/>
          <a:ext cx="3872426" cy="27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395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1361732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021299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Velocity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0.1168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31C694F-D9D0-C8DD-B67C-F449B7679E13}"/>
              </a:ext>
            </a:extLst>
          </p:cNvPr>
          <p:cNvGraphicFramePr>
            <a:graphicFrameLocks noGrp="1"/>
          </p:cNvGraphicFramePr>
          <p:nvPr/>
        </p:nvGraphicFramePr>
        <p:xfrm>
          <a:off x="5923938" y="4869990"/>
          <a:ext cx="3872426" cy="277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074">
                  <a:extLst>
                    <a:ext uri="{9D8B030D-6E8A-4147-A177-3AD203B41FA5}">
                      <a16:colId xmlns:a16="http://schemas.microsoft.com/office/drawing/2014/main" val="2575990580"/>
                    </a:ext>
                  </a:extLst>
                </a:gridCol>
                <a:gridCol w="1447951">
                  <a:extLst>
                    <a:ext uri="{9D8B030D-6E8A-4147-A177-3AD203B41FA5}">
                      <a16:colId xmlns:a16="http://schemas.microsoft.com/office/drawing/2014/main" val="3028092949"/>
                    </a:ext>
                  </a:extLst>
                </a:gridCol>
                <a:gridCol w="1195401">
                  <a:extLst>
                    <a:ext uri="{9D8B030D-6E8A-4147-A177-3AD203B41FA5}">
                      <a16:colId xmlns:a16="http://schemas.microsoft.com/office/drawing/2014/main" val="1882697861"/>
                    </a:ext>
                  </a:extLst>
                </a:gridCol>
              </a:tblGrid>
              <a:tr h="2771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Re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549.53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Laminar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577989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2CFDD63-C99F-C84D-414B-58157DE6E7EF}"/>
              </a:ext>
            </a:extLst>
          </p:cNvPr>
          <p:cNvGraphicFramePr>
            <a:graphicFrameLocks noGrp="1"/>
          </p:cNvGraphicFramePr>
          <p:nvPr/>
        </p:nvGraphicFramePr>
        <p:xfrm>
          <a:off x="1014205" y="5299835"/>
          <a:ext cx="6291163" cy="554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4017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2477939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659207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Inlet water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Ambient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075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05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B631F-19B6-D1A9-91D0-2A5D215CF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C65C8-C9BD-FA60-43B9-8A1F4333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– 0.5C temperature rise, inlet temperature 22C</a:t>
            </a:r>
          </a:p>
        </p:txBody>
      </p:sp>
      <p:pic>
        <p:nvPicPr>
          <p:cNvPr id="9" name="Picture 8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685F2E57-3864-FACB-1BDA-5CDE0A644E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695" r="9098" b="3052"/>
          <a:stretch>
            <a:fillRect/>
          </a:stretch>
        </p:blipFill>
        <p:spPr>
          <a:xfrm>
            <a:off x="457200" y="582804"/>
            <a:ext cx="6566598" cy="4382486"/>
          </a:xfrm>
          <a:prstGeom prst="rect">
            <a:avLst/>
          </a:prstGeom>
        </p:spPr>
      </p:pic>
      <p:pic>
        <p:nvPicPr>
          <p:cNvPr id="11" name="Picture 10" descr="Shape&#10;&#10;AI-generated content may be incorrect.">
            <a:extLst>
              <a:ext uri="{FF2B5EF4-FFF2-40B4-BE49-F238E27FC236}">
                <a16:creationId xmlns:a16="http://schemas.microsoft.com/office/drawing/2014/main" id="{A1EAD15C-53D8-6FBB-6C33-8C8B5BD39D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22" t="-3959" r="9118"/>
          <a:stretch>
            <a:fillRect/>
          </a:stretch>
        </p:blipFill>
        <p:spPr>
          <a:xfrm>
            <a:off x="7995552" y="457200"/>
            <a:ext cx="3891648" cy="3207774"/>
          </a:xfrm>
          <a:prstGeom prst="rect">
            <a:avLst/>
          </a:prstGeom>
        </p:spPr>
      </p:pic>
      <p:pic>
        <p:nvPicPr>
          <p:cNvPr id="14" name="Picture 13" descr="Icon&#10;&#10;AI-generated content may be incorrect.">
            <a:extLst>
              <a:ext uri="{FF2B5EF4-FFF2-40B4-BE49-F238E27FC236}">
                <a16:creationId xmlns:a16="http://schemas.microsoft.com/office/drawing/2014/main" id="{4500C34D-181E-25F7-0ECF-A03DF501F9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36" t="5003" r="15047" b="4206"/>
          <a:stretch>
            <a:fillRect/>
          </a:stretch>
        </p:blipFill>
        <p:spPr>
          <a:xfrm>
            <a:off x="8853367" y="3598606"/>
            <a:ext cx="3106985" cy="2546790"/>
          </a:xfrm>
          <a:prstGeom prst="rect">
            <a:avLst/>
          </a:prstGeom>
        </p:spPr>
      </p:pic>
      <p:pic>
        <p:nvPicPr>
          <p:cNvPr id="16" name="Picture 15" descr="Icon&#10;&#10;AI-generated content may be incorrect.">
            <a:extLst>
              <a:ext uri="{FF2B5EF4-FFF2-40B4-BE49-F238E27FC236}">
                <a16:creationId xmlns:a16="http://schemas.microsoft.com/office/drawing/2014/main" id="{11150995-30AF-E125-70EB-CCBF28785B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056" r="86260" b="9121"/>
          <a:stretch>
            <a:fillRect/>
          </a:stretch>
        </p:blipFill>
        <p:spPr>
          <a:xfrm>
            <a:off x="7906232" y="3524885"/>
            <a:ext cx="868477" cy="2663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A5D19B-C723-F7AA-977E-84292509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426" r="88002" b="15255"/>
          <a:stretch>
            <a:fillRect/>
          </a:stretch>
        </p:blipFill>
        <p:spPr>
          <a:xfrm>
            <a:off x="7085191" y="542247"/>
            <a:ext cx="866706" cy="2886753"/>
          </a:xfrm>
          <a:prstGeom prst="rect">
            <a:avLst/>
          </a:prstGeom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43A6A08-4C87-D5C1-4B9F-D4ECC39A8955}"/>
              </a:ext>
            </a:extLst>
          </p:cNvPr>
          <p:cNvSpPr txBox="1">
            <a:spLocks/>
          </p:cNvSpPr>
          <p:nvPr/>
        </p:nvSpPr>
        <p:spPr>
          <a:xfrm>
            <a:off x="1800021" y="5428348"/>
            <a:ext cx="3155438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 Temperature distribution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56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4162F-066F-5B74-789D-C8711FF99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E1C59-28C5-F642-CA5C-E1E101CB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– 2C temperature rise, inlet temperature 22C</a:t>
            </a:r>
          </a:p>
        </p:txBody>
      </p:sp>
      <p:pic>
        <p:nvPicPr>
          <p:cNvPr id="4" name="Picture 3" descr="A picture containing text, music&#10;&#10;AI-generated content may be incorrect.">
            <a:extLst>
              <a:ext uri="{FF2B5EF4-FFF2-40B4-BE49-F238E27FC236}">
                <a16:creationId xmlns:a16="http://schemas.microsoft.com/office/drawing/2014/main" id="{81EEDFC7-5FC3-94D9-04A6-613477BF62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21" t="8964" r="17878" b="10856"/>
          <a:stretch>
            <a:fillRect/>
          </a:stretch>
        </p:blipFill>
        <p:spPr>
          <a:xfrm>
            <a:off x="1526451" y="884904"/>
            <a:ext cx="5399851" cy="4498278"/>
          </a:xfrm>
          <a:prstGeom prst="rect">
            <a:avLst/>
          </a:prstGeom>
        </p:spPr>
      </p:pic>
      <p:pic>
        <p:nvPicPr>
          <p:cNvPr id="8" name="Picture 7" descr="A picture containing shape&#10;&#10;AI-generated content may be incorrect.">
            <a:extLst>
              <a:ext uri="{FF2B5EF4-FFF2-40B4-BE49-F238E27FC236}">
                <a16:creationId xmlns:a16="http://schemas.microsoft.com/office/drawing/2014/main" id="{FD0AB3C3-8A52-18B8-EA65-03BC759E2E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996" t="9735" r="18096" b="13679"/>
          <a:stretch>
            <a:fillRect/>
          </a:stretch>
        </p:blipFill>
        <p:spPr>
          <a:xfrm>
            <a:off x="8236901" y="524076"/>
            <a:ext cx="3723451" cy="3007653"/>
          </a:xfrm>
          <a:prstGeom prst="rect">
            <a:avLst/>
          </a:prstGeom>
        </p:spPr>
      </p:pic>
      <p:pic>
        <p:nvPicPr>
          <p:cNvPr id="12" name="Picture 11" descr="A picture containing shape&#10;&#10;AI-generated content may be incorrect.">
            <a:extLst>
              <a:ext uri="{FF2B5EF4-FFF2-40B4-BE49-F238E27FC236}">
                <a16:creationId xmlns:a16="http://schemas.microsoft.com/office/drawing/2014/main" id="{F3EED396-9FD0-02D4-8EE5-756D1A3576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879" r="86150" b="7543"/>
          <a:stretch>
            <a:fillRect/>
          </a:stretch>
        </p:blipFill>
        <p:spPr>
          <a:xfrm>
            <a:off x="7256971" y="524076"/>
            <a:ext cx="875429" cy="2732437"/>
          </a:xfrm>
          <a:prstGeom prst="rect">
            <a:avLst/>
          </a:prstGeom>
        </p:spPr>
      </p:pic>
      <p:pic>
        <p:nvPicPr>
          <p:cNvPr id="15" name="Picture 14" descr="Icon&#10;&#10;AI-generated content may be incorrect.">
            <a:extLst>
              <a:ext uri="{FF2B5EF4-FFF2-40B4-BE49-F238E27FC236}">
                <a16:creationId xmlns:a16="http://schemas.microsoft.com/office/drawing/2014/main" id="{A1B9D94E-19B7-9497-A5C5-E7C3DAD5B2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500" t="10610" r="22560" b="11225"/>
          <a:stretch>
            <a:fillRect/>
          </a:stretch>
        </p:blipFill>
        <p:spPr>
          <a:xfrm>
            <a:off x="9041704" y="3598605"/>
            <a:ext cx="2814016" cy="2631139"/>
          </a:xfrm>
          <a:prstGeom prst="rect">
            <a:avLst/>
          </a:prstGeom>
        </p:spPr>
      </p:pic>
      <p:pic>
        <p:nvPicPr>
          <p:cNvPr id="19" name="Picture 18" descr="Icon&#10;&#10;AI-generated content may be incorrect.">
            <a:extLst>
              <a:ext uri="{FF2B5EF4-FFF2-40B4-BE49-F238E27FC236}">
                <a16:creationId xmlns:a16="http://schemas.microsoft.com/office/drawing/2014/main" id="{30C1EFEE-CC12-41C8-CD97-1CCCD5109B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529" r="86586" b="9122"/>
          <a:stretch>
            <a:fillRect/>
          </a:stretch>
        </p:blipFill>
        <p:spPr>
          <a:xfrm>
            <a:off x="8132400" y="3429000"/>
            <a:ext cx="847871" cy="2684173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7A9378C-ED16-FE1F-6FC4-E824B50D426A}"/>
              </a:ext>
            </a:extLst>
          </p:cNvPr>
          <p:cNvSpPr txBox="1">
            <a:spLocks/>
          </p:cNvSpPr>
          <p:nvPr/>
        </p:nvSpPr>
        <p:spPr>
          <a:xfrm>
            <a:off x="1800021" y="5428348"/>
            <a:ext cx="3155438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 Temperature distribution</a:t>
            </a:r>
            <a:endParaRPr lang="en-US" b="1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FCC5661-FFED-A56A-B831-CCB632D2C6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6" t="23123" r="86713" b="9141"/>
          <a:stretch>
            <a:fillRect/>
          </a:stretch>
        </p:blipFill>
        <p:spPr>
          <a:xfrm>
            <a:off x="457200" y="1430323"/>
            <a:ext cx="1154070" cy="38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2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E9FA-4B04-8DE0-FC77-12793CF4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7FEB Model</a:t>
            </a:r>
          </a:p>
        </p:txBody>
      </p:sp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6456B7C0-DACC-877C-F701-0131AF54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79" b="3505"/>
          <a:stretch>
            <a:fillRect/>
          </a:stretch>
        </p:blipFill>
        <p:spPr>
          <a:xfrm>
            <a:off x="1400175" y="816076"/>
            <a:ext cx="9391650" cy="5270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E368AA-CB4F-22BB-34A3-35D9E066DA01}"/>
              </a:ext>
            </a:extLst>
          </p:cNvPr>
          <p:cNvSpPr txBox="1"/>
          <p:nvPr/>
        </p:nvSpPr>
        <p:spPr>
          <a:xfrm>
            <a:off x="7941230" y="5672592"/>
            <a:ext cx="6548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Inlet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45D74D-5899-CFE2-98BD-BE2FFB14D8DF}"/>
              </a:ext>
            </a:extLst>
          </p:cNvPr>
          <p:cNvSpPr txBox="1"/>
          <p:nvPr/>
        </p:nvSpPr>
        <p:spPr>
          <a:xfrm>
            <a:off x="9750649" y="4923986"/>
            <a:ext cx="8714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Outlet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8F0A71-B986-2980-9BAE-3FAD12B1DD26}"/>
              </a:ext>
            </a:extLst>
          </p:cNvPr>
          <p:cNvCxnSpPr>
            <a:cxnSpLocks/>
          </p:cNvCxnSpPr>
          <p:nvPr/>
        </p:nvCxnSpPr>
        <p:spPr>
          <a:xfrm flipH="1">
            <a:off x="9655277" y="5293318"/>
            <a:ext cx="304800" cy="6257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F797E4-EB93-859D-2065-2ECAE27134A8}"/>
              </a:ext>
            </a:extLst>
          </p:cNvPr>
          <p:cNvCxnSpPr>
            <a:cxnSpLocks/>
          </p:cNvCxnSpPr>
          <p:nvPr/>
        </p:nvCxnSpPr>
        <p:spPr>
          <a:xfrm>
            <a:off x="8603226" y="5967362"/>
            <a:ext cx="89473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05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27AA1-0541-DEB2-77C1-0E5219DB8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1FBCC-4AC2-E97D-5399-99727649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Outer MPGD Detector – 7 FEB Heat Load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F50D9-76B4-DAB1-27F3-461471D7D33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60258" y="685800"/>
            <a:ext cx="6699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   </a:t>
            </a:r>
            <a:endParaRPr lang="en-US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26827A-965C-C9DE-E4B8-3E531DD50D9A}"/>
              </a:ext>
            </a:extLst>
          </p:cNvPr>
          <p:cNvGraphicFramePr>
            <a:graphicFrameLocks noGrp="1"/>
          </p:cNvGraphicFramePr>
          <p:nvPr/>
        </p:nvGraphicFramePr>
        <p:xfrm>
          <a:off x="1014205" y="1225528"/>
          <a:ext cx="3872426" cy="3305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287">
                  <a:extLst>
                    <a:ext uri="{9D8B030D-6E8A-4147-A177-3AD203B41FA5}">
                      <a16:colId xmlns:a16="http://schemas.microsoft.com/office/drawing/2014/main" val="2106414622"/>
                    </a:ext>
                  </a:extLst>
                </a:gridCol>
                <a:gridCol w="1007114">
                  <a:extLst>
                    <a:ext uri="{9D8B030D-6E8A-4147-A177-3AD203B41FA5}">
                      <a16:colId xmlns:a16="http://schemas.microsoft.com/office/drawing/2014/main" val="1600503799"/>
                    </a:ext>
                  </a:extLst>
                </a:gridCol>
                <a:gridCol w="1461025">
                  <a:extLst>
                    <a:ext uri="{9D8B030D-6E8A-4147-A177-3AD203B41FA5}">
                      <a16:colId xmlns:a16="http://schemas.microsoft.com/office/drawing/2014/main" val="2748757286"/>
                    </a:ext>
                  </a:extLst>
                </a:gridCol>
              </a:tblGrid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FEB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6348503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Single FEB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4833442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with margin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83758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Total FEB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54352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dT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1586744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4181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J/kg 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4723543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0.05358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kg/s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633802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0.05358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8005421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107014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F59F609-25CD-6815-A904-60749E24465B}"/>
              </a:ext>
            </a:extLst>
          </p:cNvPr>
          <p:cNvGraphicFramePr>
            <a:graphicFrameLocks noGrp="1"/>
          </p:cNvGraphicFramePr>
          <p:nvPr/>
        </p:nvGraphicFramePr>
        <p:xfrm>
          <a:off x="1014205" y="4535539"/>
          <a:ext cx="3872426" cy="27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871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1525256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021299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Velocity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3.3761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1F04B4F-D2C2-D2F6-7BB1-B3AA57179585}"/>
              </a:ext>
            </a:extLst>
          </p:cNvPr>
          <p:cNvGraphicFramePr>
            <a:graphicFrameLocks noGrp="1"/>
          </p:cNvGraphicFramePr>
          <p:nvPr/>
        </p:nvGraphicFramePr>
        <p:xfrm>
          <a:off x="1014206" y="4869990"/>
          <a:ext cx="3872426" cy="277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074">
                  <a:extLst>
                    <a:ext uri="{9D8B030D-6E8A-4147-A177-3AD203B41FA5}">
                      <a16:colId xmlns:a16="http://schemas.microsoft.com/office/drawing/2014/main" val="2575990580"/>
                    </a:ext>
                  </a:extLst>
                </a:gridCol>
                <a:gridCol w="1447951">
                  <a:extLst>
                    <a:ext uri="{9D8B030D-6E8A-4147-A177-3AD203B41FA5}">
                      <a16:colId xmlns:a16="http://schemas.microsoft.com/office/drawing/2014/main" val="3028092949"/>
                    </a:ext>
                  </a:extLst>
                </a:gridCol>
                <a:gridCol w="1195401">
                  <a:extLst>
                    <a:ext uri="{9D8B030D-6E8A-4147-A177-3AD203B41FA5}">
                      <a16:colId xmlns:a16="http://schemas.microsoft.com/office/drawing/2014/main" val="1882697861"/>
                    </a:ext>
                  </a:extLst>
                </a:gridCol>
              </a:tblGrid>
              <a:tr h="2771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Re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Turbulent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5779892"/>
                  </a:ext>
                </a:extLst>
              </a:tr>
            </a:tbl>
          </a:graphicData>
        </a:graphic>
      </p:graphicFrame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E13BFE2-8546-B40B-83E5-861B9BF05C62}"/>
              </a:ext>
            </a:extLst>
          </p:cNvPr>
          <p:cNvSpPr txBox="1">
            <a:spLocks/>
          </p:cNvSpPr>
          <p:nvPr/>
        </p:nvSpPr>
        <p:spPr>
          <a:xfrm>
            <a:off x="1014205" y="759724"/>
            <a:ext cx="297917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Temperature rise 0.5 C</a:t>
            </a:r>
            <a:endParaRPr lang="en-US" b="1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985F317-A1EC-23BA-9C36-0E8C98D526D7}"/>
              </a:ext>
            </a:extLst>
          </p:cNvPr>
          <p:cNvSpPr txBox="1">
            <a:spLocks/>
          </p:cNvSpPr>
          <p:nvPr/>
        </p:nvSpPr>
        <p:spPr>
          <a:xfrm>
            <a:off x="5815781" y="759724"/>
            <a:ext cx="297917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Temperature rise 2 C</a:t>
            </a:r>
            <a:endParaRPr lang="en-US" b="1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83444D0-3517-EFBF-FAA1-EBCB665FD6E4}"/>
              </a:ext>
            </a:extLst>
          </p:cNvPr>
          <p:cNvGraphicFramePr>
            <a:graphicFrameLocks noGrp="1"/>
          </p:cNvGraphicFramePr>
          <p:nvPr/>
        </p:nvGraphicFramePr>
        <p:xfrm>
          <a:off x="5923938" y="1225528"/>
          <a:ext cx="3872426" cy="3219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287">
                  <a:extLst>
                    <a:ext uri="{9D8B030D-6E8A-4147-A177-3AD203B41FA5}">
                      <a16:colId xmlns:a16="http://schemas.microsoft.com/office/drawing/2014/main" val="2106414622"/>
                    </a:ext>
                  </a:extLst>
                </a:gridCol>
                <a:gridCol w="1007114">
                  <a:extLst>
                    <a:ext uri="{9D8B030D-6E8A-4147-A177-3AD203B41FA5}">
                      <a16:colId xmlns:a16="http://schemas.microsoft.com/office/drawing/2014/main" val="1600503799"/>
                    </a:ext>
                  </a:extLst>
                </a:gridCol>
                <a:gridCol w="1461025">
                  <a:extLst>
                    <a:ext uri="{9D8B030D-6E8A-4147-A177-3AD203B41FA5}">
                      <a16:colId xmlns:a16="http://schemas.microsoft.com/office/drawing/2014/main" val="2748757286"/>
                    </a:ext>
                  </a:extLst>
                </a:gridCol>
              </a:tblGrid>
              <a:tr h="2806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FEB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6885325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Single FEB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216346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with margin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83758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FEB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54352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dT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1586744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4181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J/kg 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4723543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0.01339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kg/s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633802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0.01339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8005421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13.39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107014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C3B083E-2FBC-64F4-A62B-03856550029E}"/>
              </a:ext>
            </a:extLst>
          </p:cNvPr>
          <p:cNvGraphicFramePr>
            <a:graphicFrameLocks noGrp="1"/>
          </p:cNvGraphicFramePr>
          <p:nvPr/>
        </p:nvGraphicFramePr>
        <p:xfrm>
          <a:off x="5923938" y="4517083"/>
          <a:ext cx="3872426" cy="27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395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1361732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021299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Velocity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0.844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C5C4F08-7C41-456F-A45A-A5C5270D2191}"/>
              </a:ext>
            </a:extLst>
          </p:cNvPr>
          <p:cNvGraphicFramePr>
            <a:graphicFrameLocks noGrp="1"/>
          </p:cNvGraphicFramePr>
          <p:nvPr/>
        </p:nvGraphicFramePr>
        <p:xfrm>
          <a:off x="5923938" y="4869990"/>
          <a:ext cx="3872426" cy="277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074">
                  <a:extLst>
                    <a:ext uri="{9D8B030D-6E8A-4147-A177-3AD203B41FA5}">
                      <a16:colId xmlns:a16="http://schemas.microsoft.com/office/drawing/2014/main" val="2575990580"/>
                    </a:ext>
                  </a:extLst>
                </a:gridCol>
                <a:gridCol w="1447951">
                  <a:extLst>
                    <a:ext uri="{9D8B030D-6E8A-4147-A177-3AD203B41FA5}">
                      <a16:colId xmlns:a16="http://schemas.microsoft.com/office/drawing/2014/main" val="3028092949"/>
                    </a:ext>
                  </a:extLst>
                </a:gridCol>
                <a:gridCol w="1195401">
                  <a:extLst>
                    <a:ext uri="{9D8B030D-6E8A-4147-A177-3AD203B41FA5}">
                      <a16:colId xmlns:a16="http://schemas.microsoft.com/office/drawing/2014/main" val="1882697861"/>
                    </a:ext>
                  </a:extLst>
                </a:gridCol>
              </a:tblGrid>
              <a:tr h="2771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Re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Transition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577989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CCB00E6-1E28-8367-6B72-CD34521035C6}"/>
              </a:ext>
            </a:extLst>
          </p:cNvPr>
          <p:cNvGraphicFramePr>
            <a:graphicFrameLocks noGrp="1"/>
          </p:cNvGraphicFramePr>
          <p:nvPr/>
        </p:nvGraphicFramePr>
        <p:xfrm>
          <a:off x="1014205" y="5299835"/>
          <a:ext cx="6291163" cy="554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4017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2477939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659207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Inlet water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Ambient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075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60831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F11560A9A3D42A6D720F5CE9EB9B4" ma:contentTypeVersion="16" ma:contentTypeDescription="Create a new document." ma:contentTypeScope="" ma:versionID="46de738f4571a7ef4174789f49d2c97b">
  <xsd:schema xmlns:xsd="http://www.w3.org/2001/XMLSchema" xmlns:xs="http://www.w3.org/2001/XMLSchema" xmlns:p="http://schemas.microsoft.com/office/2006/metadata/properties" xmlns:ns3="efb3f601-682b-4b24-a3a0-e0b0d0b660f8" xmlns:ns4="cfa4c34f-4b31-43aa-aa45-0eba64f30d0d" targetNamespace="http://schemas.microsoft.com/office/2006/metadata/properties" ma:root="true" ma:fieldsID="246ae7470b9fb0e5e79e83aa8d0d7751" ns3:_="" ns4:_="">
    <xsd:import namespace="efb3f601-682b-4b24-a3a0-e0b0d0b660f8"/>
    <xsd:import namespace="cfa4c34f-4b31-43aa-aa45-0eba64f30d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CR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3f601-682b-4b24-a3a0-e0b0d0b660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4c34f-4b31-43aa-aa45-0eba64f30d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b3f601-682b-4b24-a3a0-e0b0d0b660f8" xsi:nil="true"/>
  </documentManagement>
</p:properties>
</file>

<file path=customXml/itemProps1.xml><?xml version="1.0" encoding="utf-8"?>
<ds:datastoreItem xmlns:ds="http://schemas.openxmlformats.org/officeDocument/2006/customXml" ds:itemID="{9C655108-977B-4FB8-92A7-B22D9D4848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b3f601-682b-4b24-a3a0-e0b0d0b660f8"/>
    <ds:schemaRef ds:uri="cfa4c34f-4b31-43aa-aa45-0eba64f30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5637A3-DEB1-4C7D-9F81-D2184D65C3B4}">
  <ds:schemaRefs>
    <ds:schemaRef ds:uri="http://schemas.microsoft.com/office/2006/documentManagement/types"/>
    <ds:schemaRef ds:uri="http://schemas.microsoft.com/office/infopath/2007/PartnerControls"/>
    <ds:schemaRef ds:uri="cfa4c34f-4b31-43aa-aa45-0eba64f30d0d"/>
    <ds:schemaRef ds:uri="http://purl.org/dc/elements/1.1/"/>
    <ds:schemaRef ds:uri="http://schemas.microsoft.com/office/2006/metadata/properties"/>
    <ds:schemaRef ds:uri="efb3f601-682b-4b24-a3a0-e0b0d0b660f8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53656</TotalTime>
  <Words>941</Words>
  <Application>Microsoft Office PowerPoint</Application>
  <PresentationFormat>Widescreen</PresentationFormat>
  <Paragraphs>535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Aptos Narrow</vt:lpstr>
      <vt:lpstr>BNL</vt:lpstr>
      <vt:lpstr>Outer MPGD Detector Cooling</vt:lpstr>
      <vt:lpstr>Heatsink</vt:lpstr>
      <vt:lpstr>Components</vt:lpstr>
      <vt:lpstr>Outer MPGD Detector – Heat Load</vt:lpstr>
      <vt:lpstr> Outer MPGD Detector – Single FEB Heat Load</vt:lpstr>
      <vt:lpstr>Results – 0.5C temperature rise, inlet temperature 22C</vt:lpstr>
      <vt:lpstr>Results – 2C temperature rise, inlet temperature 22C</vt:lpstr>
      <vt:lpstr>7FEB Model</vt:lpstr>
      <vt:lpstr> Outer MPGD Detector – 7 FEB Heat Load</vt:lpstr>
      <vt:lpstr>Results – 0.5C temperature rise, inlet temperature 22C</vt:lpstr>
      <vt:lpstr>Results – 2C temperature rise, inlet temperature 22C</vt:lpstr>
      <vt:lpstr> 7 FEB Heat Load – baseline design</vt:lpstr>
      <vt:lpstr>Results – baseline design</vt:lpstr>
      <vt:lpstr> 7 FEB Heat Load – modified design – without insulation</vt:lpstr>
      <vt:lpstr>Results – modified design without insulation</vt:lpstr>
      <vt:lpstr> 7 FEB Heat Load – modified design – with insulation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I^3 PDR</dc:title>
  <dc:subject/>
  <dc:creator>rsharma@bnl.gov</dc:creator>
  <cp:keywords>I^3 PDR</cp:keywords>
  <dc:description/>
  <cp:lastModifiedBy>Gowda, Girish</cp:lastModifiedBy>
  <cp:revision>163</cp:revision>
  <cp:lastPrinted>2024-05-01T13:40:29Z</cp:lastPrinted>
  <dcterms:created xsi:type="dcterms:W3CDTF">2023-09-12T20:43:32Z</dcterms:created>
  <dcterms:modified xsi:type="dcterms:W3CDTF">2026-03-24T14:38:34Z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0x01010009AF11560A9A3D42A6D720F5CE9EB9B4</vt:lpwstr>
  </property>
  <property fmtid="{D5CDD505-2E9C-101B-9397-08002B2CF9AE}" pid="3" name="MediaServiceImageTags">
    <vt:lpwstr/>
  </property>
</Properties>
</file>