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96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March 23, 2026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9" y="23398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and India Krehbiel (</a:t>
            </a:r>
            <a:r>
              <a:rPr lang="en-US" dirty="0" err="1"/>
              <a:t>JLab</a:t>
            </a:r>
            <a:r>
              <a:rPr lang="en-US" dirty="0"/>
              <a:t>)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March 23</a:t>
            </a:r>
            <a:r>
              <a:rPr lang="en-US" baseline="30000" dirty="0">
                <a:solidFill>
                  <a:srgbClr val="FFFF00"/>
                </a:solidFill>
              </a:rPr>
              <a:t>rd</a:t>
            </a:r>
            <a:r>
              <a:rPr lang="en-US" dirty="0">
                <a:solidFill>
                  <a:srgbClr val="FFFF00"/>
                </a:solidFill>
              </a:rPr>
              <a:t>, 2026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E379D9B-E980-1272-7BAE-4C951516C2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</a:t>
            </a:r>
            <a:r>
              <a:rPr lang="en-US" dirty="0" err="1"/>
              <a:t>EMCal</a:t>
            </a:r>
            <a:r>
              <a:rPr lang="en-US" dirty="0"/>
              <a:t> Update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9BE29-4DE2-4DA9-3DE4-EBE0E9D0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696" y="1031915"/>
            <a:ext cx="8521433" cy="474733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AA20CC-AE8D-CF6D-BA86-E863297B3AA4}"/>
              </a:ext>
            </a:extLst>
          </p:cNvPr>
          <p:cNvSpPr txBox="1">
            <a:spLocks/>
          </p:cNvSpPr>
          <p:nvPr/>
        </p:nvSpPr>
        <p:spPr>
          <a:xfrm>
            <a:off x="461962" y="1031915"/>
            <a:ext cx="2849003" cy="5259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Received an updated </a:t>
            </a:r>
            <a:r>
              <a:rPr lang="en-US" dirty="0" err="1"/>
              <a:t>EMCal</a:t>
            </a:r>
            <a:r>
              <a:rPr lang="en-US" dirty="0"/>
              <a:t> Design from Chia Ming Kuo (NCU, Taiwan). Latest concept received 3/23/26. </a:t>
            </a:r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marL="0" indent="0" hangingPunct="1">
              <a:buNone/>
            </a:pPr>
            <a:r>
              <a:rPr lang="en-US" sz="1400" dirty="0"/>
              <a:t>Slide courtesy of Yu-Siang Xiao, NCU, Taiwan</a:t>
            </a:r>
          </a:p>
        </p:txBody>
      </p:sp>
    </p:spTree>
    <p:extLst>
      <p:ext uri="{BB962C8B-B14F-4D97-AF65-F5344CB8AC3E}">
        <p14:creationId xmlns:p14="http://schemas.microsoft.com/office/powerpoint/2010/main" val="9546624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4C075-7565-6B9D-0C07-28D3CFE1E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Model will need to update to suit latest high detail provided by NCU Group. Updates include </a:t>
            </a:r>
            <a:r>
              <a:rPr lang="en-US" dirty="0" err="1"/>
              <a:t>EMCal</a:t>
            </a:r>
            <a:r>
              <a:rPr lang="en-US" dirty="0"/>
              <a:t> Crystal sizes, Cooling Frames, </a:t>
            </a:r>
            <a:r>
              <a:rPr lang="en-US" dirty="0" err="1"/>
              <a:t>SiPMs</a:t>
            </a:r>
            <a:r>
              <a:rPr lang="en-US" dirty="0"/>
              <a:t>, and cable routing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CC6E48F-2D30-127A-AF97-47DB911781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</a:t>
            </a:r>
            <a:r>
              <a:rPr lang="en-US" dirty="0" err="1"/>
              <a:t>EMCal</a:t>
            </a:r>
            <a:r>
              <a:rPr lang="en-US" dirty="0"/>
              <a:t> Update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0F47E-87D3-F6F6-FB60-8099E898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4" y="1862998"/>
            <a:ext cx="3283637" cy="2895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A3525-A318-9587-AB7A-722E9AD86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36" y="1849328"/>
            <a:ext cx="2274654" cy="2583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67CBA0-F6FD-43C9-8CB9-BACB9A86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24" y="4479240"/>
            <a:ext cx="5865906" cy="1634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8AFA32-3775-B261-99B7-B86EC0106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115" y="1920706"/>
            <a:ext cx="4420217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66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10FBE-6E6A-4982-3B58-7B067645D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Preparing Infrastructure/Integration Portion for PDR for the Lumi, ZDC, and Low Q^2 Tagger Stations</a:t>
            </a:r>
          </a:p>
          <a:p>
            <a:pPr lvl="1"/>
            <a:r>
              <a:rPr lang="en-US" dirty="0"/>
              <a:t>Dry Run Scheduled for Tuesday, March 31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PDR Scheduled for April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Need to update Lumi Dipole Stands.</a:t>
            </a:r>
          </a:p>
          <a:p>
            <a:r>
              <a:rPr lang="en-US" dirty="0"/>
              <a:t>Relocating the Lumi Collimator further from IP.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EE9CC14-1AC9-CE47-CA1A-CC3E99A15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Other Updates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3341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25017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B0 Israeli Group Detector Concept</a:t>
            </a:r>
          </a:p>
          <a:p>
            <a:pPr>
              <a:defRPr sz="2800"/>
            </a:pPr>
            <a:r>
              <a:rPr lang="en-US" dirty="0"/>
              <a:t>ZDC </a:t>
            </a:r>
            <a:r>
              <a:rPr lang="en-US" dirty="0" err="1"/>
              <a:t>HCal</a:t>
            </a:r>
            <a:r>
              <a:rPr lang="en-US" dirty="0"/>
              <a:t> Updates</a:t>
            </a:r>
          </a:p>
          <a:p>
            <a:pPr>
              <a:defRPr sz="2800"/>
            </a:pPr>
            <a:r>
              <a:rPr lang="en-US" dirty="0"/>
              <a:t>ZDC </a:t>
            </a:r>
            <a:r>
              <a:rPr lang="en-US" dirty="0" err="1"/>
              <a:t>EMCal</a:t>
            </a:r>
            <a:r>
              <a:rPr lang="en-US" dirty="0"/>
              <a:t> Concept</a:t>
            </a:r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8DF1F4C-1D0D-42B2-9A85-7015499BCB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50915-CE2E-52C5-7487-EBE7F4899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07" y="1213071"/>
            <a:ext cx="7365393" cy="4269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417A3-105D-AC6C-79BE-712ED601195E}"/>
              </a:ext>
            </a:extLst>
          </p:cNvPr>
          <p:cNvSpPr txBox="1"/>
          <p:nvPr/>
        </p:nvSpPr>
        <p:spPr>
          <a:xfrm>
            <a:off x="393895" y="1213071"/>
            <a:ext cx="4382087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Igor, Avishay, and Zvi shared an update (3/16/26) to our existing B0 Railing and expanded the model to include lead screws and proposal for mov</a:t>
            </a:r>
            <a:r>
              <a:rPr lang="en-US" dirty="0"/>
              <a:t>ing the calorimeter to the front face.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Latest concept splits the calorimeter in 3 sections, with the smaller 11kg sections running along the guide rail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6767B-9D6C-463F-FB89-382DF40DC371}"/>
              </a:ext>
            </a:extLst>
          </p:cNvPr>
          <p:cNvSpPr txBox="1"/>
          <p:nvPr/>
        </p:nvSpPr>
        <p:spPr>
          <a:xfrm>
            <a:off x="444520" y="5817896"/>
            <a:ext cx="43820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Slide courtesy of Igor Korover (Tel Aviv)</a:t>
            </a:r>
          </a:p>
        </p:txBody>
      </p:sp>
    </p:spTree>
    <p:extLst>
      <p:ext uri="{BB962C8B-B14F-4D97-AF65-F5344CB8AC3E}">
        <p14:creationId xmlns:p14="http://schemas.microsoft.com/office/powerpoint/2010/main" val="27581492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30830-5F49-8788-583C-05A22888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183370-D447-B6AE-AE50-7B1D5B5917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AB648-82F0-33E9-A1A2-E1CFA8D8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98" y="1179114"/>
            <a:ext cx="8285871" cy="4499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B2C5A-8302-B6CB-30A3-5E2B42DBE951}"/>
              </a:ext>
            </a:extLst>
          </p:cNvPr>
          <p:cNvSpPr txBox="1"/>
          <p:nvPr/>
        </p:nvSpPr>
        <p:spPr>
          <a:xfrm>
            <a:off x="462577" y="5817896"/>
            <a:ext cx="43820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Slide courtesy of Igor Korover (Tel Aviv)</a:t>
            </a:r>
          </a:p>
        </p:txBody>
      </p:sp>
    </p:spTree>
    <p:extLst>
      <p:ext uri="{BB962C8B-B14F-4D97-AF65-F5344CB8AC3E}">
        <p14:creationId xmlns:p14="http://schemas.microsoft.com/office/powerpoint/2010/main" val="21103631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B1129F-62C7-5273-2DAC-633461DFA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55A881-6B79-F992-56E1-B90C8E6C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3" t="22707" r="22922"/>
          <a:stretch>
            <a:fillRect/>
          </a:stretch>
        </p:blipFill>
        <p:spPr>
          <a:xfrm>
            <a:off x="645120" y="2171725"/>
            <a:ext cx="5034792" cy="3539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771CAB-90D9-ED9B-003F-67CCEC78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13" y="993705"/>
            <a:ext cx="5302526" cy="3847414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C9DC288B-3D45-B5E4-511B-A805AFBCA30C}"/>
              </a:ext>
            </a:extLst>
          </p:cNvPr>
          <p:cNvSpPr txBox="1"/>
          <p:nvPr/>
        </p:nvSpPr>
        <p:spPr>
          <a:xfrm>
            <a:off x="1897481" y="1049649"/>
            <a:ext cx="437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/>
              <a:t>Driving motor for each plan is detachable and removed </a:t>
            </a:r>
          </a:p>
          <a:p>
            <a:r>
              <a:rPr lang="en-IL" sz="2000" dirty="0"/>
              <a:t>after positioning each tracker plane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961B31-06F0-79DD-4518-F67EBA2ABFCA}"/>
              </a:ext>
            </a:extLst>
          </p:cNvPr>
          <p:cNvSpPr txBox="1"/>
          <p:nvPr/>
        </p:nvSpPr>
        <p:spPr>
          <a:xfrm>
            <a:off x="462577" y="5817896"/>
            <a:ext cx="43820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Slide courtesy of Igor Korover (Tel Aviv)</a:t>
            </a:r>
          </a:p>
        </p:txBody>
      </p:sp>
    </p:spTree>
    <p:extLst>
      <p:ext uri="{BB962C8B-B14F-4D97-AF65-F5344CB8AC3E}">
        <p14:creationId xmlns:p14="http://schemas.microsoft.com/office/powerpoint/2010/main" val="3283032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4D349-ED83-0DA6-2FCA-9DE0CA4F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776"/>
          <a:stretch>
            <a:fillRect/>
          </a:stretch>
        </p:blipFill>
        <p:spPr>
          <a:xfrm>
            <a:off x="531220" y="1621885"/>
            <a:ext cx="7772400" cy="3614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9E46D-07D7-AEE3-7087-585A2E8230B7}"/>
              </a:ext>
            </a:extLst>
          </p:cNvPr>
          <p:cNvSpPr txBox="1"/>
          <p:nvPr/>
        </p:nvSpPr>
        <p:spPr>
          <a:xfrm>
            <a:off x="7131591" y="1781543"/>
            <a:ext cx="452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dirty="0"/>
              <a:t>Each tracker plane moved by different driver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312526-D377-0179-C057-74B955A45614}"/>
              </a:ext>
            </a:extLst>
          </p:cNvPr>
          <p:cNvCxnSpPr>
            <a:cxnSpLocks/>
          </p:cNvCxnSpPr>
          <p:nvPr/>
        </p:nvCxnSpPr>
        <p:spPr>
          <a:xfrm flipH="1">
            <a:off x="4691575" y="2038780"/>
            <a:ext cx="2440016" cy="416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C1D5A9-85C4-945B-52E0-8A4E679F2B72}"/>
              </a:ext>
            </a:extLst>
          </p:cNvPr>
          <p:cNvCxnSpPr>
            <a:cxnSpLocks/>
          </p:cNvCxnSpPr>
          <p:nvPr/>
        </p:nvCxnSpPr>
        <p:spPr>
          <a:xfrm flipH="1">
            <a:off x="5423095" y="2118609"/>
            <a:ext cx="1759296" cy="1025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8CB758-34CD-6223-0EC7-8E1D1307FE0C}"/>
              </a:ext>
            </a:extLst>
          </p:cNvPr>
          <p:cNvCxnSpPr>
            <a:cxnSpLocks/>
          </p:cNvCxnSpPr>
          <p:nvPr/>
        </p:nvCxnSpPr>
        <p:spPr>
          <a:xfrm flipH="1">
            <a:off x="3594295" y="2118609"/>
            <a:ext cx="3588096" cy="11380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E387B2-C544-7AB4-6529-017F8E9C97F0}"/>
              </a:ext>
            </a:extLst>
          </p:cNvPr>
          <p:cNvCxnSpPr>
            <a:cxnSpLocks/>
          </p:cNvCxnSpPr>
          <p:nvPr/>
        </p:nvCxnSpPr>
        <p:spPr>
          <a:xfrm flipH="1">
            <a:off x="2926080" y="2038780"/>
            <a:ext cx="4205511" cy="416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1A10DA31-2324-44D3-FFCA-E82F7A7BF2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A818FD-6591-DAE0-1FD9-9D881361ED08}"/>
              </a:ext>
            </a:extLst>
          </p:cNvPr>
          <p:cNvSpPr txBox="1"/>
          <p:nvPr/>
        </p:nvSpPr>
        <p:spPr>
          <a:xfrm>
            <a:off x="462577" y="5817896"/>
            <a:ext cx="43820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Slide courtesy of Igor Korover (Tel Aviv)</a:t>
            </a:r>
          </a:p>
        </p:txBody>
      </p:sp>
    </p:spTree>
    <p:extLst>
      <p:ext uri="{BB962C8B-B14F-4D97-AF65-F5344CB8AC3E}">
        <p14:creationId xmlns:p14="http://schemas.microsoft.com/office/powerpoint/2010/main" val="20224643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7B919-8923-6AD2-7D19-6C17E5084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has requested a standing recurring bi-weekly meeting with the Israeli Group to establish a better communication. We are coordinating a day/time that works with both teams given time zone challenges.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1D6EE77-9F38-0388-C899-A69D73D1B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90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557D217-9C2C-2922-5590-A29E9CADA6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</a:t>
            </a:r>
            <a:r>
              <a:rPr lang="en-US" dirty="0" err="1"/>
              <a:t>HCal</a:t>
            </a:r>
            <a:r>
              <a:rPr lang="en-US" dirty="0"/>
              <a:t> Update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58364-6DAA-7FE6-1A4B-CB804B57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31" y="1176233"/>
            <a:ext cx="5402781" cy="4505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06058-0E4C-3527-EB44-B17308F8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5" y="1176232"/>
            <a:ext cx="5105036" cy="450553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C2FE772-872B-EBAA-FFDB-A4B9C65A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246" y="5681766"/>
            <a:ext cx="3263153" cy="4932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Existing </a:t>
            </a:r>
            <a:r>
              <a:rPr lang="en-US" dirty="0" err="1"/>
              <a:t>JLab</a:t>
            </a:r>
            <a:r>
              <a:rPr lang="en-US" dirty="0"/>
              <a:t> Model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421623-61D2-6A40-96D5-F8C786446FEE}"/>
              </a:ext>
            </a:extLst>
          </p:cNvPr>
          <p:cNvSpPr txBox="1">
            <a:spLocks/>
          </p:cNvSpPr>
          <p:nvPr/>
        </p:nvSpPr>
        <p:spPr>
          <a:xfrm>
            <a:off x="6096000" y="5681766"/>
            <a:ext cx="5331012" cy="569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62500" lnSpcReduction="20000"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en-US" dirty="0"/>
              <a:t>Model Latest</a:t>
            </a:r>
          </a:p>
          <a:p>
            <a:pPr marL="0" indent="0" algn="ctr" hangingPunct="1">
              <a:buFont typeface="Arial"/>
              <a:buNone/>
            </a:pPr>
            <a:r>
              <a:rPr lang="en-US" dirty="0"/>
              <a:t>(Courtesy Sean Preins, University of California, Riverside)</a:t>
            </a:r>
          </a:p>
        </p:txBody>
      </p:sp>
    </p:spTree>
    <p:extLst>
      <p:ext uri="{BB962C8B-B14F-4D97-AF65-F5344CB8AC3E}">
        <p14:creationId xmlns:p14="http://schemas.microsoft.com/office/powerpoint/2010/main" val="31470965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1A871-AE1F-5085-59BD-DECB7E20E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94" y="1035986"/>
            <a:ext cx="5787503" cy="476193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5693C7-B0A3-3989-2992-C64D2B98E678}"/>
              </a:ext>
            </a:extLst>
          </p:cNvPr>
          <p:cNvSpPr txBox="1">
            <a:spLocks/>
          </p:cNvSpPr>
          <p:nvPr/>
        </p:nvSpPr>
        <p:spPr>
          <a:xfrm>
            <a:off x="7435868" y="5797916"/>
            <a:ext cx="3263153" cy="49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hangingPunct="1">
              <a:buFont typeface="Arial"/>
              <a:buNone/>
            </a:pPr>
            <a:r>
              <a:rPr lang="en-US" dirty="0"/>
              <a:t>Updated </a:t>
            </a:r>
            <a:r>
              <a:rPr lang="en-US" dirty="0" err="1"/>
              <a:t>JLab</a:t>
            </a:r>
            <a:r>
              <a:rPr lang="en-US" dirty="0"/>
              <a:t> Model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A6A51F-13A8-0934-9D02-C684F484B3C8}"/>
              </a:ext>
            </a:extLst>
          </p:cNvPr>
          <p:cNvSpPr txBox="1">
            <a:spLocks/>
          </p:cNvSpPr>
          <p:nvPr/>
        </p:nvSpPr>
        <p:spPr>
          <a:xfrm>
            <a:off x="461962" y="1035986"/>
            <a:ext cx="5634038" cy="525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Due to the difference software between UCR (Sketchup) and </a:t>
            </a:r>
            <a:r>
              <a:rPr lang="en-US" dirty="0" err="1"/>
              <a:t>JLab</a:t>
            </a:r>
            <a:r>
              <a:rPr lang="en-US" dirty="0"/>
              <a:t> (NX), we had to recreate the model in NX. </a:t>
            </a:r>
          </a:p>
          <a:p>
            <a:pPr hangingPunct="1"/>
            <a:r>
              <a:rPr lang="en-US" dirty="0"/>
              <a:t>Updated model includes a change to the PCB boards using (3) different sizes, sensor locations, and an increased size in the Z-axis</a:t>
            </a:r>
          </a:p>
          <a:p>
            <a:pPr hangingPunct="1"/>
            <a:r>
              <a:rPr lang="en-US" dirty="0"/>
              <a:t>We will be repurposing existing iron blocks and modifying accordingly for future support frame design.</a:t>
            </a:r>
          </a:p>
          <a:p>
            <a:pPr hangingPunct="1"/>
            <a:r>
              <a:rPr lang="en-US" dirty="0"/>
              <a:t>Upcoming model updates for support frame and cable routing</a:t>
            </a:r>
          </a:p>
          <a:p>
            <a:pPr hangingPunct="1"/>
            <a:r>
              <a:rPr lang="en-US" dirty="0"/>
              <a:t>Continued discussions with UCR are ongoing.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8E90D43-DB75-74A4-567F-29BA058C4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</a:t>
            </a:r>
            <a:r>
              <a:rPr lang="en-US" dirty="0" err="1"/>
              <a:t>HCal</a:t>
            </a:r>
            <a:r>
              <a:rPr lang="en-US" dirty="0"/>
              <a:t> Update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697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18064</TotalTime>
  <Words>434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BNL</vt:lpstr>
      <vt:lpstr>PowerPoint Presentation</vt:lpstr>
      <vt:lpstr>Primary Updates Outline</vt:lpstr>
      <vt:lpstr>Israeli Group B0 Detector Concept</vt:lpstr>
      <vt:lpstr>Israeli Group B0 Detector Concept</vt:lpstr>
      <vt:lpstr>Israeli Group B0 Detector Concept</vt:lpstr>
      <vt:lpstr>Israeli Group B0 Detector Concept</vt:lpstr>
      <vt:lpstr>Israeli Group B0 Detector Concept</vt:lpstr>
      <vt:lpstr>ZDC HCal Update</vt:lpstr>
      <vt:lpstr>ZDC HCal Update</vt:lpstr>
      <vt:lpstr>ZDC EMCal Update</vt:lpstr>
      <vt:lpstr>ZDC EMCal Update</vt:lpstr>
      <vt:lpstr>Other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106</cp:revision>
  <dcterms:modified xsi:type="dcterms:W3CDTF">2026-03-23T13:53:25Z</dcterms:modified>
</cp:coreProperties>
</file>