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</p:sldMasterIdLst>
  <p:notesMasterIdLst>
    <p:notesMasterId r:id="rId12"/>
  </p:notesMasterIdLst>
  <p:sldIdLst>
    <p:sldId id="4758" r:id="rId5"/>
    <p:sldId id="4760" r:id="rId6"/>
    <p:sldId id="4762" r:id="rId7"/>
    <p:sldId id="4761" r:id="rId8"/>
    <p:sldId id="4763" r:id="rId9"/>
    <p:sldId id="4764" r:id="rId10"/>
    <p:sldId id="47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9" autoAdjust="0"/>
    <p:restoredTop sz="94724" autoAdjust="0"/>
  </p:normalViewPr>
  <p:slideViewPr>
    <p:cSldViewPr snapToGrid="0">
      <p:cViewPr varScale="1">
        <p:scale>
          <a:sx n="75" d="100"/>
          <a:sy n="75" d="100"/>
        </p:scale>
        <p:origin x="113" y="43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'Connor, Thomas P." userId="229623717_tp_box_2" providerId="OAuth2" clId="{CC8733B9-42E5-46F7-BBD2-98359948832B}"/>
    <pc:docChg chg="undo custSel modSld">
      <pc:chgData name="O'Connor, Thomas P." userId="229623717_tp_box_2" providerId="OAuth2" clId="{CC8733B9-42E5-46F7-BBD2-98359948832B}" dt="2026-06-01T13:38:51.903" v="72" actId="6549"/>
      <pc:docMkLst>
        <pc:docMk/>
      </pc:docMkLst>
      <pc:sldChg chg="modSp mod">
        <pc:chgData name="O'Connor, Thomas P." userId="229623717_tp_box_2" providerId="OAuth2" clId="{CC8733B9-42E5-46F7-BBD2-98359948832B}" dt="2026-05-31T17:38:55.433" v="1" actId="113"/>
        <pc:sldMkLst>
          <pc:docMk/>
          <pc:sldMk cId="3508002978" sldId="4760"/>
        </pc:sldMkLst>
        <pc:spChg chg="mod">
          <ac:chgData name="O'Connor, Thomas P." userId="229623717_tp_box_2" providerId="OAuth2" clId="{CC8733B9-42E5-46F7-BBD2-98359948832B}" dt="2026-05-31T17:38:55.433" v="1" actId="113"/>
          <ac:spMkLst>
            <pc:docMk/>
            <pc:sldMk cId="3508002978" sldId="4760"/>
            <ac:spMk id="5" creationId="{05B9C5F6-4C9C-D571-4E9A-C3C07C3FC601}"/>
          </ac:spMkLst>
        </pc:spChg>
      </pc:sldChg>
      <pc:sldChg chg="modSp mod">
        <pc:chgData name="O'Connor, Thomas P." userId="229623717_tp_box_2" providerId="OAuth2" clId="{CC8733B9-42E5-46F7-BBD2-98359948832B}" dt="2026-06-01T13:38:51.903" v="72" actId="6549"/>
        <pc:sldMkLst>
          <pc:docMk/>
          <pc:sldMk cId="3363367966" sldId="4761"/>
        </pc:sldMkLst>
        <pc:spChg chg="mod">
          <ac:chgData name="O'Connor, Thomas P." userId="229623717_tp_box_2" providerId="OAuth2" clId="{CC8733B9-42E5-46F7-BBD2-98359948832B}" dt="2026-06-01T13:38:51.903" v="72" actId="6549"/>
          <ac:spMkLst>
            <pc:docMk/>
            <pc:sldMk cId="3363367966" sldId="4761"/>
            <ac:spMk id="5" creationId="{D4CF6FAB-D758-228E-B99B-90300C3F0DCC}"/>
          </ac:spMkLst>
        </pc:spChg>
      </pc:sldChg>
      <pc:sldChg chg="modSp mod">
        <pc:chgData name="O'Connor, Thomas P." userId="229623717_tp_box_2" providerId="OAuth2" clId="{CC8733B9-42E5-46F7-BBD2-98359948832B}" dt="2026-05-31T17:39:55.668" v="18" actId="20577"/>
        <pc:sldMkLst>
          <pc:docMk/>
          <pc:sldMk cId="2212365897" sldId="4762"/>
        </pc:sldMkLst>
        <pc:spChg chg="mod">
          <ac:chgData name="O'Connor, Thomas P." userId="229623717_tp_box_2" providerId="OAuth2" clId="{CC8733B9-42E5-46F7-BBD2-98359948832B}" dt="2026-05-31T17:39:55.668" v="18" actId="20577"/>
          <ac:spMkLst>
            <pc:docMk/>
            <pc:sldMk cId="2212365897" sldId="4762"/>
            <ac:spMk id="5" creationId="{349F5BBA-7694-3150-37F1-AE1F524E1FC2}"/>
          </ac:spMkLst>
        </pc:spChg>
      </pc:sldChg>
      <pc:sldChg chg="modSp mod">
        <pc:chgData name="O'Connor, Thomas P." userId="229623717_tp_box_2" providerId="OAuth2" clId="{CC8733B9-42E5-46F7-BBD2-98359948832B}" dt="2026-05-31T17:42:38.564" v="24" actId="20577"/>
        <pc:sldMkLst>
          <pc:docMk/>
          <pc:sldMk cId="1823632611" sldId="4763"/>
        </pc:sldMkLst>
        <pc:spChg chg="mod">
          <ac:chgData name="O'Connor, Thomas P." userId="229623717_tp_box_2" providerId="OAuth2" clId="{CC8733B9-42E5-46F7-BBD2-98359948832B}" dt="2026-05-31T17:42:38.564" v="24" actId="20577"/>
          <ac:spMkLst>
            <pc:docMk/>
            <pc:sldMk cId="1823632611" sldId="4763"/>
            <ac:spMk id="5" creationId="{3AA1CCD0-DA12-5B60-0EDE-548527CE7933}"/>
          </ac:spMkLst>
        </pc:spChg>
      </pc:sldChg>
      <pc:sldChg chg="modSp mod">
        <pc:chgData name="O'Connor, Thomas P." userId="229623717_tp_box_2" providerId="OAuth2" clId="{CC8733B9-42E5-46F7-BBD2-98359948832B}" dt="2026-05-31T17:43:25.409" v="34" actId="20577"/>
        <pc:sldMkLst>
          <pc:docMk/>
          <pc:sldMk cId="847929991" sldId="4764"/>
        </pc:sldMkLst>
        <pc:spChg chg="mod">
          <ac:chgData name="O'Connor, Thomas P." userId="229623717_tp_box_2" providerId="OAuth2" clId="{CC8733B9-42E5-46F7-BBD2-98359948832B}" dt="2026-05-31T17:43:25.409" v="34" actId="20577"/>
          <ac:spMkLst>
            <pc:docMk/>
            <pc:sldMk cId="847929991" sldId="4764"/>
            <ac:spMk id="5" creationId="{6E5992F1-80B2-8DB4-A837-5F5C50A6475F}"/>
          </ac:spMkLst>
        </pc:spChg>
      </pc:sldChg>
    </pc:docChg>
  </pc:docChgLst>
  <pc:docChgLst>
    <pc:chgData name="O'Connor, Thomas P." userId="229623717_tp_box_2" providerId="OAuth2" clId="{72BCD3EC-D1B8-4FA1-9FC6-0B511D1D1757}"/>
    <pc:docChg chg="undo custSel addSld delSld modSld sldOrd">
      <pc:chgData name="O'Connor, Thomas P." userId="229623717_tp_box_2" providerId="OAuth2" clId="{72BCD3EC-D1B8-4FA1-9FC6-0B511D1D1757}" dt="2026-05-29T22:16:19.174" v="1957" actId="20577"/>
      <pc:docMkLst>
        <pc:docMk/>
      </pc:docMkLst>
      <pc:sldChg chg="addSp modSp mod">
        <pc:chgData name="O'Connor, Thomas P." userId="229623717_tp_box_2" providerId="OAuth2" clId="{72BCD3EC-D1B8-4FA1-9FC6-0B511D1D1757}" dt="2026-05-29T18:57:43.400" v="61" actId="207"/>
        <pc:sldMkLst>
          <pc:docMk/>
          <pc:sldMk cId="4134062534" sldId="4758"/>
        </pc:sldMkLst>
        <pc:spChg chg="mod">
          <ac:chgData name="O'Connor, Thomas P." userId="229623717_tp_box_2" providerId="OAuth2" clId="{72BCD3EC-D1B8-4FA1-9FC6-0B511D1D1757}" dt="2026-05-29T18:54:48.346" v="11" actId="20577"/>
          <ac:spMkLst>
            <pc:docMk/>
            <pc:sldMk cId="4134062534" sldId="4758"/>
            <ac:spMk id="3" creationId="{200F0D07-ABCF-2318-CEFA-9F9FC4E3A6D8}"/>
          </ac:spMkLst>
        </pc:spChg>
        <pc:spChg chg="add mod">
          <ac:chgData name="O'Connor, Thomas P." userId="229623717_tp_box_2" providerId="OAuth2" clId="{72BCD3EC-D1B8-4FA1-9FC6-0B511D1D1757}" dt="2026-05-29T18:57:43.400" v="61" actId="207"/>
          <ac:spMkLst>
            <pc:docMk/>
            <pc:sldMk cId="4134062534" sldId="4758"/>
            <ac:spMk id="5" creationId="{EFD20081-267A-5770-A02B-C65511F04C25}"/>
          </ac:spMkLst>
        </pc:spChg>
      </pc:sldChg>
      <pc:sldChg chg="delSp modSp new mod">
        <pc:chgData name="O'Connor, Thomas P." userId="229623717_tp_box_2" providerId="OAuth2" clId="{72BCD3EC-D1B8-4FA1-9FC6-0B511D1D1757}" dt="2026-05-29T22:04:03.384" v="1866" actId="20577"/>
        <pc:sldMkLst>
          <pc:docMk/>
          <pc:sldMk cId="3508002978" sldId="4760"/>
        </pc:sldMkLst>
        <pc:spChg chg="mod">
          <ac:chgData name="O'Connor, Thomas P." userId="229623717_tp_box_2" providerId="OAuth2" clId="{72BCD3EC-D1B8-4FA1-9FC6-0B511D1D1757}" dt="2026-05-29T19:35:54.123" v="83" actId="20577"/>
          <ac:spMkLst>
            <pc:docMk/>
            <pc:sldMk cId="3508002978" sldId="4760"/>
            <ac:spMk id="2" creationId="{CD23B1BC-D5E9-0062-3059-74F466AAEA43}"/>
          </ac:spMkLst>
        </pc:spChg>
        <pc:spChg chg="mod">
          <ac:chgData name="O'Connor, Thomas P." userId="229623717_tp_box_2" providerId="OAuth2" clId="{72BCD3EC-D1B8-4FA1-9FC6-0B511D1D1757}" dt="2026-05-29T22:04:03.384" v="1866" actId="20577"/>
          <ac:spMkLst>
            <pc:docMk/>
            <pc:sldMk cId="3508002978" sldId="4760"/>
            <ac:spMk id="5" creationId="{05B9C5F6-4C9C-D571-4E9A-C3C07C3FC601}"/>
          </ac:spMkLst>
        </pc:spChg>
      </pc:sldChg>
      <pc:sldChg chg="modSp add mod">
        <pc:chgData name="O'Connor, Thomas P." userId="229623717_tp_box_2" providerId="OAuth2" clId="{72BCD3EC-D1B8-4FA1-9FC6-0B511D1D1757}" dt="2026-05-29T21:54:54.975" v="1813" actId="13926"/>
        <pc:sldMkLst>
          <pc:docMk/>
          <pc:sldMk cId="3363367966" sldId="4761"/>
        </pc:sldMkLst>
        <pc:spChg chg="mod">
          <ac:chgData name="O'Connor, Thomas P." userId="229623717_tp_box_2" providerId="OAuth2" clId="{72BCD3EC-D1B8-4FA1-9FC6-0B511D1D1757}" dt="2026-05-29T21:54:54.975" v="1813" actId="13926"/>
          <ac:spMkLst>
            <pc:docMk/>
            <pc:sldMk cId="3363367966" sldId="4761"/>
            <ac:spMk id="5" creationId="{D4CF6FAB-D758-228E-B99B-90300C3F0DCC}"/>
          </ac:spMkLst>
        </pc:spChg>
      </pc:sldChg>
      <pc:sldChg chg="modSp add mod ord">
        <pc:chgData name="O'Connor, Thomas P." userId="229623717_tp_box_2" providerId="OAuth2" clId="{72BCD3EC-D1B8-4FA1-9FC6-0B511D1D1757}" dt="2026-05-29T21:53:30.128" v="1806" actId="13926"/>
        <pc:sldMkLst>
          <pc:docMk/>
          <pc:sldMk cId="2212365897" sldId="4762"/>
        </pc:sldMkLst>
        <pc:spChg chg="mod">
          <ac:chgData name="O'Connor, Thomas P." userId="229623717_tp_box_2" providerId="OAuth2" clId="{72BCD3EC-D1B8-4FA1-9FC6-0B511D1D1757}" dt="2026-05-29T21:53:30.128" v="1806" actId="13926"/>
          <ac:spMkLst>
            <pc:docMk/>
            <pc:sldMk cId="2212365897" sldId="4762"/>
            <ac:spMk id="5" creationId="{349F5BBA-7694-3150-37F1-AE1F524E1FC2}"/>
          </ac:spMkLst>
        </pc:spChg>
      </pc:sldChg>
      <pc:sldChg chg="modSp add mod">
        <pc:chgData name="O'Connor, Thomas P." userId="229623717_tp_box_2" providerId="OAuth2" clId="{72BCD3EC-D1B8-4FA1-9FC6-0B511D1D1757}" dt="2026-05-29T22:06:07.870" v="1867" actId="113"/>
        <pc:sldMkLst>
          <pc:docMk/>
          <pc:sldMk cId="1823632611" sldId="4763"/>
        </pc:sldMkLst>
        <pc:spChg chg="mod">
          <ac:chgData name="O'Connor, Thomas P." userId="229623717_tp_box_2" providerId="OAuth2" clId="{72BCD3EC-D1B8-4FA1-9FC6-0B511D1D1757}" dt="2026-05-29T22:06:07.870" v="1867" actId="113"/>
          <ac:spMkLst>
            <pc:docMk/>
            <pc:sldMk cId="1823632611" sldId="4763"/>
            <ac:spMk id="5" creationId="{3AA1CCD0-DA12-5B60-0EDE-548527CE7933}"/>
          </ac:spMkLst>
        </pc:spChg>
      </pc:sldChg>
      <pc:sldChg chg="modSp add mod">
        <pc:chgData name="O'Connor, Thomas P." userId="229623717_tp_box_2" providerId="OAuth2" clId="{72BCD3EC-D1B8-4FA1-9FC6-0B511D1D1757}" dt="2026-05-29T22:06:27.943" v="1868" actId="255"/>
        <pc:sldMkLst>
          <pc:docMk/>
          <pc:sldMk cId="847929991" sldId="4764"/>
        </pc:sldMkLst>
        <pc:spChg chg="mod">
          <ac:chgData name="O'Connor, Thomas P." userId="229623717_tp_box_2" providerId="OAuth2" clId="{72BCD3EC-D1B8-4FA1-9FC6-0B511D1D1757}" dt="2026-05-29T22:06:27.943" v="1868" actId="255"/>
          <ac:spMkLst>
            <pc:docMk/>
            <pc:sldMk cId="847929991" sldId="4764"/>
            <ac:spMk id="5" creationId="{6E5992F1-80B2-8DB4-A837-5F5C50A6475F}"/>
          </ac:spMkLst>
        </pc:spChg>
      </pc:sldChg>
      <pc:sldChg chg="modSp add mod">
        <pc:chgData name="O'Connor, Thomas P." userId="229623717_tp_box_2" providerId="OAuth2" clId="{72BCD3EC-D1B8-4FA1-9FC6-0B511D1D1757}" dt="2026-05-29T22:16:19.174" v="1957" actId="20577"/>
        <pc:sldMkLst>
          <pc:docMk/>
          <pc:sldMk cId="2084455419" sldId="4765"/>
        </pc:sldMkLst>
        <pc:spChg chg="mod">
          <ac:chgData name="O'Connor, Thomas P." userId="229623717_tp_box_2" providerId="OAuth2" clId="{72BCD3EC-D1B8-4FA1-9FC6-0B511D1D1757}" dt="2026-05-29T22:12:36.364" v="1897" actId="20577"/>
          <ac:spMkLst>
            <pc:docMk/>
            <pc:sldMk cId="2084455419" sldId="4765"/>
            <ac:spMk id="2" creationId="{DAACF077-D28E-F0F0-9C74-C8D29C8B21D5}"/>
          </ac:spMkLst>
        </pc:spChg>
        <pc:spChg chg="mod">
          <ac:chgData name="O'Connor, Thomas P." userId="229623717_tp_box_2" providerId="OAuth2" clId="{72BCD3EC-D1B8-4FA1-9FC6-0B511D1D1757}" dt="2026-05-29T22:16:19.174" v="1957" actId="20577"/>
          <ac:spMkLst>
            <pc:docMk/>
            <pc:sldMk cId="2084455419" sldId="4765"/>
            <ac:spMk id="5" creationId="{989BADBE-9096-F049-71C6-5849DEDE35E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5/31/2026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839EF-EF2D-A244-8B03-02564FD3872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610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1481540"/>
            <a:ext cx="10334625" cy="846237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4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&lt;Title from SC-2 Agenda&gt;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3176" y="4649660"/>
            <a:ext cx="4363736" cy="101962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SC-x Identifier</a:t>
            </a:r>
          </a:p>
          <a:p>
            <a:r>
              <a:rPr lang="en-US" dirty="0"/>
              <a:t>EIC CD-3A Director’s Review</a:t>
            </a:r>
          </a:p>
          <a:p>
            <a:r>
              <a:rPr lang="en-US" dirty="0"/>
              <a:t>October 10-13, 2023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3175" y="3103114"/>
            <a:ext cx="10334625" cy="44897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8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Presenter Name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99D03B-F4BD-85C1-5955-B2BB7ACF4A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26314" y="472833"/>
            <a:ext cx="1632203" cy="457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76D9F0E-4B80-0FD1-A24A-1C1B60A4BB4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7566183" y="472833"/>
            <a:ext cx="1787236" cy="457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0496317-0189-6060-26F4-32FD0508897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067685" y="472833"/>
            <a:ext cx="1825604" cy="457200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12F870F-A3EC-0442-4A49-50365EE5DD7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2800" y="2193629"/>
            <a:ext cx="10334625" cy="501650"/>
          </a:xfrm>
        </p:spPr>
        <p:txBody>
          <a:bodyPr anchor="ctr"/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8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z="2800" dirty="0"/>
              <a:t>Includes CD-3a, WBS </a:t>
            </a:r>
            <a:r>
              <a:rPr lang="en-US" sz="2800" dirty="0" err="1"/>
              <a:t>a.b.c.d</a:t>
            </a:r>
            <a:r>
              <a:rPr lang="en-US" sz="2800" dirty="0"/>
              <a:t> (if appropriate)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FD74062-0C2E-090F-07DF-75D428DE15D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12800" y="3994927"/>
            <a:ext cx="10334625" cy="37954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WBS a.bc.def… WBS Name (Exact from WBS)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DFAD954-7DFC-3150-35B3-444AB26BD5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2800" y="3552825"/>
            <a:ext cx="10334625" cy="47783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Project Role or Organizational Role if not Project</a:t>
            </a:r>
          </a:p>
        </p:txBody>
      </p:sp>
    </p:spTree>
    <p:extLst>
      <p:ext uri="{BB962C8B-B14F-4D97-AF65-F5344CB8AC3E}">
        <p14:creationId xmlns:p14="http://schemas.microsoft.com/office/powerpoint/2010/main" val="23719209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>
          <p15:clr>
            <a:srgbClr val="FBAE40"/>
          </p15:clr>
        </p15:guide>
        <p15:guide id="8" pos="3840">
          <p15:clr>
            <a:srgbClr val="FBAE40"/>
          </p15:clr>
        </p15:guide>
        <p15:guide id="9" orient="horz" pos="3888">
          <p15:clr>
            <a:srgbClr val="FBAE40"/>
          </p15:clr>
        </p15:guide>
        <p15:guide id="10" pos="360">
          <p15:clr>
            <a:srgbClr val="FBAE40"/>
          </p15:clr>
        </p15:guide>
        <p15:guide id="11" pos="7320">
          <p15:clr>
            <a:srgbClr val="FBAE40"/>
          </p15:clr>
        </p15:guide>
        <p15:guide id="12" orient="horz" pos="398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1481540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4712963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3441178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99D03B-F4BD-85C1-5955-B2BB7ACF4A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26314" y="472833"/>
            <a:ext cx="1632203" cy="457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76D9F0E-4B80-0FD1-A24A-1C1B60A4BB4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7566183" y="472833"/>
            <a:ext cx="1787236" cy="457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0496317-0189-6060-26F4-32FD0508897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067685" y="472833"/>
            <a:ext cx="1825604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5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7E7747BA-6145-3552-2339-5F4BF5DF2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0"/>
            <a:ext cx="11499925" cy="6768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4C6E50E-3840-229D-97E9-6585956B40D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1963" y="981075"/>
            <a:ext cx="11499850" cy="50657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94568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CD9BCDB3-24E9-1B4D-0A74-4298674A99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6272" y="6352220"/>
            <a:ext cx="432486" cy="365125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B224274-F62A-0549-BAD4-F30ACF48DB45}"/>
              </a:ext>
            </a:extLst>
          </p:cNvPr>
          <p:cNvCxnSpPr>
            <a:cxnSpLocks/>
          </p:cNvCxnSpPr>
          <p:nvPr userDrawn="1"/>
        </p:nvCxnSpPr>
        <p:spPr>
          <a:xfrm>
            <a:off x="472739" y="6274498"/>
            <a:ext cx="1149992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1252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*Title, Sub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/>
              <a:t>BASIC CONTENT SLIDE</a:t>
            </a:r>
            <a:br>
              <a:rPr lang="en-US" dirty="0"/>
            </a:br>
            <a:r>
              <a:rPr lang="en-US" dirty="0"/>
              <a:t>one or two lines for headline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5EF28-261C-FD41-A360-1A380056DD1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E61F04F-3CF4-D566-EF9D-9CDCD0B981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325033"/>
            <a:ext cx="11176000" cy="584200"/>
          </a:xfrm>
        </p:spPr>
        <p:txBody>
          <a:bodyPr>
            <a:noAutofit/>
          </a:bodyPr>
          <a:lstStyle>
            <a:lvl1pPr marL="0" indent="0">
              <a:buNone/>
              <a:defRPr sz="2667" b="1" i="0" baseline="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Slide subtitle sentence case. Optional: delete as needed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E476E8C9-921B-17FC-9AEA-348F1AA2B0F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9600" y="1909234"/>
            <a:ext cx="9753600" cy="4364567"/>
          </a:xfrm>
        </p:spPr>
        <p:txBody>
          <a:bodyPr/>
          <a:lstStyle/>
          <a:p>
            <a:pPr lvl="0"/>
            <a:r>
              <a:rPr lang="en-US" dirty="0"/>
              <a:t>Click to add 1st-level bullet. Click an icon below to add table, graph or other imagery.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70012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0"/>
            <a:ext cx="11499925" cy="6412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809111"/>
            <a:ext cx="11499925" cy="48658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AB150B5-704F-CF21-3183-8DB97C07706C}"/>
              </a:ext>
            </a:extLst>
          </p:cNvPr>
          <p:cNvCxnSpPr>
            <a:cxnSpLocks/>
          </p:cNvCxnSpPr>
          <p:nvPr userDrawn="1"/>
        </p:nvCxnSpPr>
        <p:spPr>
          <a:xfrm>
            <a:off x="571500" y="647048"/>
            <a:ext cx="11499925" cy="0"/>
          </a:xfrm>
          <a:prstGeom prst="line">
            <a:avLst/>
          </a:prstGeom>
          <a:ln w="25400">
            <a:gradFill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CDBE15E-918B-934C-B2BA-5FF9AAD315E2}"/>
              </a:ext>
            </a:extLst>
          </p:cNvPr>
          <p:cNvCxnSpPr>
            <a:cxnSpLocks/>
          </p:cNvCxnSpPr>
          <p:nvPr userDrawn="1"/>
        </p:nvCxnSpPr>
        <p:spPr>
          <a:xfrm>
            <a:off x="472739" y="6274498"/>
            <a:ext cx="1149992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314749B-2222-4967-9577-C68C9DD38A21}"/>
              </a:ext>
            </a:extLst>
          </p:cNvPr>
          <p:cNvSpPr txBox="1"/>
          <p:nvPr userDrawn="1"/>
        </p:nvSpPr>
        <p:spPr>
          <a:xfrm>
            <a:off x="11541499" y="6490193"/>
            <a:ext cx="513209" cy="30777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/>
            <a:fld id="{E5E7E6BA-9547-40BA-BC84-EED48D8D50C1}" type="slidenum">
              <a:rPr lang="en-US" sz="1400" b="0" smtClean="0">
                <a:solidFill>
                  <a:schemeClr val="tx1"/>
                </a:solidFill>
              </a:rPr>
              <a:pPr algn="r"/>
              <a:t>‹#›</a:t>
            </a:fld>
            <a:endParaRPr lang="en-US" sz="1400" b="0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B60CF06-DD34-8E9B-3F88-8E8C30ACFC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61D5AA8-F09E-4D68-A0E2-46023E68F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7" r:id="rId4"/>
    <p:sldLayoutId id="2147483672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u="none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3840" userDrawn="1">
          <p15:clr>
            <a:srgbClr val="F26B43"/>
          </p15:clr>
        </p15:guide>
        <p15:guide id="9" pos="36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732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1F5B5-4B25-C469-87BE-41A75A7120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8814" y="1143474"/>
            <a:ext cx="10334625" cy="846237"/>
          </a:xfrm>
        </p:spPr>
        <p:txBody>
          <a:bodyPr>
            <a:normAutofit fontScale="90000"/>
          </a:bodyPr>
          <a:lstStyle/>
          <a:p>
            <a:r>
              <a:rPr lang="en-US" dirty="0"/>
              <a:t>BIC Update</a:t>
            </a:r>
            <a:br>
              <a:rPr lang="en-US" dirty="0"/>
            </a:b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1A2A0F-F73E-004D-868A-1A4D79DBE1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3103114"/>
            <a:ext cx="10334625" cy="44897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Kevin Bailey &amp; Tom  O’Connor</a:t>
            </a:r>
          </a:p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9059204-FF2B-03A6-FAB7-9DE25E7F11D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48195" y="2567210"/>
            <a:ext cx="10334625" cy="501650"/>
          </a:xfrm>
        </p:spPr>
        <p:txBody>
          <a:bodyPr/>
          <a:lstStyle/>
          <a:p>
            <a:r>
              <a:rPr lang="en-US" dirty="0"/>
              <a:t>Triple I Engineering Meeting Update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0F0D07-ABCF-2318-CEFA-9F9FC4E3A6D8}"/>
              </a:ext>
            </a:extLst>
          </p:cNvPr>
          <p:cNvSpPr txBox="1"/>
          <p:nvPr/>
        </p:nvSpPr>
        <p:spPr>
          <a:xfrm>
            <a:off x="906449" y="3536497"/>
            <a:ext cx="19639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June 1, 2026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D20081-267A-5770-A02B-C65511F04C25}"/>
              </a:ext>
            </a:extLst>
          </p:cNvPr>
          <p:cNvSpPr txBox="1"/>
          <p:nvPr/>
        </p:nvSpPr>
        <p:spPr>
          <a:xfrm>
            <a:off x="906449" y="4246879"/>
            <a:ext cx="4468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Power Consumption and Cooling Needs</a:t>
            </a:r>
          </a:p>
        </p:txBody>
      </p:sp>
    </p:spTree>
    <p:extLst>
      <p:ext uri="{BB962C8B-B14F-4D97-AF65-F5344CB8AC3E}">
        <p14:creationId xmlns:p14="http://schemas.microsoft.com/office/powerpoint/2010/main" val="4134062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3B1BC-D5E9-0062-3059-74F466AAE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Heat Sources in BIC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CE1BF28-1EC2-DAA1-BD1C-C7E245F01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5EF28-261C-FD41-A360-1A380056DD17}" type="slidenum">
              <a:rPr lang="en-US" smtClean="0"/>
              <a:t>2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5B9C5F6-4C9C-D571-4E9A-C3C07C3FC60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05016" y="1511669"/>
            <a:ext cx="9753600" cy="4364567"/>
          </a:xfrm>
        </p:spPr>
        <p:txBody>
          <a:bodyPr/>
          <a:lstStyle/>
          <a:p>
            <a:r>
              <a:rPr lang="en-US" b="1" dirty="0" err="1"/>
              <a:t>Astropix</a:t>
            </a:r>
            <a:r>
              <a:rPr lang="en-US" b="1" dirty="0"/>
              <a:t> Sensors within the sector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End of Sector Box (ESB) – 2 per sector</a:t>
            </a:r>
          </a:p>
          <a:p>
            <a:pPr lvl="1"/>
            <a:r>
              <a:rPr lang="en-US" dirty="0"/>
              <a:t>End-of Tray Cards (ETC)</a:t>
            </a:r>
          </a:p>
          <a:p>
            <a:pPr lvl="1"/>
            <a:r>
              <a:rPr lang="en-US" dirty="0"/>
              <a:t>SiPM</a:t>
            </a:r>
          </a:p>
          <a:p>
            <a:pPr lvl="1"/>
            <a:r>
              <a:rPr lang="en-US" dirty="0"/>
              <a:t>CALOROC Boards</a:t>
            </a:r>
          </a:p>
        </p:txBody>
      </p:sp>
    </p:spTree>
    <p:extLst>
      <p:ext uri="{BB962C8B-B14F-4D97-AF65-F5344CB8AC3E}">
        <p14:creationId xmlns:p14="http://schemas.microsoft.com/office/powerpoint/2010/main" val="3508002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364377-2B77-483C-2DBB-50FC5631BE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4C314-F331-C2AC-C938-3FCC9A9E2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Heat Sources in BIC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1A39F0-EAA1-811E-56E5-E5A40FC5F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5EF28-261C-FD41-A360-1A380056DD17}" type="slidenum">
              <a:rPr lang="en-US" smtClean="0"/>
              <a:t>3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49F5BBA-7694-3150-37F1-AE1F524E1FC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79616" y="1085768"/>
            <a:ext cx="9753600" cy="43645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err="1"/>
              <a:t>Astropix</a:t>
            </a:r>
            <a:r>
              <a:rPr lang="en-US" b="1" dirty="0"/>
              <a:t> Sensors within the sector:</a:t>
            </a:r>
          </a:p>
          <a:p>
            <a:r>
              <a:rPr lang="en-US" dirty="0"/>
              <a:t>2cm by 2cm chips @&lt;2mW/cm</a:t>
            </a:r>
            <a:r>
              <a:rPr lang="en-US" baseline="30000" dirty="0"/>
              <a:t>2 </a:t>
            </a:r>
            <a:r>
              <a:rPr lang="en-US" dirty="0"/>
              <a:t>generates</a:t>
            </a:r>
            <a:r>
              <a:rPr lang="en-US" baseline="30000" dirty="0"/>
              <a:t> </a:t>
            </a:r>
            <a:r>
              <a:rPr lang="en-US" dirty="0"/>
              <a:t>&lt;8mW per chip</a:t>
            </a:r>
          </a:p>
          <a:p>
            <a:r>
              <a:rPr lang="en-US" dirty="0"/>
              <a:t>218 chips per stave equals 1.7W per stave</a:t>
            </a:r>
          </a:p>
          <a:p>
            <a:r>
              <a:rPr lang="en-US" dirty="0"/>
              <a:t>4 instrumented trays (6 staves in one and 7 staves in three) with 27 staves total equals 5886 chips and </a:t>
            </a:r>
            <a:r>
              <a:rPr lang="en-US" dirty="0">
                <a:highlight>
                  <a:srgbClr val="C0C0C0"/>
                </a:highlight>
              </a:rPr>
              <a:t>47W per sector</a:t>
            </a:r>
          </a:p>
          <a:p>
            <a:r>
              <a:rPr lang="en-US" dirty="0"/>
              <a:t>48 sectors @ 47W per sector equals 2.26kW for the entire barrel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365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6550E5-3B22-B1FC-B32B-3EDA2F7392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2327C-D84F-D8DF-3947-7735C1E16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Heat Sources in BIC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0880EEB-0028-50B1-3E5E-CFC61CC11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5EF28-261C-FD41-A360-1A380056DD17}" type="slidenum">
              <a:rPr lang="en-US" smtClean="0"/>
              <a:t>4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4CF6FAB-D758-228E-B99B-90300C3F0DC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79616" y="762369"/>
            <a:ext cx="9753600" cy="559398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End of Sector Box (ESB) Components:</a:t>
            </a:r>
          </a:p>
          <a:p>
            <a:r>
              <a:rPr lang="en-US" dirty="0"/>
              <a:t>End-of-Tray Cards (ETC)</a:t>
            </a:r>
          </a:p>
          <a:p>
            <a:pPr lvl="1"/>
            <a:r>
              <a:rPr lang="en-US" dirty="0"/>
              <a:t>4 ETC per ESB @ 1W/ETC equals 4W per ESB</a:t>
            </a:r>
          </a:p>
          <a:p>
            <a:pPr lvl="1"/>
            <a:r>
              <a:rPr lang="en-US" dirty="0"/>
              <a:t>2 ESB’s per sector equals 8W per sector</a:t>
            </a:r>
          </a:p>
          <a:p>
            <a:pPr lvl="1"/>
            <a:r>
              <a:rPr lang="en-US" dirty="0"/>
              <a:t>48 sectors equals 384 W for the entire barrel</a:t>
            </a:r>
          </a:p>
          <a:p>
            <a:r>
              <a:rPr lang="en-US" dirty="0"/>
              <a:t>SiPM</a:t>
            </a:r>
          </a:p>
          <a:p>
            <a:pPr lvl="1"/>
            <a:r>
              <a:rPr lang="en-US" dirty="0"/>
              <a:t>60 SiPM per ESB @ 0.2W/SiPM (from </a:t>
            </a:r>
            <a:r>
              <a:rPr lang="en-US" dirty="0" err="1"/>
              <a:t>GlueX</a:t>
            </a:r>
            <a:r>
              <a:rPr lang="en-US" dirty="0"/>
              <a:t>) equals 12W per ESB</a:t>
            </a:r>
          </a:p>
          <a:p>
            <a:pPr lvl="1"/>
            <a:r>
              <a:rPr lang="en-US" dirty="0"/>
              <a:t>2 ESB’s per sector equals 24W per sector</a:t>
            </a:r>
          </a:p>
          <a:p>
            <a:pPr lvl="1"/>
            <a:r>
              <a:rPr lang="en-US" dirty="0"/>
              <a:t>48 sectors equals 1.15kW for the entire barrel</a:t>
            </a:r>
          </a:p>
          <a:p>
            <a:r>
              <a:rPr lang="en-US" dirty="0"/>
              <a:t>CALOROC Boards</a:t>
            </a:r>
          </a:p>
          <a:p>
            <a:pPr lvl="1"/>
            <a:r>
              <a:rPr lang="en-US" dirty="0"/>
              <a:t>1 board per ESB @ 8W/CALOROC equals 8W per ESB</a:t>
            </a:r>
          </a:p>
          <a:p>
            <a:pPr lvl="1"/>
            <a:r>
              <a:rPr lang="en-US" dirty="0"/>
              <a:t>2 ESB’s per sector equals 16W per sector</a:t>
            </a:r>
          </a:p>
          <a:p>
            <a:pPr lvl="1"/>
            <a:r>
              <a:rPr lang="en-US" dirty="0"/>
              <a:t>48 sectors equals 768W for the entire barrel</a:t>
            </a:r>
          </a:p>
        </p:txBody>
      </p:sp>
    </p:spTree>
    <p:extLst>
      <p:ext uri="{BB962C8B-B14F-4D97-AF65-F5344CB8AC3E}">
        <p14:creationId xmlns:p14="http://schemas.microsoft.com/office/powerpoint/2010/main" val="3363367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3DD721-96D1-EEF9-726B-7A0CD2CBE3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612FB-5B2F-94EF-57D5-26F620D38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Heat Sources in BIC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AC4E6F5-082B-44C7-E6A2-EF56BAAA8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5EF28-261C-FD41-A360-1A380056DD17}" type="slidenum">
              <a:rPr lang="en-US" smtClean="0"/>
              <a:t>5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AA1CCD0-DA12-5B60-0EDE-548527CE793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79616" y="762369"/>
            <a:ext cx="9753600" cy="559398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End of Sector Box (ESB) Components (continued):</a:t>
            </a:r>
          </a:p>
          <a:p>
            <a:pPr marL="0" indent="0">
              <a:buNone/>
            </a:pPr>
            <a:r>
              <a:rPr lang="en-US" b="1" dirty="0"/>
              <a:t>       </a:t>
            </a:r>
            <a:r>
              <a:rPr lang="en-US" dirty="0"/>
              <a:t>ETC + SiPM + CALOROC = 4W + 12W + 8W = 24W per ESB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ESB Totals:</a:t>
            </a:r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dirty="0"/>
              <a:t>24W per ESP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>
                <a:highlight>
                  <a:srgbClr val="C0C0C0"/>
                </a:highlight>
              </a:rPr>
              <a:t>48W per Sector</a:t>
            </a:r>
          </a:p>
          <a:p>
            <a:pPr marL="0" indent="0">
              <a:buNone/>
            </a:pPr>
            <a:r>
              <a:rPr lang="en-US" dirty="0"/>
              <a:t>	2.30kW for the entire barrel</a:t>
            </a:r>
          </a:p>
          <a:p>
            <a:pPr marL="0" indent="0">
              <a:buNone/>
            </a:pPr>
            <a:r>
              <a:rPr lang="en-US" b="1" dirty="0"/>
              <a:t>			</a:t>
            </a:r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23632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105BFA-A7C3-05C6-0025-07B81DC33A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563EE-C27F-101E-4C46-AF7771E0C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Heat Sources in BIC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39D9B54-7FDC-EBE3-CF9D-A208BCA68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5EF28-261C-FD41-A360-1A380056DD17}" type="slidenum">
              <a:rPr lang="en-US" smtClean="0"/>
              <a:t>6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E5992F1-80B2-8DB4-A837-5F5C50A6475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79616" y="762369"/>
            <a:ext cx="9753600" cy="559398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Grand Totals</a:t>
            </a:r>
          </a:p>
          <a:p>
            <a:pPr marL="0" indent="0">
              <a:buNone/>
            </a:pPr>
            <a:r>
              <a:rPr lang="en-US" b="1" dirty="0"/>
              <a:t>       </a:t>
            </a:r>
            <a:r>
              <a:rPr lang="en-US" dirty="0" err="1"/>
              <a:t>Astropix</a:t>
            </a:r>
            <a:r>
              <a:rPr lang="en-US" dirty="0"/>
              <a:t> + 2xESB= 47W + 48W = 95W per sector</a:t>
            </a:r>
          </a:p>
          <a:p>
            <a:pPr marL="0" indent="0">
              <a:buNone/>
            </a:pPr>
            <a:r>
              <a:rPr lang="en-US" b="1" dirty="0"/>
              <a:t>	</a:t>
            </a:r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sz="4800" b="1" dirty="0"/>
              <a:t>95W per Sector</a:t>
            </a:r>
          </a:p>
          <a:p>
            <a:pPr marL="0" indent="0">
              <a:buNone/>
            </a:pPr>
            <a:r>
              <a:rPr lang="en-US" sz="4800" b="1" dirty="0"/>
              <a:t>	4.56kW for the entire barrel</a:t>
            </a:r>
          </a:p>
          <a:p>
            <a:pPr marL="0" indent="0">
              <a:buNone/>
            </a:pPr>
            <a:r>
              <a:rPr lang="en-US" b="1" dirty="0"/>
              <a:t>			</a:t>
            </a:r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47929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DC14C1-97EA-5338-6733-127EA8BEBD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CF077-D28E-F0F0-9C74-C8D29C8B2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Cooling Strategy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3BC37C-A587-8DDE-60AD-65A4F2CCA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5EF28-261C-FD41-A360-1A380056DD17}" type="slidenum">
              <a:rPr lang="en-US" smtClean="0"/>
              <a:t>7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89BADBE-9096-F049-71C6-5849DEDE35E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79616" y="762369"/>
            <a:ext cx="9753600" cy="559398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err="1">
                <a:solidFill>
                  <a:schemeClr val="dk1"/>
                </a:solidFill>
              </a:rPr>
              <a:t>AstroPixsensors</a:t>
            </a:r>
            <a:r>
              <a:rPr lang="en-US" dirty="0">
                <a:solidFill>
                  <a:schemeClr val="dk1"/>
                </a:solidFill>
              </a:rPr>
              <a:t>: passive cooling strategy</a:t>
            </a:r>
          </a:p>
          <a:p>
            <a:pPr marL="457200" lvl="0" indent="-342900">
              <a:spcBef>
                <a:spcPts val="800"/>
              </a:spcBef>
              <a:buSzPts val="1800"/>
              <a:buChar char="▪"/>
            </a:pPr>
            <a:r>
              <a:rPr lang="en-US" dirty="0"/>
              <a:t>Large total heat load but small heat density and large conductive area radially</a:t>
            </a:r>
          </a:p>
          <a:p>
            <a:pPr marL="457200" lvl="0" indent="-342900">
              <a:spcBef>
                <a:spcPts val="0"/>
              </a:spcBef>
              <a:buClr>
                <a:schemeClr val="dk1"/>
              </a:buClr>
              <a:buSzPts val="1800"/>
              <a:buChar char="▪"/>
            </a:pPr>
            <a:r>
              <a:rPr lang="en-US" dirty="0">
                <a:solidFill>
                  <a:schemeClr val="dk1"/>
                </a:solidFill>
              </a:rPr>
              <a:t>Thermal simulations indicate </a:t>
            </a:r>
            <a:r>
              <a:rPr lang="en-US" b="1" dirty="0">
                <a:solidFill>
                  <a:schemeClr val="dk1"/>
                </a:solidFill>
              </a:rPr>
              <a:t>heat evacuation radially outwards</a:t>
            </a:r>
            <a:r>
              <a:rPr lang="en-US" dirty="0">
                <a:solidFill>
                  <a:schemeClr val="dk1"/>
                </a:solidFill>
              </a:rPr>
              <a:t> through tray walls and through Pb/ScFi layers to 1.25” thick aluminum plate is sufficient</a:t>
            </a:r>
          </a:p>
          <a:p>
            <a:pPr marL="457200" lvl="0" indent="-342900">
              <a:spcBef>
                <a:spcPts val="0"/>
              </a:spcBef>
              <a:buClr>
                <a:schemeClr val="dk1"/>
              </a:buClr>
              <a:buSzPts val="1800"/>
              <a:buChar char="▪"/>
            </a:pPr>
            <a:r>
              <a:rPr lang="en-US" dirty="0">
                <a:solidFill>
                  <a:schemeClr val="dk1"/>
                </a:solidFill>
              </a:rPr>
              <a:t>Aluminum plate cooled from the back with room temperature </a:t>
            </a:r>
            <a:r>
              <a:rPr lang="en-US" dirty="0">
                <a:solidFill>
                  <a:schemeClr val="dk1"/>
                </a:solidFill>
                <a:extLst>
                  <a:ext uri="http://customooxmlschemas.google.com/">
    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0"/>
                  </a:ext>
                </a:extLst>
              </a:rPr>
              <a:t>cooling water</a:t>
            </a:r>
          </a:p>
          <a:p>
            <a:pPr marL="457200" lvl="0" indent="-342900">
              <a:spcBef>
                <a:spcPts val="0"/>
              </a:spcBef>
              <a:buClr>
                <a:schemeClr val="dk1"/>
              </a:buClr>
              <a:buSzPts val="1800"/>
              <a:buChar char="▪"/>
            </a:pPr>
            <a:endParaRPr lang="en-US" dirty="0">
              <a:solidFill>
                <a:schemeClr val="dk1"/>
              </a:solidFill>
            </a:endParaRPr>
          </a:p>
          <a:p>
            <a:pPr marL="0" lvl="0" indent="0">
              <a:spcBef>
                <a:spcPts val="800"/>
              </a:spcBef>
              <a:buNone/>
            </a:pPr>
            <a:r>
              <a:rPr lang="en-US" b="1" dirty="0">
                <a:solidFill>
                  <a:schemeClr val="dk1"/>
                </a:solidFill>
              </a:rPr>
              <a:t>End-of-Sector Boxes</a:t>
            </a:r>
            <a:r>
              <a:rPr lang="en-US" dirty="0">
                <a:solidFill>
                  <a:schemeClr val="dk1"/>
                </a:solidFill>
              </a:rPr>
              <a:t>: active cooling strategy</a:t>
            </a:r>
          </a:p>
          <a:p>
            <a:pPr marL="457200" lvl="0" indent="-342900">
              <a:spcBef>
                <a:spcPts val="800"/>
              </a:spcBef>
              <a:buClr>
                <a:schemeClr val="dk1"/>
              </a:buClr>
              <a:buSzPts val="1800"/>
              <a:buChar char="▪"/>
            </a:pPr>
            <a:r>
              <a:rPr lang="en-US" dirty="0">
                <a:solidFill>
                  <a:schemeClr val="dk1"/>
                </a:solidFill>
              </a:rPr>
              <a:t>Higher heat density requires cooling with </a:t>
            </a:r>
            <a:r>
              <a:rPr lang="en-US" b="1" dirty="0">
                <a:solidFill>
                  <a:schemeClr val="dk1"/>
                </a:solidFill>
              </a:rPr>
              <a:t>chilled water loop</a:t>
            </a:r>
          </a:p>
          <a:p>
            <a:pPr marL="457200" lvl="0" indent="-342900">
              <a:spcBef>
                <a:spcPts val="0"/>
              </a:spcBef>
              <a:buClr>
                <a:schemeClr val="dk1"/>
              </a:buClr>
              <a:buSzPts val="1800"/>
              <a:buChar char="▪"/>
            </a:pPr>
            <a:r>
              <a:rPr lang="en-US" dirty="0">
                <a:solidFill>
                  <a:schemeClr val="dk1"/>
                </a:solidFill>
                <a:extLst>
                  <a:ext uri="http://customooxmlschemas.google.com/">
    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"/>
                  </a:ext>
                </a:extLst>
              </a:rPr>
              <a:t>Relative temperature stabilization of </a:t>
            </a:r>
            <a:r>
              <a:rPr lang="en-US" dirty="0" err="1">
                <a:solidFill>
                  <a:schemeClr val="dk1"/>
                </a:solidFill>
                <a:extLst>
                  <a:ext uri="http://customooxmlschemas.google.com/">
    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"/>
                  </a:ext>
                </a:extLst>
              </a:rPr>
              <a:t>SiPMs</a:t>
            </a:r>
            <a:r>
              <a:rPr lang="en-US" dirty="0">
                <a:solidFill>
                  <a:schemeClr val="dk1"/>
                </a:solidFill>
              </a:rPr>
              <a:t> to 7°C in each ESB with thermal mass of 0.5” Aluminum cold plate with embedded cooling loop (5°C water)</a:t>
            </a:r>
          </a:p>
          <a:p>
            <a:pPr marL="457200" lvl="0" indent="-342900">
              <a:spcBef>
                <a:spcPts val="0"/>
              </a:spcBef>
              <a:buClr>
                <a:schemeClr val="dk1"/>
              </a:buClr>
              <a:buSzPts val="1800"/>
              <a:buChar char="▪"/>
            </a:pPr>
            <a:r>
              <a:rPr lang="en-US" dirty="0">
                <a:solidFill>
                  <a:schemeClr val="dk1"/>
                </a:solidFill>
              </a:rPr>
              <a:t>Metal-core PCB (1.7 mm) assumed for additional temperature stabilization and homogenization</a:t>
            </a:r>
          </a:p>
          <a:p>
            <a:pPr marL="0" indent="0">
              <a:buNone/>
            </a:pPr>
            <a:r>
              <a:rPr lang="en-US" dirty="0">
                <a:solidFill>
                  <a:schemeClr val="dk1"/>
                </a:solidFill>
              </a:rPr>
              <a:t>The</a:t>
            </a:r>
            <a:r>
              <a:rPr lang="en-US" dirty="0">
                <a:solidFill>
                  <a:schemeClr val="dk1"/>
                </a:solidFill>
                <a:extLst>
                  <a:ext uri="http://customooxmlschemas.google.com/">
    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"/>
                  </a:ext>
                </a:extLst>
              </a:rPr>
              <a:t> ESBs</a:t>
            </a:r>
            <a:r>
              <a:rPr lang="en-US" dirty="0">
                <a:solidFill>
                  <a:schemeClr val="dk1"/>
                </a:solidFill>
              </a:rPr>
              <a:t> (and hence indirectly the </a:t>
            </a:r>
            <a:r>
              <a:rPr lang="en-US" dirty="0" err="1">
                <a:solidFill>
                  <a:schemeClr val="dk1"/>
                </a:solidFill>
              </a:rPr>
              <a:t>AstorPix</a:t>
            </a:r>
            <a:r>
              <a:rPr lang="en-US" dirty="0">
                <a:solidFill>
                  <a:schemeClr val="dk1"/>
                </a:solidFill>
              </a:rPr>
              <a:t> layers) will be slow flushed with nitrogen to prevent condensation.</a:t>
            </a:r>
          </a:p>
          <a:p>
            <a:pPr marL="0" indent="0">
              <a:buNone/>
            </a:pPr>
            <a:r>
              <a:rPr lang="en-US" b="1" dirty="0"/>
              <a:t>			</a:t>
            </a:r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8445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BNL">
  <a:themeElements>
    <a:clrScheme name="BNL_NSLS-II">
      <a:dk1>
        <a:srgbClr val="000000"/>
      </a:dk1>
      <a:lt1>
        <a:srgbClr val="FFFFFF"/>
      </a:lt1>
      <a:dk2>
        <a:srgbClr val="105B78"/>
      </a:dk2>
      <a:lt2>
        <a:srgbClr val="00ACDB"/>
      </a:lt2>
      <a:accent1>
        <a:srgbClr val="B2D33A"/>
      </a:accent1>
      <a:accent2>
        <a:srgbClr val="F68A1F"/>
      </a:accent2>
      <a:accent3>
        <a:srgbClr val="B62466"/>
      </a:accent3>
      <a:accent4>
        <a:srgbClr val="FFCC33"/>
      </a:accent4>
      <a:accent5>
        <a:srgbClr val="DA3525"/>
      </a:accent5>
      <a:accent6>
        <a:srgbClr val="50489D"/>
      </a:accent6>
      <a:hlink>
        <a:srgbClr val="4881C3"/>
      </a:hlink>
      <a:folHlink>
        <a:srgbClr val="24B574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IC_PPT_Template_Widescreen_0923" id="{B3C6C6E8-A343-9F46-9C14-8D262507CB52}" vid="{B0F72776-BFD3-D14D-97CB-9DB1BA4DAEE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28218269-e991-4030-892d-215e257cd3e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DA0E0805F859F48BA0F1EC75333757D" ma:contentTypeVersion="13" ma:contentTypeDescription="Create a new document." ma:contentTypeScope="" ma:versionID="3873f22fe7b4d460bbf98b931e3dfdb1">
  <xsd:schema xmlns:xsd="http://www.w3.org/2001/XMLSchema" xmlns:xs="http://www.w3.org/2001/XMLSchema" xmlns:p="http://schemas.microsoft.com/office/2006/metadata/properties" xmlns:ns3="6bac033f-ae38-42fd-843e-68364f05b558" xmlns:ns4="28218269-e991-4030-892d-215e257cd3ee" targetNamespace="http://schemas.microsoft.com/office/2006/metadata/properties" ma:root="true" ma:fieldsID="ed968fab41ec68143684146fbbf748ca" ns3:_="" ns4:_="">
    <xsd:import namespace="6bac033f-ae38-42fd-843e-68364f05b558"/>
    <xsd:import namespace="28218269-e991-4030-892d-215e257cd3ee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_activity" minOccurs="0"/>
                <xsd:element ref="ns4:MediaServiceDateTaken" minOccurs="0"/>
                <xsd:element ref="ns4:MediaServiceObjectDetectorVersions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ac033f-ae38-42fd-843e-68364f05b55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218269-e991-4030-892d-215e257cd3e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_activity" ma:index="13" nillable="true" ma:displayName="_activity" ma:hidden="true" ma:internalName="_activity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65637A3-DEB1-4C7D-9F81-D2184D65C3B4}">
  <ds:schemaRefs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purl.org/dc/dcmitype/"/>
    <ds:schemaRef ds:uri="http://purl.org/dc/elements/1.1/"/>
    <ds:schemaRef ds:uri="http://schemas.microsoft.com/office/infopath/2007/PartnerControls"/>
    <ds:schemaRef ds:uri="28218269-e991-4030-892d-215e257cd3ee"/>
    <ds:schemaRef ds:uri="6bac033f-ae38-42fd-843e-68364f05b558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F209D19-ECD3-440E-A44C-BD3D2F26689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4681464-94A7-40B9-A56E-B7B3337D68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bac033f-ae38-42fd-843e-68364f05b558"/>
    <ds:schemaRef ds:uri="28218269-e991-4030-892d-215e257cd3e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EIC Long Lead Procurement Widescreen PPT Template</Template>
  <TotalTime>19523</TotalTime>
  <Words>456</Words>
  <Application>Microsoft Office PowerPoint</Application>
  <PresentationFormat>Widescreen</PresentationFormat>
  <Paragraphs>71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BNL</vt:lpstr>
      <vt:lpstr>BIC Update </vt:lpstr>
      <vt:lpstr>Heat Sources in BIC</vt:lpstr>
      <vt:lpstr>Heat Sources in BIC</vt:lpstr>
      <vt:lpstr>Heat Sources in BIC</vt:lpstr>
      <vt:lpstr>Heat Sources in BIC</vt:lpstr>
      <vt:lpstr>Heat Sources in BIC</vt:lpstr>
      <vt:lpstr>Cooling Strategy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&lt;LLP WBS – LLP Description&gt; CD-3A Director’s Review</dc:title>
  <dc:subject/>
  <dc:creator>Houston, Michelle</dc:creator>
  <cp:keywords/>
  <dc:description/>
  <cp:lastModifiedBy>O'Connor, Thomas P.</cp:lastModifiedBy>
  <cp:revision>149</cp:revision>
  <dcterms:created xsi:type="dcterms:W3CDTF">2023-09-12T20:43:32Z</dcterms:created>
  <dcterms:modified xsi:type="dcterms:W3CDTF">2026-06-01T13:38:55Z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0x0101001DA0E0805F859F48BA0F1EC75333757D</vt:lpwstr>
  </property>
  <property fmtid="{D5CDD505-2E9C-101B-9397-08002B2CF9AE}" pid="3" name="MediaServiceImageTags">
    <vt:lpwstr/>
  </property>
</Properties>
</file>