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132" r:id="rId3"/>
    <p:sldId id="1133" r:id="rId4"/>
    <p:sldId id="1130" r:id="rId5"/>
    <p:sldId id="11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4F03-C39D-6BA4-FB76-F507009D8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471AD-9821-32CF-B8B0-A96F7766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A819-0C7B-59BF-8EEF-C176826D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4CD3-9021-9ED7-2BF9-55D36BFB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1AA9-B36A-C7D8-F0E2-294D8BD0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4697-D2A0-2CB1-97F0-282347F2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3A4FC-5E15-A4D5-44A5-5BBAD345B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D7751-0133-0B87-C236-566D5284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A64-DBDB-C711-FA20-76CE0A34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7E1FF-88E3-E615-994B-7976C82A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5CFB7-7697-4DCC-F4BC-D2756D0B9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6E9BD-6EA3-1E8B-39E0-C6A2128E3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F281-00F8-9D34-7A10-839948D5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03C7F-1F39-3DD4-693B-EE1677AE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00A8-6B73-2B20-3591-D6597A34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49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7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0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1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79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 i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A980826-6232-3241-87C7-CCB5C8C67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4/13/2026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9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4/13/2026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5F83-BF89-E276-6A0E-3AA56D9D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35CC-0DC4-FA5C-7C73-41876A97F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D443-03FB-753C-3F9D-C86962EA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76BD1-C999-D337-E1E5-62607447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43382-4BE6-9C18-A357-65161919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48DC-F8FF-53BE-D3A7-A64C9FC4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570A-31D9-EF1B-13E1-F262CA78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C1F46-239C-E9C2-F091-C10D9F28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7033-4045-E77D-590E-86B87205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3345-48B2-9D3C-4CA5-9E4836E8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80D1-FD77-DA8C-88F4-8FA6E403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1BCDC-C8EA-A7E3-2A18-8B0E53895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163B-B5B4-BBAC-57F2-3660FFE8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E182-51E7-ACA4-D565-721B3A4E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61EDB-DC54-0876-5AE2-23D96CE0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2F3D-F6BB-EA2C-B616-4A0A9A43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B8FD-E279-0F06-DB5E-2924681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375AF-0C55-0558-EE93-EBC63A3B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3EA64-E797-6247-E5FE-D68B30C03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060AB-AEFB-D403-E71D-99BC48F7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2689D-027A-C6AD-7042-09E9F2733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AF241-6830-C057-9FB8-89B71D7F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37A6B-DA5D-E1AB-ADC8-05C458B9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5E47E-F4F8-4C78-1920-B7128E7A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8C58-5B18-E4A9-56C1-CD1E6AFB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3E9F5-11DE-C19B-A304-CCAFBD92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76CF3-F733-906D-6F1B-32D9ECCA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CC10C-0362-269E-2583-2ED043C0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2E1D8-59A5-57E6-B10B-008C12F7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8F75A-593D-DB7E-6DFF-855B5E3B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4776-6496-F32E-7C51-5B8A8236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AA4D-80A8-AD84-A7F0-4BA2DDD7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93F3-EF40-05BF-68B1-8FDCA274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6CE24-A504-D2E1-2563-4DE083A52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7812-B7E5-789F-4417-BB6CD61A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E917A-681B-E7A5-32D2-AD4DE5FB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BE82-8C06-6B30-3FFD-6D3D2B55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55C4-0B65-E467-BC73-A19479E4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2AC51-7EBE-EF47-4A4E-24B9C4228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F84E2-D737-112D-C275-E8BA0AEF5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21D53-6E00-F014-00F3-64F3643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710FB-8C88-0BA6-5513-9A778F1C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02F60-B13F-9691-DBAC-01DA1AE7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ED4E1-1E9A-615C-EEFF-2D3BF8E5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BADA2-A683-3424-3E46-A5614EDD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E6DAA-41DA-B419-7C27-F5B7CE0A2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D5F35-E11D-4187-96E2-B8192B7952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9A7E-1B50-B280-B6DB-E4B323816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548F-9D6C-93C0-2FA9-90D746FA8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7ED83-4FAB-4398-B364-E9038508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ds.cern.ch/record/2899769/files/ATL-ITK-SLIDE-2024-127.pdf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38E13-02E9-A06E-0255-23906AF68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A08074-1B4D-0077-AFDA-B3E248425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bTOF</a:t>
            </a:r>
            <a:r>
              <a:rPr lang="en-US"/>
              <a:t> + Cymbal global mechanics status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9DEF25D-6D95-8E1D-2D0E-8EFD3671E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Cymbal ONLY drawer mechanics</a:t>
            </a:r>
          </a:p>
          <a:p>
            <a:r>
              <a:rPr lang="en-US"/>
              <a:t>13 April 2026</a:t>
            </a:r>
          </a:p>
        </p:txBody>
      </p:sp>
    </p:spTree>
    <p:extLst>
      <p:ext uri="{BB962C8B-B14F-4D97-AF65-F5344CB8AC3E}">
        <p14:creationId xmlns:p14="http://schemas.microsoft.com/office/powerpoint/2010/main" val="357799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BD19-AC89-84A0-4CD2-879655E60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BC572C-E173-0DA7-9934-5BEFD18E7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The staves assembly does not fit in the given envelope of R625 to R700 mm for barrel TOF with the services with the current layout of the trays. </a:t>
            </a:r>
          </a:p>
          <a:p>
            <a:r>
              <a:rPr lang="en-US"/>
              <a:t>New proposed layout shown in the next slide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2409-179F-6E6C-091D-91CE0359E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3850" y="830179"/>
            <a:ext cx="4679950" cy="5418221"/>
          </a:xfrm>
        </p:spPr>
        <p:txBody>
          <a:bodyPr/>
          <a:lstStyle/>
          <a:p>
            <a:r>
              <a:rPr lang="en-US"/>
              <a:t>The concept is to combine the cooling manifold services on </a:t>
            </a:r>
            <a:r>
              <a:rPr lang="en-US" err="1"/>
              <a:t>bTOF</a:t>
            </a:r>
            <a:r>
              <a:rPr lang="en-US"/>
              <a:t> and Cymbal to save on space. </a:t>
            </a:r>
          </a:p>
          <a:p>
            <a:r>
              <a:rPr lang="en-US"/>
              <a:t>Details for </a:t>
            </a:r>
            <a:r>
              <a:rPr lang="en-US" err="1"/>
              <a:t>bTOF</a:t>
            </a:r>
            <a:r>
              <a:rPr lang="en-US"/>
              <a:t> shown in next slide – the ATLAS mounting mechanism will be incorporated for the staves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1F7015-DAE3-E8DC-FBD6-E2573984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status on BTOF Mechanics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08245-304F-D806-92BF-F918A5FC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5" y="4198562"/>
            <a:ext cx="7964906" cy="2278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C4D48-21DE-7624-E8E6-BBCCA19FB8FE}"/>
              </a:ext>
            </a:extLst>
          </p:cNvPr>
          <p:cNvSpPr txBox="1"/>
          <p:nvPr/>
        </p:nvSpPr>
        <p:spPr>
          <a:xfrm>
            <a:off x="3842589" y="3871548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1300 mm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F6B801-FA2B-2EFB-139F-5AC2CB76D9CA}"/>
              </a:ext>
            </a:extLst>
          </p:cNvPr>
          <p:cNvGrpSpPr/>
          <p:nvPr/>
        </p:nvGrpSpPr>
        <p:grpSpPr>
          <a:xfrm>
            <a:off x="412268" y="4830121"/>
            <a:ext cx="1130300" cy="590550"/>
            <a:chOff x="1034568" y="4438650"/>
            <a:chExt cx="1130300" cy="5905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8569D9-E798-B567-7B5E-42FFBE1D0E73}"/>
                </a:ext>
              </a:extLst>
            </p:cNvPr>
            <p:cNvSpPr txBox="1"/>
            <p:nvPr/>
          </p:nvSpPr>
          <p:spPr>
            <a:xfrm>
              <a:off x="1034568" y="4475490"/>
              <a:ext cx="113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6mm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112FE5-1341-8FD8-9E9C-A2642EB8836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00" y="4438650"/>
              <a:ext cx="6350" cy="2984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E755AC-D93B-0905-0169-D972B34BA815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4737100"/>
              <a:ext cx="0" cy="2921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44400-C0C0-57B7-AC66-89AF70D68BD1}"/>
                </a:ext>
              </a:extLst>
            </p:cNvPr>
            <p:cNvSpPr txBox="1"/>
            <p:nvPr/>
          </p:nvSpPr>
          <p:spPr>
            <a:xfrm>
              <a:off x="1034568" y="4767590"/>
              <a:ext cx="1130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6mm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9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DA41EE-ED55-142A-C20B-99F4296E6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245" y="608718"/>
            <a:ext cx="9659509" cy="452843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57D9DD-2985-E459-4CD2-E670850826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264" y="3429000"/>
            <a:ext cx="5181600" cy="32010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96F5D9-7E6D-366E-D50F-88A3D2B4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6" y="221917"/>
            <a:ext cx="8706853" cy="481262"/>
          </a:xfrm>
        </p:spPr>
        <p:txBody>
          <a:bodyPr/>
          <a:lstStyle/>
          <a:p>
            <a:r>
              <a:rPr lang="en-US"/>
              <a:t>The cymbal was rotated 17.5° to match the service rails on the GST for </a:t>
            </a:r>
            <a:r>
              <a:rPr lang="en-US" err="1"/>
              <a:t>TOF+Cymbal</a:t>
            </a:r>
            <a:r>
              <a:rPr lang="en-US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145353-1B4E-C845-20FA-40A0419B7AA6}"/>
              </a:ext>
            </a:extLst>
          </p:cNvPr>
          <p:cNvCxnSpPr>
            <a:cxnSpLocks/>
          </p:cNvCxnSpPr>
          <p:nvPr/>
        </p:nvCxnSpPr>
        <p:spPr>
          <a:xfrm>
            <a:off x="1644650" y="1771650"/>
            <a:ext cx="1282700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5FF57E-D5A9-2DE6-2E2A-3F9F1DBDD5A5}"/>
              </a:ext>
            </a:extLst>
          </p:cNvPr>
          <p:cNvSpPr txBox="1"/>
          <p:nvPr/>
        </p:nvSpPr>
        <p:spPr>
          <a:xfrm>
            <a:off x="196850" y="927100"/>
            <a:ext cx="189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Latest iteration of the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bTOF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tessellation in a tray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F26AA-797F-7F49-4994-52FEAF5A5996}"/>
              </a:ext>
            </a:extLst>
          </p:cNvPr>
          <p:cNvCxnSpPr>
            <a:cxnSpLocks/>
          </p:cNvCxnSpPr>
          <p:nvPr/>
        </p:nvCxnSpPr>
        <p:spPr>
          <a:xfrm flipV="1">
            <a:off x="1003300" y="3429000"/>
            <a:ext cx="76200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96EE62-093F-82D7-8F60-64DAEE3D4B51}"/>
              </a:ext>
            </a:extLst>
          </p:cNvPr>
          <p:cNvCxnSpPr>
            <a:cxnSpLocks/>
          </p:cNvCxnSpPr>
          <p:nvPr/>
        </p:nvCxnSpPr>
        <p:spPr>
          <a:xfrm>
            <a:off x="952500" y="3835400"/>
            <a:ext cx="1117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A858F1-5C78-7D4A-9310-4711D76C2136}"/>
              </a:ext>
            </a:extLst>
          </p:cNvPr>
          <p:cNvSpPr txBox="1"/>
          <p:nvPr/>
        </p:nvSpPr>
        <p:spPr>
          <a:xfrm>
            <a:off x="298450" y="5086350"/>
            <a:ext cx="300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Cymbal and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bTOF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will form a tray as shown here and will be inserted into the GST as a single unit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9854F85-7530-1E7E-2324-906B4C8B7736}"/>
              </a:ext>
            </a:extLst>
          </p:cNvPr>
          <p:cNvSpPr txBox="1">
            <a:spLocks/>
          </p:cNvSpPr>
          <p:nvPr/>
        </p:nvSpPr>
        <p:spPr>
          <a:xfrm>
            <a:off x="5543550" y="6472585"/>
            <a:ext cx="6273800" cy="38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US" sz="20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US" sz="1890" b="0" i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US" sz="1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US" sz="16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lang="en-US" sz="14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COPIED FROM ATLAS - https://cds.cern.ch/record/2899769/files/ATL-ITK-SLIDE-2024-127.pdf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C6582F-8418-F72B-BBDC-6410EB562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906" y="5234467"/>
            <a:ext cx="2729772" cy="1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CD5656-7159-2B4D-65B7-C4EE0CE5D5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900" y="1394029"/>
            <a:ext cx="5181600" cy="4362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2277-27DF-FC45-4CA3-027D27A14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The new </a:t>
            </a:r>
            <a:r>
              <a:rPr lang="en-US" err="1"/>
              <a:t>TOF+Cymbal</a:t>
            </a:r>
            <a:r>
              <a:rPr lang="en-US"/>
              <a:t> tray design takes into account the access / space needed at the 3 &amp; 9 o’clock rails and clearances there of to be able to be slid in after the </a:t>
            </a:r>
            <a:r>
              <a:rPr lang="en-US" err="1"/>
              <a:t>PST+beam</a:t>
            </a:r>
            <a:r>
              <a:rPr lang="en-US"/>
              <a:t> pipe mounting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426803-7D5D-B1E2-3D0E-3CEB8121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E66A62-CC53-2FFC-4E90-59A7798193DD}"/>
              </a:ext>
            </a:extLst>
          </p:cNvPr>
          <p:cNvSpPr/>
          <p:nvPr/>
        </p:nvSpPr>
        <p:spPr>
          <a:xfrm>
            <a:off x="717550" y="2933700"/>
            <a:ext cx="1346200" cy="1282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C1A60-473F-AAA1-68B5-90E67B8E9F79}"/>
              </a:ext>
            </a:extLst>
          </p:cNvPr>
          <p:cNvSpPr/>
          <p:nvPr/>
        </p:nvSpPr>
        <p:spPr>
          <a:xfrm>
            <a:off x="4432300" y="2933699"/>
            <a:ext cx="1346200" cy="1282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5E04E-47C2-F1CA-77A6-1D2A1F7EFB30}"/>
              </a:ext>
            </a:extLst>
          </p:cNvPr>
          <p:cNvSpPr txBox="1"/>
          <p:nvPr/>
        </p:nvSpPr>
        <p:spPr>
          <a:xfrm>
            <a:off x="6248400" y="2997200"/>
            <a:ext cx="5346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Current on-going steps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FEA of the deformation of the designed drawers for the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TOF+Cymal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– target is less than 1 mm radial deformation to be able to be inserted in the given space.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Designing the assembly sequence needed for the drawer insertion along with the tooling. </a:t>
            </a:r>
          </a:p>
        </p:txBody>
      </p:sp>
    </p:spTree>
    <p:extLst>
      <p:ext uri="{BB962C8B-B14F-4D97-AF65-F5344CB8AC3E}">
        <p14:creationId xmlns:p14="http://schemas.microsoft.com/office/powerpoint/2010/main" val="321921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Corbel</vt:lpstr>
      <vt:lpstr>Franklin Gothic Book</vt:lpstr>
      <vt:lpstr>Franklin Gothic Medium</vt:lpstr>
      <vt:lpstr>Verdana</vt:lpstr>
      <vt:lpstr>Office Theme</vt:lpstr>
      <vt:lpstr>2019-1</vt:lpstr>
      <vt:lpstr>bTOF + Cymbal global mechanics status</vt:lpstr>
      <vt:lpstr>Summary of status on BTOF Mechanics</vt:lpstr>
      <vt:lpstr>The cymbal was rotated 17.5° to match the service rails on the GST for TOF+Cymbal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Sushrut Karmarkar</dc:creator>
  <cp:lastModifiedBy>Sushrut Karmarkar</cp:lastModifiedBy>
  <cp:revision>1</cp:revision>
  <dcterms:created xsi:type="dcterms:W3CDTF">2026-04-13T14:15:42Z</dcterms:created>
  <dcterms:modified xsi:type="dcterms:W3CDTF">2026-04-13T14:18:38Z</dcterms:modified>
</cp:coreProperties>
</file>