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91" r:id="rId3"/>
    <p:sldId id="296" r:id="rId4"/>
    <p:sldId id="315" r:id="rId5"/>
    <p:sldId id="306" r:id="rId6"/>
    <p:sldId id="316" r:id="rId7"/>
    <p:sldId id="317" r:id="rId8"/>
    <p:sldId id="310" r:id="rId9"/>
    <p:sldId id="311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Far-Forward/Far-Backward </a:t>
            </a:r>
            <a:r>
              <a:rPr dirty="0"/>
              <a:t>Review, </a:t>
            </a:r>
            <a:r>
              <a:rPr lang="en-US" b="1" u="sng" dirty="0">
                <a:solidFill>
                  <a:srgbClr val="C00000"/>
                </a:solidFill>
              </a:rPr>
              <a:t>June 22, 2026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539429" y="2339817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Far-Forward / Far-Backward </a:t>
            </a:r>
          </a:p>
          <a:p>
            <a:r>
              <a:rPr lang="en-US" dirty="0"/>
              <a:t>Detector Integration</a:t>
            </a:r>
            <a:endParaRPr dirty="0"/>
          </a:p>
        </p:txBody>
      </p:sp>
      <p:sp>
        <p:nvSpPr>
          <p:cNvPr id="190" name="Subtitle 2"/>
          <p:cNvSpPr txBox="1"/>
          <p:nvPr/>
        </p:nvSpPr>
        <p:spPr>
          <a:xfrm>
            <a:off x="539428" y="4458064"/>
            <a:ext cx="8363271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Jonathan Smith (JLAB), Ron Lassiter (JLAB),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and India Krehbiel (</a:t>
            </a:r>
            <a:r>
              <a:rPr lang="en-US" dirty="0" err="1"/>
              <a:t>JLab</a:t>
            </a:r>
            <a:r>
              <a:rPr lang="en-US" dirty="0"/>
              <a:t>)</a:t>
            </a:r>
            <a:endParaRPr dirty="0"/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lang="en-US"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00"/>
                </a:solidFill>
              </a:rPr>
              <a:t>June 22, 2026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98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Primary Updates Outline</a:t>
            </a:r>
            <a:endParaRPr dirty="0"/>
          </a:p>
        </p:txBody>
      </p:sp>
      <p:sp>
        <p:nvSpPr>
          <p:cNvPr id="199" name="IR layout…"/>
          <p:cNvSpPr txBox="1">
            <a:spLocks noGrp="1"/>
          </p:cNvSpPr>
          <p:nvPr>
            <p:ph type="body" sz="half" idx="1"/>
          </p:nvPr>
        </p:nvSpPr>
        <p:spPr>
          <a:xfrm>
            <a:off x="533705" y="886367"/>
            <a:ext cx="10978358" cy="4250176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>
              <a:defRPr sz="2800"/>
            </a:pPr>
            <a:r>
              <a:rPr lang="en-US" dirty="0"/>
              <a:t>B0 Updates</a:t>
            </a:r>
          </a:p>
          <a:p>
            <a:pPr>
              <a:defRPr sz="2800"/>
            </a:pPr>
            <a:r>
              <a:rPr lang="en-US" dirty="0"/>
              <a:t>Lumi Dipole Update</a:t>
            </a:r>
          </a:p>
          <a:p>
            <a:pPr>
              <a:defRPr sz="2800"/>
            </a:pPr>
            <a:r>
              <a:rPr lang="en-US" dirty="0"/>
              <a:t>ZDC Lift Table Quote</a:t>
            </a:r>
          </a:p>
          <a:p>
            <a:pPr>
              <a:defRPr sz="2800"/>
            </a:pPr>
            <a:r>
              <a:rPr lang="en-US" dirty="0"/>
              <a:t>Ongoing Updates</a:t>
            </a:r>
          </a:p>
          <a:p>
            <a:pPr>
              <a:defRPr sz="28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C8DF1F4C-1D0D-42B2-9A85-7015499BCB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Israeli Group B0 Detector Concept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D6767B-9D6C-463F-FB89-382DF40DC371}"/>
              </a:ext>
            </a:extLst>
          </p:cNvPr>
          <p:cNvSpPr txBox="1"/>
          <p:nvPr/>
        </p:nvSpPr>
        <p:spPr>
          <a:xfrm>
            <a:off x="444520" y="5817896"/>
            <a:ext cx="49643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Image courtesy of </a:t>
            </a:r>
            <a:r>
              <a:rPr lang="en-US" dirty="0"/>
              <a:t>Avishay Mizrahi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(Tel Aviv)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2919A-D510-F47D-7FC2-049C960C9A8B}"/>
              </a:ext>
            </a:extLst>
          </p:cNvPr>
          <p:cNvSpPr txBox="1"/>
          <p:nvPr/>
        </p:nvSpPr>
        <p:spPr>
          <a:xfrm>
            <a:off x="444519" y="938570"/>
            <a:ext cx="4382087" cy="3693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JLab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, Igor, and Avishay hold a bi-weekly meeting to discuss ongoing B0 detector mechanic design. Igor and Avishay are actively working on the inner B0 detector railing system and </a:t>
            </a:r>
            <a:r>
              <a:rPr kumimoji="0" lang="en-U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JLab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are working on the external railing and inner-barrel support structure.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Latest design has detector Read-Outs on the individual detector in a support. Intent is to carry the detectors with the readouts as one piece</a:t>
            </a:r>
            <a:r>
              <a:rPr lang="en-US" dirty="0"/>
              <a:t>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E36AB-F797-BCC8-2CC9-018694BA3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514" y="938570"/>
            <a:ext cx="6709991" cy="38504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E0A5C5-8E41-B4C9-29AB-40B3E88851AB}"/>
              </a:ext>
            </a:extLst>
          </p:cNvPr>
          <p:cNvCxnSpPr>
            <a:cxnSpLocks/>
          </p:cNvCxnSpPr>
          <p:nvPr/>
        </p:nvCxnSpPr>
        <p:spPr>
          <a:xfrm flipH="1" flipV="1">
            <a:off x="9275736" y="3076414"/>
            <a:ext cx="681925" cy="550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590A12-E839-36DD-527D-B42DA474D106}"/>
              </a:ext>
            </a:extLst>
          </p:cNvPr>
          <p:cNvCxnSpPr>
            <a:cxnSpLocks/>
          </p:cNvCxnSpPr>
          <p:nvPr/>
        </p:nvCxnSpPr>
        <p:spPr>
          <a:xfrm flipH="1" flipV="1">
            <a:off x="8721820" y="3538780"/>
            <a:ext cx="681925" cy="550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A24DAC-E881-4673-06B5-E84B2697EA0D}"/>
              </a:ext>
            </a:extLst>
          </p:cNvPr>
          <p:cNvSpPr txBox="1"/>
          <p:nvPr/>
        </p:nvSpPr>
        <p:spPr>
          <a:xfrm>
            <a:off x="9957661" y="3429000"/>
            <a:ext cx="16118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Detector Plane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AFE0B-EC19-EA63-6F66-5547DA8EF182}"/>
              </a:ext>
            </a:extLst>
          </p:cNvPr>
          <p:cNvSpPr txBox="1"/>
          <p:nvPr/>
        </p:nvSpPr>
        <p:spPr>
          <a:xfrm>
            <a:off x="9459132" y="3904304"/>
            <a:ext cx="19863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Readout Support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1492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C5D9A6-DBFC-C71F-4314-2B97148B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52" y="1044134"/>
            <a:ext cx="6341946" cy="3884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F8AFE-8ACA-AD72-F52F-81D3F068650A}"/>
              </a:ext>
            </a:extLst>
          </p:cNvPr>
          <p:cNvSpPr txBox="1"/>
          <p:nvPr/>
        </p:nvSpPr>
        <p:spPr>
          <a:xfrm>
            <a:off x="444519" y="938570"/>
            <a:ext cx="4382087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Having the readouts local to the detector planes resolves 2 issues: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2 meters limitation for Read-Out cabling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Reduced stationary cabling from the front opening of the B0 Magnet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834FFDC-8058-1B6E-F631-201F63CA20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Israeli Group B0 Detector Concept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615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30830-5F49-8788-583C-05A22888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183370-D447-B6AE-AE50-7B1D5B5917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Israeli Group B0 Detector Concept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89CDB-E625-9909-C194-AC370AC4A305}"/>
              </a:ext>
            </a:extLst>
          </p:cNvPr>
          <p:cNvSpPr/>
          <p:nvPr/>
        </p:nvSpPr>
        <p:spPr>
          <a:xfrm>
            <a:off x="7886318" y="1220280"/>
            <a:ext cx="93293" cy="4417017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19919-71E5-5663-D952-DCC4223CFFB7}"/>
              </a:ext>
            </a:extLst>
          </p:cNvPr>
          <p:cNvSpPr/>
          <p:nvPr/>
        </p:nvSpPr>
        <p:spPr>
          <a:xfrm>
            <a:off x="8271024" y="1220280"/>
            <a:ext cx="93293" cy="4417017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33FBE-80C3-787D-0D64-66C77D1C0A5B}"/>
              </a:ext>
            </a:extLst>
          </p:cNvPr>
          <p:cNvSpPr/>
          <p:nvPr/>
        </p:nvSpPr>
        <p:spPr>
          <a:xfrm>
            <a:off x="7984305" y="1301647"/>
            <a:ext cx="45719" cy="825179"/>
          </a:xfrm>
          <a:prstGeom prst="rect">
            <a:avLst/>
          </a:prstGeom>
          <a:solidFill>
            <a:srgbClr val="00B0F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B1050F-0631-8EB1-5A88-0C2F48670B53}"/>
              </a:ext>
            </a:extLst>
          </p:cNvPr>
          <p:cNvSpPr/>
          <p:nvPr/>
        </p:nvSpPr>
        <p:spPr>
          <a:xfrm>
            <a:off x="8225305" y="2127037"/>
            <a:ext cx="45719" cy="825179"/>
          </a:xfrm>
          <a:prstGeom prst="rect">
            <a:avLst/>
          </a:prstGeom>
          <a:solidFill>
            <a:srgbClr val="00B0F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53600D-AA91-F95E-F6F7-085E3558F785}"/>
              </a:ext>
            </a:extLst>
          </p:cNvPr>
          <p:cNvSpPr/>
          <p:nvPr/>
        </p:nvSpPr>
        <p:spPr>
          <a:xfrm>
            <a:off x="7984305" y="2952216"/>
            <a:ext cx="45719" cy="825179"/>
          </a:xfrm>
          <a:prstGeom prst="rect">
            <a:avLst/>
          </a:prstGeom>
          <a:solidFill>
            <a:srgbClr val="00B0F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AEDACD-98D4-3458-DD1B-4C045DC2E14B}"/>
              </a:ext>
            </a:extLst>
          </p:cNvPr>
          <p:cNvSpPr/>
          <p:nvPr/>
        </p:nvSpPr>
        <p:spPr>
          <a:xfrm>
            <a:off x="8229999" y="3777395"/>
            <a:ext cx="45719" cy="825179"/>
          </a:xfrm>
          <a:prstGeom prst="rect">
            <a:avLst/>
          </a:prstGeom>
          <a:solidFill>
            <a:srgbClr val="00B0F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BDB739-F41F-D07C-B4C9-FCA11F7E8C70}"/>
              </a:ext>
            </a:extLst>
          </p:cNvPr>
          <p:cNvSpPr/>
          <p:nvPr/>
        </p:nvSpPr>
        <p:spPr>
          <a:xfrm>
            <a:off x="7979611" y="4602363"/>
            <a:ext cx="45719" cy="825179"/>
          </a:xfrm>
          <a:prstGeom prst="rect">
            <a:avLst/>
          </a:prstGeom>
          <a:solidFill>
            <a:srgbClr val="00B0F0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08E68E-F2AD-F2E5-5801-21346941C529}"/>
              </a:ext>
            </a:extLst>
          </p:cNvPr>
          <p:cNvCxnSpPr/>
          <p:nvPr/>
        </p:nvCxnSpPr>
        <p:spPr>
          <a:xfrm flipH="1">
            <a:off x="8364317" y="1441342"/>
            <a:ext cx="513724" cy="147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C5E263-17D4-290A-183E-0BD6128D673B}"/>
              </a:ext>
            </a:extLst>
          </p:cNvPr>
          <p:cNvCxnSpPr>
            <a:cxnSpLocks/>
          </p:cNvCxnSpPr>
          <p:nvPr/>
        </p:nvCxnSpPr>
        <p:spPr>
          <a:xfrm>
            <a:off x="7379326" y="2274481"/>
            <a:ext cx="497328" cy="3017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8BE5952-F200-E703-DC17-FE5B3A1A7D84}"/>
              </a:ext>
            </a:extLst>
          </p:cNvPr>
          <p:cNvSpPr txBox="1"/>
          <p:nvPr/>
        </p:nvSpPr>
        <p:spPr>
          <a:xfrm>
            <a:off x="8971334" y="1234534"/>
            <a:ext cx="29911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Rear-PCB for </a:t>
            </a:r>
            <a:r>
              <a:rPr lang="en-US" dirty="0"/>
              <a:t>a single plane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530056-E5BB-734B-D700-416118B5F13F}"/>
              </a:ext>
            </a:extLst>
          </p:cNvPr>
          <p:cNvSpPr txBox="1"/>
          <p:nvPr/>
        </p:nvSpPr>
        <p:spPr>
          <a:xfrm>
            <a:off x="4386116" y="2056048"/>
            <a:ext cx="29911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Front-PCB for </a:t>
            </a:r>
            <a:r>
              <a:rPr lang="en-US" dirty="0"/>
              <a:t>a single plane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4BBD7C0C-5552-2B77-4881-C74A4A7ED764}"/>
              </a:ext>
            </a:extLst>
          </p:cNvPr>
          <p:cNvSpPr/>
          <p:nvPr/>
        </p:nvSpPr>
        <p:spPr>
          <a:xfrm>
            <a:off x="7203448" y="976393"/>
            <a:ext cx="921870" cy="542441"/>
          </a:xfrm>
          <a:prstGeom prst="arc">
            <a:avLst/>
          </a:prstGeom>
          <a:noFill/>
          <a:ln w="38100" cap="flat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C33DF8-BDFB-37FF-9A54-622969FD2B36}"/>
              </a:ext>
            </a:extLst>
          </p:cNvPr>
          <p:cNvSpPr txBox="1"/>
          <p:nvPr/>
        </p:nvSpPr>
        <p:spPr>
          <a:xfrm>
            <a:off x="5747989" y="825178"/>
            <a:ext cx="17949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Air Cooling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17E1210-1A20-1924-D838-3424A50D1FC7}"/>
              </a:ext>
            </a:extLst>
          </p:cNvPr>
          <p:cNvSpPr/>
          <p:nvPr/>
        </p:nvSpPr>
        <p:spPr>
          <a:xfrm rot="10800000">
            <a:off x="8160244" y="5375736"/>
            <a:ext cx="921870" cy="542441"/>
          </a:xfrm>
          <a:prstGeom prst="arc">
            <a:avLst/>
          </a:prstGeom>
          <a:noFill/>
          <a:ln w="38100" cap="flat">
            <a:solidFill>
              <a:srgbClr val="0070C0"/>
            </a:solidFill>
            <a:prstDash val="solid"/>
            <a:miter lim="8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BD96E3-50BA-9642-E1DB-7397CD435511}"/>
              </a:ext>
            </a:extLst>
          </p:cNvPr>
          <p:cNvSpPr txBox="1"/>
          <p:nvPr/>
        </p:nvSpPr>
        <p:spPr>
          <a:xfrm>
            <a:off x="8738556" y="5744171"/>
            <a:ext cx="17949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Air Cooling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38989A-7237-80B0-3671-3CAC8818FDFF}"/>
              </a:ext>
            </a:extLst>
          </p:cNvPr>
          <p:cNvSpPr txBox="1"/>
          <p:nvPr/>
        </p:nvSpPr>
        <p:spPr>
          <a:xfrm>
            <a:off x="364210" y="1123627"/>
            <a:ext cx="3730493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Igor has proposed we use a 2-PCB B0 detector solution. The detector staves will remain in location, however there will be a gap between PCBs to allow for air cooling for electronics.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Unsure if there will be impacts to the detector readings if using moving air for cooling. We have scheduled a meeting (7/2) with Alex Jentsch to provide input.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3631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42D821F-F37C-E65C-2950-73FFD748A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B0 External Detector “Carriage”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884AD-51BF-42C0-49D8-3CC01A5D1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374" y="1129805"/>
            <a:ext cx="2740849" cy="4903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711EB7-EBAC-86B0-443A-9A62B818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010" y="1129805"/>
            <a:ext cx="4231038" cy="4859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4FDE53-35C2-5958-0CBE-589E83F51E57}"/>
              </a:ext>
            </a:extLst>
          </p:cNvPr>
          <p:cNvSpPr txBox="1"/>
          <p:nvPr/>
        </p:nvSpPr>
        <p:spPr>
          <a:xfrm>
            <a:off x="364210" y="954860"/>
            <a:ext cx="4114800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We’re working on a solution to push/pull the B0 detector layers from the front-face of the B0 to the maintenance area of the platform.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Uses pneumatic suction cups to grip onto the detector planes. The carriage will</a:t>
            </a:r>
            <a:r>
              <a:rPr lang="en-US" dirty="0"/>
              <a:t> also include a tray for the local readouts.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Unknown question – Can pneumatics be used outside of the B0 magnet?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Active design in progress.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865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F44F78D4-7E74-1EE7-3ADF-936F6AC464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Lumi Dipole Model Update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D48AB-FC57-AFC3-69A8-4DCFA662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15481" r="1681" b="6554"/>
          <a:stretch>
            <a:fillRect/>
          </a:stretch>
        </p:blipFill>
        <p:spPr>
          <a:xfrm>
            <a:off x="6896745" y="1101919"/>
            <a:ext cx="4104865" cy="3741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4F4258-349F-4CC4-6430-134DF855FEA2}"/>
              </a:ext>
            </a:extLst>
          </p:cNvPr>
          <p:cNvSpPr txBox="1"/>
          <p:nvPr/>
        </p:nvSpPr>
        <p:spPr>
          <a:xfrm>
            <a:off x="364210" y="954860"/>
            <a:ext cx="4114800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There’s been an update to the Lumi Dipoles to include a cooling solution. Minimal impacts on infrastructure, and our models will be updating soon to reflect.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5BEBD-18AC-C4CD-7A6F-1AA146FAF2C7}"/>
              </a:ext>
            </a:extLst>
          </p:cNvPr>
          <p:cNvSpPr txBox="1"/>
          <p:nvPr/>
        </p:nvSpPr>
        <p:spPr>
          <a:xfrm>
            <a:off x="8358964" y="5872988"/>
            <a:ext cx="4114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Slide courtesy of Ian Gildea, JLAB</a:t>
            </a:r>
          </a:p>
        </p:txBody>
      </p:sp>
    </p:spTree>
    <p:extLst>
      <p:ext uri="{BB962C8B-B14F-4D97-AF65-F5344CB8AC3E}">
        <p14:creationId xmlns:p14="http://schemas.microsoft.com/office/powerpoint/2010/main" val="22315120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1557D217-9C2C-2922-5590-A29E9CADA6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– Lift Table Quotes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BE811-7BB7-E6C0-F9A0-E4B40A87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579" y="896341"/>
            <a:ext cx="3640588" cy="4734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E9F30-07A2-2432-9BE4-4F6BEB2349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4" t="3288" r="6513" b="8945"/>
          <a:stretch>
            <a:fillRect/>
          </a:stretch>
        </p:blipFill>
        <p:spPr>
          <a:xfrm>
            <a:off x="462577" y="902776"/>
            <a:ext cx="4029559" cy="4448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491CB7-8A25-F5DD-4465-D7867395922D}"/>
              </a:ext>
            </a:extLst>
          </p:cNvPr>
          <p:cNvSpPr txBox="1"/>
          <p:nvPr/>
        </p:nvSpPr>
        <p:spPr>
          <a:xfrm>
            <a:off x="462577" y="5446408"/>
            <a:ext cx="44480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u="sng" dirty="0"/>
              <a:t>ZDC HCAL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A26E4E-5273-1DDD-4155-86163AA1842C}"/>
              </a:ext>
            </a:extLst>
          </p:cNvPr>
          <p:cNvSpPr txBox="1"/>
          <p:nvPr/>
        </p:nvSpPr>
        <p:spPr>
          <a:xfrm>
            <a:off x="4232867" y="5592329"/>
            <a:ext cx="444801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u="sng" dirty="0"/>
              <a:t>ZDC EMCAL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122E-5F1A-768A-9F07-D131279135FA}"/>
              </a:ext>
            </a:extLst>
          </p:cNvPr>
          <p:cNvSpPr txBox="1"/>
          <p:nvPr/>
        </p:nvSpPr>
        <p:spPr>
          <a:xfrm>
            <a:off x="8354659" y="1636749"/>
            <a:ext cx="3685339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Received quote from Gregory Poole (Southworth supplier) for the ZDC Lifting Tables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dirty="0"/>
              <a:t>Company policy does not allow for CAD file sharing until a purchase has been placed.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0965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A6A51F-13A8-0934-9D02-C684F484B3C8}"/>
              </a:ext>
            </a:extLst>
          </p:cNvPr>
          <p:cNvSpPr txBox="1">
            <a:spLocks/>
          </p:cNvSpPr>
          <p:nvPr/>
        </p:nvSpPr>
        <p:spPr>
          <a:xfrm>
            <a:off x="461962" y="1035986"/>
            <a:ext cx="11440736" cy="525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507047" marR="0" indent="-280035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763058" marR="0" indent="-302683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027906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54919" marR="0" indent="-340519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400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72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44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11600" marR="0" indent="-254000" algn="l" defTabSz="914400" rtl="0" latinLnBrk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Continuing B0 design</a:t>
            </a:r>
          </a:p>
          <a:p>
            <a:pPr lvl="1" hangingPunct="1"/>
            <a:r>
              <a:rPr lang="en-US" dirty="0"/>
              <a:t>Support Carriage</a:t>
            </a:r>
          </a:p>
          <a:p>
            <a:pPr lvl="1" hangingPunct="1"/>
            <a:r>
              <a:rPr lang="en-US" dirty="0"/>
              <a:t>Inner mechanics</a:t>
            </a:r>
          </a:p>
          <a:p>
            <a:pPr hangingPunct="1"/>
            <a:r>
              <a:rPr lang="en-US" dirty="0"/>
              <a:t>Integrate latest Lumi in vacuum pipe</a:t>
            </a:r>
          </a:p>
          <a:p>
            <a:pPr hangingPunct="1"/>
            <a:r>
              <a:rPr lang="en-US" dirty="0"/>
              <a:t>Off-Momentum Detector Support – Per Charlie Hetzel, OMD are permitted to be supported off beampipe supports.</a:t>
            </a:r>
          </a:p>
          <a:p>
            <a:pPr hangingPunct="1"/>
            <a:r>
              <a:rPr lang="en-US" dirty="0"/>
              <a:t>Update ‘strawman stave’ detector design for off-moment/roman pot detectors, possibly B0</a:t>
            </a:r>
          </a:p>
          <a:p>
            <a:pPr hangingPunct="1"/>
            <a:r>
              <a:rPr lang="en-US" dirty="0"/>
              <a:t>Roman Pot Support – ongoing discussions on Roman Pot design (kick-off meeting hosted by Karim, 6/16</a:t>
            </a:r>
          </a:p>
          <a:p>
            <a:pPr hangingPunct="1"/>
            <a:endParaRPr lang="en-US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E8E90D43-DB75-74A4-567F-29BA058C46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r>
              <a:rPr lang="en-US" dirty="0"/>
              <a:t>Ongoing/Upcoming Workload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697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18269</TotalTime>
  <Words>470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BNL</vt:lpstr>
      <vt:lpstr>PowerPoint Presentation</vt:lpstr>
      <vt:lpstr>Primary Updates Outline</vt:lpstr>
      <vt:lpstr>Israeli Group B0 Detector Concept</vt:lpstr>
      <vt:lpstr>Israeli Group B0 Detector Concept</vt:lpstr>
      <vt:lpstr>Israeli Group B0 Detector Concept</vt:lpstr>
      <vt:lpstr>B0 External Detector “Carriage”</vt:lpstr>
      <vt:lpstr>Lumi Dipole Model Update</vt:lpstr>
      <vt:lpstr>ZDC – Lift Table Quotes</vt:lpstr>
      <vt:lpstr>Ongoing/Upcoming Workload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Jonathan Smith</cp:lastModifiedBy>
  <cp:revision>110</cp:revision>
  <dcterms:modified xsi:type="dcterms:W3CDTF">2026-06-22T14:02:14Z</dcterms:modified>
</cp:coreProperties>
</file>