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09" r:id="rId6"/>
    <p:sldId id="443" r:id="rId7"/>
    <p:sldId id="437" r:id="rId8"/>
    <p:sldId id="444" r:id="rId9"/>
    <p:sldId id="445" r:id="rId10"/>
    <p:sldId id="446" r:id="rId11"/>
    <p:sldId id="447" r:id="rId12"/>
    <p:sldId id="448" r:id="rId13"/>
    <p:sldId id="450" r:id="rId14"/>
    <p:sldId id="45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9"/>
    <a:srgbClr val="000000"/>
    <a:srgbClr val="FFF561"/>
    <a:srgbClr val="993D3F"/>
    <a:srgbClr val="4758A5"/>
    <a:srgbClr val="A558A0"/>
    <a:srgbClr val="FFF45B"/>
    <a:srgbClr val="6B1349"/>
    <a:srgbClr val="3E4A83"/>
    <a:srgbClr val="BD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6" autoAdjust="0"/>
    <p:restoredTop sz="94014" autoAdjust="0"/>
  </p:normalViewPr>
  <p:slideViewPr>
    <p:cSldViewPr snapToGrid="0">
      <p:cViewPr varScale="1">
        <p:scale>
          <a:sx n="105" d="100"/>
          <a:sy n="105" d="100"/>
        </p:scale>
        <p:origin x="34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8" name="Picture 6" descr="Logo&#10;&#10;Description automatically generated">
            <a:extLst>
              <a:ext uri="{FF2B5EF4-FFF2-40B4-BE49-F238E27FC236}">
                <a16:creationId xmlns:a16="http://schemas.microsoft.com/office/drawing/2014/main" id="{148E9478-FE45-5109-E7BC-EBE908661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5AA175-6A47-AD0D-ACDE-1AF7B340A7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0231B517-B519-2F2B-2608-E0B48B2DB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57D3001C-F959-38EF-7486-57E115DDC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03/03/2025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03/03/2025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8" name="Picture 6" descr="Logo&#10;&#10;Description automatically generated">
            <a:extLst>
              <a:ext uri="{FF2B5EF4-FFF2-40B4-BE49-F238E27FC236}">
                <a16:creationId xmlns:a16="http://schemas.microsoft.com/office/drawing/2014/main" id="{4B925078-BB49-3AD3-17CE-8F72504C94F8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21" y="407355"/>
            <a:ext cx="873514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dico.bnl.gov/event/32412/contributions/122717/attachments/69514/119269/260416_IM_Mpgd_Power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12328"/>
            <a:ext cx="5897217" cy="1587501"/>
          </a:xfrm>
        </p:spPr>
        <p:txBody>
          <a:bodyPr>
            <a:normAutofit/>
          </a:bodyPr>
          <a:lstStyle/>
          <a:p>
            <a:r>
              <a:rPr lang="fr-FR" dirty="0" err="1"/>
              <a:t>Inner</a:t>
            </a:r>
            <a:r>
              <a:rPr lang="fr-FR" dirty="0"/>
              <a:t> MPGD </a:t>
            </a:r>
            <a:r>
              <a:rPr lang="fr-FR" dirty="0" err="1"/>
              <a:t>CyMBaL</a:t>
            </a:r>
            <a:r>
              <a:rPr lang="fr-FR" dirty="0"/>
              <a:t> </a:t>
            </a:r>
            <a:r>
              <a:rPr lang="fr-FR" dirty="0" err="1"/>
              <a:t>Status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sz="2400" dirty="0"/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45" y="3906373"/>
            <a:ext cx="6141925" cy="7934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600" u="sng" dirty="0"/>
              <a:t>Seraphin Vetter , </a:t>
            </a:r>
            <a:r>
              <a:rPr lang="fr-FR" sz="1600" dirty="0"/>
              <a:t>Alain Delbart, for the CEA/Saclay IRFU team</a:t>
            </a:r>
          </a:p>
        </p:txBody>
      </p:sp>
      <p:sp>
        <p:nvSpPr>
          <p:cNvPr id="14" name="Espace réservé du pied de page 22">
            <a:extLst>
              <a:ext uri="{FF2B5EF4-FFF2-40B4-BE49-F238E27FC236}">
                <a16:creationId xmlns:a16="http://schemas.microsoft.com/office/drawing/2014/main" id="{41430152-5108-BA91-787A-4DD3B15E5FCC}"/>
              </a:ext>
            </a:extLst>
          </p:cNvPr>
          <p:cNvSpPr txBox="1">
            <a:spLocks/>
          </p:cNvSpPr>
          <p:nvPr/>
        </p:nvSpPr>
        <p:spPr>
          <a:xfrm>
            <a:off x="556363" y="6323244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EIC/EPIC 3I meeting, 22 June 2026</a:t>
            </a:r>
          </a:p>
        </p:txBody>
      </p: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6B917C0D-E01C-4DAD-A9ED-6187DCB056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6525"/>
            <a:ext cx="1804597" cy="1299014"/>
          </a:xfrm>
          <a:prstGeom prst="rect">
            <a:avLst/>
          </a:prstGeom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39FF0DF4-4094-C6F9-A8F0-075502EF49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59" r="12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9FE88D-2FB9-4A8A-BF86-626DECA7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3747565" cy="4532313"/>
          </a:xfrm>
        </p:spPr>
        <p:txBody>
          <a:bodyPr>
            <a:normAutofit lnSpcReduction="10000"/>
          </a:bodyPr>
          <a:lstStyle/>
          <a:p>
            <a:r>
              <a:rPr lang="en-ZA" dirty="0"/>
              <a:t>Water (and everything else) needs to be able to connect/disconnect right at the section (on both ends).</a:t>
            </a:r>
          </a:p>
          <a:p>
            <a:endParaRPr lang="en-ZA" dirty="0"/>
          </a:p>
          <a:p>
            <a:r>
              <a:rPr lang="en-ZA" dirty="0"/>
              <a:t>Inserting and extracting the </a:t>
            </a:r>
            <a:r>
              <a:rPr lang="en-ZA" dirty="0" err="1"/>
              <a:t>supertrays</a:t>
            </a:r>
            <a:r>
              <a:rPr lang="en-ZA" dirty="0"/>
              <a:t> (TOF + </a:t>
            </a:r>
            <a:r>
              <a:rPr lang="en-ZA" dirty="0" err="1"/>
              <a:t>CyMBaL</a:t>
            </a:r>
            <a:r>
              <a:rPr lang="en-ZA" dirty="0"/>
              <a:t>) would be super tricky otherwise.</a:t>
            </a:r>
          </a:p>
          <a:p>
            <a:endParaRPr lang="en-ZA" dirty="0"/>
          </a:p>
          <a:p>
            <a:r>
              <a:rPr lang="en-ZA" dirty="0"/>
              <a:t>Maybe there is a possibility to daisy chain </a:t>
            </a:r>
            <a:r>
              <a:rPr lang="en-ZA" dirty="0" err="1"/>
              <a:t>CyMBaL</a:t>
            </a:r>
            <a:r>
              <a:rPr lang="en-ZA" dirty="0"/>
              <a:t> and TOF for each half section.</a:t>
            </a:r>
            <a:br>
              <a:rPr lang="en-ZA" dirty="0"/>
            </a:br>
            <a:r>
              <a:rPr lang="en-ZA" dirty="0"/>
              <a:t>That could reduce water lines and connectors.</a:t>
            </a:r>
          </a:p>
          <a:p>
            <a:r>
              <a:rPr lang="en-ZA" dirty="0"/>
              <a:t>But it has to be further investigated.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29E48B-2E68-4074-8D28-294DFFEB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BB1537-29EB-41E1-88BB-AC7F3A1E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70990F8-1C85-4625-9707-D60A75ED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Water Connection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10C30E-5D34-46B1-977D-DBD49691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322" y="263640"/>
            <a:ext cx="5691185" cy="32809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94B5BF-612F-4874-BB70-D096068D2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2" t="6837" b="19618"/>
          <a:stretch/>
        </p:blipFill>
        <p:spPr>
          <a:xfrm>
            <a:off x="5030321" y="3594945"/>
            <a:ext cx="6252671" cy="29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343CF-59F6-41F5-AFDA-E2BD69F21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F75BD9A4-BD29-4529-AA6C-EB4082CE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67" y="1107623"/>
            <a:ext cx="5109979" cy="2750008"/>
          </a:xfrm>
          <a:prstGeom prst="rect">
            <a:avLst/>
          </a:prstGeom>
        </p:spPr>
      </p:pic>
      <p:sp>
        <p:nvSpPr>
          <p:cNvPr id="60" name="Espace réservé du numéro de diapositive 7">
            <a:extLst>
              <a:ext uri="{FF2B5EF4-FFF2-40B4-BE49-F238E27FC236}">
                <a16:creationId xmlns:a16="http://schemas.microsoft.com/office/drawing/2014/main" id="{89F21A86-CCCB-1610-E3C9-0217D1FE4AF4}"/>
              </a:ext>
            </a:extLst>
          </p:cNvPr>
          <p:cNvSpPr txBox="1">
            <a:spLocks/>
          </p:cNvSpPr>
          <p:nvPr/>
        </p:nvSpPr>
        <p:spPr>
          <a:xfrm>
            <a:off x="1134917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C7AFA37-6DFE-99D3-4735-3825E825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1" y="203994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CyMBaL</a:t>
            </a:r>
            <a:r>
              <a:rPr lang="fr-FR" dirty="0"/>
              <a:t> </a:t>
            </a:r>
            <a:r>
              <a:rPr lang="fr-FR" dirty="0" err="1"/>
              <a:t>tiles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 : test article design</a:t>
            </a:r>
            <a:br>
              <a:rPr lang="fr-FR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2F5B00-8882-AD65-FB0D-BBB81871D17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flipH="1">
            <a:off x="6430680" y="1057839"/>
            <a:ext cx="5601600" cy="2707200"/>
          </a:xfrm>
          <a:prstGeom prst="rect">
            <a:avLst/>
          </a:prstGeom>
          <a:ln w="0">
            <a:noFill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338F6C4-3887-4B44-A36D-536194458571}"/>
              </a:ext>
            </a:extLst>
          </p:cNvPr>
          <p:cNvSpPr/>
          <p:nvPr/>
        </p:nvSpPr>
        <p:spPr>
          <a:xfrm>
            <a:off x="104180" y="644919"/>
            <a:ext cx="4448880" cy="4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262626"/>
                </a:solidFill>
                <a:latin typeface="Times New Roman"/>
                <a:ea typeface="DejaVu Sans"/>
              </a:rPr>
              <a:t>CyMBaL</a:t>
            </a:r>
            <a:r>
              <a:rPr lang="en-US" sz="1800" b="0" strike="noStrike" spc="-1" dirty="0">
                <a:solidFill>
                  <a:srgbClr val="262626"/>
                </a:solidFill>
                <a:latin typeface="Times New Roman"/>
                <a:ea typeface="DejaVu Sans"/>
              </a:rPr>
              <a:t>: Current design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79425D1-9C18-0E73-CA3B-76E5C8DC7A92}"/>
              </a:ext>
            </a:extLst>
          </p:cNvPr>
          <p:cNvSpPr/>
          <p:nvPr/>
        </p:nvSpPr>
        <p:spPr>
          <a:xfrm>
            <a:off x="149087" y="3986487"/>
            <a:ext cx="5834270" cy="1916640"/>
          </a:xfrm>
          <a:prstGeom prst="rect">
            <a:avLst/>
          </a:prstGeom>
          <a:noFill/>
          <a:ln w="0">
            <a:solidFill>
              <a:srgbClr val="E50019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5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48 tiles: 12 in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ϕ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× 4 in z (integration in GST in “fish scale”)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600" b="0" strike="noStrike" spc="-1" dirty="0" err="1">
                <a:latin typeface="Times New Roman"/>
                <a:ea typeface="DejaVu Sans"/>
              </a:rPr>
              <a:t>R</a:t>
            </a:r>
            <a:r>
              <a:rPr lang="en-US" sz="1600" b="0" strike="noStrike" spc="-1" baseline="-25000" dirty="0" err="1">
                <a:latin typeface="Times New Roman"/>
                <a:ea typeface="DejaVu Sans"/>
              </a:rPr>
              <a:t>min</a:t>
            </a:r>
            <a:r>
              <a:rPr lang="en-US" sz="1600" b="0" strike="noStrike" spc="-1" dirty="0">
                <a:latin typeface="Times New Roman"/>
                <a:ea typeface="DejaVu Sans"/>
              </a:rPr>
              <a:t> = 55.5 cm; </a:t>
            </a:r>
            <a:r>
              <a:rPr lang="en-US" sz="1600" b="0" strike="noStrike" spc="-1" dirty="0" err="1">
                <a:latin typeface="Times New Roman"/>
                <a:ea typeface="DejaVu Sans"/>
              </a:rPr>
              <a:t>R</a:t>
            </a:r>
            <a:r>
              <a:rPr lang="en-US" sz="1600" b="0" strike="noStrike" spc="-1" baseline="-25000" dirty="0" err="1">
                <a:latin typeface="Times New Roman"/>
                <a:ea typeface="DejaVu Sans"/>
              </a:rPr>
              <a:t>max</a:t>
            </a:r>
            <a:r>
              <a:rPr lang="en-US" sz="1600" b="0" strike="noStrike" spc="-1" dirty="0">
                <a:latin typeface="Times New Roman"/>
                <a:ea typeface="DejaVu Sans"/>
              </a:rPr>
              <a:t> = 61.5 cm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Overlaps in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ϕ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and in z for hermeticity (~2-4 cm)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768 readout channels/module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36K readout channels in 3 FEBs/tile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6C172B8-5F9D-DBC3-2BC7-4228F8EA8201}"/>
              </a:ext>
            </a:extLst>
          </p:cNvPr>
          <p:cNvGrpSpPr/>
          <p:nvPr/>
        </p:nvGrpSpPr>
        <p:grpSpPr>
          <a:xfrm>
            <a:off x="7335000" y="2748759"/>
            <a:ext cx="3691440" cy="233640"/>
            <a:chOff x="7335000" y="2937600"/>
            <a:chExt cx="3691440" cy="233640"/>
          </a:xfrm>
        </p:grpSpPr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4AF07A20-1B50-2599-27E2-EB245839D54E}"/>
                </a:ext>
              </a:extLst>
            </p:cNvPr>
            <p:cNvSpPr/>
            <p:nvPr/>
          </p:nvSpPr>
          <p:spPr>
            <a:xfrm>
              <a:off x="7335000" y="3167640"/>
              <a:ext cx="3691440" cy="3600"/>
            </a:xfrm>
            <a:prstGeom prst="rect">
              <a:avLst/>
            </a:prstGeom>
            <a:solidFill>
              <a:srgbClr val="D76F72">
                <a:alpha val="51000"/>
              </a:srgbClr>
            </a:solidFill>
            <a:ln w="0">
              <a:solidFill>
                <a:srgbClr val="D76F7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9240" rIns="90000" bIns="-3924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89DD30C3-23BD-E909-E1E4-CF9F435EF4BE}"/>
                </a:ext>
              </a:extLst>
            </p:cNvPr>
            <p:cNvSpPr/>
            <p:nvPr/>
          </p:nvSpPr>
          <p:spPr>
            <a:xfrm>
              <a:off x="7335000" y="3090600"/>
              <a:ext cx="3503520" cy="3600"/>
            </a:xfrm>
            <a:prstGeom prst="rect">
              <a:avLst/>
            </a:prstGeom>
            <a:solidFill>
              <a:srgbClr val="D76F72">
                <a:alpha val="51000"/>
              </a:srgbClr>
            </a:solidFill>
            <a:ln w="0">
              <a:solidFill>
                <a:srgbClr val="D76F7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9240" rIns="90000" bIns="-3924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43D59A1D-347B-EA41-B959-25DF81F1563E}"/>
                </a:ext>
              </a:extLst>
            </p:cNvPr>
            <p:cNvSpPr/>
            <p:nvPr/>
          </p:nvSpPr>
          <p:spPr>
            <a:xfrm>
              <a:off x="7335000" y="3013920"/>
              <a:ext cx="3256920" cy="3600"/>
            </a:xfrm>
            <a:prstGeom prst="rect">
              <a:avLst/>
            </a:prstGeom>
            <a:solidFill>
              <a:srgbClr val="D76F72">
                <a:alpha val="51000"/>
              </a:srgbClr>
            </a:solidFill>
            <a:ln w="0">
              <a:solidFill>
                <a:srgbClr val="D76F7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9240" rIns="90000" bIns="-3924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15EFB668-2324-0376-6416-7E2A4E32E628}"/>
                </a:ext>
              </a:extLst>
            </p:cNvPr>
            <p:cNvSpPr/>
            <p:nvPr/>
          </p:nvSpPr>
          <p:spPr>
            <a:xfrm>
              <a:off x="7335000" y="2937600"/>
              <a:ext cx="3011040" cy="3240"/>
            </a:xfrm>
            <a:prstGeom prst="rect">
              <a:avLst/>
            </a:prstGeom>
            <a:solidFill>
              <a:srgbClr val="D76F72">
                <a:alpha val="51000"/>
              </a:srgbClr>
            </a:solidFill>
            <a:ln w="0">
              <a:solidFill>
                <a:srgbClr val="D76F7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9600" rIns="90000" bIns="-396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D9CD0DBA-1D17-7231-23AD-03F3FBA28958}"/>
              </a:ext>
            </a:extLst>
          </p:cNvPr>
          <p:cNvSpPr/>
          <p:nvPr/>
        </p:nvSpPr>
        <p:spPr>
          <a:xfrm rot="16200000">
            <a:off x="9214200" y="2358519"/>
            <a:ext cx="2383920" cy="43200"/>
          </a:xfrm>
          <a:prstGeom prst="rect">
            <a:avLst/>
          </a:prstGeom>
          <a:solidFill>
            <a:srgbClr val="FFCD31">
              <a:alpha val="51000"/>
            </a:srgbClr>
          </a:solidFill>
          <a:ln w="0">
            <a:solidFill>
              <a:srgbClr val="FFCD3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381E2B2-1DEF-75A7-8413-4BACBCE0DE35}"/>
              </a:ext>
            </a:extLst>
          </p:cNvPr>
          <p:cNvSpPr/>
          <p:nvPr/>
        </p:nvSpPr>
        <p:spPr>
          <a:xfrm rot="16200000">
            <a:off x="9405360" y="2358159"/>
            <a:ext cx="2383920" cy="42840"/>
          </a:xfrm>
          <a:prstGeom prst="rect">
            <a:avLst/>
          </a:prstGeom>
          <a:solidFill>
            <a:srgbClr val="FFCD31">
              <a:alpha val="51000"/>
            </a:srgbClr>
          </a:solidFill>
          <a:ln w="0">
            <a:solidFill>
              <a:srgbClr val="FFCD3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D0771A4-6FAF-39B4-071D-251625E59FBE}"/>
              </a:ext>
            </a:extLst>
          </p:cNvPr>
          <p:cNvSpPr/>
          <p:nvPr/>
        </p:nvSpPr>
        <p:spPr>
          <a:xfrm rot="16200000">
            <a:off x="9597600" y="2358159"/>
            <a:ext cx="2383920" cy="42840"/>
          </a:xfrm>
          <a:prstGeom prst="rect">
            <a:avLst/>
          </a:prstGeom>
          <a:solidFill>
            <a:srgbClr val="FFCD31">
              <a:alpha val="51000"/>
            </a:srgbClr>
          </a:solidFill>
          <a:ln w="0">
            <a:solidFill>
              <a:srgbClr val="FFCD3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A0CCAB8-BFE5-D136-E4B2-F38C2E01904D}"/>
              </a:ext>
            </a:extLst>
          </p:cNvPr>
          <p:cNvSpPr/>
          <p:nvPr/>
        </p:nvSpPr>
        <p:spPr>
          <a:xfrm rot="16200000">
            <a:off x="9790200" y="2358879"/>
            <a:ext cx="2383920" cy="42480"/>
          </a:xfrm>
          <a:prstGeom prst="rect">
            <a:avLst/>
          </a:prstGeom>
          <a:solidFill>
            <a:srgbClr val="FFCD31">
              <a:alpha val="51000"/>
            </a:srgbClr>
          </a:solidFill>
          <a:ln w="0">
            <a:solidFill>
              <a:srgbClr val="FFCD3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60" rIns="90000" bIns="-36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38F8C4E-CF2F-9DBF-B08B-344A1E7993AD}"/>
              </a:ext>
            </a:extLst>
          </p:cNvPr>
          <p:cNvGrpSpPr/>
          <p:nvPr/>
        </p:nvGrpSpPr>
        <p:grpSpPr>
          <a:xfrm>
            <a:off x="7315200" y="1333239"/>
            <a:ext cx="4343400" cy="330120"/>
            <a:chOff x="7315200" y="1522080"/>
            <a:chExt cx="4343400" cy="330120"/>
          </a:xfrm>
        </p:grpSpPr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EE89BECA-6BD9-316F-6903-A06231E2CF55}"/>
                </a:ext>
              </a:extLst>
            </p:cNvPr>
            <p:cNvSpPr/>
            <p:nvPr/>
          </p:nvSpPr>
          <p:spPr>
            <a:xfrm>
              <a:off x="7315200" y="1809720"/>
              <a:ext cx="4343400" cy="42480"/>
            </a:xfrm>
            <a:prstGeom prst="rect">
              <a:avLst/>
            </a:prstGeom>
            <a:solidFill>
              <a:srgbClr val="729FCF">
                <a:alpha val="51000"/>
              </a:srgbClr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60" rIns="90000" bIns="-36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Rectangle 52">
              <a:extLst>
                <a:ext uri="{FF2B5EF4-FFF2-40B4-BE49-F238E27FC236}">
                  <a16:creationId xmlns:a16="http://schemas.microsoft.com/office/drawing/2014/main" id="{5CAD3F4A-70C8-AA55-7168-0E0DC8774912}"/>
                </a:ext>
              </a:extLst>
            </p:cNvPr>
            <p:cNvSpPr/>
            <p:nvPr/>
          </p:nvSpPr>
          <p:spPr>
            <a:xfrm>
              <a:off x="7315200" y="1713600"/>
              <a:ext cx="4343400" cy="42840"/>
            </a:xfrm>
            <a:prstGeom prst="rect">
              <a:avLst/>
            </a:prstGeom>
            <a:solidFill>
              <a:srgbClr val="729FCF">
                <a:alpha val="51000"/>
              </a:srgbClr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0" rIns="90000" bIns="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Rectangle 53">
              <a:extLst>
                <a:ext uri="{FF2B5EF4-FFF2-40B4-BE49-F238E27FC236}">
                  <a16:creationId xmlns:a16="http://schemas.microsoft.com/office/drawing/2014/main" id="{8EC71861-63D3-229E-FB15-B8F2598616F2}"/>
                </a:ext>
              </a:extLst>
            </p:cNvPr>
            <p:cNvSpPr/>
            <p:nvPr/>
          </p:nvSpPr>
          <p:spPr>
            <a:xfrm>
              <a:off x="7315200" y="1618200"/>
              <a:ext cx="4343400" cy="41760"/>
            </a:xfrm>
            <a:prstGeom prst="rect">
              <a:avLst/>
            </a:prstGeom>
            <a:solidFill>
              <a:srgbClr val="729FCF">
                <a:alpha val="51000"/>
              </a:srgbClr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080" rIns="90000" bIns="-108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Rectangle 54">
              <a:extLst>
                <a:ext uri="{FF2B5EF4-FFF2-40B4-BE49-F238E27FC236}">
                  <a16:creationId xmlns:a16="http://schemas.microsoft.com/office/drawing/2014/main" id="{E7379F82-C61B-68C8-746B-14F04314ABF0}"/>
                </a:ext>
              </a:extLst>
            </p:cNvPr>
            <p:cNvSpPr/>
            <p:nvPr/>
          </p:nvSpPr>
          <p:spPr>
            <a:xfrm>
              <a:off x="7315200" y="1522080"/>
              <a:ext cx="4343400" cy="42480"/>
            </a:xfrm>
            <a:prstGeom prst="rect">
              <a:avLst/>
            </a:prstGeom>
            <a:solidFill>
              <a:srgbClr val="729FCF">
                <a:alpha val="51000"/>
              </a:srgbClr>
            </a:solid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60" rIns="90000" bIns="-36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4" name="Connecteur droit 1">
            <a:extLst>
              <a:ext uri="{FF2B5EF4-FFF2-40B4-BE49-F238E27FC236}">
                <a16:creationId xmlns:a16="http://schemas.microsoft.com/office/drawing/2014/main" id="{62056116-6969-77CC-AC9C-ACFBE9FB611F}"/>
              </a:ext>
            </a:extLst>
          </p:cNvPr>
          <p:cNvSpPr/>
          <p:nvPr/>
        </p:nvSpPr>
        <p:spPr>
          <a:xfrm>
            <a:off x="6919546" y="3576039"/>
            <a:ext cx="4914900" cy="0"/>
          </a:xfrm>
          <a:prstGeom prst="line">
            <a:avLst/>
          </a:prstGeom>
          <a:ln w="38160">
            <a:solidFill>
              <a:srgbClr val="43C33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" name="Connecteur droit 2">
            <a:extLst>
              <a:ext uri="{FF2B5EF4-FFF2-40B4-BE49-F238E27FC236}">
                <a16:creationId xmlns:a16="http://schemas.microsoft.com/office/drawing/2014/main" id="{48222B51-5D50-B7E2-6332-88CD10CC5D3D}"/>
              </a:ext>
            </a:extLst>
          </p:cNvPr>
          <p:cNvSpPr/>
          <p:nvPr/>
        </p:nvSpPr>
        <p:spPr>
          <a:xfrm>
            <a:off x="7315200" y="3442839"/>
            <a:ext cx="4437720" cy="360"/>
          </a:xfrm>
          <a:prstGeom prst="line">
            <a:avLst/>
          </a:prstGeom>
          <a:ln w="38160">
            <a:solidFill>
              <a:srgbClr val="43C33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B8DB949D-50D9-B665-A391-420215F502B2}"/>
              </a:ext>
            </a:extLst>
          </p:cNvPr>
          <p:cNvSpPr/>
          <p:nvPr/>
        </p:nvSpPr>
        <p:spPr>
          <a:xfrm>
            <a:off x="9474840" y="3552078"/>
            <a:ext cx="730800" cy="21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67.3 cm 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E9FE1D1C-8859-8F98-60C9-12034F1D304D}"/>
              </a:ext>
            </a:extLst>
          </p:cNvPr>
          <p:cNvSpPr/>
          <p:nvPr/>
        </p:nvSpPr>
        <p:spPr>
          <a:xfrm>
            <a:off x="9474840" y="3188319"/>
            <a:ext cx="73080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59 cm 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Forme libre : forme 1">
            <a:extLst>
              <a:ext uri="{FF2B5EF4-FFF2-40B4-BE49-F238E27FC236}">
                <a16:creationId xmlns:a16="http://schemas.microsoft.com/office/drawing/2014/main" id="{EAD23455-A68A-2C88-A4B1-9E13D7289C99}"/>
              </a:ext>
            </a:extLst>
          </p:cNvPr>
          <p:cNvSpPr/>
          <p:nvPr/>
        </p:nvSpPr>
        <p:spPr>
          <a:xfrm>
            <a:off x="10019520" y="1206159"/>
            <a:ext cx="172800" cy="2367360"/>
          </a:xfrm>
          <a:custGeom>
            <a:avLst/>
            <a:gdLst>
              <a:gd name="textAreaLeft" fmla="*/ 0 w 172800"/>
              <a:gd name="textAreaRight" fmla="*/ 174960 w 172800"/>
              <a:gd name="textAreaTop" fmla="*/ 0 h 2367360"/>
              <a:gd name="textAreaBottom" fmla="*/ 2369520 h 2367360"/>
            </a:gdLst>
            <a:ahLst/>
            <a:cxnLst/>
            <a:rect l="textAreaLeft" t="textAreaTop" r="textAreaRight" b="textAreaBottom"/>
            <a:pathLst>
              <a:path w="488" h="6596" fill="none">
                <a:moveTo>
                  <a:pt x="0" y="0"/>
                </a:moveTo>
                <a:cubicBezTo>
                  <a:pt x="1098" y="3294"/>
                  <a:pt x="0" y="6596"/>
                  <a:pt x="0" y="6596"/>
                </a:cubicBezTo>
              </a:path>
            </a:pathLst>
          </a:custGeom>
          <a:noFill/>
          <a:ln w="12600" cap="sq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4E02683-01EA-C264-5718-F1B6C9732FE0}"/>
              </a:ext>
            </a:extLst>
          </p:cNvPr>
          <p:cNvSpPr/>
          <p:nvPr/>
        </p:nvSpPr>
        <p:spPr>
          <a:xfrm rot="5334000">
            <a:off x="9492845" y="2255200"/>
            <a:ext cx="1147339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200" b="0" strike="noStrike" spc="-1" dirty="0">
                <a:latin typeface="Arial"/>
                <a:ea typeface="DejaVu Sans"/>
              </a:rPr>
              <a:t>36.6 cm</a:t>
            </a:r>
          </a:p>
          <a:p>
            <a:pPr algn="ctr" defTabSz="914400">
              <a:lnSpc>
                <a:spcPct val="100000"/>
              </a:lnSpc>
            </a:pPr>
            <a:r>
              <a:rPr lang="en-US" sz="1200" b="0" strike="noStrike" spc="-1" dirty="0">
                <a:latin typeface="Arial"/>
                <a:ea typeface="DejaVu Sans"/>
              </a:rPr>
              <a:t> (module) 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EA6405C8-6E34-E77B-A6D0-2DD93E78A806}"/>
              </a:ext>
            </a:extLst>
          </p:cNvPr>
          <p:cNvSpPr/>
          <p:nvPr/>
        </p:nvSpPr>
        <p:spPr>
          <a:xfrm>
            <a:off x="6583680" y="639690"/>
            <a:ext cx="4377240" cy="4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262626"/>
                </a:solidFill>
                <a:latin typeface="Times New Roman"/>
                <a:ea typeface="DejaVu Sans"/>
              </a:rPr>
              <a:t>Design of a tile / </a:t>
            </a:r>
            <a:r>
              <a:rPr lang="en-US" sz="1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test article  </a:t>
            </a:r>
            <a:r>
              <a:rPr lang="en-US" sz="1800" b="0" strike="noStrike" spc="-1" dirty="0">
                <a:solidFill>
                  <a:srgbClr val="262626"/>
                </a:solidFill>
                <a:latin typeface="Times New Roman"/>
                <a:ea typeface="DejaVu Sans"/>
              </a:rPr>
              <a:t>(</a:t>
            </a:r>
            <a:r>
              <a:rPr lang="en-US" sz="1800" b="1" strike="noStrike" spc="-1" dirty="0">
                <a:solidFill>
                  <a:srgbClr val="262626"/>
                </a:solidFill>
                <a:latin typeface="Times New Roman"/>
                <a:ea typeface="DejaVu Sans"/>
              </a:rPr>
              <a:t>Cylindrical</a:t>
            </a:r>
            <a:r>
              <a:rPr lang="en-US" sz="1800" b="0" strike="noStrike" spc="-1" dirty="0">
                <a:solidFill>
                  <a:srgbClr val="262626"/>
                </a:solidFill>
                <a:latin typeface="Times New Roman"/>
                <a:ea typeface="DejaVu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980705DE-F0D1-31A2-76A2-B0258739D1CD}"/>
              </a:ext>
            </a:extLst>
          </p:cNvPr>
          <p:cNvSpPr/>
          <p:nvPr/>
        </p:nvSpPr>
        <p:spPr>
          <a:xfrm>
            <a:off x="5983357" y="3986487"/>
            <a:ext cx="2796587" cy="1916640"/>
          </a:xfrm>
          <a:prstGeom prst="rect">
            <a:avLst/>
          </a:prstGeom>
          <a:noFill/>
          <a:ln w="10080">
            <a:solidFill>
              <a:srgbClr val="E50019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50040" rIns="95040" bIns="5004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289"/>
              </a:spcAft>
            </a:pP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Module dimensions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289"/>
              </a:spcAft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 = </a:t>
            </a:r>
            <a:r>
              <a:rPr lang="en-US" sz="1600" b="0" strike="noStrike" spc="-1" dirty="0">
                <a:latin typeface="Times New Roman"/>
                <a:ea typeface="DejaVu Sans"/>
              </a:rPr>
              <a:t>673 mm</a:t>
            </a:r>
            <a:r>
              <a:rPr lang="en-US" sz="1600" spc="-1" dirty="0">
                <a:latin typeface="Arial"/>
              </a:rPr>
              <a:t> / </a:t>
            </a:r>
            <a:r>
              <a:rPr lang="en-US" sz="1600" b="0" strike="noStrike" spc="-1" dirty="0">
                <a:latin typeface="Times New Roman"/>
                <a:ea typeface="DejaVu Sans"/>
              </a:rPr>
              <a:t>R*phi = 366 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mm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289"/>
              </a:spcAft>
            </a:pP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Active zone dimensions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289"/>
              </a:spcAft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 = 590 mm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 / 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R*phi = </a:t>
            </a:r>
            <a:r>
              <a:rPr lang="en-US" sz="1600" b="0" strike="noStrike" spc="-1" dirty="0">
                <a:latin typeface="Times New Roman"/>
                <a:ea typeface="DejaVu Sans"/>
              </a:rPr>
              <a:t>340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mm</a:t>
            </a:r>
          </a:p>
          <a:p>
            <a:pPr>
              <a:spcAft>
                <a:spcPts val="289"/>
              </a:spcAft>
            </a:pPr>
            <a:r>
              <a:rPr lang="en-US" sz="1600" b="1" spc="-1" dirty="0">
                <a:solidFill>
                  <a:srgbClr val="000000"/>
                </a:solidFill>
                <a:latin typeface="Times New Roman"/>
                <a:ea typeface="DejaVu Sans"/>
              </a:rPr>
              <a:t>Weigh estimates</a:t>
            </a:r>
            <a:endParaRPr lang="en-US" sz="1600" spc="-1" dirty="0">
              <a:solidFill>
                <a:srgbClr val="000000"/>
              </a:solidFill>
            </a:endParaRPr>
          </a:p>
          <a:p>
            <a:pPr>
              <a:spcAft>
                <a:spcPts val="289"/>
              </a:spcAft>
            </a:pPr>
            <a:r>
              <a:rPr lang="en-US" sz="1600" spc="-1" dirty="0">
                <a:solidFill>
                  <a:srgbClr val="000000"/>
                </a:solidFill>
                <a:latin typeface="Times New Roman"/>
                <a:ea typeface="DejaVu Sans"/>
              </a:rPr>
              <a:t>~1 kg / tile + ~0,6 kg / FEB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8A9B6D51-553A-2793-8D56-E9360168B771}"/>
              </a:ext>
            </a:extLst>
          </p:cNvPr>
          <p:cNvSpPr/>
          <p:nvPr/>
        </p:nvSpPr>
        <p:spPr>
          <a:xfrm>
            <a:off x="8779944" y="3986486"/>
            <a:ext cx="3304440" cy="1916639"/>
          </a:xfrm>
          <a:prstGeom prst="rect">
            <a:avLst/>
          </a:prstGeom>
          <a:noFill/>
          <a:ln w="10080">
            <a:solidFill>
              <a:srgbClr val="E50019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50040" rIns="95040" bIns="5004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289"/>
              </a:spcAft>
            </a:pP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Expected performances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289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Spatial resolution: &lt; 300 (500) µm in Z (r*phi)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289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Time resolution ~20ns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289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Efficiency ≥ 98%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289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Material budget ~0.5% X0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A89D5FB-0453-CA62-D566-599FFBE8F3EE}"/>
              </a:ext>
            </a:extLst>
          </p:cNvPr>
          <p:cNvSpPr txBox="1"/>
          <p:nvPr/>
        </p:nvSpPr>
        <p:spPr>
          <a:xfrm>
            <a:off x="7200220" y="2074843"/>
            <a:ext cx="390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A558A0"/>
                </a:solidFill>
              </a:rPr>
              <a:t>LV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69993D24-6AC9-024B-05FE-E449F5401D56}"/>
              </a:ext>
            </a:extLst>
          </p:cNvPr>
          <p:cNvSpPr/>
          <p:nvPr/>
        </p:nvSpPr>
        <p:spPr>
          <a:xfrm>
            <a:off x="3138910" y="501670"/>
            <a:ext cx="4377240" cy="656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262626"/>
                </a:solidFill>
                <a:latin typeface="Times New Roman"/>
                <a:ea typeface="DejaVu Sans"/>
              </a:rPr>
              <a:t>Services</a:t>
            </a: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262626"/>
                </a:solidFill>
                <a:latin typeface="Times New Roman"/>
                <a:ea typeface="DejaVu Sans"/>
              </a:rPr>
              <a:t>via patch panel(s)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5E72C291-96CD-458A-57D3-4AF36E7A6E37}"/>
              </a:ext>
            </a:extLst>
          </p:cNvPr>
          <p:cNvSpPr/>
          <p:nvPr/>
        </p:nvSpPr>
        <p:spPr>
          <a:xfrm>
            <a:off x="4308440" y="1150037"/>
            <a:ext cx="1994620" cy="2775921"/>
          </a:xfrm>
          <a:prstGeom prst="rect">
            <a:avLst/>
          </a:prstGeom>
          <a:noFill/>
          <a:ln w="10080">
            <a:solidFill>
              <a:srgbClr val="E50019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40" tIns="50040" rIns="95040" bIns="50040" anchor="t">
            <a:noAutofit/>
          </a:bodyPr>
          <a:lstStyle/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400" spc="-1" dirty="0">
                <a:solidFill>
                  <a:srgbClr val="000000"/>
                </a:solidFill>
                <a:latin typeface="Times New Roman"/>
              </a:rPr>
              <a:t>3 OF (to DAM)</a:t>
            </a:r>
            <a:endParaRPr lang="en-US" sz="1400" spc="-1" dirty="0">
              <a:solidFill>
                <a:srgbClr val="000000"/>
              </a:solidFill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400" spc="-1" dirty="0">
                <a:latin typeface="Times New Roman"/>
                <a:ea typeface="DejaVu Sans"/>
              </a:rPr>
              <a:t>5</a:t>
            </a: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 HV cables</a:t>
            </a:r>
            <a:endParaRPr lang="en-US" sz="1400" spc="-1" dirty="0">
              <a:solidFill>
                <a:srgbClr val="000000"/>
              </a:solidFill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3 LV cables (1 tile)</a:t>
            </a: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Gas I/O (2 tiles)</a:t>
            </a: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FEB cooling I/O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2 tiles – 6 </a:t>
            </a:r>
            <a:r>
              <a:rPr lang="en-US" sz="14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FEBs+DC</a:t>
            </a: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/DC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few l/min  of 18°C water</a:t>
            </a: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endParaRPr lang="en-US" sz="1400" spc="-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63994D-7C19-D779-DC13-570D000464FE}"/>
              </a:ext>
            </a:extLst>
          </p:cNvPr>
          <p:cNvSpPr txBox="1"/>
          <p:nvPr/>
        </p:nvSpPr>
        <p:spPr>
          <a:xfrm rot="5400000">
            <a:off x="10286678" y="2430639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3">
                    <a:lumMod val="50000"/>
                  </a:schemeClr>
                </a:solidFill>
              </a:rPr>
              <a:t>576 </a:t>
            </a:r>
            <a:r>
              <a:rPr lang="fr-FR" sz="1200" dirty="0" err="1">
                <a:solidFill>
                  <a:schemeClr val="accent3">
                    <a:lumMod val="50000"/>
                  </a:schemeClr>
                </a:solidFill>
              </a:rPr>
              <a:t>strips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</a:rPr>
              <a:t> (~1 mm pitch)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9224747-DE53-38FC-A099-C5F9A19C8EC1}"/>
              </a:ext>
            </a:extLst>
          </p:cNvPr>
          <p:cNvSpPr txBox="1"/>
          <p:nvPr/>
        </p:nvSpPr>
        <p:spPr>
          <a:xfrm>
            <a:off x="8004633" y="1679579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192 </a:t>
            </a:r>
            <a:r>
              <a:rPr lang="fr-FR" sz="1200" dirty="0" err="1">
                <a:solidFill>
                  <a:srgbClr val="0070C0"/>
                </a:solidFill>
              </a:rPr>
              <a:t>strips</a:t>
            </a:r>
            <a:r>
              <a:rPr lang="fr-FR" sz="1200" dirty="0">
                <a:solidFill>
                  <a:srgbClr val="0070C0"/>
                </a:solidFill>
              </a:rPr>
              <a:t> (~1.7 mm pitch)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E506763-6CB5-497D-3420-0C1C7AD33B71}"/>
              </a:ext>
            </a:extLst>
          </p:cNvPr>
          <p:cNvSpPr txBox="1"/>
          <p:nvPr/>
        </p:nvSpPr>
        <p:spPr>
          <a:xfrm>
            <a:off x="159531" y="5977530"/>
            <a:ext cx="1130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18-22°C water </a:t>
            </a:r>
            <a:r>
              <a:rPr lang="fr-FR" dirty="0" err="1">
                <a:solidFill>
                  <a:srgbClr val="0070C0"/>
                </a:solidFill>
              </a:rPr>
              <a:t>cooling</a:t>
            </a:r>
            <a:r>
              <a:rPr lang="fr-FR" dirty="0">
                <a:solidFill>
                  <a:srgbClr val="0070C0"/>
                </a:solidFill>
              </a:rPr>
              <a:t> for </a:t>
            </a:r>
            <a:r>
              <a:rPr lang="fr-FR" dirty="0" err="1">
                <a:solidFill>
                  <a:srgbClr val="0070C0"/>
                </a:solidFill>
              </a:rPr>
              <a:t>FEBs</a:t>
            </a:r>
            <a:r>
              <a:rPr lang="fr-FR" dirty="0">
                <a:solidFill>
                  <a:srgbClr val="0070C0"/>
                </a:solidFill>
              </a:rPr>
              <a:t> (16 W with 25% </a:t>
            </a:r>
            <a:r>
              <a:rPr lang="fr-FR" dirty="0" err="1">
                <a:solidFill>
                  <a:srgbClr val="0070C0"/>
                </a:solidFill>
              </a:rPr>
              <a:t>margin</a:t>
            </a:r>
            <a:r>
              <a:rPr lang="fr-FR" dirty="0">
                <a:solidFill>
                  <a:srgbClr val="0070C0"/>
                </a:solidFill>
              </a:rPr>
              <a:t>) for a 2800 W total power (last </a:t>
            </a:r>
            <a:r>
              <a:rPr lang="fr-FR" dirty="0" err="1">
                <a:solidFill>
                  <a:srgbClr val="0070C0"/>
                </a:solidFill>
              </a:rPr>
              <a:t>estimate</a:t>
            </a:r>
            <a:r>
              <a:rPr lang="fr-FR" dirty="0">
                <a:solidFill>
                  <a:srgbClr val="0070C0"/>
                </a:solidFill>
              </a:rPr>
              <a:t> incl. DC/DC)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D729F2-6D39-775B-8A1A-0D1BEE145F22}"/>
              </a:ext>
            </a:extLst>
          </p:cNvPr>
          <p:cNvSpPr txBox="1"/>
          <p:nvPr/>
        </p:nvSpPr>
        <p:spPr>
          <a:xfrm>
            <a:off x="8187136" y="212356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R=56.5 cm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8668954-5982-4B92-B95B-B0F88B528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1" y="1048290"/>
            <a:ext cx="4223777" cy="2834018"/>
          </a:xfrm>
          <a:prstGeom prst="rect">
            <a:avLst/>
          </a:prstGeom>
        </p:spPr>
      </p:pic>
      <p:sp>
        <p:nvSpPr>
          <p:cNvPr id="42" name="Espace réservé du pied de page 41">
            <a:extLst>
              <a:ext uri="{FF2B5EF4-FFF2-40B4-BE49-F238E27FC236}">
                <a16:creationId xmlns:a16="http://schemas.microsoft.com/office/drawing/2014/main" id="{385B4520-8C56-4FD0-8EB1-8F615FE8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seraphin.vetter@cea.fr, EPIC/EIC 3I meeting, 22 June 2026</a:t>
            </a:r>
            <a:endParaRPr lang="fr-FR" dirty="0"/>
          </a:p>
        </p:txBody>
      </p: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30E7179C-CEDD-4093-8CB0-137F610E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31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1EDBA-DF1D-1E09-38BD-BA9CF8E9171C}"/>
              </a:ext>
            </a:extLst>
          </p:cNvPr>
          <p:cNvSpPr/>
          <p:nvPr/>
        </p:nvSpPr>
        <p:spPr>
          <a:xfrm>
            <a:off x="5275692" y="89348"/>
            <a:ext cx="1601425" cy="50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3" name="Titre 4">
            <a:extLst>
              <a:ext uri="{FF2B5EF4-FFF2-40B4-BE49-F238E27FC236}">
                <a16:creationId xmlns:a16="http://schemas.microsoft.com/office/drawing/2014/main" id="{3FF81476-3E53-B14F-6985-64E9F455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69" y="65478"/>
            <a:ext cx="11338169" cy="607675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CyMBaL</a:t>
            </a:r>
            <a:r>
              <a:rPr lang="fr-FR" dirty="0"/>
              <a:t> Timeline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92C3F50-99C2-4E5C-AF37-627B5BAE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779"/>
            <a:ext cx="12192000" cy="4378441"/>
          </a:xfrm>
          <a:prstGeom prst="rect">
            <a:avLst/>
          </a:prstGeom>
        </p:spPr>
      </p:pic>
      <p:sp>
        <p:nvSpPr>
          <p:cNvPr id="33" name="Espace réservé du pied de page 32">
            <a:extLst>
              <a:ext uri="{FF2B5EF4-FFF2-40B4-BE49-F238E27FC236}">
                <a16:creationId xmlns:a16="http://schemas.microsoft.com/office/drawing/2014/main" id="{BA720376-5629-4829-914A-6CBC0EB2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37" name="Espace réservé du numéro de diapositive 36">
            <a:extLst>
              <a:ext uri="{FF2B5EF4-FFF2-40B4-BE49-F238E27FC236}">
                <a16:creationId xmlns:a16="http://schemas.microsoft.com/office/drawing/2014/main" id="{E1E92FBB-9503-4987-9684-41FA2C81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40FD6A5-287B-4EA2-9482-A44B28967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0" y="1985436"/>
            <a:ext cx="7251933" cy="3391236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C6650DC-8106-40B2-A00A-B59BF288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Half Detector						Half Section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F9BC19-B0B0-49F5-AAAA-560CEA8F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A52ACE-89E2-4A9B-9F01-DBD70272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43E2228-0846-4B64-9FA6-28C7CE64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CyMBaL</a:t>
            </a:r>
            <a:r>
              <a:rPr lang="en-US" dirty="0"/>
              <a:t> Half Detector / Section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CE9094-8B47-4BC2-9F0C-079BDD9AF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1"/>
          <a:stretch/>
        </p:blipFill>
        <p:spPr>
          <a:xfrm>
            <a:off x="82296" y="1991136"/>
            <a:ext cx="4817872" cy="42736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529717-6076-4C82-AF99-21FC11BB99EA}"/>
              </a:ext>
            </a:extLst>
          </p:cNvPr>
          <p:cNvSpPr txBox="1"/>
          <p:nvPr/>
        </p:nvSpPr>
        <p:spPr>
          <a:xfrm>
            <a:off x="6013077" y="5225909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Detector is not actively cooled</a:t>
            </a:r>
          </a:p>
          <a:p>
            <a:r>
              <a:rPr lang="en-US" dirty="0"/>
              <a:t>Only the Readout Electronics</a:t>
            </a:r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0F11905-851D-40BC-B089-E6E38F9CAB4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724349" y="4220308"/>
            <a:ext cx="720616" cy="1328767"/>
          </a:xfrm>
          <a:prstGeom prst="straightConnector1">
            <a:avLst/>
          </a:prstGeom>
          <a:ln w="38100">
            <a:solidFill>
              <a:srgbClr val="E600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1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1C2287F-0C3B-44A2-9EA4-C82AE6E1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548259"/>
          </a:xfrm>
        </p:spPr>
        <p:txBody>
          <a:bodyPr>
            <a:normAutofit/>
          </a:bodyPr>
          <a:lstStyle/>
          <a:p>
            <a:r>
              <a:rPr lang="en-US" dirty="0"/>
              <a:t>For more details: </a:t>
            </a:r>
            <a:r>
              <a:rPr lang="en-US" dirty="0">
                <a:hlinkClick r:id="rId2"/>
              </a:rPr>
              <a:t>Look here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AED046-54EE-4844-8929-5AADC703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CD068A-742D-431C-AD1E-7B60B67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8ADFB2-9569-4227-9936-6A7F226D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CyMBaL</a:t>
            </a:r>
            <a:r>
              <a:rPr lang="en-US" dirty="0"/>
              <a:t> Readout Electronics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180402-2FC8-448A-8F9F-24C96711562F}"/>
              </a:ext>
            </a:extLst>
          </p:cNvPr>
          <p:cNvGrpSpPr/>
          <p:nvPr/>
        </p:nvGrpSpPr>
        <p:grpSpPr>
          <a:xfrm>
            <a:off x="198618" y="2212755"/>
            <a:ext cx="6622177" cy="4018457"/>
            <a:chOff x="31323" y="1755528"/>
            <a:chExt cx="6622177" cy="401845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3EAC77E-8C88-4851-855B-11CB2A2CD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150"/>
            <a:stretch/>
          </p:blipFill>
          <p:spPr>
            <a:xfrm>
              <a:off x="731837" y="1755528"/>
              <a:ext cx="3980099" cy="401660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25A2FB-994D-4870-9875-94CFA21F4815}"/>
                </a:ext>
              </a:extLst>
            </p:cNvPr>
            <p:cNvSpPr/>
            <p:nvPr/>
          </p:nvSpPr>
          <p:spPr>
            <a:xfrm>
              <a:off x="1527048" y="1755528"/>
              <a:ext cx="3255264" cy="18746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DB838F-48DC-47CE-9EC2-5BD59D2276BD}"/>
                </a:ext>
              </a:extLst>
            </p:cNvPr>
            <p:cNvSpPr/>
            <p:nvPr/>
          </p:nvSpPr>
          <p:spPr>
            <a:xfrm>
              <a:off x="1161288" y="3899345"/>
              <a:ext cx="3529312" cy="18746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017FF34-C091-4847-95AC-20D5EA8091FD}"/>
                </a:ext>
              </a:extLst>
            </p:cNvPr>
            <p:cNvSpPr txBox="1"/>
            <p:nvPr/>
          </p:nvSpPr>
          <p:spPr>
            <a:xfrm>
              <a:off x="5212080" y="34290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the Barrel</a:t>
              </a:r>
              <a:endParaRPr lang="fr-FR" dirty="0"/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3933112-6453-451F-9AE7-D7DA19AB12B6}"/>
                </a:ext>
              </a:extLst>
            </p:cNvPr>
            <p:cNvCxnSpPr>
              <a:stCxn id="10" idx="1"/>
              <a:endCxn id="8" idx="3"/>
            </p:cNvCxnSpPr>
            <p:nvPr/>
          </p:nvCxnSpPr>
          <p:spPr>
            <a:xfrm flipH="1" flipV="1">
              <a:off x="4782312" y="2692848"/>
              <a:ext cx="429768" cy="9208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A360C96-950E-49C6-8E99-00F5B2548BAF}"/>
                </a:ext>
              </a:extLst>
            </p:cNvPr>
            <p:cNvCxnSpPr>
              <a:cxnSpLocks/>
              <a:stCxn id="10" idx="1"/>
              <a:endCxn id="9" idx="3"/>
            </p:cNvCxnSpPr>
            <p:nvPr/>
          </p:nvCxnSpPr>
          <p:spPr>
            <a:xfrm flipH="1">
              <a:off x="4690600" y="3613666"/>
              <a:ext cx="521480" cy="12229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3D09E6-AE74-4038-8C96-0BE646CCEE01}"/>
                </a:ext>
              </a:extLst>
            </p:cNvPr>
            <p:cNvSpPr/>
            <p:nvPr/>
          </p:nvSpPr>
          <p:spPr>
            <a:xfrm>
              <a:off x="630596" y="2480595"/>
              <a:ext cx="792615" cy="59836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B494B71-96BC-43A7-A6AD-2FB177F17E76}"/>
                </a:ext>
              </a:extLst>
            </p:cNvPr>
            <p:cNvSpPr txBox="1"/>
            <p:nvPr/>
          </p:nvSpPr>
          <p:spPr>
            <a:xfrm>
              <a:off x="31323" y="3440664"/>
              <a:ext cx="1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Outside the detector</a:t>
              </a:r>
              <a:endParaRPr lang="fr-FR" dirty="0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573BB7AD-5DBF-4718-B2D1-08DF2DF76FE8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27267" y="3112346"/>
              <a:ext cx="299636" cy="32831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20F701C-1B5C-4DC2-AFE9-CBD421A917F2}"/>
              </a:ext>
            </a:extLst>
          </p:cNvPr>
          <p:cNvSpPr txBox="1"/>
          <p:nvPr/>
        </p:nvSpPr>
        <p:spPr>
          <a:xfrm>
            <a:off x="1644255" y="1851674"/>
            <a:ext cx="345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Readout</a:t>
            </a:r>
            <a:r>
              <a:rPr lang="fr-FR" dirty="0"/>
              <a:t> Electronics for one </a:t>
            </a:r>
            <a:r>
              <a:rPr lang="fr-FR" dirty="0" err="1"/>
              <a:t>Tile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5221F0-917F-4B5C-B325-AC0E10381B3B}"/>
              </a:ext>
            </a:extLst>
          </p:cNvPr>
          <p:cNvSpPr txBox="1"/>
          <p:nvPr/>
        </p:nvSpPr>
        <p:spPr>
          <a:xfrm>
            <a:off x="7074039" y="1758566"/>
            <a:ext cx="443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</a:t>
            </a:r>
            <a:r>
              <a:rPr lang="fr-FR" dirty="0" err="1"/>
              <a:t>Tiles</a:t>
            </a:r>
            <a:r>
              <a:rPr lang="fr-FR" dirty="0"/>
              <a:t> per </a:t>
            </a:r>
            <a:r>
              <a:rPr lang="fr-FR" dirty="0" err="1"/>
              <a:t>half</a:t>
            </a:r>
            <a:r>
              <a:rPr lang="fr-FR" dirty="0"/>
              <a:t> section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dirty="0"/>
              <a:t>110W in total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ACD9D31-04C8-41A2-9B3E-D1A596DFC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7" y="2369434"/>
            <a:ext cx="5132835" cy="240027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B6A4D62-E2BE-439D-82AC-1274ECABA995}"/>
              </a:ext>
            </a:extLst>
          </p:cNvPr>
          <p:cNvSpPr txBox="1"/>
          <p:nvPr/>
        </p:nvSpPr>
        <p:spPr>
          <a:xfrm>
            <a:off x="7074039" y="4476832"/>
            <a:ext cx="461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ca. 2800W for the full detector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68DAD3-CD73-4C2C-8C7E-E226C7DAE78E}"/>
              </a:ext>
            </a:extLst>
          </p:cNvPr>
          <p:cNvSpPr txBox="1"/>
          <p:nvPr/>
        </p:nvSpPr>
        <p:spPr>
          <a:xfrm>
            <a:off x="5860299" y="5293892"/>
            <a:ext cx="4436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change in the SALSA Power consumption will have a big impact.</a:t>
            </a:r>
          </a:p>
          <a:p>
            <a:endParaRPr lang="en-US" dirty="0"/>
          </a:p>
          <a:p>
            <a:r>
              <a:rPr lang="en-US" dirty="0"/>
              <a:t>SALSA values (2.4W) are our current best pessimistic </a:t>
            </a:r>
            <a:r>
              <a:rPr lang="en-US" dirty="0" err="1"/>
              <a:t>estiamte</a:t>
            </a:r>
            <a:r>
              <a:rPr lang="en-US" dirty="0"/>
              <a:t>.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76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5A76149-0121-4FA7-B4B7-E2850C4C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212" y="4527790"/>
            <a:ext cx="7923126" cy="16921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834D8C-40D7-4F37-A347-561B22DD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" t="13152"/>
          <a:stretch/>
        </p:blipFill>
        <p:spPr>
          <a:xfrm>
            <a:off x="4299890" y="1055076"/>
            <a:ext cx="7845387" cy="3472714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F8F2C77-BBF6-48CF-BF20-13D97126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381125"/>
            <a:ext cx="3759774" cy="4532313"/>
          </a:xfrm>
        </p:spPr>
        <p:txBody>
          <a:bodyPr/>
          <a:lstStyle/>
          <a:p>
            <a:r>
              <a:rPr lang="en-ZA" dirty="0"/>
              <a:t>110W to dissipate</a:t>
            </a:r>
          </a:p>
          <a:p>
            <a:r>
              <a:rPr lang="en-ZA" dirty="0"/>
              <a:t>Water Inlet/Outlet</a:t>
            </a:r>
          </a:p>
          <a:p>
            <a:r>
              <a:rPr lang="en-ZA" dirty="0"/>
              <a:t>Odd curved shape</a:t>
            </a:r>
          </a:p>
          <a:p>
            <a:r>
              <a:rPr lang="en-ZA" dirty="0"/>
              <a:t>Readout Boards on top and bottom</a:t>
            </a:r>
          </a:p>
          <a:p>
            <a:r>
              <a:rPr lang="en-ZA" dirty="0"/>
              <a:t>Minimal height to work with</a:t>
            </a:r>
          </a:p>
          <a:p>
            <a:r>
              <a:rPr lang="en-ZA" dirty="0"/>
              <a:t>Mounting Points for the rest of the Detector</a:t>
            </a:r>
          </a:p>
          <a:p>
            <a:r>
              <a:rPr lang="en-ZA" dirty="0"/>
              <a:t>Attachment Points to TOF</a:t>
            </a:r>
          </a:p>
          <a:p>
            <a:endParaRPr lang="en-ZA" dirty="0"/>
          </a:p>
          <a:p>
            <a:r>
              <a:rPr lang="en-ZA" dirty="0"/>
              <a:t>Design of all of the Boards should start soon!</a:t>
            </a:r>
          </a:p>
          <a:p>
            <a:endParaRPr lang="en-Z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E3C1B7-9F83-4A46-B4D5-B758AB06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69378D-4E99-467F-BBAD-6119F63D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BD771B6-4D23-4764-B692-5BE806F3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Cooling</a:t>
            </a:r>
            <a:r>
              <a:rPr lang="fr-FR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13183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F8F2C77-BBF6-48CF-BF20-13D97126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381125"/>
            <a:ext cx="3759774" cy="4532313"/>
          </a:xfrm>
        </p:spPr>
        <p:txBody>
          <a:bodyPr/>
          <a:lstStyle/>
          <a:p>
            <a:r>
              <a:rPr lang="en-ZA" dirty="0"/>
              <a:t>3D printed Copper Block</a:t>
            </a:r>
          </a:p>
          <a:p>
            <a:r>
              <a:rPr lang="en-ZA" dirty="0"/>
              <a:t>Integrated cooling channels</a:t>
            </a:r>
          </a:p>
          <a:p>
            <a:r>
              <a:rPr lang="en-ZA" dirty="0"/>
              <a:t>Minimal Material usage</a:t>
            </a:r>
          </a:p>
          <a:p>
            <a:r>
              <a:rPr lang="en-ZA" dirty="0"/>
              <a:t>Integrate all possible features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Not easy to advance without any Board Design</a:t>
            </a:r>
          </a:p>
          <a:p>
            <a:endParaRPr lang="en-Z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E3C1B7-9F83-4A46-B4D5-B758AB06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69378D-4E99-467F-BBAD-6119F63D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BD771B6-4D23-4764-B692-5BE806F3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Cooling</a:t>
            </a:r>
            <a:r>
              <a:rPr lang="fr-FR" dirty="0"/>
              <a:t> Block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DE59B3-3094-4AAC-86EB-7BE9CFDF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3"/>
          <a:stretch/>
        </p:blipFill>
        <p:spPr>
          <a:xfrm>
            <a:off x="4359618" y="1033272"/>
            <a:ext cx="7745226" cy="28654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B63928-6411-4720-B4EB-D5CE9D50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88" y="3429000"/>
            <a:ext cx="5617683" cy="30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75FCD63-5911-41A6-A8E3-86587C8B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00" y="649365"/>
            <a:ext cx="8234379" cy="5234310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E2E46F-2ED4-4C9A-8BCD-D0BCF929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96252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22degC Water</a:t>
            </a:r>
          </a:p>
          <a:p>
            <a:r>
              <a:rPr lang="fr-FR" dirty="0"/>
              <a:t>3 l/min</a:t>
            </a:r>
          </a:p>
          <a:p>
            <a:r>
              <a:rPr lang="fr-FR" dirty="0" err="1"/>
              <a:t>PSalsa</a:t>
            </a:r>
            <a:r>
              <a:rPr lang="fr-FR" dirty="0"/>
              <a:t> = 2.4W</a:t>
            </a:r>
          </a:p>
          <a:p>
            <a:r>
              <a:rPr lang="fr-FR" dirty="0"/>
              <a:t>Max </a:t>
            </a:r>
            <a:r>
              <a:rPr lang="fr-FR" dirty="0" err="1"/>
              <a:t>TSalsa</a:t>
            </a:r>
            <a:r>
              <a:rPr lang="fr-FR" dirty="0"/>
              <a:t> = 30 </a:t>
            </a:r>
            <a:r>
              <a:rPr lang="fr-FR" dirty="0" err="1"/>
              <a:t>degC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Including</a:t>
            </a:r>
            <a:r>
              <a:rPr lang="fr-FR" dirty="0"/>
              <a:t>:</a:t>
            </a:r>
          </a:p>
          <a:p>
            <a:r>
              <a:rPr lang="fr-FR" dirty="0"/>
              <a:t>Gap Pads 2W/</a:t>
            </a:r>
            <a:r>
              <a:rPr lang="fr-FR" dirty="0" err="1"/>
              <a:t>mK</a:t>
            </a:r>
            <a:endParaRPr lang="fr-FR" dirty="0"/>
          </a:p>
          <a:p>
            <a:r>
              <a:rPr lang="fr-FR" dirty="0"/>
              <a:t>Chip encapsulation 1W/</a:t>
            </a:r>
            <a:r>
              <a:rPr lang="fr-FR" dirty="0" err="1"/>
              <a:t>mK</a:t>
            </a:r>
            <a:endParaRPr lang="fr-FR" dirty="0"/>
          </a:p>
          <a:p>
            <a:r>
              <a:rPr lang="fr-FR" dirty="0"/>
              <a:t>FR4 </a:t>
            </a:r>
            <a:r>
              <a:rPr lang="fr-FR" dirty="0" err="1"/>
              <a:t>Boards</a:t>
            </a:r>
            <a:r>
              <a:rPr lang="fr-FR" dirty="0"/>
              <a:t> 0.3W/</a:t>
            </a:r>
            <a:r>
              <a:rPr lang="fr-FR" dirty="0" err="1"/>
              <a:t>mK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deltaT</a:t>
            </a:r>
            <a:r>
              <a:rPr lang="fr-FR" dirty="0"/>
              <a:t> = ca. 0.5 </a:t>
            </a:r>
            <a:r>
              <a:rPr lang="fr-FR" dirty="0" err="1"/>
              <a:t>degC</a:t>
            </a:r>
            <a:endParaRPr lang="fr-FR" dirty="0"/>
          </a:p>
          <a:p>
            <a:r>
              <a:rPr lang="fr-FR" dirty="0" err="1"/>
              <a:t>deltaP</a:t>
            </a:r>
            <a:r>
              <a:rPr lang="fr-FR" dirty="0"/>
              <a:t> = 0.04 bar (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connectors</a:t>
            </a:r>
            <a:r>
              <a:rPr lang="fr-FR" dirty="0"/>
              <a:t>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336D30-1E08-4B0F-8947-2273C02E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50D370-7287-491B-AAE3-08A26AA1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D6828CA-B5C3-40BC-87B1-C5AAF5D8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Cooling</a:t>
            </a:r>
            <a:r>
              <a:rPr lang="fr-FR" dirty="0"/>
              <a:t> Simulation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05C5806A-4FDC-46DC-8042-2698C524AEE0}"/>
              </a:ext>
            </a:extLst>
          </p:cNvPr>
          <p:cNvSpPr txBox="1">
            <a:spLocks/>
          </p:cNvSpPr>
          <p:nvPr/>
        </p:nvSpPr>
        <p:spPr>
          <a:xfrm>
            <a:off x="8502617" y="4493976"/>
            <a:ext cx="2799302" cy="49625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Good first </a:t>
            </a:r>
            <a:r>
              <a:rPr lang="fr-FR" dirty="0" err="1"/>
              <a:t>results</a:t>
            </a:r>
            <a:endParaRPr lang="fr-FR" dirty="0"/>
          </a:p>
          <a:p>
            <a:r>
              <a:rPr lang="fr-FR" dirty="0" err="1"/>
              <a:t>TSalsa</a:t>
            </a:r>
            <a:r>
              <a:rPr lang="fr-FR" dirty="0"/>
              <a:t> </a:t>
            </a:r>
            <a:r>
              <a:rPr lang="fr-FR" dirty="0" err="1"/>
              <a:t>almost</a:t>
            </a:r>
            <a:r>
              <a:rPr lang="fr-FR" dirty="0"/>
              <a:t> in range</a:t>
            </a:r>
          </a:p>
          <a:p>
            <a:r>
              <a:rPr lang="fr-FR" dirty="0"/>
              <a:t>Hotspot on VTRx LDO:</a:t>
            </a:r>
            <a:br>
              <a:rPr lang="fr-FR" dirty="0"/>
            </a:b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piece</a:t>
            </a:r>
            <a:br>
              <a:rPr lang="fr-FR" dirty="0"/>
            </a:br>
            <a:r>
              <a:rPr lang="fr-FR" dirty="0" err="1"/>
              <a:t>Decent</a:t>
            </a:r>
            <a:r>
              <a:rPr lang="fr-FR" dirty="0"/>
              <a:t> </a:t>
            </a:r>
            <a:r>
              <a:rPr lang="fr-FR" dirty="0" err="1"/>
              <a:t>wattage</a:t>
            </a:r>
            <a:r>
              <a:rPr lang="fr-FR" dirty="0"/>
              <a:t> with 2,8W Salsa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91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9FE88D-2FB9-4A8A-BF86-626DECA77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Parker Push-in fittings</a:t>
            </a:r>
          </a:p>
          <a:p>
            <a:r>
              <a:rPr lang="en-ZA" dirty="0" err="1"/>
              <a:t>In&amp;Outlet</a:t>
            </a:r>
            <a:r>
              <a:rPr lang="en-ZA" dirty="0"/>
              <a:t> Quick Connectors per section and side</a:t>
            </a:r>
          </a:p>
          <a:p>
            <a:r>
              <a:rPr lang="en-ZA" dirty="0"/>
              <a:t>	Maybe water circuit of </a:t>
            </a:r>
            <a:r>
              <a:rPr lang="en-ZA" dirty="0" err="1"/>
              <a:t>CyMBaL</a:t>
            </a:r>
            <a:r>
              <a:rPr lang="en-ZA" dirty="0"/>
              <a:t> &amp; TOF can be connected for a section</a:t>
            </a:r>
          </a:p>
          <a:p>
            <a:r>
              <a:rPr lang="en-ZA" dirty="0"/>
              <a:t>	Potential to squeeze the Quick Connectors in the green triangle in-between the envelopes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29E48B-2E68-4074-8D28-294DFFEB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seraphin.vetter@cea.fr, EPIC/EIC 3I meeting, 22 June 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BB1537-29EB-41E1-88BB-AC7F3A1E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70990F8-1C85-4625-9707-D60A75ED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Water Connection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DEEF05B-DE8F-46C5-8B6A-D68E24261B8E}"/>
              </a:ext>
            </a:extLst>
          </p:cNvPr>
          <p:cNvGrpSpPr/>
          <p:nvPr/>
        </p:nvGrpSpPr>
        <p:grpSpPr>
          <a:xfrm>
            <a:off x="1168306" y="3231712"/>
            <a:ext cx="10867062" cy="3111938"/>
            <a:chOff x="1168306" y="3231712"/>
            <a:chExt cx="10867062" cy="311193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D1B7FE4-4E83-4BAE-B7F6-35A14CABD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5698"/>
            <a:stretch/>
          </p:blipFill>
          <p:spPr>
            <a:xfrm>
              <a:off x="1168306" y="3231712"/>
              <a:ext cx="10867062" cy="311193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5D0D231-4DEF-4B85-95AB-2E45C73E8D76}"/>
                </a:ext>
              </a:extLst>
            </p:cNvPr>
            <p:cNvSpPr txBox="1"/>
            <p:nvPr/>
          </p:nvSpPr>
          <p:spPr>
            <a:xfrm>
              <a:off x="5250653" y="3647281"/>
              <a:ext cx="642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/>
                  </a:solidFill>
                </a:rPr>
                <a:t>TOF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73A8A39-FB15-4894-AF1D-47DBAC4F2A3C}"/>
                </a:ext>
              </a:extLst>
            </p:cNvPr>
            <p:cNvSpPr txBox="1"/>
            <p:nvPr/>
          </p:nvSpPr>
          <p:spPr>
            <a:xfrm>
              <a:off x="5088268" y="3925369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2"/>
                  </a:solidFill>
                </a:rPr>
                <a:t>Cymbal</a:t>
              </a:r>
              <a:endParaRPr lang="fr-FR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114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151dffeb-2989-4a61-aef8-844a993007f8"/>
    <ds:schemaRef ds:uri="582fa2ad-bcfb-4c30-8490-7bbd511b1880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68363</TotalTime>
  <Words>798</Words>
  <Application>Microsoft Office PowerPoint</Application>
  <PresentationFormat>Grand écran</PresentationFormat>
  <Paragraphs>123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Thème Office</vt:lpstr>
      <vt:lpstr>Inner MPGD CyMBaL Status   </vt:lpstr>
      <vt:lpstr>CyMBaL tiles integration : test article design </vt:lpstr>
      <vt:lpstr>CyMBaL Timeline</vt:lpstr>
      <vt:lpstr>CyMBaL Half Detector / Section</vt:lpstr>
      <vt:lpstr>CyMBaL Readout Electronics</vt:lpstr>
      <vt:lpstr>Cooling Block</vt:lpstr>
      <vt:lpstr>Cooling Block</vt:lpstr>
      <vt:lpstr>Cooling Simulation</vt:lpstr>
      <vt:lpstr>Water Connection</vt:lpstr>
      <vt:lpstr>Water Connection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VETTER Seraphin</cp:lastModifiedBy>
  <cp:revision>391</cp:revision>
  <cp:lastPrinted>2025-07-28T09:32:47Z</cp:lastPrinted>
  <dcterms:created xsi:type="dcterms:W3CDTF">2023-01-13T15:17:34Z</dcterms:created>
  <dcterms:modified xsi:type="dcterms:W3CDTF">2026-06-22T14:54:54Z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