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9" r:id="rId3"/>
    <p:sldId id="258" r:id="rId4"/>
    <p:sldId id="256" r:id="rId5"/>
    <p:sldId id="257" r:id="rId6"/>
    <p:sldId id="260" r:id="rId7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94694"/>
  </p:normalViewPr>
  <p:slideViewPr>
    <p:cSldViewPr snapToGrid="0">
      <p:cViewPr>
        <p:scale>
          <a:sx n="116" d="100"/>
          <a:sy n="116" d="100"/>
        </p:scale>
        <p:origin x="60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CB056-5443-1CA9-8FD3-50A24F95B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B3534-709B-911F-81E0-7BCE14241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83384-4600-B9C5-245F-75B65C01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2A10-75D0-7D45-91C9-880FD565319D}" type="datetimeFigureOut">
              <a:rPr lang="en-IL" smtClean="0"/>
              <a:t>16/03/2026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00516-7122-1D6C-2E24-249AB97D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4D7A-03AA-C6A5-5039-995D06B03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D193-644F-C045-891F-9BA75250C8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40850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C01D9-C685-59D6-F71F-C49E5CC06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83141-59A5-801A-36A0-B0EB8CBD4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1FCB7-7B6E-C248-B83C-A23825BE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2A10-75D0-7D45-91C9-880FD565319D}" type="datetimeFigureOut">
              <a:rPr lang="en-IL" smtClean="0"/>
              <a:t>16/03/2026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E72E6-2F2D-FBCF-3CFC-918A8E70C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4D138-41BA-A8CA-8909-9324DE06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D193-644F-C045-891F-9BA75250C8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8290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C04BCA-52CD-EFBE-C8C7-B93AD34C4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83D06-21D4-7BB6-1437-C0E4EC492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69D39-94B6-55E2-C115-7A257764F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2A10-75D0-7D45-91C9-880FD565319D}" type="datetimeFigureOut">
              <a:rPr lang="en-IL" smtClean="0"/>
              <a:t>16/03/2026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ED303-94F6-8905-0C77-CB007D435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16C2C-3F3F-DBC4-700F-734E3090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D193-644F-C045-891F-9BA75250C8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9523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9F1C9-B747-C27C-968E-CD0B0A48F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A9C55-1734-8840-4F9A-4B6118749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D0F06-3D36-F617-05E9-ACD93BD79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2A10-75D0-7D45-91C9-880FD565319D}" type="datetimeFigureOut">
              <a:rPr lang="en-IL" smtClean="0"/>
              <a:t>16/03/2026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96D0A-97A0-A830-B441-67A68BB26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D70B2-9DA5-1550-0C48-338D90C88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D193-644F-C045-891F-9BA75250C8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91617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417D9-6966-FFB4-B0A9-BDC49824E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B90D3-F532-A3A2-1970-B60D0F76B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52980-0BB7-F20C-D568-33ED5C4F9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2A10-75D0-7D45-91C9-880FD565319D}" type="datetimeFigureOut">
              <a:rPr lang="en-IL" smtClean="0"/>
              <a:t>16/03/2026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84EE-A257-1899-6EF8-F2CB6F9D9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FE715-58B5-E044-9762-0968C5A5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D193-644F-C045-891F-9BA75250C8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5077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D0259-2DCB-58AE-1827-E04062B2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E2015-3E46-5F92-7901-D661F18C3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84F33-1FCA-BC5D-D4B8-1AEA94405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EDCD5-E24E-D1E6-675F-58CB0AE9A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2A10-75D0-7D45-91C9-880FD565319D}" type="datetimeFigureOut">
              <a:rPr lang="en-IL" smtClean="0"/>
              <a:t>16/03/2026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6DD77-025E-11E8-1198-CEAC0F674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A90A8-C364-3C9F-1DFC-09C6D80E4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D193-644F-C045-891F-9BA75250C8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0139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622C6-AC34-223A-B727-BF5B64F3B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6EE51-6FB5-AAC8-84FC-5F20D4B88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82F1F-1F24-E3DE-EB31-CC24C9019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F9D62-A5C4-5C83-54A1-880A5F39F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90D413-9F71-22C5-D5B0-F4A2EC4D4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89CFE8-D5EB-C15C-2D45-8855C0EB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2A10-75D0-7D45-91C9-880FD565319D}" type="datetimeFigureOut">
              <a:rPr lang="en-IL" smtClean="0"/>
              <a:t>16/03/2026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7B68E4-F217-3CD0-F49B-00DD0E204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FEF137-7FD1-A07D-84E5-73F1E18FC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D193-644F-C045-891F-9BA75250C8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80044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31048-AEE0-628C-2D11-9A2ED9AE1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0AD94-D319-25D0-E3DE-3AC19526A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2A10-75D0-7D45-91C9-880FD565319D}" type="datetimeFigureOut">
              <a:rPr lang="en-IL" smtClean="0"/>
              <a:t>16/03/2026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6ABB5-4E16-394C-4F60-1E2FCBDF0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57BF4-0F97-7E74-EEE9-51838C52D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D193-644F-C045-891F-9BA75250C8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7685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5B0A21-5141-2952-AD16-8E3C014B6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2A10-75D0-7D45-91C9-880FD565319D}" type="datetimeFigureOut">
              <a:rPr lang="en-IL" smtClean="0"/>
              <a:t>16/03/2026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E541A6-36C2-7706-D07F-7432869D4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9EC21-7E51-D530-9D33-98690D3D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D193-644F-C045-891F-9BA75250C8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0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94FB8-DAA8-6DF3-3062-776B70D47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42363-1800-993A-D95B-8691889FB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B2B68B-315B-9839-F5CC-20495EF67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5C50D-3761-78E4-E273-D58871084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2A10-75D0-7D45-91C9-880FD565319D}" type="datetimeFigureOut">
              <a:rPr lang="en-IL" smtClean="0"/>
              <a:t>16/03/2026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5DF2B-8678-30FA-D543-1F593D09C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B6DFE-7E59-0506-7057-A48B8995F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D193-644F-C045-891F-9BA75250C8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37432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4AF63-E566-7009-BF81-354A738D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0A703-C9A9-D401-80C7-4A2ECDA45A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71FA0-3B24-7F83-D618-419CDD556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1265-B0D3-08A0-9ECE-2D9DA2E2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2A10-75D0-7D45-91C9-880FD565319D}" type="datetimeFigureOut">
              <a:rPr lang="en-IL" smtClean="0"/>
              <a:t>16/03/2026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F3A6B-A6BA-FC5E-D12D-360DF7617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7DC6D-E355-1748-1ED9-8BA3212C0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D193-644F-C045-891F-9BA75250C8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54476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34D8A-CF64-B020-ECEB-54A0BB5BC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CF4A0-A3B6-8393-1299-237A7197A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F660B-636D-8E65-115F-C52B2C310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F82A10-75D0-7D45-91C9-880FD565319D}" type="datetimeFigureOut">
              <a:rPr lang="en-IL" smtClean="0"/>
              <a:t>16/03/2026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5EAF8-D164-4751-6D95-9CD63E753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4C08A-0416-E1DC-FC52-1F5E2ADB2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FAD193-644F-C045-891F-9BA75250C8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8331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3A15CD-EE82-1B78-E20A-70D2D75A8BCC}"/>
              </a:ext>
            </a:extLst>
          </p:cNvPr>
          <p:cNvSpPr txBox="1"/>
          <p:nvPr/>
        </p:nvSpPr>
        <p:spPr>
          <a:xfrm>
            <a:off x="2038909" y="1439304"/>
            <a:ext cx="848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Mechanical installation of B0 calorimeter and </a:t>
            </a:r>
            <a:r>
              <a:rPr lang="en-US" sz="2800" b="1" u="sng" dirty="0" err="1"/>
              <a:t>railining</a:t>
            </a:r>
            <a:r>
              <a:rPr lang="en-US" sz="2800" b="1" u="sng" dirty="0"/>
              <a:t> for trackers</a:t>
            </a:r>
            <a:endParaRPr lang="en-IL" sz="2800" b="1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4AC38C-E31D-FD82-34F1-1195A1CDBFC0}"/>
              </a:ext>
            </a:extLst>
          </p:cNvPr>
          <p:cNvSpPr txBox="1"/>
          <p:nvPr/>
        </p:nvSpPr>
        <p:spPr>
          <a:xfrm>
            <a:off x="4440739" y="4095258"/>
            <a:ext cx="165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Weekly update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073523-3618-8DD3-D5D2-F47BFE5CA27E}"/>
              </a:ext>
            </a:extLst>
          </p:cNvPr>
          <p:cNvSpPr txBox="1"/>
          <p:nvPr/>
        </p:nvSpPr>
        <p:spPr>
          <a:xfrm>
            <a:off x="4383608" y="4549966"/>
            <a:ext cx="171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March 16, 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8936E-151A-46AD-7274-54FD22E956C8}"/>
              </a:ext>
            </a:extLst>
          </p:cNvPr>
          <p:cNvSpPr txBox="1"/>
          <p:nvPr/>
        </p:nvSpPr>
        <p:spPr>
          <a:xfrm>
            <a:off x="4274411" y="5095530"/>
            <a:ext cx="23249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Igor, Avishay</a:t>
            </a:r>
          </a:p>
          <a:p>
            <a:r>
              <a:rPr lang="en-IL" dirty="0"/>
              <a:t>Tel Aviv University</a:t>
            </a:r>
          </a:p>
          <a:p>
            <a:endParaRPr lang="en-IL" dirty="0"/>
          </a:p>
          <a:p>
            <a:r>
              <a:rPr lang="en-IL" dirty="0"/>
              <a:t>Zvi</a:t>
            </a:r>
          </a:p>
          <a:p>
            <a:r>
              <a:rPr lang="en-IL" dirty="0"/>
              <a:t>Ben Gurion University</a:t>
            </a:r>
          </a:p>
        </p:txBody>
      </p:sp>
    </p:spTree>
    <p:extLst>
      <p:ext uri="{BB962C8B-B14F-4D97-AF65-F5344CB8AC3E}">
        <p14:creationId xmlns:p14="http://schemas.microsoft.com/office/powerpoint/2010/main" val="2099953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F7640-2C59-5619-D013-E64698B6A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4E2C9-F85E-42E5-2695-27474672B580}"/>
              </a:ext>
            </a:extLst>
          </p:cNvPr>
          <p:cNvSpPr txBox="1"/>
          <p:nvPr/>
        </p:nvSpPr>
        <p:spPr>
          <a:xfrm>
            <a:off x="265193" y="227449"/>
            <a:ext cx="6895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Mechanical installation of B0 calorimeter</a:t>
            </a:r>
            <a:endParaRPr lang="en-IL" sz="2800" b="1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6BD1D-2701-1C4B-74A7-497651826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10" y="1017207"/>
            <a:ext cx="9246476" cy="52011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ED64-581F-48E0-8F9D-4332AF2FD1D2}"/>
              </a:ext>
            </a:extLst>
          </p:cNvPr>
          <p:cNvSpPr/>
          <p:nvPr/>
        </p:nvSpPr>
        <p:spPr>
          <a:xfrm>
            <a:off x="8303172" y="943634"/>
            <a:ext cx="809297" cy="590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8DC8D-A2BD-DD72-9745-ADF7AAD8568D}"/>
              </a:ext>
            </a:extLst>
          </p:cNvPr>
          <p:cNvSpPr txBox="1"/>
          <p:nvPr/>
        </p:nvSpPr>
        <p:spPr>
          <a:xfrm>
            <a:off x="7987674" y="1008239"/>
            <a:ext cx="1124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b="1" dirty="0"/>
              <a:t>~ 55 kg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D04ECE-1CB3-B3A8-DF19-4F9BD81C1A62}"/>
              </a:ext>
            </a:extLst>
          </p:cNvPr>
          <p:cNvSpPr/>
          <p:nvPr/>
        </p:nvSpPr>
        <p:spPr>
          <a:xfrm>
            <a:off x="6773729" y="879029"/>
            <a:ext cx="809297" cy="590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033861-5AE6-E221-3A63-38C2DC4484A3}"/>
              </a:ext>
            </a:extLst>
          </p:cNvPr>
          <p:cNvSpPr txBox="1"/>
          <p:nvPr/>
        </p:nvSpPr>
        <p:spPr>
          <a:xfrm>
            <a:off x="6458231" y="943634"/>
            <a:ext cx="1124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b="1" dirty="0"/>
              <a:t>~ 11 kg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F5AB25-3897-4BD8-3157-8B922BF24D88}"/>
              </a:ext>
            </a:extLst>
          </p:cNvPr>
          <p:cNvSpPr/>
          <p:nvPr/>
        </p:nvSpPr>
        <p:spPr>
          <a:xfrm>
            <a:off x="6756407" y="4837716"/>
            <a:ext cx="809297" cy="590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FB81B-976F-3C44-2AA0-50075B8B797A}"/>
              </a:ext>
            </a:extLst>
          </p:cNvPr>
          <p:cNvSpPr txBox="1"/>
          <p:nvPr/>
        </p:nvSpPr>
        <p:spPr>
          <a:xfrm>
            <a:off x="6440909" y="4902321"/>
            <a:ext cx="1124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b="1" dirty="0"/>
              <a:t>~ 11 kg</a:t>
            </a:r>
          </a:p>
        </p:txBody>
      </p:sp>
    </p:spTree>
    <p:extLst>
      <p:ext uri="{BB962C8B-B14F-4D97-AF65-F5344CB8AC3E}">
        <p14:creationId xmlns:p14="http://schemas.microsoft.com/office/powerpoint/2010/main" val="557305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FED0E-8BF9-8709-E22E-5A5722E4C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0 DETECTOR RAIL CONCEPT_Option_01_c">
            <a:hlinkClick r:id="" action="ppaction://media"/>
            <a:extLst>
              <a:ext uri="{FF2B5EF4-FFF2-40B4-BE49-F238E27FC236}">
                <a16:creationId xmlns:a16="http://schemas.microsoft.com/office/drawing/2014/main" id="{6BA49991-C395-1016-F52E-B1B4DEC6B3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451" y="2666499"/>
            <a:ext cx="7455009" cy="4191501"/>
          </a:xfrm>
          <a:prstGeom prst="rect">
            <a:avLst/>
          </a:prstGeom>
        </p:spPr>
      </p:pic>
      <p:pic>
        <p:nvPicPr>
          <p:cNvPr id="3" name="B0 DETECTOR RAIL CONCEPT_Option_01_b">
            <a:hlinkClick r:id="" action="ppaction://media"/>
            <a:extLst>
              <a:ext uri="{FF2B5EF4-FFF2-40B4-BE49-F238E27FC236}">
                <a16:creationId xmlns:a16="http://schemas.microsoft.com/office/drawing/2014/main" id="{79FC96CD-6C9E-B0BB-BE63-E41BD1878C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141043"/>
            <a:ext cx="5963869" cy="3353123"/>
          </a:xfrm>
          <a:prstGeom prst="rect">
            <a:avLst/>
          </a:prstGeom>
        </p:spPr>
      </p:pic>
      <p:pic>
        <p:nvPicPr>
          <p:cNvPr id="4" name="B0 DETECTOR RAIL CONCEPT_Option_01">
            <a:hlinkClick r:id="" action="ppaction://media"/>
            <a:extLst>
              <a:ext uri="{FF2B5EF4-FFF2-40B4-BE49-F238E27FC236}">
                <a16:creationId xmlns:a16="http://schemas.microsoft.com/office/drawing/2014/main" id="{ACCFCCD1-F3F2-0491-5D1B-8C6446A8267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6587983" cy="37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5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9F874A-E6FC-84A2-F009-9FD6B7DD1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297"/>
            <a:ext cx="8924786" cy="5020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23D96F-3949-D1FC-B824-E9E4DAE8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772" y="216318"/>
            <a:ext cx="5029200" cy="289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53AA22-DD24-6455-D75D-F82760A120DA}"/>
              </a:ext>
            </a:extLst>
          </p:cNvPr>
          <p:cNvSpPr txBox="1"/>
          <p:nvPr/>
        </p:nvSpPr>
        <p:spPr>
          <a:xfrm>
            <a:off x="5689600" y="794097"/>
            <a:ext cx="170542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L" sz="2800" b="1" dirty="0"/>
              <a:t>Heavy duty rail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D20189-6D5D-42F8-3D36-2A8CFA31E869}"/>
              </a:ext>
            </a:extLst>
          </p:cNvPr>
          <p:cNvSpPr txBox="1"/>
          <p:nvPr/>
        </p:nvSpPr>
        <p:spPr>
          <a:xfrm>
            <a:off x="6843486" y="4952440"/>
            <a:ext cx="170542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L" sz="2800" b="1" dirty="0"/>
              <a:t>Heavy duty rail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9F66D6-DE74-5CA7-6BE0-5E6F38202032}"/>
              </a:ext>
            </a:extLst>
          </p:cNvPr>
          <p:cNvSpPr txBox="1"/>
          <p:nvPr/>
        </p:nvSpPr>
        <p:spPr>
          <a:xfrm>
            <a:off x="449943" y="2616642"/>
            <a:ext cx="242388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L" sz="2800" b="1" dirty="0"/>
              <a:t>Height-adjustment rails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CAAD58-E932-1470-0FAF-5233EA2D5E15}"/>
              </a:ext>
            </a:extLst>
          </p:cNvPr>
          <p:cNvSpPr txBox="1"/>
          <p:nvPr/>
        </p:nvSpPr>
        <p:spPr>
          <a:xfrm>
            <a:off x="7162800" y="2832085"/>
            <a:ext cx="2032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L" sz="2800" b="1" dirty="0"/>
              <a:t>Support rails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E6782C-1457-C76E-B9C8-8674B8A7ED2C}"/>
              </a:ext>
            </a:extLst>
          </p:cNvPr>
          <p:cNvCxnSpPr>
            <a:cxnSpLocks/>
          </p:cNvCxnSpPr>
          <p:nvPr/>
        </p:nvCxnSpPr>
        <p:spPr>
          <a:xfrm>
            <a:off x="2104571" y="794097"/>
            <a:ext cx="2357822" cy="18225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06240BE-F7D0-5ED1-E081-B8201C7BF857}"/>
              </a:ext>
            </a:extLst>
          </p:cNvPr>
          <p:cNvSpPr txBox="1"/>
          <p:nvPr/>
        </p:nvSpPr>
        <p:spPr>
          <a:xfrm>
            <a:off x="201661" y="0"/>
            <a:ext cx="4827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IL" sz="2400" dirty="0"/>
              <a:t>pacing between segments </a:t>
            </a:r>
            <a:r>
              <a:rPr lang="en-IL" sz="2400" b="1" u="sng" dirty="0"/>
              <a:t>~3 mm</a:t>
            </a:r>
          </a:p>
        </p:txBody>
      </p:sp>
    </p:spTree>
    <p:extLst>
      <p:ext uri="{BB962C8B-B14F-4D97-AF65-F5344CB8AC3E}">
        <p14:creationId xmlns:p14="http://schemas.microsoft.com/office/powerpoint/2010/main" val="1788787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B6410-E93F-64C4-18F3-F54FB4644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55A881-6B79-F992-56E1-B90C8E6CAA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83" t="22707" r="22922"/>
          <a:stretch>
            <a:fillRect/>
          </a:stretch>
        </p:blipFill>
        <p:spPr>
          <a:xfrm>
            <a:off x="217714" y="2264228"/>
            <a:ext cx="5655404" cy="3976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771CAB-90D9-ED9B-003F-67CCEC786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4423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DC288B-3D45-B5E4-511B-A805AFBCA30C}"/>
              </a:ext>
            </a:extLst>
          </p:cNvPr>
          <p:cNvSpPr txBox="1"/>
          <p:nvPr/>
        </p:nvSpPr>
        <p:spPr>
          <a:xfrm>
            <a:off x="0" y="617687"/>
            <a:ext cx="6261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/>
              <a:t>Driving motor for each plan is detachable and removed </a:t>
            </a:r>
          </a:p>
          <a:p>
            <a:r>
              <a:rPr lang="en-IL" sz="2000" dirty="0"/>
              <a:t>after positioning each tracker plane</a:t>
            </a:r>
          </a:p>
        </p:txBody>
      </p:sp>
    </p:spTree>
    <p:extLst>
      <p:ext uri="{BB962C8B-B14F-4D97-AF65-F5344CB8AC3E}">
        <p14:creationId xmlns:p14="http://schemas.microsoft.com/office/powerpoint/2010/main" val="111158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94D349-ED83-0DA6-2FCA-9DE0CA4F11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776"/>
          <a:stretch>
            <a:fillRect/>
          </a:stretch>
        </p:blipFill>
        <p:spPr>
          <a:xfrm>
            <a:off x="119743" y="435428"/>
            <a:ext cx="7772400" cy="3614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89E46D-07D7-AEE3-7087-585A2E8230B7}"/>
              </a:ext>
            </a:extLst>
          </p:cNvPr>
          <p:cNvSpPr txBox="1"/>
          <p:nvPr/>
        </p:nvSpPr>
        <p:spPr>
          <a:xfrm>
            <a:off x="6720114" y="595086"/>
            <a:ext cx="4529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Each tracker plane moved by different driver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312526-D377-0179-C057-74B955A45614}"/>
              </a:ext>
            </a:extLst>
          </p:cNvPr>
          <p:cNvCxnSpPr>
            <a:cxnSpLocks/>
          </p:cNvCxnSpPr>
          <p:nvPr/>
        </p:nvCxnSpPr>
        <p:spPr>
          <a:xfrm flipH="1">
            <a:off x="4306207" y="852323"/>
            <a:ext cx="2413907" cy="4975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C1D5A9-85C4-945B-52E0-8A4E679F2B72}"/>
              </a:ext>
            </a:extLst>
          </p:cNvPr>
          <p:cNvCxnSpPr>
            <a:cxnSpLocks/>
          </p:cNvCxnSpPr>
          <p:nvPr/>
        </p:nvCxnSpPr>
        <p:spPr>
          <a:xfrm flipH="1">
            <a:off x="5646057" y="932152"/>
            <a:ext cx="1124857" cy="11697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8CB758-34CD-6223-0EC7-8E1D1307FE0C}"/>
              </a:ext>
            </a:extLst>
          </p:cNvPr>
          <p:cNvCxnSpPr>
            <a:cxnSpLocks/>
          </p:cNvCxnSpPr>
          <p:nvPr/>
        </p:nvCxnSpPr>
        <p:spPr>
          <a:xfrm flipH="1">
            <a:off x="3381829" y="932152"/>
            <a:ext cx="3389085" cy="11697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5DB4DC-F754-2BAD-8272-C5AAA758E044}"/>
              </a:ext>
            </a:extLst>
          </p:cNvPr>
          <p:cNvCxnSpPr>
            <a:cxnSpLocks/>
          </p:cNvCxnSpPr>
          <p:nvPr/>
        </p:nvCxnSpPr>
        <p:spPr>
          <a:xfrm flipH="1">
            <a:off x="2443843" y="852323"/>
            <a:ext cx="4140200" cy="4975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567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77</Words>
  <Application>Microsoft Macintosh PowerPoint</Application>
  <PresentationFormat>Widescreen</PresentationFormat>
  <Paragraphs>20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igorekk0 igorekk0</dc:creator>
  <cp:lastModifiedBy>igorekk0 igorekk0</cp:lastModifiedBy>
  <cp:revision>4</cp:revision>
  <dcterms:created xsi:type="dcterms:W3CDTF">2026-03-16T13:51:17Z</dcterms:created>
  <dcterms:modified xsi:type="dcterms:W3CDTF">2026-03-16T17:35:26Z</dcterms:modified>
</cp:coreProperties>
</file>