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sldIdLst>
    <p:sldId id="256" r:id="rId5"/>
    <p:sldId id="257" r:id="rId6"/>
    <p:sldId id="258" r:id="rId7"/>
    <p:sldId id="423" r:id="rId8"/>
    <p:sldId id="418" r:id="rId9"/>
    <p:sldId id="419" r:id="rId10"/>
    <p:sldId id="4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7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7925" y="1235075"/>
            <a:ext cx="4441825" cy="3330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4EF424-F1F4-4777-86A2-DA5989A8E72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5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3308" y="450531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5554" y="457965"/>
            <a:ext cx="1825604" cy="4572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982CCA-1B74-BF6E-B229-11EF11E8D2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94996" y="480267"/>
            <a:ext cx="2309706" cy="4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261" y="649287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3A592-2C2C-1149-FE30-72A494F27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846" y="6538242"/>
            <a:ext cx="2659380" cy="365125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C71E18-8584-A0E2-3682-9547339B30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6538241"/>
            <a:ext cx="2659380" cy="365125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Alex Jentsch (BNL)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261" y="649287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FA25C5-6468-E921-5CC9-27F4A33A76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113" y="6553200"/>
            <a:ext cx="2659380" cy="365125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dirty="0"/>
              <a:t>TOF Peer Review, Dec. 3</a:t>
            </a:r>
            <a:r>
              <a:rPr lang="en-US" baseline="30000" dirty="0"/>
              <a:t>rd</a:t>
            </a:r>
            <a:r>
              <a:rPr lang="en-US" dirty="0"/>
              <a:t>, 2025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95F968-4504-BF25-C965-31E73F6616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6544843"/>
            <a:ext cx="2659380" cy="365125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Alex Jentsch (BNL)</a:t>
            </a:r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261" y="649287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DB6E2-DDA3-22B8-7251-F0B132B67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842" y="6548516"/>
            <a:ext cx="2659380" cy="365125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dirty="0"/>
              <a:t>TOF Peer Review, Dec. 3</a:t>
            </a:r>
            <a:r>
              <a:rPr lang="en-US" baseline="30000" dirty="0"/>
              <a:t>rd</a:t>
            </a:r>
            <a:r>
              <a:rPr lang="en-US" dirty="0"/>
              <a:t>, 2025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39522C-42D3-98C9-C46E-2F2D03D43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6553200"/>
            <a:ext cx="2659380" cy="365125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Alex Jentsch (BNL)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733" y="2121314"/>
            <a:ext cx="11021312" cy="1826363"/>
          </a:xfrm>
        </p:spPr>
        <p:txBody>
          <a:bodyPr tIns="0" bIns="0"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buNone/>
              <a:defRPr kumimoji="0" lang="en-US" sz="3000" b="1" i="0" kern="1200" cap="none" spc="0" baseline="0" dirty="0">
                <a:ln w="12700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Ubuntu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5733" y="4171952"/>
            <a:ext cx="11021312" cy="1066688"/>
          </a:xfrm>
        </p:spPr>
        <p:txBody>
          <a:bodyPr lIns="45720" tIns="0" rIns="4572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100" b="0" i="0">
                <a:solidFill>
                  <a:schemeClr val="accent4"/>
                </a:solidFill>
                <a:effectLst/>
                <a:latin typeface="+mn-lt"/>
                <a:cs typeface="Ubuntu Light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57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09617" y="1060449"/>
            <a:ext cx="10968567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18" y="1245528"/>
            <a:ext cx="10968567" cy="5028279"/>
          </a:xfrm>
        </p:spPr>
        <p:txBody>
          <a:bodyPr/>
          <a:lstStyle>
            <a:lvl2pPr>
              <a:defRPr sz="1800" baseline="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/>
            </a:lvl1pPr>
          </a:lstStyle>
          <a:p>
            <a:fld id="{B9FC9755-3F17-4A88-BC36-1FB3879279F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790776" y="6356372"/>
            <a:ext cx="3464949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de-CH"/>
              <a:t>"experiment name" "Firstname + name"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53220" y="6356372"/>
            <a:ext cx="3255528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GB"/>
              <a:t>User Meeting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5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b="1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  <p:sldLayoutId id="214748366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572" y="1204183"/>
            <a:ext cx="10334625" cy="1947460"/>
          </a:xfrm>
        </p:spPr>
        <p:txBody>
          <a:bodyPr/>
          <a:lstStyle/>
          <a:p>
            <a:r>
              <a:rPr lang="en-US" dirty="0"/>
              <a:t>SPS </a:t>
            </a:r>
            <a:r>
              <a:rPr lang="en-US" dirty="0" err="1"/>
              <a:t>Testbeam</a:t>
            </a:r>
            <a:r>
              <a:rPr lang="en-US" dirty="0"/>
              <a:t> preparations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058" y="5383395"/>
            <a:ext cx="10334625" cy="746185"/>
          </a:xfrm>
        </p:spPr>
        <p:txBody>
          <a:bodyPr>
            <a:normAutofit/>
          </a:bodyPr>
          <a:lstStyle/>
          <a:p>
            <a:r>
              <a:rPr lang="en-US" dirty="0"/>
              <a:t>AC-LGAD working group meeting</a:t>
            </a:r>
          </a:p>
          <a:p>
            <a:r>
              <a:rPr lang="en-US" dirty="0"/>
              <a:t>March 24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571" y="3151643"/>
            <a:ext cx="8012777" cy="1599261"/>
          </a:xfrm>
        </p:spPr>
        <p:txBody>
          <a:bodyPr/>
          <a:lstStyle/>
          <a:p>
            <a:r>
              <a:rPr lang="en-US" dirty="0"/>
              <a:t>Alex Jentsch (BNL)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602FBC-CA18-3EA9-500B-B0168C7E5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E8E0A2-B07C-893C-8C62-EE47AD1C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6AA8B-4AD8-129D-03CD-DA235FFE2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Our SPS </a:t>
            </a:r>
            <a:r>
              <a:rPr lang="en-US" dirty="0" err="1"/>
              <a:t>testbeam</a:t>
            </a:r>
            <a:r>
              <a:rPr lang="en-US" dirty="0"/>
              <a:t> slot is scheduled for </a:t>
            </a:r>
            <a:r>
              <a:rPr lang="en-US" dirty="0">
                <a:solidFill>
                  <a:schemeClr val="accent5"/>
                </a:solidFill>
              </a:rPr>
              <a:t>July 22</a:t>
            </a:r>
            <a:r>
              <a:rPr lang="en-US" baseline="30000" dirty="0">
                <a:solidFill>
                  <a:schemeClr val="accent5"/>
                </a:solidFill>
              </a:rPr>
              <a:t>nd</a:t>
            </a:r>
            <a:r>
              <a:rPr lang="en-US" dirty="0">
                <a:solidFill>
                  <a:schemeClr val="accent5"/>
                </a:solidFill>
              </a:rPr>
              <a:t> to July 27</a:t>
            </a:r>
            <a:r>
              <a:rPr lang="en-US" baseline="30000" dirty="0">
                <a:solidFill>
                  <a:schemeClr val="accent5"/>
                </a:solidFill>
              </a:rPr>
              <a:t>th</a:t>
            </a:r>
            <a:r>
              <a:rPr lang="en-US" dirty="0"/>
              <a:t>, in parallel with ATLAS HGTD (DC-LGAD detector) in H6.</a:t>
            </a:r>
          </a:p>
          <a:p>
            <a:pPr lvl="1"/>
            <a:r>
              <a:rPr lang="en-US" dirty="0"/>
              <a:t>Yes, we only got 5 days. </a:t>
            </a:r>
          </a:p>
          <a:p>
            <a:r>
              <a:rPr lang="en-US" dirty="0"/>
              <a:t>We need to start collecting a list of needed equipment and see what is at CERN, and what needs to be supplied by us (part of today’s meeting).</a:t>
            </a:r>
          </a:p>
          <a:p>
            <a:pPr lvl="1"/>
            <a:r>
              <a:rPr lang="en-US" dirty="0"/>
              <a:t>Power supplies, digitizers, cooling, etc.</a:t>
            </a:r>
          </a:p>
          <a:p>
            <a:r>
              <a:rPr lang="en-US" dirty="0"/>
              <a:t>Need lab benchmarks to ensure that we are ready to make this test beam useful.</a:t>
            </a:r>
          </a:p>
          <a:p>
            <a:pPr lvl="1"/>
            <a:r>
              <a:rPr lang="en-US" dirty="0"/>
              <a:t>Need to know results of previous and ongoing beam tests.</a:t>
            </a:r>
          </a:p>
          <a:p>
            <a:pPr lvl="1"/>
            <a:r>
              <a:rPr lang="en-US" dirty="0"/>
              <a:t>EICROC0 setup needs to be ready for beam time (external triggering tested in the lab extensively).</a:t>
            </a:r>
          </a:p>
          <a:p>
            <a:r>
              <a:rPr lang="en-US" dirty="0"/>
              <a:t>Need to figure out how many DUTs we want to have.</a:t>
            </a:r>
          </a:p>
          <a:p>
            <a:pPr lvl="1"/>
            <a:r>
              <a:rPr lang="en-US" dirty="0"/>
              <a:t>2 of each type? 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2 large pixel sensors w/o ASIC </a:t>
            </a:r>
          </a:p>
          <a:p>
            <a:pPr lvl="2"/>
            <a:r>
              <a:rPr lang="en-US" dirty="0">
                <a:sym typeface="Wingdings" pitchFamily="2" charset="2"/>
              </a:rPr>
              <a:t>2 small pixels w/ EICROC0 </a:t>
            </a:r>
          </a:p>
          <a:p>
            <a:pPr lvl="2"/>
            <a:r>
              <a:rPr lang="en-US" dirty="0">
                <a:sym typeface="Wingdings" pitchFamily="2" charset="2"/>
              </a:rPr>
              <a:t>2 large strips with FCFDv1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D4AF7-A44A-17C5-82E2-F892BC0037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9B6B7E-8E50-2F09-5EEA-5C3C035DC2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1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907542" y="2299143"/>
            <a:ext cx="8376916" cy="1827213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4400" i="1" dirty="0"/>
              <a:t>«Experiment Name»</a:t>
            </a:r>
            <a:endParaRPr lang="en-GB" altLang="en-US" sz="4400" i="1" dirty="0">
              <a:ln>
                <a:noFill/>
              </a:ln>
              <a:ea typeface="MS PGothic" panose="020B0600070205080204" pitchFamily="34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7E7A03-6704-4FAB-8564-67E66F145A0E}"/>
              </a:ext>
            </a:extLst>
          </p:cNvPr>
          <p:cNvSpPr txBox="1">
            <a:spLocks/>
          </p:cNvSpPr>
          <p:nvPr/>
        </p:nvSpPr>
        <p:spPr bwMode="auto">
          <a:xfrm>
            <a:off x="1907543" y="4126355"/>
            <a:ext cx="4843211" cy="10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100" b="0" i="0" kern="1200">
                <a:solidFill>
                  <a:schemeClr val="accent4"/>
                </a:solidFill>
                <a:effectLst/>
                <a:latin typeface="+mn-lt"/>
                <a:ea typeface="MS PGothic" panose="020B0600070205080204" pitchFamily="34" charset="-128"/>
                <a:cs typeface="Ubuntu Light"/>
              </a:defRPr>
            </a:lvl1pPr>
            <a:lvl2pPr marL="344488" indent="-171450" algn="l" rtl="0" eaLnBrk="0" fontAlgn="base" hangingPunct="0">
              <a:spcBef>
                <a:spcPts val="675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Ubuntu Light" charset="0"/>
                <a:cs typeface="Ubuntu Light"/>
              </a:defRPr>
            </a:lvl2pPr>
            <a:lvl3pPr marL="514350" indent="-168275" algn="l" rtl="0" eaLnBrk="0" fontAlgn="base" hangingPunct="0">
              <a:spcBef>
                <a:spcPts val="675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Ubuntu Light" charset="0"/>
                <a:cs typeface="Ubuntu Light"/>
              </a:defRPr>
            </a:lvl3pPr>
            <a:lvl4pPr marL="681038" indent="-166688" algn="l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4F9A06"/>
              </a:buClr>
              <a:buSzPct val="100000"/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Ubuntu Light" charset="0"/>
                <a:cs typeface="Ubuntu Light"/>
              </a:defRPr>
            </a:lvl4pPr>
            <a:lvl5pPr marL="858838" indent="-176213" algn="l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5197CC"/>
              </a:buClr>
              <a:buSzPct val="100000"/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Ubuntu Light" charset="0"/>
                <a:cs typeface="Ubuntu Light"/>
              </a:defRPr>
            </a:lvl5pPr>
            <a:lvl6pPr marL="127558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4772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90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“name”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236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A31B0-0BA8-41AB-EEF6-7962271D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Schematic of the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9FE81-B91E-EC4B-96AC-E001CC4CCE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FC9755-3F17-4A88-BC36-1FB3879279FF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89363-AE2B-AEAB-2CF1-80742CA42B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"experiment name" "Firstname + name"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39138-EAAE-184B-0B02-6F1534797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User Meeting 2026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27F13-C778-62C1-7705-8FB1281D4B67}"/>
              </a:ext>
            </a:extLst>
          </p:cNvPr>
          <p:cNvSpPr txBox="1"/>
          <p:nvPr/>
        </p:nvSpPr>
        <p:spPr>
          <a:xfrm>
            <a:off x="1981212" y="1274518"/>
            <a:ext cx="753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Short 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B3F0C-F058-9CED-7B12-D7630774AD35}"/>
              </a:ext>
            </a:extLst>
          </p:cNvPr>
          <p:cNvSpPr txBox="1"/>
          <p:nvPr/>
        </p:nvSpPr>
        <p:spPr>
          <a:xfrm>
            <a:off x="1981212" y="2141792"/>
            <a:ext cx="813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add a simple schematic and or a photo from a previous setup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06917-BDC0-03F4-419D-730BD5A98561}"/>
              </a:ext>
            </a:extLst>
          </p:cNvPr>
          <p:cNvSpPr/>
          <p:nvPr/>
        </p:nvSpPr>
        <p:spPr>
          <a:xfrm>
            <a:off x="7030611" y="3440193"/>
            <a:ext cx="1428367" cy="66845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Calorimeter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2EC19D-D19B-F242-943A-CAA499999C97}"/>
              </a:ext>
            </a:extLst>
          </p:cNvPr>
          <p:cNvSpPr/>
          <p:nvPr/>
        </p:nvSpPr>
        <p:spPr>
          <a:xfrm>
            <a:off x="4346753" y="2938199"/>
            <a:ext cx="252121" cy="167244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tracker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682766-D4D0-9208-A8FB-D45EF670A3D1}"/>
              </a:ext>
            </a:extLst>
          </p:cNvPr>
          <p:cNvSpPr/>
          <p:nvPr/>
        </p:nvSpPr>
        <p:spPr>
          <a:xfrm>
            <a:off x="4828028" y="2938199"/>
            <a:ext cx="252121" cy="167244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tracker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2F32B7-419C-F5C4-9F3F-182B33F23460}"/>
              </a:ext>
            </a:extLst>
          </p:cNvPr>
          <p:cNvSpPr/>
          <p:nvPr/>
        </p:nvSpPr>
        <p:spPr>
          <a:xfrm>
            <a:off x="6645437" y="2991515"/>
            <a:ext cx="252121" cy="167244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tracker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FEA81C-172A-3B4E-9D9A-2CB0003FC275}"/>
              </a:ext>
            </a:extLst>
          </p:cNvPr>
          <p:cNvSpPr/>
          <p:nvPr/>
        </p:nvSpPr>
        <p:spPr>
          <a:xfrm>
            <a:off x="5144964" y="3656821"/>
            <a:ext cx="1367420" cy="341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Detector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D43C16-2AB8-945B-8277-1FB1890BCD30}"/>
              </a:ext>
            </a:extLst>
          </p:cNvPr>
          <p:cNvCxnSpPr>
            <a:cxnSpLocks/>
          </p:cNvCxnSpPr>
          <p:nvPr/>
        </p:nvCxnSpPr>
        <p:spPr>
          <a:xfrm>
            <a:off x="2720330" y="3792635"/>
            <a:ext cx="13179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4DF7466-0B60-5475-2DE3-D48CB8A0E452}"/>
              </a:ext>
            </a:extLst>
          </p:cNvPr>
          <p:cNvSpPr txBox="1"/>
          <p:nvPr/>
        </p:nvSpPr>
        <p:spPr>
          <a:xfrm>
            <a:off x="2720329" y="3458407"/>
            <a:ext cx="118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Beam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F50D5A-FCA6-FB66-6721-E1B162D081D3}"/>
              </a:ext>
            </a:extLst>
          </p:cNvPr>
          <p:cNvCxnSpPr/>
          <p:nvPr/>
        </p:nvCxnSpPr>
        <p:spPr>
          <a:xfrm>
            <a:off x="4346753" y="4847074"/>
            <a:ext cx="41122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7027A65-3D3A-386C-273C-4421CECB16D5}"/>
              </a:ext>
            </a:extLst>
          </p:cNvPr>
          <p:cNvSpPr txBox="1"/>
          <p:nvPr/>
        </p:nvSpPr>
        <p:spPr>
          <a:xfrm>
            <a:off x="5204674" y="4978140"/>
            <a:ext cx="3033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length : </a:t>
            </a:r>
            <a:r>
              <a:rPr lang="en-GB" i="1" dirty="0"/>
              <a:t>“x” </a:t>
            </a:r>
            <a:r>
              <a:rPr lang="en-GB" dirty="0"/>
              <a:t>m</a:t>
            </a:r>
          </a:p>
          <a:p>
            <a:r>
              <a:rPr lang="en-GB" dirty="0"/>
              <a:t>Total width : </a:t>
            </a:r>
            <a:r>
              <a:rPr lang="en-GB" i="1" dirty="0"/>
              <a:t>“x” </a:t>
            </a:r>
            <a:r>
              <a:rPr lang="en-GB" dirty="0"/>
              <a:t>m</a:t>
            </a:r>
          </a:p>
          <a:p>
            <a:r>
              <a:rPr lang="en-GB" dirty="0"/>
              <a:t>Height of beam : ”x” m</a:t>
            </a:r>
          </a:p>
        </p:txBody>
      </p:sp>
    </p:spTree>
    <p:extLst>
      <p:ext uri="{BB962C8B-B14F-4D97-AF65-F5344CB8AC3E}">
        <p14:creationId xmlns:p14="http://schemas.microsoft.com/office/powerpoint/2010/main" val="44380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5025E-447C-460B-8D08-00BE68AB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Condition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AFBE8-43A1-4393-A2F1-651C15F7AD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FC9755-3F17-4A88-BC36-1FB3879279FF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43C7D-325A-466E-A814-E2A54C1ED7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"experiment name" "Firstname + name"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45FE1-E163-415E-AE65-5A1677127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User Meeting 2026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EBBCCE-1B0C-BB0B-2663-32A5D2D33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89884"/>
              </p:ext>
            </p:extLst>
          </p:nvPr>
        </p:nvGraphicFramePr>
        <p:xfrm>
          <a:off x="1761133" y="2280394"/>
          <a:ext cx="8847615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945">
                  <a:extLst>
                    <a:ext uri="{9D8B030D-6E8A-4147-A177-3AD203B41FA5}">
                      <a16:colId xmlns:a16="http://schemas.microsoft.com/office/drawing/2014/main" val="2083427209"/>
                    </a:ext>
                  </a:extLst>
                </a:gridCol>
                <a:gridCol w="1263945">
                  <a:extLst>
                    <a:ext uri="{9D8B030D-6E8A-4147-A177-3AD203B41FA5}">
                      <a16:colId xmlns:a16="http://schemas.microsoft.com/office/drawing/2014/main" val="1391780181"/>
                    </a:ext>
                  </a:extLst>
                </a:gridCol>
                <a:gridCol w="1263945">
                  <a:extLst>
                    <a:ext uri="{9D8B030D-6E8A-4147-A177-3AD203B41FA5}">
                      <a16:colId xmlns:a16="http://schemas.microsoft.com/office/drawing/2014/main" val="1732239354"/>
                    </a:ext>
                  </a:extLst>
                </a:gridCol>
                <a:gridCol w="1263945">
                  <a:extLst>
                    <a:ext uri="{9D8B030D-6E8A-4147-A177-3AD203B41FA5}">
                      <a16:colId xmlns:a16="http://schemas.microsoft.com/office/drawing/2014/main" val="61470851"/>
                    </a:ext>
                  </a:extLst>
                </a:gridCol>
                <a:gridCol w="1263945">
                  <a:extLst>
                    <a:ext uri="{9D8B030D-6E8A-4147-A177-3AD203B41FA5}">
                      <a16:colId xmlns:a16="http://schemas.microsoft.com/office/drawing/2014/main" val="4266235947"/>
                    </a:ext>
                  </a:extLst>
                </a:gridCol>
                <a:gridCol w="1263945">
                  <a:extLst>
                    <a:ext uri="{9D8B030D-6E8A-4147-A177-3AD203B41FA5}">
                      <a16:colId xmlns:a16="http://schemas.microsoft.com/office/drawing/2014/main" val="1584794622"/>
                    </a:ext>
                  </a:extLst>
                </a:gridCol>
                <a:gridCol w="1263945">
                  <a:extLst>
                    <a:ext uri="{9D8B030D-6E8A-4147-A177-3AD203B41FA5}">
                      <a16:colId xmlns:a16="http://schemas.microsoft.com/office/drawing/2014/main" val="2947101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100" dirty="0"/>
                        <a:t>Particle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Polarity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Momentum </a:t>
                      </a:r>
                    </a:p>
                    <a:p>
                      <a:r>
                        <a:rPr lang="en-GB" sz="1100" dirty="0"/>
                        <a:t>(5 - 400 GeV/c)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High Purity Important?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Particles / 4.8s spill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Beam size (</a:t>
                      </a:r>
                      <a:r>
                        <a:rPr lang="en-GB" sz="1100" dirty="0" err="1"/>
                        <a:t>σ</a:t>
                      </a:r>
                      <a:r>
                        <a:rPr lang="en-GB" sz="1100" dirty="0"/>
                        <a:t> 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Run number (if applicable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63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Any / mixed hadrons / e</a:t>
                      </a:r>
                      <a:r>
                        <a:rPr lang="en-GB" sz="1100" baseline="30000" dirty="0"/>
                        <a:t>±</a:t>
                      </a:r>
                      <a:r>
                        <a:rPr lang="en-GB" sz="1100" dirty="0"/>
                        <a:t> / </a:t>
                      </a:r>
                      <a:r>
                        <a:rPr lang="en-GB" sz="1100" dirty="0" err="1"/>
                        <a:t>μ</a:t>
                      </a:r>
                      <a:r>
                        <a:rPr lang="en-GB" sz="1100" baseline="30000" dirty="0"/>
                        <a:t>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Positive/Negative/does not matter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1E2 to 8E6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 to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1/2/.. 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47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023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74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397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6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49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71859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B3618B7-6751-FA32-8939-C57B16BF8CE0}"/>
              </a:ext>
            </a:extLst>
          </p:cNvPr>
          <p:cNvSpPr txBox="1"/>
          <p:nvPr/>
        </p:nvSpPr>
        <p:spPr>
          <a:xfrm>
            <a:off x="2097865" y="1236017"/>
            <a:ext cx="6829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enter all the beams condition required. </a:t>
            </a:r>
          </a:p>
          <a:p>
            <a:r>
              <a:rPr lang="en-GB" dirty="0"/>
              <a:t>If multiple beam time with different beam condition, please detail the run number under the corresponding column.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7A74FD-59EA-DE7F-693C-D100A37A9AFC}"/>
              </a:ext>
            </a:extLst>
          </p:cNvPr>
          <p:cNvSpPr txBox="1"/>
          <p:nvPr/>
        </p:nvSpPr>
        <p:spPr>
          <a:xfrm>
            <a:off x="1761133" y="5811662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Please mention if you want an elliptical beam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C35183-6265-57CF-A4F7-E89B25BC143E}"/>
              </a:ext>
            </a:extLst>
          </p:cNvPr>
          <p:cNvSpPr txBox="1"/>
          <p:nvPr/>
        </p:nvSpPr>
        <p:spPr>
          <a:xfrm>
            <a:off x="1761133" y="5517226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Most beams are typically a 2D Gaussian</a:t>
            </a:r>
          </a:p>
        </p:txBody>
      </p:sp>
    </p:spTree>
    <p:extLst>
      <p:ext uri="{BB962C8B-B14F-4D97-AF65-F5344CB8AC3E}">
        <p14:creationId xmlns:p14="http://schemas.microsoft.com/office/powerpoint/2010/main" val="327009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5025E-447C-460B-8D08-00BE68AB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AFBE8-43A1-4393-A2F1-651C15F7AD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FC9755-3F17-4A88-BC36-1FB3879279FF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43C7D-325A-466E-A814-E2A54C1ED7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"experiment name" "Firstname + name"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45FE1-E163-415E-AE65-5A1677127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User Meeting 2026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8FD0F74-965F-E752-4DE4-CD86D47365EB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1981201" y="1145705"/>
            <a:ext cx="8226425" cy="525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Tables</a:t>
            </a:r>
          </a:p>
          <a:p>
            <a:pPr lvl="1"/>
            <a:r>
              <a:rPr lang="en-GB" sz="1600" dirty="0"/>
              <a:t>Fix table </a:t>
            </a:r>
            <a:r>
              <a:rPr lang="en-GB" sz="1600" i="1" dirty="0"/>
              <a:t>: YES/NO (how many)</a:t>
            </a:r>
          </a:p>
          <a:p>
            <a:pPr lvl="1"/>
            <a:r>
              <a:rPr lang="en-GB" sz="1600" dirty="0"/>
              <a:t>Moving table </a:t>
            </a:r>
            <a:r>
              <a:rPr lang="en-GB" sz="1600" i="1" dirty="0"/>
              <a:t>: YES/NO (how many)</a:t>
            </a:r>
          </a:p>
          <a:p>
            <a:pPr lvl="1"/>
            <a:r>
              <a:rPr lang="en-GB" sz="1600" dirty="0"/>
              <a:t>Purpose for the moving table</a:t>
            </a:r>
            <a:r>
              <a:rPr lang="en-GB" sz="1600" i="1" dirty="0"/>
              <a:t>: calibration? Scanning?</a:t>
            </a:r>
          </a:p>
          <a:p>
            <a:pPr lvl="1"/>
            <a:r>
              <a:rPr lang="en-GB" sz="1600" i="1" dirty="0"/>
              <a:t>Size (X m  x Y m) and weight (kg) of setup on the table</a:t>
            </a:r>
          </a:p>
          <a:p>
            <a:r>
              <a:rPr lang="en-GB" sz="2000" dirty="0"/>
              <a:t>GAS : </a:t>
            </a:r>
            <a:r>
              <a:rPr lang="en-GB" sz="2000" i="1" dirty="0"/>
              <a:t>YES/NO (detail type)</a:t>
            </a:r>
          </a:p>
          <a:p>
            <a:r>
              <a:rPr lang="en-GB" sz="2000" i="1" dirty="0"/>
              <a:t>High Voltage : YES/NO (detail voltage)</a:t>
            </a:r>
          </a:p>
          <a:p>
            <a:r>
              <a:rPr lang="en-GB" sz="2000" dirty="0"/>
              <a:t>Instrumentation :</a:t>
            </a:r>
          </a:p>
          <a:p>
            <a:pPr lvl="1"/>
            <a:r>
              <a:rPr lang="en-GB" sz="1600" dirty="0"/>
              <a:t>Wire chamber in-zone direct signals : </a:t>
            </a:r>
            <a:r>
              <a:rPr lang="en-GB" sz="1600" i="1" dirty="0"/>
              <a:t>YES/NO</a:t>
            </a:r>
          </a:p>
          <a:p>
            <a:pPr lvl="1"/>
            <a:r>
              <a:rPr lang="en-GB" sz="1600" dirty="0"/>
              <a:t>Beamline Cherenkov signal : </a:t>
            </a:r>
            <a:r>
              <a:rPr lang="en-GB" sz="1600" i="1" dirty="0"/>
              <a:t>YES/NO</a:t>
            </a:r>
          </a:p>
          <a:p>
            <a:pPr lvl="1"/>
            <a:r>
              <a:rPr lang="en-GB" sz="1600" dirty="0"/>
              <a:t>Beamline scintillator signal : </a:t>
            </a:r>
            <a:r>
              <a:rPr lang="en-GB" sz="1600" i="1" dirty="0"/>
              <a:t>YES/NO</a:t>
            </a:r>
          </a:p>
          <a:p>
            <a:r>
              <a:rPr lang="en-GB" sz="2000" dirty="0"/>
              <a:t>Infrastructure</a:t>
            </a:r>
          </a:p>
          <a:p>
            <a:pPr lvl="1"/>
            <a:r>
              <a:rPr lang="en-GB" sz="1600" dirty="0"/>
              <a:t>Electronics rack in zone : </a:t>
            </a:r>
            <a:r>
              <a:rPr lang="en-GB" sz="1600" i="1" dirty="0"/>
              <a:t>YES/NO (how many)</a:t>
            </a:r>
          </a:p>
          <a:p>
            <a:pPr lvl="1"/>
            <a:r>
              <a:rPr lang="en-GB" sz="1600" dirty="0"/>
              <a:t>Any other : </a:t>
            </a:r>
            <a:r>
              <a:rPr lang="en-GB" sz="1600" i="1" dirty="0"/>
              <a:t>(detail)</a:t>
            </a:r>
          </a:p>
          <a:p>
            <a:pPr lvl="1"/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27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4259-1805-BB2B-D7E3-62E53861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during the run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2C3A6-0066-97DF-B82A-BC5402F3EE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FC9755-3F17-4A88-BC36-1FB3879279FF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85AC1-7904-62EA-C130-885FE45AEC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"experiment name" "Firstname + name"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D7889-EF25-D6AF-ECB0-FA80970A8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User Meeting 2026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633F4A-AF8B-6928-C6D3-6CEBEB48648B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1981201" y="1246189"/>
            <a:ext cx="8226425" cy="318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Contact 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“</a:t>
            </a:r>
            <a:r>
              <a:rPr lang="en-GB" i="1" dirty="0"/>
              <a:t>Full Name</a:t>
            </a:r>
            <a:r>
              <a:rPr lang="en-GB" dirty="0"/>
              <a:t>” + “</a:t>
            </a:r>
            <a:r>
              <a:rPr lang="en-GB" i="1" dirty="0"/>
              <a:t>email</a:t>
            </a:r>
            <a:r>
              <a:rPr lang="en-GB" dirty="0"/>
              <a:t>” + “</a:t>
            </a:r>
            <a:r>
              <a:rPr lang="en-GB" i="1" dirty="0" err="1"/>
              <a:t>Cern</a:t>
            </a:r>
            <a:r>
              <a:rPr lang="en-GB" i="1" dirty="0"/>
              <a:t> phone number (if any)”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“</a:t>
            </a:r>
            <a:r>
              <a:rPr lang="en-GB" i="1" dirty="0"/>
              <a:t>Full Name</a:t>
            </a:r>
            <a:r>
              <a:rPr lang="en-GB" dirty="0"/>
              <a:t>” + “</a:t>
            </a:r>
            <a:r>
              <a:rPr lang="en-GB" i="1" dirty="0"/>
              <a:t>email</a:t>
            </a:r>
            <a:r>
              <a:rPr lang="en-GB" dirty="0"/>
              <a:t>” + “</a:t>
            </a:r>
            <a:r>
              <a:rPr lang="en-GB" i="1" dirty="0" err="1"/>
              <a:t>Cern</a:t>
            </a:r>
            <a:r>
              <a:rPr lang="en-GB" i="1" dirty="0"/>
              <a:t> phone number (if any)”</a:t>
            </a:r>
          </a:p>
          <a:p>
            <a:pPr marL="342900" indent="-342900">
              <a:buFont typeface="+mj-lt"/>
              <a:buAutoNum type="arabicPeriod"/>
            </a:pPr>
            <a:endParaRPr lang="en-GB" i="1" dirty="0"/>
          </a:p>
          <a:p>
            <a:pPr marL="342900" indent="-342900">
              <a:buFont typeface="+mj-lt"/>
              <a:buAutoNum type="arabicPeriod"/>
            </a:pPr>
            <a:endParaRPr lang="en-GB" i="1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32193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0B03456-9B8D-484F-87DB-076ADB43E9F3}" vid="{D3F09972-1605-9348-86B6-2FB56E667A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fd71d5-c7ac-4dca-b865-a609d1eb4074" xsi:nil="true"/>
    <lcf76f155ced4ddcb4097134ff3c332f xmlns="9e4a43c1-b2a9-408a-8cac-448eda25f0f3">
      <Terms xmlns="http://schemas.microsoft.com/office/infopath/2007/PartnerControls"/>
    </lcf76f155ced4ddcb4097134ff3c332f>
    <SharedWithUsers xmlns="dd7425a4-fa23-406d-b478-3c2992d2d4ba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14" ma:contentTypeDescription="Create a new document." ma:contentTypeScope="" ma:versionID="9bd72081d61ddd7672fb853d8d442ca6">
  <xsd:schema xmlns:xsd="http://www.w3.org/2001/XMLSchema" xmlns:xs="http://www.w3.org/2001/XMLSchema" xmlns:p="http://schemas.microsoft.com/office/2006/metadata/properties" xmlns:ns2="9e4a43c1-b2a9-408a-8cac-448eda25f0f3" xmlns:ns3="dd7425a4-fa23-406d-b478-3c2992d2d4ba" xmlns:ns4="3bfd71d5-c7ac-4dca-b865-a609d1eb4074" targetNamespace="http://schemas.microsoft.com/office/2006/metadata/properties" ma:root="true" ma:fieldsID="e085e1eba6760f9000955ff7b85eb376" ns2:_="" ns3:_="" ns4:_="">
    <xsd:import namespace="9e4a43c1-b2a9-408a-8cac-448eda25f0f3"/>
    <xsd:import namespace="dd7425a4-fa23-406d-b478-3c2992d2d4ba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66BDAA-DFEF-4721-B461-181B05E60D2C}">
  <ds:schemaRefs>
    <ds:schemaRef ds:uri="http://schemas.microsoft.com/office/2006/metadata/properties"/>
    <ds:schemaRef ds:uri="http://schemas.microsoft.com/office/infopath/2007/PartnerControls"/>
    <ds:schemaRef ds:uri="3bfd71d5-c7ac-4dca-b865-a609d1eb4074"/>
    <ds:schemaRef ds:uri="9e4a43c1-b2a9-408a-8cac-448eda25f0f3"/>
    <ds:schemaRef ds:uri="dd7425a4-fa23-406d-b478-3c2992d2d4ba"/>
  </ds:schemaRefs>
</ds:datastoreItem>
</file>

<file path=customXml/itemProps2.xml><?xml version="1.0" encoding="utf-8"?>
<ds:datastoreItem xmlns:ds="http://schemas.openxmlformats.org/officeDocument/2006/customXml" ds:itemID="{7E6CCBA4-3A2F-4673-83B2-539F0355AD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dd7425a4-fa23-406d-b478-3c2992d2d4ba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98A2C5-903B-47C2-98B4-555AC70E4F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EIC_PPT_Template_Widescreen_040425 (2)</Template>
  <TotalTime>4488</TotalTime>
  <Words>538</Words>
  <Application>Microsoft Macintosh PowerPoint</Application>
  <PresentationFormat>Widescreen</PresentationFormat>
  <Paragraphs>86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MS PGothic</vt:lpstr>
      <vt:lpstr>Arial</vt:lpstr>
      <vt:lpstr>Calibri</vt:lpstr>
      <vt:lpstr>Wingdings</vt:lpstr>
      <vt:lpstr>BNL</vt:lpstr>
      <vt:lpstr>SPS Testbeam preparations</vt:lpstr>
      <vt:lpstr>Basic information</vt:lpstr>
      <vt:lpstr>«Experiment Name»</vt:lpstr>
      <vt:lpstr>Schematic of the installation</vt:lpstr>
      <vt:lpstr>Beam Condition</vt:lpstr>
      <vt:lpstr>Services needed</vt:lpstr>
      <vt:lpstr>Contact during the run</vt:lpstr>
    </vt:vector>
  </TitlesOfParts>
  <Manager/>
  <Company>Brookhaven National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Mendez, Anna</dc:creator>
  <cp:keywords/>
  <dc:description/>
  <cp:lastModifiedBy>Jentsch, Alexander</cp:lastModifiedBy>
  <cp:revision>119</cp:revision>
  <dcterms:created xsi:type="dcterms:W3CDTF">2025-05-18T16:02:34Z</dcterms:created>
  <dcterms:modified xsi:type="dcterms:W3CDTF">2026-03-24T00:54:02Z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  <property fmtid="{D5CDD505-2E9C-101B-9397-08002B2CF9AE}" pid="3" name="Order">
    <vt:r8>119000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