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4"/>
  </p:notesMasterIdLst>
  <p:sldIdLst>
    <p:sldId id="767" r:id="rId6"/>
    <p:sldId id="780" r:id="rId7"/>
    <p:sldId id="782" r:id="rId8"/>
    <p:sldId id="779" r:id="rId9"/>
    <p:sldId id="781" r:id="rId10"/>
    <p:sldId id="768" r:id="rId11"/>
    <p:sldId id="776" r:id="rId12"/>
    <p:sldId id="7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F07"/>
    <a:srgbClr val="8E6AA8"/>
    <a:srgbClr val="E4CACC"/>
    <a:srgbClr val="F24F27"/>
    <a:srgbClr val="AD0505"/>
    <a:srgbClr val="FFA500"/>
    <a:srgbClr val="F27507"/>
    <a:srgbClr val="FFCC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D3E0F-F416-455A-A97B-695A3ACF25A9}" v="12" dt="2026-03-23T16:55:01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6" autoAdjust="0"/>
  </p:normalViewPr>
  <p:slideViewPr>
    <p:cSldViewPr snapToGrid="0">
      <p:cViewPr varScale="1">
        <p:scale>
          <a:sx n="87" d="100"/>
          <a:sy n="87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B7AFC-1D47-439A-86F4-10E315754BA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94F1-3FBF-4F47-A050-8935839AD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4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4F1-3FBF-4F47-A050-8935839AD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6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222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33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-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/>
          <a:lstStyle>
            <a:lvl1pPr>
              <a:defRPr sz="2800"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EF282473-35FD-4E46-BE93-B8780F3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55ABBA6F-C10C-4703-A1F6-51198957300E}" type="datetimeFigureOut">
              <a:rPr lang="en-US" smtClean="0"/>
              <a:t>3/23/2026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43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19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13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114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16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269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0839"/>
            <a:ext cx="5157787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269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0839"/>
            <a:ext cx="5183188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AC8E8E4-AE10-4763-80F0-F426C3548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5166E6-ECBB-481E-AD51-272C2B9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18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8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23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01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864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8" r:id="rId5"/>
    <p:sldLayoutId id="2147483669" r:id="rId6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3D7A8-15B4-4723-8AD4-CB3C91A95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29" y="1127919"/>
            <a:ext cx="9144000" cy="2387600"/>
          </a:xfrm>
        </p:spPr>
        <p:txBody>
          <a:bodyPr/>
          <a:lstStyle/>
          <a:p>
            <a:r>
              <a:rPr lang="en-US" dirty="0" err="1"/>
              <a:t>pfRICH</a:t>
            </a:r>
            <a:r>
              <a:rPr lang="en-US" dirty="0"/>
              <a:t> Sensor Plane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7C0C2C-19AF-47FC-A2FE-70C645BC9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Simon Snydersmith, Sushrut Karmarkar, Andreas Jung</a:t>
            </a:r>
          </a:p>
          <a:p>
            <a:endParaRPr lang="en-US" dirty="0"/>
          </a:p>
          <a:p>
            <a:r>
              <a:rPr lang="en-US" dirty="0"/>
              <a:t>23 March, 2026</a:t>
            </a:r>
          </a:p>
        </p:txBody>
      </p:sp>
    </p:spTree>
    <p:extLst>
      <p:ext uri="{BB962C8B-B14F-4D97-AF65-F5344CB8AC3E}">
        <p14:creationId xmlns:p14="http://schemas.microsoft.com/office/powerpoint/2010/main" val="91679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2017F-8CE7-57B9-8AE3-76F135EC5D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Hole pattern based on probe points from end ring 3</a:t>
            </a:r>
          </a:p>
          <a:p>
            <a:r>
              <a:rPr lang="en-US" dirty="0"/>
              <a:t>3-part waterjet-cut ring to check end ring hole alignment before cutting final sensor plate</a:t>
            </a:r>
          </a:p>
          <a:p>
            <a:r>
              <a:rPr lang="en-US" dirty="0"/>
              <a:t>Price from </a:t>
            </a:r>
            <a:r>
              <a:rPr lang="en-US" dirty="0" err="1"/>
              <a:t>Xometry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1/8 in aluminum $94</a:t>
            </a:r>
          </a:p>
          <a:p>
            <a:pPr lvl="1"/>
            <a:r>
              <a:rPr lang="en-US" dirty="0"/>
              <a:t>¼ in aluminum $167</a:t>
            </a:r>
          </a:p>
          <a:p>
            <a:pPr lvl="1"/>
            <a:r>
              <a:rPr lang="en-US" dirty="0"/>
              <a:t>¼ in HDPE $136</a:t>
            </a:r>
          </a:p>
          <a:p>
            <a:r>
              <a:rPr lang="en-US" dirty="0"/>
              <a:t>Sourcing properly sized stock likely more expensive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3EEFE9-E73B-41AF-2035-3012C406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Ring Hole Check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B6F26-3617-B7CD-2C77-BE1765F0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07670"/>
            <a:ext cx="6026552" cy="46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9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C8553-8CC2-7D02-F769-FEDC867534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5DF3DC-E7A6-5CD5-C8C0-51C82B78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to hole location, marks on test parts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DCAB2-059E-9405-7B9C-0A21F551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5" y="725247"/>
            <a:ext cx="8810160" cy="47686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D5A144C-96A6-0FCD-A2AC-B578929A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92" y="3025912"/>
            <a:ext cx="8759308" cy="38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2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AC05B-A84C-BFA2-65FD-1AF3E966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150" y="4630521"/>
            <a:ext cx="3967038" cy="2008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F0C1BB-AD8C-1992-A889-ACA563788F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84" b="12305"/>
          <a:stretch>
            <a:fillRect/>
          </a:stretch>
        </p:blipFill>
        <p:spPr>
          <a:xfrm>
            <a:off x="3994069" y="2917598"/>
            <a:ext cx="3220002" cy="3820085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B0F515F-2EDB-1157-4D9F-A28FCBF70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</p:spPr>
        <p:txBody>
          <a:bodyPr/>
          <a:lstStyle/>
          <a:p>
            <a:r>
              <a:rPr lang="en-US" dirty="0"/>
              <a:t>Thickened uprights to allow for 0.225 inch 10-32 inserts</a:t>
            </a:r>
          </a:p>
          <a:p>
            <a:r>
              <a:rPr lang="en-US" dirty="0"/>
              <a:t>Flattened back of uprights for mounting</a:t>
            </a:r>
          </a:p>
          <a:p>
            <a:r>
              <a:rPr lang="en-US" dirty="0"/>
              <a:t>Problem of mirror backer interference with cylinder</a:t>
            </a:r>
          </a:p>
          <a:p>
            <a:r>
              <a:rPr lang="en-US" dirty="0"/>
              <a:t>Requires top mounting hole to move or removable section of backing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217CB7-80DF-001F-AC6D-8811E632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</p:spPr>
        <p:txBody>
          <a:bodyPr>
            <a:normAutofit/>
          </a:bodyPr>
          <a:lstStyle/>
          <a:p>
            <a:r>
              <a:rPr lang="en-US" dirty="0"/>
              <a:t>Outer Mirror Backer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07349-7AFF-0A72-C44A-52E2F6F3F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752564"/>
            <a:ext cx="6172200" cy="1869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B77BF-97AC-4AB3-47D1-C3CE6274AA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985" t="2061"/>
          <a:stretch>
            <a:fillRect/>
          </a:stretch>
        </p:blipFill>
        <p:spPr>
          <a:xfrm>
            <a:off x="9326879" y="2466675"/>
            <a:ext cx="2816363" cy="4456828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DAE566-D433-56D3-D7C1-3B0F2EC0DAA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691" b="10153"/>
          <a:stretch>
            <a:fillRect/>
          </a:stretch>
        </p:blipFill>
        <p:spPr>
          <a:xfrm>
            <a:off x="556276" y="4064088"/>
            <a:ext cx="3365196" cy="27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732C43-5199-B14C-E440-9854BA00E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 outer mirror with Lexan bonded </a:t>
            </a:r>
          </a:p>
          <a:p>
            <a:r>
              <a:rPr lang="en-US" dirty="0"/>
              <a:t>One 24x12 in flat plate ready to cut to sample size</a:t>
            </a:r>
          </a:p>
          <a:p>
            <a:r>
              <a:rPr lang="en-US" dirty="0"/>
              <a:t>Ordered more 0.03 in thick </a:t>
            </a:r>
            <a:r>
              <a:rPr lang="en-US" dirty="0" err="1"/>
              <a:t>lexan</a:t>
            </a:r>
            <a:r>
              <a:rPr lang="en-US" dirty="0"/>
              <a:t> for 2</a:t>
            </a:r>
            <a:r>
              <a:rPr lang="en-US" baseline="30000" dirty="0"/>
              <a:t>nd</a:t>
            </a:r>
            <a:r>
              <a:rPr lang="en-US" dirty="0"/>
              <a:t> outer mirror and inner mirrors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481DB0-8F9D-DC0E-9766-137E8081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Manufacturing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F7600-C815-FD46-702B-AD0983A8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59" y="1047535"/>
            <a:ext cx="3839356" cy="5119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1CD90F-ADBD-6247-D519-EE73EAB29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38290" y="2294704"/>
            <a:ext cx="3772933" cy="50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CF6EB1-020E-7E3B-B310-D0171317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2975"/>
            <a:ext cx="5613776" cy="5074890"/>
          </a:xfrm>
        </p:spPr>
        <p:txBody>
          <a:bodyPr/>
          <a:lstStyle/>
          <a:p>
            <a:r>
              <a:rPr lang="en-US" dirty="0"/>
              <a:t>Outer radius: 1300 mm</a:t>
            </a:r>
          </a:p>
          <a:p>
            <a:r>
              <a:rPr lang="en-US" dirty="0"/>
              <a:t>Bolt hole placement derived from End Ring 3 scan</a:t>
            </a:r>
          </a:p>
          <a:p>
            <a:r>
              <a:rPr lang="en-US" dirty="0"/>
              <a:t>15, 120.5 mm sensor frames</a:t>
            </a:r>
          </a:p>
          <a:p>
            <a:r>
              <a:rPr lang="en-US" dirty="0"/>
              <a:t>Center circle and air ports derived from Alex CAD</a:t>
            </a:r>
          </a:p>
          <a:p>
            <a:r>
              <a:rPr lang="en-US" dirty="0"/>
              <a:t>3 mm combined wall thickness</a:t>
            </a:r>
          </a:p>
          <a:p>
            <a:r>
              <a:rPr lang="en-US" dirty="0"/>
              <a:t>1/8 in radius on square holes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781D0-82B9-57BB-189F-F5DBC9BB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Dimensions and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08765-7534-5A84-81DD-171B3948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63" t="5927" r="5156" b="18061"/>
          <a:stretch>
            <a:fillRect/>
          </a:stretch>
        </p:blipFill>
        <p:spPr>
          <a:xfrm>
            <a:off x="1291316" y="3714110"/>
            <a:ext cx="4613300" cy="30918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131313-0EE4-749B-B1D1-9EB43431647B}"/>
              </a:ext>
            </a:extLst>
          </p:cNvPr>
          <p:cNvCxnSpPr>
            <a:cxnSpLocks/>
          </p:cNvCxnSpPr>
          <p:nvPr/>
        </p:nvCxnSpPr>
        <p:spPr>
          <a:xfrm flipH="1">
            <a:off x="4111310" y="3022406"/>
            <a:ext cx="237325" cy="152865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79466D-2422-665B-A5FF-5D9F2B3EDCEA}"/>
              </a:ext>
            </a:extLst>
          </p:cNvPr>
          <p:cNvCxnSpPr>
            <a:cxnSpLocks/>
          </p:cNvCxnSpPr>
          <p:nvPr/>
        </p:nvCxnSpPr>
        <p:spPr>
          <a:xfrm>
            <a:off x="1430931" y="3608409"/>
            <a:ext cx="2167035" cy="232472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6CCDE81-C9C2-ED82-72A8-7457517E0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15" y="799791"/>
            <a:ext cx="5613776" cy="56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BD172-7877-B5DF-9864-D41D7315D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2519392"/>
            <a:ext cx="5756299" cy="427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195B7-9DC0-C90D-D47C-89A3FC67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312" b="11279"/>
          <a:stretch>
            <a:fillRect/>
          </a:stretch>
        </p:blipFill>
        <p:spPr>
          <a:xfrm rot="10800000">
            <a:off x="189628" y="3692852"/>
            <a:ext cx="5245585" cy="309874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61A49E-0B8D-63BD-5A70-E1EAF95824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H-design, 2 </a:t>
            </a:r>
            <a:r>
              <a:rPr lang="en-US" dirty="0" err="1"/>
              <a:t>o-rings</a:t>
            </a:r>
            <a:endParaRPr lang="en-US" dirty="0"/>
          </a:p>
          <a:p>
            <a:r>
              <a:rPr lang="en-US" dirty="0"/>
              <a:t>Unglued spacer allows for:</a:t>
            </a:r>
          </a:p>
          <a:p>
            <a:pPr lvl="1"/>
            <a:r>
              <a:rPr lang="en-US" dirty="0"/>
              <a:t>Independence of sealing from bonding precision</a:t>
            </a:r>
          </a:p>
          <a:p>
            <a:pPr lvl="1"/>
            <a:r>
              <a:rPr lang="en-US" dirty="0"/>
              <a:t>Simpler machining and assembly</a:t>
            </a:r>
          </a:p>
          <a:p>
            <a:r>
              <a:rPr lang="en-US" dirty="0"/>
              <a:t>1/8 in O-rings require 7 mm thick spacer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E9CA5E-A41F-27D3-858E-217E2497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Sealing Thickener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3B962-A7A9-84ED-36DE-A24F802C91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388" r="5735" b="21826"/>
          <a:stretch>
            <a:fillRect/>
          </a:stretch>
        </p:blipFill>
        <p:spPr>
          <a:xfrm>
            <a:off x="5615634" y="670093"/>
            <a:ext cx="6500750" cy="2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C34ADB-2C76-595B-C3A3-EB456CCB78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NPT ports moved outward radially by 5 mm</a:t>
            </a:r>
          </a:p>
          <a:p>
            <a:r>
              <a:rPr lang="en-US" dirty="0"/>
              <a:t>Slot Modified to fit bulkhead fittings</a:t>
            </a:r>
          </a:p>
          <a:p>
            <a:r>
              <a:rPr lang="en-US" dirty="0"/>
              <a:t>Easy to change 3D printed part</a:t>
            </a:r>
          </a:p>
          <a:p>
            <a:r>
              <a:rPr lang="en-US" dirty="0"/>
              <a:t>6 Mounting holes added to mirror backer, 6.23 in spacing</a:t>
            </a:r>
          </a:p>
          <a:p>
            <a:r>
              <a:rPr lang="en-US" dirty="0"/>
              <a:t>Inserts for 10-32 screws?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2E0F9-9317-D3EF-6F64-8C15D835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Mirror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6BC48-364B-44D1-D749-6106DBD7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991" y="709575"/>
            <a:ext cx="4177502" cy="3600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7D321-3D72-62FF-1669-5A9E3039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086" y="3961470"/>
            <a:ext cx="4730362" cy="2829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8E9CB-3E2E-4C6A-82BD-7BA95FF57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89" y="3262579"/>
            <a:ext cx="3987174" cy="32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0874"/>
      </p:ext>
    </p:extLst>
  </p:cSld>
  <p:clrMapOvr>
    <a:masterClrMapping/>
  </p:clrMapOvr>
</p:sld>
</file>

<file path=ppt/theme/theme1.xml><?xml version="1.0" encoding="utf-8"?>
<a:theme xmlns:a="http://schemas.openxmlformats.org/drawingml/2006/main" name="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ppt/theme/theme2.xml><?xml version="1.0" encoding="utf-8"?>
<a:theme xmlns:a="http://schemas.openxmlformats.org/drawingml/2006/main" name="1_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EA1F80E447B418FA1D47B57B08757" ma:contentTypeVersion="18" ma:contentTypeDescription="Create a new document." ma:contentTypeScope="" ma:versionID="a322d36b80f9f20240e190e6efcf8aa6">
  <xsd:schema xmlns:xsd="http://www.w3.org/2001/XMLSchema" xmlns:xs="http://www.w3.org/2001/XMLSchema" xmlns:p="http://schemas.microsoft.com/office/2006/metadata/properties" xmlns:ns3="0da22d03-a044-4d37-8d61-2e52f45284c7" xmlns:ns4="52b0fb0c-40f9-4728-ad06-baa70c6d2cec" targetNamespace="http://schemas.microsoft.com/office/2006/metadata/properties" ma:root="true" ma:fieldsID="158cbd6f37602bb4da299ac84dbbef6d" ns3:_="" ns4:_="">
    <xsd:import namespace="0da22d03-a044-4d37-8d61-2e52f45284c7"/>
    <xsd:import namespace="52b0fb0c-40f9-4728-ad06-baa70c6d2c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22d03-a044-4d37-8d61-2e52f452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0fb0c-40f9-4728-ad06-baa70c6d2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b0fb0c-40f9-4728-ad06-baa70c6d2cec" xsi:nil="true"/>
  </documentManagement>
</p:properties>
</file>

<file path=customXml/itemProps1.xml><?xml version="1.0" encoding="utf-8"?>
<ds:datastoreItem xmlns:ds="http://schemas.openxmlformats.org/officeDocument/2006/customXml" ds:itemID="{747F0D5E-2923-408D-85B5-D50718B09E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FAFFE-D3CB-4A85-AAB2-E2401B394811}">
  <ds:schemaRefs>
    <ds:schemaRef ds:uri="0da22d03-a044-4d37-8d61-2e52f45284c7"/>
    <ds:schemaRef ds:uri="52b0fb0c-40f9-4728-ad06-baa70c6d2c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0A1943-4253-4D5E-8585-0A517D1B3A7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52b0fb0c-40f9-4728-ad06-baa70c6d2cec"/>
    <ds:schemaRef ds:uri="0da22d03-a044-4d37-8d61-2e52f45284c7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4810</TotalTime>
  <Words>259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Franklin Gothic Book</vt:lpstr>
      <vt:lpstr>Franklin Gothic Medium</vt:lpstr>
      <vt:lpstr>Verdana</vt:lpstr>
      <vt:lpstr>2019-1</vt:lpstr>
      <vt:lpstr>1_2019-1</vt:lpstr>
      <vt:lpstr>pfRICH Sensor Plane</vt:lpstr>
      <vt:lpstr>End Ring Hole Check</vt:lpstr>
      <vt:lpstr>References to hole location, marks on test parts</vt:lpstr>
      <vt:lpstr>Outer Mirror Backer</vt:lpstr>
      <vt:lpstr>Mirror Manufacturing updates</vt:lpstr>
      <vt:lpstr>Current Dimensions and Features</vt:lpstr>
      <vt:lpstr>Sealing Thickener</vt:lpstr>
      <vt:lpstr>Outer Mirror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ROSES E.7 Materials Science</dc:title>
  <dc:creator>Sushrut Karmarkar</dc:creator>
  <cp:lastModifiedBy>Simon Roger Snydersmith</cp:lastModifiedBy>
  <cp:revision>10</cp:revision>
  <dcterms:created xsi:type="dcterms:W3CDTF">2023-08-01T19:20:09Z</dcterms:created>
  <dcterms:modified xsi:type="dcterms:W3CDTF">2026-03-23T17:05:47Z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0x010100A2EEA1F80E447B418FA1D47B57B08757</vt:lpwstr>
  </property>
  <property fmtid="{D5CDD505-2E9C-101B-9397-08002B2CF9AE}" pid="3" name="MSIP_Label_f7606f69-b0ae-4874-be30-7d43a3c7be10_Enabled">
    <vt:lpwstr>true</vt:lpwstr>
  </property>
  <property fmtid="{D5CDD505-2E9C-101B-9397-08002B2CF9AE}" pid="4" name="MSIP_Label_f7606f69-b0ae-4874-be30-7d43a3c7be10_SetDate">
    <vt:lpwstr>2025-04-14T14:00:47Z</vt:lpwstr>
  </property>
  <property fmtid="{D5CDD505-2E9C-101B-9397-08002B2CF9AE}" pid="5" name="MSIP_Label_f7606f69-b0ae-4874-be30-7d43a3c7be10_Method">
    <vt:lpwstr>Standard</vt:lpwstr>
  </property>
  <property fmtid="{D5CDD505-2E9C-101B-9397-08002B2CF9AE}" pid="6" name="MSIP_Label_f7606f69-b0ae-4874-be30-7d43a3c7be10_Name">
    <vt:lpwstr>defa4170-0d19-0005-0001-bc88714345d2</vt:lpwstr>
  </property>
  <property fmtid="{D5CDD505-2E9C-101B-9397-08002B2CF9AE}" pid="7" name="MSIP_Label_f7606f69-b0ae-4874-be30-7d43a3c7be10_SiteId">
    <vt:lpwstr>4130bd39-7c53-419c-b1e5-8758d6d63f21</vt:lpwstr>
  </property>
  <property fmtid="{D5CDD505-2E9C-101B-9397-08002B2CF9AE}" pid="8" name="MSIP_Label_f7606f69-b0ae-4874-be30-7d43a3c7be10_ActionId">
    <vt:lpwstr>3c69ca5d-2d77-46c9-97e4-9790ac1be3be</vt:lpwstr>
  </property>
  <property fmtid="{D5CDD505-2E9C-101B-9397-08002B2CF9AE}" pid="9" name="MSIP_Label_f7606f69-b0ae-4874-be30-7d43a3c7be10_ContentBits">
    <vt:lpwstr>0</vt:lpwstr>
  </property>
  <property fmtid="{D5CDD505-2E9C-101B-9397-08002B2CF9AE}" pid="10" name="MSIP_Label_f7606f69-b0ae-4874-be30-7d43a3c7be10_Tag">
    <vt:lpwstr>10, 3, 0, 1</vt:lpwstr>
  </property>
</Properties>
</file>