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4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5D90B-4440-4F91-85B4-2DAFA5B5857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5A29-7747-4E4E-A66C-C8676ABC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8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982B-8DDE-60B8-CF3C-EE419204E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1B071B-2320-865F-9615-1637C10E4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2AD87-79A7-F6BC-4EDF-64E0B762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1418-5782-14A6-4D74-23DFBA3E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D002-1FE9-4C62-E715-AB752405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69DD-BB20-0D9A-8DFD-8BB7975B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FD900-6B3A-D55D-9FF0-6B46BF381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4A1E3-3048-D650-3922-9B46B8F1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DB1E7-8F87-C397-3036-F715F7F3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00EE-9CF7-9E70-4B1D-4F5224E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FD101-99A7-641B-EF4A-50DC3A8B4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ADEC-4833-1448-B80C-CC6580481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072A6-9DB9-B977-FF7B-DA66EFBE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8889-770F-19BA-126A-136255C6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28759-C545-372C-8685-746411B7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EA14-43A6-8717-4613-48A45E02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61113-EE7B-F6EA-9F9B-0FAC4BA2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A07B-6B3F-6627-71A1-6EBA7A80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2B29E-7B53-1925-D99E-747939E4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61026-A797-15A9-0F52-255721FD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4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13D0-364D-ED94-D5BA-6BC2798B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BF6B0-3310-7478-2775-21D7198D2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685FF-D981-9EC0-E517-B765599D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CBF4B-6A09-93B2-0B9E-05B85B6B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E89A-5DF0-87AC-19D3-47D33FFB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5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AB56-36CA-FA1E-1B6E-EC738E6A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4CC47-7F9B-3EBA-24E0-E694694B0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B8097-7ADB-A4BE-28DB-0448D8790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500F3-64AC-B993-E02B-A1B7A4BB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68510-7604-6E26-F5BD-EAAE8199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A874C-6286-0B53-7EEE-B2C5BCA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F172-8B10-048B-F1E0-BC16E74D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FD384-3661-A7E9-A158-C37AC1308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4AB77-AE9F-8D81-0A00-706429A9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1F6D-F81D-60AD-686B-8A2CC2E6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84499-2D7D-D42B-6CEE-C5F8A4B82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98921-602D-5751-FC64-9FBD2B942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AF388-F0B5-9196-45BE-FB81D0BB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5D246-1157-6D4D-62EA-086C29A7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72AB-B88A-AA5F-83D9-EDC2151F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CEB89-336D-B0BD-B851-19611DE6C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A0310-FCE2-40AE-57FD-C569CC45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9F7C1-C5FA-1CBE-F6BD-E4DC7614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16F2FB-5F17-AD2E-4B8A-44367F68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2046C-2563-6135-E1E2-86811945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A1CD1-7C34-4BDE-F875-C170875C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7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0EE5-5C35-7F80-7A8E-D52DA0D0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3D3F4-8D88-7BE0-DBB2-0E120122B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79144-375B-5390-CD4A-F66EE5BC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0BFA3-5F01-E992-85A1-8FA47217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B2524-4C27-B9DC-C2B9-811348DD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072F6-FC49-1E9A-6D10-0E7EE60A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1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8A4C-CA9E-BB85-D825-B4D4E260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8BECA-3ACA-25E7-4D1C-94BBEACF8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F99C4-9F21-B109-D3A6-BBBA1B247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7651E-D625-3117-43FF-3C3E51BD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3A2B9-5B56-B418-CEE1-1B3DE2FC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B03A5-388B-827C-014B-89637054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494D4-B353-F313-3004-347CC0C8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669BE-3E70-F501-1909-4DD43BB8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4884C-BC8E-BD95-9F24-BCD31C47B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3/24/2026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5FD6A-9737-3F4A-7153-4701DF3C1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ePIC SRO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694B-ABF4-B962-C5CF-55DDED9BB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8792C-3CB0-49E1-A121-6E85F9C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86rpyWskuXOGWs4fK_hTbIlNmp_eopdl3TbFnsioMCk/edit?tab=t.0" TargetMode="External"/><Relationship Id="rId2" Type="http://schemas.openxmlformats.org/officeDocument/2006/relationships/hyperlink" Target="https://docs.google.com/document/d/1t5vBfgro8Kb6MKc-bz2Y67u3cOCpHK4dfepbJX-nEbE/edit?tab=t.0#heading=h.y3evqgz3sc9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presentation/d/1hKGmzx91Q9FbFKKyMg_7TerNEVvY-8CxeAq6UINT1pc/edit?slide=id.gde3255a171_0_88#slide=id.gde3255a171_0_8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hKGmzx91Q9FbFKKyMg_7TerNEVvY-8CxeAq6UINT1pc/edit?slide=id.g3b98aac1ffa_0_34#slide=id.g3b98aac1ffa_0_3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4A5C34-4D8A-13B8-EBCA-022FAC7C27A4}"/>
              </a:ext>
            </a:extLst>
          </p:cNvPr>
          <p:cNvSpPr txBox="1"/>
          <p:nvPr/>
        </p:nvSpPr>
        <p:spPr>
          <a:xfrm>
            <a:off x="1455783" y="548663"/>
            <a:ext cx="23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ePIC SRO WG Meeting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CD8AC-6B81-DB12-4ED2-C382E732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0E06E-01C7-26F0-C08E-FD2303E6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38559-4E77-3431-47B4-E90ED30E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C9C9A-C6C5-0DD2-3851-4AF11FEFE667}"/>
              </a:ext>
            </a:extLst>
          </p:cNvPr>
          <p:cNvSpPr txBox="1"/>
          <p:nvPr/>
        </p:nvSpPr>
        <p:spPr>
          <a:xfrm>
            <a:off x="886691" y="1421180"/>
            <a:ext cx="780027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Agenda:</a:t>
            </a:r>
          </a:p>
          <a:p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Echelon 0-1 Network Updates (Updates Jeff / Discussion)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Echelon 2 Resource Allocations   (Marcus)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pPr lvl="1"/>
            <a:endParaRPr lang="en-US"/>
          </a:p>
          <a:p>
            <a:r>
              <a:rPr lang="en-US"/>
              <a:t>Google Docs:</a:t>
            </a:r>
          </a:p>
          <a:p>
            <a:endParaRPr lang="en-US"/>
          </a:p>
          <a:p>
            <a:pPr lvl="1"/>
            <a:r>
              <a:rPr lang="en-US"/>
              <a:t>Meeting Notes:   </a:t>
            </a:r>
            <a:r>
              <a:rPr lang="en-US">
                <a:hlinkClick r:id="rId2"/>
              </a:rPr>
              <a:t>ePIC Streaming Computing WG Meetings - Google Docs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Network Notes:   </a:t>
            </a:r>
            <a:r>
              <a:rPr lang="en-US">
                <a:hlinkClick r:id="rId3"/>
              </a:rPr>
              <a:t>ePIC/EIC networking - Google Docs</a:t>
            </a:r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E0-E1 interface notes:  </a:t>
            </a:r>
            <a:r>
              <a:rPr lang="en-US">
                <a:hlinkClick r:id="rId4"/>
              </a:rPr>
              <a:t>E0-E1 interface notes - Google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3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28A75-B7D9-520C-7F79-094EAF64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8B5F6-D791-A10F-7A1D-E330AD93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17E53-48E4-1B96-75F9-78BFD54A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EE107-84C9-B159-CF4A-27827DD3C322}"/>
              </a:ext>
            </a:extLst>
          </p:cNvPr>
          <p:cNvSpPr txBox="1"/>
          <p:nvPr/>
        </p:nvSpPr>
        <p:spPr>
          <a:xfrm>
            <a:off x="522687" y="384875"/>
            <a:ext cx="945951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There were a series of 4 recent meetings:</a:t>
            </a:r>
          </a:p>
          <a:p>
            <a:endParaRPr lang="en-US"/>
          </a:p>
          <a:p>
            <a:r>
              <a:rPr lang="en-US"/>
              <a:t>Feb 10 – SRO meeting discussed E0-E1 interface (</a:t>
            </a:r>
            <a:r>
              <a:rPr lang="en-US">
                <a:hlinkClick r:id="rId2"/>
              </a:rPr>
              <a:t>E0-E1 interface notes - Google Slides</a:t>
            </a:r>
            <a:r>
              <a:rPr lang="en-US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Many issues discussed, but network related items listed here: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Latency Requirements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Rucio Delivery of 2GB STF files at E1:   “Several Minutes”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10-30 seconds “TF-scale statistics”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10-30 seconds AI information via streaming processing at E1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Very low (&lt;1 sec) local Echelon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DAQ proto-enclave end of calendar 2026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Prototype message flows for orchestration (replacing ownership of DAQ emulator)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Data challenges (limited hardware)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Calibrations with potential network implications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Separate DAQs (ie polarimetry)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Dataflow back to echelon 0 for calibration results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Calibration runs may need analysis of workflow (e.g. SVT scans taking O(days))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MCP for AI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Depending upon infrastructer could have network implications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22ABF-FC8E-0157-00D2-A8177D289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75BC7-1B3B-1FCC-2ECB-1D9A83CD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1B80AD-2724-0313-8D69-3621FE60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35883-B57E-D348-9D2F-248F7749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9743F-316C-6C30-20A0-1A07B8582B66}"/>
              </a:ext>
            </a:extLst>
          </p:cNvPr>
          <p:cNvSpPr txBox="1"/>
          <p:nvPr/>
        </p:nvSpPr>
        <p:spPr>
          <a:xfrm>
            <a:off x="135229" y="207584"/>
            <a:ext cx="762167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PreMeetings for ESNET</a:t>
            </a:r>
          </a:p>
          <a:p>
            <a:r>
              <a:rPr lang="en-US"/>
              <a:t>- Feb 10 – Kickoff Meeting with SCDF:   built list of questions</a:t>
            </a:r>
          </a:p>
          <a:p>
            <a:r>
              <a:rPr lang="en-US"/>
              <a:t>- Feb 23 – Discussed agend for Feb 26-27 meeting with ESNET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DAQ SCDF Computing to be installed by end of 2026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Connectivity and throughput needs in coming years (2026-2032)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Final Connectivity and throughput needs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What is DNS configuration, firewall setup, subnet configuration, etc…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Secondary path between IP and Bldg. 725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Echelon 0 - JLAB’s Echelon 1 connectivity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Currently 40 Gbit/s to BNL.   Upgrade soon to 400 Gbit/s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Plan to add dark fiber, what timeline?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How to guarantee BNL – JLAB data transfer resilience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Access to echelon 0 from outside BNL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Large Language Model access (in particular for non-BNL ePIC users)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LHC-ONE  and EIC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EJFAT / AmSC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AmSC / ePIC EIC computing prototype/collaboration?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AI/ML Role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CE518-68AF-936D-D5B2-6C168B60C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33" y="974521"/>
            <a:ext cx="4234538" cy="5061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DAEB9-A461-768A-6C69-74CDC58A7497}"/>
              </a:ext>
            </a:extLst>
          </p:cNvPr>
          <p:cNvSpPr txBox="1"/>
          <p:nvPr/>
        </p:nvSpPr>
        <p:spPr>
          <a:xfrm>
            <a:off x="7903372" y="469428"/>
            <a:ext cx="3762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https://indico.bnl.gov/event/31851/</a:t>
            </a:r>
          </a:p>
        </p:txBody>
      </p:sp>
    </p:spTree>
    <p:extLst>
      <p:ext uri="{BB962C8B-B14F-4D97-AF65-F5344CB8AC3E}">
        <p14:creationId xmlns:p14="http://schemas.microsoft.com/office/powerpoint/2010/main" val="144208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66654-0827-08E4-9592-095C8E16F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2EA2E8-96E7-E8F5-1FBF-4D574AF32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21C14-19A6-87FF-C4BD-5938BCC1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AFCCA-DA2B-DBC8-588A-B6618411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E16E5-B67C-35DD-2EF5-082815F2BA74}"/>
              </a:ext>
            </a:extLst>
          </p:cNvPr>
          <p:cNvSpPr txBox="1"/>
          <p:nvPr/>
        </p:nvSpPr>
        <p:spPr>
          <a:xfrm>
            <a:off x="135229" y="207584"/>
            <a:ext cx="762167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ESNET Meeting Feb 26-27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Markus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Overview of computing model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10^5 MB/s requirement  (1000 Gb/s) quoted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Data rate 100 Gb/s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350 PB data stored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Dave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Overview of streaming DAQ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400 Gb/s ESNET requirement – with guaranteed throughput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Mark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Curent transfers saturate around 800 Gb/s  (All SCDF users)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Single fiber path exists from IP6 (and rest of ring) to BLDG 725.   Re-iterated plea for redundant paths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ESNET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Re-iterated that latency was fixed by distance but small compared to second time scales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Schedule regarding dark fiber was discussed – ?fiber soon but instrumentation as needed later?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/>
              <a:t>Seemed to be flexible with respect to dedicated ePIC BNL-JLAB fibers or world-shared fiber.   Said it would be no problem to guarantee throughput with shared fiber, but no specific mechanism given?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ABC97-75F4-2468-3A66-4C7F30DD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33" y="974521"/>
            <a:ext cx="4234538" cy="5061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A17DD5-D967-7BDE-EC1A-8E2FEDB01CE1}"/>
              </a:ext>
            </a:extLst>
          </p:cNvPr>
          <p:cNvSpPr txBox="1"/>
          <p:nvPr/>
        </p:nvSpPr>
        <p:spPr>
          <a:xfrm>
            <a:off x="7903372" y="469428"/>
            <a:ext cx="3762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https://indico.bnl.gov/event/31851/</a:t>
            </a:r>
          </a:p>
        </p:txBody>
      </p:sp>
    </p:spTree>
    <p:extLst>
      <p:ext uri="{BB962C8B-B14F-4D97-AF65-F5344CB8AC3E}">
        <p14:creationId xmlns:p14="http://schemas.microsoft.com/office/powerpoint/2010/main" val="33220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F4BD-7E5B-4F9F-8342-77D5356A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E63B1-BE32-D56E-CC20-60A6FF48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229E9-7755-8C31-9E45-BF45AB61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45C61-46D4-3941-C679-6D78D3DC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17653-0735-F811-A382-BE05C25B3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8" y="1297528"/>
            <a:ext cx="6007409" cy="4540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A5658B-5CE4-5F82-7B03-A068198F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262" y="1297529"/>
            <a:ext cx="5568882" cy="45404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E392CF-D7F4-7143-6AB5-6DE8210C5B32}"/>
              </a:ext>
            </a:extLst>
          </p:cNvPr>
          <p:cNvSpPr txBox="1"/>
          <p:nvPr/>
        </p:nvSpPr>
        <p:spPr>
          <a:xfrm>
            <a:off x="207713" y="218049"/>
            <a:ext cx="404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Mark’s Descriptions of BNL Networks…</a:t>
            </a:r>
          </a:p>
        </p:txBody>
      </p:sp>
    </p:spTree>
    <p:extLst>
      <p:ext uri="{BB962C8B-B14F-4D97-AF65-F5344CB8AC3E}">
        <p14:creationId xmlns:p14="http://schemas.microsoft.com/office/powerpoint/2010/main" val="339779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B4125-E601-355A-3317-63349CC8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84A057-F697-3E30-657F-6B3A0E44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F2F2A-DD47-FE5F-1F52-879CC3FA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SRO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1D975-E242-D9E5-626A-80E9D567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792C-3CB0-49E1-A121-6E85F9CC78B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1D4F2-34B8-730B-5A16-A04BB6B9BDA8}"/>
              </a:ext>
            </a:extLst>
          </p:cNvPr>
          <p:cNvSpPr txBox="1"/>
          <p:nvPr/>
        </p:nvSpPr>
        <p:spPr>
          <a:xfrm>
            <a:off x="838199" y="717452"/>
            <a:ext cx="9156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Discussion…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>
              <a:sym typeface="Wingdings" panose="05000000000000000000" pitchFamily="2" charset="2"/>
            </a:endParaRPr>
          </a:p>
          <a:p>
            <a:endParaRPr lang="en-US" sz="3200">
              <a:sym typeface="Wingdings" panose="05000000000000000000" pitchFamily="2" charset="2"/>
            </a:endParaRPr>
          </a:p>
          <a:p>
            <a:endParaRPr lang="en-US" sz="3200">
              <a:sym typeface="Wingdings" panose="05000000000000000000" pitchFamily="2" charset="2"/>
            </a:endParaRPr>
          </a:p>
          <a:p>
            <a:endParaRPr lang="en-US" sz="3200">
              <a:sym typeface="Wingdings" panose="05000000000000000000" pitchFamily="2" charset="2"/>
            </a:endParaRPr>
          </a:p>
          <a:p>
            <a:r>
              <a:rPr lang="en-US" sz="3200">
                <a:sym typeface="Wingdings" panose="05000000000000000000" pitchFamily="2" charset="2"/>
              </a:rPr>
              <a:t>  Markus’ Echelon 2 requirement discussion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3025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580</Words>
  <Application>Microsoft Office PowerPoint</Application>
  <PresentationFormat>Widescreen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1</cp:revision>
  <dcterms:created xsi:type="dcterms:W3CDTF">2026-03-24T04:09:43Z</dcterms:created>
  <dcterms:modified xsi:type="dcterms:W3CDTF">2026-03-24T05:27:01Z</dcterms:modified>
</cp:coreProperties>
</file>