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6"/>
  </p:notesMasterIdLst>
  <p:sldIdLst>
    <p:sldId id="260" r:id="rId2"/>
    <p:sldId id="290" r:id="rId3"/>
    <p:sldId id="275" r:id="rId4"/>
    <p:sldId id="277" r:id="rId5"/>
    <p:sldId id="279" r:id="rId6"/>
    <p:sldId id="278" r:id="rId7"/>
    <p:sldId id="283" r:id="rId8"/>
    <p:sldId id="276" r:id="rId9"/>
    <p:sldId id="280" r:id="rId10"/>
    <p:sldId id="281" r:id="rId11"/>
    <p:sldId id="282" r:id="rId12"/>
    <p:sldId id="265" r:id="rId13"/>
    <p:sldId id="272" r:id="rId14"/>
    <p:sldId id="274" r:id="rId15"/>
    <p:sldId id="289" r:id="rId16"/>
    <p:sldId id="291" r:id="rId17"/>
    <p:sldId id="259" r:id="rId18"/>
    <p:sldId id="284" r:id="rId19"/>
    <p:sldId id="285" r:id="rId20"/>
    <p:sldId id="262" r:id="rId21"/>
    <p:sldId id="288" r:id="rId22"/>
    <p:sldId id="287" r:id="rId23"/>
    <p:sldId id="286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AFFF"/>
    <a:srgbClr val="602CFF"/>
    <a:srgbClr val="9C6CFF"/>
    <a:srgbClr val="321599"/>
    <a:srgbClr val="7055B7"/>
    <a:srgbClr val="581CC7"/>
    <a:srgbClr val="CB0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59"/>
    <p:restoredTop sz="94694"/>
  </p:normalViewPr>
  <p:slideViewPr>
    <p:cSldViewPr snapToGrid="0" snapToObjects="1">
      <p:cViewPr varScale="1">
        <p:scale>
          <a:sx n="166" d="100"/>
          <a:sy n="166" d="100"/>
        </p:scale>
        <p:origin x="22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6D73-EB2C-F8F9-9DD3-4F28276743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D1CA7-D0B6-6696-3C32-2870761CD7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4BE94-217F-BD0F-6AFD-C903A1B6A5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D366B-108A-537B-EDED-3EA461EA8E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1610B-AC3F-4534-488E-B7B6A71C75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974035"/>
            <a:ext cx="5181600" cy="5202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974035"/>
            <a:ext cx="5181600" cy="5202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91229-ED47-2AB4-220E-F5EA7A3822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94566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1769580"/>
            <a:ext cx="5157787" cy="44200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94566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769580"/>
            <a:ext cx="5183188" cy="44200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E06024-881A-A4D4-311B-F55498E6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D7D4AD-4EBC-C715-B282-99583D26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A02A4F-1E7D-9329-B205-49D56BDDC0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0F759-8C6B-1D92-69B7-2DD44544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8F006-02AF-30BE-9B66-27651FD6B7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964097"/>
            <a:ext cx="11049000" cy="5028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3ABE5-93C8-527F-0A3E-4E902882A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0.png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9CCF-B6E4-F848-8AF7-A07BBCF6E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B-field Test Analysis – </a:t>
            </a:r>
            <a:br>
              <a:rPr lang="en-US" dirty="0"/>
            </a:br>
            <a:r>
              <a:rPr lang="en-US" dirty="0"/>
              <a:t>Run QA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C9913-1CFD-E849-8BC3-3DEFEC5294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03-06-2026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22B2E-4C7F-5E4F-B80E-F0D418C0DF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Cheuk-Ping Wong</a:t>
            </a:r>
          </a:p>
        </p:txBody>
      </p:sp>
    </p:spTree>
    <p:extLst>
      <p:ext uri="{BB962C8B-B14F-4D97-AF65-F5344CB8AC3E}">
        <p14:creationId xmlns:p14="http://schemas.microsoft.com/office/powerpoint/2010/main" val="49112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3B400-F559-C97E-0D72-AA4C1B9A9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630414-10C9-A4EC-26A0-E596E2425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7D0B65-EFC5-1D87-D20C-66E3DCB0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Full Spectrum Integrated Charge (0T, Laser tune 40%, 200-675-200-675-200)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3F835-D1C0-F4B7-C2C8-D287C7FA8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658F8D-0834-9444-A942-12B6D12A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25190"/>
            <a:ext cx="10972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70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37DE-5FBE-E09B-43A2-F1B3B7260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BC29F-7C9F-B40A-4292-4410ED255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664AEC-C40B-459F-B3B4-A80BFB23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Full Spectrum Integrated Charge (0T, Laser tune 40%, 200-675-200-675-200)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3F034-2DC7-4D2A-D658-C6AECDBFDC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04B550-CA1B-2F5B-F20A-37C46FBA0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25190"/>
            <a:ext cx="10972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36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7D7A95-9BCD-6C95-31DA-919F110B5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377" y="921805"/>
            <a:ext cx="5381461" cy="339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A0FDE-904D-A51B-88EA-F7A751CCE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77" y="894040"/>
            <a:ext cx="5029200" cy="33910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6034E0-3FD4-4ED7-140F-160B3F8D6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8CD608-3CE6-F9F8-D84C-92239054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Integrated Charge Distributions Overlayed, 0T, Pedestal Subtracted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91B36-A69E-4CD7-4E39-1ED4E777F2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F779F8-1F57-1FEA-7EA1-CB80AED57534}"/>
              </a:ext>
            </a:extLst>
          </p:cNvPr>
          <p:cNvSpPr txBox="1"/>
          <p:nvPr/>
        </p:nvSpPr>
        <p:spPr>
          <a:xfrm>
            <a:off x="2324986" y="1209784"/>
            <a:ext cx="226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Residual of pedestal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A4B4F8-DBEC-3DE8-7E1F-02EEE350D84B}"/>
              </a:ext>
            </a:extLst>
          </p:cNvPr>
          <p:cNvCxnSpPr>
            <a:cxnSpLocks/>
          </p:cNvCxnSpPr>
          <p:nvPr/>
        </p:nvCxnSpPr>
        <p:spPr>
          <a:xfrm flipH="1">
            <a:off x="1662711" y="1428875"/>
            <a:ext cx="662275" cy="3286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D3E3F-2C1F-336D-AC77-FF1142F99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81" y="4285098"/>
            <a:ext cx="4354919" cy="1927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5A4F82-4693-4DA2-030C-1238A9224C07}"/>
                  </a:ext>
                </a:extLst>
              </p:cNvPr>
              <p:cNvSpPr txBox="1"/>
              <p:nvPr/>
            </p:nvSpPr>
            <p:spPr>
              <a:xfrm>
                <a:off x="4876800" y="4215273"/>
                <a:ext cx="2190215" cy="689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6302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283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≥1851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111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5A4F82-4693-4DA2-030C-1238A9224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215273"/>
                <a:ext cx="2190215" cy="6891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4D248C-5A23-4C7B-A5A7-72B2C0DE18CC}"/>
                  </a:ext>
                </a:extLst>
              </p:cNvPr>
              <p:cNvSpPr txBox="1"/>
              <p:nvPr/>
            </p:nvSpPr>
            <p:spPr>
              <a:xfrm>
                <a:off x="4876800" y="4896216"/>
                <a:ext cx="6120265" cy="1264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Blue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|&gt;3∗283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−&lt;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&gt;|&gt;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111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Red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−&lt;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&gt;|&gt;3∗283</m:t>
                    </m:r>
                  </m:oMath>
                </a14:m>
                <a:r>
                  <a:rPr lang="en-US" dirty="0"/>
                  <a:t> only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Green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−&lt;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&gt;|&gt;2∗111</m:t>
                    </m:r>
                  </m:oMath>
                </a14:m>
                <a:r>
                  <a:rPr lang="en-US" dirty="0"/>
                  <a:t> only</a:t>
                </a:r>
              </a:p>
              <a:p>
                <a:r>
                  <a:rPr lang="en-US" dirty="0"/>
                  <a:t>Black: good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4D248C-5A23-4C7B-A5A7-72B2C0DE1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896216"/>
                <a:ext cx="6120265" cy="1264577"/>
              </a:xfrm>
              <a:prstGeom prst="rect">
                <a:avLst/>
              </a:prstGeom>
              <a:blipFill>
                <a:blip r:embed="rId6"/>
                <a:stretch>
                  <a:fillRect l="-830" t="-2970" b="-5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19E9D71-124A-7DF3-2F10-D66726530DDA}"/>
              </a:ext>
            </a:extLst>
          </p:cNvPr>
          <p:cNvSpPr txBox="1"/>
          <p:nvPr/>
        </p:nvSpPr>
        <p:spPr>
          <a:xfrm>
            <a:off x="8359958" y="2182591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q&gt;1500</a:t>
            </a:r>
          </a:p>
          <a:p>
            <a:r>
              <a:rPr lang="en-US" dirty="0"/>
              <a:t>Scaled to match the max.</a:t>
            </a:r>
          </a:p>
        </p:txBody>
      </p:sp>
    </p:spTree>
    <p:extLst>
      <p:ext uri="{BB962C8B-B14F-4D97-AF65-F5344CB8AC3E}">
        <p14:creationId xmlns:p14="http://schemas.microsoft.com/office/powerpoint/2010/main" val="71604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E54C3-9C74-1EAB-D36C-0711F4DC4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5964BA-561D-D9E6-BD3E-F3EF1FDE2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F6FE69-AC45-1A7F-F0AE-4DC22162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Integrated Charge Distributions Overlayed, 0T, q&gt;1500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754B8-37FC-0124-466E-0153C53C76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D99665-56C2-BD6A-AD15-BC7088AE84C9}"/>
              </a:ext>
            </a:extLst>
          </p:cNvPr>
          <p:cNvGrpSpPr/>
          <p:nvPr/>
        </p:nvGrpSpPr>
        <p:grpSpPr>
          <a:xfrm>
            <a:off x="5442253" y="3111193"/>
            <a:ext cx="248391" cy="1801463"/>
            <a:chOff x="5442253" y="3111193"/>
            <a:chExt cx="248391" cy="18014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AC50FC-45D9-630B-720A-625FF8470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195" t="2032" r="25921" b="84602"/>
            <a:stretch>
              <a:fillRect/>
            </a:stretch>
          </p:blipFill>
          <p:spPr>
            <a:xfrm>
              <a:off x="5442253" y="3367364"/>
              <a:ext cx="243840" cy="7010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4E1699-CF0A-4F7D-3134-F8F656DCA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730" t="949" r="51485" b="94650"/>
            <a:stretch>
              <a:fillRect/>
            </a:stretch>
          </p:blipFill>
          <p:spPr>
            <a:xfrm>
              <a:off x="5455120" y="3111193"/>
              <a:ext cx="235524" cy="2308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5AFA09-B9C8-220A-725B-401B315F5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730" t="7788" r="52117" b="87811"/>
            <a:stretch>
              <a:fillRect/>
            </a:stretch>
          </p:blipFill>
          <p:spPr>
            <a:xfrm>
              <a:off x="5455120" y="3486551"/>
              <a:ext cx="182059" cy="2308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514BE3-36E9-8F3A-3B75-E45C6B538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807" t="14945" r="51485" b="80654"/>
            <a:stretch>
              <a:fillRect/>
            </a:stretch>
          </p:blipFill>
          <p:spPr>
            <a:xfrm>
              <a:off x="5461699" y="3881364"/>
              <a:ext cx="228945" cy="2308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B33D76-09B0-06B1-C95D-49A1C7F32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807" t="21637" r="51485" b="65897"/>
            <a:stretch>
              <a:fillRect/>
            </a:stretch>
          </p:blipFill>
          <p:spPr>
            <a:xfrm>
              <a:off x="5461699" y="4258829"/>
              <a:ext cx="228945" cy="6538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9FDF25-A0E5-6C2E-359E-1084F1621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195" t="14605" r="25921" b="72929"/>
            <a:stretch>
              <a:fillRect/>
            </a:stretch>
          </p:blipFill>
          <p:spPr>
            <a:xfrm>
              <a:off x="5442253" y="4063872"/>
              <a:ext cx="243840" cy="65382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CAD7EE1-E05E-0D0D-28E1-FF169318E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5" y="867770"/>
            <a:ext cx="7802020" cy="4916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D27082-7C67-26A7-702E-05EAEF9BF7C3}"/>
                  </a:ext>
                </a:extLst>
              </p:cNvPr>
              <p:cNvSpPr txBox="1"/>
              <p:nvPr/>
            </p:nvSpPr>
            <p:spPr>
              <a:xfrm>
                <a:off x="3808696" y="2587731"/>
                <a:ext cx="4131387" cy="873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</a:rPr>
                  <a:t>Blue</a:t>
                </a:r>
                <a:r>
                  <a:rPr lang="en-US" sz="1200" dirty="0"/>
                  <a:t>: </a:t>
                </a:r>
                <a14:m>
                  <m:oMath xmlns:m="http://schemas.openxmlformats.org/officeDocument/2006/math">
                    <m:r>
                      <a:rPr lang="en-US" sz="1200" b="0" i="0" dirty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 dirty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200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|&gt;3∗283</m:t>
                    </m:r>
                  </m:oMath>
                </a14:m>
                <a:r>
                  <a:rPr lang="en-US" sz="1200" dirty="0"/>
                  <a:t> and </a:t>
                </a:r>
                <a14:m>
                  <m:oMath xmlns:m="http://schemas.openxmlformats.org/officeDocument/2006/math">
                    <m:r>
                      <a:rPr lang="en-US" sz="1200" dirty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200" i="1" dirty="0">
                        <a:latin typeface="Cambria Math" panose="02040503050406030204" pitchFamily="18" charset="0"/>
                      </a:rPr>
                      <m:t>−&lt;</m:t>
                    </m:r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200" i="1" dirty="0">
                        <a:latin typeface="Cambria Math" panose="02040503050406030204" pitchFamily="18" charset="0"/>
                      </a:rPr>
                      <m:t>&gt;|&gt;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200" i="1" dirty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111</m:t>
                    </m:r>
                  </m:oMath>
                </a14:m>
                <a:endParaRPr lang="en-US" sz="1200" dirty="0"/>
              </a:p>
              <a:p>
                <a:r>
                  <a:rPr lang="en-US" sz="1200" dirty="0">
                    <a:solidFill>
                      <a:srgbClr val="C00000"/>
                    </a:solidFill>
                  </a:rPr>
                  <a:t>Red</a:t>
                </a:r>
                <a:r>
                  <a:rPr lang="en-US" sz="1200" dirty="0"/>
                  <a:t>: </a:t>
                </a:r>
                <a14:m>
                  <m:oMath xmlns:m="http://schemas.openxmlformats.org/officeDocument/2006/math">
                    <m:r>
                      <a:rPr lang="en-US" sz="1200" dirty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200" i="1" dirty="0">
                        <a:latin typeface="Cambria Math" panose="02040503050406030204" pitchFamily="18" charset="0"/>
                      </a:rPr>
                      <m:t>−&lt;</m:t>
                    </m:r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200" i="1" dirty="0">
                        <a:latin typeface="Cambria Math" panose="02040503050406030204" pitchFamily="18" charset="0"/>
                      </a:rPr>
                      <m:t>&gt;|&gt;3∗283</m:t>
                    </m:r>
                  </m:oMath>
                </a14:m>
                <a:r>
                  <a:rPr lang="en-US" sz="1200" dirty="0"/>
                  <a:t> only</a:t>
                </a:r>
              </a:p>
              <a:p>
                <a:r>
                  <a:rPr lang="en-US" sz="1200" dirty="0">
                    <a:solidFill>
                      <a:srgbClr val="00B050"/>
                    </a:solidFill>
                  </a:rPr>
                  <a:t>Green</a:t>
                </a:r>
                <a:r>
                  <a:rPr lang="en-US" sz="1200" dirty="0"/>
                  <a:t>: </a:t>
                </a:r>
                <a14:m>
                  <m:oMath xmlns:m="http://schemas.openxmlformats.org/officeDocument/2006/math">
                    <m:r>
                      <a:rPr lang="en-US" sz="1200" dirty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200" i="1" dirty="0">
                        <a:latin typeface="Cambria Math" panose="02040503050406030204" pitchFamily="18" charset="0"/>
                      </a:rPr>
                      <m:t>−&lt;</m:t>
                    </m:r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200" i="1" dirty="0">
                        <a:latin typeface="Cambria Math" panose="02040503050406030204" pitchFamily="18" charset="0"/>
                      </a:rPr>
                      <m:t>&gt;|&gt;2∗111</m:t>
                    </m:r>
                  </m:oMath>
                </a14:m>
                <a:r>
                  <a:rPr lang="en-US" sz="1200" dirty="0"/>
                  <a:t> only</a:t>
                </a:r>
              </a:p>
              <a:p>
                <a:r>
                  <a:rPr lang="en-US" sz="1200" dirty="0"/>
                  <a:t>Black: good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D27082-7C67-26A7-702E-05EAEF9BF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696" y="2587731"/>
                <a:ext cx="4131387" cy="873894"/>
              </a:xfrm>
              <a:prstGeom prst="rect">
                <a:avLst/>
              </a:prstGeom>
              <a:blipFill>
                <a:blip r:embed="rId4"/>
                <a:stretch>
                  <a:fillRect t="-1429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21C4E3E2-E5B3-5F8D-3DCC-8889D5F91E7D}"/>
              </a:ext>
            </a:extLst>
          </p:cNvPr>
          <p:cNvGrpSpPr/>
          <p:nvPr/>
        </p:nvGrpSpPr>
        <p:grpSpPr>
          <a:xfrm>
            <a:off x="7940083" y="825190"/>
            <a:ext cx="4251917" cy="2698856"/>
            <a:chOff x="5530036" y="2589739"/>
            <a:chExt cx="4251917" cy="269885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903E61-5467-9A93-101F-3B535AF7AB73}"/>
                </a:ext>
              </a:extLst>
            </p:cNvPr>
            <p:cNvSpPr txBox="1"/>
            <p:nvPr/>
          </p:nvSpPr>
          <p:spPr>
            <a:xfrm>
              <a:off x="5530036" y="2589739"/>
              <a:ext cx="421782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RunNum</a:t>
              </a:r>
              <a:r>
                <a:rPr lang="en-US" sz="900" dirty="0"/>
                <a:t>,     date,                     </a:t>
              </a:r>
              <a:r>
                <a:rPr lang="en-US" sz="900" dirty="0" err="1"/>
                <a:t>nEvt</a:t>
              </a:r>
              <a:r>
                <a:rPr lang="en-US" sz="900" dirty="0"/>
                <a:t>,     good,  axis, Curr,       deg,         rep, </a:t>
              </a:r>
              <a:r>
                <a:rPr lang="en-US" sz="900" dirty="0" err="1"/>
                <a:t>ch</a:t>
              </a:r>
              <a:r>
                <a:rPr lang="en-US" sz="900" dirty="0"/>
                <a:t> 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76C06D-8351-CE2F-D845-6561CA706E90}"/>
                </a:ext>
              </a:extLst>
            </p:cNvPr>
            <p:cNvSpPr txBox="1"/>
            <p:nvPr/>
          </p:nvSpPr>
          <p:spPr>
            <a:xfrm>
              <a:off x="5542909" y="2795605"/>
              <a:ext cx="4239044" cy="2492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200" dirty="0"/>
                <a:t>200188, 11/19/2025, 100000, 1,       x,    0,     10,   2000, 5</a:t>
              </a:r>
            </a:p>
            <a:p>
              <a:pPr>
                <a:buNone/>
              </a:pPr>
              <a:r>
                <a:rPr lang="en-US" sz="1200" dirty="0"/>
                <a:t>200197, 11/19/2025, 100000, 1,       x,    0,       0,   2000, 5</a:t>
              </a:r>
            </a:p>
            <a:p>
              <a:r>
                <a:rPr lang="en-US" sz="1200" dirty="0"/>
                <a:t>200221, 11/19/2025, 100000, 1,       x,    0,    -20,   2000, 5</a:t>
              </a:r>
            </a:p>
            <a:p>
              <a:r>
                <a:rPr lang="en-US" sz="1200" dirty="0"/>
                <a:t>200230, 11/19/2025, 100000, 1,       x,    0, -27.5,   2000, 5</a:t>
              </a:r>
            </a:p>
            <a:p>
              <a:r>
                <a:rPr lang="en-US" sz="1200" dirty="0"/>
                <a:t>200248, 11/19/2025, 100000, 1,       x,    0,      -5,   2000, 5</a:t>
              </a:r>
            </a:p>
            <a:p>
              <a:r>
                <a:rPr lang="en-US" sz="1200" dirty="0"/>
                <a:t>200273, 11/24/2025, 100000, 1,       x,    0,      15,  2000, 5</a:t>
              </a:r>
            </a:p>
            <a:p>
              <a:r>
                <a:rPr lang="en-US" sz="1200" dirty="0"/>
                <a:t>200274, 11/24/2025, 100000, 1,       x,    0,      25,  2000, 5</a:t>
              </a:r>
            </a:p>
            <a:p>
              <a:r>
                <a:rPr lang="en-US" sz="1200" dirty="0"/>
                <a:t>200292, 11/24/2025, 100000, 1,       x,    0,     -25,  2000, 5</a:t>
              </a:r>
            </a:p>
            <a:p>
              <a:r>
                <a:rPr lang="en-US" sz="1200" dirty="0"/>
                <a:t>200320, 11/24/2025, 100000, 1,       x,    0,        0, 11000, 5</a:t>
              </a:r>
            </a:p>
            <a:p>
              <a:r>
                <a:rPr lang="en-US" sz="1200" dirty="0"/>
                <a:t>200934, 11/26/2025, 100000, 1,       x,    0,  -12.5,   1600, 5</a:t>
              </a:r>
            </a:p>
            <a:p>
              <a:r>
                <a:rPr lang="en-US" sz="1200" dirty="0"/>
                <a:t>200964, 11/26/2025, 100000, 1,       x,    0,  -12.5,   1600, 5</a:t>
              </a:r>
            </a:p>
            <a:p>
              <a:r>
                <a:rPr lang="en-US" sz="1200" dirty="0"/>
                <a:t>201089, 11/26/2025, 100000, 1,       x,    0,        0, 10000, 5</a:t>
              </a:r>
            </a:p>
            <a:p>
              <a:r>
                <a:rPr lang="en-US" sz="1200" dirty="0"/>
                <a:t>201528, 12/12/2025, 100000, 1,       x,    0,    17.5,  1600, 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41A3AE5-682C-C545-D1A3-52E8C8823825}"/>
              </a:ext>
            </a:extLst>
          </p:cNvPr>
          <p:cNvSpPr txBox="1"/>
          <p:nvPr/>
        </p:nvSpPr>
        <p:spPr>
          <a:xfrm>
            <a:off x="1163516" y="4728914"/>
            <a:ext cx="2080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q&gt;1500</a:t>
            </a:r>
          </a:p>
          <a:p>
            <a:r>
              <a:rPr lang="en-US" sz="1200" dirty="0"/>
              <a:t>Scaled to match the heights</a:t>
            </a:r>
          </a:p>
        </p:txBody>
      </p:sp>
    </p:spTree>
    <p:extLst>
      <p:ext uri="{BB962C8B-B14F-4D97-AF65-F5344CB8AC3E}">
        <p14:creationId xmlns:p14="http://schemas.microsoft.com/office/powerpoint/2010/main" val="4237943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37BBE-E6FD-9A21-C9BF-A2614D30C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4D7634-637E-D148-8B59-03718429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Elog Entries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55BD2-4BC4-FB11-8ACF-8E6F468FDE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4084B4-F67F-6615-15E8-B965631EDB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981167"/>
              </p:ext>
            </p:extLst>
          </p:nvPr>
        </p:nvGraphicFramePr>
        <p:xfrm>
          <a:off x="646771" y="825190"/>
          <a:ext cx="10973729" cy="52920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20486">
                  <a:extLst>
                    <a:ext uri="{9D8B030D-6E8A-4147-A177-3AD203B41FA5}">
                      <a16:colId xmlns:a16="http://schemas.microsoft.com/office/drawing/2014/main" val="3648940356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1357815157"/>
                    </a:ext>
                  </a:extLst>
                </a:gridCol>
                <a:gridCol w="9953193">
                  <a:extLst>
                    <a:ext uri="{9D8B030D-6E8A-4147-A177-3AD203B41FA5}">
                      <a16:colId xmlns:a16="http://schemas.microsoft.com/office/drawing/2014/main" val="404492744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date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time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84917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11/18/25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15:38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Changing to single digitizer with 6x6 channels, excluding 4 corners.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2910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11/19/25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11:07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run 200188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00420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11/19/25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11:39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run 200197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74203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11/19/25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14:21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run 200221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33408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11/19/25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14:55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run 200230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64236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11/19/25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15:59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run 200248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91996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11/24/25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9:04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run 200273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46221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11/24/25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9:08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run 200274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77784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11/24/25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11:19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run 200320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40105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11/24/25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noon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Changed to a different pair of outputs on the logic fan-out, which are in sync with the other pair with a jitter of ~10ps. Changed to a different slot on the NIM-&gt;TTL converter and switched to a negative TTL signal (also on the PiLas). Timing remains the same, but jitter presumably went down from ~25ps to ~12ps.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605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11/24/25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noon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IMPORTANT:  we changed DRS4 trigger cables output on the NIM fan-out, and switched to using negative TTL pulse slope on the PiLas laser. Using the scope, we seemingly verified that jitter between DRS4 trigger and PiLas trigger went down from ~25ps to ~12ps (RMS, as measured by the scope).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1308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11/25/25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8:34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leading edge (sample number) around 650</a:t>
                      </a:r>
                    </a:p>
                    <a:p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run 200583 - cable of laser shorten down to move signal peak to the left</a:t>
                      </a:r>
                    </a:p>
                    <a:p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leading </a:t>
                      </a:r>
                      <a:r>
                        <a:rPr lang="en-US" sz="1200" b="0" kern="1200" dirty="0" err="1">
                          <a:solidFill>
                            <a:schemeClr val="dk1"/>
                          </a:solidFill>
                          <a:effectLst/>
                        </a:rPr>
                        <a:t>edage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 around 600</a:t>
                      </a:r>
                    </a:p>
                    <a:p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run 200584 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</a:rPr>
                        <a:t>DRS4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 delay in start up script from 23 to 27</a:t>
                      </a:r>
                    </a:p>
                    <a:p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leading </a:t>
                      </a:r>
                      <a:r>
                        <a:rPr lang="en-US" sz="1200" b="0" kern="1200" dirty="0" err="1">
                          <a:solidFill>
                            <a:schemeClr val="dk1"/>
                          </a:solidFill>
                          <a:effectLst/>
                        </a:rPr>
                        <a:t>edage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 550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8204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11/25/25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9:34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Laser cable shorten down to move peak to the left to see </a:t>
                      </a:r>
                      <a:r>
                        <a:rPr lang="en-US" sz="1200" b="0" kern="1200" dirty="0" err="1">
                          <a:solidFill>
                            <a:schemeClr val="dk1"/>
                          </a:solidFill>
                          <a:effectLst/>
                        </a:rPr>
                        <a:t>afterpulse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 (it was became from 650 to 600 bin)</a:t>
                      </a:r>
                    </a:p>
                    <a:p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Delay with 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</a:rPr>
                        <a:t>DRS4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 from 23 to 27 (changed from 600 to 550 bin)</a:t>
                      </a:r>
                    </a:p>
                    <a:p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As a result, leading edge around 550 sample number and started data-taking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6767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11/26/25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9:15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run 200934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51577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11/26/25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10:07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run 200964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33139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11/26/25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15:28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run 201089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75389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12/12/25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13:45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run </a:t>
                      </a:r>
                      <a:r>
                        <a:rPr lang="en-US" sz="1200" dirty="0"/>
                        <a:t>201528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1575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872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73717A-1B64-B369-E63F-05B1119A0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D5E74D-F1DF-6B8E-6412-2562A463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Gain Distribution at 0T, Laser tune 40%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239F9-FCED-F42A-599C-E5661ADB1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Cheuk-Ping Wong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1B74F7-5BA6-F2D7-70BC-A2A791810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87682"/>
            <a:ext cx="5023388" cy="3594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51590B-A96D-4EB2-675B-FA9BD2BCF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12" y="1387682"/>
            <a:ext cx="5023388" cy="3594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3874C-3441-811C-0E82-ED0508BF515D}"/>
              </a:ext>
            </a:extLst>
          </p:cNvPr>
          <p:cNvSpPr txBox="1"/>
          <p:nvPr/>
        </p:nvSpPr>
        <p:spPr>
          <a:xfrm>
            <a:off x="2999736" y="97694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503123-BDAC-E2F6-D4EF-972CBC527E93}"/>
              </a:ext>
            </a:extLst>
          </p:cNvPr>
          <p:cNvSpPr txBox="1"/>
          <p:nvPr/>
        </p:nvSpPr>
        <p:spPr>
          <a:xfrm>
            <a:off x="5943600" y="930477"/>
            <a:ext cx="600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(fitted mean q extraction, removed calibration runs)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D348C6-A148-F112-4D61-0F6D18719016}"/>
              </a:ext>
            </a:extLst>
          </p:cNvPr>
          <p:cNvSpPr/>
          <p:nvPr/>
        </p:nvSpPr>
        <p:spPr>
          <a:xfrm>
            <a:off x="1852047" y="2061275"/>
            <a:ext cx="2991173" cy="178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5713D9-FB76-F39E-6A84-ACDE480B6524}"/>
              </a:ext>
            </a:extLst>
          </p:cNvPr>
          <p:cNvSpPr/>
          <p:nvPr/>
        </p:nvSpPr>
        <p:spPr>
          <a:xfrm>
            <a:off x="7018149" y="2069024"/>
            <a:ext cx="2991173" cy="178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21519E-A13D-D29B-5E95-E2AF4888C81A}"/>
                  </a:ext>
                </a:extLst>
              </p:cNvPr>
              <p:cNvSpPr txBox="1"/>
              <p:nvPr/>
            </p:nvSpPr>
            <p:spPr>
              <a:xfrm>
                <a:off x="7432264" y="4863473"/>
                <a:ext cx="2617961" cy="698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sup>
                          </m:sSup>
                        </m:num>
                        <m:den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21519E-A13D-D29B-5E95-E2AF4888C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264" y="4863473"/>
                <a:ext cx="2617961" cy="698589"/>
              </a:xfrm>
              <a:prstGeom prst="rect">
                <a:avLst/>
              </a:prstGeom>
              <a:blipFill>
                <a:blip r:embed="rId4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CEA4F3-82FF-731C-E7C5-E4B7F8523030}"/>
                  </a:ext>
                </a:extLst>
              </p:cNvPr>
              <p:cNvSpPr txBox="1"/>
              <p:nvPr/>
            </p:nvSpPr>
            <p:spPr>
              <a:xfrm>
                <a:off x="2200253" y="4752992"/>
                <a:ext cx="2617961" cy="698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sup>
                          </m:sSup>
                        </m:num>
                        <m:den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D7AF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D7AFFF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𝟎𝟑</m:t>
                      </m:r>
                      <m:r>
                        <a:rPr lang="en-US" b="1" i="1" smtClean="0">
                          <a:solidFill>
                            <a:srgbClr val="D7AFFF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CEA4F3-82FF-731C-E7C5-E4B7F8523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253" y="4752992"/>
                <a:ext cx="2617961" cy="698589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483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F7796C-212C-240D-300C-E3444889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923E92-EDDB-2B7A-E085-5619CC6D4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Non-0T Runs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59D0B3-3C87-103D-72B2-98EAF6A97A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D9A09B-E61C-EF3C-2067-D4B81D4363F5}"/>
              </a:ext>
            </a:extLst>
          </p:cNvPr>
          <p:cNvGrpSpPr/>
          <p:nvPr/>
        </p:nvGrpSpPr>
        <p:grpSpPr>
          <a:xfrm>
            <a:off x="1311383" y="1259716"/>
            <a:ext cx="9867906" cy="3385761"/>
            <a:chOff x="1642378" y="2272089"/>
            <a:chExt cx="3371856" cy="11569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579BE2-8135-8E96-5D56-A19053DD5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5218" b="83611"/>
            <a:stretch>
              <a:fillRect/>
            </a:stretch>
          </p:blipFill>
          <p:spPr>
            <a:xfrm rot="5400000">
              <a:off x="3873804" y="2288570"/>
              <a:ext cx="1156910" cy="11239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415581-9828-6492-1130-CC852C9C7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5218" b="83611"/>
            <a:stretch>
              <a:fillRect/>
            </a:stretch>
          </p:blipFill>
          <p:spPr>
            <a:xfrm rot="5400000">
              <a:off x="1625899" y="2288568"/>
              <a:ext cx="1156911" cy="11239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84260E-CB65-5042-C08E-FBC866528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5218" b="83611"/>
            <a:stretch>
              <a:fillRect/>
            </a:stretch>
          </p:blipFill>
          <p:spPr>
            <a:xfrm rot="5400000">
              <a:off x="2749852" y="2288568"/>
              <a:ext cx="1156911" cy="112395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51D431A-81E3-0224-F406-32E70BC64C62}"/>
              </a:ext>
            </a:extLst>
          </p:cNvPr>
          <p:cNvSpPr txBox="1"/>
          <p:nvPr/>
        </p:nvSpPr>
        <p:spPr>
          <a:xfrm>
            <a:off x="2414861" y="112662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Pedestal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7DADB0-A65B-5FF4-B514-3D600D268922}"/>
                  </a:ext>
                </a:extLst>
              </p:cNvPr>
              <p:cNvSpPr txBox="1"/>
              <p:nvPr/>
            </p:nvSpPr>
            <p:spPr>
              <a:xfrm>
                <a:off x="4970853" y="1126629"/>
                <a:ext cx="26204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Signal (4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pedestal cut)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7DADB0-A65B-5FF4-B514-3D600D268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853" y="1126629"/>
                <a:ext cx="2620461" cy="369332"/>
              </a:xfrm>
              <a:prstGeom prst="rect">
                <a:avLst/>
              </a:prstGeom>
              <a:blipFill>
                <a:blip r:embed="rId5"/>
                <a:stretch>
                  <a:fillRect l="-1932" t="-6667" r="-96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73C74A5-3A3E-C85C-E468-21B77CE7A343}"/>
              </a:ext>
            </a:extLst>
          </p:cNvPr>
          <p:cNvSpPr txBox="1"/>
          <p:nvPr/>
        </p:nvSpPr>
        <p:spPr>
          <a:xfrm>
            <a:off x="8749810" y="112662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spectrum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AED248-37E9-1879-6346-087A6BBDD6ED}"/>
              </a:ext>
            </a:extLst>
          </p:cNvPr>
          <p:cNvCxnSpPr>
            <a:cxnSpLocks/>
          </p:cNvCxnSpPr>
          <p:nvPr/>
        </p:nvCxnSpPr>
        <p:spPr>
          <a:xfrm flipH="1" flipV="1">
            <a:off x="5274129" y="3894364"/>
            <a:ext cx="236764" cy="612322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8556F4F-2069-989A-4D25-7D026C140AD2}"/>
              </a:ext>
            </a:extLst>
          </p:cNvPr>
          <p:cNvSpPr txBox="1"/>
          <p:nvPr/>
        </p:nvSpPr>
        <p:spPr>
          <a:xfrm>
            <a:off x="4970853" y="4528617"/>
            <a:ext cx="3000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ChatGPT’s guesses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normal gain fluctuations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Inefficiency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Bad integration window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Threshold bias </a:t>
            </a:r>
          </a:p>
        </p:txBody>
      </p:sp>
    </p:spTree>
    <p:extLst>
      <p:ext uri="{BB962C8B-B14F-4D97-AF65-F5344CB8AC3E}">
        <p14:creationId xmlns:p14="http://schemas.microsoft.com/office/powerpoint/2010/main" val="2696240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Magnetic Field Distributions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F45CB-AE65-FD60-D7C3-473E1035AE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8" name="Picture 7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FEED9253-AE7F-DF1D-E5F0-BAE8AAA06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825189"/>
            <a:ext cx="10841575" cy="53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F7F0B-A295-9736-C055-BBB8BACD2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0A9E9B-A7B0-4971-67ED-30A04B56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Inclination Angles from Hall Probe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C04F3-6E7E-B7B7-8CC5-4D53C7FCFE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79687-5ADC-72DD-5805-02E105790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082752"/>
            <a:ext cx="5282576" cy="3414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8081B1-4822-45AA-58A6-94D2C2796766}"/>
                  </a:ext>
                </a:extLst>
              </p:cNvPr>
              <p:cNvSpPr txBox="1"/>
              <p:nvPr/>
            </p:nvSpPr>
            <p:spPr>
              <a:xfrm>
                <a:off x="1040781" y="4449942"/>
                <a:ext cx="3663247" cy="977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X/-X axis: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𝑚𝑒𝑎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 axis: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𝑚𝑒𝑎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Exclude runs with a By=0T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8081B1-4822-45AA-58A6-94D2C2796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81" y="4449942"/>
                <a:ext cx="3663247" cy="977062"/>
              </a:xfrm>
              <a:prstGeom prst="rect">
                <a:avLst/>
              </a:prstGeom>
              <a:blipFill>
                <a:blip r:embed="rId3"/>
                <a:stretch>
                  <a:fillRect l="-1384" t="-3846"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025668D-7603-6369-D45B-CA9BEF78E8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542"/>
          <a:stretch>
            <a:fillRect/>
          </a:stretch>
        </p:blipFill>
        <p:spPr>
          <a:xfrm rot="5400000">
            <a:off x="7109282" y="58996"/>
            <a:ext cx="3745023" cy="5277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7B5B51-8B4E-E471-F59A-3A6F2FFBF444}"/>
                  </a:ext>
                </a:extLst>
              </p:cNvPr>
              <p:cNvSpPr txBox="1"/>
              <p:nvPr/>
            </p:nvSpPr>
            <p:spPr>
              <a:xfrm>
                <a:off x="6494331" y="4497658"/>
                <a:ext cx="54366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(cropped)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Distribution for rms cuts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Percentage changes do not work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𝑛𝑜𝑚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7B5B51-8B4E-E471-F59A-3A6F2FFBF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331" y="4497658"/>
                <a:ext cx="5436616" cy="646331"/>
              </a:xfrm>
              <a:prstGeom prst="rect">
                <a:avLst/>
              </a:prstGeom>
              <a:blipFill>
                <a:blip r:embed="rId5"/>
                <a:stretch>
                  <a:fillRect l="-699" t="-576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9089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21636-3C2C-647A-976E-C182BB04F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369A31-CC99-8B09-35F3-98EDF0D86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66195B-CECF-AF9F-FE64-93D7DD1A5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Inclination Angles from Hall Probe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E0E01-8951-794C-8BE2-07E8A9D2DF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573C99-3617-8E09-AE28-E385339F35E6}"/>
              </a:ext>
            </a:extLst>
          </p:cNvPr>
          <p:cNvGrpSpPr/>
          <p:nvPr/>
        </p:nvGrpSpPr>
        <p:grpSpPr>
          <a:xfrm>
            <a:off x="293281" y="1749194"/>
            <a:ext cx="11605437" cy="2659255"/>
            <a:chOff x="947308" y="1749194"/>
            <a:chExt cx="10586164" cy="24257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071CEA-EF9F-DF3D-0F0B-E3D2F7DD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29" r="48885"/>
            <a:stretch>
              <a:fillRect/>
            </a:stretch>
          </p:blipFill>
          <p:spPr>
            <a:xfrm>
              <a:off x="8017120" y="1749194"/>
              <a:ext cx="3516352" cy="24257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2C1C92-5F01-D7EE-5DC1-ACB876015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129" r="48885"/>
            <a:stretch>
              <a:fillRect/>
            </a:stretch>
          </p:blipFill>
          <p:spPr>
            <a:xfrm>
              <a:off x="4463661" y="1749194"/>
              <a:ext cx="3516352" cy="24257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6030D9-54B5-9D86-296F-0FBE44A2B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963" r="49051"/>
            <a:stretch>
              <a:fillRect/>
            </a:stretch>
          </p:blipFill>
          <p:spPr>
            <a:xfrm>
              <a:off x="947308" y="1749194"/>
              <a:ext cx="3516353" cy="24257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6E5393B-5FF1-4E72-404C-77552CC63F27}"/>
              </a:ext>
            </a:extLst>
          </p:cNvPr>
          <p:cNvSpPr txBox="1"/>
          <p:nvPr/>
        </p:nvSpPr>
        <p:spPr>
          <a:xfrm>
            <a:off x="1694985" y="145420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rms cut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2795B-D572-BA6D-BFC1-B2584577D6B8}"/>
              </a:ext>
            </a:extLst>
          </p:cNvPr>
          <p:cNvSpPr txBox="1"/>
          <p:nvPr/>
        </p:nvSpPr>
        <p:spPr>
          <a:xfrm>
            <a:off x="5787483" y="145420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rms cut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04D905-2B60-8474-EB83-C22652C6173F}"/>
              </a:ext>
            </a:extLst>
          </p:cNvPr>
          <p:cNvSpPr txBox="1"/>
          <p:nvPr/>
        </p:nvSpPr>
        <p:spPr>
          <a:xfrm>
            <a:off x="9697843" y="145420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rms cut</a:t>
            </a:r>
          </a:p>
        </p:txBody>
      </p:sp>
    </p:spTree>
    <p:extLst>
      <p:ext uri="{BB962C8B-B14F-4D97-AF65-F5344CB8AC3E}">
        <p14:creationId xmlns:p14="http://schemas.microsoft.com/office/powerpoint/2010/main" val="381525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3FC586-7625-AEF4-2128-789A03EE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A9707B-5DE7-A2DF-AE3C-A06DF17B6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Last Update via Email Exchanges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DEC57-D2BF-E14D-D643-F2E68F10D3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284DFC-0042-DDA3-4D99-601B5517F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09031" y="-1384392"/>
            <a:ext cx="4045925" cy="8465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D756BF-7F07-E961-D856-87119E6A7A85}"/>
              </a:ext>
            </a:extLst>
          </p:cNvPr>
          <p:cNvSpPr txBox="1"/>
          <p:nvPr/>
        </p:nvSpPr>
        <p:spPr>
          <a:xfrm>
            <a:off x="480019" y="13456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Outliner?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4AD6A49-F205-CAFF-AB1A-90B98D173BDC}"/>
              </a:ext>
            </a:extLst>
          </p:cNvPr>
          <p:cNvSpPr/>
          <p:nvPr/>
        </p:nvSpPr>
        <p:spPr>
          <a:xfrm>
            <a:off x="1502229" y="1436454"/>
            <a:ext cx="3020785" cy="187779"/>
          </a:xfrm>
          <a:custGeom>
            <a:avLst/>
            <a:gdLst>
              <a:gd name="csX0" fmla="*/ 0 w 3298371"/>
              <a:gd name="csY0" fmla="*/ 122464 h 162361"/>
              <a:gd name="csX1" fmla="*/ 2661557 w 3298371"/>
              <a:gd name="csY1" fmla="*/ 155122 h 162361"/>
              <a:gd name="csX2" fmla="*/ 3298371 w 3298371"/>
              <a:gd name="csY2" fmla="*/ 0 h 1623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3298371" h="162361">
                <a:moveTo>
                  <a:pt x="0" y="122464"/>
                </a:moveTo>
                <a:cubicBezTo>
                  <a:pt x="1055914" y="148998"/>
                  <a:pt x="2111829" y="175533"/>
                  <a:pt x="2661557" y="155122"/>
                </a:cubicBezTo>
                <a:cubicBezTo>
                  <a:pt x="3211285" y="134711"/>
                  <a:pt x="3254828" y="67355"/>
                  <a:pt x="3298371" y="0"/>
                </a:cubicBezTo>
              </a:path>
            </a:pathLst>
          </a:custGeom>
          <a:noFill/>
          <a:ln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1413B-CBB3-67B9-B688-D85BE765382A}"/>
              </a:ext>
            </a:extLst>
          </p:cNvPr>
          <p:cNvSpPr txBox="1"/>
          <p:nvPr/>
        </p:nvSpPr>
        <p:spPr>
          <a:xfrm>
            <a:off x="620783" y="4929938"/>
            <a:ext cx="10950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 residues of pedestal after pedestal cut leads to underestimated mean integrated charge (&lt;q&gt;)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Improve fit function</a:t>
            </a:r>
            <a:r>
              <a:rPr lang="en-US" dirty="0"/>
              <a:t> especially for 0T runs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Fit signal with Gaussians to extract &lt;q&gt;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Run-by-run QA: gains, magnetic fields, inclination angles</a:t>
            </a:r>
          </a:p>
        </p:txBody>
      </p:sp>
    </p:spTree>
    <p:extLst>
      <p:ext uri="{BB962C8B-B14F-4D97-AF65-F5344CB8AC3E}">
        <p14:creationId xmlns:p14="http://schemas.microsoft.com/office/powerpoint/2010/main" val="79369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59D4E1-29B7-A446-C9BB-4C93FDAF0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B2F57-3614-8FF6-9719-A9B71AAF9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Gain vs Inclination Angle (No Normalization)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3D6D1-3FF4-D379-C839-BD9138A10F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12" name="Picture 11" descr="Chart, scatter chart&#10;&#10;AI-generated content may be incorrect.">
            <a:extLst>
              <a:ext uri="{FF2B5EF4-FFF2-40B4-BE49-F238E27FC236}">
                <a16:creationId xmlns:a16="http://schemas.microsoft.com/office/drawing/2014/main" id="{F00D32D8-36F2-110A-9741-6DDA33AA8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207633"/>
            <a:ext cx="10436903" cy="5001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47030-A917-55A0-526F-47E2A09CCCB0}"/>
              </a:ext>
            </a:extLst>
          </p:cNvPr>
          <p:cNvSpPr txBox="1"/>
          <p:nvPr/>
        </p:nvSpPr>
        <p:spPr>
          <a:xfrm>
            <a:off x="5576466" y="618196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3330833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295F29-5E33-6C2F-E680-227B529FF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06ED05-768D-5833-AA5A-B2D3C189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Gain vs Inclination Angle (No Normalization)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719DEB-99EF-CB53-E528-2186EBA5BC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085F7-4A87-33FB-FA92-6F773791C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232545"/>
            <a:ext cx="10360805" cy="5001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6A83B5-00ED-2531-05FA-A963961FB80D}"/>
                  </a:ext>
                </a:extLst>
              </p:cNvPr>
              <p:cNvSpPr txBox="1"/>
              <p:nvPr/>
            </p:nvSpPr>
            <p:spPr>
              <a:xfrm>
                <a:off x="4857269" y="824468"/>
                <a:ext cx="2757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1rms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cut, 3rms |B| cut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6A83B5-00ED-2531-05FA-A963961FB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269" y="824468"/>
                <a:ext cx="2757806" cy="369332"/>
              </a:xfrm>
              <a:prstGeom prst="rect">
                <a:avLst/>
              </a:prstGeom>
              <a:blipFill>
                <a:blip r:embed="rId3"/>
                <a:stretch>
                  <a:fillRect l="-1835" t="-6452" r="-917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0BF5A-9211-96B8-94AA-113BF4BC7C31}"/>
                  </a:ext>
                </a:extLst>
              </p:cNvPr>
              <p:cNvSpPr txBox="1"/>
              <p:nvPr/>
            </p:nvSpPr>
            <p:spPr>
              <a:xfrm>
                <a:off x="571499" y="750278"/>
                <a:ext cx="42857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7.5° points are gone not because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 dirty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200" dirty="0"/>
                  <a:t> or |B| cut, but they are from the excluded runs (with excessive neg int. charge)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0BF5A-9211-96B8-94AA-113BF4BC7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750278"/>
                <a:ext cx="4285769" cy="461665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44210D-7F64-0296-0A6F-D3470E37657A}"/>
              </a:ext>
            </a:extLst>
          </p:cNvPr>
          <p:cNvCxnSpPr/>
          <p:nvPr/>
        </p:nvCxnSpPr>
        <p:spPr>
          <a:xfrm>
            <a:off x="3404507" y="1193800"/>
            <a:ext cx="808264" cy="68398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F55E3C0-5F45-D816-0A92-1891B3BBD1D7}"/>
              </a:ext>
            </a:extLst>
          </p:cNvPr>
          <p:cNvSpPr txBox="1"/>
          <p:nvPr/>
        </p:nvSpPr>
        <p:spPr>
          <a:xfrm>
            <a:off x="6286500" y="4988379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were hiding before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43FCBC-ED78-2EF5-68A4-870D164C4BB5}"/>
              </a:ext>
            </a:extLst>
          </p:cNvPr>
          <p:cNvSpPr/>
          <p:nvPr/>
        </p:nvSpPr>
        <p:spPr>
          <a:xfrm>
            <a:off x="6441622" y="1601155"/>
            <a:ext cx="489857" cy="3118757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270CD0-27D3-A976-268A-5BC93B73AADC}"/>
              </a:ext>
            </a:extLst>
          </p:cNvPr>
          <p:cNvCxnSpPr>
            <a:cxnSpLocks/>
          </p:cNvCxnSpPr>
          <p:nvPr/>
        </p:nvCxnSpPr>
        <p:spPr>
          <a:xfrm flipH="1" flipV="1">
            <a:off x="6792686" y="4595712"/>
            <a:ext cx="228600" cy="392667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7D6CAFB-800E-A03B-5184-4829974E1162}"/>
              </a:ext>
            </a:extLst>
          </p:cNvPr>
          <p:cNvSpPr/>
          <p:nvPr/>
        </p:nvSpPr>
        <p:spPr>
          <a:xfrm>
            <a:off x="4645479" y="4874079"/>
            <a:ext cx="840921" cy="25318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5A1423-FD40-208B-95FB-CD616B115934}"/>
              </a:ext>
            </a:extLst>
          </p:cNvPr>
          <p:cNvSpPr txBox="1"/>
          <p:nvPr/>
        </p:nvSpPr>
        <p:spPr>
          <a:xfrm>
            <a:off x="6547757" y="5903726"/>
            <a:ext cx="29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bunch of after pulse tests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95E87F-04F4-7049-074C-04AEE5A9E0E4}"/>
              </a:ext>
            </a:extLst>
          </p:cNvPr>
          <p:cNvCxnSpPr>
            <a:cxnSpLocks/>
          </p:cNvCxnSpPr>
          <p:nvPr/>
        </p:nvCxnSpPr>
        <p:spPr>
          <a:xfrm flipH="1" flipV="1">
            <a:off x="5523302" y="5127267"/>
            <a:ext cx="1024455" cy="90626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EE1DF7-BA4D-B3B1-BAA8-22DFCB6B3D89}"/>
              </a:ext>
            </a:extLst>
          </p:cNvPr>
          <p:cNvSpPr/>
          <p:nvPr/>
        </p:nvSpPr>
        <p:spPr>
          <a:xfrm>
            <a:off x="10058400" y="5772151"/>
            <a:ext cx="910807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0B743D-E8A6-C9D4-E222-A7F4D24C6666}"/>
              </a:ext>
            </a:extLst>
          </p:cNvPr>
          <p:cNvSpPr/>
          <p:nvPr/>
        </p:nvSpPr>
        <p:spPr>
          <a:xfrm>
            <a:off x="5365400" y="5767264"/>
            <a:ext cx="910807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69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B74859-EDB5-E8D8-AE08-DE08330AA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924723-BA12-5130-DAD7-7325F2A61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Gain vs Inclination Angle (No Normalization)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9EE7C-5301-8F93-B640-ABF4F5310D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CAC2BD-DD1B-0E86-B4E5-D2523B63A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233571"/>
            <a:ext cx="10360805" cy="5001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4878E2-0FFB-46AE-BAFD-EF2A233E3328}"/>
                  </a:ext>
                </a:extLst>
              </p:cNvPr>
              <p:cNvSpPr txBox="1"/>
              <p:nvPr/>
            </p:nvSpPr>
            <p:spPr>
              <a:xfrm>
                <a:off x="4982703" y="871988"/>
                <a:ext cx="2757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3rms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cut, 3rms |B| cut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4878E2-0FFB-46AE-BAFD-EF2A233E3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703" y="871988"/>
                <a:ext cx="2757806" cy="369332"/>
              </a:xfrm>
              <a:prstGeom prst="rect">
                <a:avLst/>
              </a:prstGeom>
              <a:blipFill>
                <a:blip r:embed="rId3"/>
                <a:stretch>
                  <a:fillRect l="-1835" t="-6667" r="-91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15F9726-2289-7433-BB28-67185D1E84BB}"/>
              </a:ext>
            </a:extLst>
          </p:cNvPr>
          <p:cNvSpPr/>
          <p:nvPr/>
        </p:nvSpPr>
        <p:spPr>
          <a:xfrm>
            <a:off x="6498771" y="1722664"/>
            <a:ext cx="1241738" cy="269422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BCDEB-6524-B87D-2E99-9907732782EB}"/>
              </a:ext>
            </a:extLst>
          </p:cNvPr>
          <p:cNvSpPr txBox="1"/>
          <p:nvPr/>
        </p:nvSpPr>
        <p:spPr>
          <a:xfrm>
            <a:off x="9755072" y="199208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Systematic shift?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384ABB-F0D2-8485-C6E7-E227552889C4}"/>
              </a:ext>
            </a:extLst>
          </p:cNvPr>
          <p:cNvCxnSpPr>
            <a:cxnSpLocks/>
          </p:cNvCxnSpPr>
          <p:nvPr/>
        </p:nvCxnSpPr>
        <p:spPr>
          <a:xfrm flipH="1" flipV="1">
            <a:off x="7781330" y="1958703"/>
            <a:ext cx="2007649" cy="221161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414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AD7AE8-E3CD-5BB3-6B2A-1D836EFE5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AFB7F1-F051-A4FF-AC2A-F19F7A8D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Gain vs Inclination Angle (No Normalization)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4E1F4-62BE-AAED-C766-AD4482BBC5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659F5E-AA6F-80C2-76A4-C61211B8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235895"/>
            <a:ext cx="10360805" cy="50017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DF6BDE-E4D0-E9FD-35E5-38224D6E041C}"/>
                  </a:ext>
                </a:extLst>
              </p:cNvPr>
              <p:cNvSpPr txBox="1"/>
              <p:nvPr/>
            </p:nvSpPr>
            <p:spPr>
              <a:xfrm>
                <a:off x="2766447" y="866563"/>
                <a:ext cx="6816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3rms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cut, 3rms |B| cut, 4.25x3~13% error for no normalization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DF6BDE-E4D0-E9FD-35E5-38224D6E0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447" y="866563"/>
                <a:ext cx="6816610" cy="369332"/>
              </a:xfrm>
              <a:prstGeom prst="rect">
                <a:avLst/>
              </a:prstGeom>
              <a:blipFill>
                <a:blip r:embed="rId3"/>
                <a:stretch>
                  <a:fillRect l="-743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4501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B1C6CC-3CC0-CC5F-B0F0-3239EE49B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832CF1-FD89-CEB6-3567-F1325BB66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Run-by-run QA</a:t>
            </a:r>
          </a:p>
          <a:p>
            <a:pPr marL="914400" lvl="1" indent="-457200"/>
            <a:r>
              <a:rPr lang="en-US" dirty="0"/>
              <a:t>Gain of 0T runs</a:t>
            </a:r>
          </a:p>
          <a:p>
            <a:pPr marL="914400" lvl="1" indent="-457200"/>
            <a:r>
              <a:rPr lang="en-US" dirty="0" err="1"/>
              <a:t>Btotal</a:t>
            </a:r>
            <a:r>
              <a:rPr lang="en-US" dirty="0"/>
              <a:t> </a:t>
            </a:r>
          </a:p>
          <a:p>
            <a:pPr marL="914400" lvl="1" indent="-457200"/>
            <a:r>
              <a:rPr lang="en-US" dirty="0"/>
              <a:t>Angle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To-do</a:t>
            </a:r>
          </a:p>
          <a:p>
            <a:pPr marL="914400" lvl="1" indent="-457200"/>
            <a:r>
              <a:rPr lang="en-US" dirty="0"/>
              <a:t>build a bad run list</a:t>
            </a:r>
          </a:p>
          <a:p>
            <a:pPr marL="914400" lvl="1" indent="-457200"/>
            <a:r>
              <a:rPr lang="en-US" dirty="0"/>
              <a:t>Angle shift between the beginning and the end 0T runs?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70373D-33B8-E56F-A642-0C314E071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495B2-64B4-3F29-FABF-AFFF05FA0A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68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08517-2A8E-1C59-0E06-9D0054ED0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810533-5261-4AC1-8FE9-BF1896E06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Pedestal (0T, Laser tune 40%, 200-675-200-675-200)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6C7C88-50D4-DCD9-B9C4-8E6C6D1550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CAD222-9341-A52B-4313-1C62FD001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25190"/>
            <a:ext cx="10972800" cy="5314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C1EFD8-4243-543E-665E-85670F1CE8EF}"/>
              </a:ext>
            </a:extLst>
          </p:cNvPr>
          <p:cNvSpPr txBox="1"/>
          <p:nvPr/>
        </p:nvSpPr>
        <p:spPr>
          <a:xfrm>
            <a:off x="3664688" y="5955474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Fit= |Gaus1| + |Gaus2| + |Gaus3| + |Gaus4|</a:t>
            </a:r>
          </a:p>
        </p:txBody>
      </p:sp>
    </p:spTree>
    <p:extLst>
      <p:ext uri="{BB962C8B-B14F-4D97-AF65-F5344CB8AC3E}">
        <p14:creationId xmlns:p14="http://schemas.microsoft.com/office/powerpoint/2010/main" val="219585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411A7-54CC-B6AE-8475-1C0994D9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BC25F-14F6-33F5-EFE6-D1A47256C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ED676D-7412-8156-7760-8D543940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Pedestal (0T, Laser tune 40%, 200-675-200-675-200)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5B2B3-BE65-9B81-D7FC-FEEF7720D7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07C9F-F657-0537-1C55-F2A872681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25190"/>
            <a:ext cx="10972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81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84569-5B0A-FB33-C5F0-FEE24D26B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D1E847-122F-6B51-33D3-5A502D942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99C47-809E-FD20-8A4B-8835BD579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Pedestal (0T, Laser tune 40%, 200-675-200-675-200)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1C2758-E9F8-1B70-55A1-156F9BCFCA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FFD1E-F77E-454F-6F7F-A1CFC7CB3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25190"/>
            <a:ext cx="10972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14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3788-E54A-9E4F-31EA-836ADA334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9A5154-C005-8237-C8F9-AE5217248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43E216-C002-30AD-58DA-CDE27016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Pedestal (0T, Laser tune 40%, 200-675-200-675-200)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B971D-FE58-E927-9E87-4460EBF9AE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E92B7-CC2F-0045-71F4-4A67FEAB3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25190"/>
            <a:ext cx="10972800" cy="5314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1BAFA0-031C-5540-A76C-2CA58DF59CD2}"/>
              </a:ext>
            </a:extLst>
          </p:cNvPr>
          <p:cNvSpPr/>
          <p:nvPr/>
        </p:nvSpPr>
        <p:spPr>
          <a:xfrm>
            <a:off x="2750288" y="2509284"/>
            <a:ext cx="1665768" cy="172956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C360E1-B4CF-3B88-3767-A6C65E8C54A1}"/>
              </a:ext>
            </a:extLst>
          </p:cNvPr>
          <p:cNvSpPr/>
          <p:nvPr/>
        </p:nvSpPr>
        <p:spPr>
          <a:xfrm>
            <a:off x="6314410" y="4238847"/>
            <a:ext cx="1665768" cy="172956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08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D2B53-A96E-021A-D51B-1600BC9D6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EF8D6A-C151-0553-9127-AA0F32EC9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D18538-614B-CC62-9C96-B70D5338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Full Spectrum Integrated Charge (0T, Laser tune 40%, 200-675-200-675-200)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C05D0-4552-F776-B483-0EC9898F5E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C6AC-0745-B2BB-6AD2-71CAF7AAA3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2" r="81242" b="68771"/>
          <a:stretch>
            <a:fillRect/>
          </a:stretch>
        </p:blipFill>
        <p:spPr>
          <a:xfrm>
            <a:off x="571500" y="990171"/>
            <a:ext cx="5348917" cy="5161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328B93-3F97-8E67-D557-806F9E767CD8}"/>
              </a:ext>
            </a:extLst>
          </p:cNvPr>
          <p:cNvSpPr txBox="1"/>
          <p:nvPr/>
        </p:nvSpPr>
        <p:spPr>
          <a:xfrm>
            <a:off x="5920417" y="1029927"/>
            <a:ext cx="571322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Black markers: pedestal + signal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Red markers: after pedestal subtraction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There’s residual of pedestal still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Fit the signal instead (Red line)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Range 3,000 – 15,000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Excluded 200572 – 200578 (calibration runs)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Excluded 201549 – 201572 (0T runs)</a:t>
            </a:r>
            <a:br>
              <a:rPr lang="en-US" dirty="0"/>
            </a:br>
            <a:r>
              <a:rPr lang="en-US" dirty="0"/>
              <a:t>(excessive negative integrated charge)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D8837-C506-DC9D-91A3-E1C2E3D513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79" r="67182" b="66945"/>
          <a:stretch>
            <a:fillRect/>
          </a:stretch>
        </p:blipFill>
        <p:spPr>
          <a:xfrm rot="5400000">
            <a:off x="5917939" y="3660258"/>
            <a:ext cx="2340248" cy="2275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18B27D-31E1-E8EE-D1D4-D457E2B0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4187" r="67005"/>
          <a:stretch>
            <a:fillRect/>
          </a:stretch>
        </p:blipFill>
        <p:spPr>
          <a:xfrm rot="5400000">
            <a:off x="8700430" y="3615321"/>
            <a:ext cx="2392733" cy="236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08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67770C-F491-1FA3-C016-2B463B824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E85F78-4086-4CEF-AE25-09E03CDC4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Full Spectrum Integrated Charge (0T, Laser tune 40%, 200-675-200-675-200)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2E641-B64A-88FF-4EA7-C632DF6968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F1645-5813-0DF3-3E21-A53E6BE0C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71525"/>
            <a:ext cx="10972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4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5B6F7-7A78-81DC-2E75-06D19AB49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4D932-155B-D85D-5F91-85AEC720F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07460F-D1E6-DB6D-26DB-63D8EB6A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Full Spectrum Integrated Charge (0T, Laser tune 40%, 200-675-200-675-200)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25583-ACF5-5931-B17D-B47C061F41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Cheuk-Ping Wong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42CCF1-269D-8F86-A8BB-556572BE1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25190"/>
            <a:ext cx="10972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1581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7E98DC8D-659B-FE49-9D6B-BAB6B6844564}" vid="{52BE7C50-BB3C-E940-BC8F-6CDB9FB8EA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2072</TotalTime>
  <Words>1247</Words>
  <Application>Microsoft Macintosh PowerPoint</Application>
  <PresentationFormat>Widescreen</PresentationFormat>
  <Paragraphs>206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 Narrow</vt:lpstr>
      <vt:lpstr>Arial</vt:lpstr>
      <vt:lpstr>Calibri</vt:lpstr>
      <vt:lpstr>Cambria Math</vt:lpstr>
      <vt:lpstr>Wingdings</vt:lpstr>
      <vt:lpstr>BNL</vt:lpstr>
      <vt:lpstr>B-field Test Analysis –  Run QA</vt:lpstr>
      <vt:lpstr>Last Update via Email Exchanges</vt:lpstr>
      <vt:lpstr>Pedestal (0T, Laser tune 40%, 200-675-200-675-200)</vt:lpstr>
      <vt:lpstr>Pedestal (0T, Laser tune 40%, 200-675-200-675-200)</vt:lpstr>
      <vt:lpstr>Pedestal (0T, Laser tune 40%, 200-675-200-675-200)</vt:lpstr>
      <vt:lpstr>Pedestal (0T, Laser tune 40%, 200-675-200-675-200)</vt:lpstr>
      <vt:lpstr>Full Spectrum Integrated Charge (0T, Laser tune 40%, 200-675-200-675-200)</vt:lpstr>
      <vt:lpstr>Full Spectrum Integrated Charge (0T, Laser tune 40%, 200-675-200-675-200)</vt:lpstr>
      <vt:lpstr>Full Spectrum Integrated Charge (0T, Laser tune 40%, 200-675-200-675-200)</vt:lpstr>
      <vt:lpstr>Full Spectrum Integrated Charge (0T, Laser tune 40%, 200-675-200-675-200)</vt:lpstr>
      <vt:lpstr>Full Spectrum Integrated Charge (0T, Laser tune 40%, 200-675-200-675-200)</vt:lpstr>
      <vt:lpstr>Integrated Charge Distributions Overlayed, 0T, Pedestal Subtracted</vt:lpstr>
      <vt:lpstr>Integrated Charge Distributions Overlayed, 0T, q&gt;1500</vt:lpstr>
      <vt:lpstr>Elog Entries</vt:lpstr>
      <vt:lpstr>Gain Distribution at 0T, Laser tune 40%</vt:lpstr>
      <vt:lpstr>Non-0T Runs</vt:lpstr>
      <vt:lpstr>Total Magnetic Field Distributions</vt:lpstr>
      <vt:lpstr>Inclination Angles from Hall Probe</vt:lpstr>
      <vt:lpstr>Inclination Angles from Hall Probe</vt:lpstr>
      <vt:lpstr>Gain vs Inclination Angle (No Normalization)</vt:lpstr>
      <vt:lpstr>Gain vs Inclination Angle (No Normalization)</vt:lpstr>
      <vt:lpstr>Gain vs Inclination Angle (No Normalization)</vt:lpstr>
      <vt:lpstr>Gain vs Inclination Angle (No Normalization)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Wong, Cheuk-Ping</dc:creator>
  <cp:keywords/>
  <dc:description/>
  <cp:lastModifiedBy>Wong, Cheuk-Ping</cp:lastModifiedBy>
  <cp:revision>24</cp:revision>
  <dcterms:created xsi:type="dcterms:W3CDTF">2026-03-06T19:22:52Z</dcterms:created>
  <dcterms:modified xsi:type="dcterms:W3CDTF">2026-03-25T15:06:07Z</dcterms:modified>
  <cp:category/>
</cp:coreProperties>
</file>