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41"/>
  </p:notesMasterIdLst>
  <p:handoutMasterIdLst>
    <p:handoutMasterId r:id="rId42"/>
  </p:handoutMasterIdLst>
  <p:sldIdLst>
    <p:sldId id="257" r:id="rId28"/>
    <p:sldId id="26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274" r:id="rId38"/>
    <p:sldId id="299" r:id="rId39"/>
    <p:sldId id="267" r:id="rId40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00"/>
    <a:srgbClr val="FAFFB7"/>
    <a:srgbClr val="C6F2EE"/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4"/>
    <p:restoredTop sz="50000" autoAdjust="0"/>
  </p:normalViewPr>
  <p:slideViewPr>
    <p:cSldViewPr>
      <p:cViewPr varScale="1">
        <p:scale>
          <a:sx n="88" d="100"/>
          <a:sy n="88" d="100"/>
        </p:scale>
        <p:origin x="93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B1A4E-C0D3-5463-95E9-0756A6AE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5E4C1A95-C195-C15E-84F2-EA550158FB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F1FC8270-608F-A5CD-6EA1-9FA0D7CF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7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D441A-2F40-B5DF-E09A-1092ECD5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DACB23A1-5132-4DF0-20A7-BC5C9C1A22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0C66B6DA-CD9C-A182-C5BC-49CF52FB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8ED28-6EA9-B728-D946-C1BE571E6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630D13E1-39C6-AF4C-5155-223DBFD68C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61784B00-8466-608E-B3D3-C12A0211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B904B-4F2D-F249-7F5E-A1F0EBA26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B5C17C2D-A08F-F6B4-43A9-58B2394B35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46712249-DD20-C13C-5D4D-57186CBC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F604C-255B-A011-07FD-B906F6171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CBF6D1EB-6EC8-4D5E-B1CC-99F2DDC674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6E540747-58B2-63B3-B931-7042E31F5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3A047-BF5B-6761-A182-F7F0E067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DB660DDD-359C-5192-578B-2204323375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D30F2495-ABBC-6CBA-0790-86AD6CF2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D4075-C885-13DB-4310-2CB2E331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E238F741-98EC-DBB4-3F25-885C77B012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C00CC5BD-7E6D-D04B-F162-ADADAF59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F3312-3DFC-11F2-800A-CED38B0B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3C219A4D-2170-651E-ED0F-9E44A4ADE5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1351B65D-BD76-FE3C-FB95-9438AB7C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29592-014F-BCAE-5C8B-EEAE34CAC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63FF11DD-BA3F-5964-6CF3-6D5D592434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6C3D71CF-8717-4970-ED75-D4AEC277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How to access our DAQ (carbon) from the outside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33831" y="2742406"/>
            <a:ext cx="11884634" cy="233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Arial Narrow" charset="0"/>
              </a:rPr>
              <a:t>At long last… </a:t>
            </a:r>
          </a:p>
          <a:p>
            <a:pPr algn="ctr"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4000" dirty="0">
              <a:solidFill>
                <a:schemeClr val="tx1"/>
              </a:solidFill>
              <a:latin typeface="Arial Narrow" charset="0"/>
            </a:endParaRPr>
          </a:p>
          <a:p>
            <a:pPr algn="ctr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Arial Narrow" charset="0"/>
              </a:rPr>
              <a:t>This is how we go: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99A22-2447-1CFC-9AFE-03BECB878569}"/>
              </a:ext>
            </a:extLst>
          </p:cNvPr>
          <p:cNvSpPr txBox="1"/>
          <p:nvPr/>
        </p:nvSpPr>
        <p:spPr>
          <a:xfrm>
            <a:off x="2556895" y="6550995"/>
            <a:ext cx="1721946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hallgw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10F4F-2234-6BB5-B5F3-83CD7559CCD7}"/>
              </a:ext>
            </a:extLst>
          </p:cNvPr>
          <p:cNvSpPr txBox="1"/>
          <p:nvPr/>
        </p:nvSpPr>
        <p:spPr>
          <a:xfrm>
            <a:off x="5151864" y="6535687"/>
            <a:ext cx="2064989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bnl-daq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8DE3F-6947-C0B8-282D-7403F80063D1}"/>
              </a:ext>
            </a:extLst>
          </p:cNvPr>
          <p:cNvSpPr txBox="1"/>
          <p:nvPr/>
        </p:nvSpPr>
        <p:spPr>
          <a:xfrm>
            <a:off x="8774565" y="6535686"/>
            <a:ext cx="1890261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carbon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061AC26-AA04-6CD4-4B88-396D5132B002}"/>
              </a:ext>
            </a:extLst>
          </p:cNvPr>
          <p:cNvSpPr/>
          <p:nvPr/>
        </p:nvSpPr>
        <p:spPr bwMode="auto">
          <a:xfrm>
            <a:off x="4461895" y="6920407"/>
            <a:ext cx="457200" cy="1639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AA44DB0-0AD6-2C05-A3CD-B7A8CD5C3483}"/>
              </a:ext>
            </a:extLst>
          </p:cNvPr>
          <p:cNvSpPr/>
          <p:nvPr/>
        </p:nvSpPr>
        <p:spPr bwMode="auto">
          <a:xfrm>
            <a:off x="7289633" y="6920406"/>
            <a:ext cx="1484932" cy="144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7401A-29D8-5096-3853-23D070B67098}"/>
              </a:ext>
            </a:extLst>
          </p:cNvPr>
          <p:cNvCxnSpPr/>
          <p:nvPr/>
        </p:nvCxnSpPr>
        <p:spPr bwMode="auto">
          <a:xfrm>
            <a:off x="8271895" y="6246195"/>
            <a:ext cx="0" cy="220980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9C98475-14F4-FACE-C99F-7DCB34C37842}"/>
              </a:ext>
            </a:extLst>
          </p:cNvPr>
          <p:cNvSpPr/>
          <p:nvPr/>
        </p:nvSpPr>
        <p:spPr bwMode="auto">
          <a:xfrm>
            <a:off x="8285615" y="7788395"/>
            <a:ext cx="488946" cy="144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8B093BE-329D-63E1-98C4-E69BB1D0C499}"/>
              </a:ext>
            </a:extLst>
          </p:cNvPr>
          <p:cNvSpPr/>
          <p:nvPr/>
        </p:nvSpPr>
        <p:spPr bwMode="auto">
          <a:xfrm>
            <a:off x="8316349" y="8083922"/>
            <a:ext cx="488946" cy="144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2BFDB-B785-B696-B7B4-6C2A7A04D1EC}"/>
              </a:ext>
            </a:extLst>
          </p:cNvPr>
          <p:cNvSpPr txBox="1"/>
          <p:nvPr/>
        </p:nvSpPr>
        <p:spPr>
          <a:xfrm>
            <a:off x="8840787" y="7485677"/>
            <a:ext cx="2613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Network where we keep our stuff, like scopes, cameras, …</a:t>
            </a:r>
            <a:endParaRPr lang="en-US" sz="2400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59086DD-2D64-3231-E080-96F35DDC5F17}"/>
              </a:ext>
            </a:extLst>
          </p:cNvPr>
          <p:cNvSpPr/>
          <p:nvPr/>
        </p:nvSpPr>
        <p:spPr bwMode="auto">
          <a:xfrm>
            <a:off x="289680" y="5936343"/>
            <a:ext cx="1640720" cy="1973943"/>
          </a:xfrm>
          <a:custGeom>
            <a:avLst/>
            <a:gdLst>
              <a:gd name="connsiteX0" fmla="*/ 566663 w 1640720"/>
              <a:gd name="connsiteY0" fmla="*/ 0 h 1973943"/>
              <a:gd name="connsiteX1" fmla="*/ 450549 w 1640720"/>
              <a:gd name="connsiteY1" fmla="*/ 14514 h 1973943"/>
              <a:gd name="connsiteX2" fmla="*/ 261863 w 1640720"/>
              <a:gd name="connsiteY2" fmla="*/ 29028 h 1973943"/>
              <a:gd name="connsiteX3" fmla="*/ 145749 w 1640720"/>
              <a:gd name="connsiteY3" fmla="*/ 145143 h 1973943"/>
              <a:gd name="connsiteX4" fmla="*/ 102206 w 1640720"/>
              <a:gd name="connsiteY4" fmla="*/ 217714 h 1973943"/>
              <a:gd name="connsiteX5" fmla="*/ 73177 w 1640720"/>
              <a:gd name="connsiteY5" fmla="*/ 304800 h 1973943"/>
              <a:gd name="connsiteX6" fmla="*/ 44149 w 1640720"/>
              <a:gd name="connsiteY6" fmla="*/ 449943 h 1973943"/>
              <a:gd name="connsiteX7" fmla="*/ 58663 w 1640720"/>
              <a:gd name="connsiteY7" fmla="*/ 609600 h 1973943"/>
              <a:gd name="connsiteX8" fmla="*/ 116720 w 1640720"/>
              <a:gd name="connsiteY8" fmla="*/ 711200 h 1973943"/>
              <a:gd name="connsiteX9" fmla="*/ 131234 w 1640720"/>
              <a:gd name="connsiteY9" fmla="*/ 754743 h 1973943"/>
              <a:gd name="connsiteX10" fmla="*/ 87691 w 1640720"/>
              <a:gd name="connsiteY10" fmla="*/ 899886 h 1973943"/>
              <a:gd name="connsiteX11" fmla="*/ 44149 w 1640720"/>
              <a:gd name="connsiteY11" fmla="*/ 957943 h 1973943"/>
              <a:gd name="connsiteX12" fmla="*/ 15120 w 1640720"/>
              <a:gd name="connsiteY12" fmla="*/ 1016000 h 1973943"/>
              <a:gd name="connsiteX13" fmla="*/ 44149 w 1640720"/>
              <a:gd name="connsiteY13" fmla="*/ 1117600 h 1973943"/>
              <a:gd name="connsiteX14" fmla="*/ 145749 w 1640720"/>
              <a:gd name="connsiteY14" fmla="*/ 1161143 h 1973943"/>
              <a:gd name="connsiteX15" fmla="*/ 131234 w 1640720"/>
              <a:gd name="connsiteY15" fmla="*/ 1262743 h 1973943"/>
              <a:gd name="connsiteX16" fmla="*/ 102206 w 1640720"/>
              <a:gd name="connsiteY16" fmla="*/ 1306286 h 1973943"/>
              <a:gd name="connsiteX17" fmla="*/ 73177 w 1640720"/>
              <a:gd name="connsiteY17" fmla="*/ 1364343 h 1973943"/>
              <a:gd name="connsiteX18" fmla="*/ 58663 w 1640720"/>
              <a:gd name="connsiteY18" fmla="*/ 1407886 h 1973943"/>
              <a:gd name="connsiteX19" fmla="*/ 29634 w 1640720"/>
              <a:gd name="connsiteY19" fmla="*/ 1451428 h 1973943"/>
              <a:gd name="connsiteX20" fmla="*/ 606 w 1640720"/>
              <a:gd name="connsiteY20" fmla="*/ 1553028 h 1973943"/>
              <a:gd name="connsiteX21" fmla="*/ 15120 w 1640720"/>
              <a:gd name="connsiteY21" fmla="*/ 1669143 h 1973943"/>
              <a:gd name="connsiteX22" fmla="*/ 102206 w 1640720"/>
              <a:gd name="connsiteY22" fmla="*/ 1727200 h 1973943"/>
              <a:gd name="connsiteX23" fmla="*/ 160263 w 1640720"/>
              <a:gd name="connsiteY23" fmla="*/ 1756228 h 1973943"/>
              <a:gd name="connsiteX24" fmla="*/ 218320 w 1640720"/>
              <a:gd name="connsiteY24" fmla="*/ 1799771 h 1973943"/>
              <a:gd name="connsiteX25" fmla="*/ 276377 w 1640720"/>
              <a:gd name="connsiteY25" fmla="*/ 1814286 h 1973943"/>
              <a:gd name="connsiteX26" fmla="*/ 377977 w 1640720"/>
              <a:gd name="connsiteY26" fmla="*/ 1843314 h 1973943"/>
              <a:gd name="connsiteX27" fmla="*/ 436034 w 1640720"/>
              <a:gd name="connsiteY27" fmla="*/ 1872343 h 1973943"/>
              <a:gd name="connsiteX28" fmla="*/ 523120 w 1640720"/>
              <a:gd name="connsiteY28" fmla="*/ 1901371 h 1973943"/>
              <a:gd name="connsiteX29" fmla="*/ 1002091 w 1640720"/>
              <a:gd name="connsiteY29" fmla="*/ 1944914 h 1973943"/>
              <a:gd name="connsiteX30" fmla="*/ 1118206 w 1640720"/>
              <a:gd name="connsiteY30" fmla="*/ 1973943 h 1973943"/>
              <a:gd name="connsiteX31" fmla="*/ 1234320 w 1640720"/>
              <a:gd name="connsiteY31" fmla="*/ 1959428 h 1973943"/>
              <a:gd name="connsiteX32" fmla="*/ 1292377 w 1640720"/>
              <a:gd name="connsiteY32" fmla="*/ 1915886 h 1973943"/>
              <a:gd name="connsiteX33" fmla="*/ 1423006 w 1640720"/>
              <a:gd name="connsiteY33" fmla="*/ 1843314 h 1973943"/>
              <a:gd name="connsiteX34" fmla="*/ 1466549 w 1640720"/>
              <a:gd name="connsiteY34" fmla="*/ 1785257 h 1973943"/>
              <a:gd name="connsiteX35" fmla="*/ 1481063 w 1640720"/>
              <a:gd name="connsiteY35" fmla="*/ 1741714 h 1973943"/>
              <a:gd name="connsiteX36" fmla="*/ 1524606 w 1640720"/>
              <a:gd name="connsiteY36" fmla="*/ 1683657 h 1973943"/>
              <a:gd name="connsiteX37" fmla="*/ 1582663 w 1640720"/>
              <a:gd name="connsiteY37" fmla="*/ 1567543 h 1973943"/>
              <a:gd name="connsiteX38" fmla="*/ 1597177 w 1640720"/>
              <a:gd name="connsiteY38" fmla="*/ 1509486 h 1973943"/>
              <a:gd name="connsiteX39" fmla="*/ 1626206 w 1640720"/>
              <a:gd name="connsiteY39" fmla="*/ 1422400 h 1973943"/>
              <a:gd name="connsiteX40" fmla="*/ 1640720 w 1640720"/>
              <a:gd name="connsiteY40" fmla="*/ 1364343 h 1973943"/>
              <a:gd name="connsiteX41" fmla="*/ 1626206 w 1640720"/>
              <a:gd name="connsiteY41" fmla="*/ 1146628 h 1973943"/>
              <a:gd name="connsiteX42" fmla="*/ 1568149 w 1640720"/>
              <a:gd name="connsiteY42" fmla="*/ 1001486 h 1973943"/>
              <a:gd name="connsiteX43" fmla="*/ 1510091 w 1640720"/>
              <a:gd name="connsiteY43" fmla="*/ 914400 h 1973943"/>
              <a:gd name="connsiteX44" fmla="*/ 1423006 w 1640720"/>
              <a:gd name="connsiteY44" fmla="*/ 856343 h 1973943"/>
              <a:gd name="connsiteX45" fmla="*/ 1437520 w 1640720"/>
              <a:gd name="connsiteY45" fmla="*/ 783771 h 1973943"/>
              <a:gd name="connsiteX46" fmla="*/ 1524606 w 1640720"/>
              <a:gd name="connsiteY46" fmla="*/ 696686 h 1973943"/>
              <a:gd name="connsiteX47" fmla="*/ 1539120 w 1640720"/>
              <a:gd name="connsiteY47" fmla="*/ 653143 h 1973943"/>
              <a:gd name="connsiteX48" fmla="*/ 1510091 w 1640720"/>
              <a:gd name="connsiteY48" fmla="*/ 362857 h 1973943"/>
              <a:gd name="connsiteX49" fmla="*/ 1495577 w 1640720"/>
              <a:gd name="connsiteY49" fmla="*/ 261257 h 1973943"/>
              <a:gd name="connsiteX50" fmla="*/ 1408491 w 1640720"/>
              <a:gd name="connsiteY50" fmla="*/ 174171 h 1973943"/>
              <a:gd name="connsiteX51" fmla="*/ 1364949 w 1640720"/>
              <a:gd name="connsiteY51" fmla="*/ 159657 h 1973943"/>
              <a:gd name="connsiteX52" fmla="*/ 1292377 w 1640720"/>
              <a:gd name="connsiteY52" fmla="*/ 130628 h 1973943"/>
              <a:gd name="connsiteX53" fmla="*/ 1234320 w 1640720"/>
              <a:gd name="connsiteY53" fmla="*/ 101600 h 1973943"/>
              <a:gd name="connsiteX54" fmla="*/ 697291 w 1640720"/>
              <a:gd name="connsiteY54" fmla="*/ 87086 h 1973943"/>
              <a:gd name="connsiteX55" fmla="*/ 653749 w 1640720"/>
              <a:gd name="connsiteY55" fmla="*/ 72571 h 1973943"/>
              <a:gd name="connsiteX56" fmla="*/ 610206 w 1640720"/>
              <a:gd name="connsiteY56" fmla="*/ 43543 h 1973943"/>
              <a:gd name="connsiteX57" fmla="*/ 450549 w 1640720"/>
              <a:gd name="connsiteY57" fmla="*/ 435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40720" h="1973943">
                <a:moveTo>
                  <a:pt x="566663" y="0"/>
                </a:moveTo>
                <a:cubicBezTo>
                  <a:pt x="527958" y="4838"/>
                  <a:pt x="489379" y="10816"/>
                  <a:pt x="450549" y="14514"/>
                </a:cubicBezTo>
                <a:cubicBezTo>
                  <a:pt x="387752" y="20495"/>
                  <a:pt x="323267" y="14580"/>
                  <a:pt x="261863" y="29028"/>
                </a:cubicBezTo>
                <a:cubicBezTo>
                  <a:pt x="223305" y="38100"/>
                  <a:pt x="162209" y="121629"/>
                  <a:pt x="145749" y="145143"/>
                </a:cubicBezTo>
                <a:cubicBezTo>
                  <a:pt x="129571" y="168254"/>
                  <a:pt x="113880" y="192032"/>
                  <a:pt x="102206" y="217714"/>
                </a:cubicBezTo>
                <a:cubicBezTo>
                  <a:pt x="89544" y="245570"/>
                  <a:pt x="80598" y="275115"/>
                  <a:pt x="73177" y="304800"/>
                </a:cubicBezTo>
                <a:cubicBezTo>
                  <a:pt x="51526" y="391407"/>
                  <a:pt x="61942" y="343180"/>
                  <a:pt x="44149" y="449943"/>
                </a:cubicBezTo>
                <a:cubicBezTo>
                  <a:pt x="48987" y="503162"/>
                  <a:pt x="48183" y="557199"/>
                  <a:pt x="58663" y="609600"/>
                </a:cubicBezTo>
                <a:cubicBezTo>
                  <a:pt x="63925" y="635909"/>
                  <a:pt x="101140" y="687830"/>
                  <a:pt x="116720" y="711200"/>
                </a:cubicBezTo>
                <a:cubicBezTo>
                  <a:pt x="121558" y="725714"/>
                  <a:pt x="131234" y="739444"/>
                  <a:pt x="131234" y="754743"/>
                </a:cubicBezTo>
                <a:cubicBezTo>
                  <a:pt x="131234" y="811304"/>
                  <a:pt x="116595" y="853640"/>
                  <a:pt x="87691" y="899886"/>
                </a:cubicBezTo>
                <a:cubicBezTo>
                  <a:pt x="74870" y="920399"/>
                  <a:pt x="56970" y="937430"/>
                  <a:pt x="44149" y="957943"/>
                </a:cubicBezTo>
                <a:cubicBezTo>
                  <a:pt x="32682" y="976291"/>
                  <a:pt x="24796" y="996648"/>
                  <a:pt x="15120" y="1016000"/>
                </a:cubicBezTo>
                <a:cubicBezTo>
                  <a:pt x="24796" y="1049867"/>
                  <a:pt x="24611" y="1088294"/>
                  <a:pt x="44149" y="1117600"/>
                </a:cubicBezTo>
                <a:cubicBezTo>
                  <a:pt x="54397" y="1132971"/>
                  <a:pt x="125163" y="1154281"/>
                  <a:pt x="145749" y="1161143"/>
                </a:cubicBezTo>
                <a:cubicBezTo>
                  <a:pt x="140911" y="1195010"/>
                  <a:pt x="141064" y="1229975"/>
                  <a:pt x="131234" y="1262743"/>
                </a:cubicBezTo>
                <a:cubicBezTo>
                  <a:pt x="126222" y="1279451"/>
                  <a:pt x="110861" y="1291140"/>
                  <a:pt x="102206" y="1306286"/>
                </a:cubicBezTo>
                <a:cubicBezTo>
                  <a:pt x="91471" y="1325072"/>
                  <a:pt x="81700" y="1344456"/>
                  <a:pt x="73177" y="1364343"/>
                </a:cubicBezTo>
                <a:cubicBezTo>
                  <a:pt x="67150" y="1378405"/>
                  <a:pt x="65505" y="1394202"/>
                  <a:pt x="58663" y="1407886"/>
                </a:cubicBezTo>
                <a:cubicBezTo>
                  <a:pt x="50862" y="1423488"/>
                  <a:pt x="39310" y="1436914"/>
                  <a:pt x="29634" y="1451428"/>
                </a:cubicBezTo>
                <a:cubicBezTo>
                  <a:pt x="22790" y="1471961"/>
                  <a:pt x="606" y="1534803"/>
                  <a:pt x="606" y="1553028"/>
                </a:cubicBezTo>
                <a:cubicBezTo>
                  <a:pt x="606" y="1592034"/>
                  <a:pt x="-4534" y="1635450"/>
                  <a:pt x="15120" y="1669143"/>
                </a:cubicBezTo>
                <a:cubicBezTo>
                  <a:pt x="32699" y="1699279"/>
                  <a:pt x="71001" y="1711598"/>
                  <a:pt x="102206" y="1727200"/>
                </a:cubicBezTo>
                <a:cubicBezTo>
                  <a:pt x="121558" y="1736876"/>
                  <a:pt x="141915" y="1744761"/>
                  <a:pt x="160263" y="1756228"/>
                </a:cubicBezTo>
                <a:cubicBezTo>
                  <a:pt x="180776" y="1769049"/>
                  <a:pt x="196683" y="1788953"/>
                  <a:pt x="218320" y="1799771"/>
                </a:cubicBezTo>
                <a:cubicBezTo>
                  <a:pt x="236162" y="1808692"/>
                  <a:pt x="257197" y="1808806"/>
                  <a:pt x="276377" y="1814286"/>
                </a:cubicBezTo>
                <a:cubicBezTo>
                  <a:pt x="422093" y="1855920"/>
                  <a:pt x="196534" y="1797954"/>
                  <a:pt x="377977" y="1843314"/>
                </a:cubicBezTo>
                <a:cubicBezTo>
                  <a:pt x="397329" y="1852990"/>
                  <a:pt x="415945" y="1864307"/>
                  <a:pt x="436034" y="1872343"/>
                </a:cubicBezTo>
                <a:cubicBezTo>
                  <a:pt x="464444" y="1883707"/>
                  <a:pt x="523120" y="1901371"/>
                  <a:pt x="523120" y="1901371"/>
                </a:cubicBezTo>
                <a:cubicBezTo>
                  <a:pt x="689620" y="2012373"/>
                  <a:pt x="531539" y="1918026"/>
                  <a:pt x="1002091" y="1944914"/>
                </a:cubicBezTo>
                <a:cubicBezTo>
                  <a:pt x="1044372" y="1947330"/>
                  <a:pt x="1079349" y="1960990"/>
                  <a:pt x="1118206" y="1973943"/>
                </a:cubicBezTo>
                <a:cubicBezTo>
                  <a:pt x="1156911" y="1969105"/>
                  <a:pt x="1197316" y="1971763"/>
                  <a:pt x="1234320" y="1959428"/>
                </a:cubicBezTo>
                <a:cubicBezTo>
                  <a:pt x="1257269" y="1951778"/>
                  <a:pt x="1272560" y="1929758"/>
                  <a:pt x="1292377" y="1915886"/>
                </a:cubicBezTo>
                <a:cubicBezTo>
                  <a:pt x="1383121" y="1852365"/>
                  <a:pt x="1350343" y="1867534"/>
                  <a:pt x="1423006" y="1843314"/>
                </a:cubicBezTo>
                <a:cubicBezTo>
                  <a:pt x="1437520" y="1823962"/>
                  <a:pt x="1454547" y="1806260"/>
                  <a:pt x="1466549" y="1785257"/>
                </a:cubicBezTo>
                <a:cubicBezTo>
                  <a:pt x="1474140" y="1771973"/>
                  <a:pt x="1473472" y="1754998"/>
                  <a:pt x="1481063" y="1741714"/>
                </a:cubicBezTo>
                <a:cubicBezTo>
                  <a:pt x="1493065" y="1720711"/>
                  <a:pt x="1512417" y="1704552"/>
                  <a:pt x="1524606" y="1683657"/>
                </a:cubicBezTo>
                <a:cubicBezTo>
                  <a:pt x="1546410" y="1646279"/>
                  <a:pt x="1582663" y="1567543"/>
                  <a:pt x="1582663" y="1567543"/>
                </a:cubicBezTo>
                <a:cubicBezTo>
                  <a:pt x="1587501" y="1548191"/>
                  <a:pt x="1591445" y="1528593"/>
                  <a:pt x="1597177" y="1509486"/>
                </a:cubicBezTo>
                <a:cubicBezTo>
                  <a:pt x="1605970" y="1480178"/>
                  <a:pt x="1618785" y="1452085"/>
                  <a:pt x="1626206" y="1422400"/>
                </a:cubicBezTo>
                <a:lnTo>
                  <a:pt x="1640720" y="1364343"/>
                </a:lnTo>
                <a:cubicBezTo>
                  <a:pt x="1635882" y="1291771"/>
                  <a:pt x="1636492" y="1218630"/>
                  <a:pt x="1626206" y="1146628"/>
                </a:cubicBezTo>
                <a:cubicBezTo>
                  <a:pt x="1621014" y="1110286"/>
                  <a:pt x="1589167" y="1036516"/>
                  <a:pt x="1568149" y="1001486"/>
                </a:cubicBezTo>
                <a:cubicBezTo>
                  <a:pt x="1550199" y="971570"/>
                  <a:pt x="1539120" y="933753"/>
                  <a:pt x="1510091" y="914400"/>
                </a:cubicBezTo>
                <a:lnTo>
                  <a:pt x="1423006" y="856343"/>
                </a:lnTo>
                <a:cubicBezTo>
                  <a:pt x="1427844" y="832152"/>
                  <a:pt x="1424275" y="804584"/>
                  <a:pt x="1437520" y="783771"/>
                </a:cubicBezTo>
                <a:cubicBezTo>
                  <a:pt x="1459560" y="749137"/>
                  <a:pt x="1524606" y="696686"/>
                  <a:pt x="1524606" y="696686"/>
                </a:cubicBezTo>
                <a:cubicBezTo>
                  <a:pt x="1529444" y="682172"/>
                  <a:pt x="1539120" y="668442"/>
                  <a:pt x="1539120" y="653143"/>
                </a:cubicBezTo>
                <a:cubicBezTo>
                  <a:pt x="1539120" y="437362"/>
                  <a:pt x="1547799" y="475976"/>
                  <a:pt x="1510091" y="362857"/>
                </a:cubicBezTo>
                <a:cubicBezTo>
                  <a:pt x="1505253" y="328990"/>
                  <a:pt x="1507268" y="293408"/>
                  <a:pt x="1495577" y="261257"/>
                </a:cubicBezTo>
                <a:cubicBezTo>
                  <a:pt x="1482114" y="224234"/>
                  <a:pt x="1442923" y="191387"/>
                  <a:pt x="1408491" y="174171"/>
                </a:cubicBezTo>
                <a:cubicBezTo>
                  <a:pt x="1394807" y="167329"/>
                  <a:pt x="1379274" y="165029"/>
                  <a:pt x="1364949" y="159657"/>
                </a:cubicBezTo>
                <a:cubicBezTo>
                  <a:pt x="1340554" y="150509"/>
                  <a:pt x="1316186" y="141210"/>
                  <a:pt x="1292377" y="130628"/>
                </a:cubicBezTo>
                <a:cubicBezTo>
                  <a:pt x="1272605" y="121841"/>
                  <a:pt x="1255899" y="103179"/>
                  <a:pt x="1234320" y="101600"/>
                </a:cubicBezTo>
                <a:cubicBezTo>
                  <a:pt x="1055722" y="88532"/>
                  <a:pt x="876301" y="91924"/>
                  <a:pt x="697291" y="87086"/>
                </a:cubicBezTo>
                <a:cubicBezTo>
                  <a:pt x="682777" y="82248"/>
                  <a:pt x="667433" y="79413"/>
                  <a:pt x="653749" y="72571"/>
                </a:cubicBezTo>
                <a:cubicBezTo>
                  <a:pt x="638147" y="64770"/>
                  <a:pt x="627475" y="46010"/>
                  <a:pt x="610206" y="43543"/>
                </a:cubicBezTo>
                <a:cubicBezTo>
                  <a:pt x="557522" y="36017"/>
                  <a:pt x="503768" y="43543"/>
                  <a:pt x="450549" y="43543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9D202-0603-8A3B-259D-5186F1DA6C4C}"/>
              </a:ext>
            </a:extLst>
          </p:cNvPr>
          <p:cNvSpPr txBox="1"/>
          <p:nvPr/>
        </p:nvSpPr>
        <p:spPr>
          <a:xfrm>
            <a:off x="335270" y="6704882"/>
            <a:ext cx="154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World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ADC217A-A381-0C1C-543D-8E9E755EF3B5}"/>
              </a:ext>
            </a:extLst>
          </p:cNvPr>
          <p:cNvSpPr/>
          <p:nvPr/>
        </p:nvSpPr>
        <p:spPr bwMode="auto">
          <a:xfrm>
            <a:off x="2005806" y="6933406"/>
            <a:ext cx="457200" cy="1639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D3B99-E6D7-4BEA-E2D0-C76AE11E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3B3F8DC8-CD85-6B4E-47EA-F259DE9A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You must use the ssh-agent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C2D6A-6810-9C4A-5EDE-ED3B5ABF3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31F79-15CF-D034-E54D-14493234DCD8}"/>
              </a:ext>
            </a:extLst>
          </p:cNvPr>
          <p:cNvSpPr txBox="1"/>
          <p:nvPr/>
        </p:nvSpPr>
        <p:spPr>
          <a:xfrm>
            <a:off x="530383" y="2368560"/>
            <a:ext cx="11858965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The ssh-agent is able to hand out the unlocked ssh key to proper entities asking for it. It does really act like an agent on your behalf.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All it takes is to grant it the power to do that by “unlocking” the key.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And no, it will not ever give away an unlocked version of your key so it can be used in some other way or session.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You can also take keys away from it again.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On non-Windows systems (Mac, Linux) you already have such an agent running. Check by typing ssh-add –L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Ok, you have an agent, you just haven’t given it anything to do yet.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028AE-AFA5-6670-ABD7-76B278AD0407}"/>
              </a:ext>
            </a:extLst>
          </p:cNvPr>
          <p:cNvSpPr/>
          <p:nvPr/>
        </p:nvSpPr>
        <p:spPr>
          <a:xfrm>
            <a:off x="625865" y="7029510"/>
            <a:ext cx="12377348" cy="707886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 -L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agent has no identities.</a:t>
            </a:r>
          </a:p>
        </p:txBody>
      </p:sp>
    </p:spTree>
    <p:extLst>
      <p:ext uri="{BB962C8B-B14F-4D97-AF65-F5344CB8AC3E}">
        <p14:creationId xmlns:p14="http://schemas.microsoft.com/office/powerpoint/2010/main" val="321602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Unlocking a key for the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ssh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-agent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3957" y="2209006"/>
            <a:ext cx="1188463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Now type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And type your key’s passphrase (not your password) and unlock it.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filename defaults to $HOME/.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ssh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/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id_rsa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, but you can specify any (secret) key file name. This is how I unlock other keys as needed.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After that (this is all on your laptop still),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ssh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-add –L shows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70E89-AC30-A94D-88C3-253CD5093AAA}"/>
              </a:ext>
            </a:extLst>
          </p:cNvPr>
          <p:cNvSpPr/>
          <p:nvPr/>
        </p:nvSpPr>
        <p:spPr>
          <a:xfrm>
            <a:off x="430084" y="3047206"/>
            <a:ext cx="12377348" cy="707886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passphrase for /Users/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/.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id_rsa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9860B-AE31-4040-AFF6-2E45E9C4F255}"/>
              </a:ext>
            </a:extLst>
          </p:cNvPr>
          <p:cNvSpPr/>
          <p:nvPr/>
        </p:nvSpPr>
        <p:spPr>
          <a:xfrm>
            <a:off x="525058" y="6530320"/>
            <a:ext cx="12072548" cy="707886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 -L</a:t>
            </a: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ssh-rsa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AAAAB3NzaC1yc2EAxxxxxxxxxx…….= /Users/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/.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id_rsa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1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378FF-BD13-CEE6-CAC6-F8F04784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545FCB3-21C2-8A1B-6CA4-6577F5A1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What I need you to do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C4DA1B6-1023-204C-4A3C-547B2F95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68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519112" indent="-514350" eaLnBrk="1" hangingPunct="1">
              <a:spcBef>
                <a:spcPts val="1363"/>
              </a:spcBef>
              <a:buClrTx/>
              <a:buFontTx/>
              <a:buAutoNum type="arabicParenR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Get set up with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mobilepass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. If you can already log in to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hallgw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, you are good.</a:t>
            </a:r>
          </a:p>
          <a:p>
            <a:pPr marL="519112" indent="-514350" eaLnBrk="1" hangingPunct="1">
              <a:spcBef>
                <a:spcPts val="1363"/>
              </a:spcBef>
              <a:buClrTx/>
              <a:buFontTx/>
              <a:buAutoNum type="arabicParenR"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marL="519112" indent="-514350" eaLnBrk="1" hangingPunct="1">
              <a:spcBef>
                <a:spcPts val="1363"/>
              </a:spcBef>
              <a:buClrTx/>
              <a:buFontTx/>
              <a:buAutoNum type="arabicParenR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get me your ssh public key. Don’t use passwords…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It’s usually $HOME/.ssh/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id_rsa.pub</a:t>
            </a: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If you want to make a dedicated ssh key for this, it’s good practice – if one gets away from you for some reason, you don’t have to change them all.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DA4FE-A9BE-7192-4444-29376986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26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 tip for Mac users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7704" y="2399822"/>
            <a:ext cx="1188463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Typically your public key is in a hidden directory .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ssh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/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id_rsa.pub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as shown before.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To access such a hidden directory in the file dialog, enter Command-Shift-g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and type the directory name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Then you can pick the otherwise hidden file.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4B0F6-6BA8-2A47-A32D-DB6349A0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13" y="4304506"/>
            <a:ext cx="9791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What do you need?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27550" y="2360214"/>
            <a:ext cx="11884634" cy="25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People that work at BNL are used to logging in via ssh keys. Super-convenient and safe.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We will need to use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Jlab’s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authentication method for the “way in”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After that’s it’s still ssh-keys (my preference)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49AB4-2542-9726-54FD-5A255597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20" r="38854" b="21555"/>
          <a:stretch>
            <a:fillRect/>
          </a:stretch>
        </p:blipFill>
        <p:spPr>
          <a:xfrm>
            <a:off x="10107613" y="4726847"/>
            <a:ext cx="2895600" cy="388177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27EE1B4-0E50-4143-5D9C-D4F4C375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8" y="4943145"/>
            <a:ext cx="9621835" cy="42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need to email the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helpdesk@jlab.org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and tell them that you need “MobilePASS” access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will get an email with instructions, chiefly the link to the proper App (there are similar-sounding ones, get the right one)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set a numeric pin. You may have used DUO, same deal – your password is the pin + the one-time-code that the app gives you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Like you set 123456 as pin, and the code is 999333, the pw is 123456999333</a:t>
            </a:r>
          </a:p>
        </p:txBody>
      </p:sp>
    </p:spTree>
    <p:extLst>
      <p:ext uri="{BB962C8B-B14F-4D97-AF65-F5344CB8AC3E}">
        <p14:creationId xmlns:p14="http://schemas.microsoft.com/office/powerpoint/2010/main" val="2048569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79B14-B76A-2762-D153-0CC846BB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558963EF-61FD-4F26-411C-D951334B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path to carbon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0B51067-C16F-43BB-0541-65245E98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25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will need to go through 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 gateway that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klets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you “inside”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Jlab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;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my gateway that is currently to the right of the setup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And from there, finally to carbon (or any other node that may reside there)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5912A-1441-7091-DE4B-21A2EE67B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B059A-762F-F5A6-FC0E-C95FBA26928E}"/>
              </a:ext>
            </a:extLst>
          </p:cNvPr>
          <p:cNvSpPr/>
          <p:nvPr/>
        </p:nvSpPr>
        <p:spPr>
          <a:xfrm>
            <a:off x="527549" y="5158227"/>
            <a:ext cx="12377348" cy="4247317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mlpmacM2-4:~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ssh -l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hallgw.jlab.org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purschke@hallgw.jlab.org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Password: 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123456999333</a:t>
            </a: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[purschke@login1]~% ssh -l </a:t>
            </a:r>
            <a:r>
              <a:rPr lang="en-US" sz="18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bnl-daq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X11 forwarding request failed on channel 0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login: Wed Mar 25 11:55:15 2026 from 129.57.52.50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mep@bicgw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</a:t>
            </a: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mep@bicgw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ssh carbon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 to Ubuntu 22.04.4 LTS (GNU/Linux 6.8.0-106-generic x86_64)</a:t>
            </a: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stuff deleted&gt;</a:t>
            </a: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login: Wed Mar 25 12:49:46 2026 from 192.168.60.1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(base)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mep@carbon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</a:t>
            </a:r>
          </a:p>
        </p:txBody>
      </p:sp>
    </p:spTree>
    <p:extLst>
      <p:ext uri="{BB962C8B-B14F-4D97-AF65-F5344CB8AC3E}">
        <p14:creationId xmlns:p14="http://schemas.microsoft.com/office/powerpoint/2010/main" val="1212242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E2E5A-61BC-6823-49C0-67B60F86F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0F1EC9EE-4CB5-C4DB-9A76-6D812E270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And now please set it up right.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D99A6B6-865F-FCF0-A85D-F6AD1E23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25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step-by-step I showed before is good for an initial test that it all works.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And then forget all that. Set up your .ssh/config right and do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How? A few lines in your ~/.ssh/config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FC503-C0DC-093B-7618-2451B9722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EEC36-2EFC-C57E-D164-1F283565B159}"/>
              </a:ext>
            </a:extLst>
          </p:cNvPr>
          <p:cNvSpPr/>
          <p:nvPr/>
        </p:nvSpPr>
        <p:spPr>
          <a:xfrm>
            <a:off x="526755" y="3885406"/>
            <a:ext cx="10394451" cy="1938992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mlpmacM2-4:~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ssh carbon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some chatter deleted &gt; 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login: Wed Mar 25 12:50:08 2026 from 192.168.60.1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(base)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mep@carbon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</a:t>
            </a:r>
          </a:p>
        </p:txBody>
      </p:sp>
    </p:spTree>
    <p:extLst>
      <p:ext uri="{BB962C8B-B14F-4D97-AF65-F5344CB8AC3E}">
        <p14:creationId xmlns:p14="http://schemas.microsoft.com/office/powerpoint/2010/main" val="47805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78CB7-6372-4849-B982-B4748450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E66E13A9-15D8-9CC5-6FC2-78707CAB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.ssh/config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3B16B56-FAE8-F871-9333-007FB3C67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25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Start with the most-wanted stuff. Don’t do ssh –A –X ….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That is valid for all connections. Convenience.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4000" dirty="0">
                <a:solidFill>
                  <a:srgbClr val="C00000"/>
                </a:solidFill>
                <a:latin typeface="Arial Narrow" charset="0"/>
              </a:rPr>
              <a:t>Important: Make sure you have this block in your .ssh/config on your account on </a:t>
            </a:r>
            <a:r>
              <a:rPr lang="en-US" sz="4000" dirty="0" err="1">
                <a:solidFill>
                  <a:srgbClr val="C00000"/>
                </a:solidFill>
                <a:latin typeface="Arial Narrow" charset="0"/>
              </a:rPr>
              <a:t>hallgw</a:t>
            </a:r>
            <a:r>
              <a:rPr lang="en-US" sz="4000" dirty="0">
                <a:solidFill>
                  <a:srgbClr val="C00000"/>
                </a:solidFill>
                <a:latin typeface="Arial Narrow" charset="0"/>
              </a:rPr>
              <a:t>!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BABDC-EF49-92E3-B8EE-CCA32CF2F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9295B-AE70-9420-B952-F7C1993A6E93}"/>
              </a:ext>
            </a:extLst>
          </p:cNvPr>
          <p:cNvSpPr/>
          <p:nvPr/>
        </p:nvSpPr>
        <p:spPr>
          <a:xfrm>
            <a:off x="490469" y="3154515"/>
            <a:ext cx="10394451" cy="2677656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ForwardAgent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yes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ForwardX11 yes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ForwardX11Trusted yes</a:t>
            </a: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NoHostAuthenticationForLocalhost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yes</a:t>
            </a: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PubkeyAcceptedKeyTypes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+ssh-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HostKeyAlgorithms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+ssh-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34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EAE99-B82D-5678-5A3E-49B5DC3D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FC8E7FB1-0015-4F7E-5DD8-0611A5FA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Getting to the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bnl-daq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“gateway machine”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9672F547-E13A-CF12-ACC9-A89F0AA3C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68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1) Getting to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bnl-daq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That says “in order to get to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bnl-daq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, please jump via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hallgw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From this point on, “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bnl-daq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” can </a:t>
            </a:r>
            <a:r>
              <a:rPr lang="en-US" sz="3000" i="1" dirty="0">
                <a:solidFill>
                  <a:schemeClr val="tx1"/>
                </a:solidFill>
                <a:latin typeface="Arial Narrow" charset="0"/>
              </a:rPr>
              <a:t>act as a Proxy Jump host in its own right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75526-420A-0ACA-BDE2-8D8FB9C8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C327D-093E-2DDC-99F4-DCEB7538CE67}"/>
              </a:ext>
            </a:extLst>
          </p:cNvPr>
          <p:cNvSpPr/>
          <p:nvPr/>
        </p:nvSpPr>
        <p:spPr>
          <a:xfrm>
            <a:off x="710406" y="3537178"/>
            <a:ext cx="10394451" cy="2677656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bnl-daq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bnl-daq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User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9922 localhost:22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ProxyJump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purschke@hallgw.jlab.org</a:t>
            </a:r>
            <a:endParaRPr lang="en-US" sz="24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2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042BC-5E08-727F-A090-E8678085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C4FCBB68-9473-4A53-1EB5-1D92FC834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Getting to the carbon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B063B331-C484-10F6-4D07-126F3DBC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68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2) Getting to carbon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That says “in order to get to carbon, please jump via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bnl-daq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21E01-1D96-8FAB-2F17-891D07F83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4D42E-700D-C533-3AA6-23392BBB2BEB}"/>
              </a:ext>
            </a:extLst>
          </p:cNvPr>
          <p:cNvSpPr/>
          <p:nvPr/>
        </p:nvSpPr>
        <p:spPr>
          <a:xfrm>
            <a:off x="710406" y="3537178"/>
            <a:ext cx="10394451" cy="3046988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User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5910 localhost:5902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9923 localhost:22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ProxyJump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mep@bnl-daq</a:t>
            </a:r>
            <a:endParaRPr lang="en-US" sz="24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9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9C5FA-3871-126F-58D6-66A4D799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DC5D7306-96FD-BDA3-6675-B960261B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All together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7E5BF5B-38B0-DCBA-5EA5-B32D3C946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0" y="2360214"/>
            <a:ext cx="11884634" cy="68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relevant lines from my config, together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That says “in order to get to carbon, please jump via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bnl-daq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33604-30FE-97FE-873A-A730DA5AB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A2870-5D9C-2B75-FEE3-7520F2ACDF33}"/>
              </a:ext>
            </a:extLst>
          </p:cNvPr>
          <p:cNvSpPr/>
          <p:nvPr/>
        </p:nvSpPr>
        <p:spPr>
          <a:xfrm>
            <a:off x="710406" y="3537178"/>
            <a:ext cx="10394451" cy="5632311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bicdaq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bnl-daq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bnl-daq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User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9922 localhost:22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ProxyJump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purschke@hallgw.jlab.org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User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5910 localhost:5902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9923 localhost:22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ProxyJump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mep@bnl-daq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0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E81B6-8D0C-868A-CFBF-96C173BA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F98A6432-A17E-08A8-845C-D7BFAB98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You must use the ssh-agent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BD854-8398-8EEB-E8C6-AE92D60FB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4FE94-20D5-911C-AA5E-18F60512DD7E}"/>
              </a:ext>
            </a:extLst>
          </p:cNvPr>
          <p:cNvSpPr txBox="1"/>
          <p:nvPr/>
        </p:nvSpPr>
        <p:spPr>
          <a:xfrm>
            <a:off x="530383" y="2368560"/>
            <a:ext cx="11858965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The ssh-agent is able to hand out the unlocked ssh key to proper entities asking for it. It does really act like an agent on your behalf.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All it takes is to grant it the power to do that by “unlocking” the key.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And no, it will not ever give away an unlocked version of your key so it can be used in some other way or session.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You can also take keys away from it again.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On non-Windows systems (Mac, Linux) you already have such an agent running. Check by typing ssh-add –L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Ok, you have an agent, you just haven’t given it anything to do yet.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A5115-7DD5-16E9-C3CC-DF780760C122}"/>
              </a:ext>
            </a:extLst>
          </p:cNvPr>
          <p:cNvSpPr/>
          <p:nvPr/>
        </p:nvSpPr>
        <p:spPr>
          <a:xfrm>
            <a:off x="625865" y="7029510"/>
            <a:ext cx="12377348" cy="707886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 -L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agent has no identities.</a:t>
            </a:r>
          </a:p>
        </p:txBody>
      </p:sp>
    </p:spTree>
    <p:extLst>
      <p:ext uri="{BB962C8B-B14F-4D97-AF65-F5344CB8AC3E}">
        <p14:creationId xmlns:p14="http://schemas.microsoft.com/office/powerpoint/2010/main" val="64401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103191</TotalTime>
  <Words>1197</Words>
  <Application>Microsoft Macintosh PowerPoint</Application>
  <PresentationFormat>Custom</PresentationFormat>
  <Paragraphs>189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13</vt:i4>
      </vt:variant>
    </vt:vector>
  </HeadingPairs>
  <TitlesOfParts>
    <vt:vector size="46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443</cp:revision>
  <cp:lastPrinted>2019-08-08T02:53:14Z</cp:lastPrinted>
  <dcterms:created xsi:type="dcterms:W3CDTF">1601-01-01T00:00:00Z</dcterms:created>
  <dcterms:modified xsi:type="dcterms:W3CDTF">2026-03-25T19:49:31Z</dcterms:modified>
</cp:coreProperties>
</file>