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9"/>
  </p:notesMasterIdLst>
  <p:sldIdLst>
    <p:sldId id="316" r:id="rId6"/>
    <p:sldId id="256" r:id="rId7"/>
    <p:sldId id="214737551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BEABDB-EE79-4B48-8D2A-40E17329BB61}" v="9" dt="2026-04-22T00:02:03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74" d="100"/>
          <a:sy n="74" d="100"/>
        </p:scale>
        <p:origin x="91" y="40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B9C963FC-4D17-41B3-8CC0-D79932F8F62A}"/>
    <pc:docChg chg="undo custSel addSld delSld modSld">
      <pc:chgData name="Fernando Barbosa" userId="26e508f0-5e45-4ff3-9cbc-2459c82fe5c2" providerId="ADAL" clId="{B9C963FC-4D17-41B3-8CC0-D79932F8F62A}" dt="2026-05-12T15:43:49.287" v="614" actId="20577"/>
      <pc:docMkLst>
        <pc:docMk/>
      </pc:docMkLst>
      <pc:sldChg chg="addSp delSp modSp add del mod">
        <pc:chgData name="Fernando Barbosa" userId="26e508f0-5e45-4ff3-9cbc-2459c82fe5c2" providerId="ADAL" clId="{B9C963FC-4D17-41B3-8CC0-D79932F8F62A}" dt="2026-05-12T15:43:21.319" v="600" actId="207"/>
        <pc:sldMkLst>
          <pc:docMk/>
          <pc:sldMk cId="1123033345" sldId="256"/>
        </pc:sldMkLst>
        <pc:spChg chg="add mod">
          <ac:chgData name="Fernando Barbosa" userId="26e508f0-5e45-4ff3-9cbc-2459c82fe5c2" providerId="ADAL" clId="{B9C963FC-4D17-41B3-8CC0-D79932F8F62A}" dt="2026-05-12T15:43:21.319" v="600" actId="207"/>
          <ac:spMkLst>
            <pc:docMk/>
            <pc:sldMk cId="1123033345" sldId="256"/>
            <ac:spMk id="2" creationId="{CA61781E-8A13-E2C9-8350-EDDBBBA72E91}"/>
          </ac:spMkLst>
        </pc:spChg>
      </pc:sldChg>
      <pc:sldChg chg="modSp add mod">
        <pc:chgData name="Fernando Barbosa" userId="26e508f0-5e45-4ff3-9cbc-2459c82fe5c2" providerId="ADAL" clId="{B9C963FC-4D17-41B3-8CC0-D79932F8F62A}" dt="2026-05-12T15:43:49.287" v="614" actId="20577"/>
        <pc:sldMkLst>
          <pc:docMk/>
          <pc:sldMk cId="1250316301" sldId="2147375510"/>
        </pc:sldMkLst>
        <pc:graphicFrameChg chg="modGraphic">
          <ac:chgData name="Fernando Barbosa" userId="26e508f0-5e45-4ff3-9cbc-2459c82fe5c2" providerId="ADAL" clId="{B9C963FC-4D17-41B3-8CC0-D79932F8F62A}" dt="2026-05-12T15:43:49.287" v="614" actId="20577"/>
          <ac:graphicFrameMkLst>
            <pc:docMk/>
            <pc:sldMk cId="1250316301" sldId="2147375510"/>
            <ac:graphicFrameMk id="5" creationId="{5D2C8C1F-3F92-6CE0-84DA-8A1CA5C20E53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5/6/2026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 fontScale="90000"/>
          </a:bodyPr>
          <a:lstStyle/>
          <a:p>
            <a:r>
              <a:rPr lang="en-US" dirty="0"/>
              <a:t>ASIC &amp; Discrete Internal Reviews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April – May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61781E-8A13-E2C9-8350-EDDBBBA72E91}"/>
              </a:ext>
            </a:extLst>
          </p:cNvPr>
          <p:cNvSpPr txBox="1"/>
          <p:nvPr/>
        </p:nvSpPr>
        <p:spPr>
          <a:xfrm>
            <a:off x="414780" y="197346"/>
            <a:ext cx="1118176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dirty="0">
                <a:solidFill>
                  <a:srgbClr val="0000FF"/>
                </a:solidFill>
              </a:rPr>
              <a:t>ASIC &amp; Discrete Readout Internal Reviews</a:t>
            </a:r>
          </a:p>
          <a:p>
            <a:pPr fontAlgn="base"/>
            <a:endParaRPr lang="en-US" sz="1000" dirty="0"/>
          </a:p>
          <a:p>
            <a:pPr fontAlgn="base"/>
            <a:r>
              <a:rPr lang="en-US" sz="2000" dirty="0">
                <a:solidFill>
                  <a:srgbClr val="0000FF"/>
                </a:solidFill>
              </a:rPr>
              <a:t>Goals of the reviews:</a:t>
            </a:r>
          </a:p>
          <a:p>
            <a:pPr fontAlgn="base"/>
            <a:endParaRPr lang="en-US" dirty="0"/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/>
              <a:t>Provide a comprehensive assessment of the ASICs and Discrete Readout from design to production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Specifications &amp; Requirements - frontend, processing, interfaces, power and packaging (including form factors where applicable).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Digital Interfaces - commands &amp; controls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Status &amp; Steps to Completion - with schedule and to include testing/validation with detectors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Production Outlook - to include final production review, production timeline and QA/QC testing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Documentation - Functionality (e.g. User’s Manual/Spec sheets) and QA/QC Plans, and with planned availability for FEB final designs and Engineering Articles, bump/wire bonding.</a:t>
            </a:r>
          </a:p>
          <a:p>
            <a:pPr fontAlgn="base"/>
            <a:endParaRPr lang="en-US" dirty="0"/>
          </a:p>
          <a:p>
            <a:pPr fontAlgn="base"/>
            <a:r>
              <a:rPr lang="en-US" sz="2000" dirty="0">
                <a:solidFill>
                  <a:srgbClr val="0000FF"/>
                </a:solidFill>
              </a:rPr>
              <a:t>Review Schedule:</a:t>
            </a:r>
          </a:p>
          <a:p>
            <a:pPr fontAlgn="base"/>
            <a:endParaRPr lang="en-US" sz="1000" dirty="0"/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EICROC - 1 April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ALCOR - 22 April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SALSA - 6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FF"/>
                </a:solidFill>
              </a:rPr>
              <a:t>CALOROC - 13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FCFD - 20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Discrete - 27 May 2026</a:t>
            </a:r>
          </a:p>
          <a:p>
            <a:pPr lvl="2"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C3819A8-C252-3368-092B-5D8AD2237E94}"/>
              </a:ext>
            </a:extLst>
          </p:cNvPr>
          <p:cNvSpPr txBox="1"/>
          <p:nvPr/>
        </p:nvSpPr>
        <p:spPr>
          <a:xfrm>
            <a:off x="414780" y="197346"/>
            <a:ext cx="11181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dirty="0">
                <a:solidFill>
                  <a:srgbClr val="0000FF"/>
                </a:solidFill>
              </a:rPr>
              <a:t>ASIC/Discrete Production Schedule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D2C8C1F-3F92-6CE0-84DA-8A1CA5C20E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528900"/>
              </p:ext>
            </p:extLst>
          </p:nvPr>
        </p:nvGraphicFramePr>
        <p:xfrm>
          <a:off x="3335384" y="1834363"/>
          <a:ext cx="5199015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303">
                  <a:extLst>
                    <a:ext uri="{9D8B030D-6E8A-4147-A177-3AD203B41FA5}">
                      <a16:colId xmlns:a16="http://schemas.microsoft.com/office/drawing/2014/main" val="3537440268"/>
                    </a:ext>
                  </a:extLst>
                </a:gridCol>
                <a:gridCol w="2015959">
                  <a:extLst>
                    <a:ext uri="{9D8B030D-6E8A-4147-A177-3AD203B41FA5}">
                      <a16:colId xmlns:a16="http://schemas.microsoft.com/office/drawing/2014/main" val="2465029011"/>
                    </a:ext>
                  </a:extLst>
                </a:gridCol>
                <a:gridCol w="1680753">
                  <a:extLst>
                    <a:ext uri="{9D8B030D-6E8A-4147-A177-3AD203B41FA5}">
                      <a16:colId xmlns:a16="http://schemas.microsoft.com/office/drawing/2014/main" val="1202662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Fabrication 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588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Discrete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729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CALOROC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November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30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EICROC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November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394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FCFD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22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FCFD Variant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90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ALCOR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March 2028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249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SALSA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July 2029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018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316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cff909e-542d-4672-8557-4ef8d9009dce"/>
    <ds:schemaRef ds:uri="http://purl.org/dc/elements/1.1/"/>
    <ds:schemaRef ds:uri="426b74de-0581-4e94-90c0-1abf6215444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b4d7ee1f-4fb3-4f06-9037-2b5b522042ab}" enabled="0" method="" siteId="{b4d7ee1f-4fb3-4f06-9037-2b5b522042a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170872</TotalTime>
  <Words>205</Words>
  <Application>Microsoft Office PowerPoint</Application>
  <PresentationFormat>Widescreen</PresentationFormat>
  <Paragraphs>47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1_Office Theme</vt:lpstr>
      <vt:lpstr>ASIC &amp; Discrete Internal Reviews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545</cp:revision>
  <dcterms:created xsi:type="dcterms:W3CDTF">2020-03-06T15:05:08Z</dcterms:created>
  <dcterms:modified xsi:type="dcterms:W3CDTF">2026-05-12T15:43:50Z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