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4"/>
    <p:sldMasterId id="2147483672" r:id="rId5"/>
  </p:sldMasterIdLst>
  <p:notesMasterIdLst>
    <p:notesMasterId r:id="rId9"/>
  </p:notesMasterIdLst>
  <p:sldIdLst>
    <p:sldId id="316" r:id="rId6"/>
    <p:sldId id="256" r:id="rId7"/>
    <p:sldId id="214737551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24407B"/>
    <a:srgbClr val="30519D"/>
    <a:srgbClr val="FFFB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46"/>
  </p:normalViewPr>
  <p:slideViewPr>
    <p:cSldViewPr snapToGrid="0" snapToObjects="1">
      <p:cViewPr varScale="1">
        <p:scale>
          <a:sx n="74" d="100"/>
          <a:sy n="74" d="100"/>
        </p:scale>
        <p:origin x="91" y="40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ernando Barbosa" userId="26e508f0-5e45-4ff3-9cbc-2459c82fe5c2" providerId="ADAL" clId="{B9C963FC-4D17-41B3-8CC0-D79932F8F62A}"/>
    <pc:docChg chg="undo custSel addSld delSld modSld">
      <pc:chgData name="Fernando Barbosa" userId="26e508f0-5e45-4ff3-9cbc-2459c82fe5c2" providerId="ADAL" clId="{B9C963FC-4D17-41B3-8CC0-D79932F8F62A}" dt="2026-05-18T13:49:14.688" v="632" actId="207"/>
      <pc:docMkLst>
        <pc:docMk/>
      </pc:docMkLst>
      <pc:sldChg chg="addSp delSp modSp add del mod">
        <pc:chgData name="Fernando Barbosa" userId="26e508f0-5e45-4ff3-9cbc-2459c82fe5c2" providerId="ADAL" clId="{B9C963FC-4D17-41B3-8CC0-D79932F8F62A}" dt="2026-05-18T13:49:14.688" v="632" actId="207"/>
        <pc:sldMkLst>
          <pc:docMk/>
          <pc:sldMk cId="1123033345" sldId="256"/>
        </pc:sldMkLst>
        <pc:spChg chg="add mod">
          <ac:chgData name="Fernando Barbosa" userId="26e508f0-5e45-4ff3-9cbc-2459c82fe5c2" providerId="ADAL" clId="{B9C963FC-4D17-41B3-8CC0-D79932F8F62A}" dt="2026-05-18T13:49:14.688" v="632" actId="207"/>
          <ac:spMkLst>
            <pc:docMk/>
            <pc:sldMk cId="1123033345" sldId="256"/>
            <ac:spMk id="2" creationId="{CA61781E-8A13-E2C9-8350-EDDBBBA72E91}"/>
          </ac:spMkLst>
        </pc:spChg>
      </pc:sldChg>
      <pc:sldChg chg="modSp add mod">
        <pc:chgData name="Fernando Barbosa" userId="26e508f0-5e45-4ff3-9cbc-2459c82fe5c2" providerId="ADAL" clId="{B9C963FC-4D17-41B3-8CC0-D79932F8F62A}" dt="2026-05-15T16:52:04.399" v="630"/>
        <pc:sldMkLst>
          <pc:docMk/>
          <pc:sldMk cId="1250316301" sldId="2147375510"/>
        </pc:sldMkLst>
        <pc:graphicFrameChg chg="mod modGraphic">
          <ac:chgData name="Fernando Barbosa" userId="26e508f0-5e45-4ff3-9cbc-2459c82fe5c2" providerId="ADAL" clId="{B9C963FC-4D17-41B3-8CC0-D79932F8F62A}" dt="2026-05-15T16:52:04.399" v="630"/>
          <ac:graphicFrameMkLst>
            <pc:docMk/>
            <pc:sldMk cId="1250316301" sldId="2147375510"/>
            <ac:graphicFrameMk id="5" creationId="{5D2C8C1F-3F92-6CE0-84DA-8A1CA5C20E53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260124-CB15-F14B-95E7-034535898AAC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F469A9-FC5C-7947-AB95-626A37A1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3213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08247" y="2790092"/>
            <a:ext cx="6322645" cy="1774948"/>
          </a:xfrm>
        </p:spPr>
        <p:txBody>
          <a:bodyPr anchor="b">
            <a:normAutofit/>
          </a:bodyPr>
          <a:lstStyle>
            <a:lvl1pPr algn="r">
              <a:defRPr sz="4400" b="0" i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08247" y="4642339"/>
            <a:ext cx="6322645" cy="580292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7D894-DCD4-164B-80FD-D55DD4330E80}" type="datetime1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03B03-00AE-0540-9DF9-4B27BDA142D8}" type="datetime1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569133-567B-4610-9B1D-0C29720FE6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860B5C-9987-4024-9BBA-9C91C75568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58BAA6-2942-4D9E-BE9A-4B3C9FEDE5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E6010D-ED4C-402A-9AC8-66E53F861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DC43BD-C5C8-401D-90AE-64D18560E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5167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E56A65-5A5B-465D-8D10-DFE46351F4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A6615D-5D6B-4EFE-9C0B-8F62F55AD1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33CC75-2713-403A-9499-FE1AF8467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3B0374-5E60-4DEF-A56B-C3BDE9ACF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BC0D60-8E80-4DE2-891F-7877EAC41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7044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FFA30-FF14-49EF-A1C5-374CEE1F0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A6990D-001E-4607-A79B-808D9C865B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79BCE6-37AE-49C6-9D56-300DB4CFF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238C52-D944-4F32-BB21-4D9C47D4A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919B6D-1671-4AC4-A712-3B9337A3D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6033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1AAC81-E670-4001-8C9D-1BF56CC18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B1DFA1-B6C6-4869-8A78-186DB6D013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5F638B-0C36-47B2-9822-F63FCCE614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24FDA5-210C-453B-AEA8-F84D18434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685FA8-56DA-4E37-8CCE-DD3E2C6F2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3E978A-12BF-4393-9BC4-3C75ECCD4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3844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E5E936-0688-4F7F-8238-461694676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175434-A2F9-45A8-AD0D-F06E4337F6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82DA3C-97AD-4496-9016-E153453E77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17CB8F3-90BB-4783-A429-C6C488327F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3A0BBB-94CE-4BA1-9EFB-DC747C62FC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4DBB9F4-2703-4EBF-B12C-651D41EEF4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070EB61-69CA-4001-AC99-7B775E057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874CA60-5205-4355-84AC-748FCD2D0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0709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3AAD64-7388-480D-8CE3-5A8F0C2955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3C03BD-5F29-4AEC-ADFF-3EDE17A17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F77E6B-D744-414C-8368-AE69197E4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327C7E-072C-4760-B2FE-BA6C36999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1424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E93881-2659-4279-8F19-69DE7BF1C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9FA3D4-8D9E-41B1-96B2-B5479FCED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9B927F-BDBE-4CD7-ADF4-7A854D467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5068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03D680-4DA5-4DDB-824B-50766DFB3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EF99DF-7781-4355-BDB7-6D21B91011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8A3F85-C560-482B-A8E7-C145AFEC02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965CED-B9F6-4E03-B472-D4BFD21E0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DC6C86-07C7-4C03-8345-0FCB3932F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A3D282-E120-467E-B2E8-5DEC4B9C8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737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30519D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charset="0"/>
                <a:ea typeface="Arial" charset="0"/>
                <a:cs typeface="Arial" charset="0"/>
              </a:defRPr>
            </a:lvl1pPr>
            <a:lvl2pPr>
              <a:defRPr>
                <a:latin typeface="Arial" charset="0"/>
                <a:ea typeface="Arial" charset="0"/>
                <a:cs typeface="Arial" charset="0"/>
              </a:defRPr>
            </a:lvl2pPr>
            <a:lvl3pPr>
              <a:defRPr>
                <a:latin typeface="Arial" charset="0"/>
                <a:ea typeface="Arial" charset="0"/>
                <a:cs typeface="Arial" charset="0"/>
              </a:defRPr>
            </a:lvl3pPr>
            <a:lvl4pPr>
              <a:defRPr>
                <a:latin typeface="Arial" charset="0"/>
                <a:ea typeface="Arial" charset="0"/>
                <a:cs typeface="Arial" charset="0"/>
              </a:defRPr>
            </a:lvl4pPr>
            <a:lvl5pPr>
              <a:defRPr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44B01-5F38-1B43-8299-277CC3016A34}" type="datetime1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8ED6D2-AC2A-42EE-9781-E5D4E4FFD9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994A3F-282E-42C2-A5A7-C85E153C84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B4B5E0-9115-4BB6-9205-18E66008A8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8931B3-FAAA-4EAA-8A03-6AB0DC2DB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5A8B22-E99A-48F9-8F3E-50EE73F54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2238E9-4C72-4AA5-A195-69F540068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1813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EB45CE-A030-4CFB-BC2C-EEB557A89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6A1707-6528-4995-BF80-C5B2249EF1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8C4AEF-FE2E-4C5B-8E8F-F7F294F4A5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FC6193-592D-48D3-A871-81B12B42E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47337D-47C3-44CA-8813-DCC58DD43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2735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9D7E095-985C-4073-B0F8-CC6518B799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5E0C9A-0ABE-427B-93C1-337F0EB216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BB621F-0B1C-4EA3-91CD-A33B7B604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8EBEED-8E37-489A-9CE6-2CC3ABD26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F638C2-22DD-4F57-BA6F-640684A6C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69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A344F-17B9-FB48-8338-0A1233FB437E}" type="datetime1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AF9CC-D242-D342-B0B5-DED381761A59}" type="datetime1">
              <a:rPr lang="en-US" smtClean="0"/>
              <a:t>5/13/2026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8F6E8-73CF-6544-8553-794C470F2E25}" type="datetime1">
              <a:rPr lang="en-US" smtClean="0"/>
              <a:t>5/13/2026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53825-04C1-3E4B-A82F-9B37335206D0}" type="datetime1">
              <a:rPr lang="en-US" smtClean="0"/>
              <a:t>5/13/2026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D0E66-2570-B746-9259-DC53E0AC1017}" type="datetime1">
              <a:rPr lang="en-US" smtClean="0"/>
              <a:t>5/13/2026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84C19-65D0-E64B-BAC6-C2E03DE9EF60}" type="datetime1">
              <a:rPr lang="en-US" smtClean="0"/>
              <a:t>5/13/2026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1F73F-0E9A-7141-8C17-51C15C49D7D4}" type="datetime1">
              <a:rPr lang="en-US" smtClean="0"/>
              <a:t>5/13/2026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548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89AF5FA7-DAFA-A74F-8057-22769DAD18BF}" type="datetime1">
              <a:rPr lang="en-US" smtClean="0"/>
              <a:t>5/13/2026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616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893C5830-40F3-F04E-B2E3-10E6672BA8F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4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2360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30519D"/>
          </a:solidFill>
          <a:latin typeface="Arial" charset="0"/>
          <a:ea typeface="Arial" charset="0"/>
          <a:cs typeface="Arial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0BE25A7-344E-4DB0-815B-DDAB16D107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781A3B-24BF-45F8-B218-B48BFF4EA6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CA26C2-B368-403E-AE21-069BBABD01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C0ED7F-022C-4B10-AA75-723C3B8BFE54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132DAC-B75F-4A31-ADFE-BCA48C6BB1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4BC237-0C78-4A5C-B9F4-97698CEA66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04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34006" y="1983661"/>
            <a:ext cx="8370199" cy="1774948"/>
          </a:xfrm>
        </p:spPr>
        <p:txBody>
          <a:bodyPr>
            <a:normAutofit fontScale="90000"/>
          </a:bodyPr>
          <a:lstStyle/>
          <a:p>
            <a:r>
              <a:rPr lang="en-US" dirty="0"/>
              <a:t>ASIC &amp; Discrete Internal Reviews</a:t>
            </a:r>
            <a:br>
              <a:rPr lang="en-US" dirty="0"/>
            </a:b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78712" y="4283198"/>
            <a:ext cx="6906754" cy="106158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Fernando Barbosa (</a:t>
            </a:r>
            <a:r>
              <a:rPr lang="en-US" dirty="0" err="1"/>
              <a:t>JLab</a:t>
            </a:r>
            <a:r>
              <a:rPr lang="en-US" dirty="0"/>
              <a:t>)</a:t>
            </a:r>
          </a:p>
          <a:p>
            <a:r>
              <a:rPr lang="en-US" dirty="0"/>
              <a:t>April – May 2026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0661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A61781E-8A13-E2C9-8350-EDDBBBA72E91}"/>
              </a:ext>
            </a:extLst>
          </p:cNvPr>
          <p:cNvSpPr txBox="1"/>
          <p:nvPr/>
        </p:nvSpPr>
        <p:spPr>
          <a:xfrm>
            <a:off x="414780" y="197346"/>
            <a:ext cx="11181762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sz="2400" dirty="0">
                <a:solidFill>
                  <a:srgbClr val="0000FF"/>
                </a:solidFill>
              </a:rPr>
              <a:t>ASIC &amp; Discrete Readout Internal Reviews</a:t>
            </a:r>
          </a:p>
          <a:p>
            <a:pPr fontAlgn="base"/>
            <a:endParaRPr lang="en-US" sz="1000" dirty="0"/>
          </a:p>
          <a:p>
            <a:pPr fontAlgn="base"/>
            <a:r>
              <a:rPr lang="en-US" sz="2000" dirty="0">
                <a:solidFill>
                  <a:srgbClr val="0000FF"/>
                </a:solidFill>
              </a:rPr>
              <a:t>Goals of the reviews:</a:t>
            </a:r>
          </a:p>
          <a:p>
            <a:pPr fontAlgn="base"/>
            <a:endParaRPr lang="en-US" dirty="0"/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r>
              <a:rPr lang="en-US" dirty="0"/>
              <a:t>Provide a comprehensive assessment of the ASICs and Discrete Readout from design to production</a:t>
            </a:r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endParaRPr lang="en-US" dirty="0"/>
          </a:p>
          <a:p>
            <a:pPr marL="1257300" lvl="2" indent="-342900" fontAlgn="base">
              <a:buFont typeface="+mj-lt"/>
              <a:buAutoNum type="arabicPeriod"/>
            </a:pPr>
            <a:r>
              <a:rPr lang="en-US" dirty="0"/>
              <a:t>Specifications &amp; Requirements - frontend, processing, interfaces, power and packaging (including form factors where applicable).</a:t>
            </a:r>
          </a:p>
          <a:p>
            <a:pPr marL="1257300" lvl="2" indent="-342900" fontAlgn="base">
              <a:buFont typeface="+mj-lt"/>
              <a:buAutoNum type="arabicPeriod"/>
            </a:pPr>
            <a:r>
              <a:rPr lang="en-US" dirty="0"/>
              <a:t>Digital Interfaces - commands &amp; controls</a:t>
            </a:r>
          </a:p>
          <a:p>
            <a:pPr marL="1257300" lvl="2" indent="-342900" fontAlgn="base">
              <a:buFont typeface="+mj-lt"/>
              <a:buAutoNum type="arabicPeriod"/>
            </a:pPr>
            <a:r>
              <a:rPr lang="en-US" dirty="0"/>
              <a:t>Status &amp; Steps to Completion - with schedule and to include testing/validation with detectors</a:t>
            </a:r>
          </a:p>
          <a:p>
            <a:pPr marL="1257300" lvl="2" indent="-342900" fontAlgn="base">
              <a:buFont typeface="+mj-lt"/>
              <a:buAutoNum type="arabicPeriod"/>
            </a:pPr>
            <a:r>
              <a:rPr lang="en-US" dirty="0"/>
              <a:t>Production Outlook - to include final production review, production timeline and QA/QC testing</a:t>
            </a:r>
          </a:p>
          <a:p>
            <a:pPr marL="1257300" lvl="2" indent="-342900" fontAlgn="base">
              <a:buFont typeface="+mj-lt"/>
              <a:buAutoNum type="arabicPeriod"/>
            </a:pPr>
            <a:r>
              <a:rPr lang="en-US" dirty="0"/>
              <a:t>Documentation - Functionality (e.g. User’s Manual/Spec sheets) and QA/QC Plans, and with planned availability for FEB final designs and Engineering Articles, bump/wire bonding.</a:t>
            </a:r>
          </a:p>
          <a:p>
            <a:pPr fontAlgn="base"/>
            <a:endParaRPr lang="en-US" dirty="0"/>
          </a:p>
          <a:p>
            <a:pPr fontAlgn="base"/>
            <a:r>
              <a:rPr lang="en-US" sz="2000" dirty="0">
                <a:solidFill>
                  <a:srgbClr val="0000FF"/>
                </a:solidFill>
              </a:rPr>
              <a:t>Review Schedule:</a:t>
            </a:r>
          </a:p>
          <a:p>
            <a:pPr fontAlgn="base"/>
            <a:endParaRPr lang="en-US" sz="1000" dirty="0"/>
          </a:p>
          <a:p>
            <a:pPr marL="1200150" lvl="2" indent="-285750" fontAlgn="base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B050"/>
                </a:solidFill>
              </a:rPr>
              <a:t>EICROC - 1 April 2026</a:t>
            </a:r>
          </a:p>
          <a:p>
            <a:pPr marL="1200150" lvl="2" indent="-285750" fontAlgn="base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B050"/>
                </a:solidFill>
              </a:rPr>
              <a:t>ALCOR - 22 April 2026</a:t>
            </a:r>
          </a:p>
          <a:p>
            <a:pPr marL="1200150" lvl="2" indent="-285750" fontAlgn="base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B050"/>
                </a:solidFill>
              </a:rPr>
              <a:t>SALSA - 6 May 2026</a:t>
            </a:r>
          </a:p>
          <a:p>
            <a:pPr marL="1200150" lvl="2" indent="-285750" fontAlgn="base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B050"/>
                </a:solidFill>
              </a:rPr>
              <a:t>CALOROC - 13 May 2026</a:t>
            </a:r>
          </a:p>
          <a:p>
            <a:pPr marL="1200150" lvl="2" indent="-285750" fontAlgn="base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FF"/>
                </a:solidFill>
              </a:rPr>
              <a:t>FCFD - 20 May 2026</a:t>
            </a:r>
          </a:p>
          <a:p>
            <a:pPr marL="1200150" lvl="2" indent="-285750" fontAlgn="base">
              <a:buFont typeface="Arial" panose="020B0604020202020204" pitchFamily="34" charset="0"/>
              <a:buChar char="•"/>
            </a:pPr>
            <a:r>
              <a:rPr lang="en-US" dirty="0"/>
              <a:t>Discrete - 27 May 2026</a:t>
            </a:r>
          </a:p>
          <a:p>
            <a:pPr lvl="2" fontAlgn="base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30333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C3819A8-C252-3368-092B-5D8AD2237E94}"/>
              </a:ext>
            </a:extLst>
          </p:cNvPr>
          <p:cNvSpPr txBox="1"/>
          <p:nvPr/>
        </p:nvSpPr>
        <p:spPr>
          <a:xfrm>
            <a:off x="414780" y="197346"/>
            <a:ext cx="111817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sz="2400" dirty="0">
                <a:solidFill>
                  <a:srgbClr val="0000FF"/>
                </a:solidFill>
              </a:rPr>
              <a:t>ASIC/Discrete Production Schedule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D2C8C1F-3F92-6CE0-84DA-8A1CA5C20E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0176349"/>
              </p:ext>
            </p:extLst>
          </p:nvPr>
        </p:nvGraphicFramePr>
        <p:xfrm>
          <a:off x="3335384" y="1834363"/>
          <a:ext cx="5199015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2303">
                  <a:extLst>
                    <a:ext uri="{9D8B030D-6E8A-4147-A177-3AD203B41FA5}">
                      <a16:colId xmlns:a16="http://schemas.microsoft.com/office/drawing/2014/main" val="3537440268"/>
                    </a:ext>
                  </a:extLst>
                </a:gridCol>
                <a:gridCol w="2015959">
                  <a:extLst>
                    <a:ext uri="{9D8B030D-6E8A-4147-A177-3AD203B41FA5}">
                      <a16:colId xmlns:a16="http://schemas.microsoft.com/office/drawing/2014/main" val="2465029011"/>
                    </a:ext>
                  </a:extLst>
                </a:gridCol>
                <a:gridCol w="1680753">
                  <a:extLst>
                    <a:ext uri="{9D8B030D-6E8A-4147-A177-3AD203B41FA5}">
                      <a16:colId xmlns:a16="http://schemas.microsoft.com/office/drawing/2014/main" val="1202662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Fabrication Start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Funding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25884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Discrete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May 2028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DOE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27299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CALOROC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November 2027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In-Kind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2302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EICROC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November 2027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In-Kind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93947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FCFD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May 2028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DOE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92206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FCFD Variant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May 2028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DOE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5904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ALCOR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March 2028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In-Kind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52492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SALSA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July 2029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In-Kind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00186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03163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42B07A94-C122-AF4A-B776-B6531AAFD1CE}" vid="{8277ED95-9917-D646-A591-4F3A7464B70C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41B1D514388CB41A0EEF7AB490ED85B" ma:contentTypeVersion="14" ma:contentTypeDescription="Create a new document." ma:contentTypeScope="" ma:versionID="a4c10893be17b8e7357174e5110620fb">
  <xsd:schema xmlns:xsd="http://www.w3.org/2001/XMLSchema" xmlns:xs="http://www.w3.org/2001/XMLSchema" xmlns:p="http://schemas.microsoft.com/office/2006/metadata/properties" xmlns:ns3="426b74de-0581-4e94-90c0-1abf6215444e" xmlns:ns4="dcff909e-542d-4672-8557-4ef8d9009dce" targetNamespace="http://schemas.microsoft.com/office/2006/metadata/properties" ma:root="true" ma:fieldsID="107dde507adb31dce467b3d5a5e429ab" ns3:_="" ns4:_="">
    <xsd:import namespace="426b74de-0581-4e94-90c0-1abf6215444e"/>
    <xsd:import namespace="dcff909e-542d-4672-8557-4ef8d9009dc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bjectDetectorVersions" minOccurs="0"/>
                <xsd:element ref="ns3:MediaServiceSearchProperties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6b74de-0581-4e94-90c0-1abf6215444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_activity" ma:index="15" nillable="true" ma:displayName="_activity" ma:hidden="true" ma:internalName="_activity">
      <xsd:simpleType>
        <xsd:restriction base="dms:Note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ff909e-542d-4672-8557-4ef8d9009dce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426b74de-0581-4e94-90c0-1abf6215444e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716CE1E-95EE-4DE2-A7E0-A7ACFAB80F9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26b74de-0581-4e94-90c0-1abf6215444e"/>
    <ds:schemaRef ds:uri="dcff909e-542d-4672-8557-4ef8d9009d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BBE1C32-E9FB-4546-8A97-5A6C142FF51B}">
  <ds:schemaRefs>
    <ds:schemaRef ds:uri="http://schemas.microsoft.com/office/2006/documentManagement/types"/>
    <ds:schemaRef ds:uri="http://purl.org/dc/terms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purl.org/dc/dcmitype/"/>
    <ds:schemaRef ds:uri="dcff909e-542d-4672-8557-4ef8d9009dce"/>
    <ds:schemaRef ds:uri="http://purl.org/dc/elements/1.1/"/>
    <ds:schemaRef ds:uri="426b74de-0581-4e94-90c0-1abf6215444e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062265F2-8425-47D4-B883-E86218C5297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178126</TotalTime>
  <Words>205</Words>
  <Application>Microsoft Office PowerPoint</Application>
  <PresentationFormat>Widescreen</PresentationFormat>
  <Paragraphs>47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1_Office Theme</vt:lpstr>
      <vt:lpstr>ASIC &amp; Discrete Internal Reviews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</dc:title>
  <dc:creator>barbosa@jlab.org</dc:creator>
  <cp:lastModifiedBy>Fernando Barbosa</cp:lastModifiedBy>
  <cp:revision>545</cp:revision>
  <dcterms:created xsi:type="dcterms:W3CDTF">2020-03-06T15:05:08Z</dcterms:created>
  <dcterms:modified xsi:type="dcterms:W3CDTF">2026-05-18T13:49:17Z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0x010100C41B1D514388CB41A0EEF7AB490ED85B</vt:lpwstr>
  </property>
</Properties>
</file>