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  <p:sldMasterId id="2147483664" r:id="rId16"/>
    <p:sldMasterId id="2147483665" r:id="rId17"/>
    <p:sldMasterId id="2147483666" r:id="rId18"/>
    <p:sldMasterId id="2147483667" r:id="rId19"/>
    <p:sldMasterId id="2147483668" r:id="rId20"/>
    <p:sldMasterId id="2147483669" r:id="rId21"/>
    <p:sldMasterId id="2147483670" r:id="rId22"/>
    <p:sldMasterId id="2147483671" r:id="rId23"/>
    <p:sldMasterId id="2147483672" r:id="rId24"/>
    <p:sldMasterId id="2147483673" r:id="rId25"/>
    <p:sldMasterId id="2147483674" r:id="rId26"/>
    <p:sldMasterId id="2147483675" r:id="rId27"/>
  </p:sldMasterIdLst>
  <p:notesMasterIdLst>
    <p:notesMasterId r:id="rId34"/>
  </p:notesMasterIdLst>
  <p:handoutMasterIdLst>
    <p:handoutMasterId r:id="rId35"/>
  </p:handoutMasterIdLst>
  <p:sldIdLst>
    <p:sldId id="299" r:id="rId28"/>
    <p:sldId id="304" r:id="rId29"/>
    <p:sldId id="300" r:id="rId30"/>
    <p:sldId id="301" r:id="rId31"/>
    <p:sldId id="302" r:id="rId32"/>
    <p:sldId id="303" r:id="rId33"/>
  </p:sldIdLst>
  <p:sldSz cx="13003213" cy="9752013"/>
  <p:notesSz cx="6858000" cy="9144000"/>
  <p:defaultTextStyle>
    <a:defPPr>
      <a:defRPr lang="en-GB"/>
    </a:defPPr>
    <a:lvl1pPr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1pPr>
    <a:lvl2pPr marL="742950" indent="-28575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2pPr>
    <a:lvl3pPr marL="11430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3pPr>
    <a:lvl4pPr marL="16002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4pPr>
    <a:lvl5pPr marL="20574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5pPr>
    <a:lvl6pPr marL="22860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6pPr>
    <a:lvl7pPr marL="27432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7pPr>
    <a:lvl8pPr marL="32004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8pPr>
    <a:lvl9pPr marL="36576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600"/>
    <a:srgbClr val="FAFFB7"/>
    <a:srgbClr val="C6F2EE"/>
    <a:srgbClr val="00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59"/>
    <p:restoredTop sz="50000" autoAdjust="0"/>
  </p:normalViewPr>
  <p:slideViewPr>
    <p:cSldViewPr>
      <p:cViewPr varScale="1">
        <p:scale>
          <a:sx n="65" d="100"/>
          <a:sy n="65" d="100"/>
        </p:scale>
        <p:origin x="232" y="6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7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tableStyles" Target="tableStyles.xml"/><Relationship Id="rId21" Type="http://schemas.openxmlformats.org/officeDocument/2006/relationships/slideMaster" Target="slideMasters/slideMaster2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FDEA3-DE62-5748-B08F-A55EDB818D50}" type="datetimeFigureOut">
              <a:rPr lang="en-US" smtClean="0"/>
              <a:t>3/26/26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87693-1090-C54A-9912-2240EF636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29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8300"/>
            <a:ext cx="11788775" cy="1248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70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243665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4D441A-2F40-B5DF-E09A-1092ECD58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>
            <a:extLst>
              <a:ext uri="{FF2B5EF4-FFF2-40B4-BE49-F238E27FC236}">
                <a16:creationId xmlns:a16="http://schemas.microsoft.com/office/drawing/2014/main" id="{DACB23A1-5132-4DF0-20A7-BC5C9C1A223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0C66B6DA-CD9C-A182-C5BC-49CF52FBC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3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09595B-DE05-4BE3-56FF-6CF0EBA06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>
            <a:extLst>
              <a:ext uri="{FF2B5EF4-FFF2-40B4-BE49-F238E27FC236}">
                <a16:creationId xmlns:a16="http://schemas.microsoft.com/office/drawing/2014/main" id="{5E6F26E7-97AB-E8B4-8B1A-AD4DD6D89EA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A769EA2A-91F0-545B-E20B-BA1CBA374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16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FF3052-D4F3-70DD-0924-C0D819C8D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>
            <a:extLst>
              <a:ext uri="{FF2B5EF4-FFF2-40B4-BE49-F238E27FC236}">
                <a16:creationId xmlns:a16="http://schemas.microsoft.com/office/drawing/2014/main" id="{D54B609D-5A6A-6C93-989C-29D7A92FE9C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7D3C450A-9B66-E35F-DBA0-4E7D00373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96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908ACC-B3A2-1F2D-AB33-31C846816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>
            <a:extLst>
              <a:ext uri="{FF2B5EF4-FFF2-40B4-BE49-F238E27FC236}">
                <a16:creationId xmlns:a16="http://schemas.microsoft.com/office/drawing/2014/main" id="{1CD75CFC-6D27-FDCA-4D31-A87F0E04D98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0FCAB23A-2A78-E8DF-491C-C3DBDBB7F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8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CC0567-3794-2F92-C78E-BEFEA87FD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>
            <a:extLst>
              <a:ext uri="{FF2B5EF4-FFF2-40B4-BE49-F238E27FC236}">
                <a16:creationId xmlns:a16="http://schemas.microsoft.com/office/drawing/2014/main" id="{2AEE1ACF-12E2-2B2A-1342-B13A0DEFF1A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A65F50B5-EFDC-B4E4-0BF2-1C1832C40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53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052832-F303-5294-B4EB-DF61C4417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>
            <a:extLst>
              <a:ext uri="{FF2B5EF4-FFF2-40B4-BE49-F238E27FC236}">
                <a16:creationId xmlns:a16="http://schemas.microsoft.com/office/drawing/2014/main" id="{0FA18DCF-0618-0C9C-7C81-B336B39B776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D9986A2B-7EB5-359C-B668-765FF7C18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7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2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022C4-13FB-734F-8574-A72C03BD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404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A0712-8108-BF48-95B4-A216FD381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177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1C938-C957-0344-80B1-38579BF2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26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93DE-CD06-0D40-9D08-03E5225AE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841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D417D-D5F5-FE45-9515-BD80F9B8F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023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4C4EA-1526-F84C-B573-6745E1519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897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09D50-5311-0F49-BB62-5B63F8D4F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533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C719A-786E-9B47-8DEE-8EDE2FF65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924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B1090-DC1D-6044-A330-E43E6CED0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112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8AF36-0378-3B4D-BB23-903E93675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5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259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A727C-017E-1D4A-8C5F-2B16CE820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336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26102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59220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5470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9300" y="2324100"/>
            <a:ext cx="1949450" cy="89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1150" y="2324100"/>
            <a:ext cx="1951038" cy="89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94219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46075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67627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0863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3027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6112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0558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8348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10898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10898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79881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498811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42142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12924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63600"/>
            <a:ext cx="5848350" cy="8355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863600"/>
            <a:ext cx="5849938" cy="8355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5257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00235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22082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8088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1550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892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9497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623147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90525"/>
            <a:ext cx="2962275" cy="88280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90525"/>
            <a:ext cx="8736013" cy="8828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17521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6425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3791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8891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7284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09065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054643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607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1457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4838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1295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032489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22134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315740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522197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97706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03278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848784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0771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29519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80381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699234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0073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640084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197948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458136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39666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87205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152286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7087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3333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101882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92208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08604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36993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193685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533994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107330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878793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403584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2457450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5016500"/>
            <a:ext cx="2459038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316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4329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633104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2200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62815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98555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557798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451040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3563" y="1320800"/>
            <a:ext cx="1266825" cy="735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3649663" cy="735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286026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4328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807719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5783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7253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8600" y="8470900"/>
            <a:ext cx="2393950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94950" y="8470900"/>
            <a:ext cx="2395538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281634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278025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607563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08273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66370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19840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119994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5688" y="7785100"/>
            <a:ext cx="2844800" cy="434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9700" y="7785100"/>
            <a:ext cx="8383588" cy="434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544217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1761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882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4884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0977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338449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8250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981801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56882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46506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113741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081039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674909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655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21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55658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465540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72941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56042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12346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429455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23288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219010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76573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987794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044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980430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888184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969058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94108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909246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043946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25810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47559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99844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92233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7650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42224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12651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993549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621539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59759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889285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64366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637269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9597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383725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210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341155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64597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31890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725429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234834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82634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57450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2324100"/>
            <a:ext cx="2459038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579529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911184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03064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10700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096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64762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3107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3633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3563" y="328613"/>
            <a:ext cx="1266825" cy="9313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3649663" cy="9313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465593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853705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44982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25894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302947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581103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070725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320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24133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02909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84250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4596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62566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423345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309835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64811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57450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2324100"/>
            <a:ext cx="2459038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593534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711230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0786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859927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71463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32542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88952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03155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9313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9313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618385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3E357-979D-8545-89F5-822D83CC5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5538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B0091-CAD8-4A4F-9DD4-8AD6B1C13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0924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6ACC-734F-E245-88B7-20D2ACEC0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9215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2E05-7506-A54F-9BF1-C2E2C69AB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5549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7C2B-0416-9B46-9D4B-98CC1FAA5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58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338808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62A5-C029-5E46-8CD6-80F66CE42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3876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72D46-45B2-A645-9F98-65947C35B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6863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3B41C-BAC7-A148-ADDE-A73E07BDC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2678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734A2-5BE3-9E49-AFC0-F18EF8F60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2769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79433-09A6-1C4F-B506-98EAFAC0A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6752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3F6B1-714D-3440-8BC9-206C4AE2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0454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8C30A-7EAE-9541-B0A4-4D5F08B9C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5806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7B757-34E8-C547-954A-0D5926DE2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0240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70F67-02F8-2F43-942A-81A67066F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211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1238"/>
            <a:ext cx="5768975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1238"/>
            <a:ext cx="5770563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D71D0-F61A-C64E-A244-39FCEEBFD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2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971616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5BE8E-80A8-4A4A-9B7D-989DBB03F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3486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725A8-0EF9-904F-ABC6-8A3D95147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9081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D5A19-5F14-1444-B4F3-125BD95A0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48551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2C739-91CD-AF44-9A36-203A157C9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1026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DBE46-7FD3-B145-B46C-3E340CFF7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2573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C5D74-9DBD-2845-9933-4727D5CAA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9934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7537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7537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E7740-4E7D-C64C-BEF3-DAC1E8934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5858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998AA-A84F-5C43-91EE-11B2DED93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6503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F58B8-1878-CB46-B5CA-3331AA433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3250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B71B8-3DEC-854E-8206-274F2B0AE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64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28471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4725" y="2058988"/>
            <a:ext cx="5443538" cy="659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0663" y="2058988"/>
            <a:ext cx="5445125" cy="659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9DA82-3903-8749-9909-84B034401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2257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0E790-372F-5B42-B4D4-150D8C76B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4543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8A9DF-C2D2-1446-87EC-9DAF05A7C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8863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D1B73-ED9E-474D-B069-916661F1B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6709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598DA-539F-F443-91BF-AAA7BE757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7047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157FE-5A73-7A4C-B2E6-111184D4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6439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91FAE-BE64-0C49-B08C-B1B2E5D95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282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6713" y="866775"/>
            <a:ext cx="2759075" cy="7791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4725" y="866775"/>
            <a:ext cx="8129588" cy="779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9EF29-73B2-3B47-857F-D9E789BD1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9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58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6684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2099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981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2282825"/>
            <a:ext cx="2962275" cy="5645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282825"/>
            <a:ext cx="8736013" cy="5645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6106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31832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779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9214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470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5203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638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820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1378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192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68604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1145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8318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8318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70722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349EE-647D-2C4C-A4D1-D23182A15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805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9014C-F727-CA43-80A3-B9D035ABD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007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4199E-56D3-8D4B-AAE4-E27AB6E7C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569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3C04B-1E1C-B746-8E1B-09FE8FFB8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07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A3949-9787-B44A-8918-7C57BAAE8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9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608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4FE7E-9590-DA4C-B7D9-66BFB80FA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81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17740-341E-C547-8366-C330FB5C6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172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D806D-E244-684C-8FD5-216A5C4D1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517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3B731-1B25-7345-A8EA-02F23F686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116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7841B-B213-9C44-A146-500537F94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2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8318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8318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9C6F2-9FAF-6543-9BD2-A3953BA4C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901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FE32E-6611-0E42-81D9-E69FBED8E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936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D7E82-4E55-4342-9113-5E632C07D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721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91A40-AAC3-EE4F-828F-F62E3770E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377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E2EFE-7898-6E4F-9985-33D8CEC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1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399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9275B-B27A-5046-B8B0-A66C5FCC6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585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4976B-0482-0C45-970F-D05EB8615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931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6F0C3-C80B-334A-8FD0-EFE5254B8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203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9BB62-FF00-CE40-8532-4AA574458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31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0B610-4ACA-6745-9643-A289F995E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067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F0B39-CBAF-E54A-B6AB-5336EF817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263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0ADD7-D299-EA4B-9F24-31804CC71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095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DCD52-BDD6-0F48-8EF6-6CB1E6BA6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839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7BB06-45C8-9840-9329-6B4E5F522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946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8940-BF53-6844-848B-F018018F5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5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7543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5BC7E-1A0D-4344-BD1F-D644FFCB7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363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AF8BB-74BB-464F-A7BA-9A37D4B2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17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B8050-5692-0549-8127-7D5E4F3AD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319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D889C-F675-244F-B647-AF2E7DCD7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254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4B371-30EE-5941-8E85-A0CE73D1C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437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848E4-6C3B-8D45-82DF-170EDEF24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83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68164-FF09-6D47-BE16-D689A817C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728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AC43E-8E6E-3E43-81E7-66AE9D519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967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29910-342F-7241-8A29-AB1339B8B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685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485B3-ADB6-6740-B866-03E0E0A3E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0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9633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A0D47-F2EF-3A46-B1C2-2F3EBEA32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826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4D04F-76A8-EF47-B7A3-A6B9A92B7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225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2A506-835F-2D46-99E8-A7EC6ACEE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657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8FC3C-9F28-A14C-A5A7-2079C8077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800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EA119-AA4E-2A4E-87AE-8B75F695F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230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28D25-08D3-6C40-986C-34B72D777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650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215E9-4330-FA45-B983-D71E966C2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530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E9661-F860-3940-835C-E06907127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550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24554-936B-594D-AA13-DCF3599F3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757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43782-7F98-C240-B400-941BC47D0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5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962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CBC84-CF0E-6748-9A51-2D6D5BE0C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393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13F10-CD68-2443-9E49-10ABB3782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616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AE281-65E5-9D4B-9BFC-76737B3E5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668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C0DD2-435F-FE47-B667-B04FA794E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675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CD1A-655D-1C4C-8EFA-3B465160B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910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A53AF-FBD6-B34A-8CE3-EE9BAF376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286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6842D-90FF-7C40-A016-71B6868CA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982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F4298-CA30-DE4C-A964-C62585A07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14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07073-7A9C-A34F-8457-50ADD26AC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706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A18DA-02BE-3441-A58D-D1AF053E0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5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9E15170F-BF4F-F742-BA51-3C0C03EA7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9300" y="2324100"/>
            <a:ext cx="4052888" cy="890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863600"/>
            <a:ext cx="11850688" cy="835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4338" name="Line 2"/>
          <p:cNvSpPr>
            <a:spLocks noChangeShapeType="1"/>
          </p:cNvSpPr>
          <p:nvPr/>
        </p:nvSpPr>
        <p:spPr bwMode="auto">
          <a:xfrm flipH="1">
            <a:off x="9055100" y="519113"/>
            <a:ext cx="23813" cy="79644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9066213" y="3092450"/>
            <a:ext cx="34305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9066213" y="5873750"/>
            <a:ext cx="34305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6386" name="Line 2"/>
          <p:cNvSpPr>
            <a:spLocks noChangeShapeType="1"/>
          </p:cNvSpPr>
          <p:nvPr/>
        </p:nvSpPr>
        <p:spPr bwMode="auto">
          <a:xfrm flipH="1">
            <a:off x="4419600" y="1778000"/>
            <a:ext cx="23813" cy="50546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5068888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647700" y="4749800"/>
            <a:ext cx="4881563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5068888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7785100"/>
            <a:ext cx="5780088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7543800" y="7975600"/>
            <a:ext cx="1588" cy="1422400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8600" y="8470900"/>
            <a:ext cx="4941888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6502400" y="1803400"/>
            <a:ext cx="1588" cy="43180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482" name="Line 2"/>
          <p:cNvSpPr>
            <a:spLocks noChangeShapeType="1"/>
          </p:cNvSpPr>
          <p:nvPr/>
        </p:nvSpPr>
        <p:spPr bwMode="auto">
          <a:xfrm flipH="1">
            <a:off x="6477000" y="508000"/>
            <a:ext cx="23813" cy="80137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1506" name="Line 2"/>
          <p:cNvSpPr>
            <a:spLocks noChangeShapeType="1"/>
          </p:cNvSpPr>
          <p:nvPr/>
        </p:nvSpPr>
        <p:spPr bwMode="auto">
          <a:xfrm flipH="1">
            <a:off x="4432300" y="1776413"/>
            <a:ext cx="23813" cy="50688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 flipH="1">
            <a:off x="8534400" y="1776413"/>
            <a:ext cx="23813" cy="50688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68888" cy="73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3554" name="Line 2"/>
          <p:cNvSpPr>
            <a:spLocks noChangeShapeType="1"/>
          </p:cNvSpPr>
          <p:nvPr/>
        </p:nvSpPr>
        <p:spPr bwMode="auto">
          <a:xfrm>
            <a:off x="647700" y="1968500"/>
            <a:ext cx="48768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50688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4578" name="Line 2"/>
          <p:cNvSpPr>
            <a:spLocks noChangeShapeType="1"/>
          </p:cNvSpPr>
          <p:nvPr/>
        </p:nvSpPr>
        <p:spPr bwMode="auto">
          <a:xfrm flipH="1">
            <a:off x="6477000" y="519113"/>
            <a:ext cx="23813" cy="79644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6488113" y="4476750"/>
            <a:ext cx="59959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68888" cy="73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FC6198F5-EBB4-8446-B074-2C0AE5D5E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8777288"/>
            <a:ext cx="28892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9747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441825" y="8885238"/>
            <a:ext cx="41163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93186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A4BBA098-45FA-4740-B54A-326D89CB4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1238"/>
            <a:ext cx="11691938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298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hdr="0"/>
  <p:txStyles>
    <p:titleStyle>
      <a:lvl1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2pPr>
      <a:lvl3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3pPr>
      <a:lvl4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4pPr>
      <a:lvl5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358775" rtl="0" eaLnBrk="0" fontAlgn="base" hangingPunct="0">
        <a:lnSpc>
          <a:spcPct val="93000"/>
        </a:lnSpc>
        <a:spcBef>
          <a:spcPct val="0"/>
        </a:spcBef>
        <a:spcAft>
          <a:spcPts val="2013"/>
        </a:spcAft>
        <a:buClr>
          <a:srgbClr val="000000"/>
        </a:buClr>
        <a:buSzPct val="100000"/>
        <a:buFont typeface="Times New Roman" charset="0"/>
        <a:defRPr sz="3400" i="1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lnSpc>
          <a:spcPct val="93000"/>
        </a:lnSpc>
        <a:spcBef>
          <a:spcPct val="0"/>
        </a:spcBef>
        <a:spcAft>
          <a:spcPts val="1613"/>
        </a:spcAft>
        <a:buClr>
          <a:srgbClr val="000000"/>
        </a:buClr>
        <a:buSzPct val="100000"/>
        <a:buFont typeface="Times New Roman" charset="0"/>
        <a:defRPr sz="2600" i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charset="0"/>
        <a:defRPr sz="2300" i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813"/>
        </a:spcAft>
        <a:buClr>
          <a:srgbClr val="000000"/>
        </a:buClr>
        <a:buSzPct val="100000"/>
        <a:buFont typeface="Times New Roman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8777288"/>
            <a:ext cx="28892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4725" y="866775"/>
            <a:ext cx="110410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2058988"/>
            <a:ext cx="11041063" cy="659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9747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441825" y="8885238"/>
            <a:ext cx="41163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93186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55B6CC4-C500-8A48-94CD-4A9BC520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/>
  <p:txStyles>
    <p:titleStyle>
      <a:lvl1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2pPr>
      <a:lvl3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3pPr>
      <a:lvl4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4pPr>
      <a:lvl5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358775" rtl="0" eaLnBrk="0" fontAlgn="base" hangingPunct="0">
        <a:lnSpc>
          <a:spcPct val="93000"/>
        </a:lnSpc>
        <a:spcBef>
          <a:spcPct val="0"/>
        </a:spcBef>
        <a:spcAft>
          <a:spcPts val="2013"/>
        </a:spcAft>
        <a:buClr>
          <a:srgbClr val="000000"/>
        </a:buClr>
        <a:buSzPct val="100000"/>
        <a:buFont typeface="Times New Roman" charset="0"/>
        <a:defRPr sz="3400" i="1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lnSpc>
          <a:spcPct val="93000"/>
        </a:lnSpc>
        <a:spcBef>
          <a:spcPct val="0"/>
        </a:spcBef>
        <a:spcAft>
          <a:spcPts val="1613"/>
        </a:spcAft>
        <a:buClr>
          <a:srgbClr val="000000"/>
        </a:buClr>
        <a:buSzPct val="100000"/>
        <a:buFont typeface="Times New Roman" charset="0"/>
        <a:defRPr sz="2600" i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charset="0"/>
        <a:defRPr sz="2300" i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813"/>
        </a:spcAft>
        <a:buClr>
          <a:srgbClr val="000000"/>
        </a:buClr>
        <a:buSzPct val="100000"/>
        <a:buFont typeface="Times New Roman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708400"/>
            <a:ext cx="11850688" cy="23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FA926AD2-D67B-E04E-BF9D-5B4C5D9F8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5AB99F3E-9034-EC4C-AB9F-1C4B53344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6C080CF3-D0AE-524D-A0B6-6695C259E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7E25456-F0F1-4445-A779-BF3123C55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F6931AB-6532-304C-A554-03C4E777D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category/402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0378FF-BD13-CEE6-CAC6-F8F047848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8545FCB3-21C2-8A1B-6CA4-6577F5A19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49" y="532606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First, a service announcement </a:t>
            </a:r>
            <a:r>
              <a:rPr lang="en-US" sz="4200" dirty="0" err="1">
                <a:solidFill>
                  <a:srgbClr val="000000"/>
                </a:solidFill>
                <a:latin typeface="Arial Narrow" charset="0"/>
              </a:rPr>
              <a:t>w.r.t.</a:t>
            </a: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 indico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FC4DA1B6-1023-204C-4A3C-547B2F95F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06" y="2528193"/>
            <a:ext cx="12420600" cy="685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Most may know this, but I have explained this now several times…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Go to </a:t>
            </a:r>
            <a:r>
              <a:rPr lang="en-US" sz="3000" dirty="0">
                <a:solidFill>
                  <a:schemeClr val="tx1"/>
                </a:solidFill>
                <a:latin typeface="Arial Narrow" charset="0"/>
                <a:hlinkClick r:id="rId3"/>
              </a:rPr>
              <a:t>https://indico.bnl.gov/category/402/</a:t>
            </a: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  (the </a:t>
            </a:r>
            <a:r>
              <a:rPr lang="en-US" sz="3000" dirty="0" err="1">
                <a:solidFill>
                  <a:schemeClr val="tx1"/>
                </a:solidFill>
                <a:latin typeface="Arial Narrow" charset="0"/>
              </a:rPr>
              <a:t>ePIC</a:t>
            </a: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 top level), and find “the eye”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Then pick “Today’s Events”, and </a:t>
            </a:r>
            <a:r>
              <a:rPr lang="en-US" sz="3000" b="1" i="1" dirty="0">
                <a:solidFill>
                  <a:schemeClr val="tx1"/>
                </a:solidFill>
                <a:latin typeface="Arial Narrow" charset="0"/>
              </a:rPr>
              <a:t>bookmark this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That shows </a:t>
            </a:r>
            <a:r>
              <a:rPr lang="en-US" sz="3000">
                <a:solidFill>
                  <a:schemeClr val="tx1"/>
                </a:solidFill>
                <a:latin typeface="Arial Narrow" charset="0"/>
              </a:rPr>
              <a:t>all meetings in </a:t>
            </a:r>
            <a:r>
              <a:rPr lang="en-US" sz="3000" dirty="0" err="1">
                <a:solidFill>
                  <a:schemeClr val="tx1"/>
                </a:solidFill>
                <a:latin typeface="Arial Narrow" charset="0"/>
              </a:rPr>
              <a:t>ePIC</a:t>
            </a: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-land of the day, and you can go back to another day, too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EDA4FE-A9BE-7192-4444-293769860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FBFE91A-5E59-6526-3FF4-D07553D5B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475" y="5409406"/>
            <a:ext cx="7772400" cy="3114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21D1946-3FC0-C638-1DEF-2A091C0D95E1}"/>
              </a:ext>
            </a:extLst>
          </p:cNvPr>
          <p:cNvCxnSpPr>
            <a:cxnSpLocks/>
          </p:cNvCxnSpPr>
          <p:nvPr/>
        </p:nvCxnSpPr>
        <p:spPr bwMode="auto">
          <a:xfrm flipH="1">
            <a:off x="10464006" y="3733006"/>
            <a:ext cx="762000" cy="335280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6E2E91E6-C044-63F8-2829-3CE62E6575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8846" y="5806889"/>
            <a:ext cx="2082800" cy="309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7A1F67B-407E-756E-0047-7EC6D27DBDB1}"/>
              </a:ext>
            </a:extLst>
          </p:cNvPr>
          <p:cNvSpPr/>
          <p:nvPr/>
        </p:nvSpPr>
        <p:spPr bwMode="auto">
          <a:xfrm>
            <a:off x="10997406" y="7356289"/>
            <a:ext cx="1447800" cy="33911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8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FDB06C3-38DE-DAF6-C5D9-72A950345F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006" y="6166374"/>
            <a:ext cx="7772400" cy="358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D1E5BC2-A95F-CA67-C9B1-BE75DED356EF}"/>
              </a:ext>
            </a:extLst>
          </p:cNvPr>
          <p:cNvSpPr/>
          <p:nvPr/>
        </p:nvSpPr>
        <p:spPr bwMode="auto">
          <a:xfrm>
            <a:off x="177006" y="9295606"/>
            <a:ext cx="2994137" cy="41675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8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E0EC57E-4879-2500-4928-E449D47D3285}"/>
              </a:ext>
            </a:extLst>
          </p:cNvPr>
          <p:cNvCxnSpPr>
            <a:cxnSpLocks/>
          </p:cNvCxnSpPr>
          <p:nvPr/>
        </p:nvCxnSpPr>
        <p:spPr bwMode="auto">
          <a:xfrm>
            <a:off x="11378406" y="3885406"/>
            <a:ext cx="762000" cy="2129142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44526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95C142-2339-B5DC-FA01-C6CA041C6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FBDE8768-BEE6-E837-D466-931D3C02F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49" y="532606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Friday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FC87FD20-8F0E-946A-148B-F5BA00B1E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2528193"/>
            <a:ext cx="12420600" cy="685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Our gateway is up, and carbon is up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867201-9C93-3AA5-7CAC-02A42E444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59F2BC-7A4A-293E-FB38-6B92BB773EB5}"/>
              </a:ext>
            </a:extLst>
          </p:cNvPr>
          <p:cNvSpPr txBox="1"/>
          <p:nvPr/>
        </p:nvSpPr>
        <p:spPr>
          <a:xfrm>
            <a:off x="2861695" y="4493595"/>
            <a:ext cx="1721946" cy="769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</a:rPr>
              <a:t>hallgw</a:t>
            </a:r>
            <a:endParaRPr lang="en-US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4F1BD0-505D-5336-3E70-3A0F124BF852}"/>
              </a:ext>
            </a:extLst>
          </p:cNvPr>
          <p:cNvSpPr txBox="1"/>
          <p:nvPr/>
        </p:nvSpPr>
        <p:spPr>
          <a:xfrm>
            <a:off x="5456664" y="4478287"/>
            <a:ext cx="2629246" cy="9848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</a:rPr>
              <a:t>bnl-daq</a:t>
            </a:r>
            <a:endParaRPr lang="en-US" sz="4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129.57.26.172  /  192.168.60.1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5BB05-CC35-E2A3-08DD-1A3118FF8374}"/>
              </a:ext>
            </a:extLst>
          </p:cNvPr>
          <p:cNvSpPr txBox="1"/>
          <p:nvPr/>
        </p:nvSpPr>
        <p:spPr>
          <a:xfrm>
            <a:off x="9079365" y="4478286"/>
            <a:ext cx="1994457" cy="10772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50000"/>
                  </a:schemeClr>
                </a:solidFill>
              </a:rPr>
              <a:t>Carbon</a:t>
            </a:r>
          </a:p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192.168.60.10</a:t>
            </a:r>
            <a:endParaRPr lang="en-US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CFB114B2-A517-4ECB-C00C-EEB2D81424FE}"/>
              </a:ext>
            </a:extLst>
          </p:cNvPr>
          <p:cNvSpPr/>
          <p:nvPr/>
        </p:nvSpPr>
        <p:spPr bwMode="auto">
          <a:xfrm>
            <a:off x="4766695" y="4863007"/>
            <a:ext cx="457200" cy="163988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8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29F079B-386D-880A-85BB-7312FB055B77}"/>
              </a:ext>
            </a:extLst>
          </p:cNvPr>
          <p:cNvSpPr/>
          <p:nvPr/>
        </p:nvSpPr>
        <p:spPr bwMode="auto">
          <a:xfrm>
            <a:off x="7594433" y="4863006"/>
            <a:ext cx="1484932" cy="144257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8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307759-B8AC-579F-CFB5-4AEDD0193AE0}"/>
              </a:ext>
            </a:extLst>
          </p:cNvPr>
          <p:cNvCxnSpPr>
            <a:cxnSpLocks/>
          </p:cNvCxnSpPr>
          <p:nvPr/>
        </p:nvCxnSpPr>
        <p:spPr bwMode="auto">
          <a:xfrm>
            <a:off x="8576695" y="4188795"/>
            <a:ext cx="44454" cy="3735211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Right Arrow 8">
            <a:extLst>
              <a:ext uri="{FF2B5EF4-FFF2-40B4-BE49-F238E27FC236}">
                <a16:creationId xmlns:a16="http://schemas.microsoft.com/office/drawing/2014/main" id="{14CF514F-3C09-BB3B-FAB7-C24BC77BF4E7}"/>
              </a:ext>
            </a:extLst>
          </p:cNvPr>
          <p:cNvSpPr/>
          <p:nvPr/>
        </p:nvSpPr>
        <p:spPr bwMode="auto">
          <a:xfrm>
            <a:off x="8590415" y="5730995"/>
            <a:ext cx="488946" cy="144257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8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9A50F37E-9971-422B-78BB-AC8C672CCA89}"/>
              </a:ext>
            </a:extLst>
          </p:cNvPr>
          <p:cNvSpPr/>
          <p:nvPr/>
        </p:nvSpPr>
        <p:spPr bwMode="auto">
          <a:xfrm>
            <a:off x="8621149" y="6026522"/>
            <a:ext cx="488946" cy="144257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8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AD7AC9-C404-F9F2-6FC6-4EBD4B3F7112}"/>
              </a:ext>
            </a:extLst>
          </p:cNvPr>
          <p:cNvSpPr txBox="1"/>
          <p:nvPr/>
        </p:nvSpPr>
        <p:spPr>
          <a:xfrm>
            <a:off x="9145587" y="6952277"/>
            <a:ext cx="26138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Network where we keep our stuff, like scopes, cameras, …</a:t>
            </a:r>
            <a:endParaRPr lang="en-US" sz="2400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74C7134-229A-6896-7DF2-4A66B9D4975B}"/>
              </a:ext>
            </a:extLst>
          </p:cNvPr>
          <p:cNvSpPr/>
          <p:nvPr/>
        </p:nvSpPr>
        <p:spPr bwMode="auto">
          <a:xfrm>
            <a:off x="594480" y="3878943"/>
            <a:ext cx="1640720" cy="1973943"/>
          </a:xfrm>
          <a:custGeom>
            <a:avLst/>
            <a:gdLst>
              <a:gd name="connsiteX0" fmla="*/ 566663 w 1640720"/>
              <a:gd name="connsiteY0" fmla="*/ 0 h 1973943"/>
              <a:gd name="connsiteX1" fmla="*/ 450549 w 1640720"/>
              <a:gd name="connsiteY1" fmla="*/ 14514 h 1973943"/>
              <a:gd name="connsiteX2" fmla="*/ 261863 w 1640720"/>
              <a:gd name="connsiteY2" fmla="*/ 29028 h 1973943"/>
              <a:gd name="connsiteX3" fmla="*/ 145749 w 1640720"/>
              <a:gd name="connsiteY3" fmla="*/ 145143 h 1973943"/>
              <a:gd name="connsiteX4" fmla="*/ 102206 w 1640720"/>
              <a:gd name="connsiteY4" fmla="*/ 217714 h 1973943"/>
              <a:gd name="connsiteX5" fmla="*/ 73177 w 1640720"/>
              <a:gd name="connsiteY5" fmla="*/ 304800 h 1973943"/>
              <a:gd name="connsiteX6" fmla="*/ 44149 w 1640720"/>
              <a:gd name="connsiteY6" fmla="*/ 449943 h 1973943"/>
              <a:gd name="connsiteX7" fmla="*/ 58663 w 1640720"/>
              <a:gd name="connsiteY7" fmla="*/ 609600 h 1973943"/>
              <a:gd name="connsiteX8" fmla="*/ 116720 w 1640720"/>
              <a:gd name="connsiteY8" fmla="*/ 711200 h 1973943"/>
              <a:gd name="connsiteX9" fmla="*/ 131234 w 1640720"/>
              <a:gd name="connsiteY9" fmla="*/ 754743 h 1973943"/>
              <a:gd name="connsiteX10" fmla="*/ 87691 w 1640720"/>
              <a:gd name="connsiteY10" fmla="*/ 899886 h 1973943"/>
              <a:gd name="connsiteX11" fmla="*/ 44149 w 1640720"/>
              <a:gd name="connsiteY11" fmla="*/ 957943 h 1973943"/>
              <a:gd name="connsiteX12" fmla="*/ 15120 w 1640720"/>
              <a:gd name="connsiteY12" fmla="*/ 1016000 h 1973943"/>
              <a:gd name="connsiteX13" fmla="*/ 44149 w 1640720"/>
              <a:gd name="connsiteY13" fmla="*/ 1117600 h 1973943"/>
              <a:gd name="connsiteX14" fmla="*/ 145749 w 1640720"/>
              <a:gd name="connsiteY14" fmla="*/ 1161143 h 1973943"/>
              <a:gd name="connsiteX15" fmla="*/ 131234 w 1640720"/>
              <a:gd name="connsiteY15" fmla="*/ 1262743 h 1973943"/>
              <a:gd name="connsiteX16" fmla="*/ 102206 w 1640720"/>
              <a:gd name="connsiteY16" fmla="*/ 1306286 h 1973943"/>
              <a:gd name="connsiteX17" fmla="*/ 73177 w 1640720"/>
              <a:gd name="connsiteY17" fmla="*/ 1364343 h 1973943"/>
              <a:gd name="connsiteX18" fmla="*/ 58663 w 1640720"/>
              <a:gd name="connsiteY18" fmla="*/ 1407886 h 1973943"/>
              <a:gd name="connsiteX19" fmla="*/ 29634 w 1640720"/>
              <a:gd name="connsiteY19" fmla="*/ 1451428 h 1973943"/>
              <a:gd name="connsiteX20" fmla="*/ 606 w 1640720"/>
              <a:gd name="connsiteY20" fmla="*/ 1553028 h 1973943"/>
              <a:gd name="connsiteX21" fmla="*/ 15120 w 1640720"/>
              <a:gd name="connsiteY21" fmla="*/ 1669143 h 1973943"/>
              <a:gd name="connsiteX22" fmla="*/ 102206 w 1640720"/>
              <a:gd name="connsiteY22" fmla="*/ 1727200 h 1973943"/>
              <a:gd name="connsiteX23" fmla="*/ 160263 w 1640720"/>
              <a:gd name="connsiteY23" fmla="*/ 1756228 h 1973943"/>
              <a:gd name="connsiteX24" fmla="*/ 218320 w 1640720"/>
              <a:gd name="connsiteY24" fmla="*/ 1799771 h 1973943"/>
              <a:gd name="connsiteX25" fmla="*/ 276377 w 1640720"/>
              <a:gd name="connsiteY25" fmla="*/ 1814286 h 1973943"/>
              <a:gd name="connsiteX26" fmla="*/ 377977 w 1640720"/>
              <a:gd name="connsiteY26" fmla="*/ 1843314 h 1973943"/>
              <a:gd name="connsiteX27" fmla="*/ 436034 w 1640720"/>
              <a:gd name="connsiteY27" fmla="*/ 1872343 h 1973943"/>
              <a:gd name="connsiteX28" fmla="*/ 523120 w 1640720"/>
              <a:gd name="connsiteY28" fmla="*/ 1901371 h 1973943"/>
              <a:gd name="connsiteX29" fmla="*/ 1002091 w 1640720"/>
              <a:gd name="connsiteY29" fmla="*/ 1944914 h 1973943"/>
              <a:gd name="connsiteX30" fmla="*/ 1118206 w 1640720"/>
              <a:gd name="connsiteY30" fmla="*/ 1973943 h 1973943"/>
              <a:gd name="connsiteX31" fmla="*/ 1234320 w 1640720"/>
              <a:gd name="connsiteY31" fmla="*/ 1959428 h 1973943"/>
              <a:gd name="connsiteX32" fmla="*/ 1292377 w 1640720"/>
              <a:gd name="connsiteY32" fmla="*/ 1915886 h 1973943"/>
              <a:gd name="connsiteX33" fmla="*/ 1423006 w 1640720"/>
              <a:gd name="connsiteY33" fmla="*/ 1843314 h 1973943"/>
              <a:gd name="connsiteX34" fmla="*/ 1466549 w 1640720"/>
              <a:gd name="connsiteY34" fmla="*/ 1785257 h 1973943"/>
              <a:gd name="connsiteX35" fmla="*/ 1481063 w 1640720"/>
              <a:gd name="connsiteY35" fmla="*/ 1741714 h 1973943"/>
              <a:gd name="connsiteX36" fmla="*/ 1524606 w 1640720"/>
              <a:gd name="connsiteY36" fmla="*/ 1683657 h 1973943"/>
              <a:gd name="connsiteX37" fmla="*/ 1582663 w 1640720"/>
              <a:gd name="connsiteY37" fmla="*/ 1567543 h 1973943"/>
              <a:gd name="connsiteX38" fmla="*/ 1597177 w 1640720"/>
              <a:gd name="connsiteY38" fmla="*/ 1509486 h 1973943"/>
              <a:gd name="connsiteX39" fmla="*/ 1626206 w 1640720"/>
              <a:gd name="connsiteY39" fmla="*/ 1422400 h 1973943"/>
              <a:gd name="connsiteX40" fmla="*/ 1640720 w 1640720"/>
              <a:gd name="connsiteY40" fmla="*/ 1364343 h 1973943"/>
              <a:gd name="connsiteX41" fmla="*/ 1626206 w 1640720"/>
              <a:gd name="connsiteY41" fmla="*/ 1146628 h 1973943"/>
              <a:gd name="connsiteX42" fmla="*/ 1568149 w 1640720"/>
              <a:gd name="connsiteY42" fmla="*/ 1001486 h 1973943"/>
              <a:gd name="connsiteX43" fmla="*/ 1510091 w 1640720"/>
              <a:gd name="connsiteY43" fmla="*/ 914400 h 1973943"/>
              <a:gd name="connsiteX44" fmla="*/ 1423006 w 1640720"/>
              <a:gd name="connsiteY44" fmla="*/ 856343 h 1973943"/>
              <a:gd name="connsiteX45" fmla="*/ 1437520 w 1640720"/>
              <a:gd name="connsiteY45" fmla="*/ 783771 h 1973943"/>
              <a:gd name="connsiteX46" fmla="*/ 1524606 w 1640720"/>
              <a:gd name="connsiteY46" fmla="*/ 696686 h 1973943"/>
              <a:gd name="connsiteX47" fmla="*/ 1539120 w 1640720"/>
              <a:gd name="connsiteY47" fmla="*/ 653143 h 1973943"/>
              <a:gd name="connsiteX48" fmla="*/ 1510091 w 1640720"/>
              <a:gd name="connsiteY48" fmla="*/ 362857 h 1973943"/>
              <a:gd name="connsiteX49" fmla="*/ 1495577 w 1640720"/>
              <a:gd name="connsiteY49" fmla="*/ 261257 h 1973943"/>
              <a:gd name="connsiteX50" fmla="*/ 1408491 w 1640720"/>
              <a:gd name="connsiteY50" fmla="*/ 174171 h 1973943"/>
              <a:gd name="connsiteX51" fmla="*/ 1364949 w 1640720"/>
              <a:gd name="connsiteY51" fmla="*/ 159657 h 1973943"/>
              <a:gd name="connsiteX52" fmla="*/ 1292377 w 1640720"/>
              <a:gd name="connsiteY52" fmla="*/ 130628 h 1973943"/>
              <a:gd name="connsiteX53" fmla="*/ 1234320 w 1640720"/>
              <a:gd name="connsiteY53" fmla="*/ 101600 h 1973943"/>
              <a:gd name="connsiteX54" fmla="*/ 697291 w 1640720"/>
              <a:gd name="connsiteY54" fmla="*/ 87086 h 1973943"/>
              <a:gd name="connsiteX55" fmla="*/ 653749 w 1640720"/>
              <a:gd name="connsiteY55" fmla="*/ 72571 h 1973943"/>
              <a:gd name="connsiteX56" fmla="*/ 610206 w 1640720"/>
              <a:gd name="connsiteY56" fmla="*/ 43543 h 1973943"/>
              <a:gd name="connsiteX57" fmla="*/ 450549 w 1640720"/>
              <a:gd name="connsiteY57" fmla="*/ 43543 h 197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40720" h="1973943">
                <a:moveTo>
                  <a:pt x="566663" y="0"/>
                </a:moveTo>
                <a:cubicBezTo>
                  <a:pt x="527958" y="4838"/>
                  <a:pt x="489379" y="10816"/>
                  <a:pt x="450549" y="14514"/>
                </a:cubicBezTo>
                <a:cubicBezTo>
                  <a:pt x="387752" y="20495"/>
                  <a:pt x="323267" y="14580"/>
                  <a:pt x="261863" y="29028"/>
                </a:cubicBezTo>
                <a:cubicBezTo>
                  <a:pt x="223305" y="38100"/>
                  <a:pt x="162209" y="121629"/>
                  <a:pt x="145749" y="145143"/>
                </a:cubicBezTo>
                <a:cubicBezTo>
                  <a:pt x="129571" y="168254"/>
                  <a:pt x="113880" y="192032"/>
                  <a:pt x="102206" y="217714"/>
                </a:cubicBezTo>
                <a:cubicBezTo>
                  <a:pt x="89544" y="245570"/>
                  <a:pt x="80598" y="275115"/>
                  <a:pt x="73177" y="304800"/>
                </a:cubicBezTo>
                <a:cubicBezTo>
                  <a:pt x="51526" y="391407"/>
                  <a:pt x="61942" y="343180"/>
                  <a:pt x="44149" y="449943"/>
                </a:cubicBezTo>
                <a:cubicBezTo>
                  <a:pt x="48987" y="503162"/>
                  <a:pt x="48183" y="557199"/>
                  <a:pt x="58663" y="609600"/>
                </a:cubicBezTo>
                <a:cubicBezTo>
                  <a:pt x="63925" y="635909"/>
                  <a:pt x="101140" y="687830"/>
                  <a:pt x="116720" y="711200"/>
                </a:cubicBezTo>
                <a:cubicBezTo>
                  <a:pt x="121558" y="725714"/>
                  <a:pt x="131234" y="739444"/>
                  <a:pt x="131234" y="754743"/>
                </a:cubicBezTo>
                <a:cubicBezTo>
                  <a:pt x="131234" y="811304"/>
                  <a:pt x="116595" y="853640"/>
                  <a:pt x="87691" y="899886"/>
                </a:cubicBezTo>
                <a:cubicBezTo>
                  <a:pt x="74870" y="920399"/>
                  <a:pt x="56970" y="937430"/>
                  <a:pt x="44149" y="957943"/>
                </a:cubicBezTo>
                <a:cubicBezTo>
                  <a:pt x="32682" y="976291"/>
                  <a:pt x="24796" y="996648"/>
                  <a:pt x="15120" y="1016000"/>
                </a:cubicBezTo>
                <a:cubicBezTo>
                  <a:pt x="24796" y="1049867"/>
                  <a:pt x="24611" y="1088294"/>
                  <a:pt x="44149" y="1117600"/>
                </a:cubicBezTo>
                <a:cubicBezTo>
                  <a:pt x="54397" y="1132971"/>
                  <a:pt x="125163" y="1154281"/>
                  <a:pt x="145749" y="1161143"/>
                </a:cubicBezTo>
                <a:cubicBezTo>
                  <a:pt x="140911" y="1195010"/>
                  <a:pt x="141064" y="1229975"/>
                  <a:pt x="131234" y="1262743"/>
                </a:cubicBezTo>
                <a:cubicBezTo>
                  <a:pt x="126222" y="1279451"/>
                  <a:pt x="110861" y="1291140"/>
                  <a:pt x="102206" y="1306286"/>
                </a:cubicBezTo>
                <a:cubicBezTo>
                  <a:pt x="91471" y="1325072"/>
                  <a:pt x="81700" y="1344456"/>
                  <a:pt x="73177" y="1364343"/>
                </a:cubicBezTo>
                <a:cubicBezTo>
                  <a:pt x="67150" y="1378405"/>
                  <a:pt x="65505" y="1394202"/>
                  <a:pt x="58663" y="1407886"/>
                </a:cubicBezTo>
                <a:cubicBezTo>
                  <a:pt x="50862" y="1423488"/>
                  <a:pt x="39310" y="1436914"/>
                  <a:pt x="29634" y="1451428"/>
                </a:cubicBezTo>
                <a:cubicBezTo>
                  <a:pt x="22790" y="1471961"/>
                  <a:pt x="606" y="1534803"/>
                  <a:pt x="606" y="1553028"/>
                </a:cubicBezTo>
                <a:cubicBezTo>
                  <a:pt x="606" y="1592034"/>
                  <a:pt x="-4534" y="1635450"/>
                  <a:pt x="15120" y="1669143"/>
                </a:cubicBezTo>
                <a:cubicBezTo>
                  <a:pt x="32699" y="1699279"/>
                  <a:pt x="71001" y="1711598"/>
                  <a:pt x="102206" y="1727200"/>
                </a:cubicBezTo>
                <a:cubicBezTo>
                  <a:pt x="121558" y="1736876"/>
                  <a:pt x="141915" y="1744761"/>
                  <a:pt x="160263" y="1756228"/>
                </a:cubicBezTo>
                <a:cubicBezTo>
                  <a:pt x="180776" y="1769049"/>
                  <a:pt x="196683" y="1788953"/>
                  <a:pt x="218320" y="1799771"/>
                </a:cubicBezTo>
                <a:cubicBezTo>
                  <a:pt x="236162" y="1808692"/>
                  <a:pt x="257197" y="1808806"/>
                  <a:pt x="276377" y="1814286"/>
                </a:cubicBezTo>
                <a:cubicBezTo>
                  <a:pt x="422093" y="1855920"/>
                  <a:pt x="196534" y="1797954"/>
                  <a:pt x="377977" y="1843314"/>
                </a:cubicBezTo>
                <a:cubicBezTo>
                  <a:pt x="397329" y="1852990"/>
                  <a:pt x="415945" y="1864307"/>
                  <a:pt x="436034" y="1872343"/>
                </a:cubicBezTo>
                <a:cubicBezTo>
                  <a:pt x="464444" y="1883707"/>
                  <a:pt x="523120" y="1901371"/>
                  <a:pt x="523120" y="1901371"/>
                </a:cubicBezTo>
                <a:cubicBezTo>
                  <a:pt x="689620" y="2012373"/>
                  <a:pt x="531539" y="1918026"/>
                  <a:pt x="1002091" y="1944914"/>
                </a:cubicBezTo>
                <a:cubicBezTo>
                  <a:pt x="1044372" y="1947330"/>
                  <a:pt x="1079349" y="1960990"/>
                  <a:pt x="1118206" y="1973943"/>
                </a:cubicBezTo>
                <a:cubicBezTo>
                  <a:pt x="1156911" y="1969105"/>
                  <a:pt x="1197316" y="1971763"/>
                  <a:pt x="1234320" y="1959428"/>
                </a:cubicBezTo>
                <a:cubicBezTo>
                  <a:pt x="1257269" y="1951778"/>
                  <a:pt x="1272560" y="1929758"/>
                  <a:pt x="1292377" y="1915886"/>
                </a:cubicBezTo>
                <a:cubicBezTo>
                  <a:pt x="1383121" y="1852365"/>
                  <a:pt x="1350343" y="1867534"/>
                  <a:pt x="1423006" y="1843314"/>
                </a:cubicBezTo>
                <a:cubicBezTo>
                  <a:pt x="1437520" y="1823962"/>
                  <a:pt x="1454547" y="1806260"/>
                  <a:pt x="1466549" y="1785257"/>
                </a:cubicBezTo>
                <a:cubicBezTo>
                  <a:pt x="1474140" y="1771973"/>
                  <a:pt x="1473472" y="1754998"/>
                  <a:pt x="1481063" y="1741714"/>
                </a:cubicBezTo>
                <a:cubicBezTo>
                  <a:pt x="1493065" y="1720711"/>
                  <a:pt x="1512417" y="1704552"/>
                  <a:pt x="1524606" y="1683657"/>
                </a:cubicBezTo>
                <a:cubicBezTo>
                  <a:pt x="1546410" y="1646279"/>
                  <a:pt x="1582663" y="1567543"/>
                  <a:pt x="1582663" y="1567543"/>
                </a:cubicBezTo>
                <a:cubicBezTo>
                  <a:pt x="1587501" y="1548191"/>
                  <a:pt x="1591445" y="1528593"/>
                  <a:pt x="1597177" y="1509486"/>
                </a:cubicBezTo>
                <a:cubicBezTo>
                  <a:pt x="1605970" y="1480178"/>
                  <a:pt x="1618785" y="1452085"/>
                  <a:pt x="1626206" y="1422400"/>
                </a:cubicBezTo>
                <a:lnTo>
                  <a:pt x="1640720" y="1364343"/>
                </a:lnTo>
                <a:cubicBezTo>
                  <a:pt x="1635882" y="1291771"/>
                  <a:pt x="1636492" y="1218630"/>
                  <a:pt x="1626206" y="1146628"/>
                </a:cubicBezTo>
                <a:cubicBezTo>
                  <a:pt x="1621014" y="1110286"/>
                  <a:pt x="1589167" y="1036516"/>
                  <a:pt x="1568149" y="1001486"/>
                </a:cubicBezTo>
                <a:cubicBezTo>
                  <a:pt x="1550199" y="971570"/>
                  <a:pt x="1539120" y="933753"/>
                  <a:pt x="1510091" y="914400"/>
                </a:cubicBezTo>
                <a:lnTo>
                  <a:pt x="1423006" y="856343"/>
                </a:lnTo>
                <a:cubicBezTo>
                  <a:pt x="1427844" y="832152"/>
                  <a:pt x="1424275" y="804584"/>
                  <a:pt x="1437520" y="783771"/>
                </a:cubicBezTo>
                <a:cubicBezTo>
                  <a:pt x="1459560" y="749137"/>
                  <a:pt x="1524606" y="696686"/>
                  <a:pt x="1524606" y="696686"/>
                </a:cubicBezTo>
                <a:cubicBezTo>
                  <a:pt x="1529444" y="682172"/>
                  <a:pt x="1539120" y="668442"/>
                  <a:pt x="1539120" y="653143"/>
                </a:cubicBezTo>
                <a:cubicBezTo>
                  <a:pt x="1539120" y="437362"/>
                  <a:pt x="1547799" y="475976"/>
                  <a:pt x="1510091" y="362857"/>
                </a:cubicBezTo>
                <a:cubicBezTo>
                  <a:pt x="1505253" y="328990"/>
                  <a:pt x="1507268" y="293408"/>
                  <a:pt x="1495577" y="261257"/>
                </a:cubicBezTo>
                <a:cubicBezTo>
                  <a:pt x="1482114" y="224234"/>
                  <a:pt x="1442923" y="191387"/>
                  <a:pt x="1408491" y="174171"/>
                </a:cubicBezTo>
                <a:cubicBezTo>
                  <a:pt x="1394807" y="167329"/>
                  <a:pt x="1379274" y="165029"/>
                  <a:pt x="1364949" y="159657"/>
                </a:cubicBezTo>
                <a:cubicBezTo>
                  <a:pt x="1340554" y="150509"/>
                  <a:pt x="1316186" y="141210"/>
                  <a:pt x="1292377" y="130628"/>
                </a:cubicBezTo>
                <a:cubicBezTo>
                  <a:pt x="1272605" y="121841"/>
                  <a:pt x="1255899" y="103179"/>
                  <a:pt x="1234320" y="101600"/>
                </a:cubicBezTo>
                <a:cubicBezTo>
                  <a:pt x="1055722" y="88532"/>
                  <a:pt x="876301" y="91924"/>
                  <a:pt x="697291" y="87086"/>
                </a:cubicBezTo>
                <a:cubicBezTo>
                  <a:pt x="682777" y="82248"/>
                  <a:pt x="667433" y="79413"/>
                  <a:pt x="653749" y="72571"/>
                </a:cubicBezTo>
                <a:cubicBezTo>
                  <a:pt x="638147" y="64770"/>
                  <a:pt x="627475" y="46010"/>
                  <a:pt x="610206" y="43543"/>
                </a:cubicBezTo>
                <a:cubicBezTo>
                  <a:pt x="557522" y="36017"/>
                  <a:pt x="503768" y="43543"/>
                  <a:pt x="450549" y="43543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8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9F72C2-BCE5-B9AC-1E23-3EC4A58986F3}"/>
              </a:ext>
            </a:extLst>
          </p:cNvPr>
          <p:cNvSpPr txBox="1"/>
          <p:nvPr/>
        </p:nvSpPr>
        <p:spPr>
          <a:xfrm>
            <a:off x="640070" y="4647482"/>
            <a:ext cx="1541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The World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1C45843B-3F21-753E-2605-BE8D39254F4D}"/>
              </a:ext>
            </a:extLst>
          </p:cNvPr>
          <p:cNvSpPr/>
          <p:nvPr/>
        </p:nvSpPr>
        <p:spPr bwMode="auto">
          <a:xfrm>
            <a:off x="2310606" y="4876006"/>
            <a:ext cx="457200" cy="163988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8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19B726-F601-CB3C-EB76-C4D16C5B1BB4}"/>
              </a:ext>
            </a:extLst>
          </p:cNvPr>
          <p:cNvSpPr txBox="1"/>
          <p:nvPr/>
        </p:nvSpPr>
        <p:spPr>
          <a:xfrm>
            <a:off x="7135019" y="3669558"/>
            <a:ext cx="2488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192.168.60.0/24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F63665-B5AB-8C86-9093-7B4CD852E5FD}"/>
              </a:ext>
            </a:extLst>
          </p:cNvPr>
          <p:cNvSpPr txBox="1"/>
          <p:nvPr/>
        </p:nvSpPr>
        <p:spPr>
          <a:xfrm>
            <a:off x="9168606" y="5627588"/>
            <a:ext cx="1808508" cy="1046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50000"/>
                  </a:schemeClr>
                </a:solidFill>
              </a:rPr>
              <a:t>MPOD</a:t>
            </a:r>
          </a:p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(not yet..)</a:t>
            </a:r>
            <a:endParaRPr lang="en-US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97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516726-EFA2-CF81-B4B9-43C378A59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33F6D1EA-B0F5-6FD4-B6DE-CDD0B2D72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49" y="532606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ELOG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69033D-937E-1F3E-0028-9FB97BDDE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3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F57DE8-F9DC-28DD-B8D2-F02AE53C90B9}"/>
              </a:ext>
            </a:extLst>
          </p:cNvPr>
          <p:cNvSpPr/>
          <p:nvPr/>
        </p:nvSpPr>
        <p:spPr>
          <a:xfrm>
            <a:off x="786607" y="6142018"/>
            <a:ext cx="7543800" cy="3416320"/>
          </a:xfrm>
          <a:prstGeom prst="rect">
            <a:avLst/>
          </a:prstGeom>
          <a:solidFill>
            <a:srgbClr val="FAFFB7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 carbon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ServerAliveInterval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60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HostName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carbon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User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mep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LocalForward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13666 localhost:666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LocalForward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5910 localhost:5902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LocalForward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9923 localhost:22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ProxyJump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mep@bnl-daq</a:t>
            </a: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C591B22-468F-8CC5-5D8A-FB299708C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606" y="2512885"/>
            <a:ext cx="7772400" cy="3009063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E317FD7-3016-A14D-1141-19FC265FB2EE}"/>
              </a:ext>
            </a:extLst>
          </p:cNvPr>
          <p:cNvCxnSpPr>
            <a:cxnSpLocks/>
          </p:cNvCxnSpPr>
          <p:nvPr/>
        </p:nvCxnSpPr>
        <p:spPr bwMode="auto">
          <a:xfrm flipV="1">
            <a:off x="4977606" y="2894806"/>
            <a:ext cx="5334000" cy="472440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Text Box 2">
            <a:extLst>
              <a:ext uri="{FF2B5EF4-FFF2-40B4-BE49-F238E27FC236}">
                <a16:creationId xmlns:a16="http://schemas.microsoft.com/office/drawing/2014/main" id="{85B5E39D-2EFF-47DE-647F-81B9DDA77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5972" y="5983220"/>
            <a:ext cx="4061166" cy="163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Why 13666? Just a number &gt; 1000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 have the various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elogs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I access as 10666,11666,12666,13666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5ED61F62-E78E-41CB-9C8F-8933D4176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2284013"/>
            <a:ext cx="12420600" cy="403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I set up an </a:t>
            </a:r>
            <a:r>
              <a:rPr lang="en-US" sz="3000" dirty="0" err="1">
                <a:solidFill>
                  <a:schemeClr val="tx1"/>
                </a:solidFill>
                <a:latin typeface="Arial Narrow" charset="0"/>
              </a:rPr>
              <a:t>elog</a:t>
            </a: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 on carbon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I lives on port 666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Modify the ”carbon” block in your ~/.ssh/config with one more line -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80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FF01C8-9192-028D-B799-1E38372AA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B1543DC2-8F77-3DEE-6178-E1E6A0EC1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49" y="532606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Next up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3E6DC815-6B91-8CEF-14BB-1306FE876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2284013"/>
            <a:ext cx="12420600" cy="403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I’ll set up the </a:t>
            </a:r>
            <a:r>
              <a:rPr lang="en-US" sz="3000" dirty="0" err="1">
                <a:solidFill>
                  <a:schemeClr val="tx1"/>
                </a:solidFill>
                <a:latin typeface="Arial Narrow" charset="0"/>
              </a:rPr>
              <a:t>vnc</a:t>
            </a: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, will take maybe an hour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That’s what the 5910 –&gt; 5902  tunnel is for already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You later say   </a:t>
            </a:r>
            <a:r>
              <a:rPr lang="en-US" sz="3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vncviewer</a:t>
            </a:r>
            <a:r>
              <a:rPr lang="en-US" sz="3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localhost:5910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(I use 5910 b/c my local 5902 is taken for </a:t>
            </a:r>
            <a:r>
              <a:rPr lang="en-US" sz="3000" dirty="0" err="1">
                <a:solidFill>
                  <a:schemeClr val="tx1"/>
                </a:solidFill>
                <a:latin typeface="Arial Narrow" charset="0"/>
              </a:rPr>
              <a:t>sPHENIX</a:t>
            </a: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Narrow" charset="0"/>
              </a:rPr>
              <a:t>elogs</a:t>
            </a: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55E4FD-3F57-5CE4-3657-88B05F73B8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3789BB-0E8C-CDB8-9858-CFFDBD8C034D}"/>
              </a:ext>
            </a:extLst>
          </p:cNvPr>
          <p:cNvSpPr/>
          <p:nvPr/>
        </p:nvSpPr>
        <p:spPr>
          <a:xfrm>
            <a:off x="862806" y="5180806"/>
            <a:ext cx="7543800" cy="3416320"/>
          </a:xfrm>
          <a:prstGeom prst="rect">
            <a:avLst/>
          </a:prstGeom>
          <a:solidFill>
            <a:srgbClr val="FAFFB7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 carbon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ServerAliveInterval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60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HostName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carbon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User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mep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LocalForward</a:t>
            </a: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13666 localhost:666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LocalForward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5910 localhost:5902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LocalForward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9923 localhost:22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ProxyJump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mep@bnl-daq</a:t>
            </a: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519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B5EF12-5378-419D-3131-70875FF56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88285AA3-B569-4661-B0E3-C736CF2EC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49" y="532606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DAQ status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61773E3E-A98B-0848-0548-4E671537F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49" y="2361406"/>
            <a:ext cx="12420600" cy="403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As we said yesterday, the KCU/ROC reads out nicely,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viable “barebones” online monitoring in place, to be evolved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I implemented the support of the CAEN readout via the A4818 module (first time I had access to one)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I’ll pull over the online monitoring from the </a:t>
            </a:r>
            <a:r>
              <a:rPr lang="en-US" sz="3000" dirty="0" err="1">
                <a:solidFill>
                  <a:schemeClr val="tx1"/>
                </a:solidFill>
                <a:latin typeface="Arial Narrow" charset="0"/>
              </a:rPr>
              <a:t>pfRICH</a:t>
            </a: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 that uses the CAENs extensively, as a start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 err="1">
                <a:solidFill>
                  <a:schemeClr val="tx1"/>
                </a:solidFill>
                <a:latin typeface="Arial Narrow" charset="0"/>
              </a:rPr>
              <a:t>AstroPix</a:t>
            </a: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 final touches are next then. Here I don’t think we have online monitoring, Bobae and I will sit together.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AEB711-BC9C-99D6-1B0B-BE07EACC94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334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80E172-9846-E17C-D07C-66460F323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20B6BDB4-5C96-D395-70DF-25AC79356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49" y="532606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DAQ Operator Station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834283D2-9D10-97C1-AA39-6A2CAC307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49" y="2361406"/>
            <a:ext cx="12420600" cy="403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According to Sergey, we are welcome to use the PC in the right corner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It has access to carbon, will make it more convenient when I’m back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You can see that we made our home there already.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BB8324-337E-AD4F-D0DE-FADD5C4BB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416520-368F-39BA-931D-C1E7A644F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225" y="4679580"/>
            <a:ext cx="7772400" cy="435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885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104640</TotalTime>
  <Words>420</Words>
  <Application>Microsoft Macintosh PowerPoint</Application>
  <PresentationFormat>Custom</PresentationFormat>
  <Paragraphs>64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27</vt:i4>
      </vt:variant>
      <vt:variant>
        <vt:lpstr>Slide Titles</vt:lpstr>
      </vt:variant>
      <vt:variant>
        <vt:i4>6</vt:i4>
      </vt:variant>
    </vt:vector>
  </HeadingPairs>
  <TitlesOfParts>
    <vt:vector size="39" baseType="lpstr">
      <vt:lpstr>Arial</vt:lpstr>
      <vt:lpstr>Arial Narrow</vt:lpstr>
      <vt:lpstr>Courier New</vt:lpstr>
      <vt:lpstr>Helvetica Neue</vt:lpstr>
      <vt:lpstr>Helvetica Neue Light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PET Scanner for Plants at the Brookhaven National Laboratory </dc:title>
  <cp:lastModifiedBy>Purschke, Martin</cp:lastModifiedBy>
  <cp:revision>450</cp:revision>
  <cp:lastPrinted>2019-08-08T02:53:14Z</cp:lastPrinted>
  <dcterms:created xsi:type="dcterms:W3CDTF">1601-01-01T00:00:00Z</dcterms:created>
  <dcterms:modified xsi:type="dcterms:W3CDTF">2026-03-27T17:19:28Z</dcterms:modified>
</cp:coreProperties>
</file>