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6"/>
  </p:notesMasterIdLst>
  <p:handoutMasterIdLst>
    <p:handoutMasterId r:id="rId37"/>
  </p:handoutMasterIdLst>
  <p:sldIdLst>
    <p:sldId id="302" r:id="rId28"/>
    <p:sldId id="310" r:id="rId29"/>
    <p:sldId id="304" r:id="rId30"/>
    <p:sldId id="305" r:id="rId31"/>
    <p:sldId id="306" r:id="rId32"/>
    <p:sldId id="307" r:id="rId33"/>
    <p:sldId id="308" r:id="rId34"/>
    <p:sldId id="309" r:id="rId35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00"/>
    <a:srgbClr val="FAFFB7"/>
    <a:srgbClr val="C6F2EE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9"/>
    <p:restoredTop sz="50000" autoAdjust="0"/>
  </p:normalViewPr>
  <p:slideViewPr>
    <p:cSldViewPr>
      <p:cViewPr varScale="1">
        <p:scale>
          <a:sx n="79" d="100"/>
          <a:sy n="79" d="100"/>
        </p:scale>
        <p:origin x="864" y="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C0567-3794-2F92-C78E-BEFEA87F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2AEE1ACF-12E2-2B2A-1342-B13A0DEFF1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A65F50B5-EFDC-B4E4-0BF2-1C1832C4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9F6CD-5419-4442-9779-1BB336DC7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4CCBD4CA-F5F3-E433-6EBC-9693AA00809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CD4BE5B8-6573-4EF2-66A2-7286EFAE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C63E9-FDDF-25C4-8169-12423703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654E1186-2C4D-9535-3541-210A438303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FC92D5EB-2A22-7A90-FB7A-B6DC63BBF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B100D-2BFD-3CA0-9775-BCCF111F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41942CD-DF86-F02F-13A3-0CC5913D04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B682EE4-51FC-5045-BCC5-4135EB60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3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2765C-28E8-FBF4-4962-0C75FFC2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B003FC50-43D8-2FCB-36C7-21FB13B0C2F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111D0C07-E424-8835-E269-EB8468C7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685CF-E1F6-9157-8D8A-AA680E697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AC6296AE-C07D-96A6-48FF-33AFD39FD1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A2116282-C793-AADE-C203-7D251689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4C48F-4EAE-71FE-3B14-E94697BB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129C9520-2019-0687-C5E5-0ED7AA6279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9A073220-82A0-5176-65CE-14E59C25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7D3B9-842F-03A5-69BA-713CF37D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40D556E0-91C2-21A4-F41C-8D45AFFBBF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44CF32C5-1CB9-98C7-6FB0-98C20B8AD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3166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5EF12-5378-419D-3131-70875FF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8285AA3-B569-4661-B0E3-C736CF2E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RCDAQ organization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61773E3E-A98B-0848-0548-4E671537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We will be running O(4) RCDAQs, 2 for the 2 KCUs (0/1), one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Astropix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(2), one for the 2 CAENs (3)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Independent RCDAQ servers are started with (I already made the scripts in ~/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rcdaq_scripts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)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rcdaq_server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3000" i="1" dirty="0">
                <a:solidFill>
                  <a:schemeClr val="tx1"/>
                </a:solidFill>
                <a:latin typeface="Arial Narrow" charset="0"/>
              </a:rPr>
              <a:t>n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like “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rcdaqserver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3”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rcdaq_client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commands by default talk to server 0.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In order to talk to another server (just for one command), do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If in your session you will continue to work on a particular server (like Henry did this morning), set the session up with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While we are running as individual RCDAQs (not as one cohort with Run Control), be very careful not to mess with the wrong one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EB711-BC9C-99D6-1B0B-BE07EACC9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7A266-FBAB-437F-EF44-CA0B18CEF29E}"/>
              </a:ext>
            </a:extLst>
          </p:cNvPr>
          <p:cNvSpPr/>
          <p:nvPr/>
        </p:nvSpPr>
        <p:spPr>
          <a:xfrm>
            <a:off x="527549" y="5628942"/>
            <a:ext cx="10394451" cy="461665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RCDAQHOST=localhost:3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daq_status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BDADB-11DF-5087-EA49-BE058DA7598C}"/>
              </a:ext>
            </a:extLst>
          </p:cNvPr>
          <p:cNvSpPr/>
          <p:nvPr/>
        </p:nvSpPr>
        <p:spPr>
          <a:xfrm>
            <a:off x="527549" y="7474009"/>
            <a:ext cx="10394451" cy="830997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export RCDAQHOST=localhost:3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commands …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34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2496C-936B-18E2-9FAC-BAC40DA7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31F46963-6E49-CD2A-BF54-61777EB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Quick CAEN	Data Analysis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5AFFBFB-7475-822E-F46B-FB62859D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Henry and I took some data with the CAEN unit last night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Using 2 (?) channels of the calo for a cosmic coincidence (not 100% sure)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This was mostly to test that the fresh-of-the-press CAEN with A4818 readout works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First off, how does one access the RCDAQ data?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( Please review my tutorial at 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  <a:hlinkClick r:id="rId3"/>
              </a:rPr>
              <a:t>https://indico.bnl.gov/event/31661/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By and large, the data of a given device end up in a Packet with a given packet id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 have (arbitrarily) assigned the two CAEN units the IDs 2000 and 2001.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We read out only the one with ID 2001 (16 channels, 2 connected… true?)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1F371-5EE9-637C-5AAD-32FED6C3A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F44C8-28B8-3554-C7F5-DEF4D400B4D6}"/>
              </a:ext>
            </a:extLst>
          </p:cNvPr>
          <p:cNvSpPr/>
          <p:nvPr/>
        </p:nvSpPr>
        <p:spPr>
          <a:xfrm>
            <a:off x="248149" y="8007762"/>
            <a:ext cx="10394451" cy="1569660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/scratch/data/CAEN/junk/junk_CAEN-00000004-0000.evt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1011    14 -1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9 (IDRTCLOCK)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2001  6924 -1 (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85 (IDCAENV1742)</a:t>
            </a:r>
          </a:p>
        </p:txBody>
      </p:sp>
    </p:spTree>
    <p:extLst>
      <p:ext uri="{BB962C8B-B14F-4D97-AF65-F5344CB8AC3E}">
        <p14:creationId xmlns:p14="http://schemas.microsoft.com/office/powerpoint/2010/main" val="4238262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B01E9-3103-B6DB-0B45-4E763111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DFC7C00F-128F-1548-2CB6-9ACE3794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Asking the packet questions…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10FFDC4-C613-8937-80D3-98D8FC7E3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point of the Packet object is that you can ask it generic questions without having to know the inner representation of the data.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You still need to know a little bit what kind of device this is, such as a waveform sampler here, that is, many channels that each give you a waveform (as opposed to, say, a pixel device such as a MAPS)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Packet gives you well-defined APIs to ask questions, such as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“how many channels do you have?”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“how many samples does channel c have?”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“please give me sample value s of channel c”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The whole point is that you don’t need to know, and your code </a:t>
            </a:r>
            <a:r>
              <a:rPr lang="en-US" sz="3000" i="1" dirty="0">
                <a:solidFill>
                  <a:schemeClr val="tx1"/>
                </a:solidFill>
                <a:latin typeface="Arial Narrow" charset="0"/>
              </a:rPr>
              <a:t>must not know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, how the real raw data are structured. Then it won’t break if the raw format changes.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919FE-1B21-7CAB-66E6-0D40E4823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2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1B5B0-7CD7-2153-DF94-5E255E7C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D5A5FA78-68D6-2907-C00B-22DF125AA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This most important API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D9B29F2-CF60-8452-F062-8B22764A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This is a generic code snippet that works for many waveform samplers.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Here you see the questions answered from the previous slide.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“p” is a pointer to Packet 2001.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”business end” of a waveform sampler is this API: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0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For example, for a “Single Event Display”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  <a:sym typeface="Wingdings" pitchFamily="2" charset="2"/>
              </a:rPr>
              <a:t> (SED):</a:t>
            </a:r>
            <a:endParaRPr lang="en-US" sz="30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88BA1-826E-8AB8-B5B1-4A23EFA25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A9A5B-BACA-BF7D-3ABA-B20116FC3A82}"/>
              </a:ext>
            </a:extLst>
          </p:cNvPr>
          <p:cNvSpPr txBox="1"/>
          <p:nvPr/>
        </p:nvSpPr>
        <p:spPr>
          <a:xfrm>
            <a:off x="0" y="6866636"/>
            <a:ext cx="13003213" cy="2677656"/>
          </a:xfrm>
          <a:prstGeom prst="rect">
            <a:avLst/>
          </a:prstGeom>
          <a:solidFill>
            <a:srgbClr val="FAFFB8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( int c = 0; c &lt;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(0,"CHANNELS")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// the channels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for ( int s = 0;  s &lt;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c,"SAMPLES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s++) // the samples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{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h2-&gt;Fill(s, c,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}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3D6C-1663-FC16-91A3-5582D2657AF3}"/>
              </a:ext>
            </a:extLst>
          </p:cNvPr>
          <p:cNvSpPr txBox="1"/>
          <p:nvPr/>
        </p:nvSpPr>
        <p:spPr>
          <a:xfrm>
            <a:off x="1853406" y="4901716"/>
            <a:ext cx="8186860" cy="646331"/>
          </a:xfrm>
          <a:prstGeom prst="rect">
            <a:avLst/>
          </a:prstGeom>
          <a:solidFill>
            <a:srgbClr val="FAFFB8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Sample_value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p-&gt;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5CDF6-E8D3-26FA-4F58-D832245B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33E33AA9-130F-D621-F7D4-C6D20BAC0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SEDs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468306A-5235-E930-6D7A-DB4FD6CF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32806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Here are a few SEDs.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I usually look at many of those to get a feel for the data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Since the pulses are negative-going, I plot -1*value for the z-Axis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E284B5-1B1E-778D-D0CD-FB8C5B409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96AB8-3BB0-65A2-76D8-4C507E94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4" y="4266407"/>
            <a:ext cx="3726791" cy="2522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3C0BF-61E7-A4C2-0C45-69886156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44" y="4266407"/>
            <a:ext cx="4012868" cy="276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F529A-4691-6FCB-6B53-B94F19464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42" y="7009606"/>
            <a:ext cx="3726791" cy="2540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069D1-DA63-F836-3719-5426DDCAE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043" y="7137253"/>
            <a:ext cx="3604563" cy="24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5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05B30D-D456-0514-F61D-1E435D844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52D4824-266D-8DA9-4FB4-AA9DF3370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DRS4 Corrections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27A2FAA-9399-499F-431A-661E2098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2196577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Each CAEN unit with a DRS4 has what amounts to a “factory calibration” to correct for the cell-by-cell differences of each individual chip. The correction values are burned into the </a:t>
            </a:r>
            <a:r>
              <a:rPr lang="en-US" sz="3000" dirty="0" err="1">
                <a:solidFill>
                  <a:schemeClr val="tx1"/>
                </a:solidFill>
                <a:latin typeface="Arial Narrow" charset="0"/>
              </a:rPr>
              <a:t>Eprom</a:t>
            </a: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 of a given unit.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000" dirty="0">
                <a:solidFill>
                  <a:schemeClr val="tx1"/>
                </a:solidFill>
                <a:latin typeface="Arial Narrow" charset="0"/>
              </a:rPr>
              <a:t>The correction is applied offline. My CAEN plugin comes with a utility to extract these factory correction. But this also allows us to generate our own corrections if we are so inclined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B9111-657E-043E-11BB-0457DC8EA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64D9A-8621-0692-9636-1A1B8C78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0" y="5467308"/>
            <a:ext cx="5677451" cy="402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468A8-420C-C2C6-40DD-41B33E16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006" y="5461071"/>
            <a:ext cx="5677451" cy="40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FAE21-F31B-0E7D-7D57-B080554EC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546F236-FFF5-8E36-68FE-21278443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Persistency Plots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628166E-A54D-A0D4-2338-D9B3E71F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2196577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My standard approach to an initial view of waveform data is a “persistency plot”, gleaned from a digital scope’s persistency mode, where many pulses are plotted on top of each other. This allows you to see an “envelope” of the pulse shapes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online monitoring plots we looked at for the ROC the other night are also persistency plots.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Before I leave, we should have another quick tutorial on all that.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965FB-7303-1CFA-EE24-30E665003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A623D-076B-9904-E83D-F80DCA58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2" y="4183874"/>
            <a:ext cx="6308661" cy="4381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0D66B-4797-A0A9-7EED-7CF4B720B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545" y="4183873"/>
            <a:ext cx="6308661" cy="45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51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D822C-C55C-EA29-2097-3956F5203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4EBAD31-B8D8-BADE-7752-1D1A6E9C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Online monitoring running on the VNC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D5DEE94-053A-5B7C-5589-AD8AF76F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2196577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started a new run and let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onl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 monitoring run overnight. Have a look!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70216-2275-101F-3E15-C6C02C9DB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7397C-A811-F4A7-551B-5BF9347D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3" y="2894806"/>
            <a:ext cx="12415530" cy="6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106090</TotalTime>
  <Words>864</Words>
  <Application>Microsoft Macintosh PowerPoint</Application>
  <PresentationFormat>Custom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8</vt:i4>
      </vt:variant>
    </vt:vector>
  </HeadingPairs>
  <TitlesOfParts>
    <vt:vector size="41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456</cp:revision>
  <cp:lastPrinted>2019-08-08T02:53:14Z</cp:lastPrinted>
  <dcterms:created xsi:type="dcterms:W3CDTF">1601-01-01T00:00:00Z</dcterms:created>
  <dcterms:modified xsi:type="dcterms:W3CDTF">2026-03-28T17:29:32Z</dcterms:modified>
</cp:coreProperties>
</file>