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256" r:id="rId5"/>
    <p:sldId id="2147469810" r:id="rId6"/>
    <p:sldId id="2147469665" r:id="rId7"/>
    <p:sldId id="2147469813" r:id="rId8"/>
    <p:sldId id="2147469815" r:id="rId9"/>
    <p:sldId id="2147469814" r:id="rId10"/>
    <p:sldId id="21474698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667874-EF7D-BDFF-67C0-78559F7F9FA8}" name="Elke-Caroline Aschenauer" initials="EA" userId="Elke-Caroline Aschenau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fman, Caitlin" initials="HC" lastIdx="3" clrIdx="0">
    <p:extLst>
      <p:ext uri="{19B8F6BF-5375-455C-9EA6-DF929625EA0E}">
        <p15:presenceInfo xmlns:p15="http://schemas.microsoft.com/office/powerpoint/2012/main" userId="S-1-5-21-1161782291-1150951755-378935785-55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9"/>
    <p:restoredTop sz="94653"/>
  </p:normalViewPr>
  <p:slideViewPr>
    <p:cSldViewPr snapToGrid="0">
      <p:cViewPr>
        <p:scale>
          <a:sx n="71" d="100"/>
          <a:sy n="71" d="100"/>
        </p:scale>
        <p:origin x="195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B6E2-DDA3-22B8-7251-F0B132B67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9522C-42D3-98C9-C46E-2F2D03D43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of Presenter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0482B9-55D4-415C-B144-9520BB024B03}"/>
              </a:ext>
            </a:extLst>
          </p:cNvPr>
          <p:cNvSpPr txBox="1">
            <a:spLocks/>
          </p:cNvSpPr>
          <p:nvPr userDrawn="1"/>
        </p:nvSpPr>
        <p:spPr>
          <a:xfrm>
            <a:off x="3790876" y="6111240"/>
            <a:ext cx="4349579" cy="8345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EIC Resource Review Board (RRB)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Jim Yeck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June 9-10, 2026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211" y="1367910"/>
            <a:ext cx="10797578" cy="1259607"/>
          </a:xfrm>
        </p:spPr>
        <p:txBody>
          <a:bodyPr>
            <a:noAutofit/>
          </a:bodyPr>
          <a:lstStyle/>
          <a:p>
            <a:r>
              <a:rPr lang="en-US" sz="3600" dirty="0">
                <a:cs typeface="Arial"/>
              </a:rPr>
              <a:t>EIC Cost Management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3" y="5086055"/>
            <a:ext cx="10334625" cy="746185"/>
          </a:xfrm>
        </p:spPr>
        <p:txBody>
          <a:bodyPr/>
          <a:lstStyle/>
          <a:p>
            <a:r>
              <a:rPr lang="en-US" dirty="0"/>
              <a:t>EIC Resource Review Board (RRB) Meeting</a:t>
            </a:r>
          </a:p>
          <a:p>
            <a:r>
              <a:rPr lang="en-US" dirty="0"/>
              <a:t>June 9-10,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4" y="3191721"/>
            <a:ext cx="10334625" cy="1259607"/>
          </a:xfrm>
        </p:spPr>
        <p:txBody>
          <a:bodyPr/>
          <a:lstStyle/>
          <a:p>
            <a:r>
              <a:rPr lang="en-US" b="1" dirty="0"/>
              <a:t>Jim Yeck</a:t>
            </a:r>
          </a:p>
          <a:p>
            <a:r>
              <a:rPr lang="en-US" dirty="0"/>
              <a:t>Project Director &amp; Associate Laboratory Director</a:t>
            </a:r>
          </a:p>
          <a:p>
            <a:r>
              <a:rPr lang="en-US" dirty="0"/>
              <a:t>Brookhaven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B06E1-CA22-56C0-05AB-E591860EB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8F0487-7125-F23B-A981-2E6E3F8F7C82}"/>
              </a:ext>
            </a:extLst>
          </p:cNvPr>
          <p:cNvSpPr txBox="1">
            <a:spLocks/>
          </p:cNvSpPr>
          <p:nvPr/>
        </p:nvSpPr>
        <p:spPr>
          <a:xfrm>
            <a:off x="462579" y="67757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Cost Reduction Strategy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E49175-F82A-299A-7D5B-187E2500F93B}"/>
              </a:ext>
            </a:extLst>
          </p:cNvPr>
          <p:cNvSpPr txBox="1">
            <a:spLocks/>
          </p:cNvSpPr>
          <p:nvPr/>
        </p:nvSpPr>
        <p:spPr>
          <a:xfrm>
            <a:off x="462579" y="1093913"/>
            <a:ext cx="11499925" cy="5374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b="1" dirty="0"/>
              <a:t>EIC Total Project Cost (TPC) objective is ~$3B</a:t>
            </a:r>
            <a:r>
              <a:rPr lang="en-US" dirty="0"/>
              <a:t>; current preliminary cost estimates exceed this target.</a:t>
            </a:r>
          </a:p>
          <a:p>
            <a:r>
              <a:rPr lang="en-US" dirty="0"/>
              <a:t>To close this gap, the project team developed a comprehensive cost-reduction strategy and identified approximately ~$920M in potential TPC savings.</a:t>
            </a:r>
          </a:p>
          <a:p>
            <a:r>
              <a:rPr lang="en-US" dirty="0"/>
              <a:t>The </a:t>
            </a:r>
            <a:r>
              <a:rPr lang="en-US" b="1" dirty="0"/>
              <a:t>cost-reduction opportunities were developed with stakeholder input </a:t>
            </a:r>
            <a:r>
              <a:rPr lang="en-US" dirty="0"/>
              <a:t>and were presented at the Director's Review in March 2026.</a:t>
            </a:r>
          </a:p>
          <a:p>
            <a:r>
              <a:rPr lang="en-US" dirty="0"/>
              <a:t>Immediately following the Director’s Review the project team met with the BNL and JLAB Directors, DOE, and the </a:t>
            </a:r>
            <a:r>
              <a:rPr lang="en-US" dirty="0" err="1"/>
              <a:t>ePIC</a:t>
            </a:r>
            <a:r>
              <a:rPr lang="en-US" dirty="0"/>
              <a:t> spokesperson to confirm plans to implement the TPC cost reduction options. </a:t>
            </a:r>
          </a:p>
          <a:p>
            <a:r>
              <a:rPr lang="en-US" dirty="0"/>
              <a:t>Achieving the project’s TPC funding target requires deferring certain performance capabilities; however</a:t>
            </a:r>
            <a:r>
              <a:rPr lang="en-US" b="1" dirty="0"/>
              <a:t>, DOE – approved mission need requirements will be achieved.</a:t>
            </a:r>
          </a:p>
        </p:txBody>
      </p:sp>
    </p:spTree>
    <p:extLst>
      <p:ext uri="{BB962C8B-B14F-4D97-AF65-F5344CB8AC3E}">
        <p14:creationId xmlns:p14="http://schemas.microsoft.com/office/powerpoint/2010/main" val="316812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75683-B437-7832-E249-9A5A5B712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D175-50C1-CF78-59F4-CC7566F1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Approved Mission Need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4825-CF34-DC46-5920-29373955F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6" y="1174658"/>
            <a:ext cx="11499925" cy="3041626"/>
          </a:xfrm>
        </p:spPr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n-US" dirty="0"/>
              <a:t>A high degree of beam polarization</a:t>
            </a:r>
            <a:r>
              <a:rPr lang="en-US" b="1" dirty="0"/>
              <a:t>*</a:t>
            </a:r>
            <a:r>
              <a:rPr lang="en-US" dirty="0"/>
              <a:t> (~ 70%) for electrons and light ions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Availability of ion beams from deuterons to the heaviest stable nuclei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Variable center of mass energies ~20-100 GeV, upgradable to ~140 GeV (e-p)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High collision luminosity</a:t>
            </a:r>
            <a:r>
              <a:rPr lang="en-US" b="1" dirty="0"/>
              <a:t>*</a:t>
            </a:r>
            <a:r>
              <a:rPr lang="en-US" dirty="0"/>
              <a:t> ~10</a:t>
            </a:r>
            <a:r>
              <a:rPr lang="en-US" baseline="30000" dirty="0"/>
              <a:t>33-34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Possibility for more than one interaction region in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3D039-4DFA-4E10-682D-BBFF100ADFF1}"/>
              </a:ext>
            </a:extLst>
          </p:cNvPr>
          <p:cNvSpPr txBox="1"/>
          <p:nvPr/>
        </p:nvSpPr>
        <p:spPr>
          <a:xfrm>
            <a:off x="5877646" y="5204247"/>
            <a:ext cx="6096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6862" indent="-285750">
              <a:buFont typeface="Arial" panose="020B0604020202020204" pitchFamily="34" charset="0"/>
              <a:buChar char="•"/>
            </a:pPr>
            <a:r>
              <a:rPr lang="en-US" sz="1600" dirty="0"/>
              <a:t>Luminosity and polarization are interpreted as average polarization and luminosity over a fill.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156A949-0B51-F64B-1BD9-9BC28FA2A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492875"/>
            <a:ext cx="432486" cy="365125"/>
          </a:xfrm>
        </p:spPr>
        <p:txBody>
          <a:bodyPr/>
          <a:lstStyle/>
          <a:p>
            <a:pPr algn="ctr"/>
            <a:fld id="{933A556B-7C63-244D-9B7C-B0EA8042B330}" type="slidenum">
              <a:rPr lang="en-US" sz="1200" smtClean="0"/>
              <a:pPr algn="ctr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51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C1274-E13F-46B4-DCB0-A2AC8A2DD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A3F53F-3B7E-7B04-D7CF-FED583D6AD89}"/>
              </a:ext>
            </a:extLst>
          </p:cNvPr>
          <p:cNvSpPr txBox="1">
            <a:spLocks/>
          </p:cNvSpPr>
          <p:nvPr/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36478FD-5D8D-51BA-F76E-803AE1B2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</p:spPr>
        <p:txBody>
          <a:bodyPr>
            <a:noAutofit/>
          </a:bodyPr>
          <a:lstStyle/>
          <a:p>
            <a:r>
              <a:rPr lang="en-US"/>
              <a:t>EIC Notional Funding Profile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C27D7D-4D99-ABFF-8C68-FEE875BA7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63" y="825178"/>
            <a:ext cx="8825015" cy="53071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4F0991-7CD5-397A-B53D-5255B1D063B1}"/>
              </a:ext>
            </a:extLst>
          </p:cNvPr>
          <p:cNvSpPr/>
          <p:nvPr/>
        </p:nvSpPr>
        <p:spPr>
          <a:xfrm>
            <a:off x="9521456" y="1770320"/>
            <a:ext cx="292396" cy="281763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D42CF-F4F4-9B5E-64FB-305B17C5A491}"/>
              </a:ext>
            </a:extLst>
          </p:cNvPr>
          <p:cNvSpPr txBox="1"/>
          <p:nvPr/>
        </p:nvSpPr>
        <p:spPr>
          <a:xfrm>
            <a:off x="9813852" y="171464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Project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9097EA-50C0-5AEF-F9B7-7FEA2E34A58F}"/>
              </a:ext>
            </a:extLst>
          </p:cNvPr>
          <p:cNvSpPr/>
          <p:nvPr/>
        </p:nvSpPr>
        <p:spPr>
          <a:xfrm>
            <a:off x="9521456" y="2195324"/>
            <a:ext cx="292396" cy="281763"/>
          </a:xfrm>
          <a:prstGeom prst="rect">
            <a:avLst/>
          </a:prstGeom>
          <a:solidFill>
            <a:srgbClr val="D9F2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1AEED-932D-55B5-D42E-0551D73F2915}"/>
              </a:ext>
            </a:extLst>
          </p:cNvPr>
          <p:cNvSpPr txBox="1"/>
          <p:nvPr/>
        </p:nvSpPr>
        <p:spPr>
          <a:xfrm>
            <a:off x="9813852" y="213965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NP-Ops &amp; Computing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165A80-3593-4CF7-A815-457CEA84993D}"/>
              </a:ext>
            </a:extLst>
          </p:cNvPr>
          <p:cNvSpPr/>
          <p:nvPr/>
        </p:nvSpPr>
        <p:spPr>
          <a:xfrm>
            <a:off x="9542686" y="2644103"/>
            <a:ext cx="292396" cy="281763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2E32A6-C418-86A8-703F-EB027030BBB6}"/>
              </a:ext>
            </a:extLst>
          </p:cNvPr>
          <p:cNvSpPr txBox="1"/>
          <p:nvPr/>
        </p:nvSpPr>
        <p:spPr>
          <a:xfrm>
            <a:off x="9835082" y="258843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R&amp;R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430555-BD85-0B89-3BB1-105FF71234BD}"/>
              </a:ext>
            </a:extLst>
          </p:cNvPr>
          <p:cNvSpPr/>
          <p:nvPr/>
        </p:nvSpPr>
        <p:spPr>
          <a:xfrm>
            <a:off x="9542686" y="3063530"/>
            <a:ext cx="292396" cy="281763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E08890-4F83-0C00-C138-A6A73D9D87D0}"/>
              </a:ext>
            </a:extLst>
          </p:cNvPr>
          <p:cNvSpPr txBox="1"/>
          <p:nvPr/>
        </p:nvSpPr>
        <p:spPr>
          <a:xfrm>
            <a:off x="9835082" y="2948859"/>
            <a:ext cx="254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Infrastructure improvement projects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CF9041-2FB4-BF8D-0919-345585ED13CB}"/>
              </a:ext>
            </a:extLst>
          </p:cNvPr>
          <p:cNvSpPr/>
          <p:nvPr/>
        </p:nvSpPr>
        <p:spPr>
          <a:xfrm>
            <a:off x="9542686" y="3575884"/>
            <a:ext cx="292396" cy="28176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AACDC5-4C07-4808-9001-2244893A9ACD}"/>
              </a:ext>
            </a:extLst>
          </p:cNvPr>
          <p:cNvSpPr txBox="1"/>
          <p:nvPr/>
        </p:nvSpPr>
        <p:spPr>
          <a:xfrm>
            <a:off x="9859684" y="352473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EIC Ops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5FC1E3-BE7E-CE31-3B4E-A50BEF2D2127}"/>
              </a:ext>
            </a:extLst>
          </p:cNvPr>
          <p:cNvSpPr/>
          <p:nvPr/>
        </p:nvSpPr>
        <p:spPr>
          <a:xfrm>
            <a:off x="9542686" y="4046770"/>
            <a:ext cx="292396" cy="281763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DB104E-2F95-2485-FAAF-3E74088B7755}"/>
              </a:ext>
            </a:extLst>
          </p:cNvPr>
          <p:cNvSpPr txBox="1"/>
          <p:nvPr/>
        </p:nvSpPr>
        <p:spPr>
          <a:xfrm>
            <a:off x="9835082" y="3991098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EIC AIPs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148DD1-01EE-E575-8E5D-81073F5D92C3}"/>
              </a:ext>
            </a:extLst>
          </p:cNvPr>
          <p:cNvSpPr/>
          <p:nvPr/>
        </p:nvSpPr>
        <p:spPr>
          <a:xfrm>
            <a:off x="9542686" y="4503671"/>
            <a:ext cx="292396" cy="281763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DEF404-8FA3-C15D-D72F-5C44C2E073BF}"/>
              </a:ext>
            </a:extLst>
          </p:cNvPr>
          <p:cNvSpPr txBox="1"/>
          <p:nvPr/>
        </p:nvSpPr>
        <p:spPr>
          <a:xfrm>
            <a:off x="9835082" y="444799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EIC Computing</a:t>
            </a:r>
          </a:p>
        </p:txBody>
      </p:sp>
    </p:spTree>
    <p:extLst>
      <p:ext uri="{BB962C8B-B14F-4D97-AF65-F5344CB8AC3E}">
        <p14:creationId xmlns:p14="http://schemas.microsoft.com/office/powerpoint/2010/main" val="119952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4D1B82-4839-120E-65E0-94A350692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12330-56DB-892F-1DD3-59571670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Reduction Categories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19834-74E0-4427-2B77-03D2DC96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989350"/>
            <a:ext cx="11467829" cy="5051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Class 1 – Cost reduction actions that do not impact expected performance</a:t>
            </a:r>
          </a:p>
          <a:p>
            <a:r>
              <a:rPr lang="en-US" dirty="0"/>
              <a:t>I</a:t>
            </a:r>
            <a:r>
              <a:rPr dirty="0"/>
              <a:t>tems implemented through </a:t>
            </a:r>
            <a:r>
              <a:rPr lang="en-US" dirty="0"/>
              <a:t>normal </a:t>
            </a:r>
            <a:r>
              <a:rPr dirty="0"/>
              <a:t>change control process. </a:t>
            </a:r>
          </a:p>
          <a:p>
            <a:pPr lvl="1"/>
            <a:r>
              <a:rPr sz="2200" dirty="0"/>
              <a:t>Value Engineering </a:t>
            </a:r>
          </a:p>
          <a:p>
            <a:pPr lvl="1"/>
            <a:r>
              <a:rPr sz="2200" dirty="0"/>
              <a:t>Cost Scrubbing</a:t>
            </a:r>
          </a:p>
          <a:p>
            <a:pPr lvl="1"/>
            <a:r>
              <a:rPr sz="2200" dirty="0"/>
              <a:t>Scope Realignment </a:t>
            </a:r>
          </a:p>
          <a:p>
            <a:pPr lvl="1"/>
            <a:r>
              <a:rPr sz="2200" dirty="0"/>
              <a:t>Procurement Optimization to maximize best value opportunities </a:t>
            </a:r>
            <a:endParaRPr lang="en-US" sz="2200" dirty="0"/>
          </a:p>
          <a:p>
            <a:pPr marL="457200" lvl="1" indent="0">
              <a:buNone/>
            </a:pPr>
            <a:endParaRPr dirty="0"/>
          </a:p>
          <a:p>
            <a:pPr marL="1328738" indent="-1328738">
              <a:buNone/>
            </a:pPr>
            <a:r>
              <a:rPr b="1" dirty="0"/>
              <a:t>Class 2 – Cost reduction actions that </a:t>
            </a:r>
            <a:r>
              <a:rPr lang="en-US" b="1" dirty="0"/>
              <a:t>defer scope into the initial operations phase</a:t>
            </a:r>
            <a:endParaRPr b="1" dirty="0"/>
          </a:p>
          <a:p>
            <a:r>
              <a:rPr lang="en-US" dirty="0"/>
              <a:t>Scope deferred until initial operations will be reviewed with stakeholders and DOE. </a:t>
            </a:r>
          </a:p>
          <a:p>
            <a:r>
              <a:rPr lang="en-US" dirty="0"/>
              <a:t>Deferred capabilities supported by operations funding, additional in-kind opportunities, future upgrades.</a:t>
            </a:r>
          </a:p>
        </p:txBody>
      </p:sp>
    </p:spTree>
    <p:extLst>
      <p:ext uri="{BB962C8B-B14F-4D97-AF65-F5344CB8AC3E}">
        <p14:creationId xmlns:p14="http://schemas.microsoft.com/office/powerpoint/2010/main" val="327765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E25270-B91C-58AE-741F-D7E1C03A9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3A85AD-AE05-E019-3179-B022B8B9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Reduction Actions Identified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95E959-F07C-7CD0-5DA1-7E14E3D72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9109"/>
              </p:ext>
            </p:extLst>
          </p:nvPr>
        </p:nvGraphicFramePr>
        <p:xfrm>
          <a:off x="660086" y="952385"/>
          <a:ext cx="10869932" cy="4695939"/>
        </p:xfrm>
        <a:graphic>
          <a:graphicData uri="http://schemas.openxmlformats.org/drawingml/2006/table">
            <a:tbl>
              <a:tblPr firstRow="1" bandRow="1"/>
              <a:tblGrid>
                <a:gridCol w="1204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9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5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  <a:p>
                      <a:r>
                        <a:rPr dirty="0"/>
                        <a:t>Class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  <a:p>
                      <a:r>
                        <a:rPr dirty="0"/>
                        <a:t>Cost Reduction Action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dirty="0"/>
                        <a:t>Savings ($M)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dirty="0"/>
                        <a:t>Examples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 dirty="0">
                          <a:latin typeface="+mn-lt"/>
                        </a:rPr>
                        <a:t>Class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 b="1" dirty="0">
                          <a:latin typeface="+mn-lt"/>
                        </a:rPr>
                        <a:t>Design Optimization &amp; Value Engineering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sz="1800" dirty="0">
                          <a:latin typeface="+mn-lt"/>
                        </a:rPr>
                        <a:t>~102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>
                          <a:latin typeface="+mn-lt"/>
                        </a:rPr>
                        <a:t>SFR relocation IR10→IR8; SC magnet and power supply optimization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>
                          <a:latin typeface="+mn-lt"/>
                        </a:rPr>
                        <a:t>Class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 b="1" dirty="0">
                          <a:latin typeface="+mn-lt"/>
                        </a:rPr>
                        <a:t>Cost-to-Go Estimate Scrubbing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sz="1800" dirty="0">
                          <a:latin typeface="+mn-lt"/>
                        </a:rPr>
                        <a:t>~200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 dirty="0">
                          <a:latin typeface="+mn-lt"/>
                        </a:rPr>
                        <a:t>Infrastructure task force reviews</a:t>
                      </a:r>
                      <a:r>
                        <a:rPr lang="en-US" sz="1800" dirty="0">
                          <a:latin typeface="+mn-lt"/>
                        </a:rPr>
                        <a:t>;</a:t>
                      </a:r>
                      <a:r>
                        <a:rPr sz="1800" dirty="0">
                          <a:latin typeface="+mn-lt"/>
                        </a:rPr>
                        <a:t> bottom-up estimate reconciliation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>
                          <a:latin typeface="+mn-lt"/>
                        </a:rPr>
                        <a:t>Class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 b="1" dirty="0">
                          <a:latin typeface="+mn-lt"/>
                        </a:rPr>
                        <a:t>Scope Realignment to Off-Project Funding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sz="1800" dirty="0">
                          <a:latin typeface="+mn-lt"/>
                        </a:rPr>
                        <a:t>~262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 dirty="0">
                          <a:latin typeface="+mn-lt"/>
                        </a:rPr>
                        <a:t>HSR magnet modifications; pre-operations workforce; controls </a:t>
                      </a:r>
                      <a:r>
                        <a:rPr lang="en-US" sz="1800" dirty="0">
                          <a:latin typeface="+mn-lt"/>
                        </a:rPr>
                        <a:t>scope</a:t>
                      </a:r>
                      <a:endParaRPr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 dirty="0">
                          <a:latin typeface="+mn-lt"/>
                        </a:rPr>
                        <a:t>Class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 b="1" dirty="0">
                          <a:latin typeface="+mn-lt"/>
                        </a:rPr>
                        <a:t>Scope Deferr</a:t>
                      </a:r>
                      <a:r>
                        <a:rPr lang="en-US" sz="1800" b="1" dirty="0">
                          <a:latin typeface="+mn-lt"/>
                        </a:rPr>
                        <a:t>ed</a:t>
                      </a:r>
                      <a:r>
                        <a:rPr sz="1800" b="1" dirty="0">
                          <a:latin typeface="+mn-lt"/>
                        </a:rPr>
                        <a:t> to Initial Operations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sz="1800" dirty="0">
                          <a:latin typeface="+mn-lt"/>
                        </a:rPr>
                        <a:t>~</a:t>
                      </a:r>
                      <a:r>
                        <a:rPr lang="en-US" sz="1800" dirty="0">
                          <a:latin typeface="+mn-lt"/>
                        </a:rPr>
                        <a:t>346</a:t>
                      </a:r>
                      <a:endParaRPr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 dirty="0">
                          <a:latin typeface="+mn-lt"/>
                        </a:rPr>
                        <a:t>ESR SRF systems; RCS magnet girder scope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sz="1800" b="1">
                          <a:latin typeface="+mn-lt"/>
                        </a:rPr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sz="1800" b="1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sz="1800" b="1" dirty="0">
                          <a:latin typeface="+mn-lt"/>
                        </a:rPr>
                        <a:t>~920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1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F1EE-1007-9E93-A04E-A4DA8390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307C8-02B1-90DC-D4F2-9DB34D49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27" y="907126"/>
            <a:ext cx="11499925" cy="5125184"/>
          </a:xfrm>
        </p:spPr>
        <p:txBody>
          <a:bodyPr>
            <a:normAutofit/>
          </a:bodyPr>
          <a:lstStyle/>
          <a:p>
            <a:r>
              <a:rPr lang="en-US" dirty="0"/>
              <a:t>The project team is proactively identifying and evaluating a comprehensive set of cost-reduction opportunities to achieve the $3B Total Project Cost (TPC) target. </a:t>
            </a:r>
          </a:p>
          <a:p>
            <a:r>
              <a:rPr lang="en-US" b="1" dirty="0"/>
              <a:t>Cost optimization actions are expected to reduce the TPC project cost while preserving DOE-approved Mission Need capabilities with some capabilities deferred to initial operations and upgrades.</a:t>
            </a:r>
            <a:r>
              <a:rPr lang="en-US" dirty="0"/>
              <a:t> </a:t>
            </a:r>
          </a:p>
          <a:p>
            <a:r>
              <a:rPr lang="en-US" dirty="0"/>
              <a:t>The project team will continue to engage with DOE, the scientific community, and other key stakeholders to assess impacts, to ensure informed decision-making and to maintain the capabilities needed to achieve the scientific program. </a:t>
            </a:r>
          </a:p>
        </p:txBody>
      </p:sp>
    </p:spTree>
    <p:extLst>
      <p:ext uri="{BB962C8B-B14F-4D97-AF65-F5344CB8AC3E}">
        <p14:creationId xmlns:p14="http://schemas.microsoft.com/office/powerpoint/2010/main" val="357357401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0B03456-9B8D-484F-87DB-076ADB43E9F3}" vid="{D3F09972-1605-9348-86B6-2FB56E667A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E648C640362479D45F8C7C8E7481C" ma:contentTypeVersion="14" ma:contentTypeDescription="Create a new document." ma:contentTypeScope="" ma:versionID="4e91b15bf7c104a1201eb305871dc3d6">
  <xsd:schema xmlns:xsd="http://www.w3.org/2001/XMLSchema" xmlns:xs="http://www.w3.org/2001/XMLSchema" xmlns:p="http://schemas.microsoft.com/office/2006/metadata/properties" xmlns:ns2="b93b58e8-ee95-4421-a965-0e46d8b24120" xmlns:ns3="3d20bb5b-8f2d-40ba-9a11-048b4f05bd17" targetNamespace="http://schemas.microsoft.com/office/2006/metadata/properties" ma:root="true" ma:fieldsID="228b94ce780332c24eea0170c1850a88" ns2:_="" ns3:_="">
    <xsd:import namespace="b93b58e8-ee95-4421-a965-0e46d8b24120"/>
    <xsd:import namespace="3d20bb5b-8f2d-40ba-9a11-048b4f05b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b58e8-ee95-4421-a965-0e46d8b241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0bb5b-8f2d-40ba-9a11-048b4f05bd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712b5f6-50b9-482c-ae56-53aaf1356360}" ma:internalName="TaxCatchAll" ma:showField="CatchAllData" ma:web="3d20bb5b-8f2d-40ba-9a11-048b4f05b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3b58e8-ee95-4421-a965-0e46d8b24120">
      <Terms xmlns="http://schemas.microsoft.com/office/infopath/2007/PartnerControls"/>
    </lcf76f155ced4ddcb4097134ff3c332f>
    <TaxCatchAll xmlns="3d20bb5b-8f2d-40ba-9a11-048b4f05bd17" xsi:nil="true"/>
  </documentManagement>
</p:properties>
</file>

<file path=customXml/itemProps1.xml><?xml version="1.0" encoding="utf-8"?>
<ds:datastoreItem xmlns:ds="http://schemas.openxmlformats.org/officeDocument/2006/customXml" ds:itemID="{EEBBA5EF-6DDC-47B8-848F-C284189D4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b58e8-ee95-4421-a965-0e46d8b24120"/>
    <ds:schemaRef ds:uri="3d20bb5b-8f2d-40ba-9a11-048b4f05b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98A2C5-903B-47C2-98B4-555AC70E4F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66BDAA-DFEF-4721-B461-181B05E60D2C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3d20bb5b-8f2d-40ba-9a11-048b4f05bd17"/>
    <ds:schemaRef ds:uri="http://purl.org/dc/dcmitype/"/>
    <ds:schemaRef ds:uri="http://www.w3.org/XML/1998/namespace"/>
    <ds:schemaRef ds:uri="http://schemas.openxmlformats.org/package/2006/metadata/core-properties"/>
    <ds:schemaRef ds:uri="b93b58e8-ee95-4421-a965-0e46d8b24120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EIC_ICAC_Yeck_041625_V1</Template>
  <TotalTime>1979</TotalTime>
  <Words>514</Words>
  <Application>Microsoft Macintosh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BNL</vt:lpstr>
      <vt:lpstr>EIC Cost Management Strategy</vt:lpstr>
      <vt:lpstr>PowerPoint Presentation</vt:lpstr>
      <vt:lpstr>DOE Approved Mission Need Parameters</vt:lpstr>
      <vt:lpstr>EIC Notional Funding Profile</vt:lpstr>
      <vt:lpstr>Cost Reduction Categories</vt:lpstr>
      <vt:lpstr>Cost Reduction Actions Identified 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Project Overview</dc:title>
  <dc:subject/>
  <dc:creator>Hoffman, Caitlin</dc:creator>
  <cp:keywords/>
  <dc:description/>
  <cp:lastModifiedBy>Yeck, Jim</cp:lastModifiedBy>
  <cp:revision>169</cp:revision>
  <dcterms:created xsi:type="dcterms:W3CDTF">2025-04-10T15:23:39Z</dcterms:created>
  <dcterms:modified xsi:type="dcterms:W3CDTF">2026-06-08T03:35:12Z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0x010100C87E648C640362479D45F8C7C8E7481C</vt:lpwstr>
  </property>
  <property fmtid="{D5CDD505-2E9C-101B-9397-08002B2CF9AE}" pid="3" name="Order">
    <vt:r8>119000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