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7"/>
  </p:notesMasterIdLst>
  <p:sldIdLst>
    <p:sldId id="2147375458" r:id="rId5"/>
    <p:sldId id="459" r:id="rId6"/>
    <p:sldId id="2147469802" r:id="rId7"/>
    <p:sldId id="2147469540" r:id="rId8"/>
    <p:sldId id="2147469639" r:id="rId9"/>
    <p:sldId id="2147469556" r:id="rId10"/>
    <p:sldId id="2147469806" r:id="rId11"/>
    <p:sldId id="2147469807" r:id="rId12"/>
    <p:sldId id="2147469671" r:id="rId13"/>
    <p:sldId id="2147469803" r:id="rId14"/>
    <p:sldId id="2147469546" r:id="rId15"/>
    <p:sldId id="2147469633" r:id="rId16"/>
    <p:sldId id="2147469804" r:id="rId17"/>
    <p:sldId id="2147469673" r:id="rId18"/>
    <p:sldId id="2147469555" r:id="rId19"/>
    <p:sldId id="2147469666" r:id="rId20"/>
    <p:sldId id="2147469670" r:id="rId21"/>
    <p:sldId id="2147469551" r:id="rId22"/>
    <p:sldId id="2147469660" r:id="rId23"/>
    <p:sldId id="2147469629" r:id="rId24"/>
    <p:sldId id="265" r:id="rId25"/>
    <p:sldId id="2147469636" r:id="rId26"/>
    <p:sldId id="2147469547" r:id="rId27"/>
    <p:sldId id="2147469649" r:id="rId28"/>
    <p:sldId id="2147469805" r:id="rId29"/>
    <p:sldId id="2147469539" r:id="rId30"/>
    <p:sldId id="2147469799" r:id="rId31"/>
    <p:sldId id="2147469700" r:id="rId32"/>
    <p:sldId id="2147469698" r:id="rId33"/>
    <p:sldId id="2147469674" r:id="rId34"/>
    <p:sldId id="2147469554" r:id="rId35"/>
    <p:sldId id="5858" r:id="rId36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4" autoAdjust="0"/>
    <p:restoredTop sz="96305"/>
  </p:normalViewPr>
  <p:slideViewPr>
    <p:cSldViewPr snapToGrid="0">
      <p:cViewPr varScale="1">
        <p:scale>
          <a:sx n="171" d="100"/>
          <a:sy n="171" d="100"/>
        </p:scale>
        <p:origin x="200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6/5/26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08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73345-978B-7922-66E3-4902E58D7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D0C9BE-BA81-4B62-1FE8-852E81080B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CECF5C-A732-42F3-CC65-7EBDCA34E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FC2BF-F02B-FDC4-376C-DE2561A374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09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84315-6545-7EA8-A049-4D4984D1C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16CE24-1B70-FCD6-6618-E90CB4CE1C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4C4C66-13D7-343C-2CD7-6E39DFFF7E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8691B-4C24-3789-CD2B-608DF12734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82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C842A-DC95-DE51-472B-B771F5766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1C0D1A-E0CC-C97C-6A49-BF7B777DC1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A8D214-2EA7-D5E5-21BF-B56F8C676C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8020F-8391-9BE8-436B-B2D88401A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09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48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4F564-C6AB-0714-2069-B776DCB20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52A79D-9F5C-DA7B-62F5-12AB796B12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8AF93E-1A97-5123-A853-FC9A714226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D8672-AC21-CACC-DE50-77C67D602B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97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63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53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7669" y="649287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31841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F6C0E84-380F-366C-4306-E94FF03B03B3}"/>
              </a:ext>
            </a:extLst>
          </p:cNvPr>
          <p:cNvSpPr txBox="1">
            <a:spLocks/>
          </p:cNvSpPr>
          <p:nvPr userDrawn="1"/>
        </p:nvSpPr>
        <p:spPr>
          <a:xfrm>
            <a:off x="358088" y="6580385"/>
            <a:ext cx="5183847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aseline="0" dirty="0"/>
              <a:t>7</a:t>
            </a:r>
            <a:r>
              <a:rPr lang="en-US" sz="1200" baseline="30000" dirty="0"/>
              <a:t>th</a:t>
            </a:r>
            <a:r>
              <a:rPr lang="en-US" sz="1200" dirty="0"/>
              <a:t> EIC RRB Meeting, Tokyo, Japan, June 9</a:t>
            </a:r>
            <a:r>
              <a:rPr lang="en-US" sz="1200" baseline="30000" dirty="0"/>
              <a:t>th</a:t>
            </a:r>
            <a:r>
              <a:rPr lang="en-US" sz="1200" dirty="0"/>
              <a:t> - 10</a:t>
            </a:r>
            <a:r>
              <a:rPr lang="en-US" sz="1200" baseline="30000" dirty="0"/>
              <a:t>th</a:t>
            </a:r>
            <a:r>
              <a:rPr lang="en-US" sz="1200" dirty="0"/>
              <a:t>, 2026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45DC5C9-76EE-9B0F-1436-0E7E80908FCC}"/>
              </a:ext>
            </a:extLst>
          </p:cNvPr>
          <p:cNvSpPr txBox="1">
            <a:spLocks/>
          </p:cNvSpPr>
          <p:nvPr userDrawn="1"/>
        </p:nvSpPr>
        <p:spPr>
          <a:xfrm>
            <a:off x="5783626" y="6553200"/>
            <a:ext cx="2648199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E.C. </a:t>
            </a:r>
            <a:r>
              <a:rPr lang="en-US" dirty="0" err="1"/>
              <a:t>Aschenauer</a:t>
            </a:r>
            <a:r>
              <a:rPr lang="en-US" dirty="0"/>
              <a:t> &amp; R. Ent</a:t>
            </a:r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2B54326-9283-87C5-2211-07467D152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000"/>
            </a:lvl1pPr>
            <a:lvl2pPr marL="684212" indent="-457200">
              <a:buFont typeface="+mj-lt"/>
              <a:buAutoNum type="alphaUcPeriod"/>
              <a:defRPr/>
            </a:lvl2pPr>
            <a:lvl3pPr marL="803275" indent="-342900">
              <a:buFont typeface="+mj-lt"/>
              <a:buAutoNum type="romanLcPeriod"/>
              <a:defRPr/>
            </a:lvl3pPr>
            <a:lvl4pPr marL="1030287" indent="-342900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Charges – Arial 20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B03C22F-5552-870B-477F-48CD037483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53425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797420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35169"/>
            <a:ext cx="11499234" cy="48034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3095099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240" y="567203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49394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555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667824"/>
            <a:ext cx="11499925" cy="5443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555154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29698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0142F3F-21FE-455F-BFBC-88611ED28229}"/>
              </a:ext>
            </a:extLst>
          </p:cNvPr>
          <p:cNvSpPr txBox="1">
            <a:spLocks/>
          </p:cNvSpPr>
          <p:nvPr userDrawn="1"/>
        </p:nvSpPr>
        <p:spPr>
          <a:xfrm>
            <a:off x="358088" y="6580385"/>
            <a:ext cx="5183847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aseline="0" dirty="0"/>
              <a:t>7</a:t>
            </a:r>
            <a:r>
              <a:rPr lang="en-US" sz="1200" baseline="30000" dirty="0"/>
              <a:t>th</a:t>
            </a:r>
            <a:r>
              <a:rPr lang="en-US" sz="1200" dirty="0"/>
              <a:t> EIC RRB Meeting, Tokyo, Japan, June 9</a:t>
            </a:r>
            <a:r>
              <a:rPr lang="en-US" sz="1200" baseline="30000" dirty="0"/>
              <a:t>th</a:t>
            </a:r>
            <a:r>
              <a:rPr lang="en-US" sz="1200" dirty="0"/>
              <a:t> - 10</a:t>
            </a:r>
            <a:r>
              <a:rPr lang="en-US" sz="1200" baseline="30000" dirty="0"/>
              <a:t>th</a:t>
            </a:r>
            <a:r>
              <a:rPr lang="en-US" sz="1200" dirty="0"/>
              <a:t>, 2026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A537CF8-2DD8-42D0-9C51-0209F3FE4357}"/>
              </a:ext>
            </a:extLst>
          </p:cNvPr>
          <p:cNvSpPr txBox="1">
            <a:spLocks/>
          </p:cNvSpPr>
          <p:nvPr userDrawn="1"/>
        </p:nvSpPr>
        <p:spPr>
          <a:xfrm>
            <a:off x="5783626" y="6553200"/>
            <a:ext cx="2648199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E.C. </a:t>
            </a:r>
            <a:r>
              <a:rPr lang="en-US" dirty="0" err="1"/>
              <a:t>Aschenauer</a:t>
            </a:r>
            <a:r>
              <a:rPr lang="en-US" dirty="0"/>
              <a:t> &amp; R. 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B53F8-A717-D119-40D4-96606CB26870}"/>
              </a:ext>
            </a:extLst>
          </p:cNvPr>
          <p:cNvSpPr txBox="1"/>
          <p:nvPr userDrawn="1"/>
        </p:nvSpPr>
        <p:spPr>
          <a:xfrm>
            <a:off x="11620500" y="6554345"/>
            <a:ext cx="41247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33A556B-7C63-244D-9B7C-B0EA8042B330}" type="slidenum">
              <a:rPr lang="en-US" sz="1100" b="1" smtClean="0"/>
              <a:pPr/>
              <a:t>‹#›</a:t>
            </a:fld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9" r:id="rId4"/>
    <p:sldLayoutId id="2147483671" r:id="rId5"/>
    <p:sldLayoutId id="2147483673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50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18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hyperlink" Target="https://en.wikipedia.org/wiki/Flag_of_the_United_Kingdom" TargetMode="External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eic.jlab.org/Detector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n.wikipedia.org/wiki/Flag_of_Italy" TargetMode="External"/><Relationship Id="rId5" Type="http://schemas.openxmlformats.org/officeDocument/2006/relationships/image" Target="../media/image33.png"/><Relationship Id="rId4" Type="http://schemas.openxmlformats.org/officeDocument/2006/relationships/hyperlink" Target="https://www.publicdomainpictures.net/view-image.php?image=119665&amp;picture=&amp;jazyk=D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974" y="1600980"/>
            <a:ext cx="11226052" cy="798509"/>
          </a:xfrm>
        </p:spPr>
        <p:txBody>
          <a:bodyPr>
            <a:normAutofit/>
          </a:bodyPr>
          <a:lstStyle/>
          <a:p>
            <a:r>
              <a:rPr lang="en-US" sz="3600" dirty="0"/>
              <a:t>EIC Project Detector Overview</a:t>
            </a:r>
          </a:p>
        </p:txBody>
      </p:sp>
      <p:sp>
        <p:nvSpPr>
          <p:cNvPr id="14" name="Text Placeholder 37">
            <a:extLst>
              <a:ext uri="{FF2B5EF4-FFF2-40B4-BE49-F238E27FC236}">
                <a16:creationId xmlns:a16="http://schemas.microsoft.com/office/drawing/2014/main" id="{5CDA84A7-E2AC-4682-991D-6E32ECB00388}"/>
              </a:ext>
            </a:extLst>
          </p:cNvPr>
          <p:cNvSpPr txBox="1">
            <a:spLocks/>
          </p:cNvSpPr>
          <p:nvPr/>
        </p:nvSpPr>
        <p:spPr>
          <a:xfrm>
            <a:off x="482974" y="2112492"/>
            <a:ext cx="5460625" cy="5016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id="{C1B2002E-00D6-4CAD-A65D-64D3BAA92F63}"/>
              </a:ext>
            </a:extLst>
          </p:cNvPr>
          <p:cNvSpPr txBox="1">
            <a:spLocks/>
          </p:cNvSpPr>
          <p:nvPr/>
        </p:nvSpPr>
        <p:spPr>
          <a:xfrm>
            <a:off x="528863" y="3125654"/>
            <a:ext cx="5282825" cy="8824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E.C. Aschenauer (BNL) 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R. Ent (</a:t>
            </a:r>
            <a:r>
              <a:rPr lang="en-US" sz="2800" b="1" dirty="0" err="1">
                <a:solidFill>
                  <a:schemeClr val="bg1"/>
                </a:solidFill>
              </a:rPr>
              <a:t>JLab</a:t>
            </a:r>
            <a:r>
              <a:rPr lang="en-US" sz="28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089BC854-B888-4A23-A414-786CF2F4989B}"/>
              </a:ext>
            </a:extLst>
          </p:cNvPr>
          <p:cNvSpPr txBox="1">
            <a:spLocks/>
          </p:cNvSpPr>
          <p:nvPr/>
        </p:nvSpPr>
        <p:spPr>
          <a:xfrm>
            <a:off x="534001" y="4062268"/>
            <a:ext cx="9328847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Co-Associate Directors for the Experimental Program</a:t>
            </a: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Text Placeholder 37">
            <a:extLst>
              <a:ext uri="{FF2B5EF4-FFF2-40B4-BE49-F238E27FC236}">
                <a16:creationId xmlns:a16="http://schemas.microsoft.com/office/drawing/2014/main" id="{86BF940C-484A-47DD-A144-785578E150B7}"/>
              </a:ext>
            </a:extLst>
          </p:cNvPr>
          <p:cNvSpPr txBox="1">
            <a:spLocks/>
          </p:cNvSpPr>
          <p:nvPr/>
        </p:nvSpPr>
        <p:spPr>
          <a:xfrm>
            <a:off x="482973" y="5001686"/>
            <a:ext cx="6027996" cy="8824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7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EIC RRB Meeting, Tokyo, Japan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June 9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– 10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415650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471B-2F44-F430-CD89-EF30AE74A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Quality Assurance: PbWO4 crystals for EEEMCAL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014A28-B4D0-28C0-F2D4-B61B7B500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3" y="3534912"/>
            <a:ext cx="5101683" cy="2539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9985E6-9921-C6BE-D2D2-01366FDD8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98" y="792316"/>
            <a:ext cx="4755614" cy="24017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A4E514-DC05-F6C1-4BAE-EFDD023DE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889" y="697943"/>
            <a:ext cx="2871214" cy="17194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8C01B0-DCB2-C5BC-AB7A-C2656D37DA93}"/>
                  </a:ext>
                </a:extLst>
              </p:cNvPr>
              <p:cNvSpPr txBox="1"/>
              <p:nvPr/>
            </p:nvSpPr>
            <p:spPr>
              <a:xfrm>
                <a:off x="9476511" y="792316"/>
                <a:ext cx="2329153" cy="744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u="sng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Mech. dimension: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Spec</m:t>
                        </m:r>
                        <m:r>
                          <m:rPr>
                            <m:nor/>
                          </m:rPr>
                          <a:rPr lang="en-US" sz="14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: 20.5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−0.1</m:t>
                        </m:r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𝑚𝑚</m:t>
                        </m:r>
                      </m:sub>
                      <m:sup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+0.0</m:t>
                        </m:r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𝑚𝑚</m:t>
                        </m:r>
                      </m:sup>
                    </m:sSubSup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width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Passed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8C01B0-DCB2-C5BC-AB7A-C2656D37D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6511" y="792316"/>
                <a:ext cx="2329153" cy="744178"/>
              </a:xfrm>
              <a:prstGeom prst="rect">
                <a:avLst/>
              </a:prstGeom>
              <a:blipFill>
                <a:blip r:embed="rId5"/>
                <a:stretch>
                  <a:fillRect l="-1087" t="-1695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23B447C-8C22-F3A1-AFCF-600BD63A59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18636" b="2072"/>
          <a:stretch/>
        </p:blipFill>
        <p:spPr>
          <a:xfrm>
            <a:off x="6308889" y="3921884"/>
            <a:ext cx="2103580" cy="13168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4F6BBF-A886-3D06-8DBB-9178D0B664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9597" y="2889143"/>
            <a:ext cx="4631917" cy="638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C29361-0594-A440-C381-2F5E6469F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1478" y="3888833"/>
            <a:ext cx="3341304" cy="1360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CA6F83-ED50-2CF8-D14C-A2189E257264}"/>
              </a:ext>
            </a:extLst>
          </p:cNvPr>
          <p:cNvSpPr txBox="1"/>
          <p:nvPr/>
        </p:nvSpPr>
        <p:spPr>
          <a:xfrm>
            <a:off x="9476510" y="1813292"/>
            <a:ext cx="2484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Visual test </a:t>
            </a:r>
            <a:r>
              <a:rPr lang="en-US" sz="1400" dirty="0"/>
              <a:t>(also with laser):</a:t>
            </a:r>
          </a:p>
          <a:p>
            <a:r>
              <a:rPr lang="en-US" sz="1400" dirty="0"/>
              <a:t>No Scratches, no surface pitting, no internal bubbles</a:t>
            </a:r>
          </a:p>
          <a:p>
            <a:r>
              <a:rPr lang="en-US" sz="1400" dirty="0">
                <a:highlight>
                  <a:srgbClr val="FFFF00"/>
                </a:highlight>
              </a:rPr>
              <a:t>Passed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6C42B8-7220-65EF-71C6-B703DEFE41FD}"/>
              </a:ext>
            </a:extLst>
          </p:cNvPr>
          <p:cNvCxnSpPr>
            <a:cxnSpLocks/>
          </p:cNvCxnSpPr>
          <p:nvPr/>
        </p:nvCxnSpPr>
        <p:spPr>
          <a:xfrm>
            <a:off x="7681996" y="3933537"/>
            <a:ext cx="0" cy="1119497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FDDA54-7E94-3EED-E870-991EA127A78E}"/>
              </a:ext>
            </a:extLst>
          </p:cNvPr>
          <p:cNvCxnSpPr>
            <a:cxnSpLocks/>
          </p:cNvCxnSpPr>
          <p:nvPr/>
        </p:nvCxnSpPr>
        <p:spPr>
          <a:xfrm>
            <a:off x="6775724" y="3933537"/>
            <a:ext cx="0" cy="111949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D6AC6DF-DE25-BD25-E861-623675E0196E}"/>
              </a:ext>
            </a:extLst>
          </p:cNvPr>
          <p:cNvSpPr txBox="1"/>
          <p:nvPr/>
        </p:nvSpPr>
        <p:spPr>
          <a:xfrm>
            <a:off x="7448182" y="3713763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620 nm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29C0F5-D654-2B4C-6969-FE5EBB7B4590}"/>
              </a:ext>
            </a:extLst>
          </p:cNvPr>
          <p:cNvCxnSpPr>
            <a:cxnSpLocks/>
          </p:cNvCxnSpPr>
          <p:nvPr/>
        </p:nvCxnSpPr>
        <p:spPr>
          <a:xfrm>
            <a:off x="6987052" y="3930012"/>
            <a:ext cx="0" cy="111949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DBDE6E4-AE53-B9B8-AA9F-3BF58148BF24}"/>
              </a:ext>
            </a:extLst>
          </p:cNvPr>
          <p:cNvSpPr txBox="1"/>
          <p:nvPr/>
        </p:nvSpPr>
        <p:spPr>
          <a:xfrm>
            <a:off x="6354886" y="3708989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360 nm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3F4794-7239-51BF-64F6-308CF9258592}"/>
              </a:ext>
            </a:extLst>
          </p:cNvPr>
          <p:cNvSpPr txBox="1"/>
          <p:nvPr/>
        </p:nvSpPr>
        <p:spPr>
          <a:xfrm>
            <a:off x="6825644" y="3714249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420 nm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502DC1-65FA-447E-05DF-B41CFD7F9A29}"/>
              </a:ext>
            </a:extLst>
          </p:cNvPr>
          <p:cNvSpPr txBox="1"/>
          <p:nvPr/>
        </p:nvSpPr>
        <p:spPr>
          <a:xfrm>
            <a:off x="6911746" y="5375758"/>
            <a:ext cx="47387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Optical transmission: </a:t>
            </a:r>
          </a:p>
          <a:p>
            <a:r>
              <a:rPr lang="en-US" sz="1400" dirty="0"/>
              <a:t>Spec: &gt;35% at 360nm, &gt;60% at 420nm and &gt;70% at 620nm</a:t>
            </a:r>
          </a:p>
          <a:p>
            <a:r>
              <a:rPr lang="en-US" sz="1400" dirty="0">
                <a:highlight>
                  <a:srgbClr val="FFFF00"/>
                </a:highlight>
              </a:rPr>
              <a:t>Passed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77A3245-1AE8-45F4-4155-9AA01D5E02FC}"/>
              </a:ext>
            </a:extLst>
          </p:cNvPr>
          <p:cNvCxnSpPr>
            <a:cxnSpLocks/>
          </p:cNvCxnSpPr>
          <p:nvPr/>
        </p:nvCxnSpPr>
        <p:spPr>
          <a:xfrm flipV="1">
            <a:off x="5082871" y="3465162"/>
            <a:ext cx="1272015" cy="10369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EFB0D28-01C2-07E0-A070-3E6C49E91709}"/>
              </a:ext>
            </a:extLst>
          </p:cNvPr>
          <p:cNvCxnSpPr>
            <a:cxnSpLocks/>
          </p:cNvCxnSpPr>
          <p:nvPr/>
        </p:nvCxnSpPr>
        <p:spPr>
          <a:xfrm flipV="1">
            <a:off x="2580299" y="4944345"/>
            <a:ext cx="3834789" cy="6108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BE608CE-6266-3D27-FE58-F23E7DF2C33C}"/>
              </a:ext>
            </a:extLst>
          </p:cNvPr>
          <p:cNvCxnSpPr/>
          <p:nvPr/>
        </p:nvCxnSpPr>
        <p:spPr>
          <a:xfrm flipV="1">
            <a:off x="2211657" y="2288316"/>
            <a:ext cx="4097232" cy="22268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F013CF5-409A-3E81-0C76-9D00BEA737A9}"/>
              </a:ext>
            </a:extLst>
          </p:cNvPr>
          <p:cNvSpPr txBox="1"/>
          <p:nvPr/>
        </p:nvSpPr>
        <p:spPr>
          <a:xfrm>
            <a:off x="7035497" y="4335871"/>
            <a:ext cx="489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vs 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F2B566-E11F-10EF-1EA5-10CAE857B521}"/>
              </a:ext>
            </a:extLst>
          </p:cNvPr>
          <p:cNvSpPr txBox="1"/>
          <p:nvPr/>
        </p:nvSpPr>
        <p:spPr>
          <a:xfrm>
            <a:off x="9698980" y="4373627"/>
            <a:ext cx="1257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vs shipment #</a:t>
            </a:r>
          </a:p>
        </p:txBody>
      </p:sp>
    </p:spTree>
    <p:extLst>
      <p:ext uri="{BB962C8B-B14F-4D97-AF65-F5344CB8AC3E}">
        <p14:creationId xmlns:p14="http://schemas.microsoft.com/office/powerpoint/2010/main" val="3663212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021C78-7E0B-00BE-B4AE-ED53DFB93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9358E3-6685-EA9C-3F7E-6E2FF84ADFD0}"/>
              </a:ext>
            </a:extLst>
          </p:cNvPr>
          <p:cNvSpPr txBox="1"/>
          <p:nvPr/>
        </p:nvSpPr>
        <p:spPr>
          <a:xfrm>
            <a:off x="2471450" y="3075057"/>
            <a:ext cx="72491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432FF"/>
                </a:solidFill>
              </a:rPr>
              <a:t>Path to Baseline and Beyond</a:t>
            </a:r>
          </a:p>
        </p:txBody>
      </p:sp>
    </p:spTree>
    <p:extLst>
      <p:ext uri="{BB962C8B-B14F-4D97-AF65-F5344CB8AC3E}">
        <p14:creationId xmlns:p14="http://schemas.microsoft.com/office/powerpoint/2010/main" val="3366898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EC99-C7C0-D170-D0D9-D502EA127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Detector Technical Readiness for Baselining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0F1DDC-C0C6-D951-E41E-46DA6B098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98640"/>
              </p:ext>
            </p:extLst>
          </p:nvPr>
        </p:nvGraphicFramePr>
        <p:xfrm>
          <a:off x="461963" y="1753000"/>
          <a:ext cx="11131299" cy="5109292"/>
        </p:xfrm>
        <a:graphic>
          <a:graphicData uri="http://schemas.openxmlformats.org/drawingml/2006/table">
            <a:tbl>
              <a:tblPr firstRow="1" bandRow="1"/>
              <a:tblGrid>
                <a:gridCol w="1886315">
                  <a:extLst>
                    <a:ext uri="{9D8B030D-6E8A-4147-A177-3AD203B41FA5}">
                      <a16:colId xmlns:a16="http://schemas.microsoft.com/office/drawing/2014/main" val="1989074427"/>
                    </a:ext>
                  </a:extLst>
                </a:gridCol>
                <a:gridCol w="2812658">
                  <a:extLst>
                    <a:ext uri="{9D8B030D-6E8A-4147-A177-3AD203B41FA5}">
                      <a16:colId xmlns:a16="http://schemas.microsoft.com/office/drawing/2014/main" val="1837531394"/>
                    </a:ext>
                  </a:extLst>
                </a:gridCol>
                <a:gridCol w="1464589">
                  <a:extLst>
                    <a:ext uri="{9D8B030D-6E8A-4147-A177-3AD203B41FA5}">
                      <a16:colId xmlns:a16="http://schemas.microsoft.com/office/drawing/2014/main" val="3113911058"/>
                    </a:ext>
                  </a:extLst>
                </a:gridCol>
                <a:gridCol w="2359469">
                  <a:extLst>
                    <a:ext uri="{9D8B030D-6E8A-4147-A177-3AD203B41FA5}">
                      <a16:colId xmlns:a16="http://schemas.microsoft.com/office/drawing/2014/main" val="1158962945"/>
                    </a:ext>
                  </a:extLst>
                </a:gridCol>
                <a:gridCol w="2608268">
                  <a:extLst>
                    <a:ext uri="{9D8B030D-6E8A-4147-A177-3AD203B41FA5}">
                      <a16:colId xmlns:a16="http://schemas.microsoft.com/office/drawing/2014/main" val="317477925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Subsystem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PDR Completed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PDR Scheduled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CD-3A,B FDR Completed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Subsystem FDR Completed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803084"/>
                  </a:ext>
                </a:extLst>
              </a:tr>
              <a:tr h="3239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/>
                        <a:t>Tracking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40% &amp; 60% Si, 40% &amp; 60% MPGD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38503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/>
                        <a:t>PID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40% &amp; 60% </a:t>
                      </a:r>
                      <a:r>
                        <a:rPr lang="en-US" sz="1200" dirty="0" err="1"/>
                        <a:t>hpDIRC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pfRICH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dRICH</a:t>
                      </a:r>
                      <a:r>
                        <a:rPr lang="en-US" sz="1200" dirty="0"/>
                        <a:t> </a:t>
                      </a:r>
                    </a:p>
                    <a:p>
                      <a:r>
                        <a:rPr lang="en-US" sz="1200" dirty="0" err="1"/>
                        <a:t>ToF</a:t>
                      </a:r>
                      <a:r>
                        <a:rPr lang="en-US" sz="1200" dirty="0"/>
                        <a:t> 40% &amp; 60%, TOF Peer review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DIRC Bar refurbishment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12365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 err="1"/>
                        <a:t>ECals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60% </a:t>
                      </a:r>
                      <a:r>
                        <a:rPr lang="en-US" sz="1200" dirty="0" err="1"/>
                        <a:t>bECal</a:t>
                      </a:r>
                      <a:r>
                        <a:rPr lang="en-US" sz="1200" dirty="0"/>
                        <a:t>, BECal, </a:t>
                      </a:r>
                      <a:r>
                        <a:rPr lang="en-US" sz="1200" dirty="0" err="1"/>
                        <a:t>fECal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 err="1"/>
                        <a:t>SiPM</a:t>
                      </a:r>
                      <a:r>
                        <a:rPr lang="en-US" sz="1200" dirty="0"/>
                        <a:t> &amp; </a:t>
                      </a:r>
                      <a:r>
                        <a:rPr lang="en-US" sz="1200" dirty="0" err="1"/>
                        <a:t>SciFi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fECal</a:t>
                      </a:r>
                      <a:r>
                        <a:rPr lang="en-US" sz="1200" dirty="0"/>
                        <a:t>, BEcal</a:t>
                      </a:r>
                    </a:p>
                    <a:p>
                      <a:r>
                        <a:rPr lang="en-US" sz="1200" dirty="0" err="1"/>
                        <a:t>SiPM</a:t>
                      </a:r>
                      <a:r>
                        <a:rPr lang="en-US" sz="1200" dirty="0"/>
                        <a:t> &amp; PbW04 </a:t>
                      </a:r>
                      <a:r>
                        <a:rPr lang="en-US" sz="1200" dirty="0" err="1"/>
                        <a:t>bECal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backward </a:t>
                      </a:r>
                      <a:r>
                        <a:rPr lang="en-US" sz="1200" dirty="0" err="1"/>
                        <a:t>ECal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63814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 err="1"/>
                        <a:t>HCals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40% &amp; 60% </a:t>
                      </a:r>
                      <a:r>
                        <a:rPr lang="en-US" sz="1200" dirty="0" err="1"/>
                        <a:t>BHCal</a:t>
                      </a:r>
                      <a:r>
                        <a:rPr lang="en-US" sz="1200" dirty="0"/>
                        <a:t> &amp; </a:t>
                      </a:r>
                      <a:r>
                        <a:rPr lang="en-US" sz="1200" dirty="0" err="1"/>
                        <a:t>fHCal</a:t>
                      </a:r>
                      <a:endParaRPr lang="en-US" sz="1200" dirty="0"/>
                    </a:p>
                    <a:p>
                      <a:r>
                        <a:rPr lang="en-US" sz="1200" dirty="0"/>
                        <a:t>40% &amp; 50% </a:t>
                      </a:r>
                      <a:r>
                        <a:rPr lang="en-US" sz="1200" dirty="0" err="1"/>
                        <a:t>bHCal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 err="1"/>
                        <a:t>SiPM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bHcal</a:t>
                      </a:r>
                      <a:r>
                        <a:rPr lang="en-US" sz="1200" dirty="0"/>
                        <a:t> &amp; </a:t>
                      </a:r>
                      <a:r>
                        <a:rPr lang="en-US" sz="1200" dirty="0" err="1"/>
                        <a:t>fHcal</a:t>
                      </a:r>
                      <a:endParaRPr lang="en-US" sz="1200" dirty="0"/>
                    </a:p>
                    <a:p>
                      <a:r>
                        <a:rPr lang="en-US" sz="1200" dirty="0"/>
                        <a:t>Lead blocks </a:t>
                      </a:r>
                      <a:r>
                        <a:rPr lang="en-US" sz="1200" dirty="0" err="1"/>
                        <a:t>fHCal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061554"/>
                  </a:ext>
                </a:extLst>
              </a:tr>
              <a:tr h="3076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/>
                        <a:t>Solenoid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60% PDR Cryogenics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 baseline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Magnet, Conductor and Power Supply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974609"/>
                  </a:ext>
                </a:extLst>
              </a:tr>
              <a:tr h="2932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/>
                        <a:t>Electronics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40%, 50% &amp; 60%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VTRX+  &amp; </a:t>
                      </a:r>
                      <a:r>
                        <a:rPr lang="en-US" sz="1200" dirty="0" err="1"/>
                        <a:t>lpGBT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145672"/>
                  </a:ext>
                </a:extLst>
              </a:tr>
              <a:tr h="2990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/>
                        <a:t>DAQ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40%, 50% &amp; 60%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11331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/>
                        <a:t>Integration- Installation - infrastructure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60% Inner and outer Barrel support-structures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electron and hadron endcap support structures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75206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/>
                        <a:t>Auxiliary Detectors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40% &amp; 50% RP, B0, ZDC, Low Q2-Tagger, Lumi, 60% ZDC, Low Q2-Tagger, Lumi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60% B0, RP/OMD: aim for July 2026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78181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/>
                        <a:t>Polarimetry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40% &amp; 60% RCS &amp; ESR Compton Polarimeter &amp; HSR Polarimeters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6688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7C30DE1-41D4-427D-8D3C-EF98BB047718}"/>
              </a:ext>
            </a:extLst>
          </p:cNvPr>
          <p:cNvSpPr txBox="1"/>
          <p:nvPr/>
        </p:nvSpPr>
        <p:spPr>
          <a:xfrm>
            <a:off x="598738" y="563449"/>
            <a:ext cx="5078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Detector has been technically baselined since Spring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Project Detector R&amp;D has been fully completed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June 11-13, 2025: Comprehensive Design Review by DAC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Calibri" panose="020F0502020204030204" pitchFamily="34" charset="0"/>
              </a:rPr>
              <a:t>Detector Baseline Readiness Review </a:t>
            </a:r>
            <a:r>
              <a:rPr lang="en-US" sz="1200" dirty="0">
                <a:cs typeface="Calibri" panose="020F0502020204030204" pitchFamily="34" charset="0"/>
                <a:sym typeface="Wingdings" pitchFamily="2" charset="2"/>
              </a:rPr>
              <a:t>Feb 3 – 5,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Calibri" panose="020F0502020204030204" pitchFamily="34" charset="0"/>
              </a:rPr>
              <a:t>BNL Director’s Review – Comprehensive, Mar. 9-12, 2026</a:t>
            </a:r>
            <a:endParaRPr lang="en-US" sz="12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ea typeface="Calibri" panose="020F0502020204030204" pitchFamily="34" charset="0"/>
                <a:cs typeface="Calibri" panose="020F0502020204030204" pitchFamily="34" charset="0"/>
              </a:rPr>
              <a:t>DOE OPA Status Review </a:t>
            </a:r>
            <a:r>
              <a:rPr lang="en-US" sz="1200" b="1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September 15-18, 2026</a:t>
            </a:r>
            <a:endParaRPr lang="en-US" sz="12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029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5B493-3365-1748-DC09-BFF312288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EEEMCAL FDR, May 26,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8CD1A3-5C90-F625-2461-12F38A2584D1}"/>
              </a:ext>
            </a:extLst>
          </p:cNvPr>
          <p:cNvSpPr txBox="1"/>
          <p:nvPr/>
        </p:nvSpPr>
        <p:spPr>
          <a:xfrm>
            <a:off x="8758743" y="6164"/>
            <a:ext cx="3126049" cy="1107996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Review Committee: </a:t>
            </a:r>
          </a:p>
          <a:p>
            <a:r>
              <a:rPr lang="en-US" sz="1600" dirty="0"/>
              <a:t>Liping Gan (UNC Wilmington)</a:t>
            </a:r>
            <a:endParaRPr lang="en-US" sz="1600" dirty="0">
              <a:cs typeface="Arial" panose="020B0604020202020204"/>
            </a:endParaRPr>
          </a:p>
          <a:p>
            <a:r>
              <a:rPr lang="en-US" sz="1600" dirty="0"/>
              <a:t>Lars Schmitt (GSI Darmstadt)</a:t>
            </a:r>
          </a:p>
          <a:p>
            <a:r>
              <a:rPr lang="en-US" sz="1600" dirty="0"/>
              <a:t>Timothy Whitlatch (Jefferson Lab)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A8438-C0D2-D301-681E-668E6FB1A4AF}"/>
              </a:ext>
            </a:extLst>
          </p:cNvPr>
          <p:cNvSpPr txBox="1"/>
          <p:nvPr/>
        </p:nvSpPr>
        <p:spPr>
          <a:xfrm>
            <a:off x="6547751" y="4553807"/>
            <a:ext cx="5567397" cy="1661993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dirty="0"/>
              <a:t>Conclusion: 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400" dirty="0"/>
              <a:t>We congratulate the Backward </a:t>
            </a:r>
            <a:r>
              <a:rPr lang="en-US" sz="1400" dirty="0" err="1"/>
              <a:t>EEEMCal</a:t>
            </a:r>
            <a:r>
              <a:rPr lang="en-US" sz="1400" dirty="0"/>
              <a:t> team for the remarkable achievements.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400" dirty="0"/>
              <a:t>We thank the team for the excellent quality of the presentations and the constructive discussions in the Q&amp;A.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400" dirty="0"/>
              <a:t>We are looking forward to further progress towards CD2 and the realization of the project.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5195B-D447-CA39-406E-76D855DA30E4}"/>
              </a:ext>
            </a:extLst>
          </p:cNvPr>
          <p:cNvSpPr txBox="1"/>
          <p:nvPr/>
        </p:nvSpPr>
        <p:spPr>
          <a:xfrm>
            <a:off x="461963" y="688744"/>
            <a:ext cx="42354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PWO crystal FDR: 		July 21, 2023</a:t>
            </a:r>
          </a:p>
          <a:p>
            <a:r>
              <a:rPr lang="en-US" dirty="0"/>
              <a:t>Photosensor FDR: 		Sep 14, 2023</a:t>
            </a:r>
          </a:p>
          <a:p>
            <a:r>
              <a:rPr lang="en-US" dirty="0"/>
              <a:t>Mech. Structure FDR:	This 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B28679-11CB-319B-3152-0C80C98A8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464" y="1836413"/>
            <a:ext cx="5311201" cy="2380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FCF444-25C3-D6C6-0CDE-D5F0B1DA5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091" y="2392545"/>
            <a:ext cx="3390583" cy="1522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4C7186-A7CE-491F-8C0E-65D2F7022CAC}"/>
              </a:ext>
            </a:extLst>
          </p:cNvPr>
          <p:cNvSpPr txBox="1"/>
          <p:nvPr/>
        </p:nvSpPr>
        <p:spPr>
          <a:xfrm>
            <a:off x="7670656" y="1316334"/>
            <a:ext cx="2549416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Overall mechanical Design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442A6E-85FF-D90B-AAC8-D2619B576B9A}"/>
              </a:ext>
            </a:extLst>
          </p:cNvPr>
          <p:cNvSpPr txBox="1"/>
          <p:nvPr/>
        </p:nvSpPr>
        <p:spPr>
          <a:xfrm>
            <a:off x="3664711" y="1948652"/>
            <a:ext cx="2532168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Integration with beam pipe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1779F6-61AE-C9A5-0744-E5387A3048DA}"/>
              </a:ext>
            </a:extLst>
          </p:cNvPr>
          <p:cNvSpPr txBox="1"/>
          <p:nvPr/>
        </p:nvSpPr>
        <p:spPr>
          <a:xfrm>
            <a:off x="3735167" y="4126112"/>
            <a:ext cx="1049903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Assembly</a:t>
            </a:r>
          </a:p>
        </p:txBody>
      </p:sp>
      <p:grpSp>
        <p:nvGrpSpPr>
          <p:cNvPr id="11" name="Groupe 1">
            <a:extLst>
              <a:ext uri="{FF2B5EF4-FFF2-40B4-BE49-F238E27FC236}">
                <a16:creationId xmlns:a16="http://schemas.microsoft.com/office/drawing/2014/main" id="{3260A074-037E-7440-DB42-7BDAFFED0C2B}"/>
              </a:ext>
            </a:extLst>
          </p:cNvPr>
          <p:cNvGrpSpPr/>
          <p:nvPr/>
        </p:nvGrpSpPr>
        <p:grpSpPr>
          <a:xfrm>
            <a:off x="611986" y="2473364"/>
            <a:ext cx="2218252" cy="1545766"/>
            <a:chOff x="6142192" y="2842478"/>
            <a:chExt cx="4809132" cy="3513872"/>
          </a:xfrm>
        </p:grpSpPr>
        <p:grpSp>
          <p:nvGrpSpPr>
            <p:cNvPr id="12" name="Groupe 37">
              <a:extLst>
                <a:ext uri="{FF2B5EF4-FFF2-40B4-BE49-F238E27FC236}">
                  <a16:creationId xmlns:a16="http://schemas.microsoft.com/office/drawing/2014/main" id="{A2A874B4-BEE8-CB81-5B26-7787F326D1A1}"/>
                </a:ext>
              </a:extLst>
            </p:cNvPr>
            <p:cNvGrpSpPr/>
            <p:nvPr/>
          </p:nvGrpSpPr>
          <p:grpSpPr>
            <a:xfrm>
              <a:off x="7496636" y="3072094"/>
              <a:ext cx="3454688" cy="3284256"/>
              <a:chOff x="7768322" y="1170180"/>
              <a:chExt cx="3454688" cy="3284256"/>
            </a:xfrm>
          </p:grpSpPr>
          <p:pic>
            <p:nvPicPr>
              <p:cNvPr id="17" name="Image 10">
                <a:extLst>
                  <a:ext uri="{FF2B5EF4-FFF2-40B4-BE49-F238E27FC236}">
                    <a16:creationId xmlns:a16="http://schemas.microsoft.com/office/drawing/2014/main" id="{0D47E2BE-61AA-276A-B091-B1684A5D58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8322" y="1170180"/>
                <a:ext cx="3454688" cy="3284256"/>
              </a:xfrm>
              <a:prstGeom prst="rect">
                <a:avLst/>
              </a:prstGeom>
              <a:effectLst/>
            </p:spPr>
          </p:pic>
          <p:cxnSp>
            <p:nvCxnSpPr>
              <p:cNvPr id="18" name="Connecteur droit 5">
                <a:extLst>
                  <a:ext uri="{FF2B5EF4-FFF2-40B4-BE49-F238E27FC236}">
                    <a16:creationId xmlns:a16="http://schemas.microsoft.com/office/drawing/2014/main" id="{99CAECE4-27AC-30BD-28FF-C4465C6964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10600" y="2101176"/>
                <a:ext cx="1371600" cy="314183"/>
              </a:xfrm>
              <a:prstGeom prst="line">
                <a:avLst/>
              </a:prstGeom>
              <a:ln w="38100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4">
                <a:extLst>
                  <a:ext uri="{FF2B5EF4-FFF2-40B4-BE49-F238E27FC236}">
                    <a16:creationId xmlns:a16="http://schemas.microsoft.com/office/drawing/2014/main" id="{552022C6-216A-70E8-91E3-2FF7CAA027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982200" y="2415360"/>
                <a:ext cx="31750" cy="1432740"/>
              </a:xfrm>
              <a:prstGeom prst="line">
                <a:avLst/>
              </a:prstGeom>
              <a:ln w="38100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8">
                <a:extLst>
                  <a:ext uri="{FF2B5EF4-FFF2-40B4-BE49-F238E27FC236}">
                    <a16:creationId xmlns:a16="http://schemas.microsoft.com/office/drawing/2014/main" id="{1E732B7C-CB0C-C446-7D22-627FBD2DBF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750310" y="3777886"/>
                <a:ext cx="260580" cy="56012"/>
              </a:xfrm>
              <a:prstGeom prst="line">
                <a:avLst/>
              </a:prstGeom>
              <a:ln w="38100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1">
                <a:extLst>
                  <a:ext uri="{FF2B5EF4-FFF2-40B4-BE49-F238E27FC236}">
                    <a16:creationId xmlns:a16="http://schemas.microsoft.com/office/drawing/2014/main" id="{2EA739A7-12A8-7929-A7B1-3B5F8E3E0D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59889" y="2229965"/>
                <a:ext cx="1587" cy="282855"/>
              </a:xfrm>
              <a:prstGeom prst="line">
                <a:avLst/>
              </a:prstGeom>
              <a:ln w="38100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3">
                <a:extLst>
                  <a:ext uri="{FF2B5EF4-FFF2-40B4-BE49-F238E27FC236}">
                    <a16:creationId xmlns:a16="http://schemas.microsoft.com/office/drawing/2014/main" id="{889B1197-58B9-0CDE-67FC-BD6E499498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63063" y="2447459"/>
                <a:ext cx="23812" cy="1224429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5">
                <a:extLst>
                  <a:ext uri="{FF2B5EF4-FFF2-40B4-BE49-F238E27FC236}">
                    <a16:creationId xmlns:a16="http://schemas.microsoft.com/office/drawing/2014/main" id="{820F0C1E-1306-9C64-B397-1639AAD20F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05838" y="2101175"/>
                <a:ext cx="38100" cy="1422401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7">
                <a:extLst>
                  <a:ext uri="{FF2B5EF4-FFF2-40B4-BE49-F238E27FC236}">
                    <a16:creationId xmlns:a16="http://schemas.microsoft.com/office/drawing/2014/main" id="{08BB7B04-3B70-BED6-98C0-A6674DD1A7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24888" y="2816697"/>
                <a:ext cx="1331154" cy="289796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30">
                <a:extLst>
                  <a:ext uri="{FF2B5EF4-FFF2-40B4-BE49-F238E27FC236}">
                    <a16:creationId xmlns:a16="http://schemas.microsoft.com/office/drawing/2014/main" id="{A1E6492C-30BE-26AF-1AAE-DD0D8B5D60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43938" y="3509494"/>
                <a:ext cx="1135062" cy="27097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44">
              <a:extLst>
                <a:ext uri="{FF2B5EF4-FFF2-40B4-BE49-F238E27FC236}">
                  <a16:creationId xmlns:a16="http://schemas.microsoft.com/office/drawing/2014/main" id="{91325823-42D1-B639-738F-06D30E0957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12511" y="4131879"/>
              <a:ext cx="1469341" cy="364547"/>
            </a:xfrm>
            <a:prstGeom prst="line">
              <a:avLst/>
            </a:prstGeom>
            <a:ln w="28575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46">
              <a:extLst>
                <a:ext uri="{FF2B5EF4-FFF2-40B4-BE49-F238E27FC236}">
                  <a16:creationId xmlns:a16="http://schemas.microsoft.com/office/drawing/2014/main" id="{9BF70E45-DEA9-A78A-F6EA-BAAC02178F24}"/>
                </a:ext>
              </a:extLst>
            </p:cNvPr>
            <p:cNvSpPr txBox="1"/>
            <p:nvPr/>
          </p:nvSpPr>
          <p:spPr>
            <a:xfrm>
              <a:off x="6337945" y="2842478"/>
              <a:ext cx="1679690" cy="9795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PCB </a:t>
              </a:r>
              <a:r>
                <a:rPr lang="fr-FR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SiPM</a:t>
              </a:r>
              <a:endParaRPr lang="fr-FR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Connecteur droit 47">
              <a:extLst>
                <a:ext uri="{FF2B5EF4-FFF2-40B4-BE49-F238E27FC236}">
                  <a16:creationId xmlns:a16="http://schemas.microsoft.com/office/drawing/2014/main" id="{5F173126-C8E4-91B1-127F-6B5EB47BC4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02670" y="3466593"/>
              <a:ext cx="1686200" cy="902610"/>
            </a:xfrm>
            <a:prstGeom prst="line">
              <a:avLst/>
            </a:prstGeom>
            <a:ln w="28575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54">
              <a:extLst>
                <a:ext uri="{FF2B5EF4-FFF2-40B4-BE49-F238E27FC236}">
                  <a16:creationId xmlns:a16="http://schemas.microsoft.com/office/drawing/2014/main" id="{98A2276A-0381-7CB9-DF4E-9AD33D900D38}"/>
                </a:ext>
              </a:extLst>
            </p:cNvPr>
            <p:cNvSpPr txBox="1"/>
            <p:nvPr/>
          </p:nvSpPr>
          <p:spPr>
            <a:xfrm>
              <a:off x="6142192" y="4276264"/>
              <a:ext cx="2254773" cy="10494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PCB adapter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9E63F62-E541-D51B-5D82-6BD4A932FB3F}"/>
              </a:ext>
            </a:extLst>
          </p:cNvPr>
          <p:cNvSpPr txBox="1"/>
          <p:nvPr/>
        </p:nvSpPr>
        <p:spPr>
          <a:xfrm>
            <a:off x="655155" y="1948652"/>
            <a:ext cx="2175083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Electronics Integration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519F8CB-555B-9D4B-5450-C35BAC26B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972" y="4553807"/>
            <a:ext cx="1818036" cy="175047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6B146E5-E4DD-7BE3-6EBB-C25D0C7C0506}"/>
              </a:ext>
            </a:extLst>
          </p:cNvPr>
          <p:cNvSpPr txBox="1"/>
          <p:nvPr/>
        </p:nvSpPr>
        <p:spPr>
          <a:xfrm>
            <a:off x="655189" y="4134686"/>
            <a:ext cx="1924501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Cooling Prototyping</a:t>
            </a:r>
          </a:p>
        </p:txBody>
      </p:sp>
      <p:pic>
        <p:nvPicPr>
          <p:cNvPr id="29" name="Image 379">
            <a:extLst>
              <a:ext uri="{FF2B5EF4-FFF2-40B4-BE49-F238E27FC236}">
                <a16:creationId xmlns:a16="http://schemas.microsoft.com/office/drawing/2014/main" id="{1BC2D7F3-3CAE-DEDC-A4A3-213147B6F5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0008" y="4723023"/>
            <a:ext cx="734243" cy="518474"/>
          </a:xfrm>
          <a:prstGeom prst="rect">
            <a:avLst/>
          </a:prstGeom>
        </p:spPr>
      </p:pic>
      <p:pic>
        <p:nvPicPr>
          <p:cNvPr id="30" name="Image 2">
            <a:extLst>
              <a:ext uri="{FF2B5EF4-FFF2-40B4-BE49-F238E27FC236}">
                <a16:creationId xmlns:a16="http://schemas.microsoft.com/office/drawing/2014/main" id="{10648B2B-9FAA-DE25-B08E-1D77072733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4924" y="5590724"/>
            <a:ext cx="1651587" cy="58936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10D69BE-10D0-8A21-188F-8857FE5FBDF9}"/>
              </a:ext>
            </a:extLst>
          </p:cNvPr>
          <p:cNvSpPr txBox="1"/>
          <p:nvPr/>
        </p:nvSpPr>
        <p:spPr>
          <a:xfrm>
            <a:off x="4814924" y="5217772"/>
            <a:ext cx="12362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Carbon Structure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D0BA9B4-5C34-C11F-F436-810F71A0AF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526" y="4792235"/>
            <a:ext cx="2262354" cy="13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78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20B39-149C-445B-89B5-8AB777D84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74A229-E986-D76E-E8CB-E8DB051C2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Path to Baseline – Design Maturity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F51349A-89E6-0D90-763A-E24875AAE248}"/>
              </a:ext>
            </a:extLst>
          </p:cNvPr>
          <p:cNvSpPr txBox="1">
            <a:spLocks/>
          </p:cNvSpPr>
          <p:nvPr/>
        </p:nvSpPr>
        <p:spPr>
          <a:xfrm>
            <a:off x="568798" y="1043731"/>
            <a:ext cx="4060711" cy="477053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sz="1800" dirty="0"/>
              <a:t>Cost-weighted design maturity: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Present design maturity </a:t>
            </a:r>
            <a:r>
              <a:rPr lang="en-US" sz="1800" u="sng" dirty="0"/>
              <a:t>&gt;75%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Projected &gt;80% in September 2026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All 26 subsystems have already received at least one PDR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6FF"/>
              </a:buClr>
            </a:pPr>
            <a:r>
              <a:rPr lang="en-US" sz="1800" dirty="0"/>
              <a:t>June 2026: only 1 subsystem needs a final PDR, planned for 07/26 but relies on mature IR design.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10 FDRs completed for CD-3A and 3B items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1 FDR completed for entire sub-system (05/26/26)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Until CD-2/3 (Q1FY28): +16 FDR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473703-8F39-2740-4745-723E1F691C91}"/>
              </a:ext>
            </a:extLst>
          </p:cNvPr>
          <p:cNvSpPr txBox="1">
            <a:spLocks/>
          </p:cNvSpPr>
          <p:nvPr/>
        </p:nvSpPr>
        <p:spPr>
          <a:xfrm>
            <a:off x="462579" y="2896761"/>
            <a:ext cx="3600400" cy="2567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2FF782-7610-313E-4FCB-2583B912E2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06944" y="1472954"/>
            <a:ext cx="7015654" cy="37182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B2AA4D-6D70-3BE8-83C8-DBB7A1E794D9}"/>
                  </a:ext>
                </a:extLst>
              </p:cNvPr>
              <p:cNvSpPr txBox="1"/>
              <p:nvPr/>
            </p:nvSpPr>
            <p:spPr>
              <a:xfrm>
                <a:off x="5006944" y="680204"/>
                <a:ext cx="6954253" cy="521746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𝑆𝑦𝑠𝑡𝑒𝑚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𝐶𝑊𝐷𝑀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𝑆𝑢𝑏𝑠𝑦𝑠𝑡𝑒𝑚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𝐷𝑒𝑠𝑖𝑔𝑛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𝑀𝑎𝑡𝑢𝑟𝑖𝑡𝑦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%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𝑆𝑢𝑏𝑠𝑦𝑠𝑡𝑒𝑚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$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𝑉𝑎𝑙𝑢𝑒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𝑆𝑢𝑏𝑠𝑦𝑠𝑡𝑒𝑚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$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𝑉𝑎𝑙𝑢𝑒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B2AA4D-6D70-3BE8-83C8-DBB7A1E79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944" y="680204"/>
                <a:ext cx="6954253" cy="521746"/>
              </a:xfrm>
              <a:prstGeom prst="rect">
                <a:avLst/>
              </a:prstGeom>
              <a:blipFill>
                <a:blip r:embed="rId3"/>
                <a:stretch>
                  <a:fillRect t="-83333" b="-123810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5-Point Star 4">
            <a:extLst>
              <a:ext uri="{FF2B5EF4-FFF2-40B4-BE49-F238E27FC236}">
                <a16:creationId xmlns:a16="http://schemas.microsoft.com/office/drawing/2014/main" id="{EEA68978-24B0-4A89-3A82-B291713EB9D7}"/>
              </a:ext>
            </a:extLst>
          </p:cNvPr>
          <p:cNvSpPr/>
          <p:nvPr/>
        </p:nvSpPr>
        <p:spPr>
          <a:xfrm>
            <a:off x="9277350" y="2383581"/>
            <a:ext cx="107950" cy="11196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3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17697-4142-7539-8DAF-37871BCA7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5FA88-104B-76C3-B11A-0FA5F7E91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Detector Advisory Committee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7CA1224-215E-A51E-B4C1-EEEBECB7C3A5}"/>
              </a:ext>
            </a:extLst>
          </p:cNvPr>
          <p:cNvSpPr txBox="1">
            <a:spLocks/>
          </p:cNvSpPr>
          <p:nvPr/>
        </p:nvSpPr>
        <p:spPr>
          <a:xfrm>
            <a:off x="461963" y="600581"/>
            <a:ext cx="11499234" cy="57912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96FF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DAC founded in 2020; Per the charter, 1/3 of the committee replaced every year</a:t>
            </a:r>
          </a:p>
          <a:p>
            <a:pPr lvl="1"/>
            <a:r>
              <a:rPr lang="en-US" sz="1400" dirty="0">
                <a:sym typeface="Wingdings" pitchFamily="2" charset="2"/>
              </a:rPr>
              <a:t>2024: transition from Ed Kinney to Andy White as Chair</a:t>
            </a:r>
          </a:p>
          <a:p>
            <a:pPr marL="342900" lvl="1" indent="0">
              <a:buNone/>
            </a:pPr>
            <a:endParaRPr lang="en-US" sz="1400" dirty="0">
              <a:sym typeface="Wingdings" pitchFamily="2" charset="2"/>
            </a:endParaRPr>
          </a:p>
          <a:p>
            <a:pPr marL="342900" lvl="1" indent="0">
              <a:buNone/>
            </a:pPr>
            <a:endParaRPr lang="en-US" sz="1400" dirty="0">
              <a:sym typeface="Wingdings" pitchFamily="2" charset="2"/>
            </a:endParaRPr>
          </a:p>
          <a:p>
            <a:pPr marL="342900" lvl="1" indent="0">
              <a:buNone/>
            </a:pPr>
            <a:endParaRPr lang="en-US" sz="1400" dirty="0">
              <a:sym typeface="Wingdings" pitchFamily="2" charset="2"/>
            </a:endParaRPr>
          </a:p>
          <a:p>
            <a:pPr marL="342900" lvl="1" indent="0">
              <a:buNone/>
            </a:pPr>
            <a:endParaRPr lang="en-US" sz="1400" dirty="0">
              <a:sym typeface="Wingdings" pitchFamily="2" charset="2"/>
            </a:endParaRPr>
          </a:p>
          <a:p>
            <a:pPr marL="342900" lvl="1" indent="0">
              <a:buNone/>
            </a:pPr>
            <a:endParaRPr lang="en-US" sz="1400" dirty="0"/>
          </a:p>
          <a:p>
            <a:pPr marL="342900" lvl="1" indent="0">
              <a:buNone/>
            </a:pPr>
            <a:endParaRPr lang="en-US" sz="1400" dirty="0"/>
          </a:p>
          <a:p>
            <a:pPr marL="342900" lvl="1" indent="0">
              <a:buNone/>
            </a:pPr>
            <a:endParaRPr lang="en-US" sz="1400" dirty="0"/>
          </a:p>
          <a:p>
            <a:pPr marL="342900" lvl="1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B7798D-8019-7CB1-E2C4-C2FAD069D11D}"/>
              </a:ext>
            </a:extLst>
          </p:cNvPr>
          <p:cNvSpPr txBox="1"/>
          <p:nvPr/>
        </p:nvSpPr>
        <p:spPr>
          <a:xfrm>
            <a:off x="1621760" y="113803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3084E9-4FF4-727D-F9BB-21B654E704AA}"/>
              </a:ext>
            </a:extLst>
          </p:cNvPr>
          <p:cNvSpPr txBox="1"/>
          <p:nvPr/>
        </p:nvSpPr>
        <p:spPr>
          <a:xfrm>
            <a:off x="9487863" y="1152919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86AA8-7B2D-2D28-7246-2F71BFE5B976}"/>
              </a:ext>
            </a:extLst>
          </p:cNvPr>
          <p:cNvSpPr txBox="1"/>
          <p:nvPr/>
        </p:nvSpPr>
        <p:spPr>
          <a:xfrm>
            <a:off x="5844812" y="114914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2025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06467E2-3E98-7DEB-2B88-5D33AD1FA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13702"/>
              </p:ext>
            </p:extLst>
          </p:nvPr>
        </p:nvGraphicFramePr>
        <p:xfrm>
          <a:off x="4292442" y="1430161"/>
          <a:ext cx="3860800" cy="24056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5088">
                  <a:extLst>
                    <a:ext uri="{9D8B030D-6E8A-4147-A177-3AD203B41FA5}">
                      <a16:colId xmlns:a16="http://schemas.microsoft.com/office/drawing/2014/main" val="3534329230"/>
                    </a:ext>
                  </a:extLst>
                </a:gridCol>
                <a:gridCol w="2295712">
                  <a:extLst>
                    <a:ext uri="{9D8B030D-6E8A-4147-A177-3AD203B41FA5}">
                      <a16:colId xmlns:a16="http://schemas.microsoft.com/office/drawing/2014/main" val="1525506910"/>
                    </a:ext>
                  </a:extLst>
                </a:gridCol>
              </a:tblGrid>
              <a:tr h="1938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Andrew White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U. Texas Arlington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69325173"/>
                  </a:ext>
                </a:extLst>
              </a:tr>
              <a:tr h="1938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Edward Kinney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Boulder CO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972160511"/>
                  </a:ext>
                </a:extLst>
              </a:tr>
              <a:tr h="1938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Ken Wyllie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CERN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419368115"/>
                  </a:ext>
                </a:extLst>
              </a:tr>
              <a:tr h="1938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Petra Merkel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FNAL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173900219"/>
                  </a:ext>
                </a:extLst>
              </a:tr>
              <a:tr h="1938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Antonis Papanestis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Rutherford Appleton Laboratory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489768899"/>
                  </a:ext>
                </a:extLst>
              </a:tr>
              <a:tr h="1938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Peter Krizan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U Ljubljana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40731152"/>
                  </a:ext>
                </a:extLst>
              </a:tr>
              <a:tr h="2307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Ana Amelia Machado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Campinas State U, Brazil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885882452"/>
                  </a:ext>
                </a:extLst>
              </a:tr>
              <a:tr h="23686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01809716"/>
                  </a:ext>
                </a:extLst>
              </a:tr>
              <a:tr h="1938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Brigitte Vachon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McGill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15439558"/>
                  </a:ext>
                </a:extLst>
              </a:tr>
              <a:tr h="1938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Stefano Miscetti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INFN Frascati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65960366"/>
                  </a:ext>
                </a:extLst>
              </a:tr>
              <a:tr h="1938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Roman Poeschl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IJCLab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565189827"/>
                  </a:ext>
                </a:extLst>
              </a:tr>
              <a:tr h="1938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Eraldo Oliveri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79837853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04F6C43-6107-9CCE-F7EA-DFA9ADC85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511553"/>
              </p:ext>
            </p:extLst>
          </p:nvPr>
        </p:nvGraphicFramePr>
        <p:xfrm>
          <a:off x="260484" y="1419054"/>
          <a:ext cx="3911601" cy="2400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4918">
                  <a:extLst>
                    <a:ext uri="{9D8B030D-6E8A-4147-A177-3AD203B41FA5}">
                      <a16:colId xmlns:a16="http://schemas.microsoft.com/office/drawing/2014/main" val="2395639681"/>
                    </a:ext>
                  </a:extLst>
                </a:gridCol>
                <a:gridCol w="2366683">
                  <a:extLst>
                    <a:ext uri="{9D8B030D-6E8A-4147-A177-3AD203B41FA5}">
                      <a16:colId xmlns:a16="http://schemas.microsoft.com/office/drawing/2014/main" val="357240122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Andrew White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U. Texas Arlington</a:t>
                      </a:r>
                      <a:endParaRPr lang="en-US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32734482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Edward Kinney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Boulder CO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80154046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Ken Wyllie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CERN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84539522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Petra Merkel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FNAL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96750511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Antonis Papanestis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Rutherford Appleton Laboratory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56663431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Peter Krizan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U Ljubljana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3784202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Ana Amelia Machado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Campinas State U, Brazil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80062576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Cecilia Gerber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UIC</a:t>
                      </a:r>
                      <a:endParaRPr lang="en-US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8571223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Brigitte Vachon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McGill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52185694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Stefano Miscetti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INFN Frascati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9339417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Roman Poeschl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IJCLab</a:t>
                      </a:r>
                      <a:endParaRPr lang="en-US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42218446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Eraldo Oliveri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60097906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FCB5BEB-DDA6-797E-404B-D20467D1C2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670122"/>
              </p:ext>
            </p:extLst>
          </p:nvPr>
        </p:nvGraphicFramePr>
        <p:xfrm>
          <a:off x="8273599" y="1449593"/>
          <a:ext cx="3860800" cy="2400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5861">
                  <a:extLst>
                    <a:ext uri="{9D8B030D-6E8A-4147-A177-3AD203B41FA5}">
                      <a16:colId xmlns:a16="http://schemas.microsoft.com/office/drawing/2014/main" val="2657473565"/>
                    </a:ext>
                  </a:extLst>
                </a:gridCol>
                <a:gridCol w="2514939">
                  <a:extLst>
                    <a:ext uri="{9D8B030D-6E8A-4147-A177-3AD203B41FA5}">
                      <a16:colId xmlns:a16="http://schemas.microsoft.com/office/drawing/2014/main" val="2087893030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Andy White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U. Texas Arlington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21023122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Filippo Costa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CERN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58556063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Szymon Kulis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69550862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Petra Merkel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FNAL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9415165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Antonis Papanestis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Rutherford Appleton Laboratory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82163515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Peter Krizan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U Ljubljana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35666915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Floris Keizer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CERN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966363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Anna Macchiolo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TU Zurich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6685107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solidFill>
                            <a:srgbClr val="3333FF"/>
                          </a:solidFill>
                          <a:effectLst/>
                        </a:rPr>
                        <a:t>Lorenzo Rota</a:t>
                      </a:r>
                      <a:endParaRPr lang="en-US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SLAC</a:t>
                      </a:r>
                      <a:endParaRPr lang="en-US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54541324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Stefano Miscetti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INFN Frascati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17826016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Roman Poeschl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IJCLab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57518026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Eraldo Oliveri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03176448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57E19ED-7B2B-D8E7-10CA-DB999F50E396}"/>
              </a:ext>
            </a:extLst>
          </p:cNvPr>
          <p:cNvSpPr txBox="1"/>
          <p:nvPr/>
        </p:nvSpPr>
        <p:spPr>
          <a:xfrm>
            <a:off x="459581" y="3849893"/>
            <a:ext cx="1127283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DAC-Meetings 2024-2026</a:t>
            </a:r>
            <a:r>
              <a:rPr lang="en-US" dirty="0"/>
              <a:t>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June 21, 2024: 8</a:t>
            </a:r>
            <a:r>
              <a:rPr lang="en-US" sz="1600" baseline="30000" dirty="0"/>
              <a:t>th</a:t>
            </a:r>
            <a:r>
              <a:rPr lang="en-US" sz="1600" dirty="0"/>
              <a:t> DAC meeting - strategic advice on the planning for the construction phase of the </a:t>
            </a:r>
            <a:r>
              <a:rPr lang="en-US" sz="1600" dirty="0" err="1"/>
              <a:t>ePIC</a:t>
            </a:r>
            <a:r>
              <a:rPr lang="en-US" sz="1600" dirty="0"/>
              <a:t> detector</a:t>
            </a:r>
          </a:p>
          <a:p>
            <a:pPr lvl="1"/>
            <a:r>
              <a:rPr lang="en-US" sz="1400" dirty="0">
                <a:solidFill>
                  <a:srgbClr val="3333FF"/>
                </a:solidFill>
              </a:rPr>
              <a:t>“Congratulations on enormous progress on developing realistic designs and starting active design review cycles on different systems”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August 28-29, 2024: 9</a:t>
            </a:r>
            <a:r>
              <a:rPr lang="en-US" sz="1600" baseline="30000" dirty="0"/>
              <a:t>th</a:t>
            </a:r>
            <a:r>
              <a:rPr lang="en-US" sz="1600" dirty="0"/>
              <a:t> DAC meeting - Annual advice on detector R&amp;D status and FY25 completion needs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June 11-13, 2025: 10</a:t>
            </a:r>
            <a:r>
              <a:rPr lang="en-US" sz="1600" baseline="30000" dirty="0"/>
              <a:t>th</a:t>
            </a:r>
            <a:r>
              <a:rPr lang="en-US" sz="1600" dirty="0"/>
              <a:t> DAC meeting - Comprehensive look of DAC to design status and readiness for CD-2.</a:t>
            </a:r>
          </a:p>
          <a:p>
            <a:pPr lvl="1"/>
            <a:r>
              <a:rPr lang="en-US" sz="1400" dirty="0">
                <a:solidFill>
                  <a:srgbClr val="3333FF"/>
                </a:solidFill>
              </a:rPr>
              <a:t>“Overall, the DAC found that the </a:t>
            </a:r>
            <a:r>
              <a:rPr lang="en-US" sz="1400" dirty="0" err="1">
                <a:solidFill>
                  <a:srgbClr val="3333FF"/>
                </a:solidFill>
              </a:rPr>
              <a:t>ePIC</a:t>
            </a:r>
            <a:r>
              <a:rPr lang="en-US" sz="1400" dirty="0">
                <a:solidFill>
                  <a:srgbClr val="3333FF"/>
                </a:solidFill>
              </a:rPr>
              <a:t> detector design is well established and prepared to address the broad range of the EIC physics program. The R&amp;D phase is converging well to a conclusion and the transition to a PED phase is occurring.”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ym typeface="Wingdings" panose="05000000000000000000" pitchFamily="2" charset="2"/>
              </a:rPr>
              <a:t>Fall 2026 (planned): 11</a:t>
            </a:r>
            <a:r>
              <a:rPr lang="en-US" sz="1600" baseline="30000" dirty="0">
                <a:sym typeface="Wingdings" panose="05000000000000000000" pitchFamily="2" charset="2"/>
              </a:rPr>
              <a:t>th</a:t>
            </a:r>
            <a:r>
              <a:rPr lang="en-US" sz="1600" dirty="0">
                <a:sym typeface="Wingdings" panose="05000000000000000000" pitchFamily="2" charset="2"/>
              </a:rPr>
              <a:t> DAC meeting - act as next comprehensive review of the </a:t>
            </a:r>
            <a:r>
              <a:rPr lang="en-US" sz="1600" dirty="0" err="1">
                <a:sym typeface="Wingdings" panose="05000000000000000000" pitchFamily="2" charset="2"/>
              </a:rPr>
              <a:t>ePIC</a:t>
            </a:r>
            <a:r>
              <a:rPr lang="en-US" sz="1600" dirty="0">
                <a:sym typeface="Wingdings" panose="05000000000000000000" pitchFamily="2" charset="2"/>
              </a:rPr>
              <a:t> detector status: has progress since the June 2025 comprehensive design review of the DAC been satisfactory, have all recommendations that are relevant for detector CD-2 baselining been addressed, and to give advice for the </a:t>
            </a:r>
            <a:r>
              <a:rPr lang="en-US" sz="1600" dirty="0" err="1">
                <a:sym typeface="Wingdings" panose="05000000000000000000" pitchFamily="2" charset="2"/>
              </a:rPr>
              <a:t>ePIC</a:t>
            </a:r>
            <a:r>
              <a:rPr lang="en-US" sz="1600" dirty="0">
                <a:sym typeface="Wingdings" panose="05000000000000000000" pitchFamily="2" charset="2"/>
              </a:rPr>
              <a:t> detector CD-3 production phase.</a:t>
            </a:r>
          </a:p>
        </p:txBody>
      </p:sp>
    </p:spTree>
    <p:extLst>
      <p:ext uri="{BB962C8B-B14F-4D97-AF65-F5344CB8AC3E}">
        <p14:creationId xmlns:p14="http://schemas.microsoft.com/office/powerpoint/2010/main" val="3422649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E9AC5-39B8-1876-803F-D5878DC23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0B92B-883C-845B-6881-64C792E5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04" y="3271"/>
            <a:ext cx="11499234" cy="538383"/>
          </a:xfrm>
        </p:spPr>
        <p:txBody>
          <a:bodyPr/>
          <a:lstStyle/>
          <a:p>
            <a:r>
              <a:rPr lang="en-US" dirty="0"/>
              <a:t>CD-3C Preliminary Package - DET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8B51E8A-CA49-F1E6-7F12-F489C5B733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233391"/>
              </p:ext>
            </p:extLst>
          </p:nvPr>
        </p:nvGraphicFramePr>
        <p:xfrm>
          <a:off x="362809" y="629532"/>
          <a:ext cx="11730037" cy="524186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41413">
                  <a:extLst>
                    <a:ext uri="{9D8B030D-6E8A-4147-A177-3AD203B41FA5}">
                      <a16:colId xmlns:a16="http://schemas.microsoft.com/office/drawing/2014/main" val="3173217023"/>
                    </a:ext>
                  </a:extLst>
                </a:gridCol>
                <a:gridCol w="713294">
                  <a:extLst>
                    <a:ext uri="{9D8B030D-6E8A-4147-A177-3AD203B41FA5}">
                      <a16:colId xmlns:a16="http://schemas.microsoft.com/office/drawing/2014/main" val="1660367825"/>
                    </a:ext>
                  </a:extLst>
                </a:gridCol>
                <a:gridCol w="7636350">
                  <a:extLst>
                    <a:ext uri="{9D8B030D-6E8A-4147-A177-3AD203B41FA5}">
                      <a16:colId xmlns:a16="http://schemas.microsoft.com/office/drawing/2014/main" val="524449421"/>
                    </a:ext>
                  </a:extLst>
                </a:gridCol>
                <a:gridCol w="820882">
                  <a:extLst>
                    <a:ext uri="{9D8B030D-6E8A-4147-A177-3AD203B41FA5}">
                      <a16:colId xmlns:a16="http://schemas.microsoft.com/office/drawing/2014/main" val="3792053818"/>
                    </a:ext>
                  </a:extLst>
                </a:gridCol>
                <a:gridCol w="1218098">
                  <a:extLst>
                    <a:ext uri="{9D8B030D-6E8A-4147-A177-3AD203B41FA5}">
                      <a16:colId xmlns:a16="http://schemas.microsoft.com/office/drawing/2014/main" val="38938717"/>
                    </a:ext>
                  </a:extLst>
                </a:gridCol>
              </a:tblGrid>
              <a:tr h="504091">
                <a:tc>
                  <a:txBody>
                    <a:bodyPr/>
                    <a:lstStyle/>
                    <a:p>
                      <a:r>
                        <a:rPr lang="en-US" sz="1600" dirty="0"/>
                        <a:t>Subproject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Long Lead Procurement 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FDR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646189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Lead tungstate crystals (cont. CD-3A/B) – 830 remaining</a:t>
                      </a:r>
                      <a:endParaRPr lang="en-US" sz="16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904775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fECal</a:t>
                      </a:r>
                      <a:r>
                        <a:rPr lang="en-US" sz="1600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Scintillating Fibers (cont. CD-3A/B) – 1185 km remaining; </a:t>
                      </a:r>
                    </a:p>
                    <a:p>
                      <a:r>
                        <a:rPr lang="en-US" sz="1600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Barrel </a:t>
                      </a:r>
                      <a:r>
                        <a:rPr lang="en-US" sz="1600" kern="1200" dirty="0" err="1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SciFi</a:t>
                      </a:r>
                      <a:r>
                        <a:rPr lang="en-US" sz="1600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 Korea In-Kind</a:t>
                      </a:r>
                      <a:endParaRPr lang="en-US" sz="16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915128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SiPMs</a:t>
                      </a:r>
                      <a:r>
                        <a:rPr lang="en-US" sz="1600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(cont. CD-3A/B) – 220 k remaining</a:t>
                      </a:r>
                      <a:endParaRPr lang="en-US" sz="16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51845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Steel towers for forward </a:t>
                      </a:r>
                      <a:r>
                        <a:rPr lang="en-US" sz="1600" dirty="0" err="1">
                          <a:solidFill>
                            <a:srgbClr val="0432FF"/>
                          </a:solidFill>
                        </a:rPr>
                        <a:t>HCal</a:t>
                      </a:r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 </a:t>
                      </a:r>
                      <a:r>
                        <a:rPr lang="en-US" sz="1600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(cont. CD-3A/B) – 288 towers remaining</a:t>
                      </a:r>
                      <a:endParaRPr lang="en-US" sz="16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454376"/>
                  </a:ext>
                </a:extLst>
              </a:tr>
              <a:tr h="36805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Flux return steal rear endcap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275005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432FF"/>
                          </a:solidFill>
                        </a:rPr>
                        <a:t>High-Rate </a:t>
                      </a:r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Picosecond </a:t>
                      </a:r>
                      <a:r>
                        <a:rPr lang="en-US" sz="1600" dirty="0" err="1">
                          <a:solidFill>
                            <a:srgbClr val="0432FF"/>
                          </a:solidFill>
                        </a:rPr>
                        <a:t>PhotoDetectors</a:t>
                      </a:r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 (HRPPDs)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08/2026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625382"/>
                  </a:ext>
                </a:extLst>
              </a:tr>
              <a:tr h="38835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EF4BE3"/>
                          </a:solidFill>
                        </a:rPr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EF4BE3"/>
                          </a:solidFill>
                        </a:rPr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err="1">
                          <a:solidFill>
                            <a:srgbClr val="EF4BE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SiPMs</a:t>
                      </a:r>
                      <a:r>
                        <a:rPr lang="en-US" sz="1600" kern="1200" dirty="0">
                          <a:solidFill>
                            <a:srgbClr val="EF4BE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all the other subsystems and mounting on the </a:t>
                      </a:r>
                      <a:r>
                        <a:rPr lang="en-US" sz="1600" kern="1200" dirty="0" err="1">
                          <a:solidFill>
                            <a:srgbClr val="EF4BE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SiPMs</a:t>
                      </a:r>
                      <a:r>
                        <a:rPr lang="en-US" sz="1600" kern="1200" dirty="0">
                          <a:solidFill>
                            <a:srgbClr val="EF4BE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 boards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EF4BE3"/>
                          </a:solidFill>
                        </a:rPr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EF4BE3"/>
                          </a:solidFill>
                        </a:rPr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264590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r>
                        <a:rPr lang="en-US" sz="1600" dirty="0"/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Aerogel for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pfRICH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dRICH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(Ring Imaging Cherenkov (RICH)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09/2026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698653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r>
                        <a:rPr lang="en-US" sz="1600" dirty="0"/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Mirrors for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dRICH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09/2026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907681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r>
                        <a:rPr lang="en-US" sz="1600" dirty="0"/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Forward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HCal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towers due to large assembly time (incl.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SiPMs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Steel towers)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09/2026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024948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r>
                        <a:rPr lang="en-US" sz="1600" dirty="0"/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Forward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ECal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due to large assembly time (excl.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SciFi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09/2026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478262"/>
                  </a:ext>
                </a:extLst>
              </a:tr>
              <a:tr h="384727">
                <a:tc>
                  <a:txBody>
                    <a:bodyPr/>
                    <a:lstStyle/>
                    <a:p>
                      <a:r>
                        <a:rPr lang="en-US" sz="1600" dirty="0"/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Barrel Imaging Calorimeter to assemble sampling calorimeter modules (excl.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SciFi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09/2026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065300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42.6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72476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139A7CD-9324-2C6B-087D-9C2B885DBD67}"/>
              </a:ext>
            </a:extLst>
          </p:cNvPr>
          <p:cNvSpPr txBox="1"/>
          <p:nvPr/>
        </p:nvSpPr>
        <p:spPr>
          <a:xfrm>
            <a:off x="6523348" y="5859136"/>
            <a:ext cx="556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$21M for the </a:t>
            </a:r>
            <a:r>
              <a:rPr lang="en-US" dirty="0">
                <a:solidFill>
                  <a:srgbClr val="0432FF"/>
                </a:solidFill>
              </a:rPr>
              <a:t>high</a:t>
            </a:r>
            <a:r>
              <a:rPr lang="en-US" dirty="0"/>
              <a:t> </a:t>
            </a:r>
            <a:r>
              <a:rPr lang="en-US" dirty="0">
                <a:solidFill>
                  <a:srgbClr val="FF40FF"/>
                </a:solidFill>
              </a:rPr>
              <a:t>priority</a:t>
            </a:r>
            <a:r>
              <a:rPr lang="en-US" dirty="0"/>
              <a:t> items (without contingency)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3101CB-E949-4887-8B8F-58635B06141F}"/>
              </a:ext>
            </a:extLst>
          </p:cNvPr>
          <p:cNvCxnSpPr/>
          <p:nvPr/>
        </p:nvCxnSpPr>
        <p:spPr>
          <a:xfrm>
            <a:off x="362809" y="3799002"/>
            <a:ext cx="1173003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550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6B88-0D1D-62BC-2608-16AF32368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CD-3C Preliminary Package - DET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C5C21C-02EE-9FC8-16ED-96ACA7E0A9EE}"/>
              </a:ext>
            </a:extLst>
          </p:cNvPr>
          <p:cNvSpPr txBox="1"/>
          <p:nvPr/>
        </p:nvSpPr>
        <p:spPr>
          <a:xfrm>
            <a:off x="385011" y="825178"/>
            <a:ext cx="4985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Items to be continued from CD-3A &amp; CD-3B: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05207E-744C-6C96-9944-718E3D5DD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61" y="1210096"/>
            <a:ext cx="1431027" cy="19760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647AFF-BE1B-8635-9E5D-E7150C49B0F2}"/>
              </a:ext>
            </a:extLst>
          </p:cNvPr>
          <p:cNvSpPr txBox="1"/>
          <p:nvPr/>
        </p:nvSpPr>
        <p:spPr>
          <a:xfrm>
            <a:off x="558061" y="3105834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Scintillating </a:t>
            </a:r>
          </a:p>
          <a:p>
            <a:pPr algn="ctr"/>
            <a:r>
              <a:rPr lang="en-US" dirty="0"/>
              <a:t>fibers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889502-F4F6-8842-6219-3E46ADAE6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476" y="1194510"/>
            <a:ext cx="2136193" cy="16085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0D41FA-899A-2D18-796D-DF2011EE980B}"/>
              </a:ext>
            </a:extLst>
          </p:cNvPr>
          <p:cNvSpPr txBox="1"/>
          <p:nvPr/>
        </p:nvSpPr>
        <p:spPr>
          <a:xfrm>
            <a:off x="2224344" y="273670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PbWO4 - Crystals</a:t>
            </a:r>
          </a:p>
        </p:txBody>
      </p:sp>
      <p:pic>
        <p:nvPicPr>
          <p:cNvPr id="10" name="Picture 9" descr="A close-up of a black and white wall&#10;&#10;AI-generated content may be incorrect.">
            <a:extLst>
              <a:ext uri="{FF2B5EF4-FFF2-40B4-BE49-F238E27FC236}">
                <a16:creationId xmlns:a16="http://schemas.microsoft.com/office/drawing/2014/main" id="{1B91ED47-EAD2-699F-BF9D-0EE9FE705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327" y="1161871"/>
            <a:ext cx="4090551" cy="15350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CE6D95-BFE9-3B1E-DBC5-E9E389081BE5}"/>
              </a:ext>
            </a:extLst>
          </p:cNvPr>
          <p:cNvSpPr txBox="1"/>
          <p:nvPr/>
        </p:nvSpPr>
        <p:spPr>
          <a:xfrm>
            <a:off x="4713771" y="2638470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Steel towers for forward </a:t>
            </a:r>
            <a:r>
              <a:rPr lang="en-US" dirty="0" err="1"/>
              <a:t>Hcal</a:t>
            </a:r>
            <a:r>
              <a:rPr lang="en-US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B1BDBB-153C-0CB3-A6A3-FFBF80B9C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387" y="814293"/>
            <a:ext cx="1141098" cy="2398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5C1810-E28F-F780-890F-71441730BB09}"/>
              </a:ext>
            </a:extLst>
          </p:cNvPr>
          <p:cNvSpPr txBox="1"/>
          <p:nvPr/>
        </p:nvSpPr>
        <p:spPr>
          <a:xfrm>
            <a:off x="10145879" y="2223061"/>
            <a:ext cx="2190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Flux return steal rear endcap </a:t>
            </a:r>
          </a:p>
          <a:p>
            <a:pPr algn="ctr"/>
            <a:r>
              <a:rPr lang="en-US" sz="1200" dirty="0"/>
              <a:t>&amp; forward and backward </a:t>
            </a:r>
          </a:p>
          <a:p>
            <a:pPr algn="ctr"/>
            <a:r>
              <a:rPr lang="en-US" sz="1200" dirty="0"/>
              <a:t>endcap moving cradle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6A7074-70DA-B15A-43D8-286AD6933217}"/>
              </a:ext>
            </a:extLst>
          </p:cNvPr>
          <p:cNvSpPr txBox="1"/>
          <p:nvPr/>
        </p:nvSpPr>
        <p:spPr>
          <a:xfrm>
            <a:off x="385011" y="3751962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New Items for CD-3C:</a:t>
            </a:r>
          </a:p>
        </p:txBody>
      </p:sp>
      <p:pic>
        <p:nvPicPr>
          <p:cNvPr id="18" name="Picture 17" descr="A diagram of a structure&#10;&#10;AI-generated content may be incorrect.">
            <a:extLst>
              <a:ext uri="{FF2B5EF4-FFF2-40B4-BE49-F238E27FC236}">
                <a16:creationId xmlns:a16="http://schemas.microsoft.com/office/drawing/2014/main" id="{14C3CC62-082F-CA9E-3A46-59D506759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0587" y="3733263"/>
            <a:ext cx="2635767" cy="21231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785ACFD-248C-E293-9483-2E51AF259122}"/>
              </a:ext>
            </a:extLst>
          </p:cNvPr>
          <p:cNvSpPr txBox="1"/>
          <p:nvPr/>
        </p:nvSpPr>
        <p:spPr>
          <a:xfrm>
            <a:off x="5728585" y="3303635"/>
            <a:ext cx="31102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Barrel Imaging Calorimeter modules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B6D444F-EF20-6E5B-161C-B909251F5F58}"/>
              </a:ext>
            </a:extLst>
          </p:cNvPr>
          <p:cNvGrpSpPr/>
          <p:nvPr/>
        </p:nvGrpSpPr>
        <p:grpSpPr>
          <a:xfrm>
            <a:off x="10805029" y="3429000"/>
            <a:ext cx="1298347" cy="1621357"/>
            <a:chOff x="665328" y="933450"/>
            <a:chExt cx="6460367" cy="49911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32EB114-9ED3-CA7F-D66B-FC2E614CB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8245" y="933450"/>
              <a:ext cx="6267450" cy="49911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BF9799B-E62F-E599-40F1-08E859DB2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5328" y="1866474"/>
              <a:ext cx="2286000" cy="405765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443D4F7-80C1-BE98-68F7-C01D39B81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3211" y="4089353"/>
              <a:ext cx="857250" cy="476250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D237F90-3FC9-9014-BB4A-A704B29482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1275" y="5043148"/>
            <a:ext cx="1875109" cy="166526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A615D49-A3F5-E26D-6288-4A02D0A10104}"/>
              </a:ext>
            </a:extLst>
          </p:cNvPr>
          <p:cNvSpPr txBox="1"/>
          <p:nvPr/>
        </p:nvSpPr>
        <p:spPr>
          <a:xfrm>
            <a:off x="11063760" y="5214989"/>
            <a:ext cx="11657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dRICH</a:t>
            </a:r>
            <a:r>
              <a:rPr lang="en-US" sz="1200" dirty="0"/>
              <a:t> Mirrors</a:t>
            </a:r>
          </a:p>
          <a:p>
            <a:pPr algn="ctr"/>
            <a:r>
              <a:rPr lang="en-US" sz="1200" dirty="0"/>
              <a:t>&amp; </a:t>
            </a:r>
            <a:r>
              <a:rPr lang="en-US" sz="1200" dirty="0" err="1"/>
              <a:t>pfRICH</a:t>
            </a:r>
            <a:r>
              <a:rPr lang="en-US" sz="1200" dirty="0"/>
              <a:t> and</a:t>
            </a:r>
          </a:p>
          <a:p>
            <a:pPr algn="ctr"/>
            <a:r>
              <a:rPr lang="en-US" sz="1200" dirty="0"/>
              <a:t> </a:t>
            </a:r>
            <a:r>
              <a:rPr lang="en-US" sz="1200" dirty="0" err="1"/>
              <a:t>dRICH</a:t>
            </a:r>
            <a:r>
              <a:rPr lang="en-US" sz="1200" dirty="0"/>
              <a:t> </a:t>
            </a:r>
          </a:p>
          <a:p>
            <a:pPr algn="ctr"/>
            <a:r>
              <a:rPr lang="en-US" sz="1200" dirty="0"/>
              <a:t>Aerogel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6A09747-0307-E501-4120-E70ECB49F3F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264" t="4170" r="24475" b="27295"/>
          <a:stretch>
            <a:fillRect/>
          </a:stretch>
        </p:blipFill>
        <p:spPr>
          <a:xfrm>
            <a:off x="8671613" y="3242491"/>
            <a:ext cx="1514474" cy="175516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571F1B4-1C27-899E-483A-8A4EED7F200E}"/>
              </a:ext>
            </a:extLst>
          </p:cNvPr>
          <p:cNvSpPr txBox="1"/>
          <p:nvPr/>
        </p:nvSpPr>
        <p:spPr>
          <a:xfrm>
            <a:off x="8838785" y="4346861"/>
            <a:ext cx="1180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forward </a:t>
            </a:r>
            <a:r>
              <a:rPr lang="en-US" sz="1400" dirty="0" err="1">
                <a:solidFill>
                  <a:schemeClr val="bg1"/>
                </a:solidFill>
              </a:rPr>
              <a:t>Ecal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towers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85B2A48-1035-4A9E-3F2A-AC662606F05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9357" t="35812" r="30571" b="28485"/>
          <a:stretch>
            <a:fillRect/>
          </a:stretch>
        </p:blipFill>
        <p:spPr>
          <a:xfrm>
            <a:off x="699837" y="4644421"/>
            <a:ext cx="1648290" cy="15670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24E44C1-5299-9AB1-3C73-6B91061E333B}"/>
              </a:ext>
            </a:extLst>
          </p:cNvPr>
          <p:cNvSpPr txBox="1"/>
          <p:nvPr/>
        </p:nvSpPr>
        <p:spPr>
          <a:xfrm>
            <a:off x="472252" y="4121201"/>
            <a:ext cx="2103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High-rate Picosecond </a:t>
            </a:r>
          </a:p>
          <a:p>
            <a:pPr algn="ctr"/>
            <a:r>
              <a:rPr lang="en-US" sz="1400" b="1" dirty="0" err="1"/>
              <a:t>PhotoDetectors</a:t>
            </a:r>
            <a:r>
              <a:rPr lang="en-US" sz="1400" b="1" dirty="0"/>
              <a:t>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D2DE156-4516-27E7-0557-8B6EBDD008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32796" y="1258014"/>
            <a:ext cx="987397" cy="926562"/>
          </a:xfrm>
          <a:prstGeom prst="ellipse">
            <a:avLst/>
          </a:prstGeom>
          <a:ln w="38100" cmpd="sng">
            <a:solidFill>
              <a:srgbClr val="0070C0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637D58C-932B-BC45-DF6A-45591903BA3A}"/>
              </a:ext>
            </a:extLst>
          </p:cNvPr>
          <p:cNvSpPr txBox="1"/>
          <p:nvPr/>
        </p:nvSpPr>
        <p:spPr>
          <a:xfrm>
            <a:off x="10662907" y="88854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dk1"/>
                </a:solidFill>
              </a:rPr>
              <a:t>SiPMs</a:t>
            </a:r>
            <a:endParaRPr lang="en-US" dirty="0"/>
          </a:p>
        </p:txBody>
      </p:sp>
      <p:pic>
        <p:nvPicPr>
          <p:cNvPr id="34" name="Picture 33" descr="A diagram of a computer chip&#10;&#10;AI-generated content may be incorrect.">
            <a:extLst>
              <a:ext uri="{FF2B5EF4-FFF2-40B4-BE49-F238E27FC236}">
                <a16:creationId xmlns:a16="http://schemas.microsoft.com/office/drawing/2014/main" id="{C16F852C-2E83-226D-6F79-00C91C2A93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27931" y="3674736"/>
            <a:ext cx="2789890" cy="253673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2F0CB20-F71D-F00F-7C7A-D9E82FA7EEE5}"/>
              </a:ext>
            </a:extLst>
          </p:cNvPr>
          <p:cNvSpPr txBox="1"/>
          <p:nvPr/>
        </p:nvSpPr>
        <p:spPr>
          <a:xfrm>
            <a:off x="3318026" y="3309807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dk1"/>
                </a:solidFill>
              </a:rPr>
              <a:t>Forward </a:t>
            </a:r>
            <a:r>
              <a:rPr lang="en-US" sz="1400" dirty="0" err="1">
                <a:solidFill>
                  <a:schemeClr val="dk1"/>
                </a:solidFill>
              </a:rPr>
              <a:t>HCal</a:t>
            </a:r>
            <a:r>
              <a:rPr lang="en-US" sz="1400" dirty="0">
                <a:solidFill>
                  <a:schemeClr val="dk1"/>
                </a:solidFill>
              </a:rPr>
              <a:t> towers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48807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3D0D8-258C-2E94-EEAD-2CA0906B0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59FB42-B0D0-A09D-4812-7CAFC300E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CC5A54-CB12-BF88-8639-195E3CBBFAC1}"/>
              </a:ext>
            </a:extLst>
          </p:cNvPr>
          <p:cNvSpPr txBox="1"/>
          <p:nvPr/>
        </p:nvSpPr>
        <p:spPr>
          <a:xfrm>
            <a:off x="3696946" y="3075057"/>
            <a:ext cx="4798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432FF"/>
                </a:solidFill>
              </a:rPr>
              <a:t>Cost and Schedule</a:t>
            </a:r>
          </a:p>
        </p:txBody>
      </p:sp>
    </p:spTree>
    <p:extLst>
      <p:ext uri="{BB962C8B-B14F-4D97-AF65-F5344CB8AC3E}">
        <p14:creationId xmlns:p14="http://schemas.microsoft.com/office/powerpoint/2010/main" val="224475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E6638-78C5-DFBF-4E55-8DBD6048A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DET Cost Status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BC0039-98C9-3E92-FA68-FC74DBE9091E}"/>
              </a:ext>
            </a:extLst>
          </p:cNvPr>
          <p:cNvSpPr txBox="1"/>
          <p:nvPr/>
        </p:nvSpPr>
        <p:spPr>
          <a:xfrm>
            <a:off x="461962" y="647682"/>
            <a:ext cx="432685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Present Cost Summary:</a:t>
            </a:r>
            <a:endParaRPr lang="en-US" dirty="0"/>
          </a:p>
          <a:p>
            <a:r>
              <a:rPr lang="en-US" dirty="0"/>
              <a:t>LLP Actuals thru April. 2025: $6.8 M</a:t>
            </a:r>
          </a:p>
          <a:p>
            <a:r>
              <a:rPr lang="en-US" dirty="0"/>
              <a:t>LLP (CD-3A/CD-3B):   $ 34.5 M</a:t>
            </a:r>
          </a:p>
          <a:p>
            <a:endParaRPr lang="en-US" dirty="0"/>
          </a:p>
          <a:p>
            <a:r>
              <a:rPr lang="en-US" dirty="0"/>
              <a:t>Actuals thru April. 2025: $ 52.8 M </a:t>
            </a:r>
          </a:p>
          <a:p>
            <a:r>
              <a:rPr lang="en-US" dirty="0"/>
              <a:t>Cost to DOE to go in present P6: </a:t>
            </a:r>
          </a:p>
          <a:p>
            <a:r>
              <a:rPr lang="en-US" dirty="0"/>
              <a:t>$191.6 M (without contingency)</a:t>
            </a:r>
            <a:endParaRPr lang="en-US" sz="1200" dirty="0"/>
          </a:p>
          <a:p>
            <a:pPr lvl="1"/>
            <a:r>
              <a:rPr lang="en-US" sz="1400" dirty="0"/>
              <a:t>This is for a </a:t>
            </a:r>
            <a:r>
              <a:rPr lang="en-US" sz="1400" u="sng" dirty="0"/>
              <a:t>technically driven schedule </a:t>
            </a:r>
            <a:r>
              <a:rPr lang="en-US" sz="1400" dirty="0">
                <a:sym typeface="Wingdings" panose="05000000000000000000" pitchFamily="2" charset="2"/>
              </a:rPr>
              <a:t> will increase with a more realistic budget profile</a:t>
            </a:r>
          </a:p>
          <a:p>
            <a:endParaRPr lang="en-US" dirty="0"/>
          </a:p>
          <a:p>
            <a:r>
              <a:rPr lang="en-US" dirty="0">
                <a:sym typeface="Wingdings" pitchFamily="2" charset="2"/>
              </a:rPr>
              <a:t>Contingency: $68 M  (36 %)</a:t>
            </a:r>
          </a:p>
          <a:p>
            <a:pPr lvl="1"/>
            <a:r>
              <a:rPr lang="en-US" sz="1400" dirty="0">
                <a:sym typeface="Wingdings" pitchFamily="2" charset="2"/>
              </a:rPr>
              <a:t>From Monte Carlo at 90% confidence level. This includes Risk-based contingency and Estimate Uncertainty</a:t>
            </a:r>
            <a:r>
              <a:rPr lang="en-US" dirty="0">
                <a:sym typeface="Wingdings" pitchFamily="2" charset="2"/>
              </a:rPr>
              <a:t>.</a:t>
            </a:r>
          </a:p>
          <a:p>
            <a:endParaRPr lang="en-US" dirty="0"/>
          </a:p>
          <a:p>
            <a:r>
              <a:rPr lang="en-US" dirty="0"/>
              <a:t>In-Kind Goal Met:</a:t>
            </a:r>
          </a:p>
          <a:p>
            <a:r>
              <a:rPr lang="en-US" dirty="0"/>
              <a:t>Re-Use:    $ 20 M</a:t>
            </a:r>
          </a:p>
          <a:p>
            <a:r>
              <a:rPr lang="en-US" dirty="0"/>
              <a:t>In-Kind:     $ 97 M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CE63215-8692-94C4-737F-0BE65461F0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305364"/>
              </p:ext>
            </p:extLst>
          </p:nvPr>
        </p:nvGraphicFramePr>
        <p:xfrm>
          <a:off x="5036615" y="636258"/>
          <a:ext cx="7085642" cy="4249679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4658638">
                  <a:extLst>
                    <a:ext uri="{9D8B030D-6E8A-4147-A177-3AD203B41FA5}">
                      <a16:colId xmlns:a16="http://schemas.microsoft.com/office/drawing/2014/main" val="487975367"/>
                    </a:ext>
                  </a:extLst>
                </a:gridCol>
                <a:gridCol w="1362787">
                  <a:extLst>
                    <a:ext uri="{9D8B030D-6E8A-4147-A177-3AD203B41FA5}">
                      <a16:colId xmlns:a16="http://schemas.microsoft.com/office/drawing/2014/main" val="89245106"/>
                    </a:ext>
                  </a:extLst>
                </a:gridCol>
                <a:gridCol w="1064217">
                  <a:extLst>
                    <a:ext uri="{9D8B030D-6E8A-4147-A177-3AD203B41FA5}">
                      <a16:colId xmlns:a16="http://schemas.microsoft.com/office/drawing/2014/main" val="1768445473"/>
                    </a:ext>
                  </a:extLst>
                </a:gridCol>
              </a:tblGrid>
              <a:tr h="79099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</a:rPr>
                        <a:t>Detector Subproject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</a:rPr>
                        <a:t>WBS 6.03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091" marR="117091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b="1" kern="1200" dirty="0">
                          <a:solidFill>
                            <a:schemeClr val="bg1"/>
                          </a:solidFill>
                          <a:effectLst/>
                        </a:rPr>
                        <a:t>Point Estimate (Burd/Esc)</a:t>
                      </a:r>
                      <a:endParaRPr lang="en-US" sz="15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7091" marR="117091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b="1" kern="1200" dirty="0">
                          <a:solidFill>
                            <a:schemeClr val="bg1"/>
                          </a:solidFill>
                          <a:effectLst/>
                        </a:rPr>
                        <a:t>Estimate Class</a:t>
                      </a:r>
                      <a:endParaRPr lang="en-US" sz="15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7091" marR="117091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645214"/>
                  </a:ext>
                </a:extLst>
              </a:tr>
              <a:tr h="25963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6.03 – Detector Systems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$338.1M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812097"/>
                  </a:ext>
                </a:extLst>
              </a:tr>
              <a:tr h="2619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6.03.01 – DS Management 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  <a:effectLst/>
                        </a:rPr>
                        <a:t>incl. R&amp;D</a:t>
                      </a:r>
                      <a:endParaRPr lang="en-US" sz="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$25.0M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195575"/>
                  </a:ext>
                </a:extLst>
              </a:tr>
              <a:tr h="2394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</a:rPr>
                        <a:t>6.03.02 – DS Tracking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$66.6M (*)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Times New Roman"/>
                        </a:rPr>
                        <a:t>3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469065"/>
                  </a:ext>
                </a:extLst>
              </a:tr>
              <a:tr h="2394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6.03.03 – DS Particle Identification (PID)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$51.8M (*,</a:t>
                      </a:r>
                      <a:r>
                        <a:rPr lang="en-US" sz="1400" b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**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Times New Roman"/>
                        </a:rPr>
                        <a:t>3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19628"/>
                  </a:ext>
                </a:extLst>
              </a:tr>
              <a:tr h="2394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6.03.04 – DS Electromagnetic Calorimetry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$37.6M (*,</a:t>
                      </a:r>
                      <a:r>
                        <a:rPr lang="en-US" sz="1400" b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**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Times New Roman"/>
                        </a:rPr>
                        <a:t>2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825698"/>
                  </a:ext>
                </a:extLst>
              </a:tr>
              <a:tr h="2394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6.03.05 – DS Hadronic Calorimetry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$26.6M (</a:t>
                      </a:r>
                      <a:r>
                        <a:rPr lang="en-US" sz="1400" b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**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Times New Roman"/>
                        </a:rPr>
                        <a:t>2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620447"/>
                  </a:ext>
                </a:extLst>
              </a:tr>
              <a:tr h="2394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6.03.06 – DS Detector Solenoid Magnet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$5.5M (*,</a:t>
                      </a:r>
                      <a:r>
                        <a:rPr lang="en-US" sz="1400" b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**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Times New Roman"/>
                        </a:rPr>
                        <a:t>2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257664"/>
                  </a:ext>
                </a:extLst>
              </a:tr>
              <a:tr h="2394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6.03.07 – DS Electronics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$43.4M (*,</a:t>
                      </a:r>
                      <a:r>
                        <a:rPr lang="en-US" sz="1400" b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**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Times New Roman"/>
                        </a:rPr>
                        <a:t>3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169356"/>
                  </a:ext>
                </a:extLst>
              </a:tr>
              <a:tr h="2394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6.03.08 – DS DAQ / Computing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$13.1M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Times New Roman"/>
                        </a:rPr>
                        <a:t>3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482874"/>
                  </a:ext>
                </a:extLst>
              </a:tr>
              <a:tr h="38998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6.03.09 – DS Integration, Installation and   Infrastructure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$38.2M (*,</a:t>
                      </a:r>
                      <a:r>
                        <a:rPr lang="en-US" sz="1400" b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**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Times New Roman"/>
                        </a:rPr>
                        <a:t>3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8104699"/>
                  </a:ext>
                </a:extLst>
              </a:tr>
              <a:tr h="2394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6.03.10 – DS Auxiliary Detectors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$12.5M (*)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Times New Roman"/>
                        </a:rPr>
                        <a:t>3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223727"/>
                  </a:ext>
                </a:extLst>
              </a:tr>
              <a:tr h="2394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6.03.11 – DS Polarimetry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$9.9M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Times New Roman" panose="02020603050405020304" pitchFamily="18" charset="0"/>
                          <a:cs typeface="Times New Roman"/>
                        </a:rPr>
                        <a:t>2-3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867768"/>
                  </a:ext>
                </a:extLst>
              </a:tr>
              <a:tr h="2394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6.03.12 – DS Non-Beam Commissioning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$8.0M</a:t>
                      </a: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17091" marR="11709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593925"/>
                  </a:ext>
                </a:extLst>
              </a:tr>
              <a:tr h="139280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kern="12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7091" marR="117091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0" b="0" kern="12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17091" marR="117091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117091" marR="117091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65414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B1A3EE0-1041-4C4E-5409-87E51BDC5357}"/>
              </a:ext>
            </a:extLst>
          </p:cNvPr>
          <p:cNvSpPr txBox="1"/>
          <p:nvPr/>
        </p:nvSpPr>
        <p:spPr>
          <a:xfrm>
            <a:off x="462580" y="5869198"/>
            <a:ext cx="46647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(*) these subsystems have large IKC</a:t>
            </a:r>
          </a:p>
          <a:p>
            <a:r>
              <a:rPr lang="en-US" sz="1100" i="1" dirty="0"/>
              <a:t>(</a:t>
            </a:r>
            <a:r>
              <a:rPr lang="en-US" sz="1100" i="1" dirty="0">
                <a:solidFill>
                  <a:srgbClr val="00B050"/>
                </a:solidFill>
              </a:rPr>
              <a:t>**</a:t>
            </a:r>
            <a:r>
              <a:rPr lang="en-US" sz="1100" i="1" dirty="0"/>
              <a:t>) these subsystems have scope in CD-3A/CD-3B or reuse equipment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9E91C4-CBB5-1E6D-B8A3-6964188681C5}"/>
              </a:ext>
            </a:extLst>
          </p:cNvPr>
          <p:cNvSpPr txBox="1"/>
          <p:nvPr/>
        </p:nvSpPr>
        <p:spPr>
          <a:xfrm>
            <a:off x="5036615" y="4987331"/>
            <a:ext cx="6294874" cy="110799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Cost Drivers: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different subsystems have all more or less the same cost</a:t>
            </a:r>
          </a:p>
          <a:p>
            <a:pPr marL="630000" lvl="1" indent="-172800">
              <a:buFont typeface="Arial" panose="020B0604020202020204" pitchFamily="34" charset="0"/>
              <a:buChar char="•"/>
            </a:pPr>
            <a:r>
              <a:rPr lang="en-US" sz="1200" dirty="0"/>
              <a:t>With Tracking, PID Electronics having the highest costs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The different subsystems have relatively equal costs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total cost driven by amount of critical subsystems required for EIC science</a:t>
            </a:r>
          </a:p>
        </p:txBody>
      </p:sp>
    </p:spTree>
    <p:extLst>
      <p:ext uri="{BB962C8B-B14F-4D97-AF65-F5344CB8AC3E}">
        <p14:creationId xmlns:p14="http://schemas.microsoft.com/office/powerpoint/2010/main" val="160895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66" y="679269"/>
            <a:ext cx="11499925" cy="486585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000" dirty="0"/>
              <a:t>Subproject Scope</a:t>
            </a:r>
          </a:p>
          <a:p>
            <a:r>
              <a:rPr lang="en-US" sz="2000" dirty="0"/>
              <a:t>Technical Progress</a:t>
            </a:r>
          </a:p>
          <a:p>
            <a:r>
              <a:rPr lang="en-US" sz="2000" dirty="0"/>
              <a:t>Cost</a:t>
            </a:r>
          </a:p>
          <a:p>
            <a:r>
              <a:rPr lang="en-US" sz="2000" dirty="0"/>
              <a:t>Schedule </a:t>
            </a:r>
          </a:p>
          <a:p>
            <a:r>
              <a:rPr lang="en-US" sz="2000" dirty="0"/>
              <a:t>In-kind Contributions</a:t>
            </a:r>
          </a:p>
          <a:p>
            <a:r>
              <a:rPr lang="en-US" sz="2000" dirty="0"/>
              <a:t>Path to Baseline</a:t>
            </a:r>
          </a:p>
          <a:p>
            <a:r>
              <a:rPr lang="en-US" sz="2000" dirty="0"/>
              <a:t>Risks</a:t>
            </a:r>
          </a:p>
          <a:p>
            <a:r>
              <a:rPr lang="en-US" sz="2000" dirty="0"/>
              <a:t>Summary</a:t>
            </a:r>
          </a:p>
        </p:txBody>
      </p:sp>
      <p:pic>
        <p:nvPicPr>
          <p:cNvPr id="4" name="Google Shape;53;p9">
            <a:extLst>
              <a:ext uri="{FF2B5EF4-FFF2-40B4-BE49-F238E27FC236}">
                <a16:creationId xmlns:a16="http://schemas.microsoft.com/office/drawing/2014/main" id="{E055F1CB-33F3-BEFB-3BAE-7DFED7F75F8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0" y="1385548"/>
            <a:ext cx="5433706" cy="380638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391593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9B3EB-993B-30DB-3D38-D04467F3A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DE510-F85D-16A6-67B2-29E54D3D0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Mitigations for UKRI In-Kind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C1A0A-3A0E-0220-E65D-6C7ABD3AAA33}"/>
              </a:ext>
            </a:extLst>
          </p:cNvPr>
          <p:cNvSpPr txBox="1">
            <a:spLocks/>
          </p:cNvSpPr>
          <p:nvPr/>
        </p:nvSpPr>
        <p:spPr>
          <a:xfrm>
            <a:off x="401221" y="809936"/>
            <a:ext cx="11678847" cy="4339650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14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b="1" dirty="0"/>
              <a:t>As of Today: </a:t>
            </a:r>
            <a:r>
              <a:rPr lang="en-US" sz="1800" dirty="0"/>
              <a:t>P6 as been updated to account for the change in UK in-kind contribution.</a:t>
            </a:r>
          </a:p>
          <a:p>
            <a:pPr>
              <a:spcAft>
                <a:spcPts val="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b="1" dirty="0">
                <a:solidFill>
                  <a:srgbClr val="3333FF"/>
                </a:solidFill>
              </a:rPr>
              <a:t>Assumption: </a:t>
            </a:r>
            <a:r>
              <a:rPr lang="en-US" sz="1800" dirty="0"/>
              <a:t>It is critical that </a:t>
            </a:r>
            <a:r>
              <a:rPr lang="en-US" sz="1800" b="1" dirty="0"/>
              <a:t>all</a:t>
            </a:r>
            <a:r>
              <a:rPr lang="en-US" sz="1800" dirty="0"/>
              <a:t> </a:t>
            </a:r>
            <a:r>
              <a:rPr lang="en-US" sz="1800" dirty="0" err="1"/>
              <a:t>ePIC</a:t>
            </a:r>
            <a:r>
              <a:rPr lang="en-US" sz="1800" dirty="0"/>
              <a:t> Detector Sub-Systems can continue beyond PDR-level to full E&amp;D completion (90% design-maturity FDR-level) to allow the UK situation to further evolve and seek further in-kind. </a:t>
            </a:r>
          </a:p>
          <a:p>
            <a:pPr>
              <a:buClr>
                <a:schemeClr val="bg2"/>
              </a:buClr>
              <a:buFont typeface="Wingdings" pitchFamily="2" charset="2"/>
              <a:buChar char="§"/>
            </a:pPr>
            <a:endParaRPr lang="en-US" sz="800" dirty="0"/>
          </a:p>
          <a:p>
            <a:pPr>
              <a:spcAft>
                <a:spcPts val="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dirty="0"/>
              <a:t>The UK In-Kind scope change has been accounted for as follows:</a:t>
            </a:r>
          </a:p>
          <a:p>
            <a:pPr lvl="1">
              <a:spcAft>
                <a:spcPts val="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1" dirty="0"/>
              <a:t>Lumi detector $1.5M: Is required for any EIC science </a:t>
            </a:r>
            <a:r>
              <a:rPr lang="en-US" sz="1600" b="1" dirty="0">
                <a:sym typeface="Wingdings" panose="05000000000000000000" pitchFamily="2" charset="2"/>
              </a:rPr>
              <a:t> </a:t>
            </a:r>
            <a:r>
              <a:rPr lang="en-US" sz="1600" b="1" dirty="0"/>
              <a:t>Absorb as DOE Cost</a:t>
            </a:r>
          </a:p>
          <a:p>
            <a:pPr lvl="1">
              <a:spcAft>
                <a:spcPts val="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1" dirty="0"/>
              <a:t>Low-Q2 Detector $3.5M: This detector was assumed as fully UK in-kind </a:t>
            </a:r>
            <a:r>
              <a:rPr lang="en-US" sz="1600" b="1" dirty="0">
                <a:sym typeface="Wingdings" panose="05000000000000000000" pitchFamily="2" charset="2"/>
              </a:rPr>
              <a:t> Defer</a:t>
            </a:r>
            <a:endParaRPr lang="en-US" sz="1600" b="1" dirty="0"/>
          </a:p>
          <a:p>
            <a:pPr lvl="1">
              <a:spcAft>
                <a:spcPts val="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Silicon Vertex Tracker $15.6M: Critical towards ITS3/LAS design and L3/L4 of SVT barrel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b="1" dirty="0"/>
              <a:t>Keep moving while the situation evolves (this requires UK critical specialized labor to be allowed to continue to work on EIC)</a:t>
            </a:r>
          </a:p>
          <a:p>
            <a:pPr marL="227012" lvl="1" indent="0">
              <a:spcAft>
                <a:spcPts val="0"/>
              </a:spcAft>
              <a:buClr>
                <a:schemeClr val="bg2"/>
              </a:buClr>
              <a:buNone/>
            </a:pPr>
            <a:r>
              <a:rPr lang="en-US" sz="1600" dirty="0">
                <a:sym typeface="Wingdings" pitchFamily="2" charset="2"/>
              </a:rPr>
              <a:t>     </a:t>
            </a:r>
            <a:r>
              <a:rPr lang="en-US" sz="16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1600" dirty="0">
                <a:sym typeface="Wingdings" pitchFamily="2" charset="2"/>
              </a:rPr>
              <a:t> Move all non-labor UK In-Kind of SVT to DOE  $5.3 M </a:t>
            </a:r>
          </a:p>
          <a:p>
            <a:pPr marL="227012" lvl="1" indent="0">
              <a:spcAft>
                <a:spcPts val="0"/>
              </a:spcAft>
              <a:buClr>
                <a:schemeClr val="bg2"/>
              </a:buClr>
              <a:buNone/>
            </a:pPr>
            <a:r>
              <a:rPr lang="en-US" sz="1600" dirty="0">
                <a:sym typeface="Wingdings" pitchFamily="2" charset="2"/>
              </a:rPr>
              <a:t>     </a:t>
            </a:r>
            <a:r>
              <a:rPr lang="en-US" sz="16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1600" dirty="0">
                <a:sym typeface="Wingdings" pitchFamily="2" charset="2"/>
              </a:rPr>
              <a:t> Labor remains In-Kind as currently a proposal is in to STFC to support this</a:t>
            </a:r>
            <a:endParaRPr lang="en-US" sz="1600" dirty="0"/>
          </a:p>
          <a:p>
            <a:pPr marL="0" indent="0">
              <a:buClr>
                <a:schemeClr val="bg2"/>
              </a:buClr>
              <a:buNone/>
            </a:pPr>
            <a:endParaRPr lang="en-US" sz="800" dirty="0"/>
          </a:p>
          <a:p>
            <a:pPr>
              <a:spcAft>
                <a:spcPts val="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b="1" dirty="0"/>
              <a:t>Mitigation</a:t>
            </a:r>
            <a:r>
              <a:rPr lang="en-US" sz="1800" dirty="0"/>
              <a:t> to ensure we can baseline the detector and stay “DOE cost-neutral” (&lt;200M$ DOE cost-to-go):</a:t>
            </a:r>
          </a:p>
          <a:p>
            <a:pPr lvl="1">
              <a:spcAft>
                <a:spcPts val="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Delay forward TOF construction </a:t>
            </a:r>
            <a:r>
              <a:rPr lang="en-US" sz="1600" dirty="0">
                <a:sym typeface="Wingdings" pitchFamily="2" charset="2"/>
              </a:rPr>
              <a:t> $</a:t>
            </a:r>
            <a:r>
              <a:rPr lang="en-US" sz="1600" dirty="0"/>
              <a:t>2.86M</a:t>
            </a:r>
          </a:p>
          <a:p>
            <a:pPr lvl="1">
              <a:spcAft>
                <a:spcPts val="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Delay backward </a:t>
            </a:r>
            <a:r>
              <a:rPr lang="en-US" sz="1600" dirty="0" err="1"/>
              <a:t>HCal</a:t>
            </a:r>
            <a:r>
              <a:rPr lang="en-US" sz="1600" dirty="0"/>
              <a:t> construction </a:t>
            </a:r>
            <a:r>
              <a:rPr lang="en-US" sz="1600" dirty="0">
                <a:sym typeface="Wingdings" pitchFamily="2" charset="2"/>
              </a:rPr>
              <a:t> $3.8M</a:t>
            </a:r>
            <a:endParaRPr lang="en-US" sz="1600" dirty="0"/>
          </a:p>
          <a:p>
            <a:pPr lvl="1">
              <a:spcAft>
                <a:spcPts val="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Delay Low-Q2 Detector </a:t>
            </a:r>
            <a:r>
              <a:rPr lang="en-US" sz="1600" dirty="0">
                <a:sym typeface="Wingdings" pitchFamily="2" charset="2"/>
              </a:rPr>
              <a:t> $0.223M</a:t>
            </a:r>
            <a:endParaRPr lang="en-US" sz="1600" dirty="0"/>
          </a:p>
          <a:p>
            <a:pPr lvl="1">
              <a:spcAft>
                <a:spcPts val="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Delay electronics (HV, LV, FEB) that accompanies these systems </a:t>
            </a:r>
            <a:r>
              <a:rPr lang="en-US" sz="1600" dirty="0">
                <a:sym typeface="Wingdings" pitchFamily="2" charset="2"/>
              </a:rPr>
              <a:t> $1.3M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AEC479-3FE2-418E-84E8-51FFC26A05DD}"/>
              </a:ext>
            </a:extLst>
          </p:cNvPr>
          <p:cNvSpPr txBox="1"/>
          <p:nvPr/>
        </p:nvSpPr>
        <p:spPr>
          <a:xfrm>
            <a:off x="515624" y="5368589"/>
            <a:ext cx="11391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Summary: we defer the construction of the forward AC-LGAD/TOF detector, the backward Hadron Calorimeter, and the low-Q2 detector  but will complete the final engineering design to “park” these until the funding paths are known. For the forward TOF, sensors and perhaps ASICs may be in-kind. We do rely on the UK proponents to have success in their proposal.</a:t>
            </a:r>
          </a:p>
        </p:txBody>
      </p:sp>
    </p:spTree>
    <p:extLst>
      <p:ext uri="{BB962C8B-B14F-4D97-AF65-F5344CB8AC3E}">
        <p14:creationId xmlns:p14="http://schemas.microsoft.com/office/powerpoint/2010/main" val="3702081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6EC73577-3FF2-F895-E794-8679C9B56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 (Subproject) Schedule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D77B571-84ED-A57B-E772-A1ED5686DA2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13996" y="4644655"/>
            <a:ext cx="5726113" cy="1569660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Key Schedule Drivers/Assumptions: Magnet (CD-3A) and ASICs Production; all sub-detectors ready and at BNL at near-equal times for assembly process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Key Take Away: Critical Path goes through SVT/MAPS design, magnet construction and acceptance, detector assembly and final non-beam commissioning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4FF513-C438-5A28-14D3-F6E50921820E}"/>
              </a:ext>
            </a:extLst>
          </p:cNvPr>
          <p:cNvSpPr/>
          <p:nvPr/>
        </p:nvSpPr>
        <p:spPr>
          <a:xfrm>
            <a:off x="6107920" y="843422"/>
            <a:ext cx="5760222" cy="54079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92C0A84A-E5EC-BF9B-2189-A8FEA7B65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900" y="856004"/>
            <a:ext cx="5743241" cy="3077557"/>
          </a:xfrm>
          <a:prstGeom prst="rect">
            <a:avLst/>
          </a:prstGeom>
        </p:spPr>
      </p:pic>
      <p:pic>
        <p:nvPicPr>
          <p:cNvPr id="10" name="Picture 9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F3DFC23F-5DFE-4E79-537B-CC83EA971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927" y="3924446"/>
            <a:ext cx="5725963" cy="2318526"/>
          </a:xfrm>
          <a:prstGeom prst="rect">
            <a:avLst/>
          </a:prstGeom>
        </p:spPr>
      </p:pic>
      <p:pic>
        <p:nvPicPr>
          <p:cNvPr id="3" name="Picture 2" descr="Chart&#10;&#10;AI-generated content may be incorrect.">
            <a:extLst>
              <a:ext uri="{FF2B5EF4-FFF2-40B4-BE49-F238E27FC236}">
                <a16:creationId xmlns:a16="http://schemas.microsoft.com/office/drawing/2014/main" id="{B2975C05-1282-DBED-187B-58986F8B8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89" y="729780"/>
            <a:ext cx="5840728" cy="3680922"/>
          </a:xfrm>
          <a:prstGeom prst="rect">
            <a:avLst/>
          </a:prstGeom>
        </p:spPr>
      </p:pic>
      <p:sp>
        <p:nvSpPr>
          <p:cNvPr id="14" name="5-Point Star 13">
            <a:extLst>
              <a:ext uri="{FF2B5EF4-FFF2-40B4-BE49-F238E27FC236}">
                <a16:creationId xmlns:a16="http://schemas.microsoft.com/office/drawing/2014/main" id="{5CC90871-98CA-83A8-B36E-56BB44904622}"/>
              </a:ext>
            </a:extLst>
          </p:cNvPr>
          <p:cNvSpPr/>
          <p:nvPr/>
        </p:nvSpPr>
        <p:spPr>
          <a:xfrm>
            <a:off x="4161435" y="940760"/>
            <a:ext cx="89941" cy="15739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D9CF46-A7D9-C8B2-519E-40D81935F184}"/>
              </a:ext>
            </a:extLst>
          </p:cNvPr>
          <p:cNvSpPr txBox="1"/>
          <p:nvPr/>
        </p:nvSpPr>
        <p:spPr>
          <a:xfrm>
            <a:off x="3257193" y="886543"/>
            <a:ext cx="994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start of non-beam</a:t>
            </a:r>
          </a:p>
          <a:p>
            <a:pPr algn="ctr"/>
            <a:r>
              <a:rPr lang="en-US" sz="800" dirty="0"/>
              <a:t>commissioning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DB6BDB-C0B0-E8AA-6402-AB06B7888452}"/>
              </a:ext>
            </a:extLst>
          </p:cNvPr>
          <p:cNvCxnSpPr>
            <a:cxnSpLocks/>
          </p:cNvCxnSpPr>
          <p:nvPr/>
        </p:nvCxnSpPr>
        <p:spPr>
          <a:xfrm flipV="1">
            <a:off x="4287186" y="2520950"/>
            <a:ext cx="1820734" cy="10985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F84E4-AFCE-CE83-E77D-B6D318C4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Level Installation Schedule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30B2D10D-CA34-6E7F-F5A1-1D7A6CF74A8F}"/>
              </a:ext>
            </a:extLst>
          </p:cNvPr>
          <p:cNvSpPr/>
          <p:nvPr/>
        </p:nvSpPr>
        <p:spPr>
          <a:xfrm>
            <a:off x="267227" y="1031608"/>
            <a:ext cx="11614350" cy="481584"/>
          </a:xfrm>
          <a:prstGeom prst="rightArrow">
            <a:avLst/>
          </a:prstGeom>
          <a:gradFill flip="none" rotWithShape="1">
            <a:gsLst>
              <a:gs pos="0">
                <a:srgbClr val="0432FF"/>
              </a:gs>
              <a:gs pos="54000">
                <a:srgbClr val="0096FF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287F7-B8AB-BCC2-0ED3-9819E8EB8E64}"/>
              </a:ext>
            </a:extLst>
          </p:cNvPr>
          <p:cNvSpPr txBox="1"/>
          <p:nvPr/>
        </p:nvSpPr>
        <p:spPr>
          <a:xfrm>
            <a:off x="146492" y="2938290"/>
            <a:ext cx="1167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IR-6 ready for </a:t>
            </a:r>
          </a:p>
          <a:p>
            <a:pPr algn="ctr"/>
            <a:r>
              <a:rPr lang="en-US" sz="1200" dirty="0"/>
              <a:t>installation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4B766F-1BED-3FAE-B7DA-A6DE3582C65F}"/>
              </a:ext>
            </a:extLst>
          </p:cNvPr>
          <p:cNvCxnSpPr>
            <a:cxnSpLocks/>
          </p:cNvCxnSpPr>
          <p:nvPr/>
        </p:nvCxnSpPr>
        <p:spPr>
          <a:xfrm flipH="1">
            <a:off x="660116" y="932478"/>
            <a:ext cx="5732" cy="2010062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C6B042-C11D-6512-1907-8AC921F41AB0}"/>
              </a:ext>
            </a:extLst>
          </p:cNvPr>
          <p:cNvCxnSpPr>
            <a:cxnSpLocks/>
          </p:cNvCxnSpPr>
          <p:nvPr/>
        </p:nvCxnSpPr>
        <p:spPr>
          <a:xfrm>
            <a:off x="505159" y="940944"/>
            <a:ext cx="117517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B9443FE-92BB-EEE3-EFE3-E1E861210AC2}"/>
              </a:ext>
            </a:extLst>
          </p:cNvPr>
          <p:cNvSpPr txBox="1"/>
          <p:nvPr/>
        </p:nvSpPr>
        <p:spPr>
          <a:xfrm>
            <a:off x="10771656" y="3735384"/>
            <a:ext cx="1231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Start</a:t>
            </a:r>
          </a:p>
          <a:p>
            <a:pPr algn="ctr"/>
            <a:r>
              <a:rPr lang="en-US" sz="1200" dirty="0"/>
              <a:t>Commissioning</a:t>
            </a:r>
          </a:p>
          <a:p>
            <a:pPr algn="ctr"/>
            <a:r>
              <a:rPr lang="en-US" sz="1200" dirty="0"/>
              <a:t>with Cosmic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3CDA38A-1ABB-B3AB-2AA7-2AB800077F9E}"/>
              </a:ext>
            </a:extLst>
          </p:cNvPr>
          <p:cNvCxnSpPr>
            <a:cxnSpLocks/>
          </p:cNvCxnSpPr>
          <p:nvPr/>
        </p:nvCxnSpPr>
        <p:spPr>
          <a:xfrm flipH="1">
            <a:off x="11406000" y="968681"/>
            <a:ext cx="8445" cy="2835534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6AF751-1580-2DE2-1FFA-C98F1B1C77E4}"/>
              </a:ext>
            </a:extLst>
          </p:cNvPr>
          <p:cNvCxnSpPr>
            <a:cxnSpLocks/>
          </p:cNvCxnSpPr>
          <p:nvPr/>
        </p:nvCxnSpPr>
        <p:spPr>
          <a:xfrm>
            <a:off x="1504048" y="930275"/>
            <a:ext cx="0" cy="616785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B095C20-03C3-C8B3-618A-7F1737521E7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797" y="1348294"/>
            <a:ext cx="1577307" cy="11772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7CA48C-CC4C-BD26-31B7-D5B4912AEDA4}"/>
              </a:ext>
            </a:extLst>
          </p:cNvPr>
          <p:cNvSpPr txBox="1"/>
          <p:nvPr/>
        </p:nvSpPr>
        <p:spPr>
          <a:xfrm>
            <a:off x="1156294" y="684843"/>
            <a:ext cx="737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02/2030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4F55417-B3CE-2B66-7DCE-AE8C0585304B}"/>
              </a:ext>
            </a:extLst>
          </p:cNvPr>
          <p:cNvCxnSpPr>
            <a:cxnSpLocks/>
          </p:cNvCxnSpPr>
          <p:nvPr/>
        </p:nvCxnSpPr>
        <p:spPr>
          <a:xfrm>
            <a:off x="2734241" y="930885"/>
            <a:ext cx="0" cy="616785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ED63554-402A-B002-762A-D6423BF886BA}"/>
              </a:ext>
            </a:extLst>
          </p:cNvPr>
          <p:cNvSpPr txBox="1"/>
          <p:nvPr/>
        </p:nvSpPr>
        <p:spPr>
          <a:xfrm>
            <a:off x="2386487" y="685453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04/2030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137D25-38A6-81A0-2C24-4BC0E8E8993F}"/>
              </a:ext>
            </a:extLst>
          </p:cNvPr>
          <p:cNvSpPr txBox="1"/>
          <p:nvPr/>
        </p:nvSpPr>
        <p:spPr>
          <a:xfrm>
            <a:off x="2023268" y="3122860"/>
            <a:ext cx="1449436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Prep. Work for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Magnet, e.g. </a:t>
            </a:r>
            <a:r>
              <a:rPr lang="en-US" sz="1200" dirty="0" err="1"/>
              <a:t>Cryo</a:t>
            </a:r>
            <a:r>
              <a:rPr lang="en-US" sz="1200" dirty="0"/>
              <a:t>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by 07/2030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4D4689-DAF9-38AF-92D5-18B946087AD6}"/>
              </a:ext>
            </a:extLst>
          </p:cNvPr>
          <p:cNvSpPr txBox="1"/>
          <p:nvPr/>
        </p:nvSpPr>
        <p:spPr>
          <a:xfrm>
            <a:off x="660116" y="2480875"/>
            <a:ext cx="1582484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Install Cradle and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moving mechanisms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237FEBE-71A2-105F-9736-D89979381A2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7945" y="1480873"/>
            <a:ext cx="1472514" cy="119310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C768E37-9B73-1869-B1A9-91705C16EE2A}"/>
              </a:ext>
            </a:extLst>
          </p:cNvPr>
          <p:cNvSpPr txBox="1"/>
          <p:nvPr/>
        </p:nvSpPr>
        <p:spPr>
          <a:xfrm>
            <a:off x="2072406" y="2727770"/>
            <a:ext cx="994183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Lower </a:t>
            </a:r>
            <a:r>
              <a:rPr lang="en-US" sz="1200" dirty="0" err="1"/>
              <a:t>Hcal</a:t>
            </a:r>
            <a:r>
              <a:rPr lang="en-US" sz="1200" dirty="0"/>
              <a:t>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installed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3C70A7A-80B3-6B53-474B-3DA1FAEDFDA5}"/>
              </a:ext>
            </a:extLst>
          </p:cNvPr>
          <p:cNvCxnSpPr>
            <a:cxnSpLocks/>
          </p:cNvCxnSpPr>
          <p:nvPr/>
        </p:nvCxnSpPr>
        <p:spPr>
          <a:xfrm>
            <a:off x="3936510" y="937956"/>
            <a:ext cx="0" cy="616785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C7724C0-C6D4-91E3-2CD4-9B220B6173D0}"/>
              </a:ext>
            </a:extLst>
          </p:cNvPr>
          <p:cNvSpPr txBox="1"/>
          <p:nvPr/>
        </p:nvSpPr>
        <p:spPr>
          <a:xfrm>
            <a:off x="3588756" y="692524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09/2031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E82C03C-38A6-A2F0-EEFE-5ABAB3A0FB9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1245" y="1387882"/>
            <a:ext cx="1658029" cy="144372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6A4F374-50FB-07E6-45A9-60265F3B8A55}"/>
              </a:ext>
            </a:extLst>
          </p:cNvPr>
          <p:cNvSpPr txBox="1"/>
          <p:nvPr/>
        </p:nvSpPr>
        <p:spPr>
          <a:xfrm>
            <a:off x="3471947" y="2765033"/>
            <a:ext cx="1207382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 err="1"/>
              <a:t>ePIC</a:t>
            </a:r>
            <a:r>
              <a:rPr lang="en-US" sz="1200" dirty="0"/>
              <a:t> Solenoid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installed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A472576-3249-C7D3-D781-C343DF4AB0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1051" y="1412238"/>
            <a:ext cx="1360956" cy="1315532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B49F424-17C7-C388-89F7-7590B0386A92}"/>
              </a:ext>
            </a:extLst>
          </p:cNvPr>
          <p:cNvCxnSpPr>
            <a:cxnSpLocks/>
          </p:cNvCxnSpPr>
          <p:nvPr/>
        </p:nvCxnSpPr>
        <p:spPr>
          <a:xfrm>
            <a:off x="5297485" y="956286"/>
            <a:ext cx="0" cy="616785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0F706BC-D55A-2113-5D85-344CBD9125DA}"/>
              </a:ext>
            </a:extLst>
          </p:cNvPr>
          <p:cNvSpPr txBox="1"/>
          <p:nvPr/>
        </p:nvSpPr>
        <p:spPr>
          <a:xfrm>
            <a:off x="4949731" y="710854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02/2032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F99A1FD-5E67-28FA-996A-B26D26517A06}"/>
              </a:ext>
            </a:extLst>
          </p:cNvPr>
          <p:cNvSpPr txBox="1"/>
          <p:nvPr/>
        </p:nvSpPr>
        <p:spPr>
          <a:xfrm>
            <a:off x="4781051" y="2700300"/>
            <a:ext cx="1229080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200" dirty="0"/>
              <a:t>Upper </a:t>
            </a:r>
            <a:r>
              <a:rPr lang="en-US" sz="1200" dirty="0" err="1"/>
              <a:t>Hcal</a:t>
            </a:r>
            <a:r>
              <a:rPr lang="en-US" sz="1200" dirty="0"/>
              <a:t> </a:t>
            </a:r>
          </a:p>
          <a:p>
            <a:r>
              <a:rPr lang="en-US" sz="1200" dirty="0"/>
              <a:t>installed</a:t>
            </a:r>
          </a:p>
          <a:p>
            <a:r>
              <a:rPr lang="en-US" sz="1200" dirty="0"/>
              <a:t>Magnet ready </a:t>
            </a:r>
          </a:p>
          <a:p>
            <a:r>
              <a:rPr lang="en-US" sz="1200" dirty="0"/>
              <a:t>for mapping</a:t>
            </a:r>
          </a:p>
          <a:p>
            <a:r>
              <a:rPr lang="en-US" sz="1200" dirty="0"/>
              <a:t>south and north platforms attached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1421FA5-E1A9-8A5B-AC73-C64216688973}"/>
              </a:ext>
            </a:extLst>
          </p:cNvPr>
          <p:cNvCxnSpPr>
            <a:cxnSpLocks/>
          </p:cNvCxnSpPr>
          <p:nvPr/>
        </p:nvCxnSpPr>
        <p:spPr>
          <a:xfrm>
            <a:off x="6491918" y="937956"/>
            <a:ext cx="0" cy="2184904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55F4997-A2AE-6A87-6524-9FD7373C2DEB}"/>
              </a:ext>
            </a:extLst>
          </p:cNvPr>
          <p:cNvSpPr txBox="1"/>
          <p:nvPr/>
        </p:nvSpPr>
        <p:spPr>
          <a:xfrm>
            <a:off x="6135697" y="692524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06/2032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B0C15C8-7806-1CE8-90A9-30EEFFAE1981}"/>
              </a:ext>
            </a:extLst>
          </p:cNvPr>
          <p:cNvSpPr txBox="1"/>
          <p:nvPr/>
        </p:nvSpPr>
        <p:spPr>
          <a:xfrm>
            <a:off x="5820957" y="3020634"/>
            <a:ext cx="1369286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dirty="0"/>
              <a:t>Magnet Mapping </a:t>
            </a:r>
          </a:p>
          <a:p>
            <a:r>
              <a:rPr lang="en-US" sz="1200" dirty="0"/>
              <a:t>in IR complete</a:t>
            </a:r>
          </a:p>
          <a:p>
            <a:r>
              <a:rPr lang="en-US" sz="1200" dirty="0">
                <a:sym typeface="Wingdings" pitchFamily="2" charset="2"/>
              </a:rPr>
              <a:t> roll back to</a:t>
            </a:r>
          </a:p>
          <a:p>
            <a:r>
              <a:rPr lang="en-US" sz="1200" dirty="0">
                <a:sym typeface="Wingdings" pitchFamily="2" charset="2"/>
              </a:rPr>
              <a:t>    Assembly hall</a:t>
            </a:r>
            <a:endParaRPr lang="en-US" sz="1200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7329D6A-645F-6655-B460-D4A19335FD7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20115" t="11367" r="3995" b="14097"/>
          <a:stretch>
            <a:fillRect/>
          </a:stretch>
        </p:blipFill>
        <p:spPr>
          <a:xfrm>
            <a:off x="6770484" y="1565414"/>
            <a:ext cx="1435572" cy="113874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B3A764F-1360-2F98-BF76-DBB05C744BD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t="7161" r="13211" b="10357"/>
          <a:stretch>
            <a:fillRect/>
          </a:stretch>
        </p:blipFill>
        <p:spPr>
          <a:xfrm>
            <a:off x="8908999" y="3702334"/>
            <a:ext cx="1559128" cy="101621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BE75AC8-33D8-912A-C5BE-49DAB4AD308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2257" y="1558061"/>
            <a:ext cx="1666447" cy="1322810"/>
          </a:xfrm>
          <a:prstGeom prst="rect">
            <a:avLst/>
          </a:prstGeom>
        </p:spPr>
      </p:pic>
      <p:pic>
        <p:nvPicPr>
          <p:cNvPr id="47" name="Picture 46" descr="A diagram of a machine&#10;&#10;AI-generated content may be incorrect.">
            <a:extLst>
              <a:ext uri="{FF2B5EF4-FFF2-40B4-BE49-F238E27FC236}">
                <a16:creationId xmlns:a16="http://schemas.microsoft.com/office/drawing/2014/main" id="{A378E975-44E9-0184-D3F4-375B5D381D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7210" y="1582348"/>
            <a:ext cx="1394753" cy="1202587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F20B5BE-1390-44D1-EE0D-21B9E6355F5B}"/>
              </a:ext>
            </a:extLst>
          </p:cNvPr>
          <p:cNvCxnSpPr>
            <a:cxnSpLocks/>
          </p:cNvCxnSpPr>
          <p:nvPr/>
        </p:nvCxnSpPr>
        <p:spPr>
          <a:xfrm>
            <a:off x="7223065" y="945304"/>
            <a:ext cx="0" cy="616785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3599857-F2AD-FD5D-F9FB-8B9C47E1BD41}"/>
              </a:ext>
            </a:extLst>
          </p:cNvPr>
          <p:cNvSpPr txBox="1"/>
          <p:nvPr/>
        </p:nvSpPr>
        <p:spPr>
          <a:xfrm>
            <a:off x="6881017" y="699872"/>
            <a:ext cx="7262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11/2032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4446B5F-A01E-B19F-781B-5EC80B88B096}"/>
              </a:ext>
            </a:extLst>
          </p:cNvPr>
          <p:cNvSpPr txBox="1"/>
          <p:nvPr/>
        </p:nvSpPr>
        <p:spPr>
          <a:xfrm>
            <a:off x="6608719" y="2682493"/>
            <a:ext cx="1626102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Barrel </a:t>
            </a:r>
            <a:r>
              <a:rPr lang="en-US" sz="1200" dirty="0" err="1"/>
              <a:t>ECal</a:t>
            </a:r>
            <a:r>
              <a:rPr lang="en-US" sz="1200" dirty="0"/>
              <a:t> installed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282CFC7-7D69-AFBD-7693-08C3ABC9D32D}"/>
              </a:ext>
            </a:extLst>
          </p:cNvPr>
          <p:cNvSpPr txBox="1"/>
          <p:nvPr/>
        </p:nvSpPr>
        <p:spPr>
          <a:xfrm>
            <a:off x="6069648" y="3804215"/>
            <a:ext cx="1929841" cy="553998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In parallel we can assemble PST with Silicon Detectors, MPGD Disks and TOF Disk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45C2E09-7AB1-69C9-4397-8C9604D78D1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5902" y="4144495"/>
            <a:ext cx="1780976" cy="1029779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F229D3E-C543-4584-2BCB-F1431F247280}"/>
              </a:ext>
            </a:extLst>
          </p:cNvPr>
          <p:cNvCxnSpPr>
            <a:cxnSpLocks/>
          </p:cNvCxnSpPr>
          <p:nvPr/>
        </p:nvCxnSpPr>
        <p:spPr>
          <a:xfrm>
            <a:off x="8733031" y="948272"/>
            <a:ext cx="0" cy="616785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C953981-1252-45F7-AB79-1360AEE2868D}"/>
              </a:ext>
            </a:extLst>
          </p:cNvPr>
          <p:cNvSpPr txBox="1"/>
          <p:nvPr/>
        </p:nvSpPr>
        <p:spPr>
          <a:xfrm>
            <a:off x="8385913" y="710854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02/2033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C5D83C5-9C6C-BDCD-4EAC-34D14AFF5F3B}"/>
              </a:ext>
            </a:extLst>
          </p:cNvPr>
          <p:cNvSpPr txBox="1"/>
          <p:nvPr/>
        </p:nvSpPr>
        <p:spPr>
          <a:xfrm>
            <a:off x="8270496" y="2798127"/>
            <a:ext cx="1074333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Outer MPGD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and DIRC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installed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CB4E1D9-A70B-3F5A-F197-6CAFEC2E2CFD}"/>
              </a:ext>
            </a:extLst>
          </p:cNvPr>
          <p:cNvCxnSpPr>
            <a:cxnSpLocks/>
          </p:cNvCxnSpPr>
          <p:nvPr/>
        </p:nvCxnSpPr>
        <p:spPr>
          <a:xfrm>
            <a:off x="9659739" y="922978"/>
            <a:ext cx="0" cy="2794021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1310F95-66D7-B1E2-9411-697D55347E3A}"/>
              </a:ext>
            </a:extLst>
          </p:cNvPr>
          <p:cNvSpPr txBox="1"/>
          <p:nvPr/>
        </p:nvSpPr>
        <p:spPr>
          <a:xfrm>
            <a:off x="9332311" y="699346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02/2033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CF64C57-CA35-124E-3A1E-31B0E1316BF2}"/>
              </a:ext>
            </a:extLst>
          </p:cNvPr>
          <p:cNvSpPr txBox="1"/>
          <p:nvPr/>
        </p:nvSpPr>
        <p:spPr>
          <a:xfrm>
            <a:off x="8835979" y="4722979"/>
            <a:ext cx="1632147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200" dirty="0"/>
              <a:t>SVT, TOF, MPGD-disks and Cymbal </a:t>
            </a:r>
          </a:p>
          <a:p>
            <a:r>
              <a:rPr lang="en-US" sz="1200" dirty="0"/>
              <a:t>installed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0AF25DD-D47E-80B2-A563-64881E6A5C41}"/>
              </a:ext>
            </a:extLst>
          </p:cNvPr>
          <p:cNvCxnSpPr>
            <a:cxnSpLocks/>
          </p:cNvCxnSpPr>
          <p:nvPr/>
        </p:nvCxnSpPr>
        <p:spPr>
          <a:xfrm>
            <a:off x="10404883" y="930275"/>
            <a:ext cx="0" cy="616785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941B21A4-7059-71B5-AFBF-15459A4E2766}"/>
              </a:ext>
            </a:extLst>
          </p:cNvPr>
          <p:cNvSpPr txBox="1"/>
          <p:nvPr/>
        </p:nvSpPr>
        <p:spPr>
          <a:xfrm>
            <a:off x="10045377" y="710854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06/2033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B9F0AEE-ACD4-AF5F-79A7-05536D3AC4F3}"/>
              </a:ext>
            </a:extLst>
          </p:cNvPr>
          <p:cNvSpPr txBox="1"/>
          <p:nvPr/>
        </p:nvSpPr>
        <p:spPr>
          <a:xfrm>
            <a:off x="10068423" y="2921647"/>
            <a:ext cx="1249060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backward </a:t>
            </a:r>
            <a:r>
              <a:rPr lang="en-US" sz="1200" dirty="0" err="1"/>
              <a:t>ECal</a:t>
            </a:r>
            <a:endParaRPr lang="en-US" sz="1200" dirty="0"/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 err="1"/>
              <a:t>pfRICH</a:t>
            </a:r>
            <a:r>
              <a:rPr lang="en-US" sz="1200" dirty="0"/>
              <a:t> and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 err="1"/>
              <a:t>dRICH</a:t>
            </a:r>
            <a:r>
              <a:rPr lang="en-US" sz="1200" dirty="0"/>
              <a:t> installed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EB474AB-1D53-9B32-7401-E603D63AFD22}"/>
              </a:ext>
            </a:extLst>
          </p:cNvPr>
          <p:cNvGrpSpPr/>
          <p:nvPr/>
        </p:nvGrpSpPr>
        <p:grpSpPr>
          <a:xfrm>
            <a:off x="11434661" y="1069390"/>
            <a:ext cx="796826" cy="410025"/>
            <a:chOff x="2480717" y="5136963"/>
            <a:chExt cx="935264" cy="410025"/>
          </a:xfrm>
        </p:grpSpPr>
        <p:sp>
          <p:nvSpPr>
            <p:cNvPr id="67" name="Right Arrow 66">
              <a:extLst>
                <a:ext uri="{FF2B5EF4-FFF2-40B4-BE49-F238E27FC236}">
                  <a16:creationId xmlns:a16="http://schemas.microsoft.com/office/drawing/2014/main" id="{4BBB7B85-B2CB-3DE7-D71B-07DBE14FC00A}"/>
                </a:ext>
              </a:extLst>
            </p:cNvPr>
            <p:cNvSpPr/>
            <p:nvPr/>
          </p:nvSpPr>
          <p:spPr>
            <a:xfrm>
              <a:off x="2480717" y="5136963"/>
              <a:ext cx="935264" cy="410025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73000">
                  <a:schemeClr val="accent1">
                    <a:lumMod val="40000"/>
                    <a:lumOff val="60000"/>
                  </a:schemeClr>
                </a:gs>
                <a:gs pos="82000">
                  <a:schemeClr val="accent1">
                    <a:lumMod val="60000"/>
                    <a:lumOff val="40000"/>
                  </a:schemeClr>
                </a:gs>
                <a:gs pos="99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0B92464-E0CA-8941-3236-5ACA7065E080}"/>
                </a:ext>
              </a:extLst>
            </p:cNvPr>
            <p:cNvSpPr txBox="1"/>
            <p:nvPr/>
          </p:nvSpPr>
          <p:spPr>
            <a:xfrm>
              <a:off x="2480717" y="5209633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 err="1"/>
                <a:t>Pre-OPS</a:t>
              </a:r>
              <a:endParaRPr lang="en-US" sz="1200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BB9EE31E-3F84-D6C7-FE51-ACB42C30A8A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t="2716" b="2716"/>
          <a:stretch/>
        </p:blipFill>
        <p:spPr>
          <a:xfrm>
            <a:off x="1903483" y="4583604"/>
            <a:ext cx="1015877" cy="1563833"/>
          </a:xfrm>
          <a:prstGeom prst="rect">
            <a:avLst/>
          </a:prstGeom>
          <a:noFill/>
        </p:spPr>
      </p:pic>
      <p:sp>
        <p:nvSpPr>
          <p:cNvPr id="72" name="Right Arrow 71">
            <a:extLst>
              <a:ext uri="{FF2B5EF4-FFF2-40B4-BE49-F238E27FC236}">
                <a16:creationId xmlns:a16="http://schemas.microsoft.com/office/drawing/2014/main" id="{38BE1986-7B74-3563-0F4E-AA801DB1AE43}"/>
              </a:ext>
            </a:extLst>
          </p:cNvPr>
          <p:cNvSpPr/>
          <p:nvPr/>
        </p:nvSpPr>
        <p:spPr>
          <a:xfrm>
            <a:off x="264380" y="4152832"/>
            <a:ext cx="5661903" cy="481584"/>
          </a:xfrm>
          <a:prstGeom prst="rightArrow">
            <a:avLst/>
          </a:prstGeom>
          <a:gradFill flip="none" rotWithShape="1">
            <a:gsLst>
              <a:gs pos="0">
                <a:srgbClr val="0432FF"/>
              </a:gs>
              <a:gs pos="54000">
                <a:srgbClr val="0096FF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4D604D3-F568-BC28-1C27-714C8610A57A}"/>
              </a:ext>
            </a:extLst>
          </p:cNvPr>
          <p:cNvSpPr txBox="1"/>
          <p:nvPr/>
        </p:nvSpPr>
        <p:spPr>
          <a:xfrm>
            <a:off x="299214" y="709720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10/2029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0381C2D-30E1-305D-4752-297D59F09384}"/>
              </a:ext>
            </a:extLst>
          </p:cNvPr>
          <p:cNvSpPr txBox="1"/>
          <p:nvPr/>
        </p:nvSpPr>
        <p:spPr>
          <a:xfrm>
            <a:off x="11037149" y="720131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06/2033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1FED2C1-203C-90A1-AD22-34FDC394E1D0}"/>
              </a:ext>
            </a:extLst>
          </p:cNvPr>
          <p:cNvSpPr txBox="1"/>
          <p:nvPr/>
        </p:nvSpPr>
        <p:spPr>
          <a:xfrm>
            <a:off x="298860" y="4195155"/>
            <a:ext cx="3147015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Parallel in Experimental Hall: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961D730-E1A3-1198-8491-456E79E58B59}"/>
              </a:ext>
            </a:extLst>
          </p:cNvPr>
          <p:cNvCxnSpPr>
            <a:cxnSpLocks/>
          </p:cNvCxnSpPr>
          <p:nvPr/>
        </p:nvCxnSpPr>
        <p:spPr>
          <a:xfrm>
            <a:off x="2612314" y="4043488"/>
            <a:ext cx="0" cy="616785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293D991A-B757-7621-0F96-6DDA53244C9A}"/>
              </a:ext>
            </a:extLst>
          </p:cNvPr>
          <p:cNvSpPr txBox="1"/>
          <p:nvPr/>
        </p:nvSpPr>
        <p:spPr>
          <a:xfrm>
            <a:off x="2200646" y="3786296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01/2032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C2520A7-80C3-5F00-1142-6FE93FDCFA0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9270" y="4567138"/>
            <a:ext cx="1021969" cy="169280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3DBAAC8C-1801-C6A1-3C4D-3F0788D1E260}"/>
              </a:ext>
            </a:extLst>
          </p:cNvPr>
          <p:cNvSpPr txBox="1"/>
          <p:nvPr/>
        </p:nvSpPr>
        <p:spPr>
          <a:xfrm>
            <a:off x="1636585" y="6211669"/>
            <a:ext cx="160813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 err="1"/>
              <a:t>fHCal</a:t>
            </a:r>
            <a:r>
              <a:rPr lang="en-US" sz="1200" dirty="0"/>
              <a:t> and backward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flux-return endcaps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assembled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53D19A7-48EE-2F37-CED1-F3DD7301508B}"/>
              </a:ext>
            </a:extLst>
          </p:cNvPr>
          <p:cNvCxnSpPr>
            <a:cxnSpLocks/>
          </p:cNvCxnSpPr>
          <p:nvPr/>
        </p:nvCxnSpPr>
        <p:spPr>
          <a:xfrm>
            <a:off x="4509841" y="4048994"/>
            <a:ext cx="0" cy="616785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B7F55017-DD4A-72FE-389C-EB1B0637F513}"/>
              </a:ext>
            </a:extLst>
          </p:cNvPr>
          <p:cNvSpPr txBox="1"/>
          <p:nvPr/>
        </p:nvSpPr>
        <p:spPr>
          <a:xfrm>
            <a:off x="4098173" y="379180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06/2033</a:t>
            </a:r>
          </a:p>
        </p:txBody>
      </p:sp>
      <p:pic>
        <p:nvPicPr>
          <p:cNvPr id="84" name="Content Placeholder 50">
            <a:extLst>
              <a:ext uri="{FF2B5EF4-FFF2-40B4-BE49-F238E27FC236}">
                <a16:creationId xmlns:a16="http://schemas.microsoft.com/office/drawing/2014/main" id="{56383340-DCBB-DEE1-8258-25B904D7B8E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12772"/>
          <a:stretch/>
        </p:blipFill>
        <p:spPr>
          <a:xfrm>
            <a:off x="3484794" y="4622799"/>
            <a:ext cx="1179315" cy="1493981"/>
          </a:xfrm>
          <a:prstGeom prst="rect">
            <a:avLst/>
          </a:prstGeom>
        </p:spPr>
      </p:pic>
      <p:pic>
        <p:nvPicPr>
          <p:cNvPr id="85" name="Content Placeholder 22">
            <a:extLst>
              <a:ext uri="{FF2B5EF4-FFF2-40B4-BE49-F238E27FC236}">
                <a16:creationId xmlns:a16="http://schemas.microsoft.com/office/drawing/2014/main" id="{DD1BC665-2EE0-40CB-4879-0A2CC9F55CC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r="15213"/>
          <a:stretch/>
        </p:blipFill>
        <p:spPr>
          <a:xfrm>
            <a:off x="4657961" y="4660273"/>
            <a:ext cx="1188952" cy="1493981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10B275FA-A5B3-9287-F2CC-596F8F730D06}"/>
              </a:ext>
            </a:extLst>
          </p:cNvPr>
          <p:cNvSpPr txBox="1"/>
          <p:nvPr/>
        </p:nvSpPr>
        <p:spPr>
          <a:xfrm>
            <a:off x="3853894" y="6172441"/>
            <a:ext cx="16001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 err="1"/>
              <a:t>fECal</a:t>
            </a:r>
            <a:r>
              <a:rPr lang="en-US" sz="1200" dirty="0"/>
              <a:t> and backward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 err="1"/>
              <a:t>HCal</a:t>
            </a:r>
            <a:r>
              <a:rPr lang="en-US" sz="1200" dirty="0"/>
              <a:t> assembled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934F8E-7F68-0F18-AFE2-8FC6D9CF81E1}"/>
              </a:ext>
            </a:extLst>
          </p:cNvPr>
          <p:cNvSpPr txBox="1"/>
          <p:nvPr/>
        </p:nvSpPr>
        <p:spPr>
          <a:xfrm>
            <a:off x="5270839" y="1077346"/>
            <a:ext cx="195444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In Assembly Hall:</a:t>
            </a:r>
          </a:p>
        </p:txBody>
      </p:sp>
    </p:spTree>
    <p:extLst>
      <p:ext uri="{BB962C8B-B14F-4D97-AF65-F5344CB8AC3E}">
        <p14:creationId xmlns:p14="http://schemas.microsoft.com/office/powerpoint/2010/main" val="2355745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04A7A-C8CC-250E-3EBF-C3624A586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2A6262-9603-AC35-8CE6-DE133E08B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0CF3AA-B80B-0958-C540-35B156EF7711}"/>
              </a:ext>
            </a:extLst>
          </p:cNvPr>
          <p:cNvSpPr txBox="1"/>
          <p:nvPr/>
        </p:nvSpPr>
        <p:spPr>
          <a:xfrm>
            <a:off x="3361191" y="3075057"/>
            <a:ext cx="54521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432FF"/>
                </a:solidFill>
              </a:rPr>
              <a:t>In-Kind Contributions</a:t>
            </a:r>
          </a:p>
        </p:txBody>
      </p:sp>
    </p:spTree>
    <p:extLst>
      <p:ext uri="{BB962C8B-B14F-4D97-AF65-F5344CB8AC3E}">
        <p14:creationId xmlns:p14="http://schemas.microsoft.com/office/powerpoint/2010/main" val="3453787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FC0A8-9BA5-3416-21DB-0D7B1391B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In-Kind Contributions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4B77B5-C4F2-0C99-93F4-6B97A2372A01}"/>
              </a:ext>
            </a:extLst>
          </p:cNvPr>
          <p:cNvSpPr txBox="1"/>
          <p:nvPr/>
        </p:nvSpPr>
        <p:spPr>
          <a:xfrm>
            <a:off x="407851" y="638160"/>
            <a:ext cx="389685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In-Kind contribution goal: </a:t>
            </a:r>
          </a:p>
          <a:p>
            <a:r>
              <a:rPr lang="en-US" sz="1600" dirty="0"/>
              <a:t>30% of Detector TPC </a:t>
            </a:r>
            <a:r>
              <a:rPr lang="en-US" sz="1600" dirty="0">
                <a:sym typeface="Wingdings" pitchFamily="2" charset="2"/>
              </a:rPr>
              <a:t> ~100M</a:t>
            </a:r>
          </a:p>
          <a:p>
            <a:pPr marL="171450" indent="-171450">
              <a:buFontTx/>
              <a:buChar char="-"/>
            </a:pPr>
            <a:r>
              <a:rPr lang="en-US" sz="1300" dirty="0">
                <a:sym typeface="Wingdings" pitchFamily="2" charset="2"/>
              </a:rPr>
              <a:t>Reused equipment is not listed (~$20.1M); R&amp;D and PED In-Kind is not listed (~$10M)</a:t>
            </a:r>
          </a:p>
          <a:p>
            <a:pPr marL="171450" indent="-171450">
              <a:buFontTx/>
              <a:buChar char="-"/>
            </a:pPr>
            <a:r>
              <a:rPr lang="en-US" sz="1300" dirty="0"/>
              <a:t>Up-To Cost are DOE construction costs; they will differ greatly from the country proposals that include engineering and design and research activities </a:t>
            </a:r>
            <a:r>
              <a:rPr lang="en-US" sz="1300" dirty="0">
                <a:sym typeface="Wingdings" pitchFamily="2" charset="2"/>
              </a:rPr>
              <a:t> current $97 M ($86.5M in M&amp;O)</a:t>
            </a:r>
            <a:endParaRPr lang="en-US" sz="13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CED403C-9C53-684D-F926-DEA770BF34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841" y="2951088"/>
            <a:ext cx="8826720" cy="2957313"/>
          </a:xfrm>
          <a:prstGeom prst="rect">
            <a:avLst/>
          </a:prstGeom>
        </p:spPr>
      </p:pic>
      <p:pic>
        <p:nvPicPr>
          <p:cNvPr id="28" name="Picture 27" descr="Chart&#10;&#10;Description automatically generated with medium confidence">
            <a:extLst>
              <a:ext uri="{FF2B5EF4-FFF2-40B4-BE49-F238E27FC236}">
                <a16:creationId xmlns:a16="http://schemas.microsoft.com/office/drawing/2014/main" id="{FCC8CC8E-2613-F12E-73FA-649397BCFF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5492" y="4177764"/>
            <a:ext cx="516392" cy="38323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71AD4A7-3A52-158A-72B1-26F1AF5AFC03}"/>
              </a:ext>
            </a:extLst>
          </p:cNvPr>
          <p:cNvSpPr txBox="1"/>
          <p:nvPr/>
        </p:nvSpPr>
        <p:spPr>
          <a:xfrm>
            <a:off x="10094220" y="4092764"/>
            <a:ext cx="2114006" cy="76174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/>
              <a:t>Czech Republic: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50"/>
              <a:t>contribution to construction of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50"/>
              <a:t>backward </a:t>
            </a:r>
            <a:r>
              <a:rPr lang="en-US" sz="1050" err="1"/>
              <a:t>ECal</a:t>
            </a:r>
            <a:r>
              <a:rPr lang="en-US" sz="1050"/>
              <a:t>, Low-Q2 tagger, MAPS sensor testing</a:t>
            </a:r>
          </a:p>
        </p:txBody>
      </p:sp>
      <p:pic>
        <p:nvPicPr>
          <p:cNvPr id="42" name="Picture 41" descr="Background pattern&#10;&#10;Description automatically generated">
            <a:extLst>
              <a:ext uri="{FF2B5EF4-FFF2-40B4-BE49-F238E27FC236}">
                <a16:creationId xmlns:a16="http://schemas.microsoft.com/office/drawing/2014/main" id="{1E556D37-DBB3-06C2-515D-E96FCECE5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5856" y="4892323"/>
            <a:ext cx="542498" cy="33132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B76B5B8-6F74-5336-C97D-F7A23177A848}"/>
              </a:ext>
            </a:extLst>
          </p:cNvPr>
          <p:cNvSpPr txBox="1"/>
          <p:nvPr/>
        </p:nvSpPr>
        <p:spPr>
          <a:xfrm>
            <a:off x="10094220" y="4817818"/>
            <a:ext cx="1946367" cy="76174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/>
              <a:t>Germany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50"/>
              <a:t>contribution to construction of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50"/>
              <a:t>DIRC and design of Barrel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50" err="1"/>
              <a:t>ECal</a:t>
            </a:r>
            <a:r>
              <a:rPr lang="en-US" sz="1050"/>
              <a:t> </a:t>
            </a:r>
            <a:r>
              <a:rPr lang="en-US" sz="1050" err="1"/>
              <a:t>AstroPix</a:t>
            </a:r>
            <a:r>
              <a:rPr lang="en-US" sz="1050"/>
              <a:t> - Sensors</a:t>
            </a:r>
          </a:p>
        </p:txBody>
      </p:sp>
      <p:pic>
        <p:nvPicPr>
          <p:cNvPr id="44" name="Picture 43" descr="Icon&#10;&#10;Description automatically generated with medium confidence">
            <a:extLst>
              <a:ext uri="{FF2B5EF4-FFF2-40B4-BE49-F238E27FC236}">
                <a16:creationId xmlns:a16="http://schemas.microsoft.com/office/drawing/2014/main" id="{0A8EE3FE-FC5A-4501-7E77-3FE0F363780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6393" y="5649200"/>
            <a:ext cx="523423" cy="33132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0CD0385-C43A-7934-305C-B70E05E0DF76}"/>
              </a:ext>
            </a:extLst>
          </p:cNvPr>
          <p:cNvSpPr txBox="1"/>
          <p:nvPr/>
        </p:nvSpPr>
        <p:spPr>
          <a:xfrm>
            <a:off x="10094220" y="5555994"/>
            <a:ext cx="2013693" cy="615553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/>
              <a:t>Poland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50"/>
              <a:t>Far-forward detector systems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50"/>
              <a:t>and luminosity detector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0D71FBE-FDB9-7093-E716-9ACF966B9900}"/>
              </a:ext>
            </a:extLst>
          </p:cNvPr>
          <p:cNvSpPr txBox="1"/>
          <p:nvPr/>
        </p:nvSpPr>
        <p:spPr>
          <a:xfrm>
            <a:off x="9293561" y="2934163"/>
            <a:ext cx="3001335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Labor In-Kind Contributions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C05E967-8E0C-D53C-1956-9FDD61693ACC}"/>
              </a:ext>
            </a:extLst>
          </p:cNvPr>
          <p:cNvSpPr txBox="1"/>
          <p:nvPr/>
        </p:nvSpPr>
        <p:spPr>
          <a:xfrm>
            <a:off x="390730" y="2666628"/>
            <a:ext cx="454483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Labor and Non-Labor In-Kind contributions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EA12F2F-BF85-91DA-100B-9E194EFBFC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304706" y="604603"/>
            <a:ext cx="3853253" cy="19287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84B7584-C4A3-DC19-4E9D-F9B23CA50E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06916" y="604603"/>
            <a:ext cx="3666744" cy="1925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3AAE47-4F36-BBDC-4910-03CF92FE825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543959" y="3441391"/>
            <a:ext cx="515858" cy="357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F61BD6-6FBD-98DB-CF78-8FECCB7401E7}"/>
              </a:ext>
            </a:extLst>
          </p:cNvPr>
          <p:cNvSpPr txBox="1"/>
          <p:nvPr/>
        </p:nvSpPr>
        <p:spPr>
          <a:xfrm>
            <a:off x="10094219" y="3356058"/>
            <a:ext cx="1989647" cy="76174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UK: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50" dirty="0"/>
              <a:t>design contribution L3, L4,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50" dirty="0"/>
              <a:t>ANCASIC, LAS-Sensor, Lumi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50" dirty="0"/>
              <a:t>&amp; Low Q</a:t>
            </a:r>
            <a:r>
              <a:rPr lang="en-US" sz="1050" baseline="30000" dirty="0"/>
              <a:t>2-</a:t>
            </a:r>
            <a:r>
              <a:rPr lang="en-US" sz="1050" dirty="0"/>
              <a:t>Tagger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FBDCB-6B1B-C325-E94B-D760D4CFD88E}"/>
              </a:ext>
            </a:extLst>
          </p:cNvPr>
          <p:cNvSpPr txBox="1"/>
          <p:nvPr/>
        </p:nvSpPr>
        <p:spPr>
          <a:xfrm>
            <a:off x="8306916" y="5814862"/>
            <a:ext cx="1132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still tentative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4BC8B7-7199-8FED-EC52-9A37AD91449F}"/>
              </a:ext>
            </a:extLst>
          </p:cNvPr>
          <p:cNvSpPr txBox="1"/>
          <p:nvPr/>
        </p:nvSpPr>
        <p:spPr>
          <a:xfrm>
            <a:off x="390730" y="5979872"/>
            <a:ext cx="8293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Note: </a:t>
            </a:r>
            <a:r>
              <a:rPr lang="en-US" dirty="0"/>
              <a:t>This excludes In-Kind contributions to Computing and Off-project activities</a:t>
            </a:r>
          </a:p>
        </p:txBody>
      </p:sp>
    </p:spTree>
    <p:extLst>
      <p:ext uri="{BB962C8B-B14F-4D97-AF65-F5344CB8AC3E}">
        <p14:creationId xmlns:p14="http://schemas.microsoft.com/office/powerpoint/2010/main" val="2150872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40826-4645-5953-3313-56F7354E3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D5263C-6CB4-ED8B-E991-E15CD9892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BB4E59-27BF-98E9-6987-24D240FF194D}"/>
              </a:ext>
            </a:extLst>
          </p:cNvPr>
          <p:cNvSpPr txBox="1"/>
          <p:nvPr/>
        </p:nvSpPr>
        <p:spPr>
          <a:xfrm>
            <a:off x="1430299" y="3075057"/>
            <a:ext cx="9331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432FF"/>
                </a:solidFill>
              </a:rPr>
              <a:t>Commissioning and Early Operations</a:t>
            </a:r>
          </a:p>
        </p:txBody>
      </p:sp>
    </p:spTree>
    <p:extLst>
      <p:ext uri="{BB962C8B-B14F-4D97-AF65-F5344CB8AC3E}">
        <p14:creationId xmlns:p14="http://schemas.microsoft.com/office/powerpoint/2010/main" val="3762181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F6227-FE6A-A8A0-6A2A-DFB8C89E7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C2C076-9879-B1DB-8460-B710AA663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- </a:t>
            </a:r>
            <a:r>
              <a:rPr lang="en-US" dirty="0" err="1"/>
              <a:t>ePIC</a:t>
            </a:r>
            <a:r>
              <a:rPr lang="en-US" dirty="0"/>
              <a:t> Commissioning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D756E31C-F9B9-6554-5545-38F5BDEA0F4A}"/>
              </a:ext>
            </a:extLst>
          </p:cNvPr>
          <p:cNvSpPr/>
          <p:nvPr/>
        </p:nvSpPr>
        <p:spPr>
          <a:xfrm>
            <a:off x="571500" y="889310"/>
            <a:ext cx="11049000" cy="4001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1D54A12-1548-9D43-E833-D4B296426F94}"/>
              </a:ext>
            </a:extLst>
          </p:cNvPr>
          <p:cNvCxnSpPr>
            <a:cxnSpLocks/>
          </p:cNvCxnSpPr>
          <p:nvPr/>
        </p:nvCxnSpPr>
        <p:spPr>
          <a:xfrm>
            <a:off x="1490436" y="820257"/>
            <a:ext cx="0" cy="6400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DAE026-5557-45AF-8B88-9D9DC39CC2D3}"/>
              </a:ext>
            </a:extLst>
          </p:cNvPr>
          <p:cNvCxnSpPr>
            <a:cxnSpLocks/>
          </p:cNvCxnSpPr>
          <p:nvPr/>
        </p:nvCxnSpPr>
        <p:spPr>
          <a:xfrm>
            <a:off x="8827404" y="820257"/>
            <a:ext cx="0" cy="6400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6CB833B-B7EB-7769-4B20-C397A4177F39}"/>
              </a:ext>
            </a:extLst>
          </p:cNvPr>
          <p:cNvCxnSpPr>
            <a:cxnSpLocks/>
          </p:cNvCxnSpPr>
          <p:nvPr/>
        </p:nvCxnSpPr>
        <p:spPr>
          <a:xfrm>
            <a:off x="10679541" y="837454"/>
            <a:ext cx="0" cy="6400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5A9EB55-C1C8-AD45-F631-D1102ACB4AAA}"/>
              </a:ext>
            </a:extLst>
          </p:cNvPr>
          <p:cNvCxnSpPr>
            <a:cxnSpLocks/>
          </p:cNvCxnSpPr>
          <p:nvPr/>
        </p:nvCxnSpPr>
        <p:spPr>
          <a:xfrm>
            <a:off x="6809268" y="820257"/>
            <a:ext cx="0" cy="6400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1F1B6DB-6106-8886-2F19-26ED4D826CB7}"/>
              </a:ext>
            </a:extLst>
          </p:cNvPr>
          <p:cNvCxnSpPr>
            <a:cxnSpLocks/>
          </p:cNvCxnSpPr>
          <p:nvPr/>
        </p:nvCxnSpPr>
        <p:spPr>
          <a:xfrm>
            <a:off x="4851052" y="808908"/>
            <a:ext cx="0" cy="6400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4904729-2B07-D195-1E39-1D5251FB5019}"/>
              </a:ext>
            </a:extLst>
          </p:cNvPr>
          <p:cNvSpPr txBox="1"/>
          <p:nvPr/>
        </p:nvSpPr>
        <p:spPr>
          <a:xfrm>
            <a:off x="988344" y="499736"/>
            <a:ext cx="1167307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96FF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Q2/2033</a:t>
            </a:r>
            <a:endParaRPr lang="en-US" sz="2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BE2C03E-A55C-ADCD-5FD1-0C6783CF2F41}"/>
              </a:ext>
            </a:extLst>
          </p:cNvPr>
          <p:cNvSpPr txBox="1"/>
          <p:nvPr/>
        </p:nvSpPr>
        <p:spPr>
          <a:xfrm>
            <a:off x="905954" y="1540736"/>
            <a:ext cx="1240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ePIC</a:t>
            </a:r>
            <a:r>
              <a:rPr lang="en-US" sz="1600" dirty="0"/>
              <a:t> fully assembled and Ready for Cosmic Data Taking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376A43-22C4-BC27-1EC7-3B754CFB73A1}"/>
              </a:ext>
            </a:extLst>
          </p:cNvPr>
          <p:cNvSpPr txBox="1"/>
          <p:nvPr/>
        </p:nvSpPr>
        <p:spPr>
          <a:xfrm>
            <a:off x="1992320" y="923596"/>
            <a:ext cx="2573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/>
              <a:t>ePIC</a:t>
            </a:r>
            <a:r>
              <a:rPr lang="en-US" sz="1400" dirty="0"/>
              <a:t> no-beam commissioning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23DC62C-801D-5245-3FDD-79D89550B9D1}"/>
              </a:ext>
            </a:extLst>
          </p:cNvPr>
          <p:cNvSpPr txBox="1"/>
          <p:nvPr/>
        </p:nvSpPr>
        <p:spPr>
          <a:xfrm>
            <a:off x="3720303" y="1469156"/>
            <a:ext cx="22331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EIC first beam commissioning</a:t>
            </a:r>
          </a:p>
          <a:p>
            <a:pPr algn="ctr"/>
            <a:r>
              <a:rPr lang="en-US" sz="1600" dirty="0"/>
              <a:t>central </a:t>
            </a:r>
            <a:r>
              <a:rPr lang="en-US" sz="1600" dirty="0" err="1"/>
              <a:t>ePIC</a:t>
            </a:r>
            <a:r>
              <a:rPr lang="en-US" sz="1600" dirty="0"/>
              <a:t> in assembly hall</a:t>
            </a:r>
          </a:p>
          <a:p>
            <a:pPr algn="ctr"/>
            <a:endParaRPr lang="en-US" sz="1200" dirty="0"/>
          </a:p>
          <a:p>
            <a:pPr algn="ctr"/>
            <a:r>
              <a:rPr lang="en-US" sz="1600" dirty="0"/>
              <a:t>endcap calorimeters</a:t>
            </a:r>
          </a:p>
          <a:p>
            <a:pPr algn="ctr"/>
            <a:r>
              <a:rPr lang="en-US" sz="1600" dirty="0"/>
              <a:t>and beam pipe with instrumentation to have a first look on backgrounds</a:t>
            </a:r>
          </a:p>
          <a:p>
            <a:pPr algn="ctr"/>
            <a:r>
              <a:rPr lang="en-US" sz="1600" dirty="0"/>
              <a:t>Luminosity detector and hadron &amp; electron polarimeters fully installed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F4782E4-B621-B76E-3E51-22F27542602E}"/>
              </a:ext>
            </a:extLst>
          </p:cNvPr>
          <p:cNvSpPr txBox="1"/>
          <p:nvPr/>
        </p:nvSpPr>
        <p:spPr>
          <a:xfrm>
            <a:off x="6202216" y="1580261"/>
            <a:ext cx="1240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Move central</a:t>
            </a:r>
          </a:p>
          <a:p>
            <a:pPr algn="ctr"/>
            <a:r>
              <a:rPr lang="en-US" sz="1600" dirty="0" err="1"/>
              <a:t>ePIC</a:t>
            </a:r>
            <a:r>
              <a:rPr lang="en-US" sz="1600" dirty="0"/>
              <a:t> into wide-angle hall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78D615-6A7B-95B1-1342-77E07F64D003}"/>
              </a:ext>
            </a:extLst>
          </p:cNvPr>
          <p:cNvSpPr txBox="1"/>
          <p:nvPr/>
        </p:nvSpPr>
        <p:spPr>
          <a:xfrm>
            <a:off x="8159700" y="1563952"/>
            <a:ext cx="1340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Commission</a:t>
            </a:r>
          </a:p>
          <a:p>
            <a:pPr algn="ctr"/>
            <a:r>
              <a:rPr lang="en-US" sz="1600" dirty="0" err="1"/>
              <a:t>ePIC</a:t>
            </a:r>
            <a:r>
              <a:rPr lang="en-US" sz="1600" dirty="0"/>
              <a:t> with beam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All auxiliary detectors, but RPs and OMDs are installed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EEC2BD8-A405-F922-1885-A2044FF5041F}"/>
              </a:ext>
            </a:extLst>
          </p:cNvPr>
          <p:cNvSpPr txBox="1"/>
          <p:nvPr/>
        </p:nvSpPr>
        <p:spPr>
          <a:xfrm>
            <a:off x="10063148" y="1529390"/>
            <a:ext cx="13405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Start of Science</a:t>
            </a:r>
          </a:p>
          <a:p>
            <a:pPr algn="ctr"/>
            <a:r>
              <a:rPr lang="en-US" sz="1600" dirty="0"/>
              <a:t>program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RPs and OMDs will be installed in year-2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F68F84D-3808-C91B-B652-55E7EC6F0BFE}"/>
              </a:ext>
            </a:extLst>
          </p:cNvPr>
          <p:cNvSpPr txBox="1"/>
          <p:nvPr/>
        </p:nvSpPr>
        <p:spPr>
          <a:xfrm>
            <a:off x="7541440" y="935476"/>
            <a:ext cx="2683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/>
              <a:t>ePIC</a:t>
            </a:r>
            <a:r>
              <a:rPr lang="en-US" sz="1400" dirty="0"/>
              <a:t> commissioning with beam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62912E-7D41-7BF6-46A1-5CFEE1975DDD}"/>
              </a:ext>
            </a:extLst>
          </p:cNvPr>
          <p:cNvSpPr txBox="1"/>
          <p:nvPr/>
        </p:nvSpPr>
        <p:spPr>
          <a:xfrm>
            <a:off x="6642641" y="536703"/>
            <a:ext cx="3047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exact dates under development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190FEFF-84B0-8704-8FFA-14F1F550CD8D}"/>
              </a:ext>
            </a:extLst>
          </p:cNvPr>
          <p:cNvCxnSpPr>
            <a:cxnSpLocks/>
          </p:cNvCxnSpPr>
          <p:nvPr/>
        </p:nvCxnSpPr>
        <p:spPr>
          <a:xfrm>
            <a:off x="9797142" y="699791"/>
            <a:ext cx="907273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4F6598E-C3A9-DBC7-123D-02E337E8E1A2}"/>
              </a:ext>
            </a:extLst>
          </p:cNvPr>
          <p:cNvCxnSpPr>
            <a:cxnSpLocks/>
          </p:cNvCxnSpPr>
          <p:nvPr/>
        </p:nvCxnSpPr>
        <p:spPr>
          <a:xfrm flipH="1">
            <a:off x="5676399" y="699791"/>
            <a:ext cx="83203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1602278-AB50-3BE9-C714-2F734AB9964B}"/>
              </a:ext>
            </a:extLst>
          </p:cNvPr>
          <p:cNvSpPr txBox="1"/>
          <p:nvPr/>
        </p:nvSpPr>
        <p:spPr>
          <a:xfrm>
            <a:off x="4249365" y="535366"/>
            <a:ext cx="1398332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96FF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~ CY 2034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91296C-6E21-32D6-890C-2E8ECD2A163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84" y="2874612"/>
            <a:ext cx="3722871" cy="2252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855088-B631-4DE8-E75C-473EDB70C9D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8890" y="4257290"/>
            <a:ext cx="4367806" cy="2650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07FFDD-0642-AC8F-B371-C48C59357F5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1873" t="1285" r="1740" b="6666"/>
          <a:stretch/>
        </p:blipFill>
        <p:spPr>
          <a:xfrm>
            <a:off x="7609424" y="3483117"/>
            <a:ext cx="4582576" cy="283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1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8C27E-BC53-C4CB-7644-97056B4E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0482AA-2351-8B0B-F1C7-D9E3499FF849}"/>
              </a:ext>
            </a:extLst>
          </p:cNvPr>
          <p:cNvSpPr/>
          <p:nvPr/>
        </p:nvSpPr>
        <p:spPr>
          <a:xfrm>
            <a:off x="8867209" y="5951014"/>
            <a:ext cx="3235432" cy="316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C6B422-295F-0534-8A31-B60ABEED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12" y="905030"/>
            <a:ext cx="8969466" cy="583236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E3FC22A-5A06-7CB5-0107-FF281A87A6BE}"/>
              </a:ext>
            </a:extLst>
          </p:cNvPr>
          <p:cNvCxnSpPr>
            <a:cxnSpLocks/>
          </p:cNvCxnSpPr>
          <p:nvPr/>
        </p:nvCxnSpPr>
        <p:spPr>
          <a:xfrm flipV="1">
            <a:off x="3445913" y="1175577"/>
            <a:ext cx="8308" cy="531791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796B3C6-5B01-6AF9-EF72-631BD836C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06" y="-20218"/>
            <a:ext cx="11499925" cy="825178"/>
          </a:xfrm>
        </p:spPr>
        <p:txBody>
          <a:bodyPr>
            <a:normAutofit/>
          </a:bodyPr>
          <a:lstStyle/>
          <a:p>
            <a:r>
              <a:rPr lang="en-US"/>
              <a:t>EIC Science Reach for ep vs. Deferred Scope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675C8A-2CB3-D02A-9F5C-97D7EDD1DB4A}"/>
              </a:ext>
            </a:extLst>
          </p:cNvPr>
          <p:cNvGrpSpPr/>
          <p:nvPr/>
        </p:nvGrpSpPr>
        <p:grpSpPr>
          <a:xfrm>
            <a:off x="3248000" y="3646637"/>
            <a:ext cx="2895293" cy="1456026"/>
            <a:chOff x="4830765" y="3890036"/>
            <a:chExt cx="2895293" cy="145602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7B0A36-34F2-4A7B-7812-464191C806DA}"/>
                </a:ext>
              </a:extLst>
            </p:cNvPr>
            <p:cNvSpPr txBox="1"/>
            <p:nvPr/>
          </p:nvSpPr>
          <p:spPr>
            <a:xfrm>
              <a:off x="4830765" y="4761287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FF40FF"/>
                  </a:solidFill>
                </a:rPr>
                <a:t>+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50D7D1-7A6C-DA86-FE9E-39C074C532E7}"/>
                </a:ext>
              </a:extLst>
            </p:cNvPr>
            <p:cNvSpPr txBox="1"/>
            <p:nvPr/>
          </p:nvSpPr>
          <p:spPr>
            <a:xfrm>
              <a:off x="5741810" y="4564761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FF40FF"/>
                  </a:solidFill>
                </a:rPr>
                <a:t>+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7FF3865-BF15-7734-758F-5F05FBBFB112}"/>
                </a:ext>
              </a:extLst>
            </p:cNvPr>
            <p:cNvSpPr txBox="1"/>
            <p:nvPr/>
          </p:nvSpPr>
          <p:spPr>
            <a:xfrm>
              <a:off x="7300942" y="3890036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FF40FF"/>
                  </a:solidFill>
                </a:rPr>
                <a:t>+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989C263-BB79-9C36-E7D1-63FA2CF416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1960" y="4175548"/>
              <a:ext cx="2513712" cy="887028"/>
            </a:xfrm>
            <a:prstGeom prst="line">
              <a:avLst/>
            </a:prstGeom>
            <a:ln w="254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B18B1A-6D9C-0868-E123-7BB511434A85}"/>
              </a:ext>
            </a:extLst>
          </p:cNvPr>
          <p:cNvGrpSpPr/>
          <p:nvPr/>
        </p:nvGrpSpPr>
        <p:grpSpPr>
          <a:xfrm>
            <a:off x="9310070" y="938601"/>
            <a:ext cx="2541578" cy="523220"/>
            <a:chOff x="9594796" y="1390320"/>
            <a:chExt cx="2541578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62201C-0361-E67B-A5E9-7BB626F82C95}"/>
                </a:ext>
              </a:extLst>
            </p:cNvPr>
            <p:cNvSpPr txBox="1"/>
            <p:nvPr/>
          </p:nvSpPr>
          <p:spPr>
            <a:xfrm>
              <a:off x="9594796" y="1390320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+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DC8C91A-D1FC-C22C-81C1-0AD2A37FC2D1}"/>
                </a:ext>
              </a:extLst>
            </p:cNvPr>
            <p:cNvSpPr txBox="1"/>
            <p:nvPr/>
          </p:nvSpPr>
          <p:spPr>
            <a:xfrm>
              <a:off x="9898726" y="1506040"/>
              <a:ext cx="22376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EIC Full Capability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E64C530-03E1-CEEA-C4E0-953C36B76E87}"/>
              </a:ext>
            </a:extLst>
          </p:cNvPr>
          <p:cNvGrpSpPr/>
          <p:nvPr/>
        </p:nvGrpSpPr>
        <p:grpSpPr>
          <a:xfrm>
            <a:off x="9288886" y="2417472"/>
            <a:ext cx="2829819" cy="865495"/>
            <a:chOff x="9526774" y="2250300"/>
            <a:chExt cx="2829819" cy="86549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6BA8DD1-88E8-19AB-6BF9-0CA7485EFFB4}"/>
                </a:ext>
              </a:extLst>
            </p:cNvPr>
            <p:cNvSpPr txBox="1"/>
            <p:nvPr/>
          </p:nvSpPr>
          <p:spPr>
            <a:xfrm>
              <a:off x="9526774" y="2250300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40FF"/>
                  </a:solidFill>
                </a:rPr>
                <a:t>+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C4BBB37-924E-AFEB-7040-58EBE618F7E5}"/>
                </a:ext>
              </a:extLst>
            </p:cNvPr>
            <p:cNvSpPr txBox="1"/>
            <p:nvPr/>
          </p:nvSpPr>
          <p:spPr>
            <a:xfrm>
              <a:off x="9830327" y="2346354"/>
              <a:ext cx="25262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EIC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RF for 7nC/bunch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no 394 MHz crab cavities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E0DCDA0-3364-42EA-D3D7-0197B620DF6A}"/>
              </a:ext>
            </a:extLst>
          </p:cNvPr>
          <p:cNvGrpSpPr/>
          <p:nvPr/>
        </p:nvGrpSpPr>
        <p:grpSpPr>
          <a:xfrm>
            <a:off x="9300125" y="3250321"/>
            <a:ext cx="2841774" cy="1701160"/>
            <a:chOff x="9527854" y="3116724"/>
            <a:chExt cx="2841774" cy="170116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4BB8890-9D0F-4CCE-7A54-3619A75081C4}"/>
                </a:ext>
              </a:extLst>
            </p:cNvPr>
            <p:cNvSpPr txBox="1"/>
            <p:nvPr/>
          </p:nvSpPr>
          <p:spPr>
            <a:xfrm>
              <a:off x="9527854" y="3116724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00B050"/>
                  </a:solidFill>
                </a:rPr>
                <a:t>+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B8702BD-A84D-32F9-AFCF-A2C789C35E73}"/>
                </a:ext>
              </a:extLst>
            </p:cNvPr>
            <p:cNvSpPr txBox="1"/>
            <p:nvPr/>
          </p:nvSpPr>
          <p:spPr>
            <a:xfrm>
              <a:off x="9849720" y="3186668"/>
              <a:ext cx="251990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EIC </a:t>
              </a:r>
            </a:p>
            <a:p>
              <a:r>
                <a:rPr lang="en-US" sz="1400" b="1" dirty="0"/>
                <a:t>Start of Operations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RF for 7nC/bunch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no 394 MHz crab cavities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no low energy cooling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no 41 GeV bypass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3FF7560-E6FB-FFD1-92CC-50D234006FA4}"/>
              </a:ext>
            </a:extLst>
          </p:cNvPr>
          <p:cNvGrpSpPr/>
          <p:nvPr/>
        </p:nvGrpSpPr>
        <p:grpSpPr>
          <a:xfrm>
            <a:off x="2609591" y="2788575"/>
            <a:ext cx="5166596" cy="2295898"/>
            <a:chOff x="4192356" y="2788575"/>
            <a:chExt cx="5166596" cy="2295898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C738FF8-CFC9-023F-D825-C4349C5BF8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6898" y="3359917"/>
              <a:ext cx="838200" cy="14619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8A10835-B256-BF2A-0316-517742B371A8}"/>
                </a:ext>
              </a:extLst>
            </p:cNvPr>
            <p:cNvGrpSpPr/>
            <p:nvPr/>
          </p:nvGrpSpPr>
          <p:grpSpPr>
            <a:xfrm>
              <a:off x="4192356" y="2788575"/>
              <a:ext cx="5166596" cy="2295898"/>
              <a:chOff x="4192356" y="2788575"/>
              <a:chExt cx="5166596" cy="2295898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03EFCF-25F1-76C2-68FD-29D78C0C4E25}"/>
                  </a:ext>
                </a:extLst>
              </p:cNvPr>
              <p:cNvSpPr txBox="1"/>
              <p:nvPr/>
            </p:nvSpPr>
            <p:spPr>
              <a:xfrm>
                <a:off x="8933836" y="4011560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/>
                  <a:t>+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7500CC-EF77-E788-93F1-C4B310388980}"/>
                  </a:ext>
                </a:extLst>
              </p:cNvPr>
              <p:cNvSpPr txBox="1"/>
              <p:nvPr/>
            </p:nvSpPr>
            <p:spPr>
              <a:xfrm>
                <a:off x="7521364" y="2788575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/>
                  <a:t>+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D3B9FAE-72FC-36D7-E68D-4FF02B738126}"/>
                  </a:ext>
                </a:extLst>
              </p:cNvPr>
              <p:cNvSpPr txBox="1"/>
              <p:nvPr/>
            </p:nvSpPr>
            <p:spPr>
              <a:xfrm>
                <a:off x="5721277" y="3080201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/>
                  <a:t>+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3522B1F-ACE8-ACEF-0097-A49CFC43CC42}"/>
                  </a:ext>
                </a:extLst>
              </p:cNvPr>
              <p:cNvSpPr txBox="1"/>
              <p:nvPr/>
            </p:nvSpPr>
            <p:spPr>
              <a:xfrm>
                <a:off x="4839618" y="3204333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/>
                  <a:t>+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4F718A-4708-785B-9954-ABEA53E37598}"/>
                  </a:ext>
                </a:extLst>
              </p:cNvPr>
              <p:cNvSpPr txBox="1"/>
              <p:nvPr/>
            </p:nvSpPr>
            <p:spPr>
              <a:xfrm>
                <a:off x="4192356" y="4499698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/>
                  <a:t>+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65095E9E-9E45-D088-0A99-985DEE167D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98407" y="3496720"/>
                <a:ext cx="688491" cy="131355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6332BCF-6DEE-BDF4-03B4-5F286EE0A8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7819" y="3079483"/>
                <a:ext cx="1806103" cy="28485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6E03AE3-BA78-15ED-2BF1-55797D2030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0482" y="3063165"/>
                <a:ext cx="1405912" cy="126505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A57816A-40E5-1CA6-1AF9-1E82625E55FF}"/>
              </a:ext>
            </a:extLst>
          </p:cNvPr>
          <p:cNvGrpSpPr/>
          <p:nvPr/>
        </p:nvGrpSpPr>
        <p:grpSpPr>
          <a:xfrm>
            <a:off x="3531781" y="3123907"/>
            <a:ext cx="2609547" cy="1340822"/>
            <a:chOff x="5129833" y="3116038"/>
            <a:chExt cx="2609547" cy="134082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6A3B2F9-7E7C-DB9B-E481-3B00DB0DAC2A}"/>
                </a:ext>
              </a:extLst>
            </p:cNvPr>
            <p:cNvSpPr txBox="1"/>
            <p:nvPr/>
          </p:nvSpPr>
          <p:spPr>
            <a:xfrm>
              <a:off x="5129833" y="3872085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432FF"/>
                  </a:solidFill>
                </a:rPr>
                <a:t>+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86E7990-2BB0-16DB-6A41-DF45B65B5144}"/>
                </a:ext>
              </a:extLst>
            </p:cNvPr>
            <p:cNvSpPr txBox="1"/>
            <p:nvPr/>
          </p:nvSpPr>
          <p:spPr>
            <a:xfrm>
              <a:off x="6090857" y="3521226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432FF"/>
                  </a:solidFill>
                </a:rPr>
                <a:t>+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03ECD22-4A01-2FF6-FBC1-51C6818A0BE6}"/>
                </a:ext>
              </a:extLst>
            </p:cNvPr>
            <p:cNvSpPr txBox="1"/>
            <p:nvPr/>
          </p:nvSpPr>
          <p:spPr>
            <a:xfrm>
              <a:off x="7314264" y="3116038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432FF"/>
                  </a:solidFill>
                </a:rPr>
                <a:t>+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A5EC57A-FACC-460F-2AC4-315BF8FC38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0563" y="3421131"/>
              <a:ext cx="2196088" cy="764526"/>
            </a:xfrm>
            <a:prstGeom prst="line">
              <a:avLst/>
            </a:prstGeom>
            <a:ln w="22225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BA5787-E64F-7843-90B6-043CE2E10972}"/>
              </a:ext>
            </a:extLst>
          </p:cNvPr>
          <p:cNvGrpSpPr/>
          <p:nvPr/>
        </p:nvGrpSpPr>
        <p:grpSpPr>
          <a:xfrm>
            <a:off x="9283791" y="1777998"/>
            <a:ext cx="2562924" cy="657181"/>
            <a:chOff x="9526774" y="2243171"/>
            <a:chExt cx="2562924" cy="65718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339900-8D57-D899-50AD-B697AEA0158A}"/>
                </a:ext>
              </a:extLst>
            </p:cNvPr>
            <p:cNvSpPr txBox="1"/>
            <p:nvPr/>
          </p:nvSpPr>
          <p:spPr>
            <a:xfrm>
              <a:off x="9526774" y="2243171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0432FF"/>
                  </a:solidFill>
                </a:rPr>
                <a:t>+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DA9DA16-29BF-3E97-FFAB-798E81B7EB3A}"/>
                </a:ext>
              </a:extLst>
            </p:cNvPr>
            <p:cNvSpPr txBox="1"/>
            <p:nvPr/>
          </p:nvSpPr>
          <p:spPr>
            <a:xfrm>
              <a:off x="9837472" y="2346354"/>
              <a:ext cx="22522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EIC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RF for 7nC/bunch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C2E8A320-BDAD-7E09-D5B1-0B78AE4F754A}"/>
              </a:ext>
            </a:extLst>
          </p:cNvPr>
          <p:cNvSpPr txBox="1"/>
          <p:nvPr/>
        </p:nvSpPr>
        <p:spPr>
          <a:xfrm>
            <a:off x="2822149" y="933202"/>
            <a:ext cx="139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5 GeV x 100 GeV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D52EF74-8C88-F015-65DB-6886398010BF}"/>
              </a:ext>
            </a:extLst>
          </p:cNvPr>
          <p:cNvGrpSpPr/>
          <p:nvPr/>
        </p:nvGrpSpPr>
        <p:grpSpPr>
          <a:xfrm>
            <a:off x="3253569" y="4272591"/>
            <a:ext cx="2890033" cy="1720394"/>
            <a:chOff x="3487041" y="4272591"/>
            <a:chExt cx="2890033" cy="172039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4F336A2-7AA0-B464-E79F-BA0A9D87F779}"/>
                </a:ext>
              </a:extLst>
            </p:cNvPr>
            <p:cNvGrpSpPr/>
            <p:nvPr/>
          </p:nvGrpSpPr>
          <p:grpSpPr>
            <a:xfrm>
              <a:off x="3687190" y="4272591"/>
              <a:ext cx="2689884" cy="1445827"/>
              <a:chOff x="3687190" y="4729791"/>
              <a:chExt cx="2689884" cy="1445827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36D7A59-22BA-ACA7-5DF4-F618B24864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87190" y="5030756"/>
                <a:ext cx="2484881" cy="1144862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BA5D21-9D10-1E97-F44C-B6CB798B29C0}"/>
                  </a:ext>
                </a:extLst>
              </p:cNvPr>
              <p:cNvSpPr txBox="1"/>
              <p:nvPr/>
            </p:nvSpPr>
            <p:spPr>
              <a:xfrm>
                <a:off x="5951958" y="4729791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B050"/>
                    </a:solidFill>
                  </a:rPr>
                  <a:t>+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E23530D-2BE7-C742-F849-448661F2DF09}"/>
                </a:ext>
              </a:extLst>
            </p:cNvPr>
            <p:cNvSpPr txBox="1"/>
            <p:nvPr/>
          </p:nvSpPr>
          <p:spPr>
            <a:xfrm>
              <a:off x="3487041" y="5408210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B050"/>
                  </a:solidFill>
                </a:rPr>
                <a:t>+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3BD2AA2-E503-1005-FAED-00DDE5456AF2}"/>
              </a:ext>
            </a:extLst>
          </p:cNvPr>
          <p:cNvSpPr txBox="1"/>
          <p:nvPr/>
        </p:nvSpPr>
        <p:spPr>
          <a:xfrm rot="16200000">
            <a:off x="-1845748" y="3319563"/>
            <a:ext cx="465495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Average Luminosity (cm</a:t>
            </a:r>
            <a:r>
              <a:rPr lang="en-US" sz="2400" baseline="30000"/>
              <a:t>-2</a:t>
            </a:r>
            <a:r>
              <a:rPr lang="en-US" sz="2400"/>
              <a:t> s</a:t>
            </a:r>
            <a:r>
              <a:rPr lang="en-US" sz="2400" baseline="30000"/>
              <a:t>-1</a:t>
            </a:r>
            <a:r>
              <a:rPr lang="en-US" sz="2400"/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3BE6DD-DCFA-9B90-3B97-123AA48FB072}"/>
              </a:ext>
            </a:extLst>
          </p:cNvPr>
          <p:cNvSpPr txBox="1"/>
          <p:nvPr/>
        </p:nvSpPr>
        <p:spPr>
          <a:xfrm>
            <a:off x="1890534" y="6226850"/>
            <a:ext cx="57881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e-p Center-of-Mass Energy [GeV]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FD3377-283A-7717-F794-B0B9B64FAFC0}"/>
              </a:ext>
            </a:extLst>
          </p:cNvPr>
          <p:cNvSpPr txBox="1"/>
          <p:nvPr/>
        </p:nvSpPr>
        <p:spPr>
          <a:xfrm>
            <a:off x="3650463" y="2221960"/>
            <a:ext cx="1056700" cy="461665"/>
          </a:xfrm>
          <a:prstGeom prst="rect">
            <a:avLst/>
          </a:prstGeom>
          <a:gradFill flip="none" rotWithShape="1">
            <a:gsLst>
              <a:gs pos="0">
                <a:srgbClr val="B2D33A">
                  <a:lumMod val="5000"/>
                  <a:lumOff val="95000"/>
                </a:srgbClr>
              </a:gs>
              <a:gs pos="54000">
                <a:srgbClr val="B2D33A">
                  <a:lumMod val="40000"/>
                  <a:lumOff val="60000"/>
                </a:srgbClr>
              </a:gs>
              <a:gs pos="97000">
                <a:srgbClr val="B2D33A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E1AAC3-9293-2AAC-E862-F13F3D0B700F}"/>
              </a:ext>
            </a:extLst>
          </p:cNvPr>
          <p:cNvSpPr txBox="1"/>
          <p:nvPr/>
        </p:nvSpPr>
        <p:spPr>
          <a:xfrm>
            <a:off x="5388499" y="2226283"/>
            <a:ext cx="1778051" cy="461665"/>
          </a:xfrm>
          <a:prstGeom prst="rect">
            <a:avLst/>
          </a:prstGeom>
          <a:gradFill flip="none" rotWithShape="1">
            <a:gsLst>
              <a:gs pos="0">
                <a:srgbClr val="B2D33A">
                  <a:lumMod val="5000"/>
                  <a:lumOff val="95000"/>
                </a:srgbClr>
              </a:gs>
              <a:gs pos="54000">
                <a:srgbClr val="B2D33A">
                  <a:lumMod val="40000"/>
                  <a:lumOff val="60000"/>
                </a:srgbClr>
              </a:gs>
              <a:gs pos="97000">
                <a:srgbClr val="B2D33A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3D-Imaging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68F1DF-8969-D820-50D4-8D4BE7867463}"/>
              </a:ext>
            </a:extLst>
          </p:cNvPr>
          <p:cNvSpPr txBox="1"/>
          <p:nvPr/>
        </p:nvSpPr>
        <p:spPr>
          <a:xfrm>
            <a:off x="4658075" y="3472745"/>
            <a:ext cx="902811" cy="461665"/>
          </a:xfrm>
          <a:prstGeom prst="rect">
            <a:avLst/>
          </a:prstGeom>
          <a:gradFill flip="none" rotWithShape="1">
            <a:gsLst>
              <a:gs pos="0">
                <a:srgbClr val="B2D33A">
                  <a:lumMod val="5000"/>
                  <a:lumOff val="95000"/>
                </a:srgbClr>
              </a:gs>
              <a:gs pos="54000">
                <a:srgbClr val="B2D33A">
                  <a:lumMod val="40000"/>
                  <a:lumOff val="60000"/>
                </a:srgbClr>
              </a:gs>
              <a:gs pos="97000">
                <a:srgbClr val="B2D33A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SPIN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3DFA3C-BA49-1C50-3D7E-483AB9EA3C54}"/>
              </a:ext>
            </a:extLst>
          </p:cNvPr>
          <p:cNvSpPr txBox="1"/>
          <p:nvPr/>
        </p:nvSpPr>
        <p:spPr>
          <a:xfrm>
            <a:off x="2680971" y="4387198"/>
            <a:ext cx="1194559" cy="830997"/>
          </a:xfrm>
          <a:prstGeom prst="rect">
            <a:avLst/>
          </a:prstGeom>
          <a:gradFill flip="none" rotWithShape="1">
            <a:gsLst>
              <a:gs pos="0">
                <a:srgbClr val="B2D33A">
                  <a:lumMod val="5000"/>
                  <a:lumOff val="95000"/>
                </a:srgbClr>
              </a:gs>
              <a:gs pos="54000">
                <a:srgbClr val="B2D33A">
                  <a:lumMod val="40000"/>
                  <a:lumOff val="60000"/>
                </a:srgbClr>
              </a:gs>
              <a:gs pos="97000">
                <a:srgbClr val="B2D33A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QCD in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78FC28-269A-5833-6A1A-417499BA2FD2}"/>
              </a:ext>
            </a:extLst>
          </p:cNvPr>
          <p:cNvSpPr txBox="1"/>
          <p:nvPr/>
        </p:nvSpPr>
        <p:spPr>
          <a:xfrm>
            <a:off x="5252827" y="4324345"/>
            <a:ext cx="1983236" cy="830997"/>
          </a:xfrm>
          <a:prstGeom prst="rect">
            <a:avLst/>
          </a:prstGeom>
          <a:gradFill flip="none" rotWithShape="1">
            <a:gsLst>
              <a:gs pos="0">
                <a:srgbClr val="B2D33A">
                  <a:lumMod val="5000"/>
                  <a:lumOff val="95000"/>
                </a:srgbClr>
              </a:gs>
              <a:gs pos="54000">
                <a:srgbClr val="B2D33A">
                  <a:lumMod val="40000"/>
                  <a:lumOff val="60000"/>
                </a:srgbClr>
              </a:gs>
              <a:gs pos="97000">
                <a:srgbClr val="B2D33A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Dense Gluon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</a:p>
        </p:txBody>
      </p:sp>
    </p:spTree>
    <p:extLst>
      <p:ext uri="{BB962C8B-B14F-4D97-AF65-F5344CB8AC3E}">
        <p14:creationId xmlns:p14="http://schemas.microsoft.com/office/powerpoint/2010/main" val="245357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11" grpId="0" animBg="1"/>
      <p:bldP spid="11" grpId="1" animBg="1"/>
      <p:bldP spid="18" grpId="0" animBg="1"/>
      <p:bldP spid="18" grpId="1" animBg="1"/>
      <p:bldP spid="22" grpId="0" animBg="1"/>
      <p:bldP spid="22" grpId="1" animBg="1"/>
      <p:bldP spid="30" grpId="0" animBg="1"/>
      <p:bldP spid="30" grpId="1" animBg="1"/>
      <p:bldP spid="37" grpId="0" animBg="1"/>
      <p:bldP spid="3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A5818-844C-EF29-72E8-320B8001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913E5-7D81-680A-7542-00CA9033B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65" y="101600"/>
            <a:ext cx="11499925" cy="477760"/>
          </a:xfrm>
        </p:spPr>
        <p:txBody>
          <a:bodyPr>
            <a:noAutofit/>
          </a:bodyPr>
          <a:lstStyle/>
          <a:p>
            <a:r>
              <a:rPr lang="en-US" sz="3200" dirty="0">
                <a:cs typeface="Arial" panose="020B0604020202020204" pitchFamily="34" charset="0"/>
              </a:rPr>
              <a:t>EIC Science Program in First Years of Operations</a:t>
            </a:r>
            <a:endParaRPr lang="en-US" sz="3200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9719FE76-5CFB-750E-BA42-4DD3F0226007}"/>
              </a:ext>
            </a:extLst>
          </p:cNvPr>
          <p:cNvSpPr/>
          <p:nvPr/>
        </p:nvSpPr>
        <p:spPr>
          <a:xfrm>
            <a:off x="462579" y="579360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98C3E5-DB2A-958C-0E35-FF3650801B36}"/>
              </a:ext>
            </a:extLst>
          </p:cNvPr>
          <p:cNvSpPr txBox="1"/>
          <p:nvPr/>
        </p:nvSpPr>
        <p:spPr>
          <a:xfrm>
            <a:off x="246489" y="5949103"/>
            <a:ext cx="1149362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Unique science questions addressed as EIC performance ramps up to ultimate performance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83AF64-1D3C-1C01-ADD0-E1D4D4B4BE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872495"/>
              </p:ext>
            </p:extLst>
          </p:nvPr>
        </p:nvGraphicFramePr>
        <p:xfrm>
          <a:off x="448065" y="1112950"/>
          <a:ext cx="1990724" cy="453985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90724">
                  <a:extLst>
                    <a:ext uri="{9D8B030D-6E8A-4147-A177-3AD203B41FA5}">
                      <a16:colId xmlns:a16="http://schemas.microsoft.com/office/drawing/2014/main" val="941650864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Start with Phase 1 EIC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0864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B0F0"/>
                          </a:solidFill>
                          <a:effectLst/>
                        </a:rPr>
                        <a:t>New Capability: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923059"/>
                  </a:ext>
                </a:extLst>
              </a:tr>
              <a:tr h="6155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Commission electron polarization in parallel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71846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70C0"/>
                          </a:solidFill>
                          <a:effectLst/>
                        </a:rPr>
                        <a:t>Run: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9173692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effectLst/>
                        </a:rPr>
                        <a:t>9 GeV electrons on 115 GeV/u heavy ion beams (Ag, Nb, Cu, Ru)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2588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FF40FF"/>
                          </a:solidFill>
                          <a:effectLst/>
                        </a:rPr>
                        <a:t>Physics: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952586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Dense Gluon Systems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QCD in Nuclei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9795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b="1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755601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6920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558465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961342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AF7847-D12D-DB4C-7A2D-16BEE535A8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126250"/>
              </p:ext>
            </p:extLst>
          </p:nvPr>
        </p:nvGraphicFramePr>
        <p:xfrm>
          <a:off x="2691644" y="1112949"/>
          <a:ext cx="1992172" cy="453985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92172">
                  <a:extLst>
                    <a:ext uri="{9D8B030D-6E8A-4147-A177-3AD203B41FA5}">
                      <a16:colId xmlns:a16="http://schemas.microsoft.com/office/drawing/2014/main" val="114411105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Phase 1 EIC </a:t>
                      </a:r>
                    </a:p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+ long. electron polarization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652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B0F0"/>
                          </a:solidFill>
                          <a:effectLst/>
                        </a:rPr>
                        <a:t>New Capability: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904951"/>
                  </a:ext>
                </a:extLst>
              </a:tr>
              <a:tr h="6155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Commission proton polarization in parallel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86936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70C0"/>
                          </a:solidFill>
                          <a:effectLst/>
                        </a:rPr>
                        <a:t>Run: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2305880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200" dirty="0">
                          <a:effectLst/>
                        </a:rPr>
                        <a:t>9 GeV long. polarized electrons on 130 GeV/u Deuterium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2247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FF40FF"/>
                          </a:solidFill>
                        </a:rPr>
                        <a:t>Physics: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269742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QCD in Nuclei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Flavor structure of nucleons and nuclei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9943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70C0"/>
                          </a:solidFill>
                          <a:effectLst/>
                        </a:rPr>
                        <a:t>Run: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076604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effectLst/>
                        </a:rPr>
                        <a:t>Last weeks: 9 GeV long. polarized electrons and 130 GeV polarized protons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5222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FF40FF"/>
                          </a:solidFill>
                          <a:effectLst/>
                        </a:rPr>
                        <a:t>Physics: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2101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effectLst/>
                        </a:rPr>
                        <a:t>Flavor structure of nucleons and nuclei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91862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90A17BA-9C07-EE2C-3B15-C28783C03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055840"/>
              </p:ext>
            </p:extLst>
          </p:nvPr>
        </p:nvGraphicFramePr>
        <p:xfrm>
          <a:off x="5116442" y="1112949"/>
          <a:ext cx="2162479" cy="435697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62479">
                  <a:extLst>
                    <a:ext uri="{9D8B030D-6E8A-4147-A177-3AD203B41FA5}">
                      <a16:colId xmlns:a16="http://schemas.microsoft.com/office/drawing/2014/main" val="782571237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Phase 1 EIC </a:t>
                      </a:r>
                    </a:p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+ long. electron polarization </a:t>
                      </a:r>
                    </a:p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+ proton polarization</a:t>
                      </a:r>
                      <a:endParaRPr lang="en-US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4955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B0F0"/>
                          </a:solidFill>
                          <a:effectLst/>
                        </a:rPr>
                        <a:t>New Capability: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1683478"/>
                  </a:ext>
                </a:extLst>
              </a:tr>
              <a:tr h="6155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Commission running with hadron spin rotators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6088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70C0"/>
                          </a:solidFill>
                          <a:effectLst/>
                        </a:rPr>
                        <a:t>Run: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338197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200" dirty="0">
                          <a:effectLst/>
                        </a:rPr>
                        <a:t>9 GeV long. polarized electrons on 130 GeV transverse polarized protons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625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FF40FF"/>
                          </a:solidFill>
                        </a:rPr>
                        <a:t>Physics: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138267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Flavor structure of nucleons and nuclei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12972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70C0"/>
                          </a:solidFill>
                          <a:effectLst/>
                        </a:rPr>
                        <a:t>Run: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2116962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Last weeks switch to longitudinal proton polarization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4196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FF40FF"/>
                          </a:solidFill>
                          <a:effectLst/>
                        </a:rPr>
                        <a:t>Physics: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1106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Spin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874986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886212E-C4AA-67E3-C2A5-EE427F7BC3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126292"/>
              </p:ext>
            </p:extLst>
          </p:nvPr>
        </p:nvGraphicFramePr>
        <p:xfrm>
          <a:off x="7416353" y="1108749"/>
          <a:ext cx="2056207" cy="445984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56207">
                  <a:extLst>
                    <a:ext uri="{9D8B030D-6E8A-4147-A177-3AD203B41FA5}">
                      <a16:colId xmlns:a16="http://schemas.microsoft.com/office/drawing/2014/main" val="1838748336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Phase 1 EIC </a:t>
                      </a:r>
                    </a:p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+ long. electron polarization </a:t>
                      </a:r>
                    </a:p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+ proton polarization </a:t>
                      </a: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+ spin rotators</a:t>
                      </a:r>
                      <a:endParaRPr lang="en-US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20435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B0F0"/>
                          </a:solidFill>
                          <a:effectLst/>
                        </a:rPr>
                        <a:t>New Capability: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054260"/>
                  </a:ext>
                </a:extLst>
              </a:tr>
              <a:tr h="6155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Commission hadron accelerator to operate with not centered orbits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63410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70C0"/>
                          </a:solidFill>
                          <a:effectLst/>
                        </a:rPr>
                        <a:t>Run: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8409279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200" dirty="0">
                          <a:effectLst/>
                        </a:rPr>
                        <a:t>9 GeV long. polarized electrons on 110 GeV Au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83002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FF40FF"/>
                          </a:solidFill>
                        </a:rPr>
                        <a:t>Physics: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967573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Dense Gluon Systems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QCD in Nuclei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26338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70C0"/>
                          </a:solidFill>
                          <a:effectLst/>
                        </a:rPr>
                        <a:t>Run: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944919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effectLst/>
                        </a:rPr>
                        <a:t>9 GeV long. polarized electrons on 275 GeV transverse and longitudinal polarized protons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8264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FF40FF"/>
                          </a:solidFill>
                          <a:effectLst/>
                        </a:rPr>
                        <a:t>Physics: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99452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Spin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527699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799FA28-27D5-1C46-12D0-B27E066324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445543"/>
              </p:ext>
            </p:extLst>
          </p:nvPr>
        </p:nvGraphicFramePr>
        <p:xfrm>
          <a:off x="9707436" y="1081884"/>
          <a:ext cx="2000994" cy="453604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00994">
                  <a:extLst>
                    <a:ext uri="{9D8B030D-6E8A-4147-A177-3AD203B41FA5}">
                      <a16:colId xmlns:a16="http://schemas.microsoft.com/office/drawing/2014/main" val="256463877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Phase 1 EIC </a:t>
                      </a:r>
                    </a:p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+ long. electron polarization </a:t>
                      </a:r>
                    </a:p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+ proton polarization </a:t>
                      </a: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+ operation of hadron spin rotators</a:t>
                      </a:r>
                      <a:endParaRPr lang="en-US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40392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970542"/>
                  </a:ext>
                </a:extLst>
              </a:tr>
              <a:tr h="61555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82224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70C0"/>
                          </a:solidFill>
                          <a:effectLst/>
                        </a:rPr>
                        <a:t>Run: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219062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200" dirty="0">
                          <a:effectLst/>
                        </a:rPr>
                        <a:t>9 GeV long. polarized electrons on 110 GeV Au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3014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FF40FF"/>
                          </a:solidFill>
                        </a:rPr>
                        <a:t>Physics: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890708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Dense Gluon Systems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QCD in Nuclei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59770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70C0"/>
                          </a:solidFill>
                          <a:effectLst/>
                        </a:rPr>
                        <a:t>Run: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4671458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effectLst/>
                        </a:rPr>
                        <a:t>9 GeV long. polarized electrons on 166 GeV transverse and longitudinal polarized He-3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83095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FF40FF"/>
                          </a:solidFill>
                          <a:effectLst/>
                        </a:rPr>
                        <a:t>Physics: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383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Spin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085303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6F226B3-FD07-F198-5747-0601DEEB51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850432"/>
              </p:ext>
            </p:extLst>
          </p:nvPr>
        </p:nvGraphicFramePr>
        <p:xfrm>
          <a:off x="448065" y="692885"/>
          <a:ext cx="11309317" cy="243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90724">
                  <a:extLst>
                    <a:ext uri="{9D8B030D-6E8A-4147-A177-3AD203B41FA5}">
                      <a16:colId xmlns:a16="http://schemas.microsoft.com/office/drawing/2014/main" val="2671322141"/>
                    </a:ext>
                  </a:extLst>
                </a:gridCol>
                <a:gridCol w="196450">
                  <a:extLst>
                    <a:ext uri="{9D8B030D-6E8A-4147-A177-3AD203B41FA5}">
                      <a16:colId xmlns:a16="http://schemas.microsoft.com/office/drawing/2014/main" val="1512220226"/>
                    </a:ext>
                  </a:extLst>
                </a:gridCol>
                <a:gridCol w="1992172">
                  <a:extLst>
                    <a:ext uri="{9D8B030D-6E8A-4147-A177-3AD203B41FA5}">
                      <a16:colId xmlns:a16="http://schemas.microsoft.com/office/drawing/2014/main" val="2141241883"/>
                    </a:ext>
                  </a:extLst>
                </a:gridCol>
                <a:gridCol w="357269">
                  <a:extLst>
                    <a:ext uri="{9D8B030D-6E8A-4147-A177-3AD203B41FA5}">
                      <a16:colId xmlns:a16="http://schemas.microsoft.com/office/drawing/2014/main" val="3872609727"/>
                    </a:ext>
                  </a:extLst>
                </a:gridCol>
                <a:gridCol w="2162479">
                  <a:extLst>
                    <a:ext uri="{9D8B030D-6E8A-4147-A177-3AD203B41FA5}">
                      <a16:colId xmlns:a16="http://schemas.microsoft.com/office/drawing/2014/main" val="3724823938"/>
                    </a:ext>
                  </a:extLst>
                </a:gridCol>
                <a:gridCol w="291086">
                  <a:extLst>
                    <a:ext uri="{9D8B030D-6E8A-4147-A177-3AD203B41FA5}">
                      <a16:colId xmlns:a16="http://schemas.microsoft.com/office/drawing/2014/main" val="206935067"/>
                    </a:ext>
                  </a:extLst>
                </a:gridCol>
                <a:gridCol w="2056207">
                  <a:extLst>
                    <a:ext uri="{9D8B030D-6E8A-4147-A177-3AD203B41FA5}">
                      <a16:colId xmlns:a16="http://schemas.microsoft.com/office/drawing/2014/main" val="1715031865"/>
                    </a:ext>
                  </a:extLst>
                </a:gridCol>
                <a:gridCol w="261936">
                  <a:extLst>
                    <a:ext uri="{9D8B030D-6E8A-4147-A177-3AD203B41FA5}">
                      <a16:colId xmlns:a16="http://schemas.microsoft.com/office/drawing/2014/main" val="291307335"/>
                    </a:ext>
                  </a:extLst>
                </a:gridCol>
                <a:gridCol w="2000994">
                  <a:extLst>
                    <a:ext uri="{9D8B030D-6E8A-4147-A177-3AD203B41FA5}">
                      <a16:colId xmlns:a16="http://schemas.microsoft.com/office/drawing/2014/main" val="102549579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>
                          <a:effectLst/>
                        </a:rPr>
                        <a:t>Year - 1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>
                          <a:effectLst/>
                        </a:rPr>
                        <a:t>Year - 2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>
                          <a:effectLst/>
                        </a:rPr>
                        <a:t>Year - 3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>
                          <a:effectLst/>
                        </a:rPr>
                        <a:t>Year - 4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>
                          <a:effectLst/>
                        </a:rPr>
                        <a:t>Year - 5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6564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97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05329-4840-2A96-CEB1-70948A239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EIC Ultimate Performance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40B2B6-B1CE-AE50-32C5-C9733A358195}"/>
              </a:ext>
            </a:extLst>
          </p:cNvPr>
          <p:cNvSpPr txBox="1"/>
          <p:nvPr/>
        </p:nvSpPr>
        <p:spPr>
          <a:xfrm>
            <a:off x="576333" y="667493"/>
            <a:ext cx="11384864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100" dirty="0"/>
              <a:t>Installation priority during initial operations determined by science (FY25$)</a:t>
            </a:r>
          </a:p>
          <a:p>
            <a:endParaRPr lang="en-US" sz="2100" dirty="0"/>
          </a:p>
          <a:p>
            <a:pPr marL="457200" indent="-457200">
              <a:buFont typeface="+mj-lt"/>
              <a:buAutoNum type="arabicPeriod"/>
              <a:tabLst>
                <a:tab pos="11022013" algn="r"/>
              </a:tabLst>
            </a:pPr>
            <a:r>
              <a:rPr lang="en-US" sz="2100" dirty="0"/>
              <a:t>Construct/Install 4 additional SRF systems for ESR full bunch current @9GeV	$79M</a:t>
            </a:r>
          </a:p>
          <a:p>
            <a:pPr marL="457200" indent="-457200">
              <a:buFont typeface="+mj-lt"/>
              <a:buAutoNum type="arabicPeriod"/>
              <a:tabLst>
                <a:tab pos="11022013" algn="r"/>
              </a:tabLst>
            </a:pPr>
            <a:r>
              <a:rPr lang="en-US" sz="2100" dirty="0"/>
              <a:t>Construct/Install Low-Energy Cooler	$90M</a:t>
            </a:r>
          </a:p>
          <a:p>
            <a:pPr marL="457200" indent="-457200">
              <a:buFont typeface="+mj-lt"/>
              <a:buAutoNum type="arabicPeriod"/>
              <a:tabLst>
                <a:tab pos="11022013" algn="r"/>
              </a:tabLst>
            </a:pPr>
            <a:r>
              <a:rPr lang="en-US" sz="2100" dirty="0"/>
              <a:t>Construct/Install 394 MHz Crab Cavities	$54M</a:t>
            </a:r>
          </a:p>
          <a:p>
            <a:pPr marL="457200" indent="-457200">
              <a:tabLst>
                <a:tab pos="11022013" algn="r"/>
              </a:tabLst>
            </a:pPr>
            <a:r>
              <a:rPr lang="en-US" sz="2100" dirty="0">
                <a:solidFill>
                  <a:srgbClr val="0432FF"/>
                </a:solidFill>
                <a:sym typeface="Wingdings" pitchFamily="2" charset="2"/>
              </a:rPr>
              <a:t> This supports the mission-need luminosities of 10</a:t>
            </a:r>
            <a:r>
              <a:rPr lang="en-US" sz="2100" baseline="30000" dirty="0">
                <a:solidFill>
                  <a:srgbClr val="0432FF"/>
                </a:solidFill>
                <a:sym typeface="Wingdings" pitchFamily="2" charset="2"/>
              </a:rPr>
              <a:t>33 -34</a:t>
            </a:r>
            <a:r>
              <a:rPr lang="en-US" sz="2100" dirty="0">
                <a:solidFill>
                  <a:srgbClr val="0432FF"/>
                </a:solidFill>
                <a:sym typeface="Wingdings" pitchFamily="2" charset="2"/>
              </a:rPr>
              <a:t>cm</a:t>
            </a:r>
            <a:r>
              <a:rPr lang="en-US" sz="2100" baseline="30000" dirty="0">
                <a:solidFill>
                  <a:srgbClr val="0432FF"/>
                </a:solidFill>
                <a:sym typeface="Wingdings" pitchFamily="2" charset="2"/>
              </a:rPr>
              <a:t>-2</a:t>
            </a:r>
            <a:r>
              <a:rPr lang="en-US" sz="2100" dirty="0">
                <a:solidFill>
                  <a:srgbClr val="0432FF"/>
                </a:solidFill>
                <a:sym typeface="Wingdings" pitchFamily="2" charset="2"/>
              </a:rPr>
              <a:t>s</a:t>
            </a:r>
            <a:r>
              <a:rPr lang="en-US" sz="2100" baseline="30000" dirty="0">
                <a:solidFill>
                  <a:srgbClr val="0432FF"/>
                </a:solidFill>
                <a:sym typeface="Wingdings" pitchFamily="2" charset="2"/>
              </a:rPr>
              <a:t>-1</a:t>
            </a:r>
          </a:p>
          <a:p>
            <a:pPr marL="457200" indent="-457200">
              <a:buFont typeface="+mj-lt"/>
              <a:buAutoNum type="arabicPeriod" startAt="4"/>
              <a:tabLst>
                <a:tab pos="11022013" algn="r"/>
              </a:tabLst>
            </a:pPr>
            <a:r>
              <a:rPr lang="en-US" sz="2100" dirty="0"/>
              <a:t>Construct/Install </a:t>
            </a:r>
            <a:r>
              <a:rPr lang="en-US" sz="2100" dirty="0">
                <a:sym typeface="Wingdings" pitchFamily="2" charset="2"/>
              </a:rPr>
              <a:t>41 GeV Bypass	$11M</a:t>
            </a:r>
          </a:p>
          <a:p>
            <a:pPr marL="457200" indent="-457200">
              <a:tabLst>
                <a:tab pos="11022013" algn="r"/>
              </a:tabLst>
            </a:pPr>
            <a:r>
              <a:rPr lang="en-US" sz="2100" dirty="0">
                <a:solidFill>
                  <a:srgbClr val="0432FF"/>
                </a:solidFill>
                <a:sym typeface="Wingdings" pitchFamily="2" charset="2"/>
              </a:rPr>
              <a:t> This extends the center-of-mass energy down to 29 GeV</a:t>
            </a:r>
          </a:p>
          <a:p>
            <a:pPr marL="914400" lvl="1" indent="-457200">
              <a:tabLst>
                <a:tab pos="11022013" algn="r"/>
              </a:tabLst>
            </a:pPr>
            <a:r>
              <a:rPr lang="en-US" sz="2100" dirty="0">
                <a:solidFill>
                  <a:srgbClr val="0432FF"/>
                </a:solidFill>
                <a:sym typeface="Wingdings" pitchFamily="2" charset="2"/>
              </a:rPr>
              <a:t> mission need: </a:t>
            </a:r>
            <a:r>
              <a:rPr lang="en-US" sz="2100" dirty="0" err="1">
                <a:solidFill>
                  <a:srgbClr val="0432FF"/>
                </a:solidFill>
              </a:rPr>
              <a:t>E</a:t>
            </a:r>
            <a:r>
              <a:rPr lang="en-US" sz="2100" baseline="-25000" dirty="0" err="1">
                <a:solidFill>
                  <a:srgbClr val="0432FF"/>
                </a:solidFill>
              </a:rPr>
              <a:t>cm</a:t>
            </a:r>
            <a:r>
              <a:rPr lang="en-US" sz="2100" baseline="-25000" dirty="0">
                <a:solidFill>
                  <a:srgbClr val="0432FF"/>
                </a:solidFill>
              </a:rPr>
              <a:t> </a:t>
            </a:r>
            <a:r>
              <a:rPr lang="en-US" sz="2100" dirty="0">
                <a:solidFill>
                  <a:srgbClr val="0432FF"/>
                </a:solidFill>
              </a:rPr>
              <a:t>= ~20 – 100 GeV (upgradeable to 140 GeV)</a:t>
            </a:r>
          </a:p>
          <a:p>
            <a:pPr marL="457200" indent="-457200">
              <a:buFont typeface="+mj-lt"/>
              <a:buAutoNum type="arabicPeriod" startAt="5"/>
              <a:tabLst>
                <a:tab pos="11022013" algn="r"/>
              </a:tabLst>
            </a:pPr>
            <a:r>
              <a:rPr lang="en-US" sz="2100" dirty="0"/>
              <a:t>Refurbish/Install remaining 2 snakes to achieve full polarization for He-3 beams	$3M</a:t>
            </a:r>
          </a:p>
          <a:p>
            <a:pPr>
              <a:tabLst>
                <a:tab pos="11022013" algn="r"/>
              </a:tabLst>
            </a:pPr>
            <a:r>
              <a:rPr lang="en-US" sz="2100" dirty="0">
                <a:solidFill>
                  <a:srgbClr val="0432FF"/>
                </a:solidFill>
                <a:sym typeface="Wingdings" pitchFamily="2" charset="2"/>
              </a:rPr>
              <a:t> This supports mission need of 70% of polarization of light ions (p, He-3) </a:t>
            </a:r>
            <a:endParaRPr lang="en-US" sz="2100" dirty="0"/>
          </a:p>
          <a:p>
            <a:pPr marL="457200" indent="-457200">
              <a:buFont typeface="+mj-lt"/>
              <a:buAutoNum type="arabicPeriod" startAt="6"/>
              <a:tabLst>
                <a:tab pos="11022013" algn="r"/>
              </a:tabLst>
            </a:pPr>
            <a:r>
              <a:rPr lang="en-US" sz="2100" dirty="0"/>
              <a:t>Upgrade to 18 GeV	$193M</a:t>
            </a:r>
          </a:p>
          <a:p>
            <a:pPr marL="803275" lvl="1" indent="-337820"/>
            <a:r>
              <a:rPr lang="en-US" sz="2100" dirty="0">
                <a:sym typeface="Wingdings" pitchFamily="2" charset="2"/>
              </a:rPr>
              <a:t> </a:t>
            </a:r>
            <a:r>
              <a:rPr lang="en-US" sz="2100" dirty="0"/>
              <a:t>RCS and the corresponding RCD 2K Construct/Install 2 additional SRF systems in the ESR, 6 additional SRF systems and </a:t>
            </a:r>
            <a:r>
              <a:rPr lang="en-US" sz="2100" dirty="0" err="1"/>
              <a:t>cryoplant</a:t>
            </a:r>
            <a:r>
              <a:rPr lang="en-US" sz="2100" dirty="0"/>
              <a:t> in the RCS, and remaining arc magnet girders </a:t>
            </a:r>
            <a:endParaRPr lang="en-US" sz="2100" dirty="0">
              <a:cs typeface="Arial"/>
            </a:endParaRPr>
          </a:p>
          <a:p>
            <a:pPr marL="803275" indent="-803275"/>
            <a:r>
              <a:rPr lang="en-US" sz="2100" dirty="0">
                <a:solidFill>
                  <a:srgbClr val="0432FF"/>
                </a:solidFill>
                <a:sym typeface="Wingdings" pitchFamily="2" charset="2"/>
              </a:rPr>
              <a:t> This extends the center-of-mass energy up to </a:t>
            </a:r>
            <a:r>
              <a:rPr lang="en-US" sz="2100" dirty="0">
                <a:solidFill>
                  <a:srgbClr val="0432FF"/>
                </a:solidFill>
              </a:rPr>
              <a:t>140 GeV</a:t>
            </a:r>
          </a:p>
        </p:txBody>
      </p:sp>
    </p:spTree>
    <p:extLst>
      <p:ext uri="{BB962C8B-B14F-4D97-AF65-F5344CB8AC3E}">
        <p14:creationId xmlns:p14="http://schemas.microsoft.com/office/powerpoint/2010/main" val="2606326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5536A-933D-88FA-AD12-62F1709D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Science Pillars</a:t>
            </a:r>
          </a:p>
        </p:txBody>
      </p:sp>
      <p:sp>
        <p:nvSpPr>
          <p:cNvPr id="3" name="Google Shape;97;p5">
            <a:extLst>
              <a:ext uri="{FF2B5EF4-FFF2-40B4-BE49-F238E27FC236}">
                <a16:creationId xmlns:a16="http://schemas.microsoft.com/office/drawing/2014/main" id="{742F9301-8458-01D3-C847-815795F23368}"/>
              </a:ext>
            </a:extLst>
          </p:cNvPr>
          <p:cNvSpPr txBox="1"/>
          <p:nvPr/>
        </p:nvSpPr>
        <p:spPr>
          <a:xfrm>
            <a:off x="353680" y="6236413"/>
            <a:ext cx="11838320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91FF"/>
                </a:solidFill>
                <a:latin typeface="Calibri"/>
                <a:ea typeface="Calibri"/>
                <a:cs typeface="Calibri"/>
                <a:sym typeface="Calibri"/>
              </a:rPr>
              <a:t>(National Academies of Sciences, Medicine, and Engineering, 2018 Consensus Study Report)</a:t>
            </a:r>
            <a:endParaRPr/>
          </a:p>
        </p:txBody>
      </p:sp>
      <p:pic>
        <p:nvPicPr>
          <p:cNvPr id="4" name="Google Shape;98;p5">
            <a:extLst>
              <a:ext uri="{FF2B5EF4-FFF2-40B4-BE49-F238E27FC236}">
                <a16:creationId xmlns:a16="http://schemas.microsoft.com/office/drawing/2014/main" id="{8D36D988-FE88-A8A3-B8F3-B760FA88D15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6717" y="622550"/>
            <a:ext cx="1576572" cy="136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9;p5" descr="A scale with a bowl of food and a bowl of nuts&#10;&#10;Description automatically generated with medium confidence">
            <a:extLst>
              <a:ext uri="{FF2B5EF4-FFF2-40B4-BE49-F238E27FC236}">
                <a16:creationId xmlns:a16="http://schemas.microsoft.com/office/drawing/2014/main" id="{C14C39EA-C24F-AC80-87F3-8FC1D9EE9C2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1586" y="622550"/>
            <a:ext cx="1694335" cy="130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0;p5" descr="Diagram&#10;&#10;Description automatically generated">
            <a:extLst>
              <a:ext uri="{FF2B5EF4-FFF2-40B4-BE49-F238E27FC236}">
                <a16:creationId xmlns:a16="http://schemas.microsoft.com/office/drawing/2014/main" id="{4CFF71AA-BFE7-B798-90EA-13618B3203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1425" y="585997"/>
            <a:ext cx="1472100" cy="1459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1;p5" descr="A picture containing indoor&#10;&#10;Description automatically generated">
            <a:extLst>
              <a:ext uri="{FF2B5EF4-FFF2-40B4-BE49-F238E27FC236}">
                <a16:creationId xmlns:a16="http://schemas.microsoft.com/office/drawing/2014/main" id="{DB7A73E1-00B1-10C4-AE13-45EBC2C217A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79029" y="579993"/>
            <a:ext cx="1545792" cy="1524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2;p5" descr="A picture containing colorful&#10;&#10;Description automatically generated">
            <a:extLst>
              <a:ext uri="{FF2B5EF4-FFF2-40B4-BE49-F238E27FC236}">
                <a16:creationId xmlns:a16="http://schemas.microsoft.com/office/drawing/2014/main" id="{3BD9876D-64A7-EF0F-B866-E7DE5CD9F83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38113" y="603268"/>
            <a:ext cx="1912997" cy="147626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4;p5">
            <a:extLst>
              <a:ext uri="{FF2B5EF4-FFF2-40B4-BE49-F238E27FC236}">
                <a16:creationId xmlns:a16="http://schemas.microsoft.com/office/drawing/2014/main" id="{32E3AD8C-2644-F8E6-01F6-DB9653BC5CE0}"/>
              </a:ext>
            </a:extLst>
          </p:cNvPr>
          <p:cNvSpPr txBox="1"/>
          <p:nvPr/>
        </p:nvSpPr>
        <p:spPr>
          <a:xfrm>
            <a:off x="2731492" y="2147186"/>
            <a:ext cx="2255452" cy="3508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Does the mass of visible matter emerge from quark-gluon interactions?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Atom: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Binding/Mass = 0.00000001</a:t>
            </a:r>
            <a:endParaRPr sz="1300" b="0" i="0" u="none" strike="noStrike" cap="none" baseline="30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Nucleus: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Binding/Mass = 0.01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Proton: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Binding/Mass = 100</a:t>
            </a:r>
            <a:endParaRPr sz="1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EIC will determine an important term contributing to the </a:t>
            </a:r>
            <a:r>
              <a:rPr lang="en-US" sz="13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proton mass, </a:t>
            </a:r>
            <a:r>
              <a:rPr lang="en-US" sz="13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so-called QCD trace anomal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y.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5;p5">
            <a:extLst>
              <a:ext uri="{FF2B5EF4-FFF2-40B4-BE49-F238E27FC236}">
                <a16:creationId xmlns:a16="http://schemas.microsoft.com/office/drawing/2014/main" id="{69712A21-17F4-5E6F-B45B-84D8D905FF8D}"/>
              </a:ext>
            </a:extLst>
          </p:cNvPr>
          <p:cNvSpPr txBox="1"/>
          <p:nvPr/>
        </p:nvSpPr>
        <p:spPr>
          <a:xfrm>
            <a:off x="4950874" y="2148188"/>
            <a:ext cx="2362134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are quarks and gluons distributed in space and momentum inside the nucleon &amp; nuclei?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the nucleon properties </a:t>
            </a:r>
            <a:r>
              <a:rPr lang="en-US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emerge from them and their interactions? 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can we understand their </a:t>
            </a:r>
            <a:r>
              <a:rPr lang="en-US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dynamical origin in QCD?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the relation to </a:t>
            </a:r>
            <a:r>
              <a:rPr lang="en-US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Confinement?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06;p5">
            <a:extLst>
              <a:ext uri="{FF2B5EF4-FFF2-40B4-BE49-F238E27FC236}">
                <a16:creationId xmlns:a16="http://schemas.microsoft.com/office/drawing/2014/main" id="{31BA302B-B689-0C19-73CE-46DF33ADCAF0}"/>
              </a:ext>
            </a:extLst>
          </p:cNvPr>
          <p:cNvSpPr txBox="1"/>
          <p:nvPr/>
        </p:nvSpPr>
        <p:spPr>
          <a:xfrm>
            <a:off x="7313008" y="2147898"/>
            <a:ext cx="2147500" cy="3272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the confined hadronic states emerge from quarks and gluons?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the structure of a </a:t>
            </a:r>
            <a:r>
              <a:rPr lang="en-US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free and bound </a:t>
            </a: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nucleon the same?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quarks and gluons </a:t>
            </a:r>
            <a:r>
              <a:rPr lang="en-US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interact with a nuclear medium?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the quark-gluon interactions </a:t>
            </a:r>
            <a:r>
              <a:rPr lang="en-US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 nuclear binding</a:t>
            </a: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07;p5">
            <a:extLst>
              <a:ext uri="{FF2B5EF4-FFF2-40B4-BE49-F238E27FC236}">
                <a16:creationId xmlns:a16="http://schemas.microsoft.com/office/drawing/2014/main" id="{C6A99F18-5F7E-C11D-0F02-17F98EB7808E}"/>
              </a:ext>
            </a:extLst>
          </p:cNvPr>
          <p:cNvSpPr txBox="1"/>
          <p:nvPr/>
        </p:nvSpPr>
        <p:spPr>
          <a:xfrm>
            <a:off x="9546319" y="2140908"/>
            <a:ext cx="2188038" cy="2775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Does gluon density in nuclei saturate at high energy?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many gluons can fit in a proton?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does </a:t>
            </a:r>
            <a:r>
              <a:rPr lang="en-US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dense nuclear environment affect </a:t>
            </a:r>
            <a:r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quarks and gluons, their correlations and interactions?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08;p5">
            <a:extLst>
              <a:ext uri="{FF2B5EF4-FFF2-40B4-BE49-F238E27FC236}">
                <a16:creationId xmlns:a16="http://schemas.microsoft.com/office/drawing/2014/main" id="{D7615327-BA69-CCDC-5C8D-B3D2934855C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80793" y="4977399"/>
            <a:ext cx="859427" cy="51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9;p5">
            <a:extLst>
              <a:ext uri="{FF2B5EF4-FFF2-40B4-BE49-F238E27FC236}">
                <a16:creationId xmlns:a16="http://schemas.microsoft.com/office/drawing/2014/main" id="{78A8B967-BA24-D216-F488-D4689CE3C56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57565" y="5016196"/>
            <a:ext cx="1007230" cy="43585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10;p5">
            <a:extLst>
              <a:ext uri="{FF2B5EF4-FFF2-40B4-BE49-F238E27FC236}">
                <a16:creationId xmlns:a16="http://schemas.microsoft.com/office/drawing/2014/main" id="{3F6FE5A0-C78F-4310-5645-7A5FDD1F6F3C}"/>
              </a:ext>
            </a:extLst>
          </p:cNvPr>
          <p:cNvSpPr txBox="1"/>
          <p:nvPr/>
        </p:nvSpPr>
        <p:spPr>
          <a:xfrm>
            <a:off x="10434084" y="5012300"/>
            <a:ext cx="84697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11;p5">
            <a:extLst>
              <a:ext uri="{FF2B5EF4-FFF2-40B4-BE49-F238E27FC236}">
                <a16:creationId xmlns:a16="http://schemas.microsoft.com/office/drawing/2014/main" id="{DE1DCB6F-97F5-6A84-9869-2CFD08DDC853}"/>
              </a:ext>
            </a:extLst>
          </p:cNvPr>
          <p:cNvSpPr txBox="1"/>
          <p:nvPr/>
        </p:nvSpPr>
        <p:spPr>
          <a:xfrm>
            <a:off x="10431661" y="5306142"/>
            <a:ext cx="32590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12;p5">
            <a:extLst>
              <a:ext uri="{FF2B5EF4-FFF2-40B4-BE49-F238E27FC236}">
                <a16:creationId xmlns:a16="http://schemas.microsoft.com/office/drawing/2014/main" id="{B57F12D8-FAB5-E05F-B823-83E56E9A47E8}"/>
              </a:ext>
            </a:extLst>
          </p:cNvPr>
          <p:cNvSpPr txBox="1"/>
          <p:nvPr/>
        </p:nvSpPr>
        <p:spPr>
          <a:xfrm>
            <a:off x="9374156" y="5293808"/>
            <a:ext cx="85086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gluon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splitting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13;p5">
            <a:extLst>
              <a:ext uri="{FF2B5EF4-FFF2-40B4-BE49-F238E27FC236}">
                <a16:creationId xmlns:a16="http://schemas.microsoft.com/office/drawing/2014/main" id="{E237A9D5-9B38-EEAB-9C69-D774BCF57E15}"/>
              </a:ext>
            </a:extLst>
          </p:cNvPr>
          <p:cNvSpPr txBox="1"/>
          <p:nvPr/>
        </p:nvSpPr>
        <p:spPr>
          <a:xfrm>
            <a:off x="10856456" y="5356872"/>
            <a:ext cx="12205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gluon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recombination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14;p5">
            <a:extLst>
              <a:ext uri="{FF2B5EF4-FFF2-40B4-BE49-F238E27FC236}">
                <a16:creationId xmlns:a16="http://schemas.microsoft.com/office/drawing/2014/main" id="{3E0BD22F-63EE-35E8-7A41-83A88379E699}"/>
              </a:ext>
            </a:extLst>
          </p:cNvPr>
          <p:cNvSpPr txBox="1"/>
          <p:nvPr/>
        </p:nvSpPr>
        <p:spPr>
          <a:xfrm>
            <a:off x="426491" y="5814461"/>
            <a:ext cx="2084598" cy="369332"/>
          </a:xfrm>
          <a:prstGeom prst="rect">
            <a:avLst/>
          </a:prstGeom>
          <a:gradFill>
            <a:gsLst>
              <a:gs pos="0">
                <a:srgbClr val="FBFCF3"/>
              </a:gs>
              <a:gs pos="54000">
                <a:srgbClr val="E0EDAE"/>
              </a:gs>
              <a:gs pos="97000">
                <a:srgbClr val="B2D33A"/>
              </a:gs>
              <a:gs pos="100000">
                <a:srgbClr val="B2D33A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SPIN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15;p5">
            <a:extLst>
              <a:ext uri="{FF2B5EF4-FFF2-40B4-BE49-F238E27FC236}">
                <a16:creationId xmlns:a16="http://schemas.microsoft.com/office/drawing/2014/main" id="{CC54407D-587F-E4B2-102B-C23565DA65DD}"/>
              </a:ext>
            </a:extLst>
          </p:cNvPr>
          <p:cNvSpPr txBox="1"/>
          <p:nvPr/>
        </p:nvSpPr>
        <p:spPr>
          <a:xfrm>
            <a:off x="2755420" y="5807107"/>
            <a:ext cx="2084598" cy="369332"/>
          </a:xfrm>
          <a:prstGeom prst="rect">
            <a:avLst/>
          </a:prstGeom>
          <a:gradFill>
            <a:gsLst>
              <a:gs pos="0">
                <a:srgbClr val="FBFCF3"/>
              </a:gs>
              <a:gs pos="54000">
                <a:srgbClr val="E0EDAE"/>
              </a:gs>
              <a:gs pos="97000">
                <a:srgbClr val="B2D33A"/>
              </a:gs>
              <a:gs pos="100000">
                <a:srgbClr val="B2D33A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MASS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16;p5">
            <a:extLst>
              <a:ext uri="{FF2B5EF4-FFF2-40B4-BE49-F238E27FC236}">
                <a16:creationId xmlns:a16="http://schemas.microsoft.com/office/drawing/2014/main" id="{9A722974-CDB5-E5D7-1924-A3E0B4CBC358}"/>
              </a:ext>
            </a:extLst>
          </p:cNvPr>
          <p:cNvSpPr txBox="1"/>
          <p:nvPr/>
        </p:nvSpPr>
        <p:spPr>
          <a:xfrm>
            <a:off x="5034214" y="5814461"/>
            <a:ext cx="2084598" cy="369332"/>
          </a:xfrm>
          <a:prstGeom prst="rect">
            <a:avLst/>
          </a:prstGeom>
          <a:gradFill>
            <a:gsLst>
              <a:gs pos="0">
                <a:srgbClr val="FBFCF3"/>
              </a:gs>
              <a:gs pos="54000">
                <a:srgbClr val="E0EDAE"/>
              </a:gs>
              <a:gs pos="97000">
                <a:srgbClr val="B2D33A"/>
              </a:gs>
              <a:gs pos="100000">
                <a:srgbClr val="B2D33A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3D-Imaging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17;p5">
            <a:extLst>
              <a:ext uri="{FF2B5EF4-FFF2-40B4-BE49-F238E27FC236}">
                <a16:creationId xmlns:a16="http://schemas.microsoft.com/office/drawing/2014/main" id="{23D0EAB2-4E31-DCB3-8ABB-390FC8722D88}"/>
              </a:ext>
            </a:extLst>
          </p:cNvPr>
          <p:cNvSpPr txBox="1"/>
          <p:nvPr/>
        </p:nvSpPr>
        <p:spPr>
          <a:xfrm>
            <a:off x="7313008" y="5806724"/>
            <a:ext cx="1953304" cy="369332"/>
          </a:xfrm>
          <a:prstGeom prst="rect">
            <a:avLst/>
          </a:prstGeom>
          <a:gradFill>
            <a:gsLst>
              <a:gs pos="0">
                <a:srgbClr val="FBFCF3"/>
              </a:gs>
              <a:gs pos="54000">
                <a:srgbClr val="E0EDAE"/>
              </a:gs>
              <a:gs pos="97000">
                <a:srgbClr val="B2D33A"/>
              </a:gs>
              <a:gs pos="100000">
                <a:srgbClr val="B2D33A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QCD in Nuclei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118;p5">
            <a:extLst>
              <a:ext uri="{FF2B5EF4-FFF2-40B4-BE49-F238E27FC236}">
                <a16:creationId xmlns:a16="http://schemas.microsoft.com/office/drawing/2014/main" id="{8DFF04B7-2BD0-5EBC-7D05-7C02BAB7E3D9}"/>
              </a:ext>
            </a:extLst>
          </p:cNvPr>
          <p:cNvSpPr txBox="1"/>
          <p:nvPr/>
        </p:nvSpPr>
        <p:spPr>
          <a:xfrm>
            <a:off x="9460508" y="5775212"/>
            <a:ext cx="2645681" cy="369291"/>
          </a:xfrm>
          <a:prstGeom prst="rect">
            <a:avLst/>
          </a:prstGeom>
          <a:gradFill>
            <a:gsLst>
              <a:gs pos="0">
                <a:srgbClr val="FBFCF3"/>
              </a:gs>
              <a:gs pos="54000">
                <a:srgbClr val="E0EDAE"/>
              </a:gs>
              <a:gs pos="97000">
                <a:srgbClr val="B2D33A"/>
              </a:gs>
              <a:gs pos="100000">
                <a:srgbClr val="B2D33A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Dense Gluon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Systems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103;p5">
            <a:extLst>
              <a:ext uri="{FF2B5EF4-FFF2-40B4-BE49-F238E27FC236}">
                <a16:creationId xmlns:a16="http://schemas.microsoft.com/office/drawing/2014/main" id="{B8400A88-7BAA-B123-A7AB-6BD3F5D21AD7}"/>
              </a:ext>
            </a:extLst>
          </p:cNvPr>
          <p:cNvSpPr txBox="1"/>
          <p:nvPr/>
        </p:nvSpPr>
        <p:spPr>
          <a:xfrm>
            <a:off x="353680" y="2147186"/>
            <a:ext cx="2449694" cy="3739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quarks, gluons, and orbital angular momentum contribute to proton spin?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Spin is a fundamental property of matter. All elementary particles but Higgs carry spin.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Spin of composite particles </a:t>
            </a:r>
            <a:r>
              <a:rPr lang="en-US" sz="13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such as the proton cannot be explained by a static picture but are caused by the </a:t>
            </a:r>
            <a:r>
              <a:rPr lang="en-US" sz="13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interplay of properties and interactions of quarks and gluons inside. </a:t>
            </a:r>
            <a:endParaRPr sz="1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121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12E1E-0C42-05AD-373E-9A5C49365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3B63E5-3823-EE04-5599-DFF02274F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509" y="684066"/>
            <a:ext cx="11800911" cy="5482695"/>
          </a:xfrm>
        </p:spPr>
        <p:txBody>
          <a:bodyPr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err="1"/>
              <a:t>ePIC</a:t>
            </a:r>
            <a:r>
              <a:rPr lang="en-US" sz="1800" dirty="0"/>
              <a:t> Detector is stable and has been technically baselined since Spring 2024.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/>
              <a:t>Detector scope has been complete in the P6 resource-loaded schedule since Fall 2025.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This allows us to use it as a tool, for example to find cost mitigations to work with our UK colleagues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The risk register is regularly updated for the Detector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This allowed us since February 2026 to also project Monte-Carlo based contingencies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/>
              <a:t>Two of the Detector-related CD-3A procurements have completed (PbWO4 crystals, Silicon Photomultipliers).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/>
              <a:t>All but one of the 60% Preliminary Design Reviews have been completed, and the first 90% Final Design Review for non-CD-3A/CD-3B scope has been completed.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/>
              <a:t>EIC Detector Cost-Weighted Design Maturity grew from ~65% at last RRB to ~75% now.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/>
              <a:t>The EIC Detector documentation is well advanced – see </a:t>
            </a:r>
            <a:r>
              <a:rPr lang="en-US" sz="1800" dirty="0">
                <a:hlinkClick r:id="rId2"/>
              </a:rPr>
              <a:t>https://eic.jlab.org/Detector</a:t>
            </a:r>
            <a:r>
              <a:rPr lang="en-US" sz="1800" dirty="0"/>
              <a:t>, the </a:t>
            </a:r>
            <a:r>
              <a:rPr lang="en-US" sz="1800" dirty="0" err="1"/>
              <a:t>ePIC</a:t>
            </a:r>
            <a:r>
              <a:rPr lang="en-US" sz="1800" dirty="0"/>
              <a:t> draft pre-TDR, and the extensive </a:t>
            </a:r>
            <a:r>
              <a:rPr lang="en-US" sz="1800" dirty="0" err="1"/>
              <a:t>prebrief</a:t>
            </a:r>
            <a:r>
              <a:rPr lang="en-US" sz="1800" dirty="0"/>
              <a:t> documentation for the Detector at various reviews.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/>
              <a:t>There is strong and broad support to keep the momentum of </a:t>
            </a:r>
            <a:r>
              <a:rPr lang="en-US" sz="1800" dirty="0" err="1"/>
              <a:t>ePIC</a:t>
            </a:r>
            <a:r>
              <a:rPr lang="en-US" sz="1800" dirty="0"/>
              <a:t> and its international character.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Large component of Detector in planned CD-3C package (~33% of the scope).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Project support to continue non-CD-3C scope Detector FY26 momentum into FY27.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/>
              <a:t>CERN and DOE are in their final stage to prepare the collaboration agreement and eventually sign; such an agreement will formally initiate cooperation on the EIC between DOE and CERN, with signatures aimed for early this summer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203463-BFFF-7E27-3690-97DABEB9D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54864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708579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5E4E8-597B-608D-7C63-8BBE24104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5530BA21-7416-AFC6-107B-8D60932A7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1" y="1233889"/>
            <a:ext cx="10508521" cy="39292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DBCB7E-A3EA-6155-2EC5-FC3FE36F3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68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194911-5073-8841-BAF8-E1E38EDC0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24" y="3258507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E8712C-A7E8-A711-FFEC-48B735CE6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44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9420F-5CD1-7EAD-43B7-3107E25E8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DC12A-BFE1-AA3F-8BE8-EE120A267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required of an EIC Detector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2B9749-0158-42BD-B2C1-F6FC201A8B05}"/>
              </a:ext>
            </a:extLst>
          </p:cNvPr>
          <p:cNvCxnSpPr/>
          <p:nvPr/>
        </p:nvCxnSpPr>
        <p:spPr>
          <a:xfrm>
            <a:off x="5054600" y="1001182"/>
            <a:ext cx="774700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71DEF3D-6157-BCE9-3E68-48827AEC6A36}"/>
              </a:ext>
            </a:extLst>
          </p:cNvPr>
          <p:cNvCxnSpPr>
            <a:cxnSpLocks/>
          </p:cNvCxnSpPr>
          <p:nvPr/>
        </p:nvCxnSpPr>
        <p:spPr>
          <a:xfrm flipH="1">
            <a:off x="5943600" y="1001182"/>
            <a:ext cx="723900" cy="0"/>
          </a:xfrm>
          <a:prstGeom prst="straightConnector1">
            <a:avLst/>
          </a:prstGeom>
          <a:ln w="28575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D107471-CD00-D627-AFA5-879A70C706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023" b="4483"/>
          <a:stretch>
            <a:fillRect/>
          </a:stretch>
        </p:blipFill>
        <p:spPr>
          <a:xfrm>
            <a:off x="2903663" y="1246899"/>
            <a:ext cx="6384673" cy="33171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A2EF36-46AD-2357-FE55-FC959F39684A}"/>
              </a:ext>
            </a:extLst>
          </p:cNvPr>
          <p:cNvSpPr txBox="1"/>
          <p:nvPr/>
        </p:nvSpPr>
        <p:spPr>
          <a:xfrm>
            <a:off x="9114230" y="4038294"/>
            <a:ext cx="18453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Detectors integrated </a:t>
            </a:r>
          </a:p>
          <a:p>
            <a:pPr algn="ctr"/>
            <a:r>
              <a:rPr lang="en-US" sz="1400" dirty="0"/>
              <a:t>along the beam line</a:t>
            </a:r>
          </a:p>
          <a:p>
            <a:pPr algn="ctr"/>
            <a:r>
              <a:rPr lang="en-US" sz="1400" dirty="0"/>
              <a:t>up to 40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118EB5-24B3-0EE3-9BFC-F3E6C592C6A9}"/>
              </a:ext>
            </a:extLst>
          </p:cNvPr>
          <p:cNvSpPr txBox="1"/>
          <p:nvPr/>
        </p:nvSpPr>
        <p:spPr>
          <a:xfrm>
            <a:off x="1335509" y="3979050"/>
            <a:ext cx="19351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Dedicated detector to </a:t>
            </a:r>
          </a:p>
          <a:p>
            <a:pPr algn="ctr"/>
            <a:r>
              <a:rPr lang="en-US" sz="1400" dirty="0"/>
              <a:t>measure very low</a:t>
            </a:r>
          </a:p>
          <a:p>
            <a:pPr algn="ctr"/>
            <a:r>
              <a:rPr lang="en-US" sz="1400" dirty="0"/>
              <a:t>Q</a:t>
            </a:r>
            <a:r>
              <a:rPr lang="en-US" sz="1400" baseline="30000" dirty="0"/>
              <a:t>2</a:t>
            </a:r>
            <a:r>
              <a:rPr lang="en-US" sz="1400" dirty="0"/>
              <a:t> at 35 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86382A-9A59-8779-E774-D6B4C57DEF92}"/>
              </a:ext>
            </a:extLst>
          </p:cNvPr>
          <p:cNvSpPr txBox="1"/>
          <p:nvPr/>
        </p:nvSpPr>
        <p:spPr>
          <a:xfrm>
            <a:off x="546100" y="582082"/>
            <a:ext cx="986404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Asymmetric beam energies</a:t>
            </a:r>
          </a:p>
          <a:p>
            <a:pPr lvl="1"/>
            <a:r>
              <a:rPr lang="en-US" sz="1400" dirty="0"/>
              <a:t>                  41GeV 100 to 275 GeV </a:t>
            </a:r>
            <a:r>
              <a:rPr lang="en-US" sz="1400" b="1" dirty="0"/>
              <a:t>polarized p</a:t>
            </a:r>
            <a:r>
              <a:rPr lang="en-US" sz="1400" dirty="0"/>
              <a:t>/A </a:t>
            </a:r>
            <a:r>
              <a:rPr lang="en-US" sz="1400" dirty="0">
                <a:sym typeface="Wingdings" pitchFamily="2" charset="2"/>
              </a:rPr>
              <a:t>                                   </a:t>
            </a:r>
            <a:r>
              <a:rPr lang="en-US" sz="1400" b="1" dirty="0">
                <a:sym typeface="Wingdings" pitchFamily="2" charset="2"/>
              </a:rPr>
              <a:t>polarized </a:t>
            </a:r>
            <a:r>
              <a:rPr lang="en-US" sz="1400" b="1" dirty="0"/>
              <a:t>electron</a:t>
            </a:r>
            <a:r>
              <a:rPr lang="en-US" sz="1400" dirty="0"/>
              <a:t>s 5 GeV, 10 GeV, 18 GeV</a:t>
            </a:r>
          </a:p>
          <a:p>
            <a:r>
              <a:rPr lang="en-US" sz="1400" dirty="0"/>
              <a:t>requires an asymmetric detector with an electron and a hadron endcap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AD1F3E-B924-F21E-789C-30627CFB030A}"/>
              </a:ext>
            </a:extLst>
          </p:cNvPr>
          <p:cNvSpPr txBox="1"/>
          <p:nvPr/>
        </p:nvSpPr>
        <p:spPr>
          <a:xfrm>
            <a:off x="1850832" y="4757599"/>
            <a:ext cx="723275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chemeClr val="accent1">
                  <a:lumMod val="40000"/>
                  <a:lumOff val="60000"/>
                </a:schemeClr>
              </a:gs>
              <a:gs pos="97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SPIN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801C70-E7E7-EDEF-2D6A-2380C4FA84FF}"/>
              </a:ext>
            </a:extLst>
          </p:cNvPr>
          <p:cNvSpPr txBox="1"/>
          <p:nvPr/>
        </p:nvSpPr>
        <p:spPr>
          <a:xfrm>
            <a:off x="6622681" y="4782651"/>
            <a:ext cx="838691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chemeClr val="accent1">
                  <a:lumMod val="40000"/>
                  <a:lumOff val="60000"/>
                </a:schemeClr>
              </a:gs>
              <a:gs pos="97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MASS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B6027-7ADD-17F1-F22E-4584DFEC8FDA}"/>
              </a:ext>
            </a:extLst>
          </p:cNvPr>
          <p:cNvSpPr txBox="1"/>
          <p:nvPr/>
        </p:nvSpPr>
        <p:spPr>
          <a:xfrm>
            <a:off x="7874931" y="4782650"/>
            <a:ext cx="137730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chemeClr val="accent1">
                  <a:lumMod val="40000"/>
                  <a:lumOff val="60000"/>
                </a:schemeClr>
              </a:gs>
              <a:gs pos="97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3D-Imaging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D4C332-22B4-DEF3-AD26-2622BD9AB2AB}"/>
              </a:ext>
            </a:extLst>
          </p:cNvPr>
          <p:cNvSpPr txBox="1"/>
          <p:nvPr/>
        </p:nvSpPr>
        <p:spPr>
          <a:xfrm>
            <a:off x="3125390" y="4757599"/>
            <a:ext cx="941283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chemeClr val="accent1">
                  <a:lumMod val="40000"/>
                  <a:lumOff val="60000"/>
                </a:schemeClr>
              </a:gs>
              <a:gs pos="97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QCD in</a:t>
            </a:r>
          </a:p>
          <a:p>
            <a:pPr algn="ctr"/>
            <a:r>
              <a:rPr lang="en-US" dirty="0">
                <a:solidFill>
                  <a:srgbClr val="0432FF"/>
                </a:solidFill>
              </a:rPr>
              <a:t>Nuclei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240DF6-97CF-9E59-8A13-7ED8F78CC08D}"/>
              </a:ext>
            </a:extLst>
          </p:cNvPr>
          <p:cNvSpPr txBox="1"/>
          <p:nvPr/>
        </p:nvSpPr>
        <p:spPr>
          <a:xfrm>
            <a:off x="4664444" y="4757598"/>
            <a:ext cx="1531188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chemeClr val="accent1">
                  <a:lumMod val="40000"/>
                  <a:lumOff val="60000"/>
                </a:schemeClr>
              </a:gs>
              <a:gs pos="97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Dense Gluon</a:t>
            </a:r>
          </a:p>
          <a:p>
            <a:pPr algn="ctr"/>
            <a:r>
              <a:rPr lang="en-US" dirty="0">
                <a:solidFill>
                  <a:srgbClr val="0432FF"/>
                </a:solidFill>
              </a:rPr>
              <a:t>Systems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47ADA2-8AE9-7904-7801-F179E7A26191}"/>
              </a:ext>
            </a:extLst>
          </p:cNvPr>
          <p:cNvSpPr txBox="1"/>
          <p:nvPr/>
        </p:nvSpPr>
        <p:spPr>
          <a:xfrm>
            <a:off x="2958963" y="5451237"/>
            <a:ext cx="5740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require detection of scattered electron and produced hadrons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09D3BB-D33C-FEB3-4524-50AD6EFC16D8}"/>
              </a:ext>
            </a:extLst>
          </p:cNvPr>
          <p:cNvSpPr txBox="1"/>
          <p:nvPr/>
        </p:nvSpPr>
        <p:spPr>
          <a:xfrm>
            <a:off x="6622681" y="5765824"/>
            <a:ext cx="43316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require detection detection of all produced particles, </a:t>
            </a:r>
          </a:p>
          <a:p>
            <a:r>
              <a:rPr lang="en-US" sz="1400" dirty="0"/>
              <a:t>especially the ones scattered under very small</a:t>
            </a:r>
          </a:p>
          <a:p>
            <a:r>
              <a:rPr lang="en-US" sz="1400" dirty="0"/>
              <a:t>angles into the detectors along the beam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3365E9-A4E1-6605-59F7-D5018A176655}"/>
              </a:ext>
            </a:extLst>
          </p:cNvPr>
          <p:cNvSpPr txBox="1"/>
          <p:nvPr/>
        </p:nvSpPr>
        <p:spPr>
          <a:xfrm>
            <a:off x="542652" y="1391431"/>
            <a:ext cx="2536032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lvl="1" indent="-285750">
              <a:buFont typeface="Wingdings" pitchFamily="2" charset="2"/>
              <a:buChar char="§"/>
            </a:pPr>
            <a:r>
              <a:rPr lang="en-US" sz="1200" dirty="0"/>
              <a:t>tracking, particle identification, EM and hadronic calorimetry functionality in all directions, covering equal rapidity area:</a:t>
            </a:r>
            <a:r>
              <a:rPr lang="en-US" sz="12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(-4 &lt; </a:t>
            </a:r>
            <a:r>
              <a:rPr lang="en-US" sz="1200" dirty="0">
                <a:solidFill>
                  <a:srgbClr val="0096FF"/>
                </a:solidFill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h</a:t>
            </a:r>
            <a:r>
              <a:rPr lang="en-US" sz="12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&lt; 4)</a:t>
            </a:r>
            <a:r>
              <a:rPr lang="en-US" sz="1200" dirty="0"/>
              <a:t> </a:t>
            </a:r>
          </a:p>
          <a:p>
            <a:pPr marL="285750" lvl="1" indent="-285750">
              <a:buFont typeface="Wingdings" pitchFamily="2" charset="2"/>
              <a:buChar char="§"/>
            </a:pPr>
            <a:r>
              <a:rPr lang="en-US" sz="1200" dirty="0"/>
              <a:t>low mass detectors critical for precise scattered electron reconstruction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D37309-DAF7-9698-364F-083DC75214EF}"/>
              </a:ext>
            </a:extLst>
          </p:cNvPr>
          <p:cNvSpPr/>
          <p:nvPr/>
        </p:nvSpPr>
        <p:spPr>
          <a:xfrm>
            <a:off x="1728788" y="4717714"/>
            <a:ext cx="7622381" cy="686215"/>
          </a:xfrm>
          <a:prstGeom prst="rect">
            <a:avLst/>
          </a:prstGeom>
          <a:noFill/>
          <a:ln w="25400">
            <a:solidFill>
              <a:srgbClr val="00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8D185B-5FAA-DCED-8C91-42F54BB1AA30}"/>
              </a:ext>
            </a:extLst>
          </p:cNvPr>
          <p:cNvSpPr/>
          <p:nvPr/>
        </p:nvSpPr>
        <p:spPr>
          <a:xfrm>
            <a:off x="2903662" y="5466569"/>
            <a:ext cx="5740675" cy="313809"/>
          </a:xfrm>
          <a:prstGeom prst="rect">
            <a:avLst/>
          </a:prstGeom>
          <a:noFill/>
          <a:ln w="25400">
            <a:solidFill>
              <a:srgbClr val="00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4B3A13-CFA9-30EE-D228-0B32BCF98E3D}"/>
              </a:ext>
            </a:extLst>
          </p:cNvPr>
          <p:cNvSpPr/>
          <p:nvPr/>
        </p:nvSpPr>
        <p:spPr>
          <a:xfrm>
            <a:off x="6512943" y="4757850"/>
            <a:ext cx="2907742" cy="686215"/>
          </a:xfrm>
          <a:prstGeom prst="rect">
            <a:avLst/>
          </a:prstGeom>
          <a:noFill/>
          <a:ln w="254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92EE66-83F1-B659-242B-5DF2DD39443E}"/>
              </a:ext>
            </a:extLst>
          </p:cNvPr>
          <p:cNvSpPr/>
          <p:nvPr/>
        </p:nvSpPr>
        <p:spPr>
          <a:xfrm>
            <a:off x="6629104" y="5808111"/>
            <a:ext cx="4222926" cy="686215"/>
          </a:xfrm>
          <a:prstGeom prst="rect">
            <a:avLst/>
          </a:prstGeom>
          <a:noFill/>
          <a:ln w="254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9A5946-1566-BC7F-E0ED-DB863B858563}"/>
              </a:ext>
            </a:extLst>
          </p:cNvPr>
          <p:cNvSpPr txBox="1"/>
          <p:nvPr/>
        </p:nvSpPr>
        <p:spPr>
          <a:xfrm>
            <a:off x="9012399" y="1379091"/>
            <a:ext cx="2777202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buClr>
                <a:srgbClr val="0096FF"/>
              </a:buClr>
              <a:tabLst>
                <a:tab pos="6454775" algn="r"/>
              </a:tabLst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polarized proton and electron beams:  70%</a:t>
            </a:r>
          </a:p>
          <a:p>
            <a:pPr>
              <a:buClr>
                <a:srgbClr val="0096FF"/>
              </a:buClr>
              <a:tabLst>
                <a:tab pos="6454775" algn="r"/>
              </a:tabLst>
              <a:defRPr/>
            </a:pPr>
            <a:r>
              <a:rPr lang="en-US" sz="1200" dirty="0">
                <a:solidFill>
                  <a:srgbClr val="0096FF"/>
                </a:solidFill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1200" dirty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 requires high precision electron    </a:t>
            </a:r>
          </a:p>
          <a:p>
            <a:pPr>
              <a:buClr>
                <a:srgbClr val="0096FF"/>
              </a:buClr>
              <a:tabLst>
                <a:tab pos="6454775" algn="r"/>
              </a:tabLst>
              <a:defRPr/>
            </a:pPr>
            <a:r>
              <a:rPr lang="en-US" sz="1200" dirty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     and hadron polarimetry</a:t>
            </a:r>
            <a:endParaRPr lang="en-US" sz="1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93889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" grpId="0" animBg="1"/>
      <p:bldP spid="7" grpId="0" animBg="1"/>
      <p:bldP spid="8" grpId="0" animBg="1"/>
      <p:bldP spid="12" grpId="0" animBg="1"/>
      <p:bldP spid="19" grpId="0" animBg="1"/>
      <p:bldP spid="21" grpId="0"/>
      <p:bldP spid="22" grpId="0"/>
      <p:bldP spid="14" grpId="0"/>
      <p:bldP spid="16" grpId="0" animBg="1"/>
      <p:bldP spid="17" grpId="0" animBg="1"/>
      <p:bldP spid="18" grpId="0" animBg="1"/>
      <p:bldP spid="20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D9768-DFD6-33B8-CF61-5AE16D64D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609600"/>
          </a:xfrm>
        </p:spPr>
        <p:txBody>
          <a:bodyPr>
            <a:normAutofit/>
          </a:bodyPr>
          <a:lstStyle/>
          <a:p>
            <a:r>
              <a:rPr lang="en-US" sz="3200" dirty="0"/>
              <a:t>6.03 DET – EIC Detector = </a:t>
            </a:r>
            <a:r>
              <a:rPr lang="en-US" sz="3200" dirty="0" err="1"/>
              <a:t>ePIC</a:t>
            </a:r>
            <a:endParaRPr lang="en-US" sz="3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0A7050-912F-3491-1D87-F870B607F7B1}"/>
              </a:ext>
            </a:extLst>
          </p:cNvPr>
          <p:cNvSpPr txBox="1">
            <a:spLocks/>
          </p:cNvSpPr>
          <p:nvPr/>
        </p:nvSpPr>
        <p:spPr>
          <a:xfrm>
            <a:off x="318478" y="682517"/>
            <a:ext cx="4202648" cy="442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2B9D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2B9D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26 subsystems over ± 40 m to measure particle momenta, energy and type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600" b="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2T Solenoid (⌀ 2.84 m)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600" b="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hadronic calorimeters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600" b="0" dirty="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electromagnetic calorimeters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600" b="0" dirty="0">
                <a:solidFill>
                  <a:srgbClr val="009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particle Identification detectors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6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Silicon and Micro-pattern gas tracking detectors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7 detectors integrated into the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    accelerator lattice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fully streaming readout electronics and DAQ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integrating  AI/ML capabilities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electron and hadron polarimetry to measure the spin of the beam particles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endParaRPr lang="en-US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89138E-ED7E-D2D5-2414-DA5B3EECA52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49" y="4118643"/>
            <a:ext cx="12192000" cy="2498436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3A759A16-7D87-2544-60EC-C8A30ED08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326" y="5628645"/>
            <a:ext cx="736033" cy="52953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B18BD2-529B-8DC0-BC8F-A059FA3EF646}"/>
              </a:ext>
            </a:extLst>
          </p:cNvPr>
          <p:cNvCxnSpPr>
            <a:cxnSpLocks/>
          </p:cNvCxnSpPr>
          <p:nvPr/>
        </p:nvCxnSpPr>
        <p:spPr>
          <a:xfrm flipV="1">
            <a:off x="3686396" y="4727083"/>
            <a:ext cx="1630843" cy="196542"/>
          </a:xfrm>
          <a:prstGeom prst="straightConnector1">
            <a:avLst/>
          </a:prstGeom>
          <a:ln w="3810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9F2404-B2D1-65F5-5D59-0FC369E42385}"/>
              </a:ext>
            </a:extLst>
          </p:cNvPr>
          <p:cNvCxnSpPr>
            <a:cxnSpLocks/>
          </p:cNvCxnSpPr>
          <p:nvPr/>
        </p:nvCxnSpPr>
        <p:spPr>
          <a:xfrm flipH="1">
            <a:off x="7494530" y="4352538"/>
            <a:ext cx="1901402" cy="227402"/>
          </a:xfrm>
          <a:prstGeom prst="straightConnector1">
            <a:avLst/>
          </a:prstGeom>
          <a:ln w="38100">
            <a:solidFill>
              <a:srgbClr val="FF8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C6C69B7-EE43-3C2E-C071-409592365E68}"/>
              </a:ext>
            </a:extLst>
          </p:cNvPr>
          <p:cNvSpPr txBox="1"/>
          <p:nvPr/>
        </p:nvSpPr>
        <p:spPr>
          <a:xfrm rot="21264767">
            <a:off x="7416648" y="4133503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electron beam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165999-4317-00DF-094B-A132F6552F48}"/>
              </a:ext>
            </a:extLst>
          </p:cNvPr>
          <p:cNvSpPr txBox="1"/>
          <p:nvPr/>
        </p:nvSpPr>
        <p:spPr>
          <a:xfrm rot="21240000">
            <a:off x="4039628" y="4456255"/>
            <a:ext cx="123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p/A beam</a:t>
            </a: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9FE108BC-0F40-2F9F-3A74-CCB9DFEE3A2B}"/>
              </a:ext>
            </a:extLst>
          </p:cNvPr>
          <p:cNvSpPr/>
          <p:nvPr/>
        </p:nvSpPr>
        <p:spPr>
          <a:xfrm>
            <a:off x="3014232" y="5056078"/>
            <a:ext cx="629904" cy="588042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DCB5CBE1-35AB-6CEE-A6AC-DCE3D6965928}"/>
              </a:ext>
            </a:extLst>
          </p:cNvPr>
          <p:cNvSpPr/>
          <p:nvPr/>
        </p:nvSpPr>
        <p:spPr>
          <a:xfrm>
            <a:off x="1983056" y="4914767"/>
            <a:ext cx="73567" cy="944528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33">
            <a:extLst>
              <a:ext uri="{FF2B5EF4-FFF2-40B4-BE49-F238E27FC236}">
                <a16:creationId xmlns:a16="http://schemas.microsoft.com/office/drawing/2014/main" id="{578FA582-FDCD-A768-ADF7-D26A2FFB0FD4}"/>
              </a:ext>
            </a:extLst>
          </p:cNvPr>
          <p:cNvSpPr txBox="1"/>
          <p:nvPr/>
        </p:nvSpPr>
        <p:spPr>
          <a:xfrm>
            <a:off x="455391" y="4903844"/>
            <a:ext cx="1524166" cy="36933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b="0">
                <a:latin typeface="Arial" panose="020B0604020202020204" pitchFamily="34" charset="0"/>
                <a:cs typeface="Arial" panose="020B0604020202020204" pitchFamily="34" charset="0"/>
              </a:rPr>
              <a:t>Luminosity</a:t>
            </a:r>
            <a:r>
              <a:rPr lang="en-US" sz="1200" b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sz="1200" b="0">
                <a:latin typeface="Arial" panose="020B0604020202020204" pitchFamily="34" charset="0"/>
                <a:cs typeface="Arial" panose="020B0604020202020204" pitchFamily="34" charset="0"/>
              </a:rPr>
              <a:t>ystem </a:t>
            </a:r>
          </a:p>
        </p:txBody>
      </p:sp>
      <p:sp>
        <p:nvSpPr>
          <p:cNvPr id="14" name="TextBox 33">
            <a:extLst>
              <a:ext uri="{FF2B5EF4-FFF2-40B4-BE49-F238E27FC236}">
                <a16:creationId xmlns:a16="http://schemas.microsoft.com/office/drawing/2014/main" id="{C55D35AC-5937-5EA9-1CB7-41AE567A2389}"/>
              </a:ext>
            </a:extLst>
          </p:cNvPr>
          <p:cNvSpPr txBox="1"/>
          <p:nvPr/>
        </p:nvSpPr>
        <p:spPr>
          <a:xfrm>
            <a:off x="1983282" y="4778568"/>
            <a:ext cx="1780505" cy="36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b="0">
                <a:latin typeface="Arial" panose="020B0604020202020204" pitchFamily="34" charset="0"/>
                <a:cs typeface="Arial" panose="020B0604020202020204" pitchFamily="34" charset="0"/>
              </a:rPr>
              <a:t>Low-Q2 </a:t>
            </a:r>
            <a:r>
              <a:rPr lang="en-US" sz="1200" b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200" b="0">
                <a:latin typeface="Arial" panose="020B0604020202020204" pitchFamily="34" charset="0"/>
                <a:cs typeface="Arial" panose="020B0604020202020204" pitchFamily="34" charset="0"/>
              </a:rPr>
              <a:t>aggers</a:t>
            </a:r>
          </a:p>
        </p:txBody>
      </p:sp>
      <p:sp>
        <p:nvSpPr>
          <p:cNvPr id="15" name="TextBox 33">
            <a:extLst>
              <a:ext uri="{FF2B5EF4-FFF2-40B4-BE49-F238E27FC236}">
                <a16:creationId xmlns:a16="http://schemas.microsoft.com/office/drawing/2014/main" id="{4176823E-4D92-E8B8-198A-5E273E2AA127}"/>
              </a:ext>
            </a:extLst>
          </p:cNvPr>
          <p:cNvSpPr txBox="1"/>
          <p:nvPr/>
        </p:nvSpPr>
        <p:spPr>
          <a:xfrm>
            <a:off x="9839624" y="3894370"/>
            <a:ext cx="1883701" cy="36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200" b="0">
                <a:latin typeface="Arial" panose="020B0604020202020204" pitchFamily="34" charset="0"/>
                <a:cs typeface="Arial" panose="020B0604020202020204" pitchFamily="34" charset="0"/>
              </a:rPr>
              <a:t>Zero Degree Calorimeter</a:t>
            </a:r>
            <a:endParaRPr sz="12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0AFC7D46-4AA1-B477-312F-A6DEB45BBBB2}"/>
              </a:ext>
            </a:extLst>
          </p:cNvPr>
          <p:cNvSpPr/>
          <p:nvPr/>
        </p:nvSpPr>
        <p:spPr>
          <a:xfrm flipH="1" flipV="1">
            <a:off x="9747091" y="4862409"/>
            <a:ext cx="357697" cy="543466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A3FA8565-53AE-F393-49FC-70FA5AEF8FFB}"/>
              </a:ext>
            </a:extLst>
          </p:cNvPr>
          <p:cNvSpPr/>
          <p:nvPr/>
        </p:nvSpPr>
        <p:spPr>
          <a:xfrm>
            <a:off x="10683366" y="4165243"/>
            <a:ext cx="361757" cy="553996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DD7E2515-9CB4-025E-4FE1-10C860C2D70E}"/>
              </a:ext>
            </a:extLst>
          </p:cNvPr>
          <p:cNvSpPr txBox="1"/>
          <p:nvPr/>
        </p:nvSpPr>
        <p:spPr>
          <a:xfrm>
            <a:off x="7562809" y="5479316"/>
            <a:ext cx="1106393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b="0">
                <a:latin typeface="Arial" panose="020B0604020202020204" pitchFamily="34" charset="0"/>
                <a:cs typeface="Arial" panose="020B0604020202020204" pitchFamily="34" charset="0"/>
              </a:rPr>
              <a:t>B0 </a:t>
            </a:r>
            <a:r>
              <a:rPr lang="en-US" sz="1200" b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200" b="0">
                <a:latin typeface="Arial" panose="020B0604020202020204" pitchFamily="34" charset="0"/>
                <a:cs typeface="Arial" panose="020B0604020202020204" pitchFamily="34" charset="0"/>
              </a:rPr>
              <a:t>agnet</a:t>
            </a:r>
            <a:r>
              <a:rPr lang="en-US" sz="1200" b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200" b="0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endParaRPr sz="12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ine">
            <a:extLst>
              <a:ext uri="{FF2B5EF4-FFF2-40B4-BE49-F238E27FC236}">
                <a16:creationId xmlns:a16="http://schemas.microsoft.com/office/drawing/2014/main" id="{E23AEA74-7546-21C2-3BFA-1D56827F6873}"/>
              </a:ext>
            </a:extLst>
          </p:cNvPr>
          <p:cNvSpPr/>
          <p:nvPr/>
        </p:nvSpPr>
        <p:spPr>
          <a:xfrm flipH="1" flipV="1">
            <a:off x="7494530" y="5199449"/>
            <a:ext cx="629904" cy="364677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33">
            <a:extLst>
              <a:ext uri="{FF2B5EF4-FFF2-40B4-BE49-F238E27FC236}">
                <a16:creationId xmlns:a16="http://schemas.microsoft.com/office/drawing/2014/main" id="{FA939665-5662-9C2A-407D-7DB35554CE96}"/>
              </a:ext>
            </a:extLst>
          </p:cNvPr>
          <p:cNvSpPr txBox="1"/>
          <p:nvPr/>
        </p:nvSpPr>
        <p:spPr>
          <a:xfrm>
            <a:off x="9684228" y="5310434"/>
            <a:ext cx="2524682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b="0">
                <a:latin typeface="Arial" panose="020B0604020202020204" pitchFamily="34" charset="0"/>
                <a:cs typeface="Arial" panose="020B0604020202020204" pitchFamily="34" charset="0"/>
              </a:rPr>
              <a:t>Roman Pots </a:t>
            </a:r>
            <a:r>
              <a:rPr lang="en-US" sz="1200" b="0">
                <a:latin typeface="Arial" panose="020B0604020202020204" pitchFamily="34" charset="0"/>
                <a:cs typeface="Arial" panose="020B0604020202020204" pitchFamily="34" charset="0"/>
              </a:rPr>
              <a:t>(RPs) </a:t>
            </a:r>
            <a:r>
              <a:rPr sz="1200" b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endParaRPr lang="en-US" sz="12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1200" b="0">
                <a:latin typeface="Arial" panose="020B0604020202020204" pitchFamily="34" charset="0"/>
                <a:cs typeface="Arial" panose="020B0604020202020204" pitchFamily="34" charset="0"/>
              </a:rPr>
              <a:t>Off-Momentum </a:t>
            </a:r>
            <a:r>
              <a:rPr lang="en-US" sz="1200" b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200" b="0">
                <a:latin typeface="Arial" panose="020B0604020202020204" pitchFamily="34" charset="0"/>
                <a:cs typeface="Arial" panose="020B0604020202020204" pitchFamily="34" charset="0"/>
              </a:rPr>
              <a:t>etectors</a:t>
            </a:r>
            <a:r>
              <a:rPr lang="en-US" sz="1200" b="0">
                <a:latin typeface="Arial" panose="020B0604020202020204" pitchFamily="34" charset="0"/>
                <a:cs typeface="Arial" panose="020B0604020202020204" pitchFamily="34" charset="0"/>
              </a:rPr>
              <a:t> (OMDs)</a:t>
            </a:r>
            <a:r>
              <a:rPr sz="1200" b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C1E5DFEF-50EC-6EC8-ADE6-E6131FB59E75}"/>
              </a:ext>
            </a:extLst>
          </p:cNvPr>
          <p:cNvSpPr/>
          <p:nvPr/>
        </p:nvSpPr>
        <p:spPr>
          <a:xfrm flipV="1">
            <a:off x="10589732" y="4810513"/>
            <a:ext cx="213273" cy="595361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FDB591-C95D-3DD2-3660-0DAF1C38966E}"/>
              </a:ext>
            </a:extLst>
          </p:cNvPr>
          <p:cNvGrpSpPr>
            <a:grpSpLocks noChangeAspect="1"/>
          </p:cNvGrpSpPr>
          <p:nvPr/>
        </p:nvGrpSpPr>
        <p:grpSpPr>
          <a:xfrm>
            <a:off x="4419534" y="698557"/>
            <a:ext cx="4091507" cy="3504330"/>
            <a:chOff x="4752917" y="490042"/>
            <a:chExt cx="6819178" cy="584055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6208B5F-A748-6B41-7C1F-F18E3390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1661" y="919413"/>
              <a:ext cx="6710434" cy="541117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D0C1DB-67F9-2D74-3B79-A1DA348D842E}"/>
                </a:ext>
              </a:extLst>
            </p:cNvPr>
            <p:cNvSpPr txBox="1"/>
            <p:nvPr/>
          </p:nvSpPr>
          <p:spPr>
            <a:xfrm>
              <a:off x="7493445" y="2295114"/>
              <a:ext cx="882187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rgbClr val="0432FF"/>
                  </a:solidFill>
                </a:rPr>
                <a:t>Magnet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0695F04-4A35-5D6B-AC50-C0C8A9C0BA6E}"/>
                </a:ext>
              </a:extLst>
            </p:cNvPr>
            <p:cNvSpPr/>
            <p:nvPr/>
          </p:nvSpPr>
          <p:spPr>
            <a:xfrm>
              <a:off x="10228524" y="1132702"/>
              <a:ext cx="1171891" cy="4451750"/>
            </a:xfrm>
            <a:prstGeom prst="rect">
              <a:avLst/>
            </a:prstGeom>
            <a:noFill/>
            <a:ln w="50800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ADCD067-73DA-4ECF-DE35-DE38B45AC48F}"/>
                </a:ext>
              </a:extLst>
            </p:cNvPr>
            <p:cNvSpPr/>
            <p:nvPr/>
          </p:nvSpPr>
          <p:spPr>
            <a:xfrm>
              <a:off x="4909520" y="1114467"/>
              <a:ext cx="923829" cy="4474203"/>
            </a:xfrm>
            <a:prstGeom prst="rect">
              <a:avLst/>
            </a:prstGeom>
            <a:noFill/>
            <a:ln w="50800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06DF501-ADB6-13C3-859E-31A1FEF799C4}"/>
                </a:ext>
              </a:extLst>
            </p:cNvPr>
            <p:cNvSpPr/>
            <p:nvPr/>
          </p:nvSpPr>
          <p:spPr>
            <a:xfrm>
              <a:off x="5881208" y="1529332"/>
              <a:ext cx="4330988" cy="588981"/>
            </a:xfrm>
            <a:prstGeom prst="rect">
              <a:avLst/>
            </a:prstGeom>
            <a:noFill/>
            <a:ln w="50800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C072B99-DA5D-FF09-423F-7A59E9667900}"/>
                </a:ext>
              </a:extLst>
            </p:cNvPr>
            <p:cNvCxnSpPr>
              <a:cxnSpLocks/>
            </p:cNvCxnSpPr>
            <p:nvPr/>
          </p:nvCxnSpPr>
          <p:spPr>
            <a:xfrm>
              <a:off x="5980379" y="827918"/>
              <a:ext cx="1672107" cy="0"/>
            </a:xfrm>
            <a:prstGeom prst="straightConnector1">
              <a:avLst/>
            </a:prstGeom>
            <a:ln w="38100">
              <a:solidFill>
                <a:srgbClr val="FF9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DED144A-E616-198B-141C-0B1B597BAA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6105" y="811590"/>
              <a:ext cx="1856151" cy="0"/>
            </a:xfrm>
            <a:prstGeom prst="straightConnector1">
              <a:avLst/>
            </a:prstGeom>
            <a:ln w="38100">
              <a:solidFill>
                <a:srgbClr val="FF85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8C73987-3677-2355-08BF-DCC1D8FDFC2F}"/>
                </a:ext>
              </a:extLst>
            </p:cNvPr>
            <p:cNvSpPr txBox="1"/>
            <p:nvPr/>
          </p:nvSpPr>
          <p:spPr>
            <a:xfrm>
              <a:off x="8407205" y="490042"/>
              <a:ext cx="1397818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00"/>
                <a:t>electron beam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BE18CD6-23E7-45E8-02C3-77A00E19B707}"/>
                </a:ext>
              </a:extLst>
            </p:cNvPr>
            <p:cNvSpPr txBox="1"/>
            <p:nvPr/>
          </p:nvSpPr>
          <p:spPr>
            <a:xfrm>
              <a:off x="6270663" y="490042"/>
              <a:ext cx="1231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800"/>
                <a:t>p/A beam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9F6B5A3-1354-5DC1-8E32-D95BC3C4FF97}"/>
                </a:ext>
              </a:extLst>
            </p:cNvPr>
            <p:cNvSpPr txBox="1"/>
            <p:nvPr/>
          </p:nvSpPr>
          <p:spPr>
            <a:xfrm>
              <a:off x="10251000" y="584292"/>
              <a:ext cx="935620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Forward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3556EB4-372E-8082-5927-E31C98E37FF1}"/>
                </a:ext>
              </a:extLst>
            </p:cNvPr>
            <p:cNvSpPr txBox="1"/>
            <p:nvPr/>
          </p:nvSpPr>
          <p:spPr>
            <a:xfrm>
              <a:off x="4752917" y="618504"/>
              <a:ext cx="1061188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Backward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88C5517-4159-B201-9674-DE287F8274EE}"/>
                </a:ext>
              </a:extLst>
            </p:cNvPr>
            <p:cNvSpPr txBox="1"/>
            <p:nvPr/>
          </p:nvSpPr>
          <p:spPr>
            <a:xfrm>
              <a:off x="7397475" y="2592459"/>
              <a:ext cx="1184085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rgbClr val="FF40FF"/>
                  </a:solidFill>
                </a:rPr>
                <a:t>Barrel </a:t>
              </a:r>
              <a:r>
                <a:rPr lang="en-US" sz="800" err="1">
                  <a:solidFill>
                    <a:srgbClr val="FF40FF"/>
                  </a:solidFill>
                </a:rPr>
                <a:t>ECal</a:t>
              </a:r>
              <a:endParaRPr lang="en-US" sz="800">
                <a:solidFill>
                  <a:srgbClr val="FF40FF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CDA42A3-F618-EAA8-EF00-0785173399F3}"/>
                </a:ext>
              </a:extLst>
            </p:cNvPr>
            <p:cNvSpPr txBox="1"/>
            <p:nvPr/>
          </p:nvSpPr>
          <p:spPr>
            <a:xfrm rot="16200000">
              <a:off x="6088459" y="3092885"/>
              <a:ext cx="1090577" cy="564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>
                  <a:solidFill>
                    <a:srgbClr val="FF40FF"/>
                  </a:solidFill>
                </a:rPr>
                <a:t>backward </a:t>
              </a:r>
            </a:p>
            <a:p>
              <a:pPr algn="ctr"/>
              <a:r>
                <a:rPr lang="en-US" sz="800" err="1">
                  <a:solidFill>
                    <a:srgbClr val="FF40FF"/>
                  </a:solidFill>
                </a:rPr>
                <a:t>ECal</a:t>
              </a:r>
              <a:endParaRPr lang="en-US" sz="800">
                <a:solidFill>
                  <a:srgbClr val="FF40FF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B3E9D43-80E9-937C-667C-741C011FAE5D}"/>
                </a:ext>
              </a:extLst>
            </p:cNvPr>
            <p:cNvSpPr txBox="1"/>
            <p:nvPr/>
          </p:nvSpPr>
          <p:spPr>
            <a:xfrm rot="5400000">
              <a:off x="9716602" y="2595310"/>
              <a:ext cx="1298968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rgbClr val="FF40FF"/>
                  </a:solidFill>
                </a:rPr>
                <a:t>forward </a:t>
              </a:r>
              <a:r>
                <a:rPr lang="en-US" sz="800" err="1">
                  <a:solidFill>
                    <a:srgbClr val="FF40FF"/>
                  </a:solidFill>
                </a:rPr>
                <a:t>ECal</a:t>
              </a:r>
              <a:endParaRPr lang="en-US" sz="800">
                <a:solidFill>
                  <a:srgbClr val="FF40FF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9216895-0CAC-8762-CE8B-28140975067F}"/>
                </a:ext>
              </a:extLst>
            </p:cNvPr>
            <p:cNvSpPr txBox="1"/>
            <p:nvPr/>
          </p:nvSpPr>
          <p:spPr>
            <a:xfrm rot="16200000">
              <a:off x="6590365" y="3150302"/>
              <a:ext cx="868828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err="1">
                  <a:solidFill>
                    <a:srgbClr val="00B050"/>
                  </a:solidFill>
                </a:rPr>
                <a:t>pfRICH</a:t>
              </a:r>
              <a:endParaRPr lang="en-US" sz="800">
                <a:solidFill>
                  <a:srgbClr val="00B05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BECE9CB-11F8-B180-3658-506CFC9B28F9}"/>
                </a:ext>
              </a:extLst>
            </p:cNvPr>
            <p:cNvSpPr txBox="1"/>
            <p:nvPr/>
          </p:nvSpPr>
          <p:spPr>
            <a:xfrm rot="5400000">
              <a:off x="9504942" y="2811294"/>
              <a:ext cx="820738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err="1">
                  <a:solidFill>
                    <a:srgbClr val="00B050"/>
                  </a:solidFill>
                </a:rPr>
                <a:t>dRICH</a:t>
              </a:r>
              <a:endParaRPr lang="en-US" sz="800">
                <a:solidFill>
                  <a:srgbClr val="00B05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1A1D53B-4937-8EBE-4325-D2BD0C6D27B0}"/>
                </a:ext>
              </a:extLst>
            </p:cNvPr>
            <p:cNvSpPr txBox="1"/>
            <p:nvPr/>
          </p:nvSpPr>
          <p:spPr>
            <a:xfrm>
              <a:off x="5829279" y="2664445"/>
              <a:ext cx="724557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>
                  <a:solidFill>
                    <a:srgbClr val="00B050"/>
                  </a:solidFill>
                </a:rPr>
                <a:t>DIRC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A26CDE5-8E01-3F49-5833-701CCAA65EEF}"/>
                </a:ext>
              </a:extLst>
            </p:cNvPr>
            <p:cNvSpPr txBox="1"/>
            <p:nvPr/>
          </p:nvSpPr>
          <p:spPr>
            <a:xfrm rot="5400000">
              <a:off x="8601048" y="3187157"/>
              <a:ext cx="1232175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rgbClr val="00B050"/>
                  </a:solidFill>
                </a:rPr>
                <a:t>forward </a:t>
              </a:r>
              <a:r>
                <a:rPr lang="en-US" sz="800" err="1">
                  <a:solidFill>
                    <a:srgbClr val="00B050"/>
                  </a:solidFill>
                </a:rPr>
                <a:t>ToF</a:t>
              </a:r>
              <a:endParaRPr lang="en-US" sz="800">
                <a:solidFill>
                  <a:srgbClr val="00B050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960B2E9-916F-663C-0C48-39E89DCE687F}"/>
                </a:ext>
              </a:extLst>
            </p:cNvPr>
            <p:cNvSpPr txBox="1"/>
            <p:nvPr/>
          </p:nvSpPr>
          <p:spPr>
            <a:xfrm rot="5400000">
              <a:off x="10206718" y="2412922"/>
              <a:ext cx="1306982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rgbClr val="0432FF"/>
                  </a:solidFill>
                </a:rPr>
                <a:t>forward </a:t>
              </a:r>
              <a:r>
                <a:rPr lang="en-US" sz="800" err="1">
                  <a:solidFill>
                    <a:srgbClr val="0432FF"/>
                  </a:solidFill>
                </a:rPr>
                <a:t>HCal</a:t>
              </a:r>
              <a:endParaRPr lang="en-US" sz="800">
                <a:solidFill>
                  <a:srgbClr val="0432FF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0516DA5-CB38-1744-8527-1385DD53CB49}"/>
                </a:ext>
              </a:extLst>
            </p:cNvPr>
            <p:cNvSpPr txBox="1"/>
            <p:nvPr/>
          </p:nvSpPr>
          <p:spPr>
            <a:xfrm>
              <a:off x="7391709" y="1630182"/>
              <a:ext cx="1192100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rgbClr val="0432FF"/>
                  </a:solidFill>
                </a:rPr>
                <a:t>Barrel </a:t>
              </a:r>
              <a:r>
                <a:rPr lang="en-US" sz="800" err="1">
                  <a:solidFill>
                    <a:srgbClr val="0432FF"/>
                  </a:solidFill>
                </a:rPr>
                <a:t>HCal</a:t>
              </a:r>
              <a:endParaRPr lang="en-US" sz="800">
                <a:solidFill>
                  <a:srgbClr val="0432FF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5371EF1-8E62-DFAA-18E5-4B5DFC41BE00}"/>
                </a:ext>
              </a:extLst>
            </p:cNvPr>
            <p:cNvSpPr txBox="1"/>
            <p:nvPr/>
          </p:nvSpPr>
          <p:spPr>
            <a:xfrm rot="16200000">
              <a:off x="4607472" y="2338067"/>
              <a:ext cx="1488655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>
                  <a:solidFill>
                    <a:srgbClr val="0432FF"/>
                  </a:solidFill>
                </a:rPr>
                <a:t>Backward </a:t>
              </a:r>
              <a:r>
                <a:rPr lang="en-US" sz="800" err="1">
                  <a:solidFill>
                    <a:srgbClr val="0432FF"/>
                  </a:solidFill>
                </a:rPr>
                <a:t>HCal</a:t>
              </a:r>
              <a:endParaRPr lang="en-US" sz="800">
                <a:solidFill>
                  <a:srgbClr val="0432FF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BACB0E0-749E-7A20-B482-1DFB7ED7DA73}"/>
                </a:ext>
              </a:extLst>
            </p:cNvPr>
            <p:cNvSpPr/>
            <p:nvPr/>
          </p:nvSpPr>
          <p:spPr>
            <a:xfrm>
              <a:off x="7179608" y="2908224"/>
              <a:ext cx="1964962" cy="865441"/>
            </a:xfrm>
            <a:prstGeom prst="rect">
              <a:avLst/>
            </a:prstGeom>
            <a:noFill/>
            <a:ln w="34925">
              <a:solidFill>
                <a:srgbClr val="FF9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2631C86-4AA0-D20E-3C4F-C909CC1E36A6}"/>
                </a:ext>
              </a:extLst>
            </p:cNvPr>
            <p:cNvCxnSpPr>
              <a:cxnSpLocks/>
            </p:cNvCxnSpPr>
            <p:nvPr/>
          </p:nvCxnSpPr>
          <p:spPr>
            <a:xfrm>
              <a:off x="6266914" y="2846488"/>
              <a:ext cx="2998756" cy="0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F239B79-2F71-5DF0-0B57-E0476FBCC49B}"/>
                </a:ext>
              </a:extLst>
            </p:cNvPr>
            <p:cNvCxnSpPr>
              <a:cxnSpLocks/>
            </p:cNvCxnSpPr>
            <p:nvPr/>
          </p:nvCxnSpPr>
          <p:spPr>
            <a:xfrm>
              <a:off x="6159696" y="3902180"/>
              <a:ext cx="3105974" cy="0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5307441-4FC6-A16E-63F2-4A486E6F409F}"/>
                </a:ext>
              </a:extLst>
            </p:cNvPr>
            <p:cNvSpPr txBox="1"/>
            <p:nvPr/>
          </p:nvSpPr>
          <p:spPr>
            <a:xfrm>
              <a:off x="7609999" y="2765730"/>
              <a:ext cx="1165383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>
                  <a:solidFill>
                    <a:srgbClr val="00B050"/>
                  </a:solidFill>
                </a:rPr>
                <a:t>Barrel </a:t>
              </a:r>
              <a:r>
                <a:rPr lang="en-US" sz="800" b="1" err="1">
                  <a:solidFill>
                    <a:srgbClr val="00B050"/>
                  </a:solidFill>
                </a:rPr>
                <a:t>ToF</a:t>
              </a:r>
              <a:endParaRPr lang="en-US" sz="800" b="1">
                <a:solidFill>
                  <a:srgbClr val="00B050"/>
                </a:solidFill>
              </a:endParaRPr>
            </a:p>
          </p:txBody>
        </p:sp>
      </p:grp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CE36497A-BD6F-9CCE-CA2E-03C0B5DEBC8F}"/>
              </a:ext>
            </a:extLst>
          </p:cNvPr>
          <p:cNvSpPr txBox="1">
            <a:spLocks/>
          </p:cNvSpPr>
          <p:nvPr/>
        </p:nvSpPr>
        <p:spPr>
          <a:xfrm>
            <a:off x="8601402" y="1598085"/>
            <a:ext cx="3545480" cy="2576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600"/>
          </a:p>
        </p:txBody>
      </p:sp>
      <p:sp>
        <p:nvSpPr>
          <p:cNvPr id="50" name="Arrow: Down 56">
            <a:extLst>
              <a:ext uri="{FF2B5EF4-FFF2-40B4-BE49-F238E27FC236}">
                <a16:creationId xmlns:a16="http://schemas.microsoft.com/office/drawing/2014/main" id="{9C8DFC9E-F3E3-838D-C3AC-C9290571CCDF}"/>
              </a:ext>
            </a:extLst>
          </p:cNvPr>
          <p:cNvSpPr/>
          <p:nvPr/>
        </p:nvSpPr>
        <p:spPr>
          <a:xfrm rot="10320000">
            <a:off x="6284285" y="371142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2C1F39E-25CE-1A6C-7837-A83EF6BEB421}"/>
              </a:ext>
            </a:extLst>
          </p:cNvPr>
          <p:cNvSpPr txBox="1"/>
          <p:nvPr/>
        </p:nvSpPr>
        <p:spPr>
          <a:xfrm>
            <a:off x="8489571" y="1903767"/>
            <a:ext cx="372089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rgbClr val="0230FF"/>
                </a:solidFill>
                <a:latin typeface="Arial" panose="020B0604020202020204" pitchFamily="34" charset="0"/>
              </a:rPr>
              <a:t>8 world-first technologies:</a:t>
            </a:r>
          </a:p>
          <a:p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  <a:t>4 in Micro-Electronics</a:t>
            </a:r>
          </a:p>
          <a:p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  <a:t>4 in detector technologies</a:t>
            </a:r>
          </a:p>
        </p:txBody>
      </p:sp>
      <p:sp>
        <p:nvSpPr>
          <p:cNvPr id="52" name="Line">
            <a:extLst>
              <a:ext uri="{FF2B5EF4-FFF2-40B4-BE49-F238E27FC236}">
                <a16:creationId xmlns:a16="http://schemas.microsoft.com/office/drawing/2014/main" id="{405A64F7-64A1-D9A9-BC1E-25AF8B0662C1}"/>
              </a:ext>
            </a:extLst>
          </p:cNvPr>
          <p:cNvSpPr/>
          <p:nvPr/>
        </p:nvSpPr>
        <p:spPr>
          <a:xfrm flipH="1">
            <a:off x="311480" y="5234279"/>
            <a:ext cx="290329" cy="680993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957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51023-747D-90BB-F3FE-89EABEDDD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A8D5E-AD34-9B26-7F92-9E7BBCA79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Detector – Around the World Progress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E58E7E-1981-C3B8-CADD-B170C10C7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716" y="2708734"/>
            <a:ext cx="1282512" cy="1502741"/>
          </a:xfrm>
          <a:prstGeom prst="rect">
            <a:avLst/>
          </a:prstGeom>
        </p:spPr>
      </p:pic>
      <p:pic>
        <p:nvPicPr>
          <p:cNvPr id="7" name="Picture 6" descr="A person in a lab with green lights&#10;&#10;AI-generated content may be incorrect.">
            <a:extLst>
              <a:ext uri="{FF2B5EF4-FFF2-40B4-BE49-F238E27FC236}">
                <a16:creationId xmlns:a16="http://schemas.microsoft.com/office/drawing/2014/main" id="{40CE0B10-DFE2-7C55-F962-B7FA8BCE1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45" y="4151567"/>
            <a:ext cx="2834402" cy="2128826"/>
          </a:xfrm>
          <a:prstGeom prst="rect">
            <a:avLst/>
          </a:prstGeom>
        </p:spPr>
      </p:pic>
      <p:pic>
        <p:nvPicPr>
          <p:cNvPr id="8" name="Picture 7" descr="A computer tower with wires and wires&#10;&#10;AI-generated content may be incorrect.">
            <a:extLst>
              <a:ext uri="{FF2B5EF4-FFF2-40B4-BE49-F238E27FC236}">
                <a16:creationId xmlns:a16="http://schemas.microsoft.com/office/drawing/2014/main" id="{96EBC11D-AE50-C36B-CE80-886CE61E4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839" y="4157245"/>
            <a:ext cx="1641714" cy="2091810"/>
          </a:xfrm>
          <a:prstGeom prst="rect">
            <a:avLst/>
          </a:prstGeom>
        </p:spPr>
      </p:pic>
      <p:pic>
        <p:nvPicPr>
          <p:cNvPr id="9" name="20250206_105522.jpgGoogle Shape;86;p17" descr="20250206_105522.jpgGoogle Shape;86;p17">
            <a:extLst>
              <a:ext uri="{FF2B5EF4-FFF2-40B4-BE49-F238E27FC236}">
                <a16:creationId xmlns:a16="http://schemas.microsoft.com/office/drawing/2014/main" id="{199B6025-2046-0231-25E9-9BC85A162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396" y="4580374"/>
            <a:ext cx="3143180" cy="1682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A machine in a room&#10;&#10;AI-generated content may be incorrect.">
            <a:extLst>
              <a:ext uri="{FF2B5EF4-FFF2-40B4-BE49-F238E27FC236}">
                <a16:creationId xmlns:a16="http://schemas.microsoft.com/office/drawing/2014/main" id="{F3AA8F72-DBE6-A060-6D98-EE294B3D4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5867" y="2540493"/>
            <a:ext cx="2147925" cy="1987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A92B9A-5DBB-089A-288B-13EF0733203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961667" y="4439914"/>
            <a:ext cx="2710928" cy="18061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60709-FC85-B739-9233-7B57506DF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705" y="843478"/>
            <a:ext cx="1698429" cy="3019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EA413A-0878-C954-BA53-E23BA86578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4454" y="567639"/>
            <a:ext cx="2595112" cy="1986203"/>
          </a:xfrm>
          <a:prstGeom prst="rect">
            <a:avLst/>
          </a:prstGeom>
        </p:spPr>
      </p:pic>
      <p:pic>
        <p:nvPicPr>
          <p:cNvPr id="14" name="WhatsApp Image 2025-12-09 at 12.12.44.jpeg" descr="WhatsApp Image 2025-12-09 at 12.12.44.jpeg">
            <a:extLst>
              <a:ext uri="{FF2B5EF4-FFF2-40B4-BE49-F238E27FC236}">
                <a16:creationId xmlns:a16="http://schemas.microsoft.com/office/drawing/2014/main" id="{79DF4A01-CFBD-D64C-378E-A1B218B9FE3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1299" t="32867" r="5447" b="21582"/>
          <a:stretch>
            <a:fillRect/>
          </a:stretch>
        </p:blipFill>
        <p:spPr>
          <a:xfrm>
            <a:off x="2051546" y="683300"/>
            <a:ext cx="2466885" cy="179959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F7E32A-3F4C-3929-B85C-571556AE3D49}"/>
              </a:ext>
            </a:extLst>
          </p:cNvPr>
          <p:cNvSpPr txBox="1"/>
          <p:nvPr/>
        </p:nvSpPr>
        <p:spPr>
          <a:xfrm>
            <a:off x="6435867" y="4066995"/>
            <a:ext cx="2036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focusing RICH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fiber vessel at SBU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E67105-E21B-E000-0A98-21495486A90D}"/>
              </a:ext>
            </a:extLst>
          </p:cNvPr>
          <p:cNvSpPr txBox="1"/>
          <p:nvPr/>
        </p:nvSpPr>
        <p:spPr>
          <a:xfrm>
            <a:off x="184401" y="847991"/>
            <a:ext cx="1615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MicroMega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ETAs (CEA) at CERN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Beam Nov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239826-2492-6039-21C9-F2E902952090}"/>
              </a:ext>
            </a:extLst>
          </p:cNvPr>
          <p:cNvSpPr txBox="1"/>
          <p:nvPr/>
        </p:nvSpPr>
        <p:spPr>
          <a:xfrm>
            <a:off x="6552228" y="2007042"/>
            <a:ext cx="2077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RWELL-ECT ETAs (INFN) at CERN Test Beam 11/25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CAC92A-76A8-68DF-E40F-0614B5C42060}"/>
              </a:ext>
            </a:extLst>
          </p:cNvPr>
          <p:cNvSpPr txBox="1"/>
          <p:nvPr/>
        </p:nvSpPr>
        <p:spPr>
          <a:xfrm>
            <a:off x="141446" y="5969071"/>
            <a:ext cx="292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test of refurbished DIRC at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9848D9-9BA3-37B7-6EAA-A250FEFA3296}"/>
              </a:ext>
            </a:extLst>
          </p:cNvPr>
          <p:cNvSpPr txBox="1"/>
          <p:nvPr/>
        </p:nvSpPr>
        <p:spPr>
          <a:xfrm>
            <a:off x="3456347" y="4172777"/>
            <a:ext cx="153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dRICH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readout unit at INFN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A7B2E8-9DF6-5B63-19B2-405708460C31}"/>
              </a:ext>
            </a:extLst>
          </p:cNvPr>
          <p:cNvSpPr txBox="1"/>
          <p:nvPr/>
        </p:nvSpPr>
        <p:spPr>
          <a:xfrm>
            <a:off x="2163336" y="693214"/>
            <a:ext cx="2160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L0 &amp; L1 MAPS at INFN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test article (ETA)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272B59-C2FA-45E5-92DE-B54B0AF4DC0E}"/>
              </a:ext>
            </a:extLst>
          </p:cNvPr>
          <p:cNvSpPr txBox="1"/>
          <p:nvPr/>
        </p:nvSpPr>
        <p:spPr>
          <a:xfrm>
            <a:off x="6976109" y="5723263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ZDC engineering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article at UCR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81D4D8-107D-5A64-825D-313B6CDF164C}"/>
              </a:ext>
            </a:extLst>
          </p:cNvPr>
          <p:cNvSpPr txBox="1"/>
          <p:nvPr/>
        </p:nvSpPr>
        <p:spPr>
          <a:xfrm>
            <a:off x="9250771" y="5773580"/>
            <a:ext cx="2255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engineering test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article at CERN test beam</a:t>
            </a:r>
          </a:p>
        </p:txBody>
      </p:sp>
      <p:pic>
        <p:nvPicPr>
          <p:cNvPr id="23" name="Picture 22" descr="A close up of a machine&#10;&#10;AI-generated content may be incorrect.">
            <a:extLst>
              <a:ext uri="{FF2B5EF4-FFF2-40B4-BE49-F238E27FC236}">
                <a16:creationId xmlns:a16="http://schemas.microsoft.com/office/drawing/2014/main" id="{02F37B78-0E57-A242-4685-1CFF0EE276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0081" y="693214"/>
            <a:ext cx="1458162" cy="17913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BB4837B-919F-E641-4343-4CE59FDB6ED7}"/>
              </a:ext>
            </a:extLst>
          </p:cNvPr>
          <p:cNvSpPr txBox="1"/>
          <p:nvPr/>
        </p:nvSpPr>
        <p:spPr>
          <a:xfrm>
            <a:off x="4668635" y="1817027"/>
            <a:ext cx="1485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DIRC and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pfRICH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Photonsensor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BNL &amp;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54EA8F-96A6-C0DB-E463-268142F142BF}"/>
              </a:ext>
            </a:extLst>
          </p:cNvPr>
          <p:cNvSpPr txBox="1"/>
          <p:nvPr/>
        </p:nvSpPr>
        <p:spPr>
          <a:xfrm rot="21003911">
            <a:off x="4722542" y="811717"/>
            <a:ext cx="6815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HRPPD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52AC9DE-6CF6-76AA-3FB8-83E2C11D7C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3891" y="614358"/>
            <a:ext cx="2842181" cy="188507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4440D37-36F0-AD6F-02C5-1B50BA6BB429}"/>
              </a:ext>
            </a:extLst>
          </p:cNvPr>
          <p:cNvSpPr txBox="1"/>
          <p:nvPr/>
        </p:nvSpPr>
        <p:spPr>
          <a:xfrm>
            <a:off x="9162936" y="2034005"/>
            <a:ext cx="275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of Japan, Taiwan and Korea at Tohoku U test beam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2CCD912-61C2-4B52-8989-DA8C6A0BA5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70765" y="2549924"/>
            <a:ext cx="4104183" cy="151193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1D83EEC-5C1D-BE02-3EF9-29D4D00A446C}"/>
              </a:ext>
            </a:extLst>
          </p:cNvPr>
          <p:cNvSpPr txBox="1"/>
          <p:nvPr/>
        </p:nvSpPr>
        <p:spPr>
          <a:xfrm>
            <a:off x="2463458" y="3765382"/>
            <a:ext cx="3279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DAQ Setup at BNL (similar at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0" name="Picture 29" descr="A close-up of a machine&#10;&#10;AI-generated content may be incorrect.">
            <a:extLst>
              <a:ext uri="{FF2B5EF4-FFF2-40B4-BE49-F238E27FC236}">
                <a16:creationId xmlns:a16="http://schemas.microsoft.com/office/drawing/2014/main" id="{085EC927-00D6-32AC-C810-E4924B8C6D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25062" y="2699303"/>
            <a:ext cx="2166938" cy="160496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1F7D7F8-1A4F-D200-AB8A-FC1D00B53BE3}"/>
              </a:ext>
            </a:extLst>
          </p:cNvPr>
          <p:cNvSpPr txBox="1"/>
          <p:nvPr/>
        </p:nvSpPr>
        <p:spPr>
          <a:xfrm>
            <a:off x="10124640" y="3811732"/>
            <a:ext cx="1783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Low-Q</a:t>
            </a:r>
            <a:r>
              <a:rPr 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Tagger ETA (Glasgow) at test beam </a:t>
            </a:r>
          </a:p>
        </p:txBody>
      </p:sp>
    </p:spTree>
    <p:extLst>
      <p:ext uri="{BB962C8B-B14F-4D97-AF65-F5344CB8AC3E}">
        <p14:creationId xmlns:p14="http://schemas.microsoft.com/office/powerpoint/2010/main" val="2917682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1B5EC-9F4E-E2FB-021E-EC12777AD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ePIC</a:t>
            </a:r>
            <a:r>
              <a:rPr lang="en-US" dirty="0"/>
              <a:t>/EIC Detector - Electronics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D82776-52AE-AC89-7DA3-094E2EF8F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3365" y="644016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 descr="A diagram of a computer&#10;&#10;AI-generated content may be incorrect.">
            <a:extLst>
              <a:ext uri="{FF2B5EF4-FFF2-40B4-BE49-F238E27FC236}">
                <a16:creationId xmlns:a16="http://schemas.microsoft.com/office/drawing/2014/main" id="{5AFD8377-589C-9701-8C84-3C63879F2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297" y="47158"/>
            <a:ext cx="4004856" cy="2690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17EA6C-99F9-3387-18B7-269FC020CA1B}"/>
              </a:ext>
            </a:extLst>
          </p:cNvPr>
          <p:cNvSpPr txBox="1"/>
          <p:nvPr/>
        </p:nvSpPr>
        <p:spPr>
          <a:xfrm>
            <a:off x="461963" y="596994"/>
            <a:ext cx="7662334" cy="218521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All electronics (ASICs and Discrete) conform to streaming readout implementation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Considerable progress: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Development of ASICs nearing final designs.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Peer reviews of all ASICs completed in May 2026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Wingdings" pitchFamily="2" charset="2"/>
              </a:rPr>
              <a:t>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towards production readiness.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CD-3B LLP scope: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lpGBT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and VTRX+ (in production by CERN).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FEB Design synergies, particularly within the same technology reach</a:t>
            </a:r>
            <a:r>
              <a:rPr lang="en-US" sz="1400" dirty="0">
                <a:solidFill>
                  <a:srgbClr val="000000"/>
                </a:solidFill>
                <a:latin typeface="Arial" panose="020B0604020202020204"/>
                <a:cs typeface="Arial"/>
              </a:rPr>
              <a:t>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all sub-detectors.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/>
                <a:cs typeface="Arial"/>
              </a:rPr>
              <a:t>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generic RDO design is nearing completion, all sub-detectors.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Three PDRs (8/2022, 6/2024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9/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2025) have been successfully completed establishing a 60% design readiness and a clear path to CD-2.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40399BD-A481-1523-DF5E-9B9AA27F96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175514"/>
              </p:ext>
            </p:extLst>
          </p:nvPr>
        </p:nvGraphicFramePr>
        <p:xfrm>
          <a:off x="386149" y="2726356"/>
          <a:ext cx="11687314" cy="4096852"/>
        </p:xfrm>
        <a:graphic>
          <a:graphicData uri="http://schemas.openxmlformats.org/drawingml/2006/table">
            <a:tbl>
              <a:tblPr firstRow="1" bandRow="1"/>
              <a:tblGrid>
                <a:gridCol w="1241650">
                  <a:extLst>
                    <a:ext uri="{9D8B030D-6E8A-4147-A177-3AD203B41FA5}">
                      <a16:colId xmlns:a16="http://schemas.microsoft.com/office/drawing/2014/main" val="1723603135"/>
                    </a:ext>
                  </a:extLst>
                </a:gridCol>
                <a:gridCol w="592667">
                  <a:extLst>
                    <a:ext uri="{9D8B030D-6E8A-4147-A177-3AD203B41FA5}">
                      <a16:colId xmlns:a16="http://schemas.microsoft.com/office/drawing/2014/main" val="1649113492"/>
                    </a:ext>
                  </a:extLst>
                </a:gridCol>
                <a:gridCol w="804333">
                  <a:extLst>
                    <a:ext uri="{9D8B030D-6E8A-4147-A177-3AD203B41FA5}">
                      <a16:colId xmlns:a16="http://schemas.microsoft.com/office/drawing/2014/main" val="1721257193"/>
                    </a:ext>
                  </a:extLst>
                </a:gridCol>
                <a:gridCol w="753534">
                  <a:extLst>
                    <a:ext uri="{9D8B030D-6E8A-4147-A177-3AD203B41FA5}">
                      <a16:colId xmlns:a16="http://schemas.microsoft.com/office/drawing/2014/main" val="543706014"/>
                    </a:ext>
                  </a:extLst>
                </a:gridCol>
                <a:gridCol w="1058333">
                  <a:extLst>
                    <a:ext uri="{9D8B030D-6E8A-4147-A177-3AD203B41FA5}">
                      <a16:colId xmlns:a16="http://schemas.microsoft.com/office/drawing/2014/main" val="795992135"/>
                    </a:ext>
                  </a:extLst>
                </a:gridCol>
                <a:gridCol w="618067">
                  <a:extLst>
                    <a:ext uri="{9D8B030D-6E8A-4147-A177-3AD203B41FA5}">
                      <a16:colId xmlns:a16="http://schemas.microsoft.com/office/drawing/2014/main" val="3798977521"/>
                    </a:ext>
                  </a:extLst>
                </a:gridCol>
                <a:gridCol w="1075266">
                  <a:extLst>
                    <a:ext uri="{9D8B030D-6E8A-4147-A177-3AD203B41FA5}">
                      <a16:colId xmlns:a16="http://schemas.microsoft.com/office/drawing/2014/main" val="3212647360"/>
                    </a:ext>
                  </a:extLst>
                </a:gridCol>
                <a:gridCol w="804334">
                  <a:extLst>
                    <a:ext uri="{9D8B030D-6E8A-4147-A177-3AD203B41FA5}">
                      <a16:colId xmlns:a16="http://schemas.microsoft.com/office/drawing/2014/main" val="1472731062"/>
                    </a:ext>
                  </a:extLst>
                </a:gridCol>
                <a:gridCol w="3716866">
                  <a:extLst>
                    <a:ext uri="{9D8B030D-6E8A-4147-A177-3AD203B41FA5}">
                      <a16:colId xmlns:a16="http://schemas.microsoft.com/office/drawing/2014/main" val="2725400929"/>
                    </a:ext>
                  </a:extLst>
                </a:gridCol>
                <a:gridCol w="1022264">
                  <a:extLst>
                    <a:ext uri="{9D8B030D-6E8A-4147-A177-3AD203B41FA5}">
                      <a16:colId xmlns:a16="http://schemas.microsoft.com/office/drawing/2014/main" val="1010453427"/>
                    </a:ext>
                  </a:extLst>
                </a:gridCol>
              </a:tblGrid>
              <a:tr h="50783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#Ch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#Ch/</a:t>
                      </a:r>
                    </a:p>
                    <a:p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#ASICs/Wafer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#Wafers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Node (nm)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Packaging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Cost/</a:t>
                      </a:r>
                      <a:r>
                        <a:rPr lang="en-US" dirty="0" err="1"/>
                        <a:t>ch</a:t>
                      </a:r>
                      <a:r>
                        <a:rPr lang="en-US" dirty="0"/>
                        <a:t> (US$)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Next Steps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Production Ready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291798"/>
                  </a:ext>
                </a:extLst>
              </a:tr>
              <a:tr h="46444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Discrete/COTS</a:t>
                      </a:r>
                    </a:p>
                    <a:p>
                      <a:r>
                        <a:rPr lang="en-US" sz="1200" i="1" dirty="0"/>
                        <a:t>(</a:t>
                      </a:r>
                      <a:r>
                        <a:rPr lang="en-US" sz="1200" i="1" dirty="0" err="1"/>
                        <a:t>SiPM</a:t>
                      </a:r>
                      <a:r>
                        <a:rPr lang="en-US" sz="1200" i="1" dirty="0"/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27.6k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863 Digitizers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COTS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66 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Engineering article FY27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May 2028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038980"/>
                  </a:ext>
                </a:extLst>
              </a:tr>
              <a:tr h="37446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CALOROC</a:t>
                      </a:r>
                    </a:p>
                    <a:p>
                      <a:r>
                        <a:rPr lang="en-US" sz="1200" i="1" dirty="0"/>
                        <a:t>(</a:t>
                      </a:r>
                      <a:r>
                        <a:rPr lang="en-US" sz="1200" i="1" dirty="0" err="1"/>
                        <a:t>SiPM</a:t>
                      </a:r>
                      <a:r>
                        <a:rPr lang="en-US" sz="1200" i="1" dirty="0"/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144 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130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BGA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2.2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CALOROC2 (36 </a:t>
                      </a:r>
                      <a:r>
                        <a:rPr lang="en-US" sz="13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– FY27-FY28</a:t>
                      </a:r>
                    </a:p>
                    <a:p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Select version 1A/1B. </a:t>
                      </a:r>
                      <a:r>
                        <a:rPr lang="en-US" sz="135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Tests - FY26-FY27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March 2027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105017"/>
                  </a:ext>
                </a:extLst>
              </a:tr>
              <a:tr h="50783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EICROC</a:t>
                      </a:r>
                    </a:p>
                    <a:p>
                      <a:r>
                        <a:rPr lang="en-US" sz="1200" i="1" dirty="0"/>
                        <a:t>(AC-LGAD Pixel)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7.5 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1,024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130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Wafer Bump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EICROC2 (32x32) FY27-FY28</a:t>
                      </a:r>
                    </a:p>
                    <a:p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 De-randomizer and ZS. Digital on Top </a:t>
                      </a:r>
                    </a:p>
                    <a:p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 for lower power (~1 </a:t>
                      </a:r>
                      <a:r>
                        <a:rPr lang="en-US" sz="135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mW</a:t>
                      </a:r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135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). Tests.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April 2027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83484"/>
                  </a:ext>
                </a:extLst>
              </a:tr>
              <a:tr h="50783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FCFD</a:t>
                      </a:r>
                    </a:p>
                    <a:p>
                      <a:r>
                        <a:rPr lang="en-US" sz="1200" i="1" dirty="0"/>
                        <a:t>(AC-LGAD strip) </a:t>
                      </a:r>
                      <a:r>
                        <a:rPr lang="en-US" dirty="0"/>
                        <a:t>FCFD Variant</a:t>
                      </a:r>
                    </a:p>
                    <a:p>
                      <a:r>
                        <a:rPr lang="en-US" sz="1200" i="1" dirty="0"/>
                        <a:t>(HRPPD)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3.1 M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207 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</a:p>
                    <a:p>
                      <a:endParaRPr lang="en-US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1,250</a:t>
                      </a:r>
                    </a:p>
                    <a:p>
                      <a:endParaRPr lang="en-US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1,250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  <a:p>
                      <a:endParaRPr lang="en-US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65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Bump/Wire</a:t>
                      </a:r>
                    </a:p>
                    <a:p>
                      <a:endParaRPr lang="en-US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BGA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0.4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3.7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FCFD2.0 (32 </a:t>
                      </a:r>
                      <a:r>
                        <a:rPr lang="en-US" sz="13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FY27-FY28</a:t>
                      </a:r>
                    </a:p>
                    <a:p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 ADC, TDC, interfaces from ETROC, ECON CERN.</a:t>
                      </a:r>
                    </a:p>
                    <a:p>
                      <a:r>
                        <a:rPr lang="en-US" sz="135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FCFD3.0 (32 </a:t>
                      </a:r>
                      <a:r>
                        <a:rPr lang="en-US" sz="1350" i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FY28-FY29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May 2028</a:t>
                      </a:r>
                    </a:p>
                    <a:p>
                      <a:endParaRPr lang="en-US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May 2028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448807"/>
                  </a:ext>
                </a:extLst>
              </a:tr>
              <a:tr h="37446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ALCOR</a:t>
                      </a:r>
                    </a:p>
                    <a:p>
                      <a:r>
                        <a:rPr lang="en-US" sz="1200" i="1" dirty="0"/>
                        <a:t>(</a:t>
                      </a:r>
                      <a:r>
                        <a:rPr lang="en-US" sz="1200" i="1" dirty="0" err="1"/>
                        <a:t>SiPM</a:t>
                      </a:r>
                      <a:r>
                        <a:rPr lang="en-US" sz="1200" i="1" dirty="0"/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461 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110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BGA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ALCOR-64 MPW – FY26-FY27</a:t>
                      </a:r>
                    </a:p>
                    <a:p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Final iteration for production &amp; Testing FY28-FY29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March 2028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493455"/>
                  </a:ext>
                </a:extLst>
              </a:tr>
              <a:tr h="37446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SALSA </a:t>
                      </a:r>
                      <a:r>
                        <a:rPr lang="en-US" sz="1200" i="1" dirty="0"/>
                        <a:t>(MPGD)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256 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65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BGA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3.2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SALSA3 (64 </a:t>
                      </a:r>
                      <a:r>
                        <a:rPr lang="en-US" sz="13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FY27-FY29, </a:t>
                      </a:r>
                    </a:p>
                    <a:p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full DSP, 64 </a:t>
                      </a:r>
                      <a:r>
                        <a:rPr lang="en-US" sz="135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endParaRPr lang="en-US" sz="135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July 2029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30210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5CBE45A-4EE1-EAAF-A2B5-945BA8F1DAEB}"/>
              </a:ext>
            </a:extLst>
          </p:cNvPr>
          <p:cNvSpPr/>
          <p:nvPr/>
        </p:nvSpPr>
        <p:spPr>
          <a:xfrm>
            <a:off x="9571384" y="381157"/>
            <a:ext cx="1181283" cy="2294310"/>
          </a:xfrm>
          <a:prstGeom prst="rect">
            <a:avLst/>
          </a:prstGeom>
          <a:noFill/>
          <a:ln w="254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B21C8A-CEBA-B10A-C98E-A94922A762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558968" y="3822699"/>
            <a:ext cx="483992" cy="336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FFBE83-A010-E860-B9DF-AA32E70429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558968" y="4324349"/>
            <a:ext cx="483992" cy="336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FBAA54-72BE-D188-78E3-D7A108AFDF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558968" y="6432830"/>
            <a:ext cx="483992" cy="336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5D7820-FBB8-43D8-FB81-D8ED33AC02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622848" y="5835930"/>
            <a:ext cx="407031" cy="2713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84C53B-DEBE-B373-8A27-D6CF9B2FEB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6454824"/>
            <a:ext cx="398968" cy="2792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EEC713-B33A-5EEA-709F-A9811A8B1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7246" y="3267775"/>
            <a:ext cx="432633" cy="229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D29C9D-B543-BDD2-8D1F-3086B4B044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84647" y="4962597"/>
            <a:ext cx="432633" cy="22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3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08EBA-DB17-4CF1-453E-2ACD326A2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863F6-CA92-7CD3-5940-E90957857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ePIC</a:t>
            </a:r>
            <a:r>
              <a:rPr lang="en-US" dirty="0"/>
              <a:t>/EIC Detector - DAQ</a:t>
            </a:r>
          </a:p>
        </p:txBody>
      </p:sp>
      <p:pic>
        <p:nvPicPr>
          <p:cNvPr id="5" name="Picture 4" descr="A diagram of a computer&#10;&#10;AI-generated content may be incorrect.">
            <a:extLst>
              <a:ext uri="{FF2B5EF4-FFF2-40B4-BE49-F238E27FC236}">
                <a16:creationId xmlns:a16="http://schemas.microsoft.com/office/drawing/2014/main" id="{DC58B802-9C0A-C64A-2E74-FE490E1C9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580" y="47157"/>
            <a:ext cx="4126573" cy="27727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46E528-5590-29A0-85B7-36B9C961117A}"/>
              </a:ext>
            </a:extLst>
          </p:cNvPr>
          <p:cNvSpPr/>
          <p:nvPr/>
        </p:nvSpPr>
        <p:spPr>
          <a:xfrm>
            <a:off x="10664890" y="47157"/>
            <a:ext cx="1464263" cy="2772775"/>
          </a:xfrm>
          <a:prstGeom prst="rect">
            <a:avLst/>
          </a:prstGeom>
          <a:noFill/>
          <a:ln w="254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5CFD15B7-E7BF-FDAD-5214-047DE5FFBB59}"/>
              </a:ext>
            </a:extLst>
          </p:cNvPr>
          <p:cNvSpPr txBox="1">
            <a:spLocks/>
          </p:cNvSpPr>
          <p:nvPr/>
        </p:nvSpPr>
        <p:spPr>
          <a:xfrm>
            <a:off x="461963" y="575244"/>
            <a:ext cx="4256842" cy="569899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High-level Scope:</a:t>
            </a:r>
          </a:p>
          <a:p>
            <a:r>
              <a:rPr lang="en-US" sz="1350" dirty="0"/>
              <a:t>Custom hardware providing timing synchronization </a:t>
            </a:r>
            <a:r>
              <a:rPr lang="en-US" sz="1350" b="1" dirty="0"/>
              <a:t>(1 Global Timing Unit - GTU).</a:t>
            </a:r>
            <a:r>
              <a:rPr lang="en-US" sz="1350" dirty="0"/>
              <a:t> </a:t>
            </a:r>
          </a:p>
          <a:p>
            <a:r>
              <a:rPr lang="en-US" sz="1350" dirty="0"/>
              <a:t>Hardware providing an interface between the custom front-end electronics and the online computing </a:t>
            </a:r>
            <a:r>
              <a:rPr lang="en-US" sz="1350" b="1" dirty="0"/>
              <a:t>(~120 Data Aggregation and Management boards - DAM). </a:t>
            </a:r>
          </a:p>
          <a:p>
            <a:r>
              <a:rPr lang="en-US" sz="1350" dirty="0"/>
              <a:t>COTS-based computing and networking to support online readout, filtering, beam and detector Q/A and intermediate data storage </a:t>
            </a:r>
            <a:r>
              <a:rPr lang="en-US" sz="1350" b="1" dirty="0"/>
              <a:t>(Echelon 0 - consisting of ~120 computing nodes interconnected with 100/400Gb ethernet network)</a:t>
            </a:r>
            <a:r>
              <a:rPr lang="en-US" sz="1350" dirty="0"/>
              <a:t>. </a:t>
            </a:r>
          </a:p>
          <a:p>
            <a:r>
              <a:rPr lang="en-US" sz="1350" dirty="0"/>
              <a:t>Software and firmware to implement a streaming DAQ system using all computing and hardware. </a:t>
            </a:r>
          </a:p>
          <a:p>
            <a:r>
              <a:rPr lang="en-US" sz="1350" dirty="0"/>
              <a:t>Roughly </a:t>
            </a:r>
            <a:r>
              <a:rPr lang="en-US" sz="1350" b="1" dirty="0"/>
              <a:t>8000 data path fibers</a:t>
            </a:r>
            <a:r>
              <a:rPr lang="en-US" sz="1350" dirty="0"/>
              <a:t> connecting DAM boards to detector readout electronics (connecting to external RDOs or to on-detector patch panels for detectors without external aggregation). </a:t>
            </a:r>
          </a:p>
          <a:p>
            <a:r>
              <a:rPr lang="en-US" sz="1350" dirty="0"/>
              <a:t>Electronics racks for mounting all components in the experimental areas and for Echelon 0 computing (roughly 25-30 total racks).</a:t>
            </a:r>
          </a:p>
          <a:p>
            <a:r>
              <a:rPr lang="en-US" sz="1350" dirty="0"/>
              <a:t>Integration of </a:t>
            </a:r>
            <a:r>
              <a:rPr lang="en-US" sz="1350" b="1" dirty="0"/>
              <a:t>EPICS-based slow controls system</a:t>
            </a:r>
            <a:r>
              <a:rPr lang="en-US" sz="1350" dirty="0"/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17E7E8-AB16-9D94-F1C6-AA21892EF678}"/>
              </a:ext>
            </a:extLst>
          </p:cNvPr>
          <p:cNvSpPr txBox="1"/>
          <p:nvPr/>
        </p:nvSpPr>
        <p:spPr>
          <a:xfrm>
            <a:off x="8453007" y="3460963"/>
            <a:ext cx="3569678" cy="27238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Detector Install:        FY30Q2  - FY33Q2</a:t>
            </a:r>
          </a:p>
          <a:p>
            <a:r>
              <a:rPr lang="en-US" sz="900" dirty="0" err="1"/>
              <a:t>Cosmics</a:t>
            </a:r>
            <a:r>
              <a:rPr lang="en-US" sz="900"/>
              <a:t>:                  FY33Q2</a:t>
            </a:r>
            <a:endParaRPr lang="en-US" sz="900" dirty="0"/>
          </a:p>
          <a:p>
            <a:r>
              <a:rPr lang="en-US" sz="900"/>
              <a:t>CD4:                         FY34Q3</a:t>
            </a:r>
            <a:endParaRPr lang="en-US" sz="900" dirty="0"/>
          </a:p>
          <a:p>
            <a:endParaRPr lang="en-US" sz="900" b="1"/>
          </a:p>
          <a:p>
            <a:r>
              <a:rPr lang="en-US" sz="900" b="1"/>
              <a:t>DAQ </a:t>
            </a:r>
            <a:r>
              <a:rPr lang="en-US" sz="900" b="1" dirty="0"/>
              <a:t>Releases:</a:t>
            </a:r>
          </a:p>
          <a:p>
            <a:r>
              <a:rPr lang="en-US" sz="900" b="1">
                <a:solidFill>
                  <a:srgbClr val="333333"/>
                </a:solidFill>
              </a:rPr>
              <a:t>PicoDAQ:</a:t>
            </a:r>
            <a:r>
              <a:rPr lang="en-US" sz="900" b="1">
                <a:solidFill>
                  <a:srgbClr val="FF0000"/>
                </a:solidFill>
              </a:rPr>
              <a:t> </a:t>
            </a:r>
            <a:r>
              <a:rPr lang="en-US" sz="900">
                <a:solidFill>
                  <a:srgbClr val="FF0000"/>
                </a:solidFill>
              </a:rPr>
              <a:t>           	</a:t>
            </a:r>
            <a:r>
              <a:rPr lang="en-US" sz="900" b="1">
                <a:solidFill>
                  <a:schemeClr val="accent3"/>
                </a:solidFill>
              </a:rPr>
              <a:t>FY26Q4</a:t>
            </a:r>
            <a:endParaRPr lang="en-US" sz="900" b="1" dirty="0">
              <a:solidFill>
                <a:schemeClr val="accent3"/>
              </a:solidFill>
            </a:endParaRPr>
          </a:p>
          <a:p>
            <a:pPr marL="169863" lvl="1"/>
            <a:r>
              <a:rPr lang="en-US" sz="900" dirty="0"/>
              <a:t>Simple readout of test setups</a:t>
            </a:r>
          </a:p>
          <a:p>
            <a:endParaRPr lang="en-US" sz="900" dirty="0"/>
          </a:p>
          <a:p>
            <a:r>
              <a:rPr lang="en-US" sz="900" b="1" dirty="0" err="1">
                <a:solidFill>
                  <a:srgbClr val="333333"/>
                </a:solidFill>
              </a:rPr>
              <a:t>MicroDAQ</a:t>
            </a:r>
            <a:r>
              <a:rPr lang="en-US" sz="900">
                <a:solidFill>
                  <a:srgbClr val="333333"/>
                </a:solidFill>
              </a:rPr>
              <a:t>:           	</a:t>
            </a:r>
            <a:r>
              <a:rPr lang="en-US" sz="900" b="1">
                <a:solidFill>
                  <a:schemeClr val="accent3"/>
                </a:solidFill>
              </a:rPr>
              <a:t>FY27Q2</a:t>
            </a:r>
            <a:endParaRPr lang="en-US" sz="900" b="1" dirty="0">
              <a:solidFill>
                <a:schemeClr val="accent3"/>
              </a:solidFill>
            </a:endParaRPr>
          </a:p>
          <a:p>
            <a:pPr marL="169863" lvl="1"/>
            <a:r>
              <a:rPr lang="en-US" sz="900" dirty="0"/>
              <a:t>Readout detector data in test stand using engineering articles </a:t>
            </a:r>
          </a:p>
          <a:p>
            <a:endParaRPr lang="en-US" sz="900" dirty="0"/>
          </a:p>
          <a:p>
            <a:r>
              <a:rPr lang="en-US" sz="900" b="1" dirty="0" err="1"/>
              <a:t>MiniDAQ</a:t>
            </a:r>
            <a:r>
              <a:rPr lang="en-US" sz="900" b="1" dirty="0"/>
              <a:t>:</a:t>
            </a:r>
            <a:r>
              <a:rPr lang="en-US" sz="900" dirty="0"/>
              <a:t>               </a:t>
            </a:r>
            <a:r>
              <a:rPr lang="en-US" sz="900"/>
              <a:t>	</a:t>
            </a:r>
            <a:r>
              <a:rPr lang="en-US" sz="900" b="1">
                <a:solidFill>
                  <a:schemeClr val="accent3"/>
                </a:solidFill>
              </a:rPr>
              <a:t>FY28Q4</a:t>
            </a:r>
            <a:endParaRPr lang="en-US" sz="900" b="1" dirty="0">
              <a:solidFill>
                <a:schemeClr val="accent3"/>
              </a:solidFill>
            </a:endParaRPr>
          </a:p>
          <a:p>
            <a:pPr marL="169863" lvl="1"/>
            <a:r>
              <a:rPr lang="en-US" sz="900" dirty="0"/>
              <a:t>Readout detector data using full hardware and timing chain</a:t>
            </a:r>
          </a:p>
          <a:p>
            <a:endParaRPr lang="en-US" sz="900" dirty="0"/>
          </a:p>
          <a:p>
            <a:r>
              <a:rPr lang="en-US" sz="900" b="1" dirty="0"/>
              <a:t>Full DAQ-v1:</a:t>
            </a:r>
            <a:r>
              <a:rPr lang="en-US" sz="900" dirty="0"/>
              <a:t>           </a:t>
            </a:r>
            <a:r>
              <a:rPr lang="en-US" sz="900"/>
              <a:t>	</a:t>
            </a:r>
            <a:r>
              <a:rPr lang="en-US" sz="900" b="1">
                <a:solidFill>
                  <a:schemeClr val="accent3"/>
                </a:solidFill>
              </a:rPr>
              <a:t>FY30Q3</a:t>
            </a:r>
            <a:endParaRPr lang="en-US" sz="900" b="1" dirty="0">
              <a:solidFill>
                <a:schemeClr val="accent3"/>
              </a:solidFill>
            </a:endParaRPr>
          </a:p>
          <a:p>
            <a:pPr marL="169863" lvl="1"/>
            <a:r>
              <a:rPr lang="en-US" sz="900" dirty="0"/>
              <a:t>Full functionality DAQ ready for full system integration &amp; testing</a:t>
            </a:r>
          </a:p>
          <a:p>
            <a:pPr marL="169863" lvl="1"/>
            <a:endParaRPr lang="en-US" sz="900" dirty="0"/>
          </a:p>
          <a:p>
            <a:pPr indent="-287337"/>
            <a:r>
              <a:rPr lang="en-US" sz="900" b="1" dirty="0"/>
              <a:t>Production DAQ:</a:t>
            </a:r>
            <a:r>
              <a:rPr lang="en-US" sz="900" dirty="0"/>
              <a:t>     </a:t>
            </a:r>
            <a:r>
              <a:rPr lang="en-US" sz="900"/>
              <a:t>	</a:t>
            </a:r>
            <a:r>
              <a:rPr lang="en-US" sz="900" b="1">
                <a:solidFill>
                  <a:schemeClr val="accent3"/>
                </a:solidFill>
              </a:rPr>
              <a:t>FY32Q4</a:t>
            </a:r>
            <a:endParaRPr lang="en-US" sz="900" b="1" dirty="0">
              <a:solidFill>
                <a:schemeClr val="accent3"/>
              </a:solidFill>
            </a:endParaRPr>
          </a:p>
          <a:p>
            <a:pPr indent="-287337"/>
            <a:r>
              <a:rPr lang="en-US" sz="900" dirty="0"/>
              <a:t>     Ready for </a:t>
            </a:r>
            <a:r>
              <a:rPr lang="en-US" sz="900" dirty="0" err="1"/>
              <a:t>cosmics</a:t>
            </a:r>
            <a:r>
              <a:rPr lang="en-US" sz="900" dirty="0"/>
              <a:t>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921FB6-8EE3-9884-2D1F-DB85D7B995DD}"/>
              </a:ext>
            </a:extLst>
          </p:cNvPr>
          <p:cNvSpPr txBox="1"/>
          <p:nvPr/>
        </p:nvSpPr>
        <p:spPr>
          <a:xfrm>
            <a:off x="8284404" y="2935373"/>
            <a:ext cx="373828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 functional DAQ will be necessary for small-scale detector testing and for commissioning and pre-ops.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02E4FC1-2483-9D8B-AC0E-724B6B5DEE71}"/>
              </a:ext>
            </a:extLst>
          </p:cNvPr>
          <p:cNvSpPr txBox="1">
            <a:spLocks/>
          </p:cNvSpPr>
          <p:nvPr/>
        </p:nvSpPr>
        <p:spPr>
          <a:xfrm>
            <a:off x="4718805" y="528589"/>
            <a:ext cx="3459131" cy="5869299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 dirty="0"/>
              <a:t>Technical Progress:</a:t>
            </a:r>
            <a:endParaRPr lang="en-US" sz="8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>
                <a:solidFill>
                  <a:srgbClr val="0070C0"/>
                </a:solidFill>
              </a:rPr>
              <a:t>DAM </a:t>
            </a:r>
            <a:r>
              <a:rPr lang="en-US" sz="1600" dirty="0">
                <a:solidFill>
                  <a:srgbClr val="0070C0"/>
                </a:solidFill>
              </a:rPr>
              <a:t>engineering articles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350"/>
              <a:t>FLX-155 Designed </a:t>
            </a:r>
            <a:r>
              <a:rPr lang="en-US" sz="1350" dirty="0"/>
              <a:t>for CERN ATLAS Experiment.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350" dirty="0"/>
              <a:t>Development at BNL. Engineering articles are currently being tested there.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350"/>
              <a:t>We </a:t>
            </a:r>
            <a:r>
              <a:rPr lang="en-US" sz="1350" dirty="0"/>
              <a:t>will purchase engineering articles through them at </a:t>
            </a:r>
            <a:r>
              <a:rPr lang="en-US" sz="1350"/>
              <a:t>BNL in 2026.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350" b="1"/>
              <a:t>FLX-155 operating in test stand at BNL with GTU article.</a:t>
            </a:r>
            <a:endParaRPr lang="en-US" sz="800" b="1" dirty="0"/>
          </a:p>
          <a:p>
            <a:pPr marL="0" indent="0">
              <a:buNone/>
            </a:pPr>
            <a:r>
              <a:rPr lang="en-US" sz="1600" dirty="0">
                <a:solidFill>
                  <a:srgbClr val="0070C0"/>
                </a:solidFill>
              </a:rPr>
              <a:t>GTU engineering article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350"/>
              <a:t>An </a:t>
            </a:r>
            <a:r>
              <a:rPr lang="en-US" sz="1350" dirty="0"/>
              <a:t>internal peer review of the design was completed in November </a:t>
            </a:r>
            <a:r>
              <a:rPr lang="en-US" sz="1350"/>
              <a:t>2025.</a:t>
            </a:r>
            <a:endParaRPr lang="en-US" sz="135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350" b="1"/>
              <a:t>GTU engineering articles operational in tests stands at BNL and JLAB.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350"/>
              <a:t>Evaluation of engineering articles to complete final design underway</a:t>
            </a:r>
            <a:endParaRPr lang="en-US" sz="1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/>
              <a:t>Status:</a:t>
            </a:r>
            <a:endParaRPr lang="en-US" sz="8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350" dirty="0"/>
              <a:t>Three PDRs (8/2022, 6/2024</a:t>
            </a:r>
            <a:r>
              <a:rPr lang="en-US" sz="1350" i="1" dirty="0"/>
              <a:t>, 9/</a:t>
            </a:r>
            <a:r>
              <a:rPr lang="en-US" sz="1350" dirty="0"/>
              <a:t>2025) have been successfully completed establishing a 60% design readiness.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350" dirty="0"/>
              <a:t>No CD-3A and CD-3B LLP.</a:t>
            </a:r>
          </a:p>
        </p:txBody>
      </p:sp>
    </p:spTree>
    <p:extLst>
      <p:ext uri="{BB962C8B-B14F-4D97-AF65-F5344CB8AC3E}">
        <p14:creationId xmlns:p14="http://schemas.microsoft.com/office/powerpoint/2010/main" val="3553860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5A6C5-7A16-11A0-B0C2-697BBC7E9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CD-3A Status and CD-3B 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3B421-0FB9-0827-C20C-7747941527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253" y="6498823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9</a:t>
            </a:fld>
            <a:endParaRPr lang="en-US" sz="14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1996488-C38F-6921-F4AE-68547415FB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011758"/>
              </p:ext>
            </p:extLst>
          </p:nvPr>
        </p:nvGraphicFramePr>
        <p:xfrm>
          <a:off x="412417" y="577007"/>
          <a:ext cx="11548780" cy="62534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977814">
                  <a:extLst>
                    <a:ext uri="{9D8B030D-6E8A-4147-A177-3AD203B41FA5}">
                      <a16:colId xmlns:a16="http://schemas.microsoft.com/office/drawing/2014/main" val="186432601"/>
                    </a:ext>
                  </a:extLst>
                </a:gridCol>
                <a:gridCol w="4507998">
                  <a:extLst>
                    <a:ext uri="{9D8B030D-6E8A-4147-A177-3AD203B41FA5}">
                      <a16:colId xmlns:a16="http://schemas.microsoft.com/office/drawing/2014/main" val="1577759042"/>
                    </a:ext>
                  </a:extLst>
                </a:gridCol>
                <a:gridCol w="6062968">
                  <a:extLst>
                    <a:ext uri="{9D8B030D-6E8A-4147-A177-3AD203B41FA5}">
                      <a16:colId xmlns:a16="http://schemas.microsoft.com/office/drawing/2014/main" val="1568604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508550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CD-3A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Lead Tungstate Crystals for the Detector Backward Electro-Magnetic (EM) Calorimeter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1069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of 2899 crystals)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Contract awarded 3/5/2025 (CRYTUR) – 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1069 (!)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crystals delivered – quality tests completed, all passed specifications </a:t>
                      </a:r>
                      <a:r>
                        <a:rPr lang="en-US" sz="1200" dirty="0">
                          <a:solidFill>
                            <a:srgbClr val="FF4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 completed</a:t>
                      </a:r>
                      <a:endParaRPr lang="en-US" sz="1200" dirty="0">
                        <a:solidFill>
                          <a:srgbClr val="FF4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076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Scintillating Fibers for the Detector Barrel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1125 km of 4900 km)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and Forward EM Calorimeters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(750 km of 3000 km)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Barrel </a:t>
                      </a:r>
                      <a:r>
                        <a:rPr lang="en-US" sz="1200" b="1" dirty="0" err="1"/>
                        <a:t>SciFi</a:t>
                      </a:r>
                      <a:r>
                        <a:rPr lang="en-US" sz="1200" b="1" dirty="0"/>
                        <a:t>: </a:t>
                      </a:r>
                      <a:r>
                        <a:rPr lang="en-US" sz="1200" b="0" dirty="0"/>
                        <a:t>C</a:t>
                      </a:r>
                      <a:r>
                        <a:rPr lang="en-US" sz="1200" dirty="0"/>
                        <a:t>ontract awarded 12/19/2025 (Kuraray) </a:t>
                      </a:r>
                      <a:r>
                        <a:rPr lang="en-US" sz="1200" dirty="0">
                          <a:sym typeface="Wingdings" pitchFamily="2" charset="2"/>
                        </a:rPr>
                        <a:t> </a:t>
                      </a: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357km of 1125km delivered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Forward </a:t>
                      </a:r>
                      <a:r>
                        <a:rPr lang="en-US" sz="1200" b="1" dirty="0" err="1"/>
                        <a:t>SciFi</a:t>
                      </a:r>
                      <a:r>
                        <a:rPr lang="en-US" sz="1200" b="1" dirty="0"/>
                        <a:t>: </a:t>
                      </a:r>
                      <a:r>
                        <a:rPr lang="en-US" sz="1200" b="0" dirty="0"/>
                        <a:t>C</a:t>
                      </a:r>
                      <a:r>
                        <a:rPr lang="en-US" sz="1200" dirty="0"/>
                        <a:t>ontract awarded 3/12/2025 (</a:t>
                      </a:r>
                      <a:r>
                        <a:rPr lang="en-US" sz="1200" dirty="0" err="1"/>
                        <a:t>Luxium</a:t>
                      </a:r>
                      <a:r>
                        <a:rPr lang="en-US" sz="1200" dirty="0"/>
                        <a:t>) </a:t>
                      </a:r>
                      <a:r>
                        <a:rPr lang="en-US" sz="1200" dirty="0">
                          <a:sym typeface="Wingdings" panose="05000000000000000000" pitchFamily="2" charset="2"/>
                        </a:rPr>
                        <a:t> iterated with </a:t>
                      </a:r>
                      <a:r>
                        <a:rPr lang="en-US" sz="1200" dirty="0" err="1">
                          <a:sym typeface="Wingdings" panose="05000000000000000000" pitchFamily="2" charset="2"/>
                        </a:rPr>
                        <a:t>Luxium</a:t>
                      </a:r>
                      <a:r>
                        <a:rPr lang="en-US" sz="1200" dirty="0">
                          <a:sym typeface="Wingdings" panose="05000000000000000000" pitchFamily="2" charset="2"/>
                        </a:rPr>
                        <a:t> to fulfill requirements, </a:t>
                      </a: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386</a:t>
                      </a: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km of 1000km delivered and accepted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86857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Silicon Photomultipliers for the Detector Forward Hadronic Calorimeter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(341k of 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540k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Contract awarded 11/25/2024 (Hamamatsu) </a:t>
                      </a:r>
                      <a:r>
                        <a:rPr lang="en-US" sz="12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/>
                        <a:t> All 341k </a:t>
                      </a:r>
                      <a:r>
                        <a:rPr lang="en-US" sz="1200" dirty="0" err="1"/>
                        <a:t>SiPMs</a:t>
                      </a:r>
                      <a:r>
                        <a:rPr lang="en-US" sz="1200" dirty="0"/>
                        <a:t> delivered to BNL </a:t>
                      </a:r>
                      <a:r>
                        <a:rPr lang="en-US" sz="1200" dirty="0">
                          <a:sym typeface="Wingdings" pitchFamily="2" charset="2"/>
                        </a:rPr>
                        <a:t> testing done at Yale  no quality issues. </a:t>
                      </a:r>
                      <a:r>
                        <a:rPr lang="en-US" sz="1200" dirty="0">
                          <a:solidFill>
                            <a:srgbClr val="FF4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 completed</a:t>
                      </a:r>
                      <a:endParaRPr lang="en-US" sz="1200" dirty="0">
                        <a:solidFill>
                          <a:srgbClr val="FF4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28192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Steel towers for the Detector Forward Hadronic Calorimeter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(650 towers of 1138)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Acquisition Plan and RFP have been approved by BHSO. RFPs have been received. Need a different procurement strategy cost was 2.2 higher.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40102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Detector Solenoid Magnet Design and Fabrication and Conductor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Solenoid: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becomes In-Kind. Tender process starting in Spring 2026 led by Italy</a:t>
                      </a:r>
                    </a:p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Conductor: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contract awarded 09/23/2025 (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Luvata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Vendor has acquired all materials.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0576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294923"/>
                  </a:ext>
                </a:extLst>
              </a:tr>
              <a:tr h="432000">
                <a:tc rowSpan="7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000" dirty="0"/>
                    </a:p>
                    <a:p>
                      <a:pPr algn="ctr"/>
                      <a:r>
                        <a:rPr lang="en-US" sz="1800" dirty="0"/>
                        <a:t>CD-3B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Lead Tungstate Crystals for the Detector Backward Electro-Magnetic (EM) Calorimeter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(1000 pieces cont. CD-3A)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Contract option for CD-3B triggered. 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 100 crystals have arrived 06/04/2025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024177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Scintillating Fibers for the Detector Barrel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1264 km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cont. CD-3A</a:t>
                      </a:r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)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and Forward EM Calorimeters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(1065 km cont. CD-3A</a:t>
                      </a:r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Contract options for CD-3B triggered – delivery will start after CD-3A scope is 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991525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Steel towers for the Detector Forward Hadronic Calorimeter 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(200 towers cont. CD-3A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 first resolution for cost increase in CD-3A scope; will award CD-3A and B scope in one contract.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3582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a typeface="Times New Roman" panose="02020603050405020304" pitchFamily="18" charset="0"/>
                        </a:rPr>
                        <a:t>Detector Solenoid Magnet Power Supply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 quotes received, vendor selected on the technical basis, procurement team is working with the technical team to finalize the vendor and send the documents to DOE</a:t>
                      </a: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4758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Flux Return Steel for the Electron and Hadron Endcap Structures </a:t>
                      </a:r>
                      <a:r>
                        <a:rPr lang="en-US" sz="110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(50% of needed steel </a:t>
                      </a:r>
                      <a:r>
                        <a:rPr lang="en-US" sz="110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itchFamily="2" charset="2"/>
                        </a:rPr>
                        <a:t> first phase hadron endcap)</a:t>
                      </a:r>
                      <a:endParaRPr lang="en-US" sz="1100" dirty="0"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SOW, technical specifications and drawings are signed</a:t>
                      </a:r>
                      <a:r>
                        <a:rPr lang="en-US" sz="1200" dirty="0">
                          <a:latin typeface="+mn-lt"/>
                          <a:cs typeface="Arial" panose="020B0604020202020204" pitchFamily="34" charset="0"/>
                        </a:rPr>
                        <a:t>, APP close to final, PRR planned after floor loading assessment has been finalized.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53022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ea typeface="Times New Roman" panose="02020603050405020304" pitchFamily="18" charset="0"/>
                        </a:rPr>
                        <a:t>VTRx</a:t>
                      </a:r>
                      <a:r>
                        <a:rPr lang="en-US" sz="1200" dirty="0">
                          <a:ea typeface="Times New Roman" panose="02020603050405020304" pitchFamily="18" charset="0"/>
                        </a:rPr>
                        <a:t>+: Versatile Link Plus Transceivers (</a:t>
                      </a:r>
                      <a:r>
                        <a:rPr lang="en-US" sz="1100" dirty="0">
                          <a:ea typeface="Times New Roman" panose="02020603050405020304" pitchFamily="18" charset="0"/>
                        </a:rPr>
                        <a:t>5500 pieces ) and </a:t>
                      </a:r>
                      <a:r>
                        <a:rPr lang="en-US" sz="1200" dirty="0" err="1">
                          <a:ea typeface="Times New Roman" panose="02020603050405020304" pitchFamily="18" charset="0"/>
                        </a:rPr>
                        <a:t>lpGBT</a:t>
                      </a:r>
                      <a:r>
                        <a:rPr lang="en-US" sz="1200" dirty="0">
                          <a:ea typeface="Times New Roman" panose="02020603050405020304" pitchFamily="18" charset="0"/>
                        </a:rPr>
                        <a:t>: Low Power </a:t>
                      </a:r>
                      <a:r>
                        <a:rPr lang="en-US" sz="1200" dirty="0" err="1">
                          <a:ea typeface="Times New Roman" panose="02020603050405020304" pitchFamily="18" charset="0"/>
                        </a:rPr>
                        <a:t>GigaBit</a:t>
                      </a:r>
                      <a:r>
                        <a:rPr lang="en-US" sz="1200" dirty="0">
                          <a:ea typeface="Times New Roman" panose="02020603050405020304" pitchFamily="18" charset="0"/>
                        </a:rPr>
                        <a:t> Transceivers </a:t>
                      </a:r>
                      <a:r>
                        <a:rPr lang="en-US" sz="1100" dirty="0">
                          <a:ea typeface="Times New Roman" panose="02020603050405020304" pitchFamily="18" charset="0"/>
                        </a:rPr>
                        <a:t>(1500 pieces)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Planning with CERN, procurement going through DOE for approval 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CERN bought components; assembly will happen after HL-LHC components are done.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546039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a typeface="Times New Roman" panose="02020603050405020304" pitchFamily="18" charset="0"/>
                        </a:rPr>
                        <a:t>DIRC Bar Refurbishment – work-to-go related to reuse of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(of 8) ex-BABAR DIRC bar boxes opened and disassembled in short bars, 6 bar boxes are CD-3B: 3</a:t>
                      </a:r>
                      <a:r>
                        <a:rPr lang="en-US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DIRC bar box opened in February after CD-3B authorization.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56400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81A077C-26B9-E693-FA6F-EBD86A798809}"/>
              </a:ext>
            </a:extLst>
          </p:cNvPr>
          <p:cNvSpPr txBox="1"/>
          <p:nvPr/>
        </p:nvSpPr>
        <p:spPr>
          <a:xfrm>
            <a:off x="692015" y="2215020"/>
            <a:ext cx="7476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DET: $33M DOE scope (38%)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DC7AA8-56FB-9D10-5122-B65692582CD7}"/>
              </a:ext>
            </a:extLst>
          </p:cNvPr>
          <p:cNvSpPr txBox="1"/>
          <p:nvPr/>
        </p:nvSpPr>
        <p:spPr>
          <a:xfrm>
            <a:off x="699778" y="4959543"/>
            <a:ext cx="7476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DET: $12M DOE scope (25%)</a:t>
            </a:r>
          </a:p>
        </p:txBody>
      </p:sp>
    </p:spTree>
    <p:extLst>
      <p:ext uri="{BB962C8B-B14F-4D97-AF65-F5344CB8AC3E}">
        <p14:creationId xmlns:p14="http://schemas.microsoft.com/office/powerpoint/2010/main" val="745284267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_PPT_Template_TITLE_NAME.potx" id="{20BAE615-E1D6-4082-AD3D-765DD0DDCD0A}" vid="{385897CC-7FDC-417F-9B66-0FE921BA92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5894D0AD2FA645919F0C26D18C0D3D" ma:contentTypeVersion="" ma:contentTypeDescription="Create a new document." ma:contentTypeScope="" ma:versionID="7bc232b12b76dda6286c3689ba679633">
  <xsd:schema xmlns:xsd="http://www.w3.org/2001/XMLSchema" xmlns:xs="http://www.w3.org/2001/XMLSchema" xmlns:p="http://schemas.microsoft.com/office/2006/metadata/properties" xmlns:ns2="F7BBD725-0114-4428-BA0F-93B7117E4C7A" targetNamespace="http://schemas.microsoft.com/office/2006/metadata/properties" ma:root="true" ma:fieldsID="71f06f52397c0842a810cdd6188cb8c9" ns2:_="">
    <xsd:import namespace="F7BBD725-0114-4428-BA0F-93B7117E4C7A"/>
    <xsd:element name="properties">
      <xsd:complexType>
        <xsd:sequence>
          <xsd:element name="documentManagement">
            <xsd:complexType>
              <xsd:all>
                <xsd:element ref="ns2:AssignedTo" minOccurs="0"/>
                <xsd:element ref="ns2:Status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Sequenc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BBD725-0114-4428-BA0F-93B7117E4C7A" elementFormDefault="qualified">
    <xsd:import namespace="http://schemas.microsoft.com/office/2006/documentManagement/types"/>
    <xsd:import namespace="http://schemas.microsoft.com/office/infopath/2007/PartnerControls"/>
    <xsd:element name="AssignedTo" ma:index="2" nillable="true" ma:displayName="AssignedTo" ma:list="UserInfo" ma:SharePointGroup="0" ma:internalName="AssignedTo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atus" ma:index="3" nillable="true" ma:displayName="Status" ma:default="Draft in Progress" ma:format="Dropdown" ma:internalName="Status">
      <xsd:simpleType>
        <xsd:restriction base="dms:Choice">
          <xsd:enumeration value="Draft in Progress"/>
          <xsd:enumeration value="Ready for Page Turns"/>
          <xsd:enumeration value="Ready for Review"/>
          <xsd:enumeration value="Final Changes Completed"/>
          <xsd:enumeration value="Ready to Post"/>
          <xsd:enumeration value="Post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equence" ma:index="14" nillable="true" ma:displayName="Sequence" ma:decimals="2" ma:internalName="Sequence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F7BBD725-0114-4428-BA0F-93B7117E4C7A">Draft in Progress</Status>
    <AssignedTo xmlns="F7BBD725-0114-4428-BA0F-93B7117E4C7A">
      <UserInfo>
        <DisplayName/>
        <AccountId xsi:nil="true"/>
        <AccountType/>
      </UserInfo>
    </AssignedTo>
    <Sequence xmlns="F7BBD725-0114-4428-BA0F-93B7117E4C7A" xsi:nil="true"/>
  </documentManagement>
</p:properties>
</file>

<file path=customXml/itemProps1.xml><?xml version="1.0" encoding="utf-8"?>
<ds:datastoreItem xmlns:ds="http://schemas.openxmlformats.org/officeDocument/2006/customXml" ds:itemID="{2D98A2C5-903B-47C2-98B4-555AC70E4F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0E351D-BD5F-4313-88B9-EFBA5FC36A4B}">
  <ds:schemaRefs>
    <ds:schemaRef ds:uri="F7BBD725-0114-4428-BA0F-93B7117E4C7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966BDAA-DFEF-4721-B461-181B05E60D2C}">
  <ds:schemaRefs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F7BBD725-0114-4428-BA0F-93B7117E4C7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00_TITLE_NAME_[OPA_Outline_Template]</Template>
  <TotalTime>9380</TotalTime>
  <Words>5023</Words>
  <Application>Microsoft Macintosh PowerPoint</Application>
  <PresentationFormat>Widescreen</PresentationFormat>
  <Paragraphs>945</Paragraphs>
  <Slides>32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Cambria Math</vt:lpstr>
      <vt:lpstr>Courier New</vt:lpstr>
      <vt:lpstr>Symbol</vt:lpstr>
      <vt:lpstr>Times New Roman</vt:lpstr>
      <vt:lpstr>Wingdings</vt:lpstr>
      <vt:lpstr>BNL</vt:lpstr>
      <vt:lpstr>EIC Project Detector Overview</vt:lpstr>
      <vt:lpstr>Outline</vt:lpstr>
      <vt:lpstr>EIC Science Pillars</vt:lpstr>
      <vt:lpstr>What is required of an EIC Detector</vt:lpstr>
      <vt:lpstr>6.03 DET – EIC Detector = ePIC</vt:lpstr>
      <vt:lpstr>EIC Detector – Around the World Progress</vt:lpstr>
      <vt:lpstr>ePIC/EIC Detector - Electronics</vt:lpstr>
      <vt:lpstr>ePIC/EIC Detector - DAQ</vt:lpstr>
      <vt:lpstr>CD-3A Status and CD-3B Scope</vt:lpstr>
      <vt:lpstr>Quality Assurance: PbWO4 crystals for EEEMCAL </vt:lpstr>
      <vt:lpstr>PowerPoint Presentation</vt:lpstr>
      <vt:lpstr>Detector Technical Readiness for Baselining</vt:lpstr>
      <vt:lpstr>EEEMCAL FDR, May 26, 2026</vt:lpstr>
      <vt:lpstr>Path to Baseline – Design Maturity</vt:lpstr>
      <vt:lpstr>Detector Advisory Committee</vt:lpstr>
      <vt:lpstr>CD-3C Preliminary Package - DET</vt:lpstr>
      <vt:lpstr>CD-3C Preliminary Package - DET</vt:lpstr>
      <vt:lpstr>PowerPoint Presentation</vt:lpstr>
      <vt:lpstr>DET Cost Status</vt:lpstr>
      <vt:lpstr>Mitigations for UKRI In-Kind Issues</vt:lpstr>
      <vt:lpstr>DET (Subproject) Schedule</vt:lpstr>
      <vt:lpstr>High Level Installation Schedule</vt:lpstr>
      <vt:lpstr>PowerPoint Presentation</vt:lpstr>
      <vt:lpstr>In-Kind Contributions</vt:lpstr>
      <vt:lpstr>PowerPoint Presentation</vt:lpstr>
      <vt:lpstr>EIC - ePIC Commissioning</vt:lpstr>
      <vt:lpstr>EIC Science Reach for ep vs. Deferred Scope</vt:lpstr>
      <vt:lpstr>EIC Science Program in First Years of Operations</vt:lpstr>
      <vt:lpstr>EIC Ultimate Performance</vt:lpstr>
      <vt:lpstr>Summary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Hoffman, Caitlin</dc:creator>
  <cp:keywords/>
  <dc:description/>
  <cp:lastModifiedBy>Elke-Caroline Aschenauer</cp:lastModifiedBy>
  <cp:revision>98</cp:revision>
  <cp:lastPrinted>2025-07-21T11:56:27Z</cp:lastPrinted>
  <dcterms:created xsi:type="dcterms:W3CDTF">2025-05-22T14:57:47Z</dcterms:created>
  <dcterms:modified xsi:type="dcterms:W3CDTF">2026-06-05T15:54:48Z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0x010100CF5894D0AD2FA645919F0C26D18C0D3D</vt:lpwstr>
  </property>
  <property fmtid="{D5CDD505-2E9C-101B-9397-08002B2CF9AE}" pid="3" name="Order">
    <vt:r8>119000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</Properties>
</file>