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6"/>
  </p:notesMasterIdLst>
  <p:sldIdLst>
    <p:sldId id="256" r:id="rId5"/>
    <p:sldId id="5873" r:id="rId6"/>
    <p:sldId id="5884" r:id="rId7"/>
    <p:sldId id="5894" r:id="rId8"/>
    <p:sldId id="260" r:id="rId9"/>
    <p:sldId id="5891" r:id="rId10"/>
    <p:sldId id="5893" r:id="rId11"/>
    <p:sldId id="5890" r:id="rId12"/>
    <p:sldId id="5885" r:id="rId13"/>
    <p:sldId id="2147469628" r:id="rId14"/>
    <p:sldId id="2147469674" r:id="rId15"/>
    <p:sldId id="2147469675" r:id="rId16"/>
    <p:sldId id="2147469676" r:id="rId17"/>
    <p:sldId id="2147469680" r:id="rId18"/>
    <p:sldId id="2147469681" r:id="rId19"/>
    <p:sldId id="2147469687" r:id="rId20"/>
    <p:sldId id="2147469688" r:id="rId21"/>
    <p:sldId id="5895" r:id="rId22"/>
    <p:sldId id="2147469677" r:id="rId23"/>
    <p:sldId id="5889" r:id="rId24"/>
    <p:sldId id="21474696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655270-6FB8-C209-EB95-658C9318D6D3}" name="Berrutti, Paolo" initials="PB" userId="S::pberrutti@bnl.gov::000dcc92-2ee2-4aeb-9180-faad85c125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B0E0"/>
    <a:srgbClr val="B32264"/>
    <a:srgbClr val="F3871E"/>
    <a:srgbClr val="AFD1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88" autoAdjust="0"/>
    <p:restoredTop sz="94694"/>
  </p:normalViewPr>
  <p:slideViewPr>
    <p:cSldViewPr snapToGrid="0" snapToObjects="1">
      <p:cViewPr varScale="1">
        <p:scale>
          <a:sx n="125" d="100"/>
          <a:sy n="125" d="100"/>
        </p:scale>
        <p:origin x="2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74BC1E-C691-44D5-92C3-70187231518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C4F4E70-04D0-470E-BE98-A2A4D5E46A8B}">
      <dgm:prSet phldrT="[Text]" phldr="0"/>
      <dgm:spPr/>
      <dgm:t>
        <a:bodyPr/>
        <a:lstStyle/>
        <a:p>
          <a:r>
            <a:rPr lang="en-US" dirty="0">
              <a:solidFill>
                <a:schemeClr val="tx1"/>
              </a:solidFill>
            </a:rPr>
            <a:t>Collaborator for EIC is identified </a:t>
          </a:r>
        </a:p>
      </dgm:t>
    </dgm:pt>
    <dgm:pt modelId="{DE798AA3-90D6-4D47-9D17-0ED8DDD28D1A}" type="parTrans" cxnId="{7ED345E3-2643-46CA-B522-799D97CE28DD}">
      <dgm:prSet/>
      <dgm:spPr/>
      <dgm:t>
        <a:bodyPr/>
        <a:lstStyle/>
        <a:p>
          <a:endParaRPr lang="en-US">
            <a:solidFill>
              <a:schemeClr val="tx1"/>
            </a:solidFill>
          </a:endParaRPr>
        </a:p>
      </dgm:t>
    </dgm:pt>
    <dgm:pt modelId="{9C1EE2FD-08F6-4137-AE50-55D704D795A5}" type="sibTrans" cxnId="{7ED345E3-2643-46CA-B522-799D97CE28DD}">
      <dgm:prSet/>
      <dgm:spPr>
        <a:ln>
          <a:solidFill>
            <a:schemeClr val="accent1">
              <a:lumMod val="75000"/>
            </a:schemeClr>
          </a:solidFill>
        </a:ln>
      </dgm:spPr>
      <dgm:t>
        <a:bodyPr/>
        <a:lstStyle/>
        <a:p>
          <a:endParaRPr lang="en-US">
            <a:solidFill>
              <a:schemeClr val="tx1"/>
            </a:solidFill>
          </a:endParaRPr>
        </a:p>
      </dgm:t>
    </dgm:pt>
    <dgm:pt modelId="{DE7D3170-7D4C-454D-9CF3-76CDB9C542CA}">
      <dgm:prSet phldrT="[Text]" phldr="0"/>
      <dgm:spPr/>
      <dgm:t>
        <a:bodyPr/>
        <a:lstStyle/>
        <a:p>
          <a:r>
            <a:rPr lang="en-US" dirty="0">
              <a:solidFill>
                <a:schemeClr val="tx1"/>
              </a:solidFill>
            </a:rPr>
            <a:t>BNL drafts Annex A, Statement of Work &amp; iCRADA &amp; provides to JLAB</a:t>
          </a:r>
        </a:p>
      </dgm:t>
    </dgm:pt>
    <dgm:pt modelId="{DB44631F-91CA-471A-9932-0C93FFE03962}" type="parTrans" cxnId="{CBB76907-175F-461E-A75F-6CAB8B3DA1F6}">
      <dgm:prSet/>
      <dgm:spPr/>
      <dgm:t>
        <a:bodyPr/>
        <a:lstStyle/>
        <a:p>
          <a:endParaRPr lang="en-US">
            <a:solidFill>
              <a:schemeClr val="tx1"/>
            </a:solidFill>
          </a:endParaRPr>
        </a:p>
      </dgm:t>
    </dgm:pt>
    <dgm:pt modelId="{8E03D8F5-BC25-4CAE-9E26-7D06EDAB2A1B}" type="sibTrans" cxnId="{CBB76907-175F-461E-A75F-6CAB8B3DA1F6}">
      <dgm:prSet/>
      <dgm:spPr>
        <a:ln>
          <a:solidFill>
            <a:schemeClr val="accent1">
              <a:lumMod val="75000"/>
            </a:schemeClr>
          </a:solidFill>
        </a:ln>
      </dgm:spPr>
      <dgm:t>
        <a:bodyPr/>
        <a:lstStyle/>
        <a:p>
          <a:endParaRPr lang="en-US">
            <a:solidFill>
              <a:schemeClr val="tx1"/>
            </a:solidFill>
          </a:endParaRPr>
        </a:p>
      </dgm:t>
    </dgm:pt>
    <dgm:pt modelId="{A550C509-B17B-4171-BD1A-01A7E4B9893E}">
      <dgm:prSet phldrT="[Text]"/>
      <dgm:spPr/>
      <dgm:t>
        <a:bodyPr/>
        <a:lstStyle/>
        <a:p>
          <a:r>
            <a:rPr lang="en-US" dirty="0">
              <a:solidFill>
                <a:schemeClr val="tx1"/>
              </a:solidFill>
            </a:rPr>
            <a:t>Each Lab routes Joint Work Statement (JWS)</a:t>
          </a:r>
        </a:p>
        <a:p>
          <a:r>
            <a:rPr lang="en-US" dirty="0">
              <a:solidFill>
                <a:schemeClr val="tx1"/>
              </a:solidFill>
            </a:rPr>
            <a:t> and Annex A internally for approvals</a:t>
          </a:r>
        </a:p>
      </dgm:t>
    </dgm:pt>
    <dgm:pt modelId="{925F7DE2-A10E-4A94-8D00-790EDD61606D}" type="parTrans" cxnId="{A84CEAA4-DED1-4515-8FE7-BC00BCBFE462}">
      <dgm:prSet/>
      <dgm:spPr/>
      <dgm:t>
        <a:bodyPr/>
        <a:lstStyle/>
        <a:p>
          <a:endParaRPr lang="en-US">
            <a:solidFill>
              <a:schemeClr val="tx1"/>
            </a:solidFill>
          </a:endParaRPr>
        </a:p>
      </dgm:t>
    </dgm:pt>
    <dgm:pt modelId="{44AC2799-2955-4E20-ACB4-2B1B3B839B1C}" type="sibTrans" cxnId="{A84CEAA4-DED1-4515-8FE7-BC00BCBFE462}">
      <dgm:prSet/>
      <dgm:spPr>
        <a:ln>
          <a:solidFill>
            <a:schemeClr val="accent1">
              <a:lumMod val="75000"/>
            </a:schemeClr>
          </a:solidFill>
        </a:ln>
      </dgm:spPr>
      <dgm:t>
        <a:bodyPr/>
        <a:lstStyle/>
        <a:p>
          <a:endParaRPr lang="en-US">
            <a:solidFill>
              <a:schemeClr val="tx1"/>
            </a:solidFill>
          </a:endParaRPr>
        </a:p>
      </dgm:t>
    </dgm:pt>
    <dgm:pt modelId="{0CFE547D-A3C3-461B-BBB8-D1AE612B1B14}">
      <dgm:prSet/>
      <dgm:spPr/>
      <dgm:t>
        <a:bodyPr/>
        <a:lstStyle/>
        <a:p>
          <a:r>
            <a:rPr lang="en-US" dirty="0">
              <a:solidFill>
                <a:schemeClr val="tx1"/>
              </a:solidFill>
            </a:rPr>
            <a:t>Each Site Office reviews &amp; sends to DOE HQ** for concurrence</a:t>
          </a:r>
        </a:p>
      </dgm:t>
    </dgm:pt>
    <dgm:pt modelId="{6FCC3AC4-6BE7-41DF-BE9D-1022EA375EFA}" type="parTrans" cxnId="{CD92BB26-27B9-4C45-A47C-40D97AF4B0A1}">
      <dgm:prSet/>
      <dgm:spPr/>
      <dgm:t>
        <a:bodyPr/>
        <a:lstStyle/>
        <a:p>
          <a:endParaRPr lang="en-US">
            <a:solidFill>
              <a:schemeClr val="tx1"/>
            </a:solidFill>
          </a:endParaRPr>
        </a:p>
      </dgm:t>
    </dgm:pt>
    <dgm:pt modelId="{91C06A6F-ADF1-4286-955C-3CC2E60F5C7B}" type="sibTrans" cxnId="{CD92BB26-27B9-4C45-A47C-40D97AF4B0A1}">
      <dgm:prSet/>
      <dgm:spPr>
        <a:ln>
          <a:solidFill>
            <a:schemeClr val="accent1">
              <a:lumMod val="75000"/>
            </a:schemeClr>
          </a:solidFill>
        </a:ln>
      </dgm:spPr>
      <dgm:t>
        <a:bodyPr/>
        <a:lstStyle/>
        <a:p>
          <a:endParaRPr lang="en-US">
            <a:solidFill>
              <a:schemeClr val="tx1"/>
            </a:solidFill>
          </a:endParaRPr>
        </a:p>
      </dgm:t>
    </dgm:pt>
    <dgm:pt modelId="{3B88AE88-02FA-49DD-ADD1-461E26D7D6E7}">
      <dgm:prSet/>
      <dgm:spPr/>
      <dgm:t>
        <a:bodyPr/>
        <a:lstStyle/>
        <a:p>
          <a:r>
            <a:rPr lang="en-US" dirty="0">
              <a:solidFill>
                <a:schemeClr val="tx1"/>
              </a:solidFill>
            </a:rPr>
            <a:t>Each Lab sends their JWS &amp; Annex A to their respective DOE Site Office*</a:t>
          </a:r>
        </a:p>
      </dgm:t>
    </dgm:pt>
    <dgm:pt modelId="{24838303-DED0-4BEE-B38E-A8E592B1F79B}" type="parTrans" cxnId="{F40CA456-CDF7-4C2C-8A5F-0835CA9D6E75}">
      <dgm:prSet/>
      <dgm:spPr/>
      <dgm:t>
        <a:bodyPr/>
        <a:lstStyle/>
        <a:p>
          <a:endParaRPr lang="en-US">
            <a:solidFill>
              <a:schemeClr val="tx1"/>
            </a:solidFill>
          </a:endParaRPr>
        </a:p>
      </dgm:t>
    </dgm:pt>
    <dgm:pt modelId="{9CE86E76-B16C-4E8E-85C1-53D3F60A0803}" type="sibTrans" cxnId="{F40CA456-CDF7-4C2C-8A5F-0835CA9D6E75}">
      <dgm:prSet/>
      <dgm:spPr>
        <a:ln>
          <a:solidFill>
            <a:schemeClr val="accent1">
              <a:lumMod val="75000"/>
            </a:schemeClr>
          </a:solidFill>
        </a:ln>
      </dgm:spPr>
      <dgm:t>
        <a:bodyPr/>
        <a:lstStyle/>
        <a:p>
          <a:endParaRPr lang="en-US">
            <a:solidFill>
              <a:schemeClr val="tx1"/>
            </a:solidFill>
          </a:endParaRPr>
        </a:p>
      </dgm:t>
    </dgm:pt>
    <dgm:pt modelId="{EA5E71A4-990D-44E3-8BD7-11BBCB3EE45B}">
      <dgm:prSet/>
      <dgm:spPr/>
      <dgm:t>
        <a:bodyPr/>
        <a:lstStyle/>
        <a:p>
          <a:r>
            <a:rPr lang="en-US" dirty="0">
              <a:solidFill>
                <a:schemeClr val="tx1"/>
              </a:solidFill>
            </a:rPr>
            <a:t>Upon concurrence, each DOE Site Office provides Lab with authorization to proceed with the signature </a:t>
          </a:r>
        </a:p>
      </dgm:t>
    </dgm:pt>
    <dgm:pt modelId="{E2FACD8B-3412-47C7-94CC-4BDEC7CCD016}" type="parTrans" cxnId="{7A372A55-2912-4F69-AF95-3AEC6E34191B}">
      <dgm:prSet/>
      <dgm:spPr/>
      <dgm:t>
        <a:bodyPr/>
        <a:lstStyle/>
        <a:p>
          <a:endParaRPr lang="en-US">
            <a:solidFill>
              <a:schemeClr val="tx1"/>
            </a:solidFill>
          </a:endParaRPr>
        </a:p>
      </dgm:t>
    </dgm:pt>
    <dgm:pt modelId="{6D4F5534-BC3E-4F68-800F-CF90919798C4}" type="sibTrans" cxnId="{7A372A55-2912-4F69-AF95-3AEC6E34191B}">
      <dgm:prSet/>
      <dgm:spPr>
        <a:ln>
          <a:solidFill>
            <a:schemeClr val="accent1">
              <a:lumMod val="75000"/>
            </a:schemeClr>
          </a:solidFill>
        </a:ln>
      </dgm:spPr>
      <dgm:t>
        <a:bodyPr/>
        <a:lstStyle/>
        <a:p>
          <a:endParaRPr lang="en-US">
            <a:solidFill>
              <a:schemeClr val="tx1"/>
            </a:solidFill>
          </a:endParaRPr>
        </a:p>
      </dgm:t>
    </dgm:pt>
    <dgm:pt modelId="{C06117F1-9C54-426D-A5AA-532884FADCE0}">
      <dgm:prSet/>
      <dgm:spPr/>
      <dgm:t>
        <a:bodyPr/>
        <a:lstStyle/>
        <a:p>
          <a:r>
            <a:rPr lang="en-US" dirty="0">
              <a:solidFill>
                <a:schemeClr val="tx1"/>
              </a:solidFill>
            </a:rPr>
            <a:t>iCRADA &amp; Annex A fully executed by all parties</a:t>
          </a:r>
        </a:p>
      </dgm:t>
    </dgm:pt>
    <dgm:pt modelId="{02CB0ABF-548F-4F98-8F7C-C83A41F930F0}" type="parTrans" cxnId="{55C0542A-60AF-499C-A41B-FAB5443D296C}">
      <dgm:prSet/>
      <dgm:spPr/>
      <dgm:t>
        <a:bodyPr/>
        <a:lstStyle/>
        <a:p>
          <a:endParaRPr lang="en-US">
            <a:solidFill>
              <a:schemeClr val="tx1"/>
            </a:solidFill>
          </a:endParaRPr>
        </a:p>
      </dgm:t>
    </dgm:pt>
    <dgm:pt modelId="{BCDC3A1B-2897-4411-AEFA-6DE71C997B55}" type="sibTrans" cxnId="{55C0542A-60AF-499C-A41B-FAB5443D296C}">
      <dgm:prSet/>
      <dgm:spPr/>
      <dgm:t>
        <a:bodyPr/>
        <a:lstStyle/>
        <a:p>
          <a:endParaRPr lang="en-US">
            <a:solidFill>
              <a:schemeClr val="tx1"/>
            </a:solidFill>
          </a:endParaRPr>
        </a:p>
      </dgm:t>
    </dgm:pt>
    <dgm:pt modelId="{0FCAA219-F260-46F2-A407-C478899B09ED}" type="pres">
      <dgm:prSet presAssocID="{7274BC1E-C691-44D5-92C3-70187231518C}" presName="Name0" presStyleCnt="0">
        <dgm:presLayoutVars>
          <dgm:dir/>
          <dgm:resizeHandles val="exact"/>
        </dgm:presLayoutVars>
      </dgm:prSet>
      <dgm:spPr/>
    </dgm:pt>
    <dgm:pt modelId="{3FA19D06-8B0A-4129-945A-713954606124}" type="pres">
      <dgm:prSet presAssocID="{1C4F4E70-04D0-470E-BE98-A2A4D5E46A8B}" presName="node" presStyleLbl="node1" presStyleIdx="0" presStyleCnt="7">
        <dgm:presLayoutVars>
          <dgm:bulletEnabled val="1"/>
        </dgm:presLayoutVars>
      </dgm:prSet>
      <dgm:spPr/>
    </dgm:pt>
    <dgm:pt modelId="{77C60C77-7995-45F3-90D4-E8271D889E6F}" type="pres">
      <dgm:prSet presAssocID="{9C1EE2FD-08F6-4137-AE50-55D704D795A5}" presName="sibTrans" presStyleLbl="sibTrans2D1" presStyleIdx="0" presStyleCnt="6"/>
      <dgm:spPr/>
    </dgm:pt>
    <dgm:pt modelId="{0C56085B-34E1-4229-AD39-C1E99FB3EF62}" type="pres">
      <dgm:prSet presAssocID="{9C1EE2FD-08F6-4137-AE50-55D704D795A5}" presName="connectorText" presStyleLbl="sibTrans2D1" presStyleIdx="0" presStyleCnt="6"/>
      <dgm:spPr/>
    </dgm:pt>
    <dgm:pt modelId="{6F8A5D29-F72F-4903-86BB-639907080B13}" type="pres">
      <dgm:prSet presAssocID="{DE7D3170-7D4C-454D-9CF3-76CDB9C542CA}" presName="node" presStyleLbl="node1" presStyleIdx="1" presStyleCnt="7">
        <dgm:presLayoutVars>
          <dgm:bulletEnabled val="1"/>
        </dgm:presLayoutVars>
      </dgm:prSet>
      <dgm:spPr/>
    </dgm:pt>
    <dgm:pt modelId="{086A585F-9EF2-4ED7-99BC-669E59BA5573}" type="pres">
      <dgm:prSet presAssocID="{8E03D8F5-BC25-4CAE-9E26-7D06EDAB2A1B}" presName="sibTrans" presStyleLbl="sibTrans2D1" presStyleIdx="1" presStyleCnt="6"/>
      <dgm:spPr/>
    </dgm:pt>
    <dgm:pt modelId="{1483329E-735A-4E9B-8DF8-0C89677F7592}" type="pres">
      <dgm:prSet presAssocID="{8E03D8F5-BC25-4CAE-9E26-7D06EDAB2A1B}" presName="connectorText" presStyleLbl="sibTrans2D1" presStyleIdx="1" presStyleCnt="6"/>
      <dgm:spPr/>
    </dgm:pt>
    <dgm:pt modelId="{274B86B6-5CB2-4348-820E-143A483BFFE8}" type="pres">
      <dgm:prSet presAssocID="{A550C509-B17B-4171-BD1A-01A7E4B9893E}" presName="node" presStyleLbl="node1" presStyleIdx="2" presStyleCnt="7">
        <dgm:presLayoutVars>
          <dgm:bulletEnabled val="1"/>
        </dgm:presLayoutVars>
      </dgm:prSet>
      <dgm:spPr/>
    </dgm:pt>
    <dgm:pt modelId="{6CFE9E7A-169B-40BA-80B3-6991338FB729}" type="pres">
      <dgm:prSet presAssocID="{44AC2799-2955-4E20-ACB4-2B1B3B839B1C}" presName="sibTrans" presStyleLbl="sibTrans2D1" presStyleIdx="2" presStyleCnt="6"/>
      <dgm:spPr/>
    </dgm:pt>
    <dgm:pt modelId="{99CFAACC-4937-4AE0-83E8-E0F67FEFE190}" type="pres">
      <dgm:prSet presAssocID="{44AC2799-2955-4E20-ACB4-2B1B3B839B1C}" presName="connectorText" presStyleLbl="sibTrans2D1" presStyleIdx="2" presStyleCnt="6"/>
      <dgm:spPr/>
    </dgm:pt>
    <dgm:pt modelId="{CD216A01-9877-4857-9771-35E17B59CFCF}" type="pres">
      <dgm:prSet presAssocID="{3B88AE88-02FA-49DD-ADD1-461E26D7D6E7}" presName="node" presStyleLbl="node1" presStyleIdx="3" presStyleCnt="7">
        <dgm:presLayoutVars>
          <dgm:bulletEnabled val="1"/>
        </dgm:presLayoutVars>
      </dgm:prSet>
      <dgm:spPr/>
    </dgm:pt>
    <dgm:pt modelId="{429C8676-3BDC-4C92-898C-E628A3A037FA}" type="pres">
      <dgm:prSet presAssocID="{9CE86E76-B16C-4E8E-85C1-53D3F60A0803}" presName="sibTrans" presStyleLbl="sibTrans2D1" presStyleIdx="3" presStyleCnt="6"/>
      <dgm:spPr/>
    </dgm:pt>
    <dgm:pt modelId="{3CFC39B2-EB0B-404C-A898-72757E1511A0}" type="pres">
      <dgm:prSet presAssocID="{9CE86E76-B16C-4E8E-85C1-53D3F60A0803}" presName="connectorText" presStyleLbl="sibTrans2D1" presStyleIdx="3" presStyleCnt="6"/>
      <dgm:spPr/>
    </dgm:pt>
    <dgm:pt modelId="{88B7DD92-0280-455C-9789-E0A44B741DD9}" type="pres">
      <dgm:prSet presAssocID="{0CFE547D-A3C3-461B-BBB8-D1AE612B1B14}" presName="node" presStyleLbl="node1" presStyleIdx="4" presStyleCnt="7">
        <dgm:presLayoutVars>
          <dgm:bulletEnabled val="1"/>
        </dgm:presLayoutVars>
      </dgm:prSet>
      <dgm:spPr/>
    </dgm:pt>
    <dgm:pt modelId="{8068E075-F998-4F86-8FF3-E6842B1BE9A1}" type="pres">
      <dgm:prSet presAssocID="{91C06A6F-ADF1-4286-955C-3CC2E60F5C7B}" presName="sibTrans" presStyleLbl="sibTrans2D1" presStyleIdx="4" presStyleCnt="6"/>
      <dgm:spPr/>
    </dgm:pt>
    <dgm:pt modelId="{3F445A11-9F5D-4CB4-8964-55675D17CDC8}" type="pres">
      <dgm:prSet presAssocID="{91C06A6F-ADF1-4286-955C-3CC2E60F5C7B}" presName="connectorText" presStyleLbl="sibTrans2D1" presStyleIdx="4" presStyleCnt="6"/>
      <dgm:spPr/>
    </dgm:pt>
    <dgm:pt modelId="{C5BD31FB-4269-4765-AC17-3B666FB80082}" type="pres">
      <dgm:prSet presAssocID="{EA5E71A4-990D-44E3-8BD7-11BBCB3EE45B}" presName="node" presStyleLbl="node1" presStyleIdx="5" presStyleCnt="7">
        <dgm:presLayoutVars>
          <dgm:bulletEnabled val="1"/>
        </dgm:presLayoutVars>
      </dgm:prSet>
      <dgm:spPr/>
    </dgm:pt>
    <dgm:pt modelId="{EECBE287-26CC-44D7-99A9-63370DB34531}" type="pres">
      <dgm:prSet presAssocID="{6D4F5534-BC3E-4F68-800F-CF90919798C4}" presName="sibTrans" presStyleLbl="sibTrans2D1" presStyleIdx="5" presStyleCnt="6"/>
      <dgm:spPr/>
    </dgm:pt>
    <dgm:pt modelId="{ABFE9258-8769-477C-A865-F8B2CF4C4BC1}" type="pres">
      <dgm:prSet presAssocID="{6D4F5534-BC3E-4F68-800F-CF90919798C4}" presName="connectorText" presStyleLbl="sibTrans2D1" presStyleIdx="5" presStyleCnt="6"/>
      <dgm:spPr/>
    </dgm:pt>
    <dgm:pt modelId="{37A01C1A-9075-48CC-87FE-8102C573A1B9}" type="pres">
      <dgm:prSet presAssocID="{C06117F1-9C54-426D-A5AA-532884FADCE0}" presName="node" presStyleLbl="node1" presStyleIdx="6" presStyleCnt="7">
        <dgm:presLayoutVars>
          <dgm:bulletEnabled val="1"/>
        </dgm:presLayoutVars>
      </dgm:prSet>
      <dgm:spPr/>
    </dgm:pt>
  </dgm:ptLst>
  <dgm:cxnLst>
    <dgm:cxn modelId="{CBB76907-175F-461E-A75F-6CAB8B3DA1F6}" srcId="{7274BC1E-C691-44D5-92C3-70187231518C}" destId="{DE7D3170-7D4C-454D-9CF3-76CDB9C542CA}" srcOrd="1" destOrd="0" parTransId="{DB44631F-91CA-471A-9932-0C93FFE03962}" sibTransId="{8E03D8F5-BC25-4CAE-9E26-7D06EDAB2A1B}"/>
    <dgm:cxn modelId="{2B8C2D0F-68AF-4444-ACB6-64F4ABE2D55B}" type="presOf" srcId="{44AC2799-2955-4E20-ACB4-2B1B3B839B1C}" destId="{99CFAACC-4937-4AE0-83E8-E0F67FEFE190}" srcOrd="1" destOrd="0" presId="urn:microsoft.com/office/officeart/2005/8/layout/process1"/>
    <dgm:cxn modelId="{3B7A7E0F-71DC-4407-9FBE-65E97A1C7870}" type="presOf" srcId="{6D4F5534-BC3E-4F68-800F-CF90919798C4}" destId="{EECBE287-26CC-44D7-99A9-63370DB34531}" srcOrd="0" destOrd="0" presId="urn:microsoft.com/office/officeart/2005/8/layout/process1"/>
    <dgm:cxn modelId="{D7E74914-E26C-4269-9FCB-527F46BED758}" type="presOf" srcId="{3B88AE88-02FA-49DD-ADD1-461E26D7D6E7}" destId="{CD216A01-9877-4857-9771-35E17B59CFCF}" srcOrd="0" destOrd="0" presId="urn:microsoft.com/office/officeart/2005/8/layout/process1"/>
    <dgm:cxn modelId="{34F3251A-E3CA-4130-BC05-1E3A9DA4A7FC}" type="presOf" srcId="{9CE86E76-B16C-4E8E-85C1-53D3F60A0803}" destId="{429C8676-3BDC-4C92-898C-E628A3A037FA}" srcOrd="0" destOrd="0" presId="urn:microsoft.com/office/officeart/2005/8/layout/process1"/>
    <dgm:cxn modelId="{88AEA120-6639-4187-85EC-6EEE51D99958}" type="presOf" srcId="{9C1EE2FD-08F6-4137-AE50-55D704D795A5}" destId="{0C56085B-34E1-4229-AD39-C1E99FB3EF62}" srcOrd="1" destOrd="0" presId="urn:microsoft.com/office/officeart/2005/8/layout/process1"/>
    <dgm:cxn modelId="{CD92BB26-27B9-4C45-A47C-40D97AF4B0A1}" srcId="{7274BC1E-C691-44D5-92C3-70187231518C}" destId="{0CFE547D-A3C3-461B-BBB8-D1AE612B1B14}" srcOrd="4" destOrd="0" parTransId="{6FCC3AC4-6BE7-41DF-BE9D-1022EA375EFA}" sibTransId="{91C06A6F-ADF1-4286-955C-3CC2E60F5C7B}"/>
    <dgm:cxn modelId="{55C0542A-60AF-499C-A41B-FAB5443D296C}" srcId="{7274BC1E-C691-44D5-92C3-70187231518C}" destId="{C06117F1-9C54-426D-A5AA-532884FADCE0}" srcOrd="6" destOrd="0" parTransId="{02CB0ABF-548F-4F98-8F7C-C83A41F930F0}" sibTransId="{BCDC3A1B-2897-4411-AEFA-6DE71C997B55}"/>
    <dgm:cxn modelId="{8FC13332-DACE-45A8-87BD-F614AE8D5EF9}" type="presOf" srcId="{EA5E71A4-990D-44E3-8BD7-11BBCB3EE45B}" destId="{C5BD31FB-4269-4765-AC17-3B666FB80082}" srcOrd="0" destOrd="0" presId="urn:microsoft.com/office/officeart/2005/8/layout/process1"/>
    <dgm:cxn modelId="{B912FC37-CF47-4B80-9E7D-FF4FDBD64FC3}" type="presOf" srcId="{9CE86E76-B16C-4E8E-85C1-53D3F60A0803}" destId="{3CFC39B2-EB0B-404C-A898-72757E1511A0}" srcOrd="1" destOrd="0" presId="urn:microsoft.com/office/officeart/2005/8/layout/process1"/>
    <dgm:cxn modelId="{13DB7241-B6DE-466E-8507-AC692B1F8C53}" type="presOf" srcId="{8E03D8F5-BC25-4CAE-9E26-7D06EDAB2A1B}" destId="{1483329E-735A-4E9B-8DF8-0C89677F7592}" srcOrd="1" destOrd="0" presId="urn:microsoft.com/office/officeart/2005/8/layout/process1"/>
    <dgm:cxn modelId="{46C71845-C9D6-4173-9442-C968E29CDA13}" type="presOf" srcId="{9C1EE2FD-08F6-4137-AE50-55D704D795A5}" destId="{77C60C77-7995-45F3-90D4-E8271D889E6F}" srcOrd="0" destOrd="0" presId="urn:microsoft.com/office/officeart/2005/8/layout/process1"/>
    <dgm:cxn modelId="{7A372A55-2912-4F69-AF95-3AEC6E34191B}" srcId="{7274BC1E-C691-44D5-92C3-70187231518C}" destId="{EA5E71A4-990D-44E3-8BD7-11BBCB3EE45B}" srcOrd="5" destOrd="0" parTransId="{E2FACD8B-3412-47C7-94CC-4BDEC7CCD016}" sibTransId="{6D4F5534-BC3E-4F68-800F-CF90919798C4}"/>
    <dgm:cxn modelId="{F40CA456-CDF7-4C2C-8A5F-0835CA9D6E75}" srcId="{7274BC1E-C691-44D5-92C3-70187231518C}" destId="{3B88AE88-02FA-49DD-ADD1-461E26D7D6E7}" srcOrd="3" destOrd="0" parTransId="{24838303-DED0-4BEE-B38E-A8E592B1F79B}" sibTransId="{9CE86E76-B16C-4E8E-85C1-53D3F60A0803}"/>
    <dgm:cxn modelId="{D1009B58-067E-46C6-8D31-901817899FF0}" type="presOf" srcId="{7274BC1E-C691-44D5-92C3-70187231518C}" destId="{0FCAA219-F260-46F2-A407-C478899B09ED}" srcOrd="0" destOrd="0" presId="urn:microsoft.com/office/officeart/2005/8/layout/process1"/>
    <dgm:cxn modelId="{0F52D45A-D4B5-43AA-A726-6711EE73FCC9}" type="presOf" srcId="{C06117F1-9C54-426D-A5AA-532884FADCE0}" destId="{37A01C1A-9075-48CC-87FE-8102C573A1B9}" srcOrd="0" destOrd="0" presId="urn:microsoft.com/office/officeart/2005/8/layout/process1"/>
    <dgm:cxn modelId="{F664C073-4D23-40F1-8360-4741F6F896A9}" type="presOf" srcId="{8E03D8F5-BC25-4CAE-9E26-7D06EDAB2A1B}" destId="{086A585F-9EF2-4ED7-99BC-669E59BA5573}" srcOrd="0" destOrd="0" presId="urn:microsoft.com/office/officeart/2005/8/layout/process1"/>
    <dgm:cxn modelId="{98241F81-11DA-4616-9F94-809252D869B3}" type="presOf" srcId="{6D4F5534-BC3E-4F68-800F-CF90919798C4}" destId="{ABFE9258-8769-477C-A865-F8B2CF4C4BC1}" srcOrd="1" destOrd="0" presId="urn:microsoft.com/office/officeart/2005/8/layout/process1"/>
    <dgm:cxn modelId="{9AA4818A-AF95-4146-94B4-21C94430DE02}" type="presOf" srcId="{DE7D3170-7D4C-454D-9CF3-76CDB9C542CA}" destId="{6F8A5D29-F72F-4903-86BB-639907080B13}" srcOrd="0" destOrd="0" presId="urn:microsoft.com/office/officeart/2005/8/layout/process1"/>
    <dgm:cxn modelId="{C4A37A99-7EBC-4860-A238-9AC89605B8AE}" type="presOf" srcId="{1C4F4E70-04D0-470E-BE98-A2A4D5E46A8B}" destId="{3FA19D06-8B0A-4129-945A-713954606124}" srcOrd="0" destOrd="0" presId="urn:microsoft.com/office/officeart/2005/8/layout/process1"/>
    <dgm:cxn modelId="{55043B9A-8EFC-4209-8547-59C811A9A76E}" type="presOf" srcId="{A550C509-B17B-4171-BD1A-01A7E4B9893E}" destId="{274B86B6-5CB2-4348-820E-143A483BFFE8}" srcOrd="0" destOrd="0" presId="urn:microsoft.com/office/officeart/2005/8/layout/process1"/>
    <dgm:cxn modelId="{A84CEAA4-DED1-4515-8FE7-BC00BCBFE462}" srcId="{7274BC1E-C691-44D5-92C3-70187231518C}" destId="{A550C509-B17B-4171-BD1A-01A7E4B9893E}" srcOrd="2" destOrd="0" parTransId="{925F7DE2-A10E-4A94-8D00-790EDD61606D}" sibTransId="{44AC2799-2955-4E20-ACB4-2B1B3B839B1C}"/>
    <dgm:cxn modelId="{461931A9-DC70-4609-9A80-0A02DF45556D}" type="presOf" srcId="{91C06A6F-ADF1-4286-955C-3CC2E60F5C7B}" destId="{3F445A11-9F5D-4CB4-8964-55675D17CDC8}" srcOrd="1" destOrd="0" presId="urn:microsoft.com/office/officeart/2005/8/layout/process1"/>
    <dgm:cxn modelId="{4B4748AD-7F25-4CA5-B377-56622CF3463D}" type="presOf" srcId="{91C06A6F-ADF1-4286-955C-3CC2E60F5C7B}" destId="{8068E075-F998-4F86-8FF3-E6842B1BE9A1}" srcOrd="0" destOrd="0" presId="urn:microsoft.com/office/officeart/2005/8/layout/process1"/>
    <dgm:cxn modelId="{75E88ADF-B6B1-443B-9346-0654BE30E93F}" type="presOf" srcId="{0CFE547D-A3C3-461B-BBB8-D1AE612B1B14}" destId="{88B7DD92-0280-455C-9789-E0A44B741DD9}" srcOrd="0" destOrd="0" presId="urn:microsoft.com/office/officeart/2005/8/layout/process1"/>
    <dgm:cxn modelId="{7ED345E3-2643-46CA-B522-799D97CE28DD}" srcId="{7274BC1E-C691-44D5-92C3-70187231518C}" destId="{1C4F4E70-04D0-470E-BE98-A2A4D5E46A8B}" srcOrd="0" destOrd="0" parTransId="{DE798AA3-90D6-4D47-9D17-0ED8DDD28D1A}" sibTransId="{9C1EE2FD-08F6-4137-AE50-55D704D795A5}"/>
    <dgm:cxn modelId="{B6C7D0EA-627A-44E2-ADEC-BB70C9A07E3F}" type="presOf" srcId="{44AC2799-2955-4E20-ACB4-2B1B3B839B1C}" destId="{6CFE9E7A-169B-40BA-80B3-6991338FB729}" srcOrd="0" destOrd="0" presId="urn:microsoft.com/office/officeart/2005/8/layout/process1"/>
    <dgm:cxn modelId="{D6FE4852-8315-4339-B1F0-95315CCFA05D}" type="presParOf" srcId="{0FCAA219-F260-46F2-A407-C478899B09ED}" destId="{3FA19D06-8B0A-4129-945A-713954606124}" srcOrd="0" destOrd="0" presId="urn:microsoft.com/office/officeart/2005/8/layout/process1"/>
    <dgm:cxn modelId="{1BEF58ED-C142-4BE4-9A7A-9FAE1773C338}" type="presParOf" srcId="{0FCAA219-F260-46F2-A407-C478899B09ED}" destId="{77C60C77-7995-45F3-90D4-E8271D889E6F}" srcOrd="1" destOrd="0" presId="urn:microsoft.com/office/officeart/2005/8/layout/process1"/>
    <dgm:cxn modelId="{F66F09A9-2713-4680-9433-787D7FD66567}" type="presParOf" srcId="{77C60C77-7995-45F3-90D4-E8271D889E6F}" destId="{0C56085B-34E1-4229-AD39-C1E99FB3EF62}" srcOrd="0" destOrd="0" presId="urn:microsoft.com/office/officeart/2005/8/layout/process1"/>
    <dgm:cxn modelId="{59F603BD-27F4-47AC-B0A1-3A7410111302}" type="presParOf" srcId="{0FCAA219-F260-46F2-A407-C478899B09ED}" destId="{6F8A5D29-F72F-4903-86BB-639907080B13}" srcOrd="2" destOrd="0" presId="urn:microsoft.com/office/officeart/2005/8/layout/process1"/>
    <dgm:cxn modelId="{1F433608-AE94-41F5-BBF2-67F12F5E9486}" type="presParOf" srcId="{0FCAA219-F260-46F2-A407-C478899B09ED}" destId="{086A585F-9EF2-4ED7-99BC-669E59BA5573}" srcOrd="3" destOrd="0" presId="urn:microsoft.com/office/officeart/2005/8/layout/process1"/>
    <dgm:cxn modelId="{E29FCFA1-8903-4D03-BBDD-1E7B69F1E8A5}" type="presParOf" srcId="{086A585F-9EF2-4ED7-99BC-669E59BA5573}" destId="{1483329E-735A-4E9B-8DF8-0C89677F7592}" srcOrd="0" destOrd="0" presId="urn:microsoft.com/office/officeart/2005/8/layout/process1"/>
    <dgm:cxn modelId="{3733E2BF-D137-4741-9900-B1BB93EE8459}" type="presParOf" srcId="{0FCAA219-F260-46F2-A407-C478899B09ED}" destId="{274B86B6-5CB2-4348-820E-143A483BFFE8}" srcOrd="4" destOrd="0" presId="urn:microsoft.com/office/officeart/2005/8/layout/process1"/>
    <dgm:cxn modelId="{47ABCAD7-2468-41E3-9472-AD55F19248E8}" type="presParOf" srcId="{0FCAA219-F260-46F2-A407-C478899B09ED}" destId="{6CFE9E7A-169B-40BA-80B3-6991338FB729}" srcOrd="5" destOrd="0" presId="urn:microsoft.com/office/officeart/2005/8/layout/process1"/>
    <dgm:cxn modelId="{A1D0AC72-9928-4F13-9C93-AD7DFBA29C5B}" type="presParOf" srcId="{6CFE9E7A-169B-40BA-80B3-6991338FB729}" destId="{99CFAACC-4937-4AE0-83E8-E0F67FEFE190}" srcOrd="0" destOrd="0" presId="urn:microsoft.com/office/officeart/2005/8/layout/process1"/>
    <dgm:cxn modelId="{1CC0E2BD-C067-47FC-A390-6E1D9347C09F}" type="presParOf" srcId="{0FCAA219-F260-46F2-A407-C478899B09ED}" destId="{CD216A01-9877-4857-9771-35E17B59CFCF}" srcOrd="6" destOrd="0" presId="urn:microsoft.com/office/officeart/2005/8/layout/process1"/>
    <dgm:cxn modelId="{2BBB6C44-5427-4746-BA2E-81C47650705A}" type="presParOf" srcId="{0FCAA219-F260-46F2-A407-C478899B09ED}" destId="{429C8676-3BDC-4C92-898C-E628A3A037FA}" srcOrd="7" destOrd="0" presId="urn:microsoft.com/office/officeart/2005/8/layout/process1"/>
    <dgm:cxn modelId="{5EC345BF-C8B5-4D0F-9844-A78CE2A58257}" type="presParOf" srcId="{429C8676-3BDC-4C92-898C-E628A3A037FA}" destId="{3CFC39B2-EB0B-404C-A898-72757E1511A0}" srcOrd="0" destOrd="0" presId="urn:microsoft.com/office/officeart/2005/8/layout/process1"/>
    <dgm:cxn modelId="{E90ECEC1-DE3E-4AD6-83B4-EC9E95A9B9DB}" type="presParOf" srcId="{0FCAA219-F260-46F2-A407-C478899B09ED}" destId="{88B7DD92-0280-455C-9789-E0A44B741DD9}" srcOrd="8" destOrd="0" presId="urn:microsoft.com/office/officeart/2005/8/layout/process1"/>
    <dgm:cxn modelId="{FBF674C9-039E-4EE7-A3CA-1587785A04A3}" type="presParOf" srcId="{0FCAA219-F260-46F2-A407-C478899B09ED}" destId="{8068E075-F998-4F86-8FF3-E6842B1BE9A1}" srcOrd="9" destOrd="0" presId="urn:microsoft.com/office/officeart/2005/8/layout/process1"/>
    <dgm:cxn modelId="{1FCE4093-027F-47B5-9A06-7302C30AA6B5}" type="presParOf" srcId="{8068E075-F998-4F86-8FF3-E6842B1BE9A1}" destId="{3F445A11-9F5D-4CB4-8964-55675D17CDC8}" srcOrd="0" destOrd="0" presId="urn:microsoft.com/office/officeart/2005/8/layout/process1"/>
    <dgm:cxn modelId="{2DF66446-38E0-47A6-9409-2771BCB4C1AD}" type="presParOf" srcId="{0FCAA219-F260-46F2-A407-C478899B09ED}" destId="{C5BD31FB-4269-4765-AC17-3B666FB80082}" srcOrd="10" destOrd="0" presId="urn:microsoft.com/office/officeart/2005/8/layout/process1"/>
    <dgm:cxn modelId="{9388E043-3A69-4084-8526-0849D068D263}" type="presParOf" srcId="{0FCAA219-F260-46F2-A407-C478899B09ED}" destId="{EECBE287-26CC-44D7-99A9-63370DB34531}" srcOrd="11" destOrd="0" presId="urn:microsoft.com/office/officeart/2005/8/layout/process1"/>
    <dgm:cxn modelId="{399E0D77-E88A-444B-A8B8-6F6F3286CB81}" type="presParOf" srcId="{EECBE287-26CC-44D7-99A9-63370DB34531}" destId="{ABFE9258-8769-477C-A865-F8B2CF4C4BC1}" srcOrd="0" destOrd="0" presId="urn:microsoft.com/office/officeart/2005/8/layout/process1"/>
    <dgm:cxn modelId="{F2E36724-B882-41F6-8095-A06D123015BA}" type="presParOf" srcId="{0FCAA219-F260-46F2-A407-C478899B09ED}" destId="{37A01C1A-9075-48CC-87FE-8102C573A1B9}" srcOrd="1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19D06-8B0A-4129-945A-713954606124}">
      <dsp:nvSpPr>
        <dsp:cNvPr id="0" name=""/>
        <dsp:cNvSpPr/>
      </dsp:nvSpPr>
      <dsp:spPr>
        <a:xfrm>
          <a:off x="3102" y="1544024"/>
          <a:ext cx="1174765" cy="1579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Collaborator for EIC is identified </a:t>
          </a:r>
        </a:p>
      </dsp:txBody>
      <dsp:txXfrm>
        <a:off x="37510" y="1578432"/>
        <a:ext cx="1105949" cy="1510384"/>
      </dsp:txXfrm>
    </dsp:sp>
    <dsp:sp modelId="{77C60C77-7995-45F3-90D4-E8271D889E6F}">
      <dsp:nvSpPr>
        <dsp:cNvPr id="0" name=""/>
        <dsp:cNvSpPr/>
      </dsp:nvSpPr>
      <dsp:spPr>
        <a:xfrm>
          <a:off x="1295344" y="2187954"/>
          <a:ext cx="249050" cy="291341"/>
        </a:xfrm>
        <a:prstGeom prst="rightArrow">
          <a:avLst>
            <a:gd name="adj1" fmla="val 60000"/>
            <a:gd name="adj2" fmla="val 50000"/>
          </a:avLst>
        </a:prstGeom>
        <a:solidFill>
          <a:schemeClr val="accent1">
            <a:tint val="6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1295344" y="2246222"/>
        <a:ext cx="174335" cy="174805"/>
      </dsp:txXfrm>
    </dsp:sp>
    <dsp:sp modelId="{6F8A5D29-F72F-4903-86BB-639907080B13}">
      <dsp:nvSpPr>
        <dsp:cNvPr id="0" name=""/>
        <dsp:cNvSpPr/>
      </dsp:nvSpPr>
      <dsp:spPr>
        <a:xfrm>
          <a:off x="1647773" y="1544024"/>
          <a:ext cx="1174765" cy="1579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BNL drafts Annex A, Statement of Work &amp; iCRADA &amp; provides to JLAB</a:t>
          </a:r>
        </a:p>
      </dsp:txBody>
      <dsp:txXfrm>
        <a:off x="1682181" y="1578432"/>
        <a:ext cx="1105949" cy="1510384"/>
      </dsp:txXfrm>
    </dsp:sp>
    <dsp:sp modelId="{086A585F-9EF2-4ED7-99BC-669E59BA5573}">
      <dsp:nvSpPr>
        <dsp:cNvPr id="0" name=""/>
        <dsp:cNvSpPr/>
      </dsp:nvSpPr>
      <dsp:spPr>
        <a:xfrm>
          <a:off x="2940015" y="2187954"/>
          <a:ext cx="249050" cy="291341"/>
        </a:xfrm>
        <a:prstGeom prst="rightArrow">
          <a:avLst>
            <a:gd name="adj1" fmla="val 60000"/>
            <a:gd name="adj2" fmla="val 50000"/>
          </a:avLst>
        </a:prstGeom>
        <a:solidFill>
          <a:schemeClr val="accent1">
            <a:tint val="6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2940015" y="2246222"/>
        <a:ext cx="174335" cy="174805"/>
      </dsp:txXfrm>
    </dsp:sp>
    <dsp:sp modelId="{274B86B6-5CB2-4348-820E-143A483BFFE8}">
      <dsp:nvSpPr>
        <dsp:cNvPr id="0" name=""/>
        <dsp:cNvSpPr/>
      </dsp:nvSpPr>
      <dsp:spPr>
        <a:xfrm>
          <a:off x="3292445" y="1544024"/>
          <a:ext cx="1174765" cy="1579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Each Lab routes Joint Work Statement (JWS)</a:t>
          </a:r>
        </a:p>
        <a:p>
          <a:pPr marL="0" lvl="0" indent="0" algn="ctr" defTabSz="533400">
            <a:lnSpc>
              <a:spcPct val="90000"/>
            </a:lnSpc>
            <a:spcBef>
              <a:spcPct val="0"/>
            </a:spcBef>
            <a:spcAft>
              <a:spcPct val="35000"/>
            </a:spcAft>
            <a:buNone/>
          </a:pPr>
          <a:r>
            <a:rPr lang="en-US" sz="1200" kern="1200" dirty="0">
              <a:solidFill>
                <a:schemeClr val="tx1"/>
              </a:solidFill>
            </a:rPr>
            <a:t> and Annex A internally for approvals</a:t>
          </a:r>
        </a:p>
      </dsp:txBody>
      <dsp:txXfrm>
        <a:off x="3326853" y="1578432"/>
        <a:ext cx="1105949" cy="1510384"/>
      </dsp:txXfrm>
    </dsp:sp>
    <dsp:sp modelId="{6CFE9E7A-169B-40BA-80B3-6991338FB729}">
      <dsp:nvSpPr>
        <dsp:cNvPr id="0" name=""/>
        <dsp:cNvSpPr/>
      </dsp:nvSpPr>
      <dsp:spPr>
        <a:xfrm>
          <a:off x="4584687" y="2187954"/>
          <a:ext cx="249050" cy="291341"/>
        </a:xfrm>
        <a:prstGeom prst="rightArrow">
          <a:avLst>
            <a:gd name="adj1" fmla="val 60000"/>
            <a:gd name="adj2" fmla="val 50000"/>
          </a:avLst>
        </a:prstGeom>
        <a:solidFill>
          <a:schemeClr val="accent1">
            <a:tint val="6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4584687" y="2246222"/>
        <a:ext cx="174335" cy="174805"/>
      </dsp:txXfrm>
    </dsp:sp>
    <dsp:sp modelId="{CD216A01-9877-4857-9771-35E17B59CFCF}">
      <dsp:nvSpPr>
        <dsp:cNvPr id="0" name=""/>
        <dsp:cNvSpPr/>
      </dsp:nvSpPr>
      <dsp:spPr>
        <a:xfrm>
          <a:off x="4937117" y="1544024"/>
          <a:ext cx="1174765" cy="1579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Each Lab sends their JWS &amp; Annex A to their respective DOE Site Office*</a:t>
          </a:r>
        </a:p>
      </dsp:txBody>
      <dsp:txXfrm>
        <a:off x="4971525" y="1578432"/>
        <a:ext cx="1105949" cy="1510384"/>
      </dsp:txXfrm>
    </dsp:sp>
    <dsp:sp modelId="{429C8676-3BDC-4C92-898C-E628A3A037FA}">
      <dsp:nvSpPr>
        <dsp:cNvPr id="0" name=""/>
        <dsp:cNvSpPr/>
      </dsp:nvSpPr>
      <dsp:spPr>
        <a:xfrm>
          <a:off x="6229359" y="2187954"/>
          <a:ext cx="249050" cy="291341"/>
        </a:xfrm>
        <a:prstGeom prst="rightArrow">
          <a:avLst>
            <a:gd name="adj1" fmla="val 60000"/>
            <a:gd name="adj2" fmla="val 50000"/>
          </a:avLst>
        </a:prstGeom>
        <a:solidFill>
          <a:schemeClr val="accent1">
            <a:tint val="6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6229359" y="2246222"/>
        <a:ext cx="174335" cy="174805"/>
      </dsp:txXfrm>
    </dsp:sp>
    <dsp:sp modelId="{88B7DD92-0280-455C-9789-E0A44B741DD9}">
      <dsp:nvSpPr>
        <dsp:cNvPr id="0" name=""/>
        <dsp:cNvSpPr/>
      </dsp:nvSpPr>
      <dsp:spPr>
        <a:xfrm>
          <a:off x="6581788" y="1544024"/>
          <a:ext cx="1174765" cy="1579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Each Site Office reviews &amp; sends to DOE HQ** for concurrence</a:t>
          </a:r>
        </a:p>
      </dsp:txBody>
      <dsp:txXfrm>
        <a:off x="6616196" y="1578432"/>
        <a:ext cx="1105949" cy="1510384"/>
      </dsp:txXfrm>
    </dsp:sp>
    <dsp:sp modelId="{8068E075-F998-4F86-8FF3-E6842B1BE9A1}">
      <dsp:nvSpPr>
        <dsp:cNvPr id="0" name=""/>
        <dsp:cNvSpPr/>
      </dsp:nvSpPr>
      <dsp:spPr>
        <a:xfrm>
          <a:off x="7874031" y="2187954"/>
          <a:ext cx="249050" cy="291341"/>
        </a:xfrm>
        <a:prstGeom prst="rightArrow">
          <a:avLst>
            <a:gd name="adj1" fmla="val 60000"/>
            <a:gd name="adj2" fmla="val 50000"/>
          </a:avLst>
        </a:prstGeom>
        <a:solidFill>
          <a:schemeClr val="accent1">
            <a:tint val="6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7874031" y="2246222"/>
        <a:ext cx="174335" cy="174805"/>
      </dsp:txXfrm>
    </dsp:sp>
    <dsp:sp modelId="{C5BD31FB-4269-4765-AC17-3B666FB80082}">
      <dsp:nvSpPr>
        <dsp:cNvPr id="0" name=""/>
        <dsp:cNvSpPr/>
      </dsp:nvSpPr>
      <dsp:spPr>
        <a:xfrm>
          <a:off x="8226460" y="1544024"/>
          <a:ext cx="1174765" cy="1579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Upon concurrence, each DOE Site Office provides Lab with authorization to proceed with the signature </a:t>
          </a:r>
        </a:p>
      </dsp:txBody>
      <dsp:txXfrm>
        <a:off x="8260868" y="1578432"/>
        <a:ext cx="1105949" cy="1510384"/>
      </dsp:txXfrm>
    </dsp:sp>
    <dsp:sp modelId="{EECBE287-26CC-44D7-99A9-63370DB34531}">
      <dsp:nvSpPr>
        <dsp:cNvPr id="0" name=""/>
        <dsp:cNvSpPr/>
      </dsp:nvSpPr>
      <dsp:spPr>
        <a:xfrm>
          <a:off x="9518702" y="2187954"/>
          <a:ext cx="249050" cy="291341"/>
        </a:xfrm>
        <a:prstGeom prst="rightArrow">
          <a:avLst>
            <a:gd name="adj1" fmla="val 60000"/>
            <a:gd name="adj2" fmla="val 50000"/>
          </a:avLst>
        </a:prstGeom>
        <a:solidFill>
          <a:schemeClr val="accent1">
            <a:tint val="60000"/>
            <a:hueOff val="0"/>
            <a:satOff val="0"/>
            <a:lumOff val="0"/>
            <a:alphaOff val="0"/>
          </a:schemeClr>
        </a:solidFill>
        <a:ln>
          <a:solidFill>
            <a:schemeClr val="accent1">
              <a:lumMod val="7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chemeClr val="tx1"/>
            </a:solidFill>
          </a:endParaRPr>
        </a:p>
      </dsp:txBody>
      <dsp:txXfrm>
        <a:off x="9518702" y="2246222"/>
        <a:ext cx="174335" cy="174805"/>
      </dsp:txXfrm>
    </dsp:sp>
    <dsp:sp modelId="{37A01C1A-9075-48CC-87FE-8102C573A1B9}">
      <dsp:nvSpPr>
        <dsp:cNvPr id="0" name=""/>
        <dsp:cNvSpPr/>
      </dsp:nvSpPr>
      <dsp:spPr>
        <a:xfrm>
          <a:off x="9871132" y="1544024"/>
          <a:ext cx="1174765" cy="1579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iCRADA &amp; Annex A fully executed by all parties</a:t>
          </a:r>
        </a:p>
      </dsp:txBody>
      <dsp:txXfrm>
        <a:off x="9905540" y="1578432"/>
        <a:ext cx="1105949" cy="15103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8FECB-CA9D-75E3-C658-4152C637F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88608-051F-0DDF-E68E-CF28323EC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43604-E98A-A82D-6EE2-288ECE1622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AA14A4-AE0D-6E5C-E0CC-C7C1A46F53F6}"/>
              </a:ext>
            </a:extLst>
          </p:cNvPr>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370472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70DA6-2973-E250-8B69-18598B791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16E7D-F626-0F0E-F45E-35DCA3213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34425-209A-56CB-F5CC-FB1EC52B86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18AFA6-D2AF-A48A-9525-F16708964A30}"/>
              </a:ext>
            </a:extLst>
          </p:cNvPr>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222760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7B9FE-DC20-8918-7EE6-BA61754FE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B6565-F599-6CB7-AECF-7D01D367E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C742B-2F98-CE53-B113-210B9A5172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CB010B-3EEF-814F-7463-972E62C9FE2E}"/>
              </a:ext>
            </a:extLst>
          </p:cNvPr>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174093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AA33-0FEF-EC39-5DB9-68013C59D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71498-087B-2779-9062-BEA51B9CE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2CC43-554A-904F-CFB6-9423B10E23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8998FC-0A8F-5BBC-1C65-98C116DEC939}"/>
              </a:ext>
            </a:extLst>
          </p:cNvPr>
          <p:cNvSpPr>
            <a:spLocks noGrp="1"/>
          </p:cNvSpPr>
          <p:nvPr>
            <p:ph type="sldNum" sz="quarter" idx="5"/>
          </p:nvPr>
        </p:nvSpPr>
        <p:spPr/>
        <p:txBody>
          <a:bodyPr/>
          <a:lstStyle/>
          <a:p>
            <a:fld id="{515839EF-EF2D-A244-8B03-02564FD38722}" type="slidenum">
              <a:rPr lang="en-US" smtClean="0"/>
              <a:t>13</a:t>
            </a:fld>
            <a:endParaRPr lang="en-US"/>
          </a:p>
        </p:txBody>
      </p:sp>
    </p:spTree>
    <p:extLst>
      <p:ext uri="{BB962C8B-B14F-4D97-AF65-F5344CB8AC3E}">
        <p14:creationId xmlns:p14="http://schemas.microsoft.com/office/powerpoint/2010/main" val="74205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9492-35B6-23FB-CFE6-FAA182384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97046-2CBA-2428-FBAA-3FF3A45CF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E419B-450A-DC4E-67B9-5F9B1B1642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D79A16-16F4-0B9E-FC02-DBCD1CB1360F}"/>
              </a:ext>
            </a:extLst>
          </p:cNvPr>
          <p:cNvSpPr>
            <a:spLocks noGrp="1"/>
          </p:cNvSpPr>
          <p:nvPr>
            <p:ph type="sldNum" sz="quarter" idx="5"/>
          </p:nvPr>
        </p:nvSpPr>
        <p:spPr/>
        <p:txBody>
          <a:bodyPr/>
          <a:lstStyle/>
          <a:p>
            <a:fld id="{515839EF-EF2D-A244-8B03-02564FD38722}" type="slidenum">
              <a:rPr lang="en-US" smtClean="0"/>
              <a:t>19</a:t>
            </a:fld>
            <a:endParaRPr lang="en-US"/>
          </a:p>
        </p:txBody>
      </p:sp>
    </p:spTree>
    <p:extLst>
      <p:ext uri="{BB962C8B-B14F-4D97-AF65-F5344CB8AC3E}">
        <p14:creationId xmlns:p14="http://schemas.microsoft.com/office/powerpoint/2010/main" val="147847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21</a:t>
            </a:fld>
            <a:endParaRPr lang="en-US"/>
          </a:p>
        </p:txBody>
      </p:sp>
    </p:spTree>
    <p:extLst>
      <p:ext uri="{BB962C8B-B14F-4D97-AF65-F5344CB8AC3E}">
        <p14:creationId xmlns:p14="http://schemas.microsoft.com/office/powerpoint/2010/main" val="3201755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9" name="Text Placeholder 2">
            <a:extLst>
              <a:ext uri="{FF2B5EF4-FFF2-40B4-BE49-F238E27FC236}">
                <a16:creationId xmlns:a16="http://schemas.microsoft.com/office/drawing/2014/main" id="{0B42B81B-128F-476E-A68E-8CDACD50C942}"/>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
        <p:nvSpPr>
          <p:cNvPr id="10" name="Text Placeholder 2">
            <a:extLst>
              <a:ext uri="{FF2B5EF4-FFF2-40B4-BE49-F238E27FC236}">
                <a16:creationId xmlns:a16="http://schemas.microsoft.com/office/drawing/2014/main" id="{C0171F31-104B-4D09-AAF4-2CA962F380FB}"/>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Presenter First Initial, Last Name</a:t>
            </a:r>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0EB69E67-D399-4DBB-BAA8-0F33523D2BB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7" name="Text Placeholder 2">
            <a:extLst>
              <a:ext uri="{FF2B5EF4-FFF2-40B4-BE49-F238E27FC236}">
                <a16:creationId xmlns:a16="http://schemas.microsoft.com/office/drawing/2014/main" id="{46D2D2E4-6E67-48B3-BA12-35766E148F54}"/>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
        <p:nvSpPr>
          <p:cNvPr id="8" name="Text Placeholder 2">
            <a:extLst>
              <a:ext uri="{FF2B5EF4-FFF2-40B4-BE49-F238E27FC236}">
                <a16:creationId xmlns:a16="http://schemas.microsoft.com/office/drawing/2014/main" id="{F2B1FEBD-D691-4390-9587-AA03ECE9CA89}"/>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Presenter First Initial, Last Name</a:t>
            </a:r>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15091" y="0"/>
            <a:ext cx="11347413" cy="825178"/>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EBFD237C-9841-DB8A-1F2D-8184DAFB479B}"/>
              </a:ext>
            </a:extLst>
          </p:cNvPr>
          <p:cNvSpPr>
            <a:spLocks noGrp="1"/>
          </p:cNvSpPr>
          <p:nvPr>
            <p:ph type="body" sz="quarter" idx="10" hasCustomPrompt="1"/>
          </p:nvPr>
        </p:nvSpPr>
        <p:spPr>
          <a:xfrm>
            <a:off x="615952" y="930274"/>
            <a:ext cx="11346553" cy="5212080"/>
          </a:xfrm>
        </p:spPr>
        <p:txBody>
          <a:bodyPr/>
          <a:lstStyle>
            <a:lvl1pPr>
              <a:defRPr/>
            </a:lvl1pPr>
            <a:lvl2pPr marL="400050" indent="-169863">
              <a:defRPr/>
            </a:lvl2pPr>
            <a:lvl3pPr marL="630238" indent="-173038">
              <a:defRPr/>
            </a:lvl3pPr>
            <a:lvl4pPr marL="857250" indent="-169863">
              <a:defRPr/>
            </a:lvl4pPr>
            <a:lvl5pPr marL="1087438" indent="-173038">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
        <p:nvSpPr>
          <p:cNvPr id="2" name="Slide Number Placeholder 5">
            <a:extLst>
              <a:ext uri="{FF2B5EF4-FFF2-40B4-BE49-F238E27FC236}">
                <a16:creationId xmlns:a16="http://schemas.microsoft.com/office/drawing/2014/main" id="{A4BD9114-5B4F-EB47-4A15-3BFEB741343A}"/>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417726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Tree>
    <p:extLst>
      <p:ext uri="{BB962C8B-B14F-4D97-AF65-F5344CB8AC3E}">
        <p14:creationId xmlns:p14="http://schemas.microsoft.com/office/powerpoint/2010/main" val="357463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795528"/>
          </a:xfrm>
        </p:spPr>
        <p:txBody>
          <a:bodyPr/>
          <a:lstStyle>
            <a:lvl1pPr>
              <a:defRPr/>
            </a:lvl1pPr>
          </a:lstStyle>
          <a:p>
            <a:r>
              <a:rPr lang="en-US"/>
              <a:t>Title Only</a:t>
            </a:r>
          </a:p>
        </p:txBody>
      </p:sp>
      <p:sp>
        <p:nvSpPr>
          <p:cNvPr id="3" name="Slide Number Placeholder 5">
            <a:extLst>
              <a:ext uri="{FF2B5EF4-FFF2-40B4-BE49-F238E27FC236}">
                <a16:creationId xmlns:a16="http://schemas.microsoft.com/office/drawing/2014/main" id="{05EE45CA-61A9-4927-9F75-2FBCAADC9017}"/>
              </a:ext>
            </a:extLst>
          </p:cNvPr>
          <p:cNvSpPr>
            <a:spLocks noGrp="1"/>
          </p:cNvSpPr>
          <p:nvPr>
            <p:ph type="sldNum" sz="quarter" idx="4"/>
          </p:nvPr>
        </p:nvSpPr>
        <p:spPr>
          <a:xfrm>
            <a:off x="11530018" y="6316597"/>
            <a:ext cx="432487" cy="365125"/>
          </a:xfrm>
          <a:prstGeom prst="rect">
            <a:avLst/>
          </a:prstGeom>
        </p:spPr>
        <p:txBody>
          <a:bodyPr lIns="0" tIns="0" rIns="0" bIns="0" anchor="ctr"/>
          <a:lstStyle>
            <a:lvl1pPr algn="ctr">
              <a:defRPr sz="825" b="1">
                <a:solidFill>
                  <a:schemeClr val="tx1"/>
                </a:solidFill>
              </a:defRPr>
            </a:lvl1pPr>
          </a:lstStyle>
          <a:p>
            <a:fld id="{933A556B-7C63-244D-9B7C-B0EA8042B330}" type="slidenum">
              <a:rPr lang="en-US" smtClean="0"/>
              <a:pPr/>
              <a:t>‹#›</a:t>
            </a:fld>
            <a:endParaRPr lang="en-US"/>
          </a:p>
        </p:txBody>
      </p:sp>
    </p:spTree>
    <p:extLst>
      <p:ext uri="{BB962C8B-B14F-4D97-AF65-F5344CB8AC3E}">
        <p14:creationId xmlns:p14="http://schemas.microsoft.com/office/powerpoint/2010/main" val="2330921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5">
            <a:extLst>
              <a:ext uri="{FF2B5EF4-FFF2-40B4-BE49-F238E27FC236}">
                <a16:creationId xmlns:a16="http://schemas.microsoft.com/office/drawing/2014/main" id="{0B2AFF6D-0928-4D72-853B-80E1EFEDB36D}"/>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51421" y="6534374"/>
            <a:ext cx="5355695"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EIC Resource Review Board Meeting, June 9-10, 2026</a:t>
            </a:r>
          </a:p>
        </p:txBody>
      </p:sp>
      <p:sp>
        <p:nvSpPr>
          <p:cNvPr id="9" name="Text Placeholder 2">
            <a:extLst>
              <a:ext uri="{FF2B5EF4-FFF2-40B4-BE49-F238E27FC236}">
                <a16:creationId xmlns:a16="http://schemas.microsoft.com/office/drawing/2014/main" id="{E51EB3C1-1414-4721-B9A9-43D43377DAF1}"/>
              </a:ext>
            </a:extLst>
          </p:cNvPr>
          <p:cNvSpPr txBox="1">
            <a:spLocks/>
          </p:cNvSpPr>
          <p:nvPr userDrawn="1"/>
        </p:nvSpPr>
        <p:spPr>
          <a:xfrm>
            <a:off x="6001373" y="6534374"/>
            <a:ext cx="3151015" cy="29404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 Lari, P. Berrutti</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 id="2147483669" r:id="rId6"/>
    <p:sldLayoutId id="2147483670" r:id="rId7"/>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hyperlink" Target="mailto:georg.hoffstaetter@cornell.edu" TargetMode="External"/><Relationship Id="rId3" Type="http://schemas.openxmlformats.org/officeDocument/2006/relationships/hyperlink" Target="https://eicac.org/" TargetMode="External"/><Relationship Id="rId7" Type="http://schemas.openxmlformats.org/officeDocument/2006/relationships/hyperlink" Target="mailto:frathmann@bnl.gov" TargetMode="External"/><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hyperlink" Target="mailto:Xavier.Buffat@cern.ch" TargetMode="External"/><Relationship Id="rId5" Type="http://schemas.openxmlformats.org/officeDocument/2006/relationships/hyperlink" Target="mailto:montagc@bnl.gov" TargetMode="External"/><Relationship Id="rId10" Type="http://schemas.openxmlformats.org/officeDocument/2006/relationships/hyperlink" Target="mailto:jlvay@lbl.gov" TargetMode="External"/><Relationship Id="rId4" Type="http://schemas.openxmlformats.org/officeDocument/2006/relationships/image" Target="../media/image38.png"/><Relationship Id="rId9" Type="http://schemas.openxmlformats.org/officeDocument/2006/relationships/hyperlink" Target="mailto:haoyue@msu.ed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hyperlink" Target="https://indico.cern.ch/event/1661010/" TargetMode="Externa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jpeg"/><Relationship Id="rId7" Type="http://schemas.openxmlformats.org/officeDocument/2006/relationships/hyperlink" Target="https://www.bnl.gov/eic-rrbmeetin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pixabay.com/vectors/film-strip-picture-blank-analogue-308572/" TargetMode="External"/><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482972" y="1286834"/>
            <a:ext cx="10334625" cy="1514118"/>
          </a:xfrm>
        </p:spPr>
        <p:txBody>
          <a:bodyPr>
            <a:noAutofit/>
          </a:bodyPr>
          <a:lstStyle/>
          <a:p>
            <a:r>
              <a:rPr lang="en-US" sz="4000" b="1" i="0" u="none" strike="noStrike" dirty="0">
                <a:effectLst/>
                <a:latin typeface="Roboto" panose="02000000000000000000" pitchFamily="2" charset="0"/>
              </a:rPr>
              <a:t>Finalizing </a:t>
            </a:r>
            <a:r>
              <a:rPr lang="en-US" sz="4000" b="1" i="0" u="none" strike="noStrike" dirty="0" err="1">
                <a:effectLst/>
                <a:latin typeface="Roboto" panose="02000000000000000000" pitchFamily="2" charset="0"/>
              </a:rPr>
              <a:t>iCRADAs</a:t>
            </a:r>
            <a:br>
              <a:rPr lang="en-US" sz="4000" b="1" i="0" u="none" strike="noStrike" dirty="0">
                <a:effectLst/>
                <a:latin typeface="Roboto" panose="02000000000000000000" pitchFamily="2" charset="0"/>
              </a:rPr>
            </a:br>
            <a:r>
              <a:rPr lang="en-US" sz="4000" b="1" i="0" u="none" strike="noStrike" dirty="0">
                <a:effectLst/>
                <a:latin typeface="Roboto" panose="02000000000000000000" pitchFamily="2" charset="0"/>
              </a:rPr>
              <a:t>- Status </a:t>
            </a:r>
            <a:r>
              <a:rPr lang="en-US" sz="4000" dirty="0">
                <a:latin typeface="Roboto" panose="02000000000000000000" pitchFamily="2" charset="0"/>
              </a:rPr>
              <a:t>of international collaboration -</a:t>
            </a:r>
            <a:br>
              <a:rPr lang="en-US" sz="3200" dirty="0"/>
            </a:br>
            <a:r>
              <a:rPr lang="en-US" sz="3200" dirty="0"/>
              <a:t> </a:t>
            </a:r>
          </a:p>
        </p:txBody>
      </p:sp>
      <p:sp>
        <p:nvSpPr>
          <p:cNvPr id="14" name="Text Placeholder 37">
            <a:extLst>
              <a:ext uri="{FF2B5EF4-FFF2-40B4-BE49-F238E27FC236}">
                <a16:creationId xmlns:a16="http://schemas.microsoft.com/office/drawing/2014/main" id="{5CDA84A7-E2AC-4682-991D-6E32ECB00388}"/>
              </a:ext>
            </a:extLst>
          </p:cNvPr>
          <p:cNvSpPr txBox="1">
            <a:spLocks/>
          </p:cNvSpPr>
          <p:nvPr/>
        </p:nvSpPr>
        <p:spPr>
          <a:xfrm>
            <a:off x="482974" y="2112492"/>
            <a:ext cx="5460625" cy="5016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solidFill>
                <a:schemeClr val="bg1"/>
              </a:solidFill>
            </a:endParaRPr>
          </a:p>
        </p:txBody>
      </p:sp>
      <p:sp>
        <p:nvSpPr>
          <p:cNvPr id="16" name="Text Placeholder 37">
            <a:extLst>
              <a:ext uri="{FF2B5EF4-FFF2-40B4-BE49-F238E27FC236}">
                <a16:creationId xmlns:a16="http://schemas.microsoft.com/office/drawing/2014/main" id="{089BC854-B888-4A23-A414-786CF2F4989B}"/>
              </a:ext>
            </a:extLst>
          </p:cNvPr>
          <p:cNvSpPr txBox="1">
            <a:spLocks/>
          </p:cNvSpPr>
          <p:nvPr/>
        </p:nvSpPr>
        <p:spPr>
          <a:xfrm>
            <a:off x="482972" y="4094655"/>
            <a:ext cx="5943230"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bg1"/>
                </a:solidFill>
              </a:rPr>
              <a:t>Paolo Berrutti </a:t>
            </a:r>
            <a:r>
              <a:rPr lang="en-US" sz="2800" dirty="0">
                <a:solidFill>
                  <a:schemeClr val="bg1"/>
                </a:solidFill>
              </a:rPr>
              <a:t> </a:t>
            </a:r>
          </a:p>
          <a:p>
            <a:pPr marL="0" indent="0">
              <a:buNone/>
            </a:pPr>
            <a:r>
              <a:rPr lang="en-US" sz="2800" dirty="0">
                <a:solidFill>
                  <a:schemeClr val="bg1"/>
                </a:solidFill>
              </a:rPr>
              <a:t>EIC IKC Engineer</a:t>
            </a:r>
          </a:p>
        </p:txBody>
      </p:sp>
      <p:sp>
        <p:nvSpPr>
          <p:cNvPr id="17" name="Text Placeholder 37">
            <a:extLst>
              <a:ext uri="{FF2B5EF4-FFF2-40B4-BE49-F238E27FC236}">
                <a16:creationId xmlns:a16="http://schemas.microsoft.com/office/drawing/2014/main" id="{2FC2202B-5021-46F5-AFDB-5E6FB0EB7782}"/>
              </a:ext>
            </a:extLst>
          </p:cNvPr>
          <p:cNvSpPr txBox="1">
            <a:spLocks/>
          </p:cNvSpPr>
          <p:nvPr/>
        </p:nvSpPr>
        <p:spPr>
          <a:xfrm>
            <a:off x="482974" y="4034458"/>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solidFill>
                <a:schemeClr val="bg1"/>
              </a:solidFill>
            </a:endParaRPr>
          </a:p>
        </p:txBody>
      </p:sp>
      <p:sp>
        <p:nvSpPr>
          <p:cNvPr id="18" name="Text Placeholder 37">
            <a:extLst>
              <a:ext uri="{FF2B5EF4-FFF2-40B4-BE49-F238E27FC236}">
                <a16:creationId xmlns:a16="http://schemas.microsoft.com/office/drawing/2014/main" id="{86BF940C-484A-47DD-A144-785578E150B7}"/>
              </a:ext>
            </a:extLst>
          </p:cNvPr>
          <p:cNvSpPr txBox="1">
            <a:spLocks/>
          </p:cNvSpPr>
          <p:nvPr/>
        </p:nvSpPr>
        <p:spPr>
          <a:xfrm>
            <a:off x="482972" y="5354132"/>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EIC Resource Review Board Meeting</a:t>
            </a:r>
          </a:p>
          <a:p>
            <a:pPr marL="0" indent="0">
              <a:buNone/>
            </a:pPr>
            <a:r>
              <a:rPr lang="en-US" sz="2000" dirty="0">
                <a:solidFill>
                  <a:schemeClr val="bg1"/>
                </a:solidFill>
              </a:rPr>
              <a:t>June 9-10, 2026</a:t>
            </a:r>
          </a:p>
        </p:txBody>
      </p:sp>
      <p:sp>
        <p:nvSpPr>
          <p:cNvPr id="3" name="Text Placeholder 37">
            <a:extLst>
              <a:ext uri="{FF2B5EF4-FFF2-40B4-BE49-F238E27FC236}">
                <a16:creationId xmlns:a16="http://schemas.microsoft.com/office/drawing/2014/main" id="{D29C257F-033C-B949-0791-1086CE19F7CE}"/>
              </a:ext>
            </a:extLst>
          </p:cNvPr>
          <p:cNvSpPr txBox="1">
            <a:spLocks/>
          </p:cNvSpPr>
          <p:nvPr/>
        </p:nvSpPr>
        <p:spPr>
          <a:xfrm>
            <a:off x="482972" y="2944404"/>
            <a:ext cx="11709028"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bg1"/>
                </a:solidFill>
              </a:rPr>
              <a:t>Luisella Lari </a:t>
            </a:r>
            <a:r>
              <a:rPr lang="en-US" sz="2800" dirty="0">
                <a:solidFill>
                  <a:schemeClr val="bg1"/>
                </a:solidFill>
              </a:rPr>
              <a:t> </a:t>
            </a:r>
          </a:p>
          <a:p>
            <a:pPr marL="0" indent="0">
              <a:buNone/>
            </a:pPr>
            <a:r>
              <a:rPr lang="en-US" sz="2800" dirty="0">
                <a:solidFill>
                  <a:schemeClr val="bg1"/>
                </a:solidFill>
              </a:rPr>
              <a:t>EIC Associate Director for Strategic Partnership &amp; Sr. Scientist</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F8161-B40F-B693-9D26-8A3796891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83D69-98B7-5D6F-BC17-A85EE5BFBA11}"/>
              </a:ext>
            </a:extLst>
          </p:cNvPr>
          <p:cNvSpPr>
            <a:spLocks noGrp="1"/>
          </p:cNvSpPr>
          <p:nvPr>
            <p:ph type="title"/>
          </p:nvPr>
        </p:nvSpPr>
        <p:spPr>
          <a:xfrm>
            <a:off x="3936242" y="3021567"/>
            <a:ext cx="4319515" cy="814866"/>
          </a:xfrm>
        </p:spPr>
        <p:txBody>
          <a:bodyPr>
            <a:normAutofit fontScale="90000"/>
          </a:bodyPr>
          <a:lstStyle/>
          <a:p>
            <a:pPr algn="ctr"/>
            <a:r>
              <a:rPr lang="en-US" dirty="0"/>
              <a:t>EIC International Collaborations Overview</a:t>
            </a:r>
          </a:p>
        </p:txBody>
      </p:sp>
      <p:sp>
        <p:nvSpPr>
          <p:cNvPr id="4" name="Slide Number Placeholder 4">
            <a:extLst>
              <a:ext uri="{FF2B5EF4-FFF2-40B4-BE49-F238E27FC236}">
                <a16:creationId xmlns:a16="http://schemas.microsoft.com/office/drawing/2014/main" id="{16211FD2-24E1-5288-674E-B38656D6D36D}"/>
              </a:ext>
            </a:extLst>
          </p:cNvPr>
          <p:cNvSpPr txBox="1">
            <a:spLocks/>
          </p:cNvSpPr>
          <p:nvPr/>
        </p:nvSpPr>
        <p:spPr>
          <a:xfrm>
            <a:off x="11527522" y="6395251"/>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b="1" smtClean="0"/>
              <a:pPr algn="ctr"/>
              <a:t>10</a:t>
            </a:fld>
            <a:endParaRPr lang="en-US" sz="1000" b="1" dirty="0"/>
          </a:p>
        </p:txBody>
      </p:sp>
    </p:spTree>
    <p:extLst>
      <p:ext uri="{BB962C8B-B14F-4D97-AF65-F5344CB8AC3E}">
        <p14:creationId xmlns:p14="http://schemas.microsoft.com/office/powerpoint/2010/main" val="3452561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6AE93-78DF-7FC9-15D3-8FEFB55E602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298D2A2-7148-71E2-C17A-282E98DE1163}"/>
              </a:ext>
            </a:extLst>
          </p:cNvPr>
          <p:cNvPicPr>
            <a:picLocks noChangeAspect="1"/>
          </p:cNvPicPr>
          <p:nvPr/>
        </p:nvPicPr>
        <p:blipFill>
          <a:blip r:embed="rId3"/>
          <a:stretch>
            <a:fillRect/>
          </a:stretch>
        </p:blipFill>
        <p:spPr>
          <a:xfrm>
            <a:off x="5507567" y="3379610"/>
            <a:ext cx="6221856" cy="2677387"/>
          </a:xfrm>
          <a:prstGeom prst="rect">
            <a:avLst/>
          </a:prstGeom>
        </p:spPr>
      </p:pic>
      <p:sp>
        <p:nvSpPr>
          <p:cNvPr id="2" name="Title 1">
            <a:extLst>
              <a:ext uri="{FF2B5EF4-FFF2-40B4-BE49-F238E27FC236}">
                <a16:creationId xmlns:a16="http://schemas.microsoft.com/office/drawing/2014/main" id="{41073144-D2DD-14AF-E7F8-D96495D5DDAF}"/>
              </a:ext>
            </a:extLst>
          </p:cNvPr>
          <p:cNvSpPr>
            <a:spLocks noGrp="1"/>
          </p:cNvSpPr>
          <p:nvPr>
            <p:ph type="title"/>
          </p:nvPr>
        </p:nvSpPr>
        <p:spPr/>
        <p:txBody>
          <a:bodyPr>
            <a:noAutofit/>
          </a:bodyPr>
          <a:lstStyle/>
          <a:p>
            <a:pPr lvl="1"/>
            <a:r>
              <a:rPr lang="en-US" sz="4000" b="1" dirty="0">
                <a:solidFill>
                  <a:srgbClr val="000000"/>
                </a:solidFill>
                <a:effectLst/>
                <a:latin typeface="Arial" panose="020B0604020202020204" pitchFamily="34" charset="0"/>
              </a:rPr>
              <a:t>EIC Users Group </a:t>
            </a:r>
          </a:p>
        </p:txBody>
      </p:sp>
      <p:sp>
        <p:nvSpPr>
          <p:cNvPr id="8" name="Rectangle 1">
            <a:extLst>
              <a:ext uri="{FF2B5EF4-FFF2-40B4-BE49-F238E27FC236}">
                <a16:creationId xmlns:a16="http://schemas.microsoft.com/office/drawing/2014/main" id="{8C54C10B-35B0-6388-1C41-A9B74C95A28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237F8973-2E77-BD2E-C6FF-D483DC5BA55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Slide Number Placeholder 4">
            <a:extLst>
              <a:ext uri="{FF2B5EF4-FFF2-40B4-BE49-F238E27FC236}">
                <a16:creationId xmlns:a16="http://schemas.microsoft.com/office/drawing/2014/main" id="{8B665707-3BF7-EE89-BDCE-F365D85A9D3F}"/>
              </a:ext>
            </a:extLst>
          </p:cNvPr>
          <p:cNvSpPr txBox="1">
            <a:spLocks/>
          </p:cNvSpPr>
          <p:nvPr/>
        </p:nvSpPr>
        <p:spPr>
          <a:xfrm>
            <a:off x="11527522" y="6395251"/>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b="1" smtClean="0"/>
              <a:pPr algn="ctr"/>
              <a:t>11</a:t>
            </a:fld>
            <a:endParaRPr lang="en-US" sz="1000" b="1" dirty="0"/>
          </a:p>
        </p:txBody>
      </p:sp>
      <p:sp>
        <p:nvSpPr>
          <p:cNvPr id="11" name="TextBox 10">
            <a:extLst>
              <a:ext uri="{FF2B5EF4-FFF2-40B4-BE49-F238E27FC236}">
                <a16:creationId xmlns:a16="http://schemas.microsoft.com/office/drawing/2014/main" id="{C71D8F8A-CE5F-06A9-BE4A-E3206FE1E619}"/>
              </a:ext>
            </a:extLst>
          </p:cNvPr>
          <p:cNvSpPr txBox="1"/>
          <p:nvPr/>
        </p:nvSpPr>
        <p:spPr>
          <a:xfrm>
            <a:off x="462578" y="977577"/>
            <a:ext cx="11497429" cy="1015663"/>
          </a:xfrm>
          <a:prstGeom prst="rect">
            <a:avLst/>
          </a:prstGeom>
          <a:noFill/>
        </p:spPr>
        <p:txBody>
          <a:bodyPr wrap="square">
            <a:spAutoFit/>
          </a:bodyPr>
          <a:lstStyle/>
          <a:p>
            <a:r>
              <a:rPr lang="en-US" sz="2000" b="0" i="0" u="none" strike="noStrike" dirty="0">
                <a:solidFill>
                  <a:srgbClr val="212529"/>
                </a:solidFill>
                <a:effectLst/>
                <a:latin typeface="Arial" panose="020B0604020202020204" pitchFamily="34" charset="0"/>
                <a:cs typeface="Arial" panose="020B0604020202020204" pitchFamily="34" charset="0"/>
              </a:rPr>
              <a:t>The Electron-Ion Collider User Group </a:t>
            </a:r>
            <a:r>
              <a:rPr lang="en-US" sz="2000" b="1" i="0" u="none" strike="noStrike" dirty="0">
                <a:solidFill>
                  <a:srgbClr val="212529"/>
                </a:solidFill>
                <a:effectLst/>
                <a:latin typeface="Arial" panose="020B0604020202020204" pitchFamily="34" charset="0"/>
                <a:cs typeface="Arial" panose="020B0604020202020204" pitchFamily="34" charset="0"/>
              </a:rPr>
              <a:t>(EICUG) is an international affiliation of scientists </a:t>
            </a:r>
            <a:r>
              <a:rPr lang="en-US" sz="2000" b="0" i="0" u="none" strike="noStrike" dirty="0">
                <a:solidFill>
                  <a:srgbClr val="212529"/>
                </a:solidFill>
                <a:effectLst/>
                <a:latin typeface="Arial" panose="020B0604020202020204" pitchFamily="34" charset="0"/>
                <a:cs typeface="Arial" panose="020B0604020202020204" pitchFamily="34" charset="0"/>
              </a:rPr>
              <a:t>dedicated to developing and promoting the scientific, technological, and educational goals and motivations for a new high energy EIC.</a:t>
            </a:r>
            <a:endParaRPr lang="en-US" sz="2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4F69859-1228-B558-98AA-E5328A372A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2577" y="2964876"/>
            <a:ext cx="4838679" cy="2915548"/>
          </a:xfrm>
          <a:prstGeom prst="rect">
            <a:avLst/>
          </a:prstGeom>
        </p:spPr>
      </p:pic>
      <p:pic>
        <p:nvPicPr>
          <p:cNvPr id="13" name="Picture 12">
            <a:extLst>
              <a:ext uri="{FF2B5EF4-FFF2-40B4-BE49-F238E27FC236}">
                <a16:creationId xmlns:a16="http://schemas.microsoft.com/office/drawing/2014/main" id="{D3FE78CE-5ACB-104A-5390-BDA110CDC33F}"/>
              </a:ext>
            </a:extLst>
          </p:cNvPr>
          <p:cNvPicPr>
            <a:picLocks noChangeAspect="1"/>
          </p:cNvPicPr>
          <p:nvPr/>
        </p:nvPicPr>
        <p:blipFill>
          <a:blip r:embed="rId5"/>
          <a:stretch>
            <a:fillRect/>
          </a:stretch>
        </p:blipFill>
        <p:spPr>
          <a:xfrm>
            <a:off x="5447923" y="1696073"/>
            <a:ext cx="3190451" cy="2349724"/>
          </a:xfrm>
          <a:prstGeom prst="rect">
            <a:avLst/>
          </a:prstGeom>
        </p:spPr>
      </p:pic>
      <p:sp>
        <p:nvSpPr>
          <p:cNvPr id="15" name="TextBox 14">
            <a:extLst>
              <a:ext uri="{FF2B5EF4-FFF2-40B4-BE49-F238E27FC236}">
                <a16:creationId xmlns:a16="http://schemas.microsoft.com/office/drawing/2014/main" id="{A6F9CEB1-565D-ABC0-8407-27439C5097D7}"/>
              </a:ext>
            </a:extLst>
          </p:cNvPr>
          <p:cNvSpPr txBox="1"/>
          <p:nvPr/>
        </p:nvSpPr>
        <p:spPr>
          <a:xfrm>
            <a:off x="462577" y="1927521"/>
            <a:ext cx="11497429" cy="1015663"/>
          </a:xfrm>
          <a:prstGeom prst="rect">
            <a:avLst/>
          </a:prstGeom>
          <a:noFill/>
        </p:spPr>
        <p:txBody>
          <a:bodyPr wrap="square">
            <a:spAutoFit/>
          </a:bodyPr>
          <a:lstStyle/>
          <a:p>
            <a:r>
              <a:rPr lang="en-US" sz="2000" b="1" i="0" u="none" strike="noStrike" dirty="0">
                <a:solidFill>
                  <a:srgbClr val="212529"/>
                </a:solidFill>
                <a:effectLst/>
                <a:latin typeface="Arial" panose="020B0604020202020204" pitchFamily="34" charset="0"/>
                <a:cs typeface="Arial" panose="020B0604020202020204" pitchFamily="34" charset="0"/>
              </a:rPr>
              <a:t>Established in 2016, currently:</a:t>
            </a:r>
          </a:p>
          <a:p>
            <a:r>
              <a:rPr lang="en-US" sz="2000" b="1" dirty="0">
                <a:solidFill>
                  <a:srgbClr val="212529"/>
                </a:solidFill>
                <a:latin typeface="Arial" panose="020B0604020202020204" pitchFamily="34" charset="0"/>
                <a:cs typeface="Arial" panose="020B0604020202020204" pitchFamily="34" charset="0"/>
              </a:rPr>
              <a:t>~1550 collaborators</a:t>
            </a:r>
          </a:p>
          <a:p>
            <a:r>
              <a:rPr lang="en-US" sz="2000" b="1" dirty="0">
                <a:solidFill>
                  <a:srgbClr val="212529"/>
                </a:solidFill>
                <a:latin typeface="Arial" panose="020B0604020202020204" pitchFamily="34" charset="0"/>
                <a:cs typeface="Arial" panose="020B0604020202020204" pitchFamily="34" charset="0"/>
              </a:rPr>
              <a:t>~41 Countries; ~305 Institutions</a:t>
            </a:r>
            <a:endParaRPr lang="en-US" sz="2000" b="1" dirty="0">
              <a:latin typeface="Arial" panose="020B0604020202020204" pitchFamily="34" charset="0"/>
              <a:cs typeface="Arial" panose="020B0604020202020204" pitchFamily="34" charset="0"/>
            </a:endParaRPr>
          </a:p>
        </p:txBody>
      </p:sp>
      <p:sp>
        <p:nvSpPr>
          <p:cNvPr id="16" name="Text Placeholder 3">
            <a:extLst>
              <a:ext uri="{FF2B5EF4-FFF2-40B4-BE49-F238E27FC236}">
                <a16:creationId xmlns:a16="http://schemas.microsoft.com/office/drawing/2014/main" id="{3BBB1E76-C899-B96D-6912-14955616F52A}"/>
              </a:ext>
            </a:extLst>
          </p:cNvPr>
          <p:cNvSpPr txBox="1">
            <a:spLocks/>
          </p:cNvSpPr>
          <p:nvPr/>
        </p:nvSpPr>
        <p:spPr>
          <a:xfrm>
            <a:off x="8614102" y="3394771"/>
            <a:ext cx="3115321" cy="430887"/>
          </a:xfrm>
          <a:prstGeom prst="rect">
            <a:avLst/>
          </a:prstGeom>
          <a:solidFill>
            <a:schemeClr val="tx2"/>
          </a:solidFill>
        </p:spPr>
        <p:txBody>
          <a:bodyPr wrap="square" lIns="91440" tIns="45720" rIns="91440" bIns="45720" anchor="t">
            <a:spAutoFit/>
          </a:bodyPr>
          <a:lstStyle>
            <a:defPPr>
              <a:defRPr lang="en-US"/>
            </a:defPPr>
            <a:lvl1pPr algn="ctr">
              <a:defRPr sz="2800" b="1">
                <a:solidFill>
                  <a:srgbClr val="FFFFFF"/>
                </a:solidFill>
                <a:latin typeface="Aptos"/>
                <a:cs typeface="Segoe U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n-lt"/>
              </a:rPr>
              <a:t>July 2025 @ </a:t>
            </a:r>
            <a:r>
              <a:rPr lang="en-US" sz="2200" dirty="0" err="1">
                <a:latin typeface="+mn-lt"/>
              </a:rPr>
              <a:t>JLab</a:t>
            </a:r>
            <a:endParaRPr lang="en-US" sz="2200" dirty="0">
              <a:latin typeface="+mn-lt"/>
            </a:endParaRPr>
          </a:p>
        </p:txBody>
      </p:sp>
    </p:spTree>
    <p:extLst>
      <p:ext uri="{BB962C8B-B14F-4D97-AF65-F5344CB8AC3E}">
        <p14:creationId xmlns:p14="http://schemas.microsoft.com/office/powerpoint/2010/main" val="82250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AB767-A6C1-8A04-A9C6-23ECDFA7910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628828E-E833-74D1-3C0D-0D097C4B084C}"/>
              </a:ext>
            </a:extLst>
          </p:cNvPr>
          <p:cNvPicPr>
            <a:picLocks noChangeAspect="1"/>
          </p:cNvPicPr>
          <p:nvPr/>
        </p:nvPicPr>
        <p:blipFill>
          <a:blip r:embed="rId3"/>
          <a:stretch>
            <a:fillRect/>
          </a:stretch>
        </p:blipFill>
        <p:spPr>
          <a:xfrm>
            <a:off x="347949" y="2725066"/>
            <a:ext cx="6026633" cy="2696293"/>
          </a:xfrm>
          <a:prstGeom prst="rect">
            <a:avLst/>
          </a:prstGeom>
        </p:spPr>
      </p:pic>
      <p:sp>
        <p:nvSpPr>
          <p:cNvPr id="2" name="Title 1">
            <a:extLst>
              <a:ext uri="{FF2B5EF4-FFF2-40B4-BE49-F238E27FC236}">
                <a16:creationId xmlns:a16="http://schemas.microsoft.com/office/drawing/2014/main" id="{99733707-0459-892F-9726-458802A6319F}"/>
              </a:ext>
            </a:extLst>
          </p:cNvPr>
          <p:cNvSpPr>
            <a:spLocks noGrp="1"/>
          </p:cNvSpPr>
          <p:nvPr>
            <p:ph type="title"/>
          </p:nvPr>
        </p:nvSpPr>
        <p:spPr/>
        <p:txBody>
          <a:bodyPr>
            <a:noAutofit/>
          </a:bodyPr>
          <a:lstStyle/>
          <a:p>
            <a:pPr lvl="1"/>
            <a:r>
              <a:rPr lang="en-US" sz="4000" b="1" dirty="0">
                <a:solidFill>
                  <a:srgbClr val="000000"/>
                </a:solidFill>
                <a:effectLst/>
                <a:latin typeface="Arial" panose="020B0604020202020204" pitchFamily="34" charset="0"/>
              </a:rPr>
              <a:t>EIC </a:t>
            </a:r>
            <a:r>
              <a:rPr lang="en-US" sz="4000" b="1" dirty="0" err="1">
                <a:solidFill>
                  <a:srgbClr val="000000"/>
                </a:solidFill>
                <a:effectLst/>
                <a:latin typeface="Arial" panose="020B0604020202020204" pitchFamily="34" charset="0"/>
              </a:rPr>
              <a:t>ePIC</a:t>
            </a:r>
            <a:r>
              <a:rPr lang="en-US" sz="4000" b="1" dirty="0">
                <a:solidFill>
                  <a:srgbClr val="000000"/>
                </a:solidFill>
                <a:effectLst/>
                <a:latin typeface="Arial" panose="020B0604020202020204" pitchFamily="34" charset="0"/>
              </a:rPr>
              <a:t> Collaboration</a:t>
            </a:r>
          </a:p>
        </p:txBody>
      </p:sp>
      <p:sp>
        <p:nvSpPr>
          <p:cNvPr id="8" name="Rectangle 1">
            <a:extLst>
              <a:ext uri="{FF2B5EF4-FFF2-40B4-BE49-F238E27FC236}">
                <a16:creationId xmlns:a16="http://schemas.microsoft.com/office/drawing/2014/main" id="{15F5B222-5164-6618-80B8-2D6657664FB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E86CB190-52A4-852A-D197-D0FB41AD7AA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Slide Number Placeholder 4">
            <a:extLst>
              <a:ext uri="{FF2B5EF4-FFF2-40B4-BE49-F238E27FC236}">
                <a16:creationId xmlns:a16="http://schemas.microsoft.com/office/drawing/2014/main" id="{688615D2-8020-ED3E-2AFA-34D8F3C4BE40}"/>
              </a:ext>
            </a:extLst>
          </p:cNvPr>
          <p:cNvSpPr txBox="1">
            <a:spLocks/>
          </p:cNvSpPr>
          <p:nvPr/>
        </p:nvSpPr>
        <p:spPr>
          <a:xfrm>
            <a:off x="11527522" y="6395251"/>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b="1" smtClean="0"/>
              <a:pPr algn="ctr"/>
              <a:t>12</a:t>
            </a:fld>
            <a:endParaRPr lang="en-US" sz="1000" b="1" dirty="0"/>
          </a:p>
        </p:txBody>
      </p:sp>
      <p:sp>
        <p:nvSpPr>
          <p:cNvPr id="11" name="TextBox 10">
            <a:extLst>
              <a:ext uri="{FF2B5EF4-FFF2-40B4-BE49-F238E27FC236}">
                <a16:creationId xmlns:a16="http://schemas.microsoft.com/office/drawing/2014/main" id="{147C5672-3B87-039C-3DAC-0E5561AED582}"/>
              </a:ext>
            </a:extLst>
          </p:cNvPr>
          <p:cNvSpPr txBox="1"/>
          <p:nvPr/>
        </p:nvSpPr>
        <p:spPr>
          <a:xfrm>
            <a:off x="462578" y="977577"/>
            <a:ext cx="11729422" cy="707886"/>
          </a:xfrm>
          <a:prstGeom prst="rect">
            <a:avLst/>
          </a:prstGeom>
          <a:noFill/>
        </p:spPr>
        <p:txBody>
          <a:bodyPr wrap="square">
            <a:spAutoFit/>
          </a:bodyPr>
          <a:lstStyle/>
          <a:p>
            <a:r>
              <a:rPr lang="en-US" sz="2000" b="1" dirty="0" err="1">
                <a:solidFill>
                  <a:srgbClr val="212529"/>
                </a:solidFill>
                <a:latin typeface="Arial" panose="020B0604020202020204" pitchFamily="34" charset="0"/>
                <a:cs typeface="Arial" panose="020B0604020202020204" pitchFamily="34" charset="0"/>
              </a:rPr>
              <a:t>ePIC</a:t>
            </a:r>
            <a:r>
              <a:rPr lang="en-US" sz="2000" b="1" dirty="0">
                <a:solidFill>
                  <a:srgbClr val="212529"/>
                </a:solidFill>
                <a:latin typeface="Arial" panose="020B0604020202020204" pitchFamily="34" charset="0"/>
                <a:cs typeface="Arial" panose="020B0604020202020204" pitchFamily="34" charset="0"/>
              </a:rPr>
              <a:t>: a wide, strong, motivated Collaboration</a:t>
            </a:r>
            <a:r>
              <a:rPr lang="en-US" sz="2000" dirty="0">
                <a:solidFill>
                  <a:srgbClr val="212529"/>
                </a:solidFill>
                <a:latin typeface="Arial" panose="020B0604020202020204" pitchFamily="34" charset="0"/>
                <a:cs typeface="Arial" panose="020B0604020202020204" pitchFamily="34" charset="0"/>
              </a:rPr>
              <a:t>. It is dedicated to the EIC physics via the realization of </a:t>
            </a:r>
            <a:r>
              <a:rPr lang="en-US" sz="2000" dirty="0" err="1">
                <a:solidFill>
                  <a:srgbClr val="212529"/>
                </a:solidFill>
                <a:latin typeface="Arial" panose="020B0604020202020204" pitchFamily="34" charset="0"/>
                <a:cs typeface="Arial" panose="020B0604020202020204" pitchFamily="34" charset="0"/>
              </a:rPr>
              <a:t>ePIC</a:t>
            </a:r>
            <a:r>
              <a:rPr lang="en-US" sz="2000" dirty="0">
                <a:solidFill>
                  <a:srgbClr val="212529"/>
                </a:solidFill>
                <a:latin typeface="Arial" panose="020B0604020202020204" pitchFamily="34" charset="0"/>
                <a:cs typeface="Arial" panose="020B0604020202020204" pitchFamily="34" charset="0"/>
              </a:rPr>
              <a:t> Detector fully complement with physics studies, dedicated computer and simulation effort.</a:t>
            </a:r>
          </a:p>
        </p:txBody>
      </p:sp>
      <p:sp>
        <p:nvSpPr>
          <p:cNvPr id="15" name="TextBox 14">
            <a:extLst>
              <a:ext uri="{FF2B5EF4-FFF2-40B4-BE49-F238E27FC236}">
                <a16:creationId xmlns:a16="http://schemas.microsoft.com/office/drawing/2014/main" id="{40D39651-3702-335A-3418-E8CEF9259377}"/>
              </a:ext>
            </a:extLst>
          </p:cNvPr>
          <p:cNvSpPr txBox="1"/>
          <p:nvPr/>
        </p:nvSpPr>
        <p:spPr>
          <a:xfrm>
            <a:off x="462577" y="1927521"/>
            <a:ext cx="11497429" cy="707886"/>
          </a:xfrm>
          <a:prstGeom prst="rect">
            <a:avLst/>
          </a:prstGeom>
          <a:noFill/>
        </p:spPr>
        <p:txBody>
          <a:bodyPr wrap="square">
            <a:spAutoFit/>
          </a:bodyPr>
          <a:lstStyle/>
          <a:p>
            <a:r>
              <a:rPr lang="en-US" sz="2000" b="1" i="0" u="none" strike="noStrike" dirty="0">
                <a:solidFill>
                  <a:srgbClr val="212529"/>
                </a:solidFill>
                <a:effectLst/>
                <a:latin typeface="Arial" panose="020B0604020202020204" pitchFamily="34" charset="0"/>
                <a:cs typeface="Arial" panose="020B0604020202020204" pitchFamily="34" charset="0"/>
              </a:rPr>
              <a:t>Established in 2022, currently:</a:t>
            </a:r>
          </a:p>
          <a:p>
            <a:r>
              <a:rPr lang="en-US" sz="2000" b="1" dirty="0">
                <a:solidFill>
                  <a:srgbClr val="212529"/>
                </a:solidFill>
                <a:latin typeface="Arial" panose="020B0604020202020204" pitchFamily="34" charset="0"/>
                <a:cs typeface="Arial" panose="020B0604020202020204" pitchFamily="34" charset="0"/>
              </a:rPr>
              <a:t>~25 Countries; ~173 Institutions</a:t>
            </a:r>
            <a:endParaRPr lang="en-US" sz="2000" b="1" dirty="0">
              <a:latin typeface="Arial" panose="020B0604020202020204" pitchFamily="34" charset="0"/>
              <a:cs typeface="Arial" panose="020B0604020202020204" pitchFamily="34" charset="0"/>
            </a:endParaRPr>
          </a:p>
        </p:txBody>
      </p:sp>
      <p:sp>
        <p:nvSpPr>
          <p:cNvPr id="16" name="Text Placeholder 3">
            <a:extLst>
              <a:ext uri="{FF2B5EF4-FFF2-40B4-BE49-F238E27FC236}">
                <a16:creationId xmlns:a16="http://schemas.microsoft.com/office/drawing/2014/main" id="{71F0B214-27E0-1AFC-E7EC-9F61CB32A03E}"/>
              </a:ext>
            </a:extLst>
          </p:cNvPr>
          <p:cNvSpPr txBox="1">
            <a:spLocks/>
          </p:cNvSpPr>
          <p:nvPr/>
        </p:nvSpPr>
        <p:spPr>
          <a:xfrm>
            <a:off x="347949" y="2671951"/>
            <a:ext cx="3017982" cy="430887"/>
          </a:xfrm>
          <a:prstGeom prst="rect">
            <a:avLst/>
          </a:prstGeom>
          <a:solidFill>
            <a:schemeClr val="tx2"/>
          </a:solidFill>
        </p:spPr>
        <p:txBody>
          <a:bodyPr wrap="square" lIns="91440" tIns="45720" rIns="91440" bIns="45720" anchor="t">
            <a:spAutoFit/>
          </a:bodyPr>
          <a:lstStyle>
            <a:defPPr>
              <a:defRPr lang="en-US"/>
            </a:defPPr>
            <a:lvl1pPr algn="ctr">
              <a:defRPr sz="2800" b="1">
                <a:solidFill>
                  <a:srgbClr val="FFFFFF"/>
                </a:solidFill>
                <a:latin typeface="Aptos"/>
                <a:cs typeface="Segoe U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n-lt"/>
              </a:rPr>
              <a:t>January 2026 @ BNL</a:t>
            </a:r>
          </a:p>
        </p:txBody>
      </p:sp>
      <p:pic>
        <p:nvPicPr>
          <p:cNvPr id="3" name="Picture 2">
            <a:extLst>
              <a:ext uri="{FF2B5EF4-FFF2-40B4-BE49-F238E27FC236}">
                <a16:creationId xmlns:a16="http://schemas.microsoft.com/office/drawing/2014/main" id="{1514434C-B1BC-66CF-3FA9-785076B934D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90823" y="2003117"/>
            <a:ext cx="5152942" cy="3414189"/>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E54192E-C426-9F52-58EE-166D439C167A}"/>
              </a:ext>
            </a:extLst>
          </p:cNvPr>
          <p:cNvPicPr>
            <a:picLocks noChangeAspect="1"/>
          </p:cNvPicPr>
          <p:nvPr/>
        </p:nvPicPr>
        <p:blipFill>
          <a:blip r:embed="rId5"/>
          <a:stretch>
            <a:fillRect/>
          </a:stretch>
        </p:blipFill>
        <p:spPr>
          <a:xfrm>
            <a:off x="469136" y="5474474"/>
            <a:ext cx="4504751" cy="621958"/>
          </a:xfrm>
          <a:prstGeom prst="rect">
            <a:avLst/>
          </a:prstGeom>
        </p:spPr>
      </p:pic>
      <p:pic>
        <p:nvPicPr>
          <p:cNvPr id="9" name="Picture 8">
            <a:extLst>
              <a:ext uri="{FF2B5EF4-FFF2-40B4-BE49-F238E27FC236}">
                <a16:creationId xmlns:a16="http://schemas.microsoft.com/office/drawing/2014/main" id="{48A3C128-0D94-4819-AD5A-0F1C52AFA4B0}"/>
              </a:ext>
            </a:extLst>
          </p:cNvPr>
          <p:cNvPicPr>
            <a:picLocks noChangeAspect="1"/>
          </p:cNvPicPr>
          <p:nvPr/>
        </p:nvPicPr>
        <p:blipFill>
          <a:blip r:embed="rId6"/>
          <a:stretch>
            <a:fillRect/>
          </a:stretch>
        </p:blipFill>
        <p:spPr>
          <a:xfrm>
            <a:off x="5059186" y="5481438"/>
            <a:ext cx="6684579" cy="611252"/>
          </a:xfrm>
          <a:prstGeom prst="rect">
            <a:avLst/>
          </a:prstGeom>
        </p:spPr>
      </p:pic>
    </p:spTree>
    <p:extLst>
      <p:ext uri="{BB962C8B-B14F-4D97-AF65-F5344CB8AC3E}">
        <p14:creationId xmlns:p14="http://schemas.microsoft.com/office/powerpoint/2010/main" val="16805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1C05B-1A4A-39F1-96CF-FEE2315EF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110404-165F-3FC9-3D25-2F911A1D984E}"/>
              </a:ext>
            </a:extLst>
          </p:cNvPr>
          <p:cNvSpPr>
            <a:spLocks noGrp="1"/>
          </p:cNvSpPr>
          <p:nvPr>
            <p:ph type="title"/>
          </p:nvPr>
        </p:nvSpPr>
        <p:spPr>
          <a:xfrm>
            <a:off x="497467" y="222303"/>
            <a:ext cx="12468729" cy="480349"/>
          </a:xfrm>
        </p:spPr>
        <p:txBody>
          <a:bodyPr>
            <a:noAutofit/>
          </a:bodyPr>
          <a:lstStyle/>
          <a:p>
            <a:r>
              <a:rPr lang="en-US" dirty="0"/>
              <a:t>EIC Advisory Board (EAB)</a:t>
            </a:r>
          </a:p>
        </p:txBody>
      </p:sp>
      <p:sp>
        <p:nvSpPr>
          <p:cNvPr id="5" name="Text Placeholder 4">
            <a:extLst>
              <a:ext uri="{FF2B5EF4-FFF2-40B4-BE49-F238E27FC236}">
                <a16:creationId xmlns:a16="http://schemas.microsoft.com/office/drawing/2014/main" id="{ADD6ED7C-042A-73F5-B1D7-9A9433BE22C0}"/>
              </a:ext>
            </a:extLst>
          </p:cNvPr>
          <p:cNvSpPr>
            <a:spLocks noGrp="1"/>
          </p:cNvSpPr>
          <p:nvPr>
            <p:ph type="body" sz="quarter" idx="4294967295"/>
          </p:nvPr>
        </p:nvSpPr>
        <p:spPr>
          <a:xfrm>
            <a:off x="497467" y="867557"/>
            <a:ext cx="11477868" cy="3671774"/>
          </a:xfrm>
          <a:noFill/>
        </p:spPr>
        <p:txBody>
          <a:bodyPr wrap="square">
            <a:spAutoFit/>
          </a:bodyPr>
          <a:lstStyle/>
          <a:p>
            <a:pPr marL="0" indent="0" algn="just">
              <a:spcBef>
                <a:spcPts val="0"/>
              </a:spcBef>
              <a:buNone/>
            </a:pPr>
            <a:r>
              <a:rPr lang="en-US" sz="1800" dirty="0"/>
              <a:t>The purpose of the Electron Ion Collider Advisory Board (EAB) is to provide guidance and advice to the BNL Director on the design and construction of the EIC accelerator facility and on the efforts to establish partnerships, international and domestic, with institutions collaborating on the facility.</a:t>
            </a:r>
          </a:p>
          <a:p>
            <a:pPr marL="0" indent="0" algn="just">
              <a:spcBef>
                <a:spcPts val="0"/>
              </a:spcBef>
              <a:buNone/>
            </a:pPr>
            <a:endParaRPr lang="en-US" sz="1800" dirty="0"/>
          </a:p>
          <a:p>
            <a:pPr marL="0" indent="0" algn="just">
              <a:spcBef>
                <a:spcPts val="0"/>
              </a:spcBef>
              <a:buNone/>
            </a:pPr>
            <a:r>
              <a:rPr lang="en-US" sz="1800" dirty="0"/>
              <a:t>Membership includes Laboratory Directors (or senior leadership) of institutions participating in the design and construction of the </a:t>
            </a:r>
            <a:r>
              <a:rPr lang="en-US" sz="1800" b="1" dirty="0"/>
              <a:t>EIC accelerator </a:t>
            </a:r>
            <a:r>
              <a:rPr lang="en-US" sz="1800" dirty="0"/>
              <a:t>facility. Board members may also include leaders of institutions with common accelerator Science and Technology interests. </a:t>
            </a:r>
          </a:p>
          <a:p>
            <a:pPr marL="0" indent="0" algn="just">
              <a:spcBef>
                <a:spcPts val="0"/>
              </a:spcBef>
              <a:buNone/>
            </a:pPr>
            <a:endParaRPr lang="en-US" sz="1800" dirty="0"/>
          </a:p>
          <a:p>
            <a:pPr marL="0" indent="0" algn="just">
              <a:spcBef>
                <a:spcPts val="0"/>
              </a:spcBef>
              <a:buNone/>
            </a:pPr>
            <a:r>
              <a:rPr lang="en-US" sz="1800" dirty="0"/>
              <a:t>The EAB provides a forum for high-level planning, communication, coordination, and resolution of issues affecting the EIC facility, appropriate at the level of the Laboratory Directors. </a:t>
            </a:r>
          </a:p>
          <a:p>
            <a:pPr marL="0" indent="0" algn="just">
              <a:spcBef>
                <a:spcPts val="0"/>
              </a:spcBef>
              <a:buNone/>
            </a:pPr>
            <a:endParaRPr lang="en-US" sz="1800" dirty="0"/>
          </a:p>
          <a:p>
            <a:pPr marL="0" indent="0">
              <a:spcBef>
                <a:spcPts val="0"/>
              </a:spcBef>
              <a:buNone/>
            </a:pPr>
            <a:endParaRPr lang="en-US" sz="800" dirty="0"/>
          </a:p>
          <a:p>
            <a:pPr marL="0" indent="0">
              <a:spcBef>
                <a:spcPts val="0"/>
              </a:spcBef>
              <a:buNone/>
            </a:pPr>
            <a:r>
              <a:rPr lang="en-US" sz="1400" b="1" dirty="0"/>
              <a:t>Current EAB Chair: </a:t>
            </a:r>
          </a:p>
          <a:p>
            <a:pPr marL="0" indent="0">
              <a:lnSpc>
                <a:spcPct val="100000"/>
              </a:lnSpc>
              <a:spcBef>
                <a:spcPts val="0"/>
              </a:spcBef>
              <a:buNone/>
            </a:pPr>
            <a:r>
              <a:rPr lang="en-US" sz="1400" dirty="0"/>
              <a:t>Jens Dilling (</a:t>
            </a:r>
            <a:r>
              <a:rPr lang="en-US" sz="1400" dirty="0" err="1"/>
              <a:t>JLab</a:t>
            </a:r>
            <a:r>
              <a:rPr lang="en-US" sz="1400" dirty="0"/>
              <a:t> Director) </a:t>
            </a:r>
          </a:p>
          <a:p>
            <a:pPr marL="0" indent="0">
              <a:lnSpc>
                <a:spcPct val="100000"/>
              </a:lnSpc>
              <a:spcBef>
                <a:spcPts val="0"/>
              </a:spcBef>
              <a:buNone/>
            </a:pPr>
            <a:endParaRPr lang="en-US" sz="800" dirty="0"/>
          </a:p>
          <a:p>
            <a:pPr marL="0" indent="0">
              <a:spcBef>
                <a:spcPts val="0"/>
              </a:spcBef>
              <a:buNone/>
            </a:pPr>
            <a:endParaRPr lang="en-US" sz="1400" dirty="0"/>
          </a:p>
        </p:txBody>
      </p:sp>
      <p:sp>
        <p:nvSpPr>
          <p:cNvPr id="6" name="Slide Number Placeholder 5">
            <a:extLst>
              <a:ext uri="{FF2B5EF4-FFF2-40B4-BE49-F238E27FC236}">
                <a16:creationId xmlns:a16="http://schemas.microsoft.com/office/drawing/2014/main" id="{D9099FD7-3C9A-30B8-5265-7C9C0935AB7A}"/>
              </a:ext>
            </a:extLst>
          </p:cNvPr>
          <p:cNvSpPr>
            <a:spLocks noGrp="1"/>
          </p:cNvSpPr>
          <p:nvPr>
            <p:ph type="sldNum" sz="quarter" idx="4"/>
          </p:nvPr>
        </p:nvSpPr>
        <p:spPr>
          <a:xfrm>
            <a:off x="11451649" y="6533724"/>
            <a:ext cx="432486" cy="294041"/>
          </a:xfrm>
        </p:spPr>
        <p:txBody>
          <a:bodyPr/>
          <a:lstStyle/>
          <a:p>
            <a:fld id="{933A556B-7C63-244D-9B7C-B0EA8042B330}" type="slidenum">
              <a:rPr lang="en-US" smtClean="0"/>
              <a:pPr/>
              <a:t>13</a:t>
            </a:fld>
            <a:endParaRPr lang="en-US" sz="1400"/>
          </a:p>
        </p:txBody>
      </p:sp>
      <p:pic>
        <p:nvPicPr>
          <p:cNvPr id="2050" name="Picture 2" descr="How to Maximise Your Virtual Communications For Effective Team Meetings -  Corporate Vision Magazine">
            <a:extLst>
              <a:ext uri="{FF2B5EF4-FFF2-40B4-BE49-F238E27FC236}">
                <a16:creationId xmlns:a16="http://schemas.microsoft.com/office/drawing/2014/main" id="{A54339B6-4B85-7D33-D74D-2EDBECC5BD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17275" y="3728292"/>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ADDE58EA-DE4E-93BE-4A7F-D44C7990296F}"/>
              </a:ext>
            </a:extLst>
          </p:cNvPr>
          <p:cNvSpPr txBox="1">
            <a:spLocks/>
          </p:cNvSpPr>
          <p:nvPr/>
        </p:nvSpPr>
        <p:spPr>
          <a:xfrm>
            <a:off x="7738575" y="4539331"/>
            <a:ext cx="3296654" cy="953146"/>
          </a:xfrm>
          <a:prstGeom prst="rect">
            <a:avLst/>
          </a:prstGeom>
          <a:solidFill>
            <a:srgbClr val="6FB0E0"/>
          </a:solidFill>
          <a:effectLst>
            <a:outerShdw blurRad="50800" dist="38100" dir="2700000" algn="tl" rotWithShape="0">
              <a:prstClr val="black">
                <a:alpha val="40000"/>
              </a:prstClr>
            </a:outerShdw>
          </a:effectLst>
        </p:spPr>
        <p:txBody>
          <a:bodyPr wrap="square" lIns="91440" tIns="45720" rIns="91440" bIns="45720" anchor="t">
            <a:spAutoFit/>
          </a:bodyPr>
          <a:lstStyle>
            <a:defPPr>
              <a:defRPr lang="en-US"/>
            </a:defPPr>
            <a:lvl1pPr algn="ctr">
              <a:defRPr sz="2800" b="1">
                <a:solidFill>
                  <a:srgbClr val="FFFFFF"/>
                </a:solidFill>
                <a:latin typeface="Aptos"/>
                <a:cs typeface="Segoe U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a:solidFill>
                  <a:schemeClr val="bg1"/>
                </a:solidFill>
              </a:rPr>
              <a:t>~2 hours virtual meeting every 3 m.</a:t>
            </a:r>
          </a:p>
        </p:txBody>
      </p:sp>
    </p:spTree>
    <p:extLst>
      <p:ext uri="{BB962C8B-B14F-4D97-AF65-F5344CB8AC3E}">
        <p14:creationId xmlns:p14="http://schemas.microsoft.com/office/powerpoint/2010/main" val="243494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89EA1-13A7-F308-9C87-1521B41F69E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DEA4BC3-90DA-9367-2C42-C32C920B351A}"/>
              </a:ext>
            </a:extLst>
          </p:cNvPr>
          <p:cNvSpPr txBox="1">
            <a:spLocks/>
          </p:cNvSpPr>
          <p:nvPr/>
        </p:nvSpPr>
        <p:spPr>
          <a:xfrm>
            <a:off x="459307" y="0"/>
            <a:ext cx="10036571"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dirty="0"/>
              <a:t>Contribution for Accelerator by Labs  </a:t>
            </a:r>
          </a:p>
        </p:txBody>
      </p:sp>
      <p:sp>
        <p:nvSpPr>
          <p:cNvPr id="9" name="Slide Number Placeholder 1">
            <a:extLst>
              <a:ext uri="{FF2B5EF4-FFF2-40B4-BE49-F238E27FC236}">
                <a16:creationId xmlns:a16="http://schemas.microsoft.com/office/drawing/2014/main" id="{6C9ADB75-B517-D388-989F-1D3C9F681599}"/>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14</a:t>
            </a:fld>
            <a:endParaRPr lang="en-US" sz="1000" dirty="0"/>
          </a:p>
        </p:txBody>
      </p:sp>
      <p:sp>
        <p:nvSpPr>
          <p:cNvPr id="16" name="Text Placeholder 5">
            <a:extLst>
              <a:ext uri="{FF2B5EF4-FFF2-40B4-BE49-F238E27FC236}">
                <a16:creationId xmlns:a16="http://schemas.microsoft.com/office/drawing/2014/main" id="{A9A31C58-B256-BF4E-BC3B-960D13A4C001}"/>
              </a:ext>
            </a:extLst>
          </p:cNvPr>
          <p:cNvSpPr txBox="1">
            <a:spLocks/>
          </p:cNvSpPr>
          <p:nvPr/>
        </p:nvSpPr>
        <p:spPr>
          <a:xfrm>
            <a:off x="6493881" y="2203337"/>
            <a:ext cx="2186421" cy="2206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hangingPunct="0">
              <a:spcAft>
                <a:spcPts val="450"/>
              </a:spcAft>
              <a:buFont typeface="Arial" panose="020B0604020202020204" pitchFamily="34" charset="0"/>
              <a:buChar char="•"/>
              <a:defRPr/>
            </a:pPr>
            <a:endParaRPr lang="en-US" sz="2000" dirty="0">
              <a:solidFill>
                <a:srgbClr val="000000"/>
              </a:solidFill>
              <a:latin typeface="Arial" panose="020B0604020202020204"/>
            </a:endParaRPr>
          </a:p>
        </p:txBody>
      </p:sp>
      <p:sp>
        <p:nvSpPr>
          <p:cNvPr id="4" name="TextBox 3">
            <a:extLst>
              <a:ext uri="{FF2B5EF4-FFF2-40B4-BE49-F238E27FC236}">
                <a16:creationId xmlns:a16="http://schemas.microsoft.com/office/drawing/2014/main" id="{EE2C7A1D-2505-1C00-4BE2-4E35D3CBF7DE}"/>
              </a:ext>
            </a:extLst>
          </p:cNvPr>
          <p:cNvSpPr txBox="1"/>
          <p:nvPr/>
        </p:nvSpPr>
        <p:spPr>
          <a:xfrm>
            <a:off x="3990418" y="924079"/>
            <a:ext cx="7606082" cy="400110"/>
          </a:xfrm>
          <a:prstGeom prst="rect">
            <a:avLst/>
          </a:prstGeom>
          <a:noFill/>
        </p:spPr>
        <p:txBody>
          <a:bodyPr wrap="square">
            <a:spAutoFit/>
          </a:bodyPr>
          <a:lstStyle/>
          <a:p>
            <a:pPr>
              <a:buNone/>
            </a:pPr>
            <a:r>
              <a:rPr lang="en-US" sz="2000" dirty="0">
                <a:solidFill>
                  <a:srgbClr val="000000"/>
                </a:solidFill>
                <a:latin typeface="Arial" panose="020B0604020202020204" pitchFamily="34" charset="0"/>
                <a:cs typeface="Arial" panose="020B0604020202020204" pitchFamily="34" charset="0"/>
              </a:rPr>
              <a:t>US </a:t>
            </a:r>
            <a:r>
              <a:rPr lang="en-US" sz="2000" dirty="0">
                <a:solidFill>
                  <a:srgbClr val="000000"/>
                </a:solidFill>
                <a:effectLst/>
                <a:latin typeface="Arial" panose="020B0604020202020204" pitchFamily="34" charset="0"/>
                <a:cs typeface="Arial" panose="020B0604020202020204" pitchFamily="34" charset="0"/>
              </a:rPr>
              <a:t>National Laboratories &amp; CERN  </a:t>
            </a:r>
          </a:p>
        </p:txBody>
      </p:sp>
      <p:pic>
        <p:nvPicPr>
          <p:cNvPr id="18" name="Picture 4">
            <a:extLst>
              <a:ext uri="{FF2B5EF4-FFF2-40B4-BE49-F238E27FC236}">
                <a16:creationId xmlns:a16="http://schemas.microsoft.com/office/drawing/2014/main" id="{EC965D63-52E5-4598-5E1A-E2B250DD781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4202408" y="1504670"/>
            <a:ext cx="1432362" cy="50076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DC4FAAE-DE2A-5867-F882-F8444AC33E9C}"/>
              </a:ext>
            </a:extLst>
          </p:cNvPr>
          <p:cNvSpPr/>
          <p:nvPr/>
        </p:nvSpPr>
        <p:spPr>
          <a:xfrm>
            <a:off x="6397508" y="2190805"/>
            <a:ext cx="1920240" cy="337027"/>
          </a:xfrm>
          <a:prstGeom prst="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 magnets</a:t>
            </a:r>
          </a:p>
        </p:txBody>
      </p:sp>
      <p:sp>
        <p:nvSpPr>
          <p:cNvPr id="20" name="Rectangle 19">
            <a:extLst>
              <a:ext uri="{FF2B5EF4-FFF2-40B4-BE49-F238E27FC236}">
                <a16:creationId xmlns:a16="http://schemas.microsoft.com/office/drawing/2014/main" id="{A3F845EE-D155-177E-1C49-7F93B0AB01DE}"/>
              </a:ext>
            </a:extLst>
          </p:cNvPr>
          <p:cNvSpPr/>
          <p:nvPr/>
        </p:nvSpPr>
        <p:spPr>
          <a:xfrm>
            <a:off x="3982214" y="2626478"/>
            <a:ext cx="1920240" cy="346693"/>
          </a:xfrm>
          <a:prstGeom prst="rect">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SRF</a:t>
            </a:r>
          </a:p>
        </p:txBody>
      </p:sp>
      <p:sp>
        <p:nvSpPr>
          <p:cNvPr id="21" name="Rectangle 20">
            <a:extLst>
              <a:ext uri="{FF2B5EF4-FFF2-40B4-BE49-F238E27FC236}">
                <a16:creationId xmlns:a16="http://schemas.microsoft.com/office/drawing/2014/main" id="{C9251BD1-509F-3410-5053-04EA22B1CADD}"/>
              </a:ext>
            </a:extLst>
          </p:cNvPr>
          <p:cNvSpPr/>
          <p:nvPr/>
        </p:nvSpPr>
        <p:spPr>
          <a:xfrm>
            <a:off x="3982213" y="3089082"/>
            <a:ext cx="1920240" cy="346693"/>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Beam Dynamics</a:t>
            </a:r>
          </a:p>
        </p:txBody>
      </p:sp>
      <p:pic>
        <p:nvPicPr>
          <p:cNvPr id="22" name="Picture 4">
            <a:extLst>
              <a:ext uri="{FF2B5EF4-FFF2-40B4-BE49-F238E27FC236}">
                <a16:creationId xmlns:a16="http://schemas.microsoft.com/office/drawing/2014/main" id="{81932479-230D-C29D-9C93-4695E443C95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938896" y="1464144"/>
            <a:ext cx="808742" cy="61369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02401405-1304-54E6-C39E-3871048813AD}"/>
              </a:ext>
            </a:extLst>
          </p:cNvPr>
          <p:cNvSpPr/>
          <p:nvPr/>
        </p:nvSpPr>
        <p:spPr>
          <a:xfrm>
            <a:off x="3982214" y="2169622"/>
            <a:ext cx="1920240" cy="346693"/>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 magnets</a:t>
            </a:r>
          </a:p>
        </p:txBody>
      </p:sp>
      <p:pic>
        <p:nvPicPr>
          <p:cNvPr id="24" name="Picture 6" descr="Fermilab | Graphics Standards at Fermilab | Logo and usage">
            <a:extLst>
              <a:ext uri="{FF2B5EF4-FFF2-40B4-BE49-F238E27FC236}">
                <a16:creationId xmlns:a16="http://schemas.microsoft.com/office/drawing/2014/main" id="{A5D811B6-FDDF-A817-0148-74C987E3C2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32788" y="1603673"/>
            <a:ext cx="1504771" cy="37862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13658DA-1D95-6FD9-644D-A87E9DD64421}"/>
              </a:ext>
            </a:extLst>
          </p:cNvPr>
          <p:cNvSpPr/>
          <p:nvPr/>
        </p:nvSpPr>
        <p:spPr>
          <a:xfrm>
            <a:off x="1637887" y="2603409"/>
            <a:ext cx="1920240" cy="346693"/>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NC magnets</a:t>
            </a:r>
          </a:p>
        </p:txBody>
      </p:sp>
      <p:sp>
        <p:nvSpPr>
          <p:cNvPr id="27" name="Rectangle 26">
            <a:extLst>
              <a:ext uri="{FF2B5EF4-FFF2-40B4-BE49-F238E27FC236}">
                <a16:creationId xmlns:a16="http://schemas.microsoft.com/office/drawing/2014/main" id="{2A555B81-23F1-5430-876B-32D87191F839}"/>
              </a:ext>
            </a:extLst>
          </p:cNvPr>
          <p:cNvSpPr/>
          <p:nvPr/>
        </p:nvSpPr>
        <p:spPr>
          <a:xfrm>
            <a:off x="1645251" y="3068436"/>
            <a:ext cx="1920240" cy="346693"/>
          </a:xfrm>
          <a:prstGeom prst="rect">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SRF</a:t>
            </a:r>
          </a:p>
        </p:txBody>
      </p:sp>
      <p:pic>
        <p:nvPicPr>
          <p:cNvPr id="28" name="Picture 2" descr="ORNL-logo - Tremont Institute">
            <a:extLst>
              <a:ext uri="{FF2B5EF4-FFF2-40B4-BE49-F238E27FC236}">
                <a16:creationId xmlns:a16="http://schemas.microsoft.com/office/drawing/2014/main" id="{15858C3A-B9CA-BB08-0356-1D60AF6D4F4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916515" y="4082067"/>
            <a:ext cx="802466" cy="41366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4999A0F2-72FD-A110-C20B-4A1425DBF5B1}"/>
              </a:ext>
            </a:extLst>
          </p:cNvPr>
          <p:cNvSpPr/>
          <p:nvPr/>
        </p:nvSpPr>
        <p:spPr>
          <a:xfrm>
            <a:off x="7361292" y="4589387"/>
            <a:ext cx="1920240" cy="346693"/>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Beam Dynamics</a:t>
            </a:r>
          </a:p>
        </p:txBody>
      </p:sp>
      <p:pic>
        <p:nvPicPr>
          <p:cNvPr id="30" name="Picture 2">
            <a:extLst>
              <a:ext uri="{FF2B5EF4-FFF2-40B4-BE49-F238E27FC236}">
                <a16:creationId xmlns:a16="http://schemas.microsoft.com/office/drawing/2014/main" id="{DAFE6849-B712-71A7-6F8A-391C67AE8D5D}"/>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090953" y="4144271"/>
            <a:ext cx="1642638" cy="27249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3DA8A2F7-0C6F-AC8A-83C0-D51099B5BA6A}"/>
              </a:ext>
            </a:extLst>
          </p:cNvPr>
          <p:cNvSpPr/>
          <p:nvPr/>
        </p:nvSpPr>
        <p:spPr>
          <a:xfrm>
            <a:off x="2971128" y="4589387"/>
            <a:ext cx="1920240" cy="346693"/>
          </a:xfrm>
          <a:prstGeom prst="rect">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SRF</a:t>
            </a:r>
          </a:p>
        </p:txBody>
      </p:sp>
      <p:sp>
        <p:nvSpPr>
          <p:cNvPr id="32" name="Rectangle 31">
            <a:extLst>
              <a:ext uri="{FF2B5EF4-FFF2-40B4-BE49-F238E27FC236}">
                <a16:creationId xmlns:a16="http://schemas.microsoft.com/office/drawing/2014/main" id="{720F3D50-F40F-B606-5981-1713C548451E}"/>
              </a:ext>
            </a:extLst>
          </p:cNvPr>
          <p:cNvSpPr/>
          <p:nvPr/>
        </p:nvSpPr>
        <p:spPr>
          <a:xfrm>
            <a:off x="2971128" y="5067642"/>
            <a:ext cx="1920240" cy="346693"/>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Beam Dynamics</a:t>
            </a:r>
          </a:p>
        </p:txBody>
      </p:sp>
      <p:sp>
        <p:nvSpPr>
          <p:cNvPr id="34" name="Rectangle 33">
            <a:extLst>
              <a:ext uri="{FF2B5EF4-FFF2-40B4-BE49-F238E27FC236}">
                <a16:creationId xmlns:a16="http://schemas.microsoft.com/office/drawing/2014/main" id="{39994DCC-7198-BBB9-9200-CAC29F11D0A1}"/>
              </a:ext>
            </a:extLst>
          </p:cNvPr>
          <p:cNvSpPr/>
          <p:nvPr/>
        </p:nvSpPr>
        <p:spPr>
          <a:xfrm>
            <a:off x="1637887" y="2170319"/>
            <a:ext cx="1920240" cy="346693"/>
          </a:xfrm>
          <a:prstGeom prst="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 magnets</a:t>
            </a:r>
          </a:p>
        </p:txBody>
      </p:sp>
      <p:sp>
        <p:nvSpPr>
          <p:cNvPr id="39" name="TextBox 38">
            <a:extLst>
              <a:ext uri="{FF2B5EF4-FFF2-40B4-BE49-F238E27FC236}">
                <a16:creationId xmlns:a16="http://schemas.microsoft.com/office/drawing/2014/main" id="{3BF20005-4855-EE48-62DA-88B4D4760E96}"/>
              </a:ext>
            </a:extLst>
          </p:cNvPr>
          <p:cNvSpPr txBox="1"/>
          <p:nvPr/>
        </p:nvSpPr>
        <p:spPr>
          <a:xfrm>
            <a:off x="1614338" y="5681889"/>
            <a:ext cx="9352772" cy="400110"/>
          </a:xfrm>
          <a:prstGeom prst="rect">
            <a:avLst/>
          </a:prstGeom>
          <a:solidFill>
            <a:srgbClr val="6FB0E0"/>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2000" b="1" dirty="0">
                <a:solidFill>
                  <a:sysClr val="windowText" lastClr="000000"/>
                </a:solidFill>
              </a:rPr>
              <a:t>Examples in Advanced Stage of Discussion or on-going collaborations</a:t>
            </a:r>
            <a:endParaRPr lang="en-US" sz="2000" dirty="0">
              <a:solidFill>
                <a:sysClr val="windowText" lastClr="000000"/>
              </a:solidFill>
            </a:endParaRPr>
          </a:p>
        </p:txBody>
      </p:sp>
      <p:pic>
        <p:nvPicPr>
          <p:cNvPr id="8194" name="Picture 2" descr="CERN - Wikipedia">
            <a:extLst>
              <a:ext uri="{FF2B5EF4-FFF2-40B4-BE49-F238E27FC236}">
                <a16:creationId xmlns:a16="http://schemas.microsoft.com/office/drawing/2014/main" id="{D2506977-51DB-1137-8A6D-7C7928EEDDE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424485" y="1452417"/>
            <a:ext cx="615052" cy="61505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4387966D-3D4A-7CD7-5FFE-9602BF8B4893}"/>
              </a:ext>
            </a:extLst>
          </p:cNvPr>
          <p:cNvSpPr/>
          <p:nvPr/>
        </p:nvSpPr>
        <p:spPr>
          <a:xfrm>
            <a:off x="8771891" y="2181139"/>
            <a:ext cx="1920240" cy="346693"/>
          </a:xfrm>
          <a:prstGeom prst="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 magnets</a:t>
            </a:r>
          </a:p>
        </p:txBody>
      </p:sp>
      <p:sp>
        <p:nvSpPr>
          <p:cNvPr id="41" name="Rectangle 40">
            <a:extLst>
              <a:ext uri="{FF2B5EF4-FFF2-40B4-BE49-F238E27FC236}">
                <a16:creationId xmlns:a16="http://schemas.microsoft.com/office/drawing/2014/main" id="{D9999760-4E15-C7B7-1113-B7EB7018574C}"/>
              </a:ext>
            </a:extLst>
          </p:cNvPr>
          <p:cNvSpPr/>
          <p:nvPr/>
        </p:nvSpPr>
        <p:spPr>
          <a:xfrm>
            <a:off x="8767615" y="2615227"/>
            <a:ext cx="1920240" cy="346693"/>
          </a:xfrm>
          <a:prstGeom prst="rect">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SRF</a:t>
            </a:r>
          </a:p>
        </p:txBody>
      </p:sp>
      <p:sp>
        <p:nvSpPr>
          <p:cNvPr id="42" name="Rectangle 41">
            <a:extLst>
              <a:ext uri="{FF2B5EF4-FFF2-40B4-BE49-F238E27FC236}">
                <a16:creationId xmlns:a16="http://schemas.microsoft.com/office/drawing/2014/main" id="{EE7E01C9-8F36-B9EC-61B9-D3C8B5A0643D}"/>
              </a:ext>
            </a:extLst>
          </p:cNvPr>
          <p:cNvSpPr/>
          <p:nvPr/>
        </p:nvSpPr>
        <p:spPr>
          <a:xfrm>
            <a:off x="8767615" y="3053496"/>
            <a:ext cx="1920240" cy="346693"/>
          </a:xfrm>
          <a:prstGeom prst="rect">
            <a:avLst/>
          </a:pr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Vacuum</a:t>
            </a:r>
          </a:p>
        </p:txBody>
      </p:sp>
      <p:sp>
        <p:nvSpPr>
          <p:cNvPr id="43" name="Rectangle 42">
            <a:extLst>
              <a:ext uri="{FF2B5EF4-FFF2-40B4-BE49-F238E27FC236}">
                <a16:creationId xmlns:a16="http://schemas.microsoft.com/office/drawing/2014/main" id="{D5DC6BD1-934C-1AD8-09B8-F83E83731FC1}"/>
              </a:ext>
            </a:extLst>
          </p:cNvPr>
          <p:cNvSpPr/>
          <p:nvPr/>
        </p:nvSpPr>
        <p:spPr>
          <a:xfrm>
            <a:off x="8764819" y="3493178"/>
            <a:ext cx="1920240" cy="346693"/>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Beam Dynamics</a:t>
            </a:r>
          </a:p>
        </p:txBody>
      </p:sp>
      <p:sp>
        <p:nvSpPr>
          <p:cNvPr id="2" name="Rectangle 1">
            <a:extLst>
              <a:ext uri="{FF2B5EF4-FFF2-40B4-BE49-F238E27FC236}">
                <a16:creationId xmlns:a16="http://schemas.microsoft.com/office/drawing/2014/main" id="{A10E097B-1035-7845-170B-DCE683B1281D}"/>
              </a:ext>
            </a:extLst>
          </p:cNvPr>
          <p:cNvSpPr/>
          <p:nvPr/>
        </p:nvSpPr>
        <p:spPr>
          <a:xfrm>
            <a:off x="1445741" y="1423089"/>
            <a:ext cx="2297211" cy="25248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6A070C9-8157-C551-E6A9-A3BEF48B5348}"/>
              </a:ext>
            </a:extLst>
          </p:cNvPr>
          <p:cNvSpPr/>
          <p:nvPr/>
        </p:nvSpPr>
        <p:spPr>
          <a:xfrm>
            <a:off x="3823308" y="1423089"/>
            <a:ext cx="2297211" cy="25248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783CD5-855B-061B-BFDE-ED439ABF0E5C}"/>
              </a:ext>
            </a:extLst>
          </p:cNvPr>
          <p:cNvSpPr/>
          <p:nvPr/>
        </p:nvSpPr>
        <p:spPr>
          <a:xfrm>
            <a:off x="6190863" y="1423089"/>
            <a:ext cx="2297211" cy="25248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CC82D8-31A7-C476-51B9-E8F9053D7BF3}"/>
              </a:ext>
            </a:extLst>
          </p:cNvPr>
          <p:cNvSpPr/>
          <p:nvPr/>
        </p:nvSpPr>
        <p:spPr>
          <a:xfrm>
            <a:off x="8576334" y="1423090"/>
            <a:ext cx="2297211" cy="25248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E7548F-BB7E-65E8-0CF0-CB50E2B7F0E5}"/>
              </a:ext>
            </a:extLst>
          </p:cNvPr>
          <p:cNvSpPr/>
          <p:nvPr/>
        </p:nvSpPr>
        <p:spPr>
          <a:xfrm>
            <a:off x="2782642" y="4029527"/>
            <a:ext cx="2297211" cy="14692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B08C5A-3B65-FF11-B94F-D76EA7C09FED}"/>
              </a:ext>
            </a:extLst>
          </p:cNvPr>
          <p:cNvSpPr/>
          <p:nvPr/>
        </p:nvSpPr>
        <p:spPr>
          <a:xfrm>
            <a:off x="7119865" y="4046846"/>
            <a:ext cx="2297211" cy="14692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97DFBE-B71E-D237-20CD-95DC443D6729}"/>
              </a:ext>
            </a:extLst>
          </p:cNvPr>
          <p:cNvSpPr/>
          <p:nvPr/>
        </p:nvSpPr>
        <p:spPr>
          <a:xfrm>
            <a:off x="2782642" y="4029527"/>
            <a:ext cx="2297211" cy="50197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92B042-AFD4-1A08-DB3E-7386589756E5}"/>
              </a:ext>
            </a:extLst>
          </p:cNvPr>
          <p:cNvSpPr/>
          <p:nvPr/>
        </p:nvSpPr>
        <p:spPr>
          <a:xfrm>
            <a:off x="7119865" y="4033601"/>
            <a:ext cx="2297211" cy="50197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F99B00-B577-B978-3A9F-0F05767B2789}"/>
              </a:ext>
            </a:extLst>
          </p:cNvPr>
          <p:cNvSpPr/>
          <p:nvPr/>
        </p:nvSpPr>
        <p:spPr>
          <a:xfrm>
            <a:off x="1437837" y="1423089"/>
            <a:ext cx="2297211" cy="6893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5BC8A9-D0F9-7C9C-BFAD-3617DCFEC552}"/>
              </a:ext>
            </a:extLst>
          </p:cNvPr>
          <p:cNvSpPr/>
          <p:nvPr/>
        </p:nvSpPr>
        <p:spPr>
          <a:xfrm>
            <a:off x="3831212" y="1432483"/>
            <a:ext cx="2297211" cy="6893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FDB366-2D7C-F7F8-4C6A-D0F139814B44}"/>
              </a:ext>
            </a:extLst>
          </p:cNvPr>
          <p:cNvSpPr/>
          <p:nvPr/>
        </p:nvSpPr>
        <p:spPr>
          <a:xfrm>
            <a:off x="6198767" y="1432483"/>
            <a:ext cx="2297211" cy="6893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E83845-1CE5-EFC6-E0D5-D2E91ECB6107}"/>
              </a:ext>
            </a:extLst>
          </p:cNvPr>
          <p:cNvSpPr/>
          <p:nvPr/>
        </p:nvSpPr>
        <p:spPr>
          <a:xfrm>
            <a:off x="8584238" y="1415089"/>
            <a:ext cx="2297211" cy="6893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62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88968-A1F7-BCE1-D2CA-72B048FE852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82F03C2-42B6-4FE9-FBAE-50FE192BFB94}"/>
              </a:ext>
            </a:extLst>
          </p:cNvPr>
          <p:cNvSpPr txBox="1">
            <a:spLocks/>
          </p:cNvSpPr>
          <p:nvPr/>
        </p:nvSpPr>
        <p:spPr>
          <a:xfrm>
            <a:off x="459307" y="0"/>
            <a:ext cx="10036571"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dirty="0"/>
              <a:t>EIC Accelerator Collaboration</a:t>
            </a:r>
          </a:p>
        </p:txBody>
      </p:sp>
      <p:sp>
        <p:nvSpPr>
          <p:cNvPr id="9" name="Slide Number Placeholder 1">
            <a:extLst>
              <a:ext uri="{FF2B5EF4-FFF2-40B4-BE49-F238E27FC236}">
                <a16:creationId xmlns:a16="http://schemas.microsoft.com/office/drawing/2014/main" id="{E0BBC1BB-9A93-CFE1-4C74-CA3BE08A6D8B}"/>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15</a:t>
            </a:fld>
            <a:endParaRPr lang="en-US" sz="1000" dirty="0"/>
          </a:p>
        </p:txBody>
      </p:sp>
      <p:sp>
        <p:nvSpPr>
          <p:cNvPr id="16" name="Text Placeholder 5">
            <a:extLst>
              <a:ext uri="{FF2B5EF4-FFF2-40B4-BE49-F238E27FC236}">
                <a16:creationId xmlns:a16="http://schemas.microsoft.com/office/drawing/2014/main" id="{CAE64194-0614-21DE-1A94-808F20E6BD1B}"/>
              </a:ext>
            </a:extLst>
          </p:cNvPr>
          <p:cNvSpPr txBox="1">
            <a:spLocks/>
          </p:cNvSpPr>
          <p:nvPr/>
        </p:nvSpPr>
        <p:spPr>
          <a:xfrm>
            <a:off x="6493881" y="2203337"/>
            <a:ext cx="2186421" cy="2206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hangingPunct="0">
              <a:spcAft>
                <a:spcPts val="450"/>
              </a:spcAft>
              <a:buFont typeface="Arial" panose="020B0604020202020204" pitchFamily="34" charset="0"/>
              <a:buChar char="•"/>
              <a:defRPr/>
            </a:pPr>
            <a:endParaRPr lang="en-US" sz="2000" dirty="0">
              <a:solidFill>
                <a:srgbClr val="000000"/>
              </a:solidFill>
              <a:latin typeface="Arial" panose="020B0604020202020204"/>
            </a:endParaRPr>
          </a:p>
        </p:txBody>
      </p:sp>
      <p:pic>
        <p:nvPicPr>
          <p:cNvPr id="2" name="Picture 1">
            <a:extLst>
              <a:ext uri="{FF2B5EF4-FFF2-40B4-BE49-F238E27FC236}">
                <a16:creationId xmlns:a16="http://schemas.microsoft.com/office/drawing/2014/main" id="{DA619F3F-4FB0-0858-A019-70654A09242A}"/>
              </a:ext>
            </a:extLst>
          </p:cNvPr>
          <p:cNvPicPr>
            <a:picLocks noChangeAspect="1"/>
          </p:cNvPicPr>
          <p:nvPr/>
        </p:nvPicPr>
        <p:blipFill>
          <a:blip r:embed="rId2"/>
          <a:stretch>
            <a:fillRect/>
          </a:stretch>
        </p:blipFill>
        <p:spPr>
          <a:xfrm>
            <a:off x="6733381" y="2651878"/>
            <a:ext cx="5252971" cy="3228545"/>
          </a:xfrm>
          <a:prstGeom prst="rect">
            <a:avLst/>
          </a:prstGeom>
        </p:spPr>
      </p:pic>
      <p:sp>
        <p:nvSpPr>
          <p:cNvPr id="3" name="TextBox 2">
            <a:extLst>
              <a:ext uri="{FF2B5EF4-FFF2-40B4-BE49-F238E27FC236}">
                <a16:creationId xmlns:a16="http://schemas.microsoft.com/office/drawing/2014/main" id="{D47938E1-3936-A708-F250-BBA42D9E08D4}"/>
              </a:ext>
            </a:extLst>
          </p:cNvPr>
          <p:cNvSpPr txBox="1"/>
          <p:nvPr/>
        </p:nvSpPr>
        <p:spPr>
          <a:xfrm>
            <a:off x="462578" y="977577"/>
            <a:ext cx="11523774" cy="954107"/>
          </a:xfrm>
          <a:prstGeom prst="rect">
            <a:avLst/>
          </a:prstGeom>
          <a:noFill/>
        </p:spPr>
        <p:txBody>
          <a:bodyPr wrap="square">
            <a:spAutoFit/>
          </a:bodyPr>
          <a:lstStyle/>
          <a:p>
            <a:pPr algn="just"/>
            <a:r>
              <a:rPr lang="en-US" sz="2000" b="1" dirty="0">
                <a:solidFill>
                  <a:srgbClr val="212529"/>
                </a:solidFill>
                <a:latin typeface="Arial" panose="020B0604020202020204" pitchFamily="34" charset="0"/>
                <a:cs typeface="Arial" panose="020B0604020202020204" pitchFamily="34" charset="0"/>
              </a:rPr>
              <a:t>Since Dec 2023, the </a:t>
            </a:r>
            <a:r>
              <a:rPr lang="en-US" sz="2000" b="1" dirty="0">
                <a:solidFill>
                  <a:srgbClr val="212529"/>
                </a:solidFill>
                <a:latin typeface="Arial" panose="020B0604020202020204" pitchFamily="34" charset="0"/>
                <a:cs typeface="Arial" panose="020B0604020202020204" pitchFamily="34" charset="0"/>
                <a:hlinkClick r:id="rId3"/>
              </a:rPr>
              <a:t>EIC Accelerator Collaboration (EICAC)</a:t>
            </a:r>
            <a:r>
              <a:rPr lang="en-US" dirty="0"/>
              <a:t> has taken flight, with growing international engagement and ongoing contributions to key areas of EIC design, R&amp;D beyond EIC Project, and long-term performance planning. </a:t>
            </a:r>
            <a:endParaRPr lang="en-US" sz="2000" dirty="0">
              <a:solidFill>
                <a:srgbClr val="21252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156F548-781E-DA4F-5150-A358C7508C84}"/>
              </a:ext>
            </a:extLst>
          </p:cNvPr>
          <p:cNvSpPr txBox="1"/>
          <p:nvPr/>
        </p:nvSpPr>
        <p:spPr>
          <a:xfrm>
            <a:off x="459307" y="1952491"/>
            <a:ext cx="6097836" cy="954107"/>
          </a:xfrm>
          <a:prstGeom prst="rect">
            <a:avLst/>
          </a:prstGeom>
          <a:noFill/>
        </p:spPr>
        <p:txBody>
          <a:bodyPr wrap="square">
            <a:spAutoFit/>
          </a:bodyPr>
          <a:lstStyle/>
          <a:p>
            <a:pPr marL="0" indent="0">
              <a:spcBef>
                <a:spcPts val="0"/>
              </a:spcBef>
              <a:buNone/>
            </a:pPr>
            <a:endParaRPr lang="en-US" sz="1400" dirty="0"/>
          </a:p>
          <a:p>
            <a:pPr marL="0" indent="0">
              <a:spcBef>
                <a:spcPts val="0"/>
              </a:spcBef>
              <a:buNone/>
            </a:pPr>
            <a:r>
              <a:rPr lang="en-US" sz="1400" b="1" dirty="0"/>
              <a:t>Current EIC Accelerator Collaboration Co-Chairs: </a:t>
            </a:r>
          </a:p>
          <a:p>
            <a:pPr marL="0" indent="0">
              <a:lnSpc>
                <a:spcPct val="100000"/>
              </a:lnSpc>
              <a:spcBef>
                <a:spcPts val="0"/>
              </a:spcBef>
              <a:buNone/>
            </a:pPr>
            <a:r>
              <a:rPr lang="en-US" sz="1400" dirty="0"/>
              <a:t>Tatiana </a:t>
            </a:r>
            <a:r>
              <a:rPr lang="en-US" sz="1400" dirty="0" err="1"/>
              <a:t>Pieloni</a:t>
            </a:r>
            <a:r>
              <a:rPr lang="en-US" sz="1400" dirty="0"/>
              <a:t> (EPFL) </a:t>
            </a:r>
          </a:p>
          <a:p>
            <a:pPr marL="0" indent="0">
              <a:lnSpc>
                <a:spcPct val="100000"/>
              </a:lnSpc>
              <a:spcBef>
                <a:spcPts val="0"/>
              </a:spcBef>
              <a:buNone/>
            </a:pPr>
            <a:r>
              <a:rPr lang="en-US" sz="1400" dirty="0"/>
              <a:t>Wolfram Fisher (BNL)</a:t>
            </a:r>
          </a:p>
        </p:txBody>
      </p:sp>
      <p:pic>
        <p:nvPicPr>
          <p:cNvPr id="8" name="Picture 7">
            <a:extLst>
              <a:ext uri="{FF2B5EF4-FFF2-40B4-BE49-F238E27FC236}">
                <a16:creationId xmlns:a16="http://schemas.microsoft.com/office/drawing/2014/main" id="{53A0DDBE-F2D8-F3B6-221B-11A33CA3D4E9}"/>
              </a:ext>
            </a:extLst>
          </p:cNvPr>
          <p:cNvPicPr>
            <a:picLocks noChangeAspect="1"/>
          </p:cNvPicPr>
          <p:nvPr/>
        </p:nvPicPr>
        <p:blipFill>
          <a:blip r:embed="rId4"/>
          <a:stretch>
            <a:fillRect/>
          </a:stretch>
        </p:blipFill>
        <p:spPr>
          <a:xfrm>
            <a:off x="6733381" y="5431140"/>
            <a:ext cx="5252971" cy="503552"/>
          </a:xfrm>
          <a:prstGeom prst="rect">
            <a:avLst/>
          </a:prstGeom>
          <a:solidFill>
            <a:srgbClr val="6FB0E0"/>
          </a:solidFill>
        </p:spPr>
      </p:pic>
      <p:sp>
        <p:nvSpPr>
          <p:cNvPr id="10" name="TextBox 9">
            <a:extLst>
              <a:ext uri="{FF2B5EF4-FFF2-40B4-BE49-F238E27FC236}">
                <a16:creationId xmlns:a16="http://schemas.microsoft.com/office/drawing/2014/main" id="{4C5FC2E3-D760-6FC9-FAC1-77BDD96AE666}"/>
              </a:ext>
            </a:extLst>
          </p:cNvPr>
          <p:cNvSpPr txBox="1"/>
          <p:nvPr/>
        </p:nvSpPr>
        <p:spPr>
          <a:xfrm>
            <a:off x="459307" y="3306708"/>
            <a:ext cx="6459286" cy="2631490"/>
          </a:xfrm>
          <a:prstGeom prst="rect">
            <a:avLst/>
          </a:prstGeom>
          <a:noFill/>
        </p:spPr>
        <p:txBody>
          <a:bodyPr wrap="square">
            <a:spAutoFit/>
          </a:bodyPr>
          <a:lstStyle/>
          <a:p>
            <a:pPr algn="just"/>
            <a:r>
              <a:rPr lang="en-US" sz="1500" b="1" dirty="0">
                <a:solidFill>
                  <a:srgbClr val="212529"/>
                </a:solidFill>
                <a:latin typeface="Arial" panose="020B0604020202020204" pitchFamily="34" charset="0"/>
                <a:cs typeface="Arial" panose="020B0604020202020204" pitchFamily="34" charset="0"/>
              </a:rPr>
              <a:t>Working groups </a:t>
            </a:r>
          </a:p>
          <a:p>
            <a:r>
              <a:rPr lang="en-US" sz="1500" dirty="0">
                <a:latin typeface="Arial" panose="020B0604020202020204" pitchFamily="34" charset="0"/>
                <a:cs typeface="Arial" panose="020B0604020202020204" pitchFamily="34" charset="0"/>
              </a:rPr>
              <a:t>Beam-beam - </a:t>
            </a:r>
            <a:r>
              <a:rPr lang="en-US" sz="1500" dirty="0">
                <a:latin typeface="Arial" panose="020B0604020202020204" pitchFamily="34" charset="0"/>
                <a:cs typeface="Arial" panose="020B0604020202020204" pitchFamily="34" charset="0"/>
                <a:hlinkClick r:id="rId5"/>
              </a:rPr>
              <a:t>Christoph Montag</a:t>
            </a:r>
            <a:r>
              <a:rPr lang="en-US" sz="1500" dirty="0">
                <a:latin typeface="Arial" panose="020B0604020202020204" pitchFamily="34" charset="0"/>
                <a:cs typeface="Arial" panose="020B0604020202020204" pitchFamily="34" charset="0"/>
              </a:rPr>
              <a:t> &amp; </a:t>
            </a:r>
            <a:r>
              <a:rPr lang="en-US" sz="1500" dirty="0">
                <a:latin typeface="Arial" panose="020B0604020202020204" pitchFamily="34" charset="0"/>
                <a:cs typeface="Arial" panose="020B0604020202020204" pitchFamily="34" charset="0"/>
                <a:hlinkClick r:id="rId6"/>
              </a:rPr>
              <a:t>Xavier Buffat</a:t>
            </a: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Polarized Beams &amp; Polarimetry - </a:t>
            </a:r>
            <a:r>
              <a:rPr lang="en-US" sz="1500" dirty="0">
                <a:latin typeface="Arial" panose="020B0604020202020204" pitchFamily="34" charset="0"/>
                <a:cs typeface="Arial" panose="020B0604020202020204" pitchFamily="34" charset="0"/>
                <a:hlinkClick r:id="rId7"/>
              </a:rPr>
              <a:t>Frank Rathmann</a:t>
            </a:r>
            <a:r>
              <a:rPr lang="en-US" sz="1500" dirty="0">
                <a:latin typeface="Arial" panose="020B0604020202020204" pitchFamily="34" charset="0"/>
                <a:cs typeface="Arial" panose="020B0604020202020204" pitchFamily="34" charset="0"/>
              </a:rPr>
              <a:t> &amp; </a:t>
            </a:r>
            <a:r>
              <a:rPr lang="en-US" sz="1500" dirty="0">
                <a:latin typeface="Arial" panose="020B0604020202020204" pitchFamily="34" charset="0"/>
                <a:cs typeface="Arial" panose="020B0604020202020204" pitchFamily="34" charset="0"/>
                <a:hlinkClick r:id="rId8"/>
              </a:rPr>
              <a:t>Georg Hoffstaetter</a:t>
            </a: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Commissioning Tools - </a:t>
            </a:r>
            <a:r>
              <a:rPr lang="en-US" sz="1500" dirty="0">
                <a:latin typeface="Arial" panose="020B0604020202020204" pitchFamily="34" charset="0"/>
                <a:cs typeface="Arial" panose="020B0604020202020204" pitchFamily="34" charset="0"/>
                <a:hlinkClick r:id="rId9"/>
              </a:rPr>
              <a:t>Yue Hao</a:t>
            </a:r>
            <a:r>
              <a:rPr lang="en-US" sz="1500" dirty="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hlinkClick r:id="rId10"/>
              </a:rPr>
              <a:t>Jean-Luc Vay</a:t>
            </a:r>
            <a:r>
              <a:rPr lang="en-US" sz="1500" dirty="0">
                <a:latin typeface="Arial" panose="020B0604020202020204" pitchFamily="34" charset="0"/>
                <a:cs typeface="Arial" panose="020B0604020202020204" pitchFamily="34" charset="0"/>
              </a:rPr>
              <a:t> </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Possible additional working group</a:t>
            </a:r>
          </a:p>
          <a:p>
            <a:r>
              <a:rPr lang="en-US" sz="1500" dirty="0">
                <a:latin typeface="Arial" panose="020B0604020202020204" pitchFamily="34" charset="0"/>
                <a:cs typeface="Arial" panose="020B0604020202020204" pitchFamily="34" charset="0"/>
              </a:rPr>
              <a:t>Second Interaction Region </a:t>
            </a:r>
          </a:p>
          <a:p>
            <a:r>
              <a:rPr lang="en-US" sz="1500" dirty="0">
                <a:latin typeface="Arial" panose="020B0604020202020204" pitchFamily="34" charset="0"/>
                <a:cs typeface="Arial" panose="020B0604020202020204" pitchFamily="34" charset="0"/>
              </a:rPr>
              <a:t>Electron injectors</a:t>
            </a:r>
          </a:p>
          <a:p>
            <a:r>
              <a:rPr lang="en-US" sz="1500" dirty="0">
                <a:latin typeface="Arial" panose="020B0604020202020204" pitchFamily="34" charset="0"/>
                <a:cs typeface="Arial" panose="020B0604020202020204" pitchFamily="34" charset="0"/>
              </a:rPr>
              <a:t>High Energy Beam Cooling</a:t>
            </a:r>
          </a:p>
          <a:p>
            <a:r>
              <a:rPr lang="en-US" sz="1500" dirty="0">
                <a:latin typeface="Arial" panose="020B0604020202020204" pitchFamily="34" charset="0"/>
                <a:cs typeface="Arial" panose="020B0604020202020204" pitchFamily="34" charset="0"/>
              </a:rPr>
              <a:t>FCC-EIC Forum</a:t>
            </a:r>
          </a:p>
          <a:p>
            <a:r>
              <a:rPr lang="en-US" sz="1500" dirty="0">
                <a:latin typeface="Arial" panose="020B0604020202020204" pitchFamily="34" charset="0"/>
                <a:cs typeface="Arial" panose="020B0604020202020204" pitchFamily="34" charset="0"/>
              </a:rPr>
              <a:t>….</a:t>
            </a:r>
            <a:endParaRPr lang="en-US" sz="1500" dirty="0">
              <a:solidFill>
                <a:srgbClr val="2125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47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29578-321D-B3CC-48EE-6CCEC1ADC2D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0877E09-C70E-35AD-6BA0-3E77EBC62A40}"/>
              </a:ext>
            </a:extLst>
          </p:cNvPr>
          <p:cNvSpPr txBox="1">
            <a:spLocks/>
          </p:cNvSpPr>
          <p:nvPr/>
        </p:nvSpPr>
        <p:spPr>
          <a:xfrm>
            <a:off x="459307" y="0"/>
            <a:ext cx="10036571"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dirty="0"/>
              <a:t>EIC – CERN School Aug-Sept 2026</a:t>
            </a:r>
          </a:p>
        </p:txBody>
      </p:sp>
      <p:sp>
        <p:nvSpPr>
          <p:cNvPr id="9" name="Slide Number Placeholder 1">
            <a:extLst>
              <a:ext uri="{FF2B5EF4-FFF2-40B4-BE49-F238E27FC236}">
                <a16:creationId xmlns:a16="http://schemas.microsoft.com/office/drawing/2014/main" id="{F5E4C7A1-2531-43ED-6131-D722D8629C2A}"/>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16</a:t>
            </a:fld>
            <a:endParaRPr lang="en-US" sz="1000" dirty="0"/>
          </a:p>
        </p:txBody>
      </p:sp>
      <p:sp>
        <p:nvSpPr>
          <p:cNvPr id="16" name="Text Placeholder 5">
            <a:extLst>
              <a:ext uri="{FF2B5EF4-FFF2-40B4-BE49-F238E27FC236}">
                <a16:creationId xmlns:a16="http://schemas.microsoft.com/office/drawing/2014/main" id="{03CA193F-47F8-591B-E721-F01851D23D6D}"/>
              </a:ext>
            </a:extLst>
          </p:cNvPr>
          <p:cNvSpPr txBox="1">
            <a:spLocks/>
          </p:cNvSpPr>
          <p:nvPr/>
        </p:nvSpPr>
        <p:spPr>
          <a:xfrm>
            <a:off x="6493881" y="2203337"/>
            <a:ext cx="2186421" cy="2206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hangingPunct="0">
              <a:spcAft>
                <a:spcPts val="450"/>
              </a:spcAft>
              <a:buFont typeface="Arial" panose="020B0604020202020204" pitchFamily="34" charset="0"/>
              <a:buChar char="•"/>
              <a:defRPr/>
            </a:pPr>
            <a:endParaRPr lang="en-US" sz="2000" dirty="0">
              <a:solidFill>
                <a:srgbClr val="000000"/>
              </a:solidFill>
              <a:latin typeface="Arial" panose="020B0604020202020204"/>
            </a:endParaRPr>
          </a:p>
        </p:txBody>
      </p:sp>
      <p:pic>
        <p:nvPicPr>
          <p:cNvPr id="4" name="Picture 3">
            <a:extLst>
              <a:ext uri="{FF2B5EF4-FFF2-40B4-BE49-F238E27FC236}">
                <a16:creationId xmlns:a16="http://schemas.microsoft.com/office/drawing/2014/main" id="{E99BE5FF-A456-58EE-0182-BE68F18DDD84}"/>
              </a:ext>
            </a:extLst>
          </p:cNvPr>
          <p:cNvPicPr>
            <a:picLocks noChangeAspect="1"/>
          </p:cNvPicPr>
          <p:nvPr/>
        </p:nvPicPr>
        <p:blipFill>
          <a:blip r:embed="rId2"/>
          <a:stretch>
            <a:fillRect/>
          </a:stretch>
        </p:blipFill>
        <p:spPr>
          <a:xfrm>
            <a:off x="588410" y="1070997"/>
            <a:ext cx="7772400" cy="1499079"/>
          </a:xfrm>
          <a:prstGeom prst="rect">
            <a:avLst/>
          </a:prstGeom>
          <a:ln>
            <a:solidFill>
              <a:srgbClr val="00566D"/>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161F6F7-94DA-9A3D-952C-2FA1066A551D}"/>
              </a:ext>
            </a:extLst>
          </p:cNvPr>
          <p:cNvSpPr txBox="1"/>
          <p:nvPr/>
        </p:nvSpPr>
        <p:spPr>
          <a:xfrm>
            <a:off x="588410" y="2967335"/>
            <a:ext cx="7772400" cy="1785104"/>
          </a:xfrm>
          <a:prstGeom prst="rect">
            <a:avLst/>
          </a:prstGeom>
          <a:noFill/>
        </p:spPr>
        <p:txBody>
          <a:bodyPr wrap="square">
            <a:spAutoFit/>
          </a:bodyPr>
          <a:lstStyle/>
          <a:p>
            <a:pPr algn="just"/>
            <a:r>
              <a:rPr lang="en-US" b="1" dirty="0"/>
              <a:t>Aug 27 - Sept 4, 2026 @ CERN</a:t>
            </a:r>
          </a:p>
          <a:p>
            <a:pPr algn="just"/>
            <a:r>
              <a:rPr lang="en-US" dirty="0"/>
              <a:t>This school focuses on the future of particle colliders, exploring the core scientific motivations and the ways in which evolving accelerator and detector technologies can be exploited to address fundamental science questions.</a:t>
            </a:r>
          </a:p>
          <a:p>
            <a:pPr algn="just"/>
            <a:endParaRPr lang="en-US" sz="2000" dirty="0">
              <a:solidFill>
                <a:srgbClr val="212529"/>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1A607EA-61A9-F03C-5F98-D5DE13C052F8}"/>
              </a:ext>
            </a:extLst>
          </p:cNvPr>
          <p:cNvPicPr>
            <a:picLocks noChangeAspect="1"/>
          </p:cNvPicPr>
          <p:nvPr/>
        </p:nvPicPr>
        <p:blipFill>
          <a:blip r:embed="rId3"/>
          <a:stretch>
            <a:fillRect/>
          </a:stretch>
        </p:blipFill>
        <p:spPr>
          <a:xfrm>
            <a:off x="2196182" y="4316828"/>
            <a:ext cx="7645400" cy="1714500"/>
          </a:xfrm>
          <a:prstGeom prst="rect">
            <a:avLst/>
          </a:prstGeom>
        </p:spPr>
      </p:pic>
      <p:pic>
        <p:nvPicPr>
          <p:cNvPr id="14" name="Picture 13">
            <a:extLst>
              <a:ext uri="{FF2B5EF4-FFF2-40B4-BE49-F238E27FC236}">
                <a16:creationId xmlns:a16="http://schemas.microsoft.com/office/drawing/2014/main" id="{3385CB7D-139A-C94E-A74F-DDD4FFBD8632}"/>
              </a:ext>
            </a:extLst>
          </p:cNvPr>
          <p:cNvPicPr>
            <a:picLocks noChangeAspect="1"/>
          </p:cNvPicPr>
          <p:nvPr/>
        </p:nvPicPr>
        <p:blipFill>
          <a:blip r:embed="rId4"/>
          <a:stretch>
            <a:fillRect/>
          </a:stretch>
        </p:blipFill>
        <p:spPr>
          <a:xfrm>
            <a:off x="8680302" y="842876"/>
            <a:ext cx="3390900" cy="3454400"/>
          </a:xfrm>
          <a:prstGeom prst="rect">
            <a:avLst/>
          </a:prstGeom>
        </p:spPr>
      </p:pic>
      <p:sp>
        <p:nvSpPr>
          <p:cNvPr id="3" name="TextBox 2">
            <a:extLst>
              <a:ext uri="{FF2B5EF4-FFF2-40B4-BE49-F238E27FC236}">
                <a16:creationId xmlns:a16="http://schemas.microsoft.com/office/drawing/2014/main" id="{687F72AA-C596-15EC-6AFA-1199C95D55C6}"/>
              </a:ext>
            </a:extLst>
          </p:cNvPr>
          <p:cNvSpPr txBox="1"/>
          <p:nvPr/>
        </p:nvSpPr>
        <p:spPr>
          <a:xfrm>
            <a:off x="539064" y="2556590"/>
            <a:ext cx="6094970" cy="369332"/>
          </a:xfrm>
          <a:prstGeom prst="rect">
            <a:avLst/>
          </a:prstGeom>
          <a:noFill/>
        </p:spPr>
        <p:txBody>
          <a:bodyPr wrap="square">
            <a:spAutoFit/>
          </a:bodyPr>
          <a:lstStyle/>
          <a:p>
            <a:r>
              <a:rPr lang="en-US" dirty="0">
                <a:hlinkClick r:id="rId5"/>
              </a:rPr>
              <a:t>https://indico.cern.ch/event/1661010/</a:t>
            </a:r>
            <a:r>
              <a:rPr lang="en-US" dirty="0"/>
              <a:t> </a:t>
            </a:r>
          </a:p>
        </p:txBody>
      </p:sp>
    </p:spTree>
    <p:extLst>
      <p:ext uri="{BB962C8B-B14F-4D97-AF65-F5344CB8AC3E}">
        <p14:creationId xmlns:p14="http://schemas.microsoft.com/office/powerpoint/2010/main" val="3185176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A737D-FAE8-EF24-5EDF-7CB99E6FE55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FB7FCDE-E4F2-95D3-6564-CD6781F37502}"/>
              </a:ext>
            </a:extLst>
          </p:cNvPr>
          <p:cNvSpPr txBox="1">
            <a:spLocks/>
          </p:cNvSpPr>
          <p:nvPr/>
        </p:nvSpPr>
        <p:spPr>
          <a:xfrm>
            <a:off x="459307" y="0"/>
            <a:ext cx="11576174"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3200" dirty="0"/>
              <a:t>IR Superconducting Magnet Steering Group (MSG)</a:t>
            </a:r>
          </a:p>
        </p:txBody>
      </p:sp>
      <p:sp>
        <p:nvSpPr>
          <p:cNvPr id="9" name="Slide Number Placeholder 1">
            <a:extLst>
              <a:ext uri="{FF2B5EF4-FFF2-40B4-BE49-F238E27FC236}">
                <a16:creationId xmlns:a16="http://schemas.microsoft.com/office/drawing/2014/main" id="{98E2CF66-DEB0-AB1A-1C22-22564638F372}"/>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17</a:t>
            </a:fld>
            <a:endParaRPr lang="en-US" sz="1000" dirty="0"/>
          </a:p>
        </p:txBody>
      </p:sp>
      <p:sp>
        <p:nvSpPr>
          <p:cNvPr id="16" name="Text Placeholder 5">
            <a:extLst>
              <a:ext uri="{FF2B5EF4-FFF2-40B4-BE49-F238E27FC236}">
                <a16:creationId xmlns:a16="http://schemas.microsoft.com/office/drawing/2014/main" id="{7DCD6C35-12EB-148A-8426-198B2F8649BE}"/>
              </a:ext>
            </a:extLst>
          </p:cNvPr>
          <p:cNvSpPr txBox="1">
            <a:spLocks/>
          </p:cNvSpPr>
          <p:nvPr/>
        </p:nvSpPr>
        <p:spPr>
          <a:xfrm>
            <a:off x="6493881" y="2203337"/>
            <a:ext cx="2186421" cy="2206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hangingPunct="0">
              <a:spcAft>
                <a:spcPts val="450"/>
              </a:spcAft>
              <a:buFont typeface="Arial" panose="020B0604020202020204" pitchFamily="34" charset="0"/>
              <a:buChar char="•"/>
              <a:defRPr/>
            </a:pPr>
            <a:endParaRPr lang="en-US" sz="2000" dirty="0">
              <a:solidFill>
                <a:srgbClr val="000000"/>
              </a:solidFill>
              <a:latin typeface="Arial" panose="020B0604020202020204"/>
            </a:endParaRPr>
          </a:p>
        </p:txBody>
      </p:sp>
      <p:pic>
        <p:nvPicPr>
          <p:cNvPr id="2" name="Picture 1" descr="A screenshot of a computer&#10;&#10;Description automatically generated">
            <a:extLst>
              <a:ext uri="{FF2B5EF4-FFF2-40B4-BE49-F238E27FC236}">
                <a16:creationId xmlns:a16="http://schemas.microsoft.com/office/drawing/2014/main" id="{0433E6E1-3659-F6B0-7B62-869D149B65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9307" y="931527"/>
            <a:ext cx="7608040" cy="989189"/>
          </a:xfrm>
          <a:prstGeom prst="rect">
            <a:avLst/>
          </a:prstGeom>
          <a:ln>
            <a:solidFill>
              <a:schemeClr val="tx1"/>
            </a:solidFill>
          </a:ln>
        </p:spPr>
      </p:pic>
      <p:sp>
        <p:nvSpPr>
          <p:cNvPr id="3" name="Text Placeholder 2">
            <a:extLst>
              <a:ext uri="{FF2B5EF4-FFF2-40B4-BE49-F238E27FC236}">
                <a16:creationId xmlns:a16="http://schemas.microsoft.com/office/drawing/2014/main" id="{0448F3FE-96F2-9CA9-2CC4-B46967D78543}"/>
              </a:ext>
            </a:extLst>
          </p:cNvPr>
          <p:cNvSpPr txBox="1">
            <a:spLocks/>
          </p:cNvSpPr>
          <p:nvPr/>
        </p:nvSpPr>
        <p:spPr>
          <a:xfrm>
            <a:off x="459307" y="2203337"/>
            <a:ext cx="10972800" cy="3481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500" dirty="0">
                <a:latin typeface="Arial" panose="020B0604020202020204" pitchFamily="34" charset="0"/>
                <a:cs typeface="Arial" panose="020B0604020202020204" pitchFamily="34" charset="0"/>
              </a:rPr>
              <a:t>Magnets Requirements</a:t>
            </a:r>
          </a:p>
          <a:p>
            <a:pPr>
              <a:lnSpc>
                <a:spcPct val="110000"/>
              </a:lnSpc>
              <a:spcBef>
                <a:spcPts val="0"/>
              </a:spcBef>
            </a:pPr>
            <a:r>
              <a:rPr lang="en-US" sz="1500" dirty="0">
                <a:latin typeface="Arial" panose="020B0604020202020204" pitchFamily="34" charset="0"/>
                <a:cs typeface="Arial" panose="020B0604020202020204" pitchFamily="34" charset="0"/>
              </a:rPr>
              <a:t>Acceptance Criteria</a:t>
            </a:r>
          </a:p>
          <a:p>
            <a:pPr>
              <a:lnSpc>
                <a:spcPct val="110000"/>
              </a:lnSpc>
              <a:spcBef>
                <a:spcPts val="0"/>
              </a:spcBef>
            </a:pPr>
            <a:r>
              <a:rPr lang="en-US" sz="1500" dirty="0">
                <a:latin typeface="Arial" panose="020B0604020202020204" pitchFamily="34" charset="0"/>
                <a:cs typeface="Arial" panose="020B0604020202020204" pitchFamily="34" charset="0"/>
              </a:rPr>
              <a:t>Interfaces Control Documents</a:t>
            </a:r>
          </a:p>
          <a:p>
            <a:pPr>
              <a:lnSpc>
                <a:spcPct val="110000"/>
              </a:lnSpc>
              <a:spcBef>
                <a:spcPts val="0"/>
              </a:spcBef>
            </a:pPr>
            <a:r>
              <a:rPr lang="en-US" sz="1500" dirty="0">
                <a:latin typeface="Arial" panose="020B0604020202020204" pitchFamily="34" charset="0"/>
                <a:cs typeface="Arial" panose="020B0604020202020204" pitchFamily="34" charset="0"/>
              </a:rPr>
              <a:t>Prototypes/Conceptual Design</a:t>
            </a:r>
          </a:p>
          <a:p>
            <a:pPr lvl="1">
              <a:lnSpc>
                <a:spcPct val="110000"/>
              </a:lnSpc>
              <a:spcBef>
                <a:spcPts val="0"/>
              </a:spcBef>
            </a:pPr>
            <a:r>
              <a:rPr lang="en-US" sz="1500" dirty="0">
                <a:latin typeface="Arial" panose="020B0604020202020204" pitchFamily="34" charset="0"/>
                <a:cs typeface="Arial" panose="020B0604020202020204" pitchFamily="34" charset="0"/>
              </a:rPr>
              <a:t>(if/where necessary)</a:t>
            </a:r>
          </a:p>
          <a:p>
            <a:pPr>
              <a:lnSpc>
                <a:spcPct val="110000"/>
              </a:lnSpc>
              <a:spcBef>
                <a:spcPts val="0"/>
              </a:spcBef>
            </a:pPr>
            <a:r>
              <a:rPr lang="en-US" sz="1500" dirty="0">
                <a:latin typeface="Arial" panose="020B0604020202020204" pitchFamily="34" charset="0"/>
                <a:cs typeface="Arial" panose="020B0604020202020204" pitchFamily="34" charset="0"/>
              </a:rPr>
              <a:t>Design Specs/Design Report</a:t>
            </a:r>
          </a:p>
          <a:p>
            <a:pPr lvl="1">
              <a:lnSpc>
                <a:spcPct val="110000"/>
              </a:lnSpc>
              <a:spcBef>
                <a:spcPts val="0"/>
              </a:spcBef>
            </a:pPr>
            <a:r>
              <a:rPr lang="en-US" sz="1500" dirty="0">
                <a:latin typeface="Arial" panose="020B0604020202020204" pitchFamily="34" charset="0"/>
                <a:cs typeface="Arial" panose="020B0604020202020204" pitchFamily="34" charset="0"/>
              </a:rPr>
              <a:t>Preliminary</a:t>
            </a:r>
          </a:p>
          <a:p>
            <a:pPr lvl="1">
              <a:lnSpc>
                <a:spcPct val="110000"/>
              </a:lnSpc>
              <a:spcBef>
                <a:spcPts val="0"/>
              </a:spcBef>
            </a:pPr>
            <a:r>
              <a:rPr lang="en-US" sz="1500" dirty="0">
                <a:latin typeface="Arial" panose="020B0604020202020204" pitchFamily="34" charset="0"/>
                <a:cs typeface="Arial" panose="020B0604020202020204" pitchFamily="34" charset="0"/>
              </a:rPr>
              <a:t>Final</a:t>
            </a:r>
          </a:p>
          <a:p>
            <a:pPr lvl="1">
              <a:lnSpc>
                <a:spcPct val="110000"/>
              </a:lnSpc>
              <a:spcBef>
                <a:spcPts val="0"/>
              </a:spcBef>
            </a:pPr>
            <a:r>
              <a:rPr lang="en-US" sz="1500" dirty="0">
                <a:latin typeface="Arial" panose="020B0604020202020204" pitchFamily="34" charset="0"/>
                <a:cs typeface="Arial" panose="020B0604020202020204" pitchFamily="34" charset="0"/>
              </a:rPr>
              <a:t>Material Approvals</a:t>
            </a:r>
          </a:p>
          <a:p>
            <a:pPr lvl="1">
              <a:lnSpc>
                <a:spcPct val="110000"/>
              </a:lnSpc>
              <a:spcBef>
                <a:spcPts val="0"/>
              </a:spcBef>
            </a:pPr>
            <a:r>
              <a:rPr lang="en-US" sz="1500" dirty="0">
                <a:latin typeface="Arial" panose="020B0604020202020204" pitchFamily="34" charset="0"/>
                <a:cs typeface="Arial" panose="020B0604020202020204" pitchFamily="34" charset="0"/>
              </a:rPr>
              <a:t>Production Readiness Review</a:t>
            </a:r>
          </a:p>
          <a:p>
            <a:pPr>
              <a:lnSpc>
                <a:spcPct val="110000"/>
              </a:lnSpc>
              <a:spcBef>
                <a:spcPts val="0"/>
              </a:spcBef>
            </a:pPr>
            <a:r>
              <a:rPr lang="en-US" sz="1500" dirty="0">
                <a:latin typeface="Arial" panose="020B0604020202020204" pitchFamily="34" charset="0"/>
                <a:cs typeface="Arial" panose="020B0604020202020204" pitchFamily="34" charset="0"/>
              </a:rPr>
              <a:t>Test Plans </a:t>
            </a:r>
          </a:p>
          <a:p>
            <a:pPr>
              <a:lnSpc>
                <a:spcPct val="110000"/>
              </a:lnSpc>
              <a:spcBef>
                <a:spcPts val="0"/>
              </a:spcBef>
            </a:pPr>
            <a:r>
              <a:rPr lang="en-US" sz="1500" dirty="0">
                <a:latin typeface="Arial" panose="020B0604020202020204" pitchFamily="34" charset="0"/>
                <a:cs typeface="Arial" panose="020B0604020202020204" pitchFamily="34" charset="0"/>
              </a:rPr>
              <a:t>Test/Assembly Facilities</a:t>
            </a:r>
          </a:p>
          <a:p>
            <a:pPr>
              <a:lnSpc>
                <a:spcPct val="110000"/>
              </a:lnSpc>
              <a:spcBef>
                <a:spcPts val="0"/>
              </a:spcBef>
            </a:pPr>
            <a:r>
              <a:rPr lang="en-US" sz="1500" dirty="0">
                <a:latin typeface="Arial" panose="020B0604020202020204" pitchFamily="34" charset="0"/>
                <a:cs typeface="Arial" panose="020B0604020202020204" pitchFamily="34" charset="0"/>
              </a:rPr>
              <a:t>…..</a:t>
            </a:r>
          </a:p>
          <a:p>
            <a:endParaRPr lang="en-US" sz="1500" dirty="0">
              <a:latin typeface="Arial" panose="020B0604020202020204" pitchFamily="34" charset="0"/>
              <a:cs typeface="Arial" panose="020B0604020202020204" pitchFamily="34" charset="0"/>
            </a:endParaRPr>
          </a:p>
          <a:p>
            <a:pPr marL="571500" lvl="1" indent="0">
              <a:buFont typeface="Arial" panose="020B0604020202020204" pitchFamily="34" charset="0"/>
              <a:buNone/>
            </a:pPr>
            <a:endParaRPr lang="en-US" sz="1500" dirty="0">
              <a:latin typeface="Arial" panose="020B0604020202020204" pitchFamily="34" charset="0"/>
              <a:cs typeface="Arial" panose="020B0604020202020204" pitchFamily="34" charset="0"/>
            </a:endParaRPr>
          </a:p>
        </p:txBody>
      </p:sp>
      <p:sp>
        <p:nvSpPr>
          <p:cNvPr id="4" name="Right Brace 3">
            <a:extLst>
              <a:ext uri="{FF2B5EF4-FFF2-40B4-BE49-F238E27FC236}">
                <a16:creationId xmlns:a16="http://schemas.microsoft.com/office/drawing/2014/main" id="{F64EF1CB-A897-B184-B512-64FB383F0698}"/>
              </a:ext>
            </a:extLst>
          </p:cNvPr>
          <p:cNvSpPr/>
          <p:nvPr/>
        </p:nvSpPr>
        <p:spPr>
          <a:xfrm>
            <a:off x="3753924" y="2203337"/>
            <a:ext cx="244997" cy="874770"/>
          </a:xfrm>
          <a:prstGeom prst="rightBrace">
            <a:avLst/>
          </a:prstGeom>
          <a:ln w="28575">
            <a:solidFill>
              <a:srgbClr val="00566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00566D"/>
              </a:highlight>
            </a:endParaRPr>
          </a:p>
        </p:txBody>
      </p:sp>
      <p:sp>
        <p:nvSpPr>
          <p:cNvPr id="5" name="Right Brace 4">
            <a:extLst>
              <a:ext uri="{FF2B5EF4-FFF2-40B4-BE49-F238E27FC236}">
                <a16:creationId xmlns:a16="http://schemas.microsoft.com/office/drawing/2014/main" id="{B95FAE96-27C5-5903-3ECB-B3BC4F8D8695}"/>
              </a:ext>
            </a:extLst>
          </p:cNvPr>
          <p:cNvSpPr/>
          <p:nvPr/>
        </p:nvSpPr>
        <p:spPr>
          <a:xfrm>
            <a:off x="3769091" y="3100142"/>
            <a:ext cx="240845" cy="1714230"/>
          </a:xfrm>
          <a:prstGeom prst="rightBrace">
            <a:avLst/>
          </a:prstGeom>
          <a:ln w="28575">
            <a:solidFill>
              <a:srgbClr val="00566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0C2FA85E-90BE-ADBE-0843-50BF2098C357}"/>
              </a:ext>
            </a:extLst>
          </p:cNvPr>
          <p:cNvSpPr/>
          <p:nvPr/>
        </p:nvSpPr>
        <p:spPr>
          <a:xfrm>
            <a:off x="3932817" y="4559687"/>
            <a:ext cx="114018" cy="728292"/>
          </a:xfrm>
          <a:prstGeom prst="rightBrace">
            <a:avLst/>
          </a:prstGeom>
          <a:ln w="28575">
            <a:solidFill>
              <a:srgbClr val="00566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2218D165-2012-A4BB-66C0-F6F0DB562347}"/>
              </a:ext>
            </a:extLst>
          </p:cNvPr>
          <p:cNvSpPr txBox="1"/>
          <p:nvPr/>
        </p:nvSpPr>
        <p:spPr>
          <a:xfrm>
            <a:off x="4079886" y="2284723"/>
            <a:ext cx="1141659" cy="584775"/>
          </a:xfrm>
          <a:prstGeom prst="rect">
            <a:avLst/>
          </a:prstGeom>
          <a:solidFill>
            <a:srgbClr val="00566D"/>
          </a:solidFill>
          <a:ln>
            <a:solidFill>
              <a:schemeClr val="tx1"/>
            </a:solidFill>
          </a:ln>
        </p:spPr>
        <p:txBody>
          <a:bodyPr wrap="none" rtlCol="0">
            <a:spAutoFit/>
          </a:bodyPr>
          <a:lstStyle/>
          <a:p>
            <a:r>
              <a:rPr lang="en-US" sz="3200" dirty="0">
                <a:solidFill>
                  <a:schemeClr val="bg1"/>
                </a:solidFill>
              </a:rPr>
              <a:t>What</a:t>
            </a:r>
          </a:p>
        </p:txBody>
      </p:sp>
      <p:sp>
        <p:nvSpPr>
          <p:cNvPr id="10" name="TextBox 9">
            <a:extLst>
              <a:ext uri="{FF2B5EF4-FFF2-40B4-BE49-F238E27FC236}">
                <a16:creationId xmlns:a16="http://schemas.microsoft.com/office/drawing/2014/main" id="{06912FE2-5E1A-0C0A-D7F1-FD55B88C1352}"/>
              </a:ext>
            </a:extLst>
          </p:cNvPr>
          <p:cNvSpPr txBox="1"/>
          <p:nvPr/>
        </p:nvSpPr>
        <p:spPr>
          <a:xfrm>
            <a:off x="4069570" y="3472104"/>
            <a:ext cx="1584582" cy="892552"/>
          </a:xfrm>
          <a:prstGeom prst="rect">
            <a:avLst/>
          </a:prstGeom>
          <a:solidFill>
            <a:srgbClr val="00566D"/>
          </a:solidFill>
          <a:ln>
            <a:solidFill>
              <a:schemeClr val="tx1"/>
            </a:solidFill>
          </a:ln>
        </p:spPr>
        <p:txBody>
          <a:bodyPr wrap="square" rtlCol="0">
            <a:spAutoFit/>
          </a:bodyPr>
          <a:lstStyle/>
          <a:p>
            <a:pPr algn="ctr"/>
            <a:r>
              <a:rPr lang="en-US" sz="3200" dirty="0">
                <a:solidFill>
                  <a:schemeClr val="bg1"/>
                </a:solidFill>
              </a:rPr>
              <a:t>How </a:t>
            </a:r>
            <a:r>
              <a:rPr lang="en-US" sz="2000" dirty="0">
                <a:solidFill>
                  <a:schemeClr val="bg1"/>
                </a:solidFill>
              </a:rPr>
              <a:t>(technically)</a:t>
            </a:r>
          </a:p>
        </p:txBody>
      </p:sp>
      <p:sp>
        <p:nvSpPr>
          <p:cNvPr id="11" name="TextBox 10">
            <a:extLst>
              <a:ext uri="{FF2B5EF4-FFF2-40B4-BE49-F238E27FC236}">
                <a16:creationId xmlns:a16="http://schemas.microsoft.com/office/drawing/2014/main" id="{EA971EFA-98E2-A13A-6AA2-E40E55A58D72}"/>
              </a:ext>
            </a:extLst>
          </p:cNvPr>
          <p:cNvSpPr txBox="1"/>
          <p:nvPr/>
        </p:nvSpPr>
        <p:spPr>
          <a:xfrm>
            <a:off x="4138618" y="4631445"/>
            <a:ext cx="1027845" cy="584775"/>
          </a:xfrm>
          <a:prstGeom prst="rect">
            <a:avLst/>
          </a:prstGeom>
          <a:solidFill>
            <a:srgbClr val="00566D"/>
          </a:solidFill>
          <a:ln>
            <a:solidFill>
              <a:schemeClr val="tx1"/>
            </a:solidFill>
          </a:ln>
        </p:spPr>
        <p:txBody>
          <a:bodyPr wrap="none" rtlCol="0">
            <a:spAutoFit/>
          </a:bodyPr>
          <a:lstStyle/>
          <a:p>
            <a:r>
              <a:rPr lang="en-US" sz="3200" dirty="0">
                <a:solidFill>
                  <a:schemeClr val="bg1"/>
                </a:solidFill>
              </a:rPr>
              <a:t>Who</a:t>
            </a:r>
          </a:p>
        </p:txBody>
      </p:sp>
      <p:sp>
        <p:nvSpPr>
          <p:cNvPr id="12" name="TextBox 11">
            <a:extLst>
              <a:ext uri="{FF2B5EF4-FFF2-40B4-BE49-F238E27FC236}">
                <a16:creationId xmlns:a16="http://schemas.microsoft.com/office/drawing/2014/main" id="{20BB66BB-CF48-536B-DE03-891D68BCEA56}"/>
              </a:ext>
            </a:extLst>
          </p:cNvPr>
          <p:cNvSpPr txBox="1"/>
          <p:nvPr/>
        </p:nvSpPr>
        <p:spPr>
          <a:xfrm>
            <a:off x="8350795" y="1064810"/>
            <a:ext cx="3533340" cy="584775"/>
          </a:xfrm>
          <a:prstGeom prst="rect">
            <a:avLst/>
          </a:prstGeom>
          <a:solidFill>
            <a:srgbClr val="00566D"/>
          </a:solidFill>
          <a:ln>
            <a:solidFill>
              <a:schemeClr val="tx1"/>
            </a:solidFill>
          </a:ln>
        </p:spPr>
        <p:txBody>
          <a:bodyPr wrap="none" rtlCol="0">
            <a:spAutoFit/>
          </a:bodyPr>
          <a:lstStyle/>
          <a:p>
            <a:r>
              <a:rPr lang="en-US" sz="3200" dirty="0">
                <a:solidFill>
                  <a:schemeClr val="bg1"/>
                </a:solidFill>
              </a:rPr>
              <a:t>Support Execution</a:t>
            </a:r>
          </a:p>
        </p:txBody>
      </p:sp>
      <p:graphicFrame>
        <p:nvGraphicFramePr>
          <p:cNvPr id="13" name="Table 12">
            <a:extLst>
              <a:ext uri="{FF2B5EF4-FFF2-40B4-BE49-F238E27FC236}">
                <a16:creationId xmlns:a16="http://schemas.microsoft.com/office/drawing/2014/main" id="{A7E8465E-786D-5A17-FBE0-4F87735BA11E}"/>
              </a:ext>
            </a:extLst>
          </p:cNvPr>
          <p:cNvGraphicFramePr>
            <a:graphicFrameLocks noGrp="1"/>
          </p:cNvGraphicFramePr>
          <p:nvPr>
            <p:extLst>
              <p:ext uri="{D42A27DB-BD31-4B8C-83A1-F6EECF244321}">
                <p14:modId xmlns:p14="http://schemas.microsoft.com/office/powerpoint/2010/main" val="1994639632"/>
              </p:ext>
            </p:extLst>
          </p:nvPr>
        </p:nvGraphicFramePr>
        <p:xfrm>
          <a:off x="5735117" y="2042875"/>
          <a:ext cx="6310184" cy="2855034"/>
        </p:xfrm>
        <a:graphic>
          <a:graphicData uri="http://schemas.openxmlformats.org/drawingml/2006/table">
            <a:tbl>
              <a:tblPr firstRow="1" bandRow="1">
                <a:tableStyleId>{073A0DAA-6AF3-43AB-8588-CEC1D06C72B9}</a:tableStyleId>
              </a:tblPr>
              <a:tblGrid>
                <a:gridCol w="2418435">
                  <a:extLst>
                    <a:ext uri="{9D8B030D-6E8A-4147-A177-3AD203B41FA5}">
                      <a16:colId xmlns:a16="http://schemas.microsoft.com/office/drawing/2014/main" val="2542742212"/>
                    </a:ext>
                  </a:extLst>
                </a:gridCol>
                <a:gridCol w="3891749">
                  <a:extLst>
                    <a:ext uri="{9D8B030D-6E8A-4147-A177-3AD203B41FA5}">
                      <a16:colId xmlns:a16="http://schemas.microsoft.com/office/drawing/2014/main" val="1929050241"/>
                    </a:ext>
                  </a:extLst>
                </a:gridCol>
              </a:tblGrid>
              <a:tr h="234973">
                <a:tc>
                  <a:txBody>
                    <a:bodyPr/>
                    <a:lstStyle/>
                    <a:p>
                      <a:r>
                        <a:rPr lang="en-US" sz="1400" dirty="0"/>
                        <a:t>Name</a:t>
                      </a:r>
                    </a:p>
                  </a:txBody>
                  <a:tcPr/>
                </a:tc>
                <a:tc>
                  <a:txBody>
                    <a:bodyPr/>
                    <a:lstStyle/>
                    <a:p>
                      <a:r>
                        <a:rPr lang="en-US" sz="1400" dirty="0"/>
                        <a:t>Relevant Experience</a:t>
                      </a:r>
                    </a:p>
                  </a:txBody>
                  <a:tcPr/>
                </a:tc>
                <a:extLst>
                  <a:ext uri="{0D108BD9-81ED-4DB2-BD59-A6C34878D82A}">
                    <a16:rowId xmlns:a16="http://schemas.microsoft.com/office/drawing/2014/main" val="3516658767"/>
                  </a:ext>
                </a:extLst>
              </a:tr>
              <a:tr h="375957">
                <a:tc>
                  <a:txBody>
                    <a:bodyPr/>
                    <a:lstStyle/>
                    <a:p>
                      <a:r>
                        <a:rPr lang="en-US" sz="1100" dirty="0"/>
                        <a:t>Giorgio </a:t>
                      </a:r>
                      <a:r>
                        <a:rPr lang="en-US" sz="1100" dirty="0" err="1"/>
                        <a:t>Apollinari</a:t>
                      </a:r>
                      <a:r>
                        <a:rPr lang="en-US" sz="1100" dirty="0"/>
                        <a:t> (FNAL)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t>Technical Facilities, HL-LHC Magnet Design and Construction, LARP &amp; AUP Project</a:t>
                      </a:r>
                    </a:p>
                  </a:txBody>
                  <a:tcPr anchor="ctr"/>
                </a:tc>
                <a:extLst>
                  <a:ext uri="{0D108BD9-81ED-4DB2-BD59-A6C34878D82A}">
                    <a16:rowId xmlns:a16="http://schemas.microsoft.com/office/drawing/2014/main" val="3745938821"/>
                  </a:ext>
                </a:extLst>
              </a:tr>
              <a:tr h="375957">
                <a:tc>
                  <a:txBody>
                    <a:bodyPr/>
                    <a:lstStyle/>
                    <a:p>
                      <a:r>
                        <a:rPr lang="en-US" sz="1100" dirty="0"/>
                        <a:t>Amalia Ballarino (CERN)</a:t>
                      </a:r>
                    </a:p>
                  </a:txBody>
                  <a:tcPr/>
                </a:tc>
                <a:tc>
                  <a:txBody>
                    <a:bodyPr/>
                    <a:lstStyle/>
                    <a:p>
                      <a:r>
                        <a:rPr lang="en-US" sz="1100" dirty="0"/>
                        <a:t>LHC/HL-LHC Superconductor &amp; Superconducting Systems</a:t>
                      </a:r>
                    </a:p>
                  </a:txBody>
                  <a:tcPr anchor="ctr"/>
                </a:tc>
                <a:extLst>
                  <a:ext uri="{0D108BD9-81ED-4DB2-BD59-A6C34878D82A}">
                    <a16:rowId xmlns:a16="http://schemas.microsoft.com/office/drawing/2014/main" val="1541865351"/>
                  </a:ext>
                </a:extLst>
              </a:tr>
              <a:tr h="234973">
                <a:tc>
                  <a:txBody>
                    <a:bodyPr/>
                    <a:lstStyle/>
                    <a:p>
                      <a:r>
                        <a:rPr lang="en-US" sz="1100" dirty="0"/>
                        <a:t>Ruben </a:t>
                      </a:r>
                      <a:r>
                        <a:rPr lang="en-US" sz="1100" dirty="0" err="1"/>
                        <a:t>Carcagno</a:t>
                      </a:r>
                      <a:r>
                        <a:rPr lang="en-US" sz="1100" dirty="0"/>
                        <a:t> (FNAL ret.)</a:t>
                      </a:r>
                    </a:p>
                  </a:txBody>
                  <a:tcPr/>
                </a:tc>
                <a:tc>
                  <a:txBody>
                    <a:bodyPr/>
                    <a:lstStyle/>
                    <a:p>
                      <a:r>
                        <a:rPr lang="en-US" sz="1100" dirty="0"/>
                        <a:t>Technical Facilities, HL-LHC Magnets Design and Construction, AUP Project</a:t>
                      </a:r>
                    </a:p>
                  </a:txBody>
                  <a:tcPr anchor="ctr"/>
                </a:tc>
                <a:extLst>
                  <a:ext uri="{0D108BD9-81ED-4DB2-BD59-A6C34878D82A}">
                    <a16:rowId xmlns:a16="http://schemas.microsoft.com/office/drawing/2014/main" val="1109807261"/>
                  </a:ext>
                </a:extLst>
              </a:tr>
              <a:tr h="234973">
                <a:tc>
                  <a:txBody>
                    <a:bodyPr/>
                    <a:lstStyle/>
                    <a:p>
                      <a:r>
                        <a:rPr lang="en-US" sz="1100" dirty="0"/>
                        <a:t>Helene Felice (CEA)</a:t>
                      </a:r>
                    </a:p>
                  </a:txBody>
                  <a:tcPr/>
                </a:tc>
                <a:tc>
                  <a:txBody>
                    <a:bodyPr/>
                    <a:lstStyle/>
                    <a:p>
                      <a:r>
                        <a:rPr lang="en-US" sz="1100" dirty="0"/>
                        <a:t>Technical Facilities, LHC &amp; MRI Magnets</a:t>
                      </a:r>
                    </a:p>
                  </a:txBody>
                  <a:tcPr anchor="ctr"/>
                </a:tc>
                <a:extLst>
                  <a:ext uri="{0D108BD9-81ED-4DB2-BD59-A6C34878D82A}">
                    <a16:rowId xmlns:a16="http://schemas.microsoft.com/office/drawing/2014/main" val="1170920823"/>
                  </a:ext>
                </a:extLst>
              </a:tr>
              <a:tr h="234973">
                <a:tc>
                  <a:txBody>
                    <a:bodyPr/>
                    <a:lstStyle/>
                    <a:p>
                      <a:r>
                        <a:rPr lang="en-US" sz="1100" dirty="0"/>
                        <a:t>Steven </a:t>
                      </a:r>
                      <a:r>
                        <a:rPr lang="en-US" sz="1100" dirty="0" err="1"/>
                        <a:t>Peggs</a:t>
                      </a:r>
                      <a:r>
                        <a:rPr lang="en-US" sz="1100" dirty="0"/>
                        <a:t> (BNL)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t>Technical Facilities, LARP, RHIC Project</a:t>
                      </a:r>
                    </a:p>
                  </a:txBody>
                  <a:tcPr anchor="ctr"/>
                </a:tc>
                <a:extLst>
                  <a:ext uri="{0D108BD9-81ED-4DB2-BD59-A6C34878D82A}">
                    <a16:rowId xmlns:a16="http://schemas.microsoft.com/office/drawing/2014/main" val="2584864728"/>
                  </a:ext>
                </a:extLst>
              </a:tr>
              <a:tr h="375957">
                <a:tc>
                  <a:txBody>
                    <a:bodyPr/>
                    <a:lstStyle/>
                    <a:p>
                      <a:r>
                        <a:rPr lang="en-US" sz="1100" dirty="0"/>
                        <a:t>Soren </a:t>
                      </a:r>
                      <a:r>
                        <a:rPr lang="en-US" sz="1100" dirty="0" err="1"/>
                        <a:t>Prestemon</a:t>
                      </a:r>
                      <a:r>
                        <a:rPr lang="en-US" sz="1100" dirty="0"/>
                        <a:t> (LBNL)</a:t>
                      </a:r>
                    </a:p>
                  </a:txBody>
                  <a:tcPr/>
                </a:tc>
                <a:tc>
                  <a:txBody>
                    <a:bodyPr/>
                    <a:lstStyle/>
                    <a:p>
                      <a:r>
                        <a:rPr lang="en-US" sz="1100" dirty="0"/>
                        <a:t>Tevatron, Technical Facilities, RHIC Project</a:t>
                      </a:r>
                    </a:p>
                  </a:txBody>
                  <a:tcPr anchor="ctr"/>
                </a:tc>
                <a:extLst>
                  <a:ext uri="{0D108BD9-81ED-4DB2-BD59-A6C34878D82A}">
                    <a16:rowId xmlns:a16="http://schemas.microsoft.com/office/drawing/2014/main" val="2524116773"/>
                  </a:ext>
                </a:extLst>
              </a:tr>
              <a:tr h="399454">
                <a:tc>
                  <a:txBody>
                    <a:bodyPr/>
                    <a:lstStyle/>
                    <a:p>
                      <a:pPr marL="0" indent="0">
                        <a:spcBef>
                          <a:spcPts val="0"/>
                        </a:spcBef>
                        <a:buNone/>
                      </a:pPr>
                      <a:r>
                        <a:rPr lang="en-US" sz="1100" dirty="0"/>
                        <a:t>Renuka Rajput-Ghoshal (</a:t>
                      </a:r>
                      <a:r>
                        <a:rPr lang="en-US" sz="1100" dirty="0" err="1"/>
                        <a:t>Jlab</a:t>
                      </a:r>
                      <a:r>
                        <a:rPr lang="en-US" sz="1100" dirty="0"/>
                        <a:t>)</a:t>
                      </a:r>
                    </a:p>
                    <a:p>
                      <a:pPr marL="0" indent="0">
                        <a:lnSpc>
                          <a:spcPct val="100000"/>
                        </a:lnSpc>
                        <a:spcBef>
                          <a:spcPts val="0"/>
                        </a:spcBef>
                        <a:buNone/>
                      </a:pPr>
                      <a:endParaRPr lang="en-US" sz="1100" dirty="0"/>
                    </a:p>
                  </a:txBody>
                  <a:tcPr/>
                </a:tc>
                <a:tc>
                  <a:txBody>
                    <a:bodyPr/>
                    <a:lstStyle/>
                    <a:p>
                      <a:r>
                        <a:rPr lang="en-US" sz="1100" dirty="0"/>
                        <a:t>LHC/HL-LHC Magnets Design and Construction, LARP &amp; AUP Project</a:t>
                      </a:r>
                    </a:p>
                  </a:txBody>
                  <a:tcPr/>
                </a:tc>
                <a:extLst>
                  <a:ext uri="{0D108BD9-81ED-4DB2-BD59-A6C34878D82A}">
                    <a16:rowId xmlns:a16="http://schemas.microsoft.com/office/drawing/2014/main" val="1265970102"/>
                  </a:ext>
                </a:extLst>
              </a:tr>
            </a:tbl>
          </a:graphicData>
        </a:graphic>
      </p:graphicFrame>
      <p:sp>
        <p:nvSpPr>
          <p:cNvPr id="15" name="TextBox 14">
            <a:extLst>
              <a:ext uri="{FF2B5EF4-FFF2-40B4-BE49-F238E27FC236}">
                <a16:creationId xmlns:a16="http://schemas.microsoft.com/office/drawing/2014/main" id="{6FBA3233-C4D7-2B15-DA9F-FAFCF39E6246}"/>
              </a:ext>
            </a:extLst>
          </p:cNvPr>
          <p:cNvSpPr txBox="1"/>
          <p:nvPr/>
        </p:nvSpPr>
        <p:spPr>
          <a:xfrm>
            <a:off x="390537" y="5579661"/>
            <a:ext cx="6103344" cy="738664"/>
          </a:xfrm>
          <a:prstGeom prst="rect">
            <a:avLst/>
          </a:prstGeom>
          <a:noFill/>
        </p:spPr>
        <p:txBody>
          <a:bodyPr wrap="square">
            <a:spAutoFit/>
          </a:bodyPr>
          <a:lstStyle/>
          <a:p>
            <a:pPr marL="0" indent="0">
              <a:spcBef>
                <a:spcPts val="0"/>
              </a:spcBef>
              <a:buNone/>
            </a:pPr>
            <a:r>
              <a:rPr lang="en-US" sz="1400" b="1" dirty="0"/>
              <a:t>Current MSG Chair: </a:t>
            </a:r>
          </a:p>
          <a:p>
            <a:pPr marL="0" indent="0">
              <a:lnSpc>
                <a:spcPct val="100000"/>
              </a:lnSpc>
              <a:spcBef>
                <a:spcPts val="0"/>
              </a:spcBef>
              <a:buNone/>
            </a:pPr>
            <a:r>
              <a:rPr lang="en-US" sz="1400" dirty="0"/>
              <a:t>Giorgio </a:t>
            </a:r>
            <a:r>
              <a:rPr lang="en-US" sz="1400" dirty="0" err="1"/>
              <a:t>Apollinari</a:t>
            </a:r>
            <a:r>
              <a:rPr lang="en-US" sz="1400" dirty="0"/>
              <a:t> (Fermilab) </a:t>
            </a:r>
          </a:p>
          <a:p>
            <a:pPr marL="0" indent="0">
              <a:lnSpc>
                <a:spcPct val="100000"/>
              </a:lnSpc>
              <a:spcBef>
                <a:spcPts val="0"/>
              </a:spcBef>
              <a:buNone/>
            </a:pPr>
            <a:endParaRPr lang="en-US" sz="1400" dirty="0"/>
          </a:p>
        </p:txBody>
      </p:sp>
      <p:pic>
        <p:nvPicPr>
          <p:cNvPr id="17" name="Picture 16" descr="A person with blonde hair wearing a black and white jacket&#10;&#10;Description automatically generated">
            <a:extLst>
              <a:ext uri="{FF2B5EF4-FFF2-40B4-BE49-F238E27FC236}">
                <a16:creationId xmlns:a16="http://schemas.microsoft.com/office/drawing/2014/main" id="{B81BCB17-EABA-3E0B-8F3E-EED9AC7955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3630" y="5243257"/>
            <a:ext cx="730282" cy="914030"/>
          </a:xfrm>
          <a:prstGeom prst="rect">
            <a:avLst/>
          </a:prstGeom>
        </p:spPr>
      </p:pic>
      <p:pic>
        <p:nvPicPr>
          <p:cNvPr id="18" name="Picture 17" descr="A close-up of a person smiling&#10;&#10;Description automatically generated">
            <a:extLst>
              <a:ext uri="{FF2B5EF4-FFF2-40B4-BE49-F238E27FC236}">
                <a16:creationId xmlns:a16="http://schemas.microsoft.com/office/drawing/2014/main" id="{D0549B6F-6123-0E0F-67AC-3F87A9D7D4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8002" y="5244433"/>
            <a:ext cx="730282" cy="912853"/>
          </a:xfrm>
          <a:prstGeom prst="rect">
            <a:avLst/>
          </a:prstGeom>
        </p:spPr>
      </p:pic>
      <p:pic>
        <p:nvPicPr>
          <p:cNvPr id="19" name="Picture 18" descr="A person wearing glasses and a sweater&#10;&#10;Description automatically generated">
            <a:extLst>
              <a:ext uri="{FF2B5EF4-FFF2-40B4-BE49-F238E27FC236}">
                <a16:creationId xmlns:a16="http://schemas.microsoft.com/office/drawing/2014/main" id="{FFFFC1D7-4AA4-0681-6A25-7003AB318A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47232" y="5240333"/>
            <a:ext cx="730282" cy="909270"/>
          </a:xfrm>
          <a:prstGeom prst="rect">
            <a:avLst/>
          </a:prstGeom>
        </p:spPr>
      </p:pic>
      <p:pic>
        <p:nvPicPr>
          <p:cNvPr id="20" name="Picture 19" descr="A person wearing safety goggles and standing next to a machine&#10;&#10;Description automatically generated">
            <a:extLst>
              <a:ext uri="{FF2B5EF4-FFF2-40B4-BE49-F238E27FC236}">
                <a16:creationId xmlns:a16="http://schemas.microsoft.com/office/drawing/2014/main" id="{8BB3457A-307C-8610-E874-2EB2D644B08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26184" y="5243258"/>
            <a:ext cx="730282" cy="914029"/>
          </a:xfrm>
          <a:prstGeom prst="rect">
            <a:avLst/>
          </a:prstGeom>
        </p:spPr>
      </p:pic>
      <p:pic>
        <p:nvPicPr>
          <p:cNvPr id="21" name="Picture 20">
            <a:extLst>
              <a:ext uri="{FF2B5EF4-FFF2-40B4-BE49-F238E27FC236}">
                <a16:creationId xmlns:a16="http://schemas.microsoft.com/office/drawing/2014/main" id="{B3D11626-6681-0EE4-5716-5EE7EE6933E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05136" y="5263060"/>
            <a:ext cx="627609" cy="862429"/>
          </a:xfrm>
          <a:prstGeom prst="rect">
            <a:avLst/>
          </a:prstGeom>
        </p:spPr>
      </p:pic>
      <p:pic>
        <p:nvPicPr>
          <p:cNvPr id="5122" name="Picture 2" descr="American Physical Society Executive Committee Posts for Prestemon, Turner,  Geddes – Accelerator Technology &amp; Applied Physics Division">
            <a:extLst>
              <a:ext uri="{FF2B5EF4-FFF2-40B4-BE49-F238E27FC236}">
                <a16:creationId xmlns:a16="http://schemas.microsoft.com/office/drawing/2014/main" id="{32750A38-1A1A-8018-BBAE-370B513EE30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67392" y="5241809"/>
            <a:ext cx="726918" cy="8781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nuka RAJPUT-GHOSHAL | Magnet Engineer | Ph.D. | Thomas Jefferson National  Accelerator Facility, Newport News | Jefferson Lab | Experimental Nuclear  Physics | Research profile">
            <a:extLst>
              <a:ext uri="{FF2B5EF4-FFF2-40B4-BE49-F238E27FC236}">
                <a16:creationId xmlns:a16="http://schemas.microsoft.com/office/drawing/2014/main" id="{28BEC57E-45FD-5169-5889-6777A2CEA106}"/>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0819840" y="5244433"/>
            <a:ext cx="875493" cy="87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657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E3222-1A0B-D089-6FAA-1EA237B62B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486AFBE-4412-558C-C09A-7C6611BA53D5}"/>
              </a:ext>
            </a:extLst>
          </p:cNvPr>
          <p:cNvSpPr>
            <a:spLocks noGrp="1"/>
          </p:cNvSpPr>
          <p:nvPr>
            <p:ph type="title"/>
          </p:nvPr>
        </p:nvSpPr>
        <p:spPr>
          <a:xfrm>
            <a:off x="461356" y="0"/>
            <a:ext cx="10034522" cy="825178"/>
          </a:xfrm>
        </p:spPr>
        <p:txBody>
          <a:bodyPr/>
          <a:lstStyle/>
          <a:p>
            <a:r>
              <a:rPr lang="en-US" dirty="0"/>
              <a:t>Summary</a:t>
            </a:r>
          </a:p>
        </p:txBody>
      </p:sp>
      <p:sp>
        <p:nvSpPr>
          <p:cNvPr id="6" name="Text Placeholder 5">
            <a:extLst>
              <a:ext uri="{FF2B5EF4-FFF2-40B4-BE49-F238E27FC236}">
                <a16:creationId xmlns:a16="http://schemas.microsoft.com/office/drawing/2014/main" id="{3C0B8572-67A5-04DF-C80C-C35F65C75953}"/>
              </a:ext>
            </a:extLst>
          </p:cNvPr>
          <p:cNvSpPr>
            <a:spLocks noGrp="1"/>
          </p:cNvSpPr>
          <p:nvPr>
            <p:ph type="body" sz="quarter" idx="10"/>
          </p:nvPr>
        </p:nvSpPr>
        <p:spPr>
          <a:xfrm>
            <a:off x="461356" y="930274"/>
            <a:ext cx="11583786" cy="5212080"/>
          </a:xfrm>
        </p:spPr>
        <p:txBody>
          <a:bodyPr>
            <a:normAutofit/>
          </a:bodyPr>
          <a:lstStyle/>
          <a:p>
            <a:r>
              <a:rPr lang="en-US" sz="2000" dirty="0"/>
              <a:t>The EIC </a:t>
            </a:r>
            <a:r>
              <a:rPr lang="en-US" sz="2000" dirty="0" err="1"/>
              <a:t>iCRADA</a:t>
            </a:r>
            <a:r>
              <a:rPr lang="en-US" sz="2000" dirty="0"/>
              <a:t> for the </a:t>
            </a:r>
            <a:r>
              <a:rPr lang="en-US" sz="2000" dirty="0" err="1"/>
              <a:t>ePIC</a:t>
            </a:r>
            <a:r>
              <a:rPr lang="en-US" sz="2000" dirty="0"/>
              <a:t> solenoid magnet (MARCO) with Italy is started the US approval process.</a:t>
            </a:r>
          </a:p>
          <a:p>
            <a:pPr lvl="1"/>
            <a:r>
              <a:rPr lang="en-US" dirty="0"/>
              <a:t>In the meantime, the team is preparing the PPDs in collaboration with INFN.</a:t>
            </a:r>
          </a:p>
          <a:p>
            <a:r>
              <a:rPr lang="en-US" sz="2000" dirty="0"/>
              <a:t>The EIC </a:t>
            </a:r>
            <a:r>
              <a:rPr lang="en-US" sz="2000" dirty="0" err="1"/>
              <a:t>iCRADAs</a:t>
            </a:r>
            <a:r>
              <a:rPr lang="en-US" sz="2000" dirty="0"/>
              <a:t> with Japan, S. Korea and Czech Republic US approval process will be initiate soon.</a:t>
            </a:r>
          </a:p>
          <a:p>
            <a:r>
              <a:rPr lang="en-US" sz="2000" dirty="0"/>
              <a:t>In the meantime, we are investigating new opportunities of IKC collaboration specifically for the accelerator areas.  </a:t>
            </a:r>
          </a:p>
          <a:p>
            <a:r>
              <a:rPr lang="en-US" sz="2000" dirty="0"/>
              <a:t>CERN and DOE are in their final stage to prepare the collaboration agreement and eventually sign it, which will formally initiate cooperation between the EIC and CERN in approximately one month to support both Detector and Accelerator scope.</a:t>
            </a: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p:txBody>
      </p:sp>
      <p:sp>
        <p:nvSpPr>
          <p:cNvPr id="2" name="Slide Number Placeholder 1">
            <a:extLst>
              <a:ext uri="{FF2B5EF4-FFF2-40B4-BE49-F238E27FC236}">
                <a16:creationId xmlns:a16="http://schemas.microsoft.com/office/drawing/2014/main" id="{F035E44D-8C72-C0BF-1294-EC1C87B575A9}"/>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18</a:t>
            </a:fld>
            <a:endParaRPr lang="en-US" sz="1000" dirty="0"/>
          </a:p>
        </p:txBody>
      </p:sp>
      <p:sp>
        <p:nvSpPr>
          <p:cNvPr id="3" name="Rectangle 2">
            <a:extLst>
              <a:ext uri="{FF2B5EF4-FFF2-40B4-BE49-F238E27FC236}">
                <a16:creationId xmlns:a16="http://schemas.microsoft.com/office/drawing/2014/main" id="{304F2DFF-F67A-3B66-3461-4812FED00EB9}"/>
              </a:ext>
            </a:extLst>
          </p:cNvPr>
          <p:cNvSpPr/>
          <p:nvPr/>
        </p:nvSpPr>
        <p:spPr>
          <a:xfrm>
            <a:off x="585631" y="4619927"/>
            <a:ext cx="11335235" cy="1145408"/>
          </a:xfrm>
          <a:prstGeom prst="rect">
            <a:avLst/>
          </a:prstGeom>
          <a:solidFill>
            <a:srgbClr val="6FB0E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EIC will be a facility “fully international in character”. </a:t>
            </a:r>
          </a:p>
          <a:p>
            <a:pPr algn="ctr"/>
            <a:r>
              <a:rPr lang="en-US" sz="2000" b="1" dirty="0">
                <a:solidFill>
                  <a:schemeClr val="tx1"/>
                </a:solidFill>
                <a:cs typeface="Arial"/>
              </a:rPr>
              <a:t>The User, </a:t>
            </a:r>
            <a:r>
              <a:rPr lang="en-US" sz="2000" b="1" dirty="0" err="1">
                <a:solidFill>
                  <a:schemeClr val="tx1"/>
                </a:solidFill>
                <a:cs typeface="Arial"/>
              </a:rPr>
              <a:t>ePIC</a:t>
            </a:r>
            <a:r>
              <a:rPr lang="en-US" sz="2000" b="1" dirty="0">
                <a:solidFill>
                  <a:schemeClr val="tx1"/>
                </a:solidFill>
                <a:cs typeface="Arial"/>
              </a:rPr>
              <a:t> and Accelerator communities are showing a strong interest in participation to the construction and future operation of the EIC facility. </a:t>
            </a:r>
            <a:endParaRPr lang="en-US" sz="2000" b="1" dirty="0">
              <a:solidFill>
                <a:schemeClr val="tx1"/>
              </a:solidFill>
            </a:endParaRPr>
          </a:p>
        </p:txBody>
      </p:sp>
    </p:spTree>
    <p:extLst>
      <p:ext uri="{BB962C8B-B14F-4D97-AF65-F5344CB8AC3E}">
        <p14:creationId xmlns:p14="http://schemas.microsoft.com/office/powerpoint/2010/main" val="51015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4657-617B-1F9D-A045-85F315A98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471A1-6785-759E-F26C-EAE0CE4588C6}"/>
              </a:ext>
            </a:extLst>
          </p:cNvPr>
          <p:cNvSpPr>
            <a:spLocks noGrp="1"/>
          </p:cNvSpPr>
          <p:nvPr>
            <p:ph type="title"/>
          </p:nvPr>
        </p:nvSpPr>
        <p:spPr>
          <a:xfrm>
            <a:off x="4430946" y="3021567"/>
            <a:ext cx="3330108" cy="814866"/>
          </a:xfrm>
        </p:spPr>
        <p:txBody>
          <a:bodyPr>
            <a:normAutofit/>
          </a:bodyPr>
          <a:lstStyle/>
          <a:p>
            <a:pPr algn="ctr"/>
            <a:r>
              <a:rPr lang="en-US" dirty="0"/>
              <a:t>Extra Slides</a:t>
            </a:r>
          </a:p>
        </p:txBody>
      </p:sp>
      <p:sp>
        <p:nvSpPr>
          <p:cNvPr id="3" name="Slide Number Placeholder 4">
            <a:extLst>
              <a:ext uri="{FF2B5EF4-FFF2-40B4-BE49-F238E27FC236}">
                <a16:creationId xmlns:a16="http://schemas.microsoft.com/office/drawing/2014/main" id="{A0787C1B-A38F-FC17-5DD9-94368B9415E1}"/>
              </a:ext>
            </a:extLst>
          </p:cNvPr>
          <p:cNvSpPr txBox="1">
            <a:spLocks/>
          </p:cNvSpPr>
          <p:nvPr/>
        </p:nvSpPr>
        <p:spPr>
          <a:xfrm>
            <a:off x="11527522" y="6395251"/>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b="1" smtClean="0"/>
              <a:pPr algn="ctr"/>
              <a:t>19</a:t>
            </a:fld>
            <a:endParaRPr lang="en-US" sz="1000" b="1" dirty="0"/>
          </a:p>
        </p:txBody>
      </p:sp>
    </p:spTree>
    <p:extLst>
      <p:ext uri="{BB962C8B-B14F-4D97-AF65-F5344CB8AC3E}">
        <p14:creationId xmlns:p14="http://schemas.microsoft.com/office/powerpoint/2010/main" val="2233139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4323D-D818-A2DB-CF42-F9784F8D7FB6}"/>
              </a:ext>
            </a:extLst>
          </p:cNvPr>
          <p:cNvSpPr>
            <a:spLocks noGrp="1"/>
          </p:cNvSpPr>
          <p:nvPr>
            <p:ph type="title"/>
          </p:nvPr>
        </p:nvSpPr>
        <p:spPr>
          <a:xfrm>
            <a:off x="465513" y="0"/>
            <a:ext cx="10030365" cy="825178"/>
          </a:xfrm>
        </p:spPr>
        <p:txBody>
          <a:bodyPr/>
          <a:lstStyle/>
          <a:p>
            <a:r>
              <a:rPr lang="en-US" dirty="0"/>
              <a:t>Outline</a:t>
            </a:r>
          </a:p>
        </p:txBody>
      </p:sp>
      <p:sp>
        <p:nvSpPr>
          <p:cNvPr id="6" name="Text Placeholder 5">
            <a:extLst>
              <a:ext uri="{FF2B5EF4-FFF2-40B4-BE49-F238E27FC236}">
                <a16:creationId xmlns:a16="http://schemas.microsoft.com/office/drawing/2014/main" id="{DF2D7614-2D96-EDD5-2DF3-C909205B97C5}"/>
              </a:ext>
            </a:extLst>
          </p:cNvPr>
          <p:cNvSpPr>
            <a:spLocks noGrp="1"/>
          </p:cNvSpPr>
          <p:nvPr>
            <p:ph type="body" sz="quarter" idx="10"/>
          </p:nvPr>
        </p:nvSpPr>
        <p:spPr>
          <a:xfrm>
            <a:off x="465514" y="930274"/>
            <a:ext cx="6186486" cy="5212080"/>
          </a:xfrm>
        </p:spPr>
        <p:txBody>
          <a:bodyPr>
            <a:normAutofit/>
          </a:bodyPr>
          <a:lstStyle/>
          <a:p>
            <a:r>
              <a:rPr lang="en-US" sz="2800" dirty="0"/>
              <a:t>Current Electron Ion Collider (EIC) In-Kind Contribution (IKC) identified scope </a:t>
            </a:r>
          </a:p>
          <a:p>
            <a:pPr lvl="1"/>
            <a:r>
              <a:rPr lang="en-US" sz="2800" dirty="0" err="1"/>
              <a:t>iCRADAs</a:t>
            </a:r>
            <a:r>
              <a:rPr lang="en-US" sz="2800" dirty="0"/>
              <a:t> status</a:t>
            </a:r>
          </a:p>
          <a:p>
            <a:pPr marL="230187" lvl="1" indent="0">
              <a:buNone/>
            </a:pPr>
            <a:endParaRPr lang="en-US" sz="2800" dirty="0"/>
          </a:p>
          <a:p>
            <a:r>
              <a:rPr lang="en-US" sz="2800" dirty="0"/>
              <a:t>EIC International Collaboration Overview</a:t>
            </a:r>
          </a:p>
          <a:p>
            <a:pPr marL="0" indent="0">
              <a:buNone/>
            </a:pPr>
            <a:endParaRPr lang="en-US" sz="2800" dirty="0"/>
          </a:p>
          <a:p>
            <a:r>
              <a:rPr lang="en-US" sz="2800" dirty="0"/>
              <a:t>Summary</a:t>
            </a:r>
          </a:p>
          <a:p>
            <a:endParaRPr lang="en-US" sz="2000" dirty="0"/>
          </a:p>
          <a:p>
            <a:pPr marL="0" indent="0">
              <a:buNone/>
            </a:pPr>
            <a:endParaRPr lang="en-US" sz="2000" dirty="0"/>
          </a:p>
        </p:txBody>
      </p:sp>
      <p:sp>
        <p:nvSpPr>
          <p:cNvPr id="2" name="Slide Number Placeholder 1">
            <a:extLst>
              <a:ext uri="{FF2B5EF4-FFF2-40B4-BE49-F238E27FC236}">
                <a16:creationId xmlns:a16="http://schemas.microsoft.com/office/drawing/2014/main" id="{90E15400-CA89-D203-408C-B134913E8BA8}"/>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2</a:t>
            </a:fld>
            <a:endParaRPr lang="en-US" sz="1000" dirty="0"/>
          </a:p>
        </p:txBody>
      </p:sp>
      <p:pic>
        <p:nvPicPr>
          <p:cNvPr id="3" name="Picture 2">
            <a:extLst>
              <a:ext uri="{FF2B5EF4-FFF2-40B4-BE49-F238E27FC236}">
                <a16:creationId xmlns:a16="http://schemas.microsoft.com/office/drawing/2014/main" id="{F0DAC754-D63C-7A1B-BC2F-35865256597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51999" y="891756"/>
            <a:ext cx="5074488" cy="5074488"/>
          </a:xfrm>
          <a:prstGeom prst="rect">
            <a:avLst/>
          </a:prstGeom>
        </p:spPr>
      </p:pic>
    </p:spTree>
    <p:extLst>
      <p:ext uri="{BB962C8B-B14F-4D97-AF65-F5344CB8AC3E}">
        <p14:creationId xmlns:p14="http://schemas.microsoft.com/office/powerpoint/2010/main" val="1205067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B2BC-35A1-270F-9C53-A98F958931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4833E41-24EB-C0E3-B0F8-B79F5C0B6E7A}"/>
              </a:ext>
            </a:extLst>
          </p:cNvPr>
          <p:cNvSpPr>
            <a:spLocks noGrp="1"/>
          </p:cNvSpPr>
          <p:nvPr>
            <p:ph type="title"/>
          </p:nvPr>
        </p:nvSpPr>
        <p:spPr>
          <a:xfrm>
            <a:off x="461356" y="0"/>
            <a:ext cx="10034522" cy="825178"/>
          </a:xfrm>
        </p:spPr>
        <p:txBody>
          <a:bodyPr>
            <a:normAutofit/>
          </a:bodyPr>
          <a:lstStyle/>
          <a:p>
            <a:r>
              <a:rPr lang="en-US" dirty="0"/>
              <a:t>The EIC </a:t>
            </a:r>
            <a:r>
              <a:rPr lang="en-US" dirty="0" err="1"/>
              <a:t>iCRADA</a:t>
            </a:r>
            <a:r>
              <a:rPr lang="en-US" dirty="0"/>
              <a:t> Templates highlights</a:t>
            </a:r>
          </a:p>
        </p:txBody>
      </p:sp>
      <p:sp>
        <p:nvSpPr>
          <p:cNvPr id="6" name="Text Placeholder 5">
            <a:extLst>
              <a:ext uri="{FF2B5EF4-FFF2-40B4-BE49-F238E27FC236}">
                <a16:creationId xmlns:a16="http://schemas.microsoft.com/office/drawing/2014/main" id="{07B27034-E416-3D84-956F-804AC6493959}"/>
              </a:ext>
            </a:extLst>
          </p:cNvPr>
          <p:cNvSpPr>
            <a:spLocks noGrp="1"/>
          </p:cNvSpPr>
          <p:nvPr>
            <p:ph type="body" sz="quarter" idx="10"/>
          </p:nvPr>
        </p:nvSpPr>
        <p:spPr>
          <a:xfrm>
            <a:off x="461356" y="930274"/>
            <a:ext cx="11583786" cy="5212080"/>
          </a:xfrm>
        </p:spPr>
        <p:txBody>
          <a:bodyPr>
            <a:normAutofit/>
          </a:bodyPr>
          <a:lstStyle/>
          <a:p>
            <a:r>
              <a:rPr lang="en-US" sz="2000" dirty="0"/>
              <a:t>The EIC </a:t>
            </a:r>
            <a:r>
              <a:rPr lang="en-US" sz="2000" dirty="0" err="1"/>
              <a:t>iCRADA</a:t>
            </a:r>
            <a:r>
              <a:rPr lang="en-US" sz="2000" dirty="0"/>
              <a:t> Multi-signature template allows to both BNL and </a:t>
            </a:r>
            <a:r>
              <a:rPr lang="en-US" sz="2000" dirty="0" err="1"/>
              <a:t>JLab</a:t>
            </a:r>
            <a:r>
              <a:rPr lang="en-US" sz="2000" dirty="0"/>
              <a:t> to sign with an EIC Partner.   </a:t>
            </a:r>
          </a:p>
          <a:p>
            <a:r>
              <a:rPr lang="en-US" sz="2000" dirty="0"/>
              <a:t>An EIC </a:t>
            </a:r>
            <a:r>
              <a:rPr lang="en-US" sz="2000" dirty="0" err="1"/>
              <a:t>iCRADA</a:t>
            </a:r>
            <a:r>
              <a:rPr lang="en-US" sz="2000" dirty="0"/>
              <a:t> is considered valid for 5-years after the final signature date. </a:t>
            </a:r>
          </a:p>
          <a:p>
            <a:pPr lvl="1"/>
            <a:r>
              <a:rPr lang="en-US" sz="1600" dirty="0"/>
              <a:t>In case of longer collaboration, the iCRADA needs to be re-signed. </a:t>
            </a:r>
          </a:p>
          <a:p>
            <a:r>
              <a:rPr lang="en-US" sz="2000" dirty="0"/>
              <a:t>Annex A contains a high-level description of the EIC specific IKC scope from a EIC Partner.</a:t>
            </a:r>
          </a:p>
          <a:p>
            <a:pPr lvl="1"/>
            <a:r>
              <a:rPr lang="en-US" sz="1600" dirty="0"/>
              <a:t>The Annex A contains an estimation in USD of the IKC work “up to/do not exceed” calculated as the IKC work would be performed by DOE $.</a:t>
            </a:r>
          </a:p>
          <a:p>
            <a:endParaRPr lang="en-US" sz="2000" dirty="0"/>
          </a:p>
          <a:p>
            <a:endParaRPr lang="en-US" sz="2000" dirty="0"/>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p:txBody>
      </p:sp>
      <p:sp>
        <p:nvSpPr>
          <p:cNvPr id="2" name="Slide Number Placeholder 1">
            <a:extLst>
              <a:ext uri="{FF2B5EF4-FFF2-40B4-BE49-F238E27FC236}">
                <a16:creationId xmlns:a16="http://schemas.microsoft.com/office/drawing/2014/main" id="{F7B7A029-CEDE-BBD5-2691-0E15F855ECA9}"/>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20</a:t>
            </a:fld>
            <a:endParaRPr lang="en-US" sz="1000" dirty="0"/>
          </a:p>
        </p:txBody>
      </p:sp>
    </p:spTree>
    <p:extLst>
      <p:ext uri="{BB962C8B-B14F-4D97-AF65-F5344CB8AC3E}">
        <p14:creationId xmlns:p14="http://schemas.microsoft.com/office/powerpoint/2010/main" val="5199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00A383FE-340F-0C69-41DA-E30F45CC530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9752499" y="5740348"/>
            <a:ext cx="1887779" cy="1117661"/>
          </a:xfrm>
          <a:prstGeom prst="rect">
            <a:avLst/>
          </a:prstGeom>
        </p:spPr>
      </p:pic>
      <p:pic>
        <p:nvPicPr>
          <p:cNvPr id="20" name="Picture 19">
            <a:extLst>
              <a:ext uri="{FF2B5EF4-FFF2-40B4-BE49-F238E27FC236}">
                <a16:creationId xmlns:a16="http://schemas.microsoft.com/office/drawing/2014/main" id="{E5E9B944-9B99-4A8F-8CD6-060507ABFB8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34021" y="4567478"/>
            <a:ext cx="1873416" cy="122227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B59FA1E-2C86-400B-A0D7-4179DC68F59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86955" y="2309725"/>
            <a:ext cx="2793605" cy="1131472"/>
          </a:xfrm>
          <a:prstGeom prst="rect">
            <a:avLst/>
          </a:prstGeom>
          <a:ln>
            <a:solidFill>
              <a:schemeClr val="tx1"/>
            </a:solidFill>
          </a:ln>
        </p:spPr>
      </p:pic>
      <p:pic>
        <p:nvPicPr>
          <p:cNvPr id="15" name="Picture 14">
            <a:extLst>
              <a:ext uri="{FF2B5EF4-FFF2-40B4-BE49-F238E27FC236}">
                <a16:creationId xmlns:a16="http://schemas.microsoft.com/office/drawing/2014/main" id="{EF199C75-FBC0-468D-A7EC-10AC502ECCE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86955" y="18412"/>
            <a:ext cx="2770744" cy="1155316"/>
          </a:xfrm>
          <a:prstGeom prst="rect">
            <a:avLst/>
          </a:prstGeom>
        </p:spPr>
      </p:pic>
      <p:pic>
        <p:nvPicPr>
          <p:cNvPr id="16" name="Picture 15">
            <a:extLst>
              <a:ext uri="{FF2B5EF4-FFF2-40B4-BE49-F238E27FC236}">
                <a16:creationId xmlns:a16="http://schemas.microsoft.com/office/drawing/2014/main" id="{D666C854-5F72-4DD4-97E3-8E5420135B4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79335" y="3441198"/>
            <a:ext cx="2801226" cy="1162662"/>
          </a:xfrm>
          <a:prstGeom prst="rect">
            <a:avLst/>
          </a:prstGeom>
        </p:spPr>
      </p:pic>
      <p:pic>
        <p:nvPicPr>
          <p:cNvPr id="18" name="Picture 17">
            <a:extLst>
              <a:ext uri="{FF2B5EF4-FFF2-40B4-BE49-F238E27FC236}">
                <a16:creationId xmlns:a16="http://schemas.microsoft.com/office/drawing/2014/main" id="{AC385CE5-D7D1-4FE4-AC0F-976F22CCF6F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79334" y="1169373"/>
            <a:ext cx="2793605" cy="1132225"/>
          </a:xfrm>
          <a:prstGeom prst="rect">
            <a:avLst/>
          </a:prstGeom>
        </p:spPr>
      </p:pic>
      <p:pic>
        <p:nvPicPr>
          <p:cNvPr id="19" name="Picture 18">
            <a:extLst>
              <a:ext uri="{FF2B5EF4-FFF2-40B4-BE49-F238E27FC236}">
                <a16:creationId xmlns:a16="http://schemas.microsoft.com/office/drawing/2014/main" id="{DB44C081-FCF1-4948-AC82-19A02D7F312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86955" y="4604151"/>
            <a:ext cx="2801227" cy="1162662"/>
          </a:xfrm>
          <a:prstGeom prst="rect">
            <a:avLst/>
          </a:prstGeom>
        </p:spPr>
      </p:pic>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97467" y="222303"/>
            <a:ext cx="12468729" cy="480349"/>
          </a:xfrm>
        </p:spPr>
        <p:txBody>
          <a:bodyPr>
            <a:noAutofit/>
          </a:bodyPr>
          <a:lstStyle/>
          <a:p>
            <a:r>
              <a:rPr lang="en-US" dirty="0"/>
              <a:t>Resource Review Board (RRB)</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4294967295"/>
          </p:nvPr>
        </p:nvSpPr>
        <p:spPr>
          <a:xfrm>
            <a:off x="497467" y="867557"/>
            <a:ext cx="8682875" cy="5444567"/>
          </a:xfrm>
          <a:noFill/>
        </p:spPr>
        <p:txBody>
          <a:bodyPr wrap="square">
            <a:spAutoFit/>
          </a:bodyPr>
          <a:lstStyle/>
          <a:p>
            <a:pPr marL="0" indent="0" algn="just">
              <a:spcBef>
                <a:spcPts val="0"/>
              </a:spcBef>
              <a:buNone/>
            </a:pPr>
            <a:r>
              <a:rPr lang="en-US" sz="1800" dirty="0"/>
              <a:t>DOE and the host labs promote the EIC as a facility “</a:t>
            </a:r>
            <a:r>
              <a:rPr lang="en-US" sz="1800" b="1" dirty="0"/>
              <a:t>fully international in character.”</a:t>
            </a:r>
          </a:p>
          <a:p>
            <a:pPr marL="0" indent="0" algn="just">
              <a:spcBef>
                <a:spcPts val="0"/>
              </a:spcBef>
              <a:buNone/>
            </a:pPr>
            <a:r>
              <a:rPr lang="en-US" sz="1800" dirty="0"/>
              <a:t>The EIC-RRB provides coordination among the different funding partners during both the detector development and construction phase of the project and during the future operations of the experiments.</a:t>
            </a:r>
          </a:p>
          <a:p>
            <a:pPr marL="0" indent="0">
              <a:spcBef>
                <a:spcPts val="0"/>
              </a:spcBef>
              <a:buNone/>
            </a:pPr>
            <a:endParaRPr lang="en-US" sz="1400" dirty="0"/>
          </a:p>
          <a:p>
            <a:pPr marL="0" indent="0">
              <a:spcBef>
                <a:spcPts val="0"/>
              </a:spcBef>
              <a:buNone/>
            </a:pPr>
            <a:endParaRPr lang="en-US" sz="800" dirty="0"/>
          </a:p>
          <a:p>
            <a:pPr marL="0" indent="0">
              <a:spcBef>
                <a:spcPts val="0"/>
              </a:spcBef>
              <a:buNone/>
            </a:pPr>
            <a:r>
              <a:rPr lang="en-US" sz="1400" b="1" dirty="0"/>
              <a:t>Current RRB Co-Chairs: </a:t>
            </a:r>
          </a:p>
          <a:p>
            <a:pPr marL="0" indent="0">
              <a:lnSpc>
                <a:spcPct val="100000"/>
              </a:lnSpc>
              <a:spcBef>
                <a:spcPts val="0"/>
              </a:spcBef>
              <a:buNone/>
            </a:pPr>
            <a:r>
              <a:rPr lang="en-US" sz="1400" dirty="0"/>
              <a:t>Abhay Deshpande (BNL) </a:t>
            </a:r>
          </a:p>
          <a:p>
            <a:pPr marL="0" indent="0">
              <a:lnSpc>
                <a:spcPct val="100000"/>
              </a:lnSpc>
              <a:spcBef>
                <a:spcPts val="0"/>
              </a:spcBef>
              <a:buNone/>
            </a:pPr>
            <a:r>
              <a:rPr lang="en-US" sz="1400" dirty="0"/>
              <a:t>Franck </a:t>
            </a:r>
            <a:r>
              <a:rPr lang="en-US" sz="1400" dirty="0" err="1"/>
              <a:t>Sabatie</a:t>
            </a:r>
            <a:r>
              <a:rPr lang="en-US" sz="1400" dirty="0"/>
              <a:t> (CEA, </a:t>
            </a:r>
            <a:r>
              <a:rPr lang="en-US" sz="1400" dirty="0" err="1"/>
              <a:t>Saclay</a:t>
            </a:r>
            <a:r>
              <a:rPr lang="en-US" sz="1400" dirty="0"/>
              <a:t>)</a:t>
            </a:r>
          </a:p>
          <a:p>
            <a:pPr marL="0" indent="0">
              <a:lnSpc>
                <a:spcPct val="100000"/>
              </a:lnSpc>
              <a:spcBef>
                <a:spcPts val="0"/>
              </a:spcBef>
              <a:buNone/>
            </a:pPr>
            <a:r>
              <a:rPr lang="en-US" sz="1400" dirty="0"/>
              <a:t>David Dean (</a:t>
            </a:r>
            <a:r>
              <a:rPr lang="en-US" sz="1400" dirty="0" err="1"/>
              <a:t>Jlab</a:t>
            </a:r>
            <a:r>
              <a:rPr lang="en-US" sz="1400" dirty="0"/>
              <a:t>)</a:t>
            </a:r>
          </a:p>
          <a:p>
            <a:pPr marL="0" indent="0">
              <a:lnSpc>
                <a:spcPct val="100000"/>
              </a:lnSpc>
              <a:spcBef>
                <a:spcPts val="0"/>
              </a:spcBef>
              <a:buNone/>
            </a:pPr>
            <a:endParaRPr lang="en-US" sz="800" dirty="0"/>
          </a:p>
          <a:p>
            <a:pPr marL="0" indent="0">
              <a:spcBef>
                <a:spcPts val="0"/>
              </a:spcBef>
              <a:buNone/>
            </a:pPr>
            <a:r>
              <a:rPr lang="en-US" sz="1400" dirty="0">
                <a:hlinkClick r:id="rId7"/>
              </a:rPr>
              <a:t>https://www.bnl.gov/eic-rrbmeeting/</a:t>
            </a:r>
            <a:r>
              <a:rPr lang="en-US" sz="1400" dirty="0"/>
              <a:t> </a:t>
            </a:r>
          </a:p>
          <a:p>
            <a:pPr marL="0" indent="0">
              <a:lnSpc>
                <a:spcPct val="100000"/>
              </a:lnSpc>
              <a:spcBef>
                <a:spcPts val="0"/>
              </a:spcBef>
              <a:buNone/>
            </a:pPr>
            <a:r>
              <a:rPr lang="en-US" sz="1400" dirty="0"/>
              <a:t>1</a:t>
            </a:r>
            <a:r>
              <a:rPr lang="en-US" sz="1400" baseline="30000" dirty="0"/>
              <a:t>st</a:t>
            </a:r>
            <a:r>
              <a:rPr lang="en-US" sz="1400" dirty="0"/>
              <a:t> RRB meeting on April 3-4, 2023 at Stony Brook University.</a:t>
            </a:r>
          </a:p>
          <a:p>
            <a:pPr marL="0" indent="0">
              <a:lnSpc>
                <a:spcPct val="100000"/>
              </a:lnSpc>
              <a:spcBef>
                <a:spcPts val="0"/>
              </a:spcBef>
              <a:buNone/>
            </a:pPr>
            <a:r>
              <a:rPr lang="en-US" sz="1400" dirty="0"/>
              <a:t>2</a:t>
            </a:r>
            <a:r>
              <a:rPr lang="en-US" sz="1400" baseline="30000" dirty="0"/>
              <a:t>nd</a:t>
            </a:r>
            <a:r>
              <a:rPr lang="en-US" sz="1400" dirty="0"/>
              <a:t> RRB meeting on December 7 + 8 at Catholic University of America. </a:t>
            </a:r>
          </a:p>
          <a:p>
            <a:pPr marL="0" indent="0">
              <a:lnSpc>
                <a:spcPct val="100000"/>
              </a:lnSpc>
              <a:spcBef>
                <a:spcPts val="0"/>
              </a:spcBef>
              <a:buNone/>
            </a:pPr>
            <a:r>
              <a:rPr lang="en-US" sz="1400" dirty="0"/>
              <a:t>3</a:t>
            </a:r>
            <a:r>
              <a:rPr lang="en-US" sz="1400" baseline="30000" dirty="0"/>
              <a:t>rd</a:t>
            </a:r>
            <a:r>
              <a:rPr lang="en-US" sz="1400" dirty="0"/>
              <a:t> RRB meeting on May 6 + 7 hosted by INFN/Italy in Rome</a:t>
            </a:r>
          </a:p>
          <a:p>
            <a:pPr marL="0" indent="0">
              <a:lnSpc>
                <a:spcPct val="100000"/>
              </a:lnSpc>
              <a:spcBef>
                <a:spcPts val="0"/>
              </a:spcBef>
              <a:buNone/>
            </a:pPr>
            <a:r>
              <a:rPr lang="en-US" sz="1400" dirty="0"/>
              <a:t>4</a:t>
            </a:r>
            <a:r>
              <a:rPr lang="en-US" sz="1400" baseline="30000" dirty="0"/>
              <a:t>th</a:t>
            </a:r>
            <a:r>
              <a:rPr lang="en-US" sz="1400" dirty="0"/>
              <a:t> RRB meeting on November 7+8 2024 at BNL</a:t>
            </a:r>
          </a:p>
          <a:p>
            <a:pPr marL="0" indent="0">
              <a:lnSpc>
                <a:spcPct val="100000"/>
              </a:lnSpc>
              <a:spcBef>
                <a:spcPts val="0"/>
              </a:spcBef>
              <a:buNone/>
            </a:pPr>
            <a:r>
              <a:rPr lang="en-US" sz="1400" dirty="0"/>
              <a:t>5</a:t>
            </a:r>
            <a:r>
              <a:rPr lang="en-US" sz="1400" baseline="30000" dirty="0"/>
              <a:t>th</a:t>
            </a:r>
            <a:r>
              <a:rPr lang="en-US" sz="1400" dirty="0"/>
              <a:t> RRB meeting on June 5+6 2025 in Prague</a:t>
            </a:r>
          </a:p>
          <a:p>
            <a:pPr marL="0" indent="0">
              <a:lnSpc>
                <a:spcPct val="100000"/>
              </a:lnSpc>
              <a:spcBef>
                <a:spcPts val="0"/>
              </a:spcBef>
              <a:buNone/>
            </a:pPr>
            <a:r>
              <a:rPr lang="en-US" sz="1400" dirty="0"/>
              <a:t>6</a:t>
            </a:r>
            <a:r>
              <a:rPr lang="en-US" sz="1400" baseline="30000" dirty="0"/>
              <a:t>th</a:t>
            </a:r>
            <a:r>
              <a:rPr lang="en-US" sz="1400" dirty="0"/>
              <a:t> RRB meeting on November 4+5 2025 at BNL</a:t>
            </a:r>
          </a:p>
          <a:p>
            <a:pPr marL="0" indent="0">
              <a:lnSpc>
                <a:spcPct val="100000"/>
              </a:lnSpc>
              <a:spcBef>
                <a:spcPts val="0"/>
              </a:spcBef>
              <a:buNone/>
            </a:pPr>
            <a:r>
              <a:rPr lang="en-US" sz="1400" b="1" dirty="0"/>
              <a:t>Future: </a:t>
            </a:r>
            <a:r>
              <a:rPr lang="en-US" sz="1400" dirty="0"/>
              <a:t>7</a:t>
            </a:r>
            <a:r>
              <a:rPr lang="en-US" sz="1400" baseline="30000" dirty="0"/>
              <a:t>th</a:t>
            </a:r>
            <a:r>
              <a:rPr lang="en-US" sz="1400" dirty="0"/>
              <a:t> RRB meeting June 9</a:t>
            </a:r>
            <a:r>
              <a:rPr lang="en-US" sz="1400" baseline="30000" dirty="0"/>
              <a:t>th</a:t>
            </a:r>
            <a:r>
              <a:rPr lang="en-US" sz="1400" dirty="0"/>
              <a:t>-10</a:t>
            </a:r>
            <a:r>
              <a:rPr lang="en-US" sz="1400" baseline="30000" dirty="0"/>
              <a:t>th</a:t>
            </a:r>
            <a:r>
              <a:rPr lang="en-US" sz="1400" dirty="0"/>
              <a:t> 2026 – MEXT, Tokyo, Japan</a:t>
            </a:r>
          </a:p>
          <a:p>
            <a:pPr marL="0" indent="0">
              <a:lnSpc>
                <a:spcPct val="100000"/>
              </a:lnSpc>
              <a:spcBef>
                <a:spcPts val="0"/>
              </a:spcBef>
              <a:buNone/>
            </a:pPr>
            <a:r>
              <a:rPr lang="en-US" sz="1400" dirty="0"/>
              <a:t>             8</a:t>
            </a:r>
            <a:r>
              <a:rPr lang="en-US" sz="1400" baseline="30000" dirty="0"/>
              <a:t>th</a:t>
            </a:r>
            <a:r>
              <a:rPr lang="en-US" sz="1400" dirty="0"/>
              <a:t> RRB meeting November 2026 – U.S.A.</a:t>
            </a:r>
          </a:p>
          <a:p>
            <a:pPr marL="0" indent="0">
              <a:lnSpc>
                <a:spcPct val="100000"/>
              </a:lnSpc>
              <a:spcBef>
                <a:spcPts val="0"/>
              </a:spcBef>
              <a:buNone/>
            </a:pPr>
            <a:r>
              <a:rPr lang="en-US" sz="1400" dirty="0"/>
              <a:t>             9</a:t>
            </a:r>
            <a:r>
              <a:rPr lang="en-US" sz="1400" baseline="30000" dirty="0"/>
              <a:t>th</a:t>
            </a:r>
            <a:r>
              <a:rPr lang="en-US" sz="1400" dirty="0"/>
              <a:t> RRB meeting June 2027 - Interest from Taiwan &amp; France</a:t>
            </a:r>
          </a:p>
          <a:p>
            <a:pPr marL="0" indent="0">
              <a:lnSpc>
                <a:spcPct val="100000"/>
              </a:lnSpc>
              <a:spcBef>
                <a:spcPts val="0"/>
              </a:spcBef>
              <a:buNone/>
            </a:pPr>
            <a:endParaRPr lang="en-US" sz="800" dirty="0"/>
          </a:p>
          <a:p>
            <a:pPr marL="0" indent="0">
              <a:spcBef>
                <a:spcPts val="0"/>
              </a:spcBef>
              <a:buNone/>
            </a:pPr>
            <a:r>
              <a:rPr lang="en-US" sz="1400" dirty="0"/>
              <a:t>The EIC-RRB provides coordination among the different funding partners during both the detector development and construction phase of the project and during the future operations of the experiments</a:t>
            </a:r>
            <a:endParaRPr lang="en-US" sz="800" dirty="0"/>
          </a:p>
          <a:p>
            <a:pPr marL="0" indent="0">
              <a:spcBef>
                <a:spcPts val="0"/>
              </a:spcBef>
              <a:buNone/>
            </a:pPr>
            <a:endParaRPr lang="en-US" sz="1400" dirty="0"/>
          </a:p>
        </p:txBody>
      </p:sp>
      <p:pic>
        <p:nvPicPr>
          <p:cNvPr id="10" name="Picture 9">
            <a:extLst>
              <a:ext uri="{FF2B5EF4-FFF2-40B4-BE49-F238E27FC236}">
                <a16:creationId xmlns:a16="http://schemas.microsoft.com/office/drawing/2014/main" id="{B80E1657-FED2-4C06-A9D3-A751BABF21C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744089" y="54834"/>
            <a:ext cx="1861171" cy="1095494"/>
          </a:xfrm>
          <a:prstGeom prst="rect">
            <a:avLst/>
          </a:prstGeom>
        </p:spPr>
      </p:pic>
      <p:pic>
        <p:nvPicPr>
          <p:cNvPr id="11" name="Picture 10">
            <a:extLst>
              <a:ext uri="{FF2B5EF4-FFF2-40B4-BE49-F238E27FC236}">
                <a16:creationId xmlns:a16="http://schemas.microsoft.com/office/drawing/2014/main" id="{CBE69674-F27B-4B44-B0D1-E98A99CAD81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744089" y="2337092"/>
            <a:ext cx="1881021" cy="1057282"/>
          </a:xfrm>
          <a:prstGeom prst="rect">
            <a:avLst/>
          </a:prstGeom>
        </p:spPr>
      </p:pic>
      <p:pic>
        <p:nvPicPr>
          <p:cNvPr id="14" name="Picture 13">
            <a:extLst>
              <a:ext uri="{FF2B5EF4-FFF2-40B4-BE49-F238E27FC236}">
                <a16:creationId xmlns:a16="http://schemas.microsoft.com/office/drawing/2014/main" id="{58E19F22-25C1-4176-8CA2-69BA2FEEEE2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749484" y="3469529"/>
            <a:ext cx="1873416" cy="1082670"/>
          </a:xfrm>
          <a:prstGeom prst="rect">
            <a:avLst/>
          </a:prstGeom>
        </p:spPr>
      </p:pic>
      <p:pic>
        <p:nvPicPr>
          <p:cNvPr id="17" name="Picture 16">
            <a:extLst>
              <a:ext uri="{FF2B5EF4-FFF2-40B4-BE49-F238E27FC236}">
                <a16:creationId xmlns:a16="http://schemas.microsoft.com/office/drawing/2014/main" id="{BD206A98-7B5E-4D35-B132-B0DFF11CD7E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741573" y="1208212"/>
            <a:ext cx="1873416" cy="1054296"/>
          </a:xfrm>
          <a:prstGeom prst="rect">
            <a:avLst/>
          </a:prstGeom>
        </p:spPr>
      </p:pic>
      <p:pic>
        <p:nvPicPr>
          <p:cNvPr id="3" name="Picture 2">
            <a:extLst>
              <a:ext uri="{FF2B5EF4-FFF2-40B4-BE49-F238E27FC236}">
                <a16:creationId xmlns:a16="http://schemas.microsoft.com/office/drawing/2014/main" id="{F70BF309-4B31-0978-6EA1-14ED6C3DAC6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94575" y="5696720"/>
            <a:ext cx="2801227" cy="1162662"/>
          </a:xfrm>
          <a:prstGeom prst="rect">
            <a:avLst/>
          </a:prstGeom>
        </p:spPr>
      </p:pic>
      <p:sp>
        <p:nvSpPr>
          <p:cNvPr id="6" name="Slide Number Placeholder 5">
            <a:extLst>
              <a:ext uri="{FF2B5EF4-FFF2-40B4-BE49-F238E27FC236}">
                <a16:creationId xmlns:a16="http://schemas.microsoft.com/office/drawing/2014/main" id="{BB98D470-6A46-65F8-620A-218D6B102FDB}"/>
              </a:ext>
            </a:extLst>
          </p:cNvPr>
          <p:cNvSpPr>
            <a:spLocks noGrp="1"/>
          </p:cNvSpPr>
          <p:nvPr>
            <p:ph type="sldNum" sz="quarter" idx="4"/>
          </p:nvPr>
        </p:nvSpPr>
        <p:spPr>
          <a:xfrm>
            <a:off x="11451649" y="6533724"/>
            <a:ext cx="432486" cy="294041"/>
          </a:xfrm>
        </p:spPr>
        <p:txBody>
          <a:bodyPr/>
          <a:lstStyle/>
          <a:p>
            <a:fld id="{933A556B-7C63-244D-9B7C-B0EA8042B330}" type="slidenum">
              <a:rPr lang="en-US" smtClean="0"/>
              <a:pPr/>
              <a:t>21</a:t>
            </a:fld>
            <a:endParaRPr lang="en-US" sz="1400"/>
          </a:p>
        </p:txBody>
      </p:sp>
    </p:spTree>
    <p:extLst>
      <p:ext uri="{BB962C8B-B14F-4D97-AF65-F5344CB8AC3E}">
        <p14:creationId xmlns:p14="http://schemas.microsoft.com/office/powerpoint/2010/main" val="1999495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988D6-32BD-D3EF-5FD5-96E1FC992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88554-47E7-4DC3-D1BA-320E5F931C51}"/>
              </a:ext>
            </a:extLst>
          </p:cNvPr>
          <p:cNvSpPr>
            <a:spLocks noGrp="1"/>
          </p:cNvSpPr>
          <p:nvPr>
            <p:ph type="title"/>
          </p:nvPr>
        </p:nvSpPr>
        <p:spPr>
          <a:xfrm>
            <a:off x="457201" y="0"/>
            <a:ext cx="11505304" cy="825178"/>
          </a:xfrm>
        </p:spPr>
        <p:txBody>
          <a:bodyPr/>
          <a:lstStyle/>
          <a:p>
            <a:r>
              <a:rPr lang="en-US" dirty="0"/>
              <a:t>IKC Docs @ Lab-Level: iCRADAs and PPDs</a:t>
            </a:r>
          </a:p>
        </p:txBody>
      </p:sp>
      <p:pic>
        <p:nvPicPr>
          <p:cNvPr id="6" name="Picture 5" descr="A diagram of a project&#10;&#10;Description automatically generated">
            <a:extLst>
              <a:ext uri="{FF2B5EF4-FFF2-40B4-BE49-F238E27FC236}">
                <a16:creationId xmlns:a16="http://schemas.microsoft.com/office/drawing/2014/main" id="{BCC7845B-D534-224F-AD1F-6F17F3479AF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54996" y="1016943"/>
            <a:ext cx="7643179" cy="3786063"/>
          </a:xfrm>
          <a:prstGeom prst="rect">
            <a:avLst/>
          </a:prstGeom>
        </p:spPr>
      </p:pic>
      <p:sp>
        <p:nvSpPr>
          <p:cNvPr id="3" name="Rectangle 2">
            <a:extLst>
              <a:ext uri="{FF2B5EF4-FFF2-40B4-BE49-F238E27FC236}">
                <a16:creationId xmlns:a16="http://schemas.microsoft.com/office/drawing/2014/main" id="{39559225-13EA-AB06-0A2E-569DFCF58156}"/>
              </a:ext>
            </a:extLst>
          </p:cNvPr>
          <p:cNvSpPr/>
          <p:nvPr/>
        </p:nvSpPr>
        <p:spPr>
          <a:xfrm>
            <a:off x="4237511" y="3838522"/>
            <a:ext cx="3886211" cy="964483"/>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86B7C9E7-3194-5C63-07CD-F5E249A2FA77}"/>
              </a:ext>
            </a:extLst>
          </p:cNvPr>
          <p:cNvSpPr txBox="1">
            <a:spLocks/>
          </p:cNvSpPr>
          <p:nvPr/>
        </p:nvSpPr>
        <p:spPr>
          <a:xfrm>
            <a:off x="508115" y="5071171"/>
            <a:ext cx="11454390" cy="9139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i="0" dirty="0">
                <a:solidFill>
                  <a:schemeClr val="tx2">
                    <a:lumMod val="50000"/>
                  </a:schemeClr>
                </a:solidFill>
              </a:rPr>
              <a:t>DOE level agreements do not contain details on EIC IKC scope. For this reason, it is suggested to pursue an iCRADA (laboratory-level) </a:t>
            </a:r>
            <a:r>
              <a:rPr lang="en-US" sz="2000" b="1" i="0" dirty="0">
                <a:solidFill>
                  <a:schemeClr val="tx2">
                    <a:lumMod val="50000"/>
                  </a:schemeClr>
                </a:solidFill>
              </a:rPr>
              <a:t>binding agreement </a:t>
            </a:r>
            <a:r>
              <a:rPr lang="en-US" sz="2000" i="0" dirty="0">
                <a:solidFill>
                  <a:schemeClr val="tx2">
                    <a:lumMod val="50000"/>
                  </a:schemeClr>
                </a:solidFill>
              </a:rPr>
              <a:t>for all the EIC IKC items for which the development of Project Planning Documents (PPDs) are necessary.</a:t>
            </a:r>
          </a:p>
        </p:txBody>
      </p:sp>
      <p:sp>
        <p:nvSpPr>
          <p:cNvPr id="7" name="Slide Number Placeholder 1">
            <a:extLst>
              <a:ext uri="{FF2B5EF4-FFF2-40B4-BE49-F238E27FC236}">
                <a16:creationId xmlns:a16="http://schemas.microsoft.com/office/drawing/2014/main" id="{DC447C5D-1C55-DD28-6864-F4614E2053C4}"/>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3</a:t>
            </a:fld>
            <a:endParaRPr lang="en-US" sz="1000" dirty="0"/>
          </a:p>
        </p:txBody>
      </p:sp>
    </p:spTree>
    <p:extLst>
      <p:ext uri="{BB962C8B-B14F-4D97-AF65-F5344CB8AC3E}">
        <p14:creationId xmlns:p14="http://schemas.microsoft.com/office/powerpoint/2010/main" val="1887746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AC2C7-E4E0-E3B3-CB04-50D9BB4E590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A4AC06C-41D9-D2C5-E397-ADC1A7037296}"/>
              </a:ext>
            </a:extLst>
          </p:cNvPr>
          <p:cNvSpPr/>
          <p:nvPr/>
        </p:nvSpPr>
        <p:spPr>
          <a:xfrm>
            <a:off x="627270" y="991270"/>
            <a:ext cx="11335235" cy="1145408"/>
          </a:xfrm>
          <a:prstGeom prst="rect">
            <a:avLst/>
          </a:prstGeom>
          <a:solidFill>
            <a:srgbClr val="6FB0E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As a reminder, the first 8 pages of the </a:t>
            </a:r>
            <a:r>
              <a:rPr lang="en-US" sz="2000" b="1" dirty="0" err="1">
                <a:solidFill>
                  <a:schemeClr val="tx1"/>
                </a:solidFill>
              </a:rPr>
              <a:t>iCRADAs</a:t>
            </a:r>
            <a:r>
              <a:rPr lang="en-US" sz="2000" b="1" dirty="0">
                <a:solidFill>
                  <a:schemeClr val="tx1"/>
                </a:solidFill>
              </a:rPr>
              <a:t> can not be changed, </a:t>
            </a:r>
          </a:p>
          <a:p>
            <a:pPr algn="ctr"/>
            <a:r>
              <a:rPr lang="en-US" sz="2000" b="1" dirty="0">
                <a:solidFill>
                  <a:schemeClr val="tx1"/>
                </a:solidFill>
              </a:rPr>
              <a:t>while the </a:t>
            </a:r>
            <a:r>
              <a:rPr lang="en-US" sz="2000" b="1" dirty="0" err="1">
                <a:solidFill>
                  <a:schemeClr val="tx1"/>
                </a:solidFill>
              </a:rPr>
              <a:t>iCRADA</a:t>
            </a:r>
            <a:r>
              <a:rPr lang="en-US" sz="2000" b="1" dirty="0">
                <a:solidFill>
                  <a:schemeClr val="tx1"/>
                </a:solidFill>
              </a:rPr>
              <a:t> Annex A must be tailored for each specific IKC Partners.  </a:t>
            </a:r>
          </a:p>
        </p:txBody>
      </p:sp>
      <p:sp>
        <p:nvSpPr>
          <p:cNvPr id="2" name="Title 1">
            <a:extLst>
              <a:ext uri="{FF2B5EF4-FFF2-40B4-BE49-F238E27FC236}">
                <a16:creationId xmlns:a16="http://schemas.microsoft.com/office/drawing/2014/main" id="{6FA784A9-6F7C-440A-7EE7-EFF80545F014}"/>
              </a:ext>
            </a:extLst>
          </p:cNvPr>
          <p:cNvSpPr>
            <a:spLocks noGrp="1"/>
          </p:cNvSpPr>
          <p:nvPr>
            <p:ph type="title"/>
          </p:nvPr>
        </p:nvSpPr>
        <p:spPr>
          <a:xfrm>
            <a:off x="457201" y="0"/>
            <a:ext cx="11505304" cy="825178"/>
          </a:xfrm>
        </p:spPr>
        <p:txBody>
          <a:bodyPr/>
          <a:lstStyle/>
          <a:p>
            <a:r>
              <a:rPr lang="en-US" dirty="0"/>
              <a:t>EIC IKC </a:t>
            </a:r>
            <a:r>
              <a:rPr lang="en-US" dirty="0" err="1"/>
              <a:t>iCRADA</a:t>
            </a:r>
            <a:r>
              <a:rPr lang="en-US" dirty="0"/>
              <a:t> Overview</a:t>
            </a:r>
          </a:p>
        </p:txBody>
      </p:sp>
      <p:pic>
        <p:nvPicPr>
          <p:cNvPr id="5" name="Picture 4">
            <a:extLst>
              <a:ext uri="{FF2B5EF4-FFF2-40B4-BE49-F238E27FC236}">
                <a16:creationId xmlns:a16="http://schemas.microsoft.com/office/drawing/2014/main" id="{4869817E-AC9A-46A2-A870-0A965AF3599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958074">
            <a:off x="3178112" y="2864764"/>
            <a:ext cx="1653420" cy="2163328"/>
          </a:xfrm>
          <a:prstGeom prst="rect">
            <a:avLst/>
          </a:prstGeom>
          <a:ln>
            <a:solidFill>
              <a:schemeClr val="tx1"/>
            </a:solidFill>
          </a:ln>
        </p:spPr>
      </p:pic>
      <p:pic>
        <p:nvPicPr>
          <p:cNvPr id="9" name="Picture 8">
            <a:extLst>
              <a:ext uri="{FF2B5EF4-FFF2-40B4-BE49-F238E27FC236}">
                <a16:creationId xmlns:a16="http://schemas.microsoft.com/office/drawing/2014/main" id="{A8412D6A-0BD7-9DB8-E72C-EA0D0717F5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20446116">
            <a:off x="1464308" y="2793485"/>
            <a:ext cx="1790443" cy="2305886"/>
          </a:xfrm>
          <a:prstGeom prst="rect">
            <a:avLst/>
          </a:prstGeom>
          <a:ln>
            <a:solidFill>
              <a:schemeClr val="tx1"/>
            </a:solidFill>
          </a:ln>
        </p:spPr>
      </p:pic>
      <p:sp>
        <p:nvSpPr>
          <p:cNvPr id="10" name="Text Placeholder 5">
            <a:extLst>
              <a:ext uri="{FF2B5EF4-FFF2-40B4-BE49-F238E27FC236}">
                <a16:creationId xmlns:a16="http://schemas.microsoft.com/office/drawing/2014/main" id="{705EE1C2-B501-E408-2CF0-52D4FB88958D}"/>
              </a:ext>
            </a:extLst>
          </p:cNvPr>
          <p:cNvSpPr txBox="1">
            <a:spLocks/>
          </p:cNvSpPr>
          <p:nvPr/>
        </p:nvSpPr>
        <p:spPr>
          <a:xfrm>
            <a:off x="5774026" y="2562952"/>
            <a:ext cx="5951127" cy="26742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Dec. 2023 – The first template for the EIC </a:t>
            </a:r>
            <a:r>
              <a:rPr lang="en-US" sz="2000" dirty="0" err="1"/>
              <a:t>iCRADA</a:t>
            </a:r>
            <a:r>
              <a:rPr lang="en-US" sz="2000" dirty="0"/>
              <a:t> was shared with EIC Partners. </a:t>
            </a:r>
          </a:p>
          <a:p>
            <a:r>
              <a:rPr lang="en-US" sz="2000" dirty="0"/>
              <a:t>Nov. 2024 - A multi-signature/3 parties EIC </a:t>
            </a:r>
            <a:r>
              <a:rPr lang="en-US" sz="2000" dirty="0" err="1"/>
              <a:t>iCRADA</a:t>
            </a:r>
            <a:r>
              <a:rPr lang="en-US" sz="2000" dirty="0"/>
              <a:t> template was shared with EIC Partners. </a:t>
            </a:r>
          </a:p>
          <a:p>
            <a:r>
              <a:rPr lang="en-US" sz="2000" dirty="0"/>
              <a:t>June 2025 - DOE approved the EIC non-negotiable </a:t>
            </a:r>
            <a:r>
              <a:rPr lang="en-US" sz="2000" dirty="0" err="1"/>
              <a:t>iCRADA</a:t>
            </a:r>
            <a:r>
              <a:rPr lang="en-US" sz="2000" dirty="0"/>
              <a:t> - final - model agreement with a tailorable Annex A for use.</a:t>
            </a:r>
          </a:p>
        </p:txBody>
      </p:sp>
      <p:sp>
        <p:nvSpPr>
          <p:cNvPr id="7" name="Slide Number Placeholder 1">
            <a:extLst>
              <a:ext uri="{FF2B5EF4-FFF2-40B4-BE49-F238E27FC236}">
                <a16:creationId xmlns:a16="http://schemas.microsoft.com/office/drawing/2014/main" id="{7F4D91E3-FCC3-2519-9AB6-7C4D376512A2}"/>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4</a:t>
            </a:fld>
            <a:endParaRPr lang="en-US" sz="1000" dirty="0"/>
          </a:p>
        </p:txBody>
      </p:sp>
    </p:spTree>
    <p:extLst>
      <p:ext uri="{BB962C8B-B14F-4D97-AF65-F5344CB8AC3E}">
        <p14:creationId xmlns:p14="http://schemas.microsoft.com/office/powerpoint/2010/main" val="4205882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FF05D-3BD7-1787-E8F1-DE935C616903}"/>
              </a:ext>
            </a:extLst>
          </p:cNvPr>
          <p:cNvSpPr>
            <a:spLocks noGrp="1"/>
          </p:cNvSpPr>
          <p:nvPr>
            <p:ph type="title"/>
          </p:nvPr>
        </p:nvSpPr>
        <p:spPr/>
        <p:txBody>
          <a:bodyPr>
            <a:normAutofit/>
          </a:bodyPr>
          <a:lstStyle/>
          <a:p>
            <a:r>
              <a:rPr lang="en-US" dirty="0"/>
              <a:t>EIC US iCRADA Process</a:t>
            </a:r>
          </a:p>
        </p:txBody>
      </p:sp>
      <p:graphicFrame>
        <p:nvGraphicFramePr>
          <p:cNvPr id="7" name="Content Placeholder 6">
            <a:extLst>
              <a:ext uri="{FF2B5EF4-FFF2-40B4-BE49-F238E27FC236}">
                <a16:creationId xmlns:a16="http://schemas.microsoft.com/office/drawing/2014/main" id="{58B6C98C-2614-EC98-28A1-A70F5EDD878A}"/>
              </a:ext>
            </a:extLst>
          </p:cNvPr>
          <p:cNvGraphicFramePr>
            <a:graphicFrameLocks noGrp="1"/>
          </p:cNvGraphicFramePr>
          <p:nvPr>
            <p:ph idx="4294967295"/>
            <p:extLst>
              <p:ext uri="{D42A27DB-BD31-4B8C-83A1-F6EECF244321}">
                <p14:modId xmlns:p14="http://schemas.microsoft.com/office/powerpoint/2010/main" val="3392456476"/>
              </p:ext>
            </p:extLst>
          </p:nvPr>
        </p:nvGraphicFramePr>
        <p:xfrm>
          <a:off x="687079" y="1095375"/>
          <a:ext cx="110490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C72D8C5-8452-384B-3D97-C633ACA68CF2}"/>
              </a:ext>
            </a:extLst>
          </p:cNvPr>
          <p:cNvSpPr txBox="1"/>
          <p:nvPr/>
        </p:nvSpPr>
        <p:spPr>
          <a:xfrm>
            <a:off x="7271255" y="4590226"/>
            <a:ext cx="2879741" cy="861774"/>
          </a:xfrm>
          <a:prstGeom prst="rect">
            <a:avLst/>
          </a:prstGeom>
          <a:solidFill>
            <a:schemeClr val="accent1">
              <a:lumMod val="40000"/>
              <a:lumOff val="60000"/>
            </a:schemeClr>
          </a:solidFill>
        </p:spPr>
        <p:txBody>
          <a:bodyPr wrap="square" rtlCol="0">
            <a:spAutoFit/>
          </a:bodyPr>
          <a:lstStyle/>
          <a:p>
            <a:r>
              <a:rPr lang="en-US" sz="1000" dirty="0"/>
              <a:t>** the BNL &amp; JLAB package will route together through the DOE HQ concurrence process; the Site Offices will coordinate with each other. Note: there are appx 7 offices within DOE HQ that must concur.</a:t>
            </a:r>
          </a:p>
        </p:txBody>
      </p:sp>
      <p:sp>
        <p:nvSpPr>
          <p:cNvPr id="11" name="TextBox 10">
            <a:extLst>
              <a:ext uri="{FF2B5EF4-FFF2-40B4-BE49-F238E27FC236}">
                <a16:creationId xmlns:a16="http://schemas.microsoft.com/office/drawing/2014/main" id="{E51D3154-DC61-BB5B-82F0-41E5F1A80D5E}"/>
              </a:ext>
            </a:extLst>
          </p:cNvPr>
          <p:cNvSpPr txBox="1"/>
          <p:nvPr/>
        </p:nvSpPr>
        <p:spPr>
          <a:xfrm>
            <a:off x="5398044" y="4590226"/>
            <a:ext cx="1373143" cy="861774"/>
          </a:xfrm>
          <a:prstGeom prst="rect">
            <a:avLst/>
          </a:prstGeom>
          <a:solidFill>
            <a:schemeClr val="accent1">
              <a:lumMod val="40000"/>
              <a:lumOff val="60000"/>
            </a:schemeClr>
          </a:solidFill>
        </p:spPr>
        <p:txBody>
          <a:bodyPr wrap="square" rtlCol="0">
            <a:spAutoFit/>
          </a:bodyPr>
          <a:lstStyle/>
          <a:p>
            <a:r>
              <a:rPr lang="en-US" sz="1000" dirty="0"/>
              <a:t>* Both Lab’s must submit their package to their DOE Site Office at or close to the same time.</a:t>
            </a:r>
          </a:p>
        </p:txBody>
      </p:sp>
      <p:sp>
        <p:nvSpPr>
          <p:cNvPr id="2" name="Slide Number Placeholder 1">
            <a:extLst>
              <a:ext uri="{FF2B5EF4-FFF2-40B4-BE49-F238E27FC236}">
                <a16:creationId xmlns:a16="http://schemas.microsoft.com/office/drawing/2014/main" id="{FB3D75CE-39AD-C68F-8E7A-295479CBD172}"/>
              </a:ext>
            </a:extLst>
          </p:cNvPr>
          <p:cNvSpPr>
            <a:spLocks noGrp="1"/>
          </p:cNvSpPr>
          <p:nvPr>
            <p:ph type="sldNum" sz="quarter" idx="4"/>
          </p:nvPr>
        </p:nvSpPr>
        <p:spPr/>
        <p:txBody>
          <a:bodyPr/>
          <a:lstStyle/>
          <a:p>
            <a:fld id="{933A556B-7C63-244D-9B7C-B0EA8042B330}" type="slidenum">
              <a:rPr lang="en-US" smtClean="0"/>
              <a:pPr/>
              <a:t>5</a:t>
            </a:fld>
            <a:endParaRPr lang="en-US" sz="1400" dirty="0"/>
          </a:p>
        </p:txBody>
      </p:sp>
      <p:sp>
        <p:nvSpPr>
          <p:cNvPr id="4" name="Rectangle 3">
            <a:extLst>
              <a:ext uri="{FF2B5EF4-FFF2-40B4-BE49-F238E27FC236}">
                <a16:creationId xmlns:a16="http://schemas.microsoft.com/office/drawing/2014/main" id="{26A0FF5D-2868-5C70-2186-75A090B7A2CE}"/>
              </a:ext>
            </a:extLst>
          </p:cNvPr>
          <p:cNvSpPr/>
          <p:nvPr/>
        </p:nvSpPr>
        <p:spPr>
          <a:xfrm>
            <a:off x="543962" y="925309"/>
            <a:ext cx="11335235" cy="891916"/>
          </a:xfrm>
          <a:prstGeom prst="rect">
            <a:avLst/>
          </a:prstGeom>
          <a:solidFill>
            <a:srgbClr val="6FB0E0"/>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The BNL Research Partnerships and Technology Transfer (RPTT) Office is supporting the development and approval coordination of each </a:t>
            </a:r>
            <a:r>
              <a:rPr lang="en-US" sz="2000" b="1" dirty="0" err="1">
                <a:solidFill>
                  <a:schemeClr val="tx1"/>
                </a:solidFill>
              </a:rPr>
              <a:t>iCRADA</a:t>
            </a:r>
            <a:r>
              <a:rPr lang="en-US" sz="2000" b="1" dirty="0">
                <a:solidFill>
                  <a:schemeClr val="tx1"/>
                </a:solidFill>
              </a:rPr>
              <a:t> in collaboration with </a:t>
            </a:r>
          </a:p>
          <a:p>
            <a:pPr algn="ctr"/>
            <a:r>
              <a:rPr lang="en-US" sz="2000" b="1" dirty="0">
                <a:solidFill>
                  <a:schemeClr val="tx1"/>
                </a:solidFill>
              </a:rPr>
              <a:t>EIC Partners, </a:t>
            </a:r>
            <a:r>
              <a:rPr lang="en-US" sz="2000" b="1" dirty="0" err="1">
                <a:solidFill>
                  <a:schemeClr val="tx1"/>
                </a:solidFill>
              </a:rPr>
              <a:t>JLab</a:t>
            </a:r>
            <a:r>
              <a:rPr lang="en-US" sz="2000" b="1" dirty="0">
                <a:solidFill>
                  <a:schemeClr val="tx1"/>
                </a:solidFill>
              </a:rPr>
              <a:t> and DOE site offices.</a:t>
            </a:r>
          </a:p>
        </p:txBody>
      </p:sp>
    </p:spTree>
    <p:extLst>
      <p:ext uri="{BB962C8B-B14F-4D97-AF65-F5344CB8AC3E}">
        <p14:creationId xmlns:p14="http://schemas.microsoft.com/office/powerpoint/2010/main" val="2949358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5725D-2416-2C5B-1C61-3D5119E183A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39CE84D-8FB5-97D7-741D-A52C7345A6FF}"/>
              </a:ext>
            </a:extLst>
          </p:cNvPr>
          <p:cNvSpPr txBox="1">
            <a:spLocks/>
          </p:cNvSpPr>
          <p:nvPr/>
        </p:nvSpPr>
        <p:spPr>
          <a:xfrm>
            <a:off x="459307" y="0"/>
            <a:ext cx="11553706"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dirty="0"/>
              <a:t>Overview of IKC for Detector (IKC Goal 30%)</a:t>
            </a:r>
            <a:endParaRPr lang="en-US" sz="4000" dirty="0">
              <a:solidFill>
                <a:schemeClr val="accent3"/>
              </a:solidFill>
            </a:endParaRPr>
          </a:p>
        </p:txBody>
      </p:sp>
      <p:sp>
        <p:nvSpPr>
          <p:cNvPr id="9" name="Slide Number Placeholder 1">
            <a:extLst>
              <a:ext uri="{FF2B5EF4-FFF2-40B4-BE49-F238E27FC236}">
                <a16:creationId xmlns:a16="http://schemas.microsoft.com/office/drawing/2014/main" id="{E9039286-6104-D6FD-B455-BB8E6806046D}"/>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6</a:t>
            </a:fld>
            <a:endParaRPr lang="en-US" sz="1000" dirty="0"/>
          </a:p>
        </p:txBody>
      </p:sp>
      <p:sp>
        <p:nvSpPr>
          <p:cNvPr id="11" name="Text Placeholder 5">
            <a:extLst>
              <a:ext uri="{FF2B5EF4-FFF2-40B4-BE49-F238E27FC236}">
                <a16:creationId xmlns:a16="http://schemas.microsoft.com/office/drawing/2014/main" id="{04808E42-70C8-F7D3-FFAA-4C4E99194CDB}"/>
              </a:ext>
            </a:extLst>
          </p:cNvPr>
          <p:cNvSpPr txBox="1">
            <a:spLocks/>
          </p:cNvSpPr>
          <p:nvPr/>
        </p:nvSpPr>
        <p:spPr>
          <a:xfrm>
            <a:off x="459307" y="896275"/>
            <a:ext cx="11358319" cy="1807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Detector Solenoid Magnet (MARCO) procurement IKC from Italy is advancing. </a:t>
            </a:r>
          </a:p>
          <a:p>
            <a:pPr lvl="1"/>
            <a:r>
              <a:rPr lang="en-US" sz="1500" dirty="0" err="1"/>
              <a:t>iCRADA</a:t>
            </a:r>
            <a:r>
              <a:rPr lang="en-US" sz="1500" dirty="0"/>
              <a:t> started the approval process before signature in U.S.</a:t>
            </a:r>
          </a:p>
          <a:p>
            <a:r>
              <a:rPr lang="en-US" sz="1900" dirty="0"/>
              <a:t>Japan and S. Korea are finalizing/checking the </a:t>
            </a:r>
            <a:r>
              <a:rPr lang="en-US" sz="1900" dirty="0" err="1"/>
              <a:t>iCRADA</a:t>
            </a:r>
            <a:r>
              <a:rPr lang="en-US" sz="1900" dirty="0"/>
              <a:t> Annex A.</a:t>
            </a:r>
          </a:p>
        </p:txBody>
      </p:sp>
      <p:sp>
        <p:nvSpPr>
          <p:cNvPr id="16" name="Text Placeholder 5">
            <a:extLst>
              <a:ext uri="{FF2B5EF4-FFF2-40B4-BE49-F238E27FC236}">
                <a16:creationId xmlns:a16="http://schemas.microsoft.com/office/drawing/2014/main" id="{FEA9DA49-D8A4-8A29-4BA7-6C8DFC588FAC}"/>
              </a:ext>
            </a:extLst>
          </p:cNvPr>
          <p:cNvSpPr txBox="1">
            <a:spLocks/>
          </p:cNvSpPr>
          <p:nvPr/>
        </p:nvSpPr>
        <p:spPr>
          <a:xfrm>
            <a:off x="6493881" y="2203337"/>
            <a:ext cx="2186421" cy="2206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hangingPunct="0">
              <a:spcAft>
                <a:spcPts val="450"/>
              </a:spcAft>
              <a:buFont typeface="Arial" panose="020B0604020202020204" pitchFamily="34" charset="0"/>
              <a:buChar char="•"/>
              <a:defRPr/>
            </a:pPr>
            <a:endParaRPr lang="en-US" sz="2000" dirty="0">
              <a:solidFill>
                <a:srgbClr val="000000"/>
              </a:solidFill>
              <a:latin typeface="Arial" panose="020B0604020202020204"/>
            </a:endParaRPr>
          </a:p>
        </p:txBody>
      </p:sp>
      <p:pic>
        <p:nvPicPr>
          <p:cNvPr id="2" name="Picture 1">
            <a:extLst>
              <a:ext uri="{FF2B5EF4-FFF2-40B4-BE49-F238E27FC236}">
                <a16:creationId xmlns:a16="http://schemas.microsoft.com/office/drawing/2014/main" id="{C0210271-D9CB-A8E5-09CB-4BEEFFFD7166}"/>
              </a:ext>
            </a:extLst>
          </p:cNvPr>
          <p:cNvPicPr>
            <a:picLocks noChangeAspect="1"/>
          </p:cNvPicPr>
          <p:nvPr/>
        </p:nvPicPr>
        <p:blipFill>
          <a:blip r:embed="rId2"/>
          <a:srcRect/>
          <a:stretch/>
        </p:blipFill>
        <p:spPr>
          <a:xfrm>
            <a:off x="459307" y="2172550"/>
            <a:ext cx="5532200" cy="2769149"/>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49435E7-647A-00BC-F49E-C639C5505A37}"/>
              </a:ext>
            </a:extLst>
          </p:cNvPr>
          <p:cNvPicPr>
            <a:picLocks noChangeAspect="1"/>
          </p:cNvPicPr>
          <p:nvPr/>
        </p:nvPicPr>
        <p:blipFill>
          <a:blip r:embed="rId3"/>
          <a:srcRect/>
          <a:stretch/>
        </p:blipFill>
        <p:spPr>
          <a:xfrm>
            <a:off x="6139850" y="2693352"/>
            <a:ext cx="5905962" cy="31015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2954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E198E-9530-029A-4BDE-D370083287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89BC-9023-F843-98A0-7BF9B6FD5420}"/>
              </a:ext>
            </a:extLst>
          </p:cNvPr>
          <p:cNvSpPr>
            <a:spLocks noGrp="1"/>
          </p:cNvSpPr>
          <p:nvPr>
            <p:ph type="title"/>
          </p:nvPr>
        </p:nvSpPr>
        <p:spPr>
          <a:xfrm>
            <a:off x="457201" y="0"/>
            <a:ext cx="11505304" cy="825178"/>
          </a:xfrm>
        </p:spPr>
        <p:txBody>
          <a:bodyPr>
            <a:normAutofit/>
          </a:bodyPr>
          <a:lstStyle/>
          <a:p>
            <a:r>
              <a:rPr lang="en-US" dirty="0" err="1"/>
              <a:t>iCRADAs</a:t>
            </a:r>
            <a:r>
              <a:rPr lang="en-US" dirty="0"/>
              <a:t> – Annex A – Detector </a:t>
            </a:r>
          </a:p>
        </p:txBody>
      </p:sp>
      <p:graphicFrame>
        <p:nvGraphicFramePr>
          <p:cNvPr id="4" name="Table 3">
            <a:extLst>
              <a:ext uri="{FF2B5EF4-FFF2-40B4-BE49-F238E27FC236}">
                <a16:creationId xmlns:a16="http://schemas.microsoft.com/office/drawing/2014/main" id="{E69C6EE9-9E6C-1CA3-00E5-8233E0D5F42B}"/>
              </a:ext>
            </a:extLst>
          </p:cNvPr>
          <p:cNvGraphicFramePr>
            <a:graphicFrameLocks noGrp="1"/>
          </p:cNvGraphicFramePr>
          <p:nvPr>
            <p:extLst>
              <p:ext uri="{D42A27DB-BD31-4B8C-83A1-F6EECF244321}">
                <p14:modId xmlns:p14="http://schemas.microsoft.com/office/powerpoint/2010/main" val="3699039685"/>
              </p:ext>
            </p:extLst>
          </p:nvPr>
        </p:nvGraphicFramePr>
        <p:xfrm>
          <a:off x="481488" y="825178"/>
          <a:ext cx="11481017" cy="5683052"/>
        </p:xfrm>
        <a:graphic>
          <a:graphicData uri="http://schemas.openxmlformats.org/drawingml/2006/table">
            <a:tbl>
              <a:tblPr firstRow="1" bandRow="1">
                <a:tableStyleId>{5C22544A-7EE6-4342-B048-85BDC9FD1C3A}</a:tableStyleId>
              </a:tblPr>
              <a:tblGrid>
                <a:gridCol w="2020643">
                  <a:extLst>
                    <a:ext uri="{9D8B030D-6E8A-4147-A177-3AD203B41FA5}">
                      <a16:colId xmlns:a16="http://schemas.microsoft.com/office/drawing/2014/main" val="854600201"/>
                    </a:ext>
                  </a:extLst>
                </a:gridCol>
                <a:gridCol w="4264429">
                  <a:extLst>
                    <a:ext uri="{9D8B030D-6E8A-4147-A177-3AD203B41FA5}">
                      <a16:colId xmlns:a16="http://schemas.microsoft.com/office/drawing/2014/main" val="4117910086"/>
                    </a:ext>
                  </a:extLst>
                </a:gridCol>
                <a:gridCol w="5195945">
                  <a:extLst>
                    <a:ext uri="{9D8B030D-6E8A-4147-A177-3AD203B41FA5}">
                      <a16:colId xmlns:a16="http://schemas.microsoft.com/office/drawing/2014/main" val="4157596433"/>
                    </a:ext>
                  </a:extLst>
                </a:gridCol>
              </a:tblGrid>
              <a:tr h="326926">
                <a:tc>
                  <a:txBody>
                    <a:bodyPr/>
                    <a:lstStyle/>
                    <a:p>
                      <a:r>
                        <a:rPr lang="en-US" sz="1600" dirty="0"/>
                        <a:t>Country/Agency</a:t>
                      </a:r>
                    </a:p>
                  </a:txBody>
                  <a:tcPr/>
                </a:tc>
                <a:tc>
                  <a:txBody>
                    <a:bodyPr/>
                    <a:lstStyle/>
                    <a:p>
                      <a:r>
                        <a:rPr lang="en-US" sz="1600" dirty="0"/>
                        <a:t>Scope</a:t>
                      </a:r>
                    </a:p>
                  </a:txBody>
                  <a:tcPr/>
                </a:tc>
                <a:tc>
                  <a:txBody>
                    <a:bodyPr/>
                    <a:lstStyle/>
                    <a:p>
                      <a:r>
                        <a:rPr lang="en-US" sz="1600" dirty="0"/>
                        <a:t>Status</a:t>
                      </a:r>
                    </a:p>
                  </a:txBody>
                  <a:tcPr/>
                </a:tc>
                <a:extLst>
                  <a:ext uri="{0D108BD9-81ED-4DB2-BD59-A6C34878D82A}">
                    <a16:rowId xmlns:a16="http://schemas.microsoft.com/office/drawing/2014/main" val="1751845832"/>
                  </a:ext>
                </a:extLst>
              </a:tr>
              <a:tr h="326926">
                <a:tc>
                  <a:txBody>
                    <a:bodyPr/>
                    <a:lstStyle/>
                    <a:p>
                      <a:r>
                        <a:rPr lang="en-US" sz="1400" b="1" dirty="0">
                          <a:latin typeface="+mn-lt"/>
                        </a:rPr>
                        <a:t>Italy - INFN</a:t>
                      </a:r>
                    </a:p>
                  </a:txBody>
                  <a:tcPr/>
                </a:tc>
                <a:tc>
                  <a:txBody>
                    <a:bodyPr/>
                    <a:lstStyle/>
                    <a:p>
                      <a:r>
                        <a:rPr lang="en-US" sz="1400" b="1" dirty="0">
                          <a:latin typeface="+mn-lt"/>
                        </a:rPr>
                        <a:t>Detector Solenoid magnet (MARCO)</a:t>
                      </a:r>
                    </a:p>
                  </a:txBody>
                  <a:tcPr/>
                </a:tc>
                <a:tc>
                  <a:txBody>
                    <a:bodyPr/>
                    <a:lstStyle/>
                    <a:p>
                      <a:pPr marL="0" indent="0">
                        <a:buFont typeface="Wingdings" panose="05000000000000000000" pitchFamily="2" charset="2"/>
                        <a:buNone/>
                      </a:pPr>
                      <a:r>
                        <a:rPr lang="en-US" sz="1400" b="1" dirty="0">
                          <a:latin typeface="+mn-lt"/>
                        </a:rPr>
                        <a:t>Started US approval process before signature</a:t>
                      </a:r>
                    </a:p>
                    <a:p>
                      <a:pPr marL="0" indent="0">
                        <a:buFont typeface="Wingdings" panose="05000000000000000000" pitchFamily="2" charset="2"/>
                        <a:buNone/>
                      </a:pPr>
                      <a:r>
                        <a:rPr lang="en-US" sz="1400" b="1" dirty="0">
                          <a:latin typeface="+mn-lt"/>
                        </a:rPr>
                        <a:t>Received 2 of 7 DOE HQ approvals. </a:t>
                      </a:r>
                    </a:p>
                  </a:txBody>
                  <a:tcPr/>
                </a:tc>
                <a:extLst>
                  <a:ext uri="{0D108BD9-81ED-4DB2-BD59-A6C34878D82A}">
                    <a16:rowId xmlns:a16="http://schemas.microsoft.com/office/drawing/2014/main" val="524126607"/>
                  </a:ext>
                </a:extLst>
              </a:tr>
              <a:tr h="326926">
                <a:tc>
                  <a:txBody>
                    <a:bodyPr/>
                    <a:lstStyle/>
                    <a:p>
                      <a:r>
                        <a:rPr lang="en-US" sz="1400" b="1" dirty="0">
                          <a:latin typeface="+mn-lt"/>
                        </a:rPr>
                        <a:t>Japan </a:t>
                      </a:r>
                    </a:p>
                  </a:txBody>
                  <a:tcPr/>
                </a:tc>
                <a:tc>
                  <a:txBody>
                    <a:bodyPr/>
                    <a:lstStyle/>
                    <a:p>
                      <a:r>
                        <a:rPr lang="en-US" sz="1400" b="1" dirty="0">
                          <a:latin typeface="+mn-lt"/>
                        </a:rPr>
                        <a:t>MAPS forward Disks (still tentative)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Barrel </a:t>
                      </a:r>
                      <a:r>
                        <a:rPr lang="en-US" sz="1400" b="1" dirty="0" err="1">
                          <a:latin typeface="+mn-lt"/>
                        </a:rPr>
                        <a:t>Tof</a:t>
                      </a:r>
                      <a:r>
                        <a:rPr lang="en-US" sz="1400" b="1"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ZDC – </a:t>
                      </a:r>
                      <a:r>
                        <a:rPr lang="en-US" sz="1400" b="1" dirty="0" err="1">
                          <a:latin typeface="+mn-lt"/>
                        </a:rPr>
                        <a:t>Hcal</a:t>
                      </a:r>
                      <a:r>
                        <a:rPr lang="en-US" sz="1400" b="1" dirty="0">
                          <a:latin typeface="+mn-lt"/>
                        </a:rPr>
                        <a:t>;</a:t>
                      </a:r>
                    </a:p>
                  </a:txBody>
                  <a:tcPr/>
                </a:tc>
                <a:tc>
                  <a:txBody>
                    <a:bodyPr/>
                    <a:lstStyle/>
                    <a:p>
                      <a:pPr marL="0" indent="0">
                        <a:buFont typeface="Wingdings" panose="05000000000000000000" pitchFamily="2" charset="2"/>
                        <a:buNone/>
                      </a:pPr>
                      <a:r>
                        <a:rPr lang="en-US" sz="1400" b="1" dirty="0">
                          <a:latin typeface="+mn-lt"/>
                        </a:rPr>
                        <a:t>Finalizing Annex A</a:t>
                      </a:r>
                    </a:p>
                    <a:p>
                      <a:pPr marL="0" indent="0">
                        <a:buFont typeface="Wingdings" panose="05000000000000000000" pitchFamily="2" charset="2"/>
                        <a:buNone/>
                      </a:pPr>
                      <a:r>
                        <a:rPr lang="en-US" sz="1400" b="1" dirty="0">
                          <a:latin typeface="+mn-lt"/>
                        </a:rPr>
                        <a:t>Close to start the US approval process.</a:t>
                      </a:r>
                    </a:p>
                  </a:txBody>
                  <a:tcPr/>
                </a:tc>
                <a:extLst>
                  <a:ext uri="{0D108BD9-81ED-4DB2-BD59-A6C34878D82A}">
                    <a16:rowId xmlns:a16="http://schemas.microsoft.com/office/drawing/2014/main" val="2800354400"/>
                  </a:ext>
                </a:extLst>
              </a:tr>
              <a:tr h="326926">
                <a:tc>
                  <a:txBody>
                    <a:bodyPr/>
                    <a:lstStyle/>
                    <a:p>
                      <a:r>
                        <a:rPr lang="en-US" sz="1400" b="1" dirty="0">
                          <a:latin typeface="+mn-lt"/>
                        </a:rPr>
                        <a:t>S. Korea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Barrel </a:t>
                      </a:r>
                      <a:r>
                        <a:rPr lang="en-US" sz="1400" b="1" dirty="0" err="1">
                          <a:latin typeface="+mn-lt"/>
                        </a:rPr>
                        <a:t>mRWell</a:t>
                      </a:r>
                      <a:r>
                        <a:rPr lang="en-US" sz="1400" b="1"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Half of Barrel ECal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Barrel &amp; Forward </a:t>
                      </a:r>
                      <a:r>
                        <a:rPr lang="en-US" sz="1400" b="1" dirty="0" err="1">
                          <a:latin typeface="+mn-lt"/>
                        </a:rPr>
                        <a:t>ToF</a:t>
                      </a:r>
                      <a:endParaRPr lang="en-US" sz="14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Contribution to ZDC</a:t>
                      </a:r>
                    </a:p>
                  </a:txBody>
                  <a:tcPr/>
                </a:tc>
                <a:tc>
                  <a:txBody>
                    <a:bodyPr/>
                    <a:lstStyle/>
                    <a:p>
                      <a:pPr marL="0" indent="0">
                        <a:buFont typeface="Wingdings" panose="05000000000000000000" pitchFamily="2" charset="2"/>
                        <a:buNone/>
                      </a:pPr>
                      <a:r>
                        <a:rPr lang="en-US" sz="1400" b="1" dirty="0">
                          <a:latin typeface="+mn-lt"/>
                        </a:rPr>
                        <a:t>Finalizing Annex A</a:t>
                      </a:r>
                    </a:p>
                  </a:txBody>
                  <a:tcPr/>
                </a:tc>
                <a:extLst>
                  <a:ext uri="{0D108BD9-81ED-4DB2-BD59-A6C34878D82A}">
                    <a16:rowId xmlns:a16="http://schemas.microsoft.com/office/drawing/2014/main" val="378011019"/>
                  </a:ext>
                </a:extLst>
              </a:tr>
              <a:tr h="326926">
                <a:tc>
                  <a:txBody>
                    <a:bodyPr/>
                    <a:lstStyle/>
                    <a:p>
                      <a:r>
                        <a:rPr lang="en-US" sz="1400" dirty="0">
                          <a:latin typeface="+mn-lt"/>
                        </a:rPr>
                        <a:t>France - IRFU</a:t>
                      </a:r>
                    </a:p>
                  </a:txBody>
                  <a:tcPr/>
                </a:tc>
                <a:tc>
                  <a:txBody>
                    <a:bodyPr/>
                    <a:lstStyle/>
                    <a:p>
                      <a:r>
                        <a:rPr lang="en-US" sz="1400" dirty="0">
                          <a:latin typeface="+mn-lt"/>
                        </a:rPr>
                        <a:t>Barrel </a:t>
                      </a:r>
                      <a:r>
                        <a:rPr lang="en-US" sz="1400" dirty="0" err="1">
                          <a:latin typeface="+mn-lt"/>
                        </a:rPr>
                        <a:t>MicroMegas</a:t>
                      </a:r>
                      <a:r>
                        <a:rPr lang="en-US" sz="1400" dirty="0">
                          <a:latin typeface="+mn-lt"/>
                        </a:rPr>
                        <a:t>; </a:t>
                      </a:r>
                    </a:p>
                    <a:p>
                      <a:r>
                        <a:rPr lang="en-US" sz="1400" dirty="0">
                          <a:latin typeface="+mn-lt"/>
                        </a:rPr>
                        <a:t>Salsa ASIC</a:t>
                      </a:r>
                    </a:p>
                  </a:txBody>
                  <a:tcPr/>
                </a:tc>
                <a:tc>
                  <a:txBody>
                    <a:bodyPr/>
                    <a:lstStyle/>
                    <a:p>
                      <a:pPr marL="0" indent="0">
                        <a:buFont typeface="Wingdings" panose="05000000000000000000" pitchFamily="2" charset="2"/>
                        <a:buNone/>
                      </a:pPr>
                      <a:r>
                        <a:rPr lang="en-US" sz="1400" dirty="0">
                          <a:latin typeface="+mn-lt"/>
                        </a:rPr>
                        <a:t>Drafted</a:t>
                      </a:r>
                    </a:p>
                  </a:txBody>
                  <a:tcPr/>
                </a:tc>
                <a:extLst>
                  <a:ext uri="{0D108BD9-81ED-4DB2-BD59-A6C34878D82A}">
                    <a16:rowId xmlns:a16="http://schemas.microsoft.com/office/drawing/2014/main" val="1863318760"/>
                  </a:ext>
                </a:extLst>
              </a:tr>
              <a:tr h="326926">
                <a:tc>
                  <a:txBody>
                    <a:bodyPr/>
                    <a:lstStyle/>
                    <a:p>
                      <a:r>
                        <a:rPr lang="en-US" sz="1400" dirty="0">
                          <a:latin typeface="+mn-lt"/>
                        </a:rPr>
                        <a:t>France - IN2P3</a:t>
                      </a:r>
                    </a:p>
                  </a:txBody>
                  <a:tcPr/>
                </a:tc>
                <a:tc>
                  <a:txBody>
                    <a:bodyPr/>
                    <a:lstStyle/>
                    <a:p>
                      <a:r>
                        <a:rPr lang="en-US" sz="1400" dirty="0">
                          <a:latin typeface="+mn-lt"/>
                        </a:rPr>
                        <a:t>Rear Ecal: Cooling, Readout, Mechanics;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RP &amp; Off-momentum </a:t>
                      </a:r>
                      <a:r>
                        <a:rPr lang="en-US" sz="1400" dirty="0" err="1">
                          <a:latin typeface="+mn-lt"/>
                        </a:rPr>
                        <a:t>Det.:Cooling</a:t>
                      </a:r>
                      <a:r>
                        <a:rPr lang="en-US" sz="1400" dirty="0">
                          <a:latin typeface="+mn-lt"/>
                        </a:rPr>
                        <a:t>, Readout;</a:t>
                      </a:r>
                    </a:p>
                    <a:p>
                      <a:r>
                        <a:rPr lang="en-US" sz="1400" dirty="0" err="1">
                          <a:latin typeface="+mn-lt"/>
                        </a:rPr>
                        <a:t>CaloRoc</a:t>
                      </a:r>
                      <a:r>
                        <a:rPr lang="en-US" sz="1400" dirty="0">
                          <a:latin typeface="+mn-lt"/>
                        </a:rPr>
                        <a:t> &amp; EICROC ASIC</a:t>
                      </a:r>
                    </a:p>
                  </a:txBody>
                  <a:tcPr/>
                </a:tc>
                <a:tc>
                  <a:txBody>
                    <a:bodyPr/>
                    <a:lstStyle/>
                    <a:p>
                      <a:pPr marL="0" indent="0">
                        <a:buFont typeface="Wingdings" panose="05000000000000000000" pitchFamily="2" charset="2"/>
                        <a:buNone/>
                      </a:pPr>
                      <a:r>
                        <a:rPr lang="en-US" sz="1400" dirty="0">
                          <a:latin typeface="+mn-lt"/>
                        </a:rPr>
                        <a:t>Drafted</a:t>
                      </a:r>
                    </a:p>
                  </a:txBody>
                  <a:tcPr/>
                </a:tc>
                <a:extLst>
                  <a:ext uri="{0D108BD9-81ED-4DB2-BD59-A6C34878D82A}">
                    <a16:rowId xmlns:a16="http://schemas.microsoft.com/office/drawing/2014/main" val="3277790691"/>
                  </a:ext>
                </a:extLst>
              </a:tr>
              <a:tr h="326926">
                <a:tc>
                  <a:txBody>
                    <a:bodyPr/>
                    <a:lstStyle/>
                    <a:p>
                      <a:r>
                        <a:rPr lang="en-US" sz="1400" dirty="0">
                          <a:latin typeface="+mn-lt"/>
                        </a:rPr>
                        <a:t>Canada</a:t>
                      </a:r>
                    </a:p>
                  </a:txBody>
                  <a:tcPr/>
                </a:tc>
                <a:tc>
                  <a:txBody>
                    <a:bodyPr/>
                    <a:lstStyle/>
                    <a:p>
                      <a:r>
                        <a:rPr lang="en-US" sz="1400" dirty="0">
                          <a:latin typeface="+mn-lt"/>
                        </a:rPr>
                        <a:t>Barrel ECal readout</a:t>
                      </a:r>
                    </a:p>
                  </a:txBody>
                  <a:tcPr/>
                </a:tc>
                <a:tc>
                  <a:txBody>
                    <a:bodyPr/>
                    <a:lstStyle/>
                    <a:p>
                      <a:pPr marL="0" indent="0">
                        <a:buFont typeface="Wingdings" panose="05000000000000000000" pitchFamily="2" charset="2"/>
                        <a:buNone/>
                      </a:pPr>
                      <a:r>
                        <a:rPr lang="en-US" sz="1400" dirty="0">
                          <a:latin typeface="+mn-lt"/>
                        </a:rPr>
                        <a:t>Drafted</a:t>
                      </a:r>
                    </a:p>
                  </a:txBody>
                  <a:tcPr/>
                </a:tc>
                <a:extLst>
                  <a:ext uri="{0D108BD9-81ED-4DB2-BD59-A6C34878D82A}">
                    <a16:rowId xmlns:a16="http://schemas.microsoft.com/office/drawing/2014/main" val="1336028511"/>
                  </a:ext>
                </a:extLst>
              </a:tr>
              <a:tr h="326926">
                <a:tc>
                  <a:txBody>
                    <a:bodyPr/>
                    <a:lstStyle/>
                    <a:p>
                      <a:r>
                        <a:rPr lang="en-US" sz="1400" dirty="0">
                          <a:latin typeface="+mn-lt"/>
                        </a:rPr>
                        <a:t>Italy - INFN</a:t>
                      </a:r>
                    </a:p>
                  </a:txBody>
                  <a:tcPr/>
                </a:tc>
                <a:tc>
                  <a:txBody>
                    <a:bodyPr/>
                    <a:lstStyle/>
                    <a:p>
                      <a:r>
                        <a:rPr lang="en-US" sz="1400" dirty="0">
                          <a:latin typeface="+mn-lt"/>
                        </a:rPr>
                        <a:t>MAPS L0-L2, </a:t>
                      </a:r>
                      <a:r>
                        <a:rPr lang="en-US" sz="1400" dirty="0" err="1">
                          <a:latin typeface="+mn-lt"/>
                        </a:rPr>
                        <a:t>mRWell</a:t>
                      </a:r>
                      <a:r>
                        <a:rPr lang="en-US" sz="1400" dirty="0">
                          <a:latin typeface="+mn-lt"/>
                        </a:rPr>
                        <a:t> Disks;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mn-lt"/>
                        </a:rPr>
                        <a:t>dRICH</a:t>
                      </a:r>
                      <a:r>
                        <a:rPr lang="en-US" sz="1400" dirty="0">
                          <a:latin typeface="+mn-lt"/>
                        </a:rPr>
                        <a:t> (but not mirrors);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Alcor ASIC</a:t>
                      </a:r>
                    </a:p>
                  </a:txBody>
                  <a:tcPr/>
                </a:tc>
                <a:tc>
                  <a:txBody>
                    <a:bodyPr/>
                    <a:lstStyle/>
                    <a:p>
                      <a:pPr marL="0" indent="0">
                        <a:buFont typeface="Wingdings" panose="05000000000000000000" pitchFamily="2" charset="2"/>
                        <a:buNone/>
                      </a:pPr>
                      <a:r>
                        <a:rPr lang="en-US" sz="1400" dirty="0">
                          <a:latin typeface="+mn-lt"/>
                        </a:rPr>
                        <a:t>Drafted</a:t>
                      </a:r>
                    </a:p>
                  </a:txBody>
                  <a:tcPr/>
                </a:tc>
                <a:extLst>
                  <a:ext uri="{0D108BD9-81ED-4DB2-BD59-A6C34878D82A}">
                    <a16:rowId xmlns:a16="http://schemas.microsoft.com/office/drawing/2014/main" val="4053578300"/>
                  </a:ext>
                </a:extLst>
              </a:tr>
              <a:tr h="326926">
                <a:tc>
                  <a:txBody>
                    <a:bodyPr/>
                    <a:lstStyle/>
                    <a:p>
                      <a:r>
                        <a:rPr lang="en-US" sz="1400" dirty="0">
                          <a:latin typeface="+mn-lt"/>
                        </a:rPr>
                        <a:t>Israel</a:t>
                      </a:r>
                    </a:p>
                  </a:txBody>
                  <a:tcPr/>
                </a:tc>
                <a:tc>
                  <a:txBody>
                    <a:bodyPr/>
                    <a:lstStyle/>
                    <a:p>
                      <a:r>
                        <a:rPr lang="en-US" sz="1400" dirty="0">
                          <a:latin typeface="+mn-lt"/>
                        </a:rPr>
                        <a:t>B0 Tracker &amp; ECal</a:t>
                      </a:r>
                    </a:p>
                  </a:txBody>
                  <a:tcPr/>
                </a:tc>
                <a:tc>
                  <a:txBody>
                    <a:bodyPr/>
                    <a:lstStyle/>
                    <a:p>
                      <a:pPr marL="0" indent="0">
                        <a:buFont typeface="Wingdings" panose="05000000000000000000" pitchFamily="2" charset="2"/>
                        <a:buNone/>
                      </a:pPr>
                      <a:r>
                        <a:rPr lang="en-US" sz="1400" dirty="0">
                          <a:latin typeface="+mn-lt"/>
                        </a:rPr>
                        <a:t>On-going discussion</a:t>
                      </a:r>
                    </a:p>
                  </a:txBody>
                  <a:tcPr/>
                </a:tc>
                <a:extLst>
                  <a:ext uri="{0D108BD9-81ED-4DB2-BD59-A6C34878D82A}">
                    <a16:rowId xmlns:a16="http://schemas.microsoft.com/office/drawing/2014/main" val="3892718746"/>
                  </a:ext>
                </a:extLst>
              </a:tr>
              <a:tr h="326926">
                <a:tc>
                  <a:txBody>
                    <a:bodyPr/>
                    <a:lstStyle/>
                    <a:p>
                      <a:r>
                        <a:rPr lang="en-US" sz="1400" dirty="0">
                          <a:latin typeface="+mn-lt"/>
                        </a:rPr>
                        <a:t>Taiwan</a:t>
                      </a:r>
                    </a:p>
                  </a:txBody>
                  <a:tcPr/>
                </a:tc>
                <a:tc>
                  <a:txBody>
                    <a:bodyPr/>
                    <a:lstStyle/>
                    <a:p>
                      <a:r>
                        <a:rPr lang="en-US" sz="1400" dirty="0">
                          <a:latin typeface="+mn-lt"/>
                        </a:rPr>
                        <a:t>Barrel &amp; Forward </a:t>
                      </a:r>
                      <a:r>
                        <a:rPr lang="en-US" sz="1400" dirty="0" err="1">
                          <a:latin typeface="+mn-lt"/>
                        </a:rPr>
                        <a:t>ToF</a:t>
                      </a:r>
                      <a:r>
                        <a:rPr lang="en-US" sz="140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ZDC - ECal</a:t>
                      </a:r>
                    </a:p>
                  </a:txBody>
                  <a:tcPr/>
                </a:tc>
                <a:tc>
                  <a:txBody>
                    <a:bodyPr/>
                    <a:lstStyle/>
                    <a:p>
                      <a:pPr marL="0" indent="0">
                        <a:buFont typeface="Wingdings" panose="05000000000000000000" pitchFamily="2" charset="2"/>
                        <a:buNone/>
                      </a:pPr>
                      <a:r>
                        <a:rPr lang="en-US" sz="1400" dirty="0">
                          <a:latin typeface="+mn-lt"/>
                        </a:rPr>
                        <a:t>On-going discussion</a:t>
                      </a:r>
                    </a:p>
                  </a:txBody>
                  <a:tcPr/>
                </a:tc>
                <a:extLst>
                  <a:ext uri="{0D108BD9-81ED-4DB2-BD59-A6C34878D82A}">
                    <a16:rowId xmlns:a16="http://schemas.microsoft.com/office/drawing/2014/main" val="2812198191"/>
                  </a:ext>
                </a:extLst>
              </a:tr>
            </a:tbl>
          </a:graphicData>
        </a:graphic>
      </p:graphicFrame>
      <p:sp>
        <p:nvSpPr>
          <p:cNvPr id="5" name="Slide Number Placeholder 4">
            <a:extLst>
              <a:ext uri="{FF2B5EF4-FFF2-40B4-BE49-F238E27FC236}">
                <a16:creationId xmlns:a16="http://schemas.microsoft.com/office/drawing/2014/main" id="{F2A6FEAF-4A57-AAB9-2959-F02CA04E7C11}"/>
              </a:ext>
            </a:extLst>
          </p:cNvPr>
          <p:cNvSpPr>
            <a:spLocks noGrp="1"/>
          </p:cNvSpPr>
          <p:nvPr>
            <p:ph type="sldNum" sz="quarter" idx="4"/>
          </p:nvPr>
        </p:nvSpPr>
        <p:spPr/>
        <p:txBody>
          <a:bodyPr/>
          <a:lstStyle/>
          <a:p>
            <a:fld id="{933A556B-7C63-244D-9B7C-B0EA8042B330}" type="slidenum">
              <a:rPr lang="en-US" smtClean="0"/>
              <a:pPr/>
              <a:t>7</a:t>
            </a:fld>
            <a:endParaRPr lang="en-US" dirty="0"/>
          </a:p>
        </p:txBody>
      </p:sp>
    </p:spTree>
    <p:extLst>
      <p:ext uri="{BB962C8B-B14F-4D97-AF65-F5344CB8AC3E}">
        <p14:creationId xmlns:p14="http://schemas.microsoft.com/office/powerpoint/2010/main" val="45951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C830-2BDF-CBEE-942D-7D05D2E03CF3}"/>
            </a:ext>
          </a:extLst>
        </p:cNvPr>
        <p:cNvGrpSpPr/>
        <p:nvPr/>
      </p:nvGrpSpPr>
      <p:grpSpPr>
        <a:xfrm>
          <a:off x="0" y="0"/>
          <a:ext cx="0" cy="0"/>
          <a:chOff x="0" y="0"/>
          <a:chExt cx="0" cy="0"/>
        </a:xfrm>
      </p:grpSpPr>
      <p:pic>
        <p:nvPicPr>
          <p:cNvPr id="1025" name="Picture 1024">
            <a:extLst>
              <a:ext uri="{FF2B5EF4-FFF2-40B4-BE49-F238E27FC236}">
                <a16:creationId xmlns:a16="http://schemas.microsoft.com/office/drawing/2014/main" id="{4492CC99-772C-D228-50C7-68E5F030C03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10781" y="3095701"/>
            <a:ext cx="2379956" cy="2080425"/>
          </a:xfrm>
          <a:prstGeom prst="rect">
            <a:avLst/>
          </a:prstGeom>
        </p:spPr>
      </p:pic>
      <p:sp>
        <p:nvSpPr>
          <p:cNvPr id="7" name="Title 1">
            <a:extLst>
              <a:ext uri="{FF2B5EF4-FFF2-40B4-BE49-F238E27FC236}">
                <a16:creationId xmlns:a16="http://schemas.microsoft.com/office/drawing/2014/main" id="{EF7544B8-B875-EA66-2292-A419A4AC5953}"/>
              </a:ext>
            </a:extLst>
          </p:cNvPr>
          <p:cNvSpPr txBox="1">
            <a:spLocks/>
          </p:cNvSpPr>
          <p:nvPr/>
        </p:nvSpPr>
        <p:spPr>
          <a:xfrm>
            <a:off x="459307" y="0"/>
            <a:ext cx="11478100"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dirty="0"/>
              <a:t>Overview of IKC for Accelerator (IKC Goal 5%) </a:t>
            </a:r>
          </a:p>
        </p:txBody>
      </p:sp>
      <p:pic>
        <p:nvPicPr>
          <p:cNvPr id="8" name="Picture 7">
            <a:extLst>
              <a:ext uri="{FF2B5EF4-FFF2-40B4-BE49-F238E27FC236}">
                <a16:creationId xmlns:a16="http://schemas.microsoft.com/office/drawing/2014/main" id="{42F24DBD-32EE-0D40-AD26-8C01322E64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5825" y="1360991"/>
            <a:ext cx="2835780" cy="1677835"/>
          </a:xfrm>
          <a:prstGeom prst="rect">
            <a:avLst/>
          </a:prstGeom>
        </p:spPr>
      </p:pic>
      <p:pic>
        <p:nvPicPr>
          <p:cNvPr id="10" name="Picture 9" descr="A silver metal object with nozzles&#10;&#10;Description automatically generated with medium confidence">
            <a:extLst>
              <a:ext uri="{FF2B5EF4-FFF2-40B4-BE49-F238E27FC236}">
                <a16:creationId xmlns:a16="http://schemas.microsoft.com/office/drawing/2014/main" id="{B000AEB8-B326-FB58-5E92-EDBB3D45046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89842" y="2811880"/>
            <a:ext cx="2318053" cy="1570558"/>
          </a:xfrm>
          <a:prstGeom prst="rect">
            <a:avLst/>
          </a:prstGeom>
        </p:spPr>
      </p:pic>
      <p:sp>
        <p:nvSpPr>
          <p:cNvPr id="12" name="TextBox 11">
            <a:extLst>
              <a:ext uri="{FF2B5EF4-FFF2-40B4-BE49-F238E27FC236}">
                <a16:creationId xmlns:a16="http://schemas.microsoft.com/office/drawing/2014/main" id="{4187A72C-DB8B-A1AC-FA22-84176BE220E5}"/>
              </a:ext>
            </a:extLst>
          </p:cNvPr>
          <p:cNvSpPr txBox="1"/>
          <p:nvPr/>
        </p:nvSpPr>
        <p:spPr>
          <a:xfrm>
            <a:off x="9560470" y="2799390"/>
            <a:ext cx="2631530" cy="400110"/>
          </a:xfrm>
          <a:prstGeom prst="rect">
            <a:avLst/>
          </a:prstGeom>
          <a:noFill/>
        </p:spPr>
        <p:txBody>
          <a:bodyPr wrap="square" rtlCol="0">
            <a:spAutoFit/>
          </a:bodyPr>
          <a:lstStyle/>
          <a:p>
            <a:r>
              <a:rPr lang="en-US" sz="2000" dirty="0"/>
              <a:t>394 MHz Crab CMs</a:t>
            </a:r>
          </a:p>
        </p:txBody>
      </p:sp>
      <p:sp>
        <p:nvSpPr>
          <p:cNvPr id="15" name="TextBox 14">
            <a:extLst>
              <a:ext uri="{FF2B5EF4-FFF2-40B4-BE49-F238E27FC236}">
                <a16:creationId xmlns:a16="http://schemas.microsoft.com/office/drawing/2014/main" id="{45328457-FC11-A45E-5CBB-C6E042D40844}"/>
              </a:ext>
            </a:extLst>
          </p:cNvPr>
          <p:cNvSpPr txBox="1"/>
          <p:nvPr/>
        </p:nvSpPr>
        <p:spPr>
          <a:xfrm>
            <a:off x="1641935" y="996253"/>
            <a:ext cx="3481490" cy="400110"/>
          </a:xfrm>
          <a:prstGeom prst="rect">
            <a:avLst/>
          </a:prstGeom>
          <a:noFill/>
        </p:spPr>
        <p:txBody>
          <a:bodyPr wrap="square" rtlCol="0">
            <a:spAutoFit/>
          </a:bodyPr>
          <a:lstStyle/>
          <a:p>
            <a:r>
              <a:rPr lang="en-US" sz="2000" dirty="0"/>
              <a:t>591 MHz 5-cell CM for RCS </a:t>
            </a:r>
            <a:endParaRPr lang="en-US" sz="2000" b="1" dirty="0">
              <a:solidFill>
                <a:srgbClr val="00B050"/>
              </a:solidFill>
            </a:endParaRPr>
          </a:p>
        </p:txBody>
      </p:sp>
      <p:pic>
        <p:nvPicPr>
          <p:cNvPr id="18" name="Picture 2" descr="Flag of Canada - Wikipedia">
            <a:extLst>
              <a:ext uri="{FF2B5EF4-FFF2-40B4-BE49-F238E27FC236}">
                <a16:creationId xmlns:a16="http://schemas.microsoft.com/office/drawing/2014/main" id="{F238868D-85E5-4169-6C69-2DF511654E8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505855" y="2855915"/>
            <a:ext cx="1033094" cy="6908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3D99A88-1BC6-9F02-F69E-ECB29E041FC8}"/>
              </a:ext>
            </a:extLst>
          </p:cNvPr>
          <p:cNvSpPr>
            <a:spLocks/>
          </p:cNvSpPr>
          <p:nvPr/>
        </p:nvSpPr>
        <p:spPr>
          <a:xfrm>
            <a:off x="7002918" y="3669346"/>
            <a:ext cx="536031" cy="371712"/>
          </a:xfrm>
          <a:prstGeom prst="rect">
            <a:avLst/>
          </a:prstGeom>
          <a:blipFill>
            <a:blip r:embed="rId6" cstate="hqprint">
              <a:extLst>
                <a:ext uri="{28A0092B-C50C-407E-A947-70E740481C1C}">
                  <a14:useLocalDpi xmlns:a14="http://schemas.microsoft.com/office/drawing/2010/main"/>
                </a:ext>
              </a:extLst>
            </a:blip>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49BE3A80-D9D3-0318-29C2-1BE5955BF0F4}"/>
              </a:ext>
            </a:extLst>
          </p:cNvPr>
          <p:cNvSpPr>
            <a:spLocks noChangeAspect="1"/>
          </p:cNvSpPr>
          <p:nvPr/>
        </p:nvSpPr>
        <p:spPr>
          <a:xfrm>
            <a:off x="516829" y="1017114"/>
            <a:ext cx="969565" cy="646378"/>
          </a:xfrm>
          <a:prstGeom prst="rect">
            <a:avLst/>
          </a:prstGeom>
          <a:blipFill>
            <a:blip r:embed="rId7" cstate="hqprint">
              <a:extLst>
                <a:ext uri="{28A0092B-C50C-407E-A947-70E740481C1C}">
                  <a14:useLocalDpi xmlns:a14="http://schemas.microsoft.com/office/drawing/2010/main"/>
                </a:ext>
              </a:extLst>
            </a:blip>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Slide Number Placeholder 1">
            <a:extLst>
              <a:ext uri="{FF2B5EF4-FFF2-40B4-BE49-F238E27FC236}">
                <a16:creationId xmlns:a16="http://schemas.microsoft.com/office/drawing/2014/main" id="{47834AEA-8C56-E2A3-61D8-D7059291F141}"/>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8</a:t>
            </a:fld>
            <a:endParaRPr lang="en-US" sz="1000" dirty="0"/>
          </a:p>
        </p:txBody>
      </p:sp>
      <p:sp>
        <p:nvSpPr>
          <p:cNvPr id="28" name="Text Placeholder 5">
            <a:extLst>
              <a:ext uri="{FF2B5EF4-FFF2-40B4-BE49-F238E27FC236}">
                <a16:creationId xmlns:a16="http://schemas.microsoft.com/office/drawing/2014/main" id="{22C98E8B-F2D7-C7D4-74FD-39C74ABE111F}"/>
              </a:ext>
            </a:extLst>
          </p:cNvPr>
          <p:cNvSpPr txBox="1">
            <a:spLocks/>
          </p:cNvSpPr>
          <p:nvPr/>
        </p:nvSpPr>
        <p:spPr>
          <a:xfrm>
            <a:off x="611706" y="1017114"/>
            <a:ext cx="5292137" cy="5331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i="1" u="sng" dirty="0"/>
          </a:p>
        </p:txBody>
      </p:sp>
      <p:sp>
        <p:nvSpPr>
          <p:cNvPr id="31" name="Text Placeholder 5">
            <a:extLst>
              <a:ext uri="{FF2B5EF4-FFF2-40B4-BE49-F238E27FC236}">
                <a16:creationId xmlns:a16="http://schemas.microsoft.com/office/drawing/2014/main" id="{AECCFB61-E588-E93E-FD97-82F2067BD262}"/>
              </a:ext>
            </a:extLst>
          </p:cNvPr>
          <p:cNvSpPr txBox="1">
            <a:spLocks/>
          </p:cNvSpPr>
          <p:nvPr/>
        </p:nvSpPr>
        <p:spPr>
          <a:xfrm>
            <a:off x="256749" y="5507622"/>
            <a:ext cx="5292137" cy="424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00050"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023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57250" indent="-1698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087438"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Laser for the Electron Source         </a:t>
            </a:r>
            <a:endParaRPr lang="en-US" sz="2000" b="1" dirty="0"/>
          </a:p>
        </p:txBody>
      </p:sp>
      <p:pic>
        <p:nvPicPr>
          <p:cNvPr id="1028" name="Picture 1027">
            <a:extLst>
              <a:ext uri="{FF2B5EF4-FFF2-40B4-BE49-F238E27FC236}">
                <a16:creationId xmlns:a16="http://schemas.microsoft.com/office/drawing/2014/main" id="{58C02757-58F2-4EFF-F4E8-E8ABED76046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05624" y="4396555"/>
            <a:ext cx="1503711" cy="965704"/>
          </a:xfrm>
          <a:prstGeom prst="rect">
            <a:avLst/>
          </a:prstGeom>
        </p:spPr>
      </p:pic>
      <p:pic>
        <p:nvPicPr>
          <p:cNvPr id="2" name="Picture 2">
            <a:extLst>
              <a:ext uri="{FF2B5EF4-FFF2-40B4-BE49-F238E27FC236}">
                <a16:creationId xmlns:a16="http://schemas.microsoft.com/office/drawing/2014/main" id="{B89D9A6D-9368-1058-3D36-3E323690907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56165" y="3203317"/>
            <a:ext cx="1030230" cy="68682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4A024AB-B832-C758-D2C7-47641589F270}"/>
              </a:ext>
            </a:extLst>
          </p:cNvPr>
          <p:cNvSpPr txBox="1"/>
          <p:nvPr/>
        </p:nvSpPr>
        <p:spPr>
          <a:xfrm>
            <a:off x="9178318" y="1023575"/>
            <a:ext cx="2759089" cy="400110"/>
          </a:xfrm>
          <a:prstGeom prst="rect">
            <a:avLst/>
          </a:prstGeom>
          <a:noFill/>
          <a:ln w="3175">
            <a:noFill/>
          </a:ln>
        </p:spPr>
        <p:txBody>
          <a:bodyPr wrap="none" rtlCol="0">
            <a:spAutoFit/>
          </a:bodyPr>
          <a:lstStyle/>
          <a:p>
            <a:pPr algn="ctr"/>
            <a:r>
              <a:rPr lang="en-US" sz="2000" dirty="0"/>
              <a:t>Spin rotators for the IR</a:t>
            </a:r>
          </a:p>
        </p:txBody>
      </p:sp>
      <p:pic>
        <p:nvPicPr>
          <p:cNvPr id="13" name="Picture 12">
            <a:extLst>
              <a:ext uri="{FF2B5EF4-FFF2-40B4-BE49-F238E27FC236}">
                <a16:creationId xmlns:a16="http://schemas.microsoft.com/office/drawing/2014/main" id="{99C923B0-CDA0-5DE8-9EBD-76F13F43BED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653570" y="939845"/>
            <a:ext cx="1528859" cy="1528859"/>
          </a:xfrm>
          <a:prstGeom prst="rect">
            <a:avLst/>
          </a:prstGeom>
        </p:spPr>
      </p:pic>
      <p:sp>
        <p:nvSpPr>
          <p:cNvPr id="14" name="Rectangle 13">
            <a:extLst>
              <a:ext uri="{FF2B5EF4-FFF2-40B4-BE49-F238E27FC236}">
                <a16:creationId xmlns:a16="http://schemas.microsoft.com/office/drawing/2014/main" id="{7E04D8FC-526F-C26A-5333-641E9B7C1D9D}"/>
              </a:ext>
            </a:extLst>
          </p:cNvPr>
          <p:cNvSpPr>
            <a:spLocks noChangeAspect="1"/>
          </p:cNvSpPr>
          <p:nvPr/>
        </p:nvSpPr>
        <p:spPr>
          <a:xfrm>
            <a:off x="6459026" y="996253"/>
            <a:ext cx="969565" cy="646378"/>
          </a:xfrm>
          <a:prstGeom prst="rect">
            <a:avLst/>
          </a:prstGeom>
          <a:blipFill>
            <a:blip r:embed="rId7" cstate="hqprint">
              <a:extLst>
                <a:ext uri="{28A0092B-C50C-407E-A947-70E740481C1C}">
                  <a14:useLocalDpi xmlns:a14="http://schemas.microsoft.com/office/drawing/2010/main"/>
                </a:ext>
              </a:extLst>
            </a:blip>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6" name="Picture 2" descr="Flag of Taiwan | History, Design, Symbolism | Britannica">
            <a:extLst>
              <a:ext uri="{FF2B5EF4-FFF2-40B4-BE49-F238E27FC236}">
                <a16:creationId xmlns:a16="http://schemas.microsoft.com/office/drawing/2014/main" id="{B805BC6E-BCFF-1673-973E-800A84F1D230}"/>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457574" y="4759043"/>
            <a:ext cx="1035899" cy="6908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027B3FA-CE32-FB65-DA46-EA7A701FD755}"/>
              </a:ext>
            </a:extLst>
          </p:cNvPr>
          <p:cNvSpPr txBox="1"/>
          <p:nvPr/>
        </p:nvSpPr>
        <p:spPr>
          <a:xfrm>
            <a:off x="7689842" y="4736642"/>
            <a:ext cx="2631530" cy="400110"/>
          </a:xfrm>
          <a:prstGeom prst="rect">
            <a:avLst/>
          </a:prstGeom>
          <a:noFill/>
        </p:spPr>
        <p:txBody>
          <a:bodyPr wrap="square" rtlCol="0">
            <a:spAutoFit/>
          </a:bodyPr>
          <a:lstStyle/>
          <a:p>
            <a:r>
              <a:rPr lang="en-US" sz="2000" dirty="0"/>
              <a:t>Kickers </a:t>
            </a:r>
          </a:p>
        </p:txBody>
      </p:sp>
      <p:pic>
        <p:nvPicPr>
          <p:cNvPr id="3" name="Picture 2">
            <a:extLst>
              <a:ext uri="{FF2B5EF4-FFF2-40B4-BE49-F238E27FC236}">
                <a16:creationId xmlns:a16="http://schemas.microsoft.com/office/drawing/2014/main" id="{CEE0BB53-E8F3-0C80-FC33-41B6297951C2}"/>
              </a:ext>
            </a:extLst>
          </p:cNvPr>
          <p:cNvPicPr>
            <a:picLocks noChangeAspect="1"/>
          </p:cNvPicPr>
          <p:nvPr/>
        </p:nvPicPr>
        <p:blipFill>
          <a:blip r:embed="rId12"/>
          <a:stretch>
            <a:fillRect/>
          </a:stretch>
        </p:blipFill>
        <p:spPr>
          <a:xfrm>
            <a:off x="9279472" y="4725614"/>
            <a:ext cx="2724753" cy="1341690"/>
          </a:xfrm>
          <a:prstGeom prst="rect">
            <a:avLst/>
          </a:prstGeom>
        </p:spPr>
      </p:pic>
    </p:spTree>
    <p:extLst>
      <p:ext uri="{BB962C8B-B14F-4D97-AF65-F5344CB8AC3E}">
        <p14:creationId xmlns:p14="http://schemas.microsoft.com/office/powerpoint/2010/main" val="2451113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34CF7-A5BD-D0BC-5F91-A26CA2F13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9A7C8-DADB-446C-C8CC-E6855C30FB50}"/>
              </a:ext>
            </a:extLst>
          </p:cNvPr>
          <p:cNvSpPr>
            <a:spLocks noGrp="1"/>
          </p:cNvSpPr>
          <p:nvPr>
            <p:ph type="title"/>
          </p:nvPr>
        </p:nvSpPr>
        <p:spPr>
          <a:xfrm>
            <a:off x="457201" y="0"/>
            <a:ext cx="11505304" cy="825178"/>
          </a:xfrm>
        </p:spPr>
        <p:txBody>
          <a:bodyPr>
            <a:normAutofit/>
          </a:bodyPr>
          <a:lstStyle/>
          <a:p>
            <a:r>
              <a:rPr lang="en-US" dirty="0" err="1"/>
              <a:t>iCRADAs</a:t>
            </a:r>
            <a:r>
              <a:rPr lang="en-US" dirty="0"/>
              <a:t> – Annex A – Accelerator </a:t>
            </a:r>
          </a:p>
        </p:txBody>
      </p:sp>
      <p:graphicFrame>
        <p:nvGraphicFramePr>
          <p:cNvPr id="4" name="Table 3">
            <a:extLst>
              <a:ext uri="{FF2B5EF4-FFF2-40B4-BE49-F238E27FC236}">
                <a16:creationId xmlns:a16="http://schemas.microsoft.com/office/drawing/2014/main" id="{C5675E27-6989-8F90-7FBF-29C03D3E6B9D}"/>
              </a:ext>
            </a:extLst>
          </p:cNvPr>
          <p:cNvGraphicFramePr>
            <a:graphicFrameLocks noGrp="1"/>
          </p:cNvGraphicFramePr>
          <p:nvPr>
            <p:extLst>
              <p:ext uri="{D42A27DB-BD31-4B8C-83A1-F6EECF244321}">
                <p14:modId xmlns:p14="http://schemas.microsoft.com/office/powerpoint/2010/main" val="343033069"/>
              </p:ext>
            </p:extLst>
          </p:nvPr>
        </p:nvGraphicFramePr>
        <p:xfrm>
          <a:off x="403118" y="1205426"/>
          <a:ext cx="11481017" cy="2194560"/>
        </p:xfrm>
        <a:graphic>
          <a:graphicData uri="http://schemas.openxmlformats.org/drawingml/2006/table">
            <a:tbl>
              <a:tblPr firstRow="1" bandRow="1">
                <a:tableStyleId>{5C22544A-7EE6-4342-B048-85BDC9FD1C3A}</a:tableStyleId>
              </a:tblPr>
              <a:tblGrid>
                <a:gridCol w="3350028">
                  <a:extLst>
                    <a:ext uri="{9D8B030D-6E8A-4147-A177-3AD203B41FA5}">
                      <a16:colId xmlns:a16="http://schemas.microsoft.com/office/drawing/2014/main" val="854600201"/>
                    </a:ext>
                  </a:extLst>
                </a:gridCol>
                <a:gridCol w="4039986">
                  <a:extLst>
                    <a:ext uri="{9D8B030D-6E8A-4147-A177-3AD203B41FA5}">
                      <a16:colId xmlns:a16="http://schemas.microsoft.com/office/drawing/2014/main" val="4117910086"/>
                    </a:ext>
                  </a:extLst>
                </a:gridCol>
                <a:gridCol w="4091003">
                  <a:extLst>
                    <a:ext uri="{9D8B030D-6E8A-4147-A177-3AD203B41FA5}">
                      <a16:colId xmlns:a16="http://schemas.microsoft.com/office/drawing/2014/main" val="4157596433"/>
                    </a:ext>
                  </a:extLst>
                </a:gridCol>
              </a:tblGrid>
              <a:tr h="326926">
                <a:tc>
                  <a:txBody>
                    <a:bodyPr/>
                    <a:lstStyle/>
                    <a:p>
                      <a:r>
                        <a:rPr lang="en-US" sz="1800" dirty="0"/>
                        <a:t>Country/Agency</a:t>
                      </a:r>
                    </a:p>
                  </a:txBody>
                  <a:tcPr/>
                </a:tc>
                <a:tc>
                  <a:txBody>
                    <a:bodyPr/>
                    <a:lstStyle/>
                    <a:p>
                      <a:r>
                        <a:rPr lang="en-US" sz="1800" dirty="0"/>
                        <a:t>Scope</a:t>
                      </a:r>
                    </a:p>
                  </a:txBody>
                  <a:tcPr/>
                </a:tc>
                <a:tc>
                  <a:txBody>
                    <a:bodyPr/>
                    <a:lstStyle/>
                    <a:p>
                      <a:r>
                        <a:rPr lang="en-US" sz="1800" dirty="0"/>
                        <a:t>Status</a:t>
                      </a:r>
                    </a:p>
                  </a:txBody>
                  <a:tcPr/>
                </a:tc>
                <a:extLst>
                  <a:ext uri="{0D108BD9-81ED-4DB2-BD59-A6C34878D82A}">
                    <a16:rowId xmlns:a16="http://schemas.microsoft.com/office/drawing/2014/main" val="1751845832"/>
                  </a:ext>
                </a:extLst>
              </a:tr>
              <a:tr h="326926">
                <a:tc>
                  <a:txBody>
                    <a:bodyPr/>
                    <a:lstStyle/>
                    <a:p>
                      <a:r>
                        <a:rPr lang="en-US" sz="1800" dirty="0"/>
                        <a:t>Czech Republic</a:t>
                      </a:r>
                      <a:r>
                        <a:rPr lang="en-US" sz="1800" baseline="0" dirty="0"/>
                        <a:t> - ČVUT</a:t>
                      </a:r>
                      <a:endParaRPr lang="en-US" sz="1800" dirty="0"/>
                    </a:p>
                  </a:txBody>
                  <a:tcPr/>
                </a:tc>
                <a:tc>
                  <a:txBody>
                    <a:bodyPr/>
                    <a:lstStyle/>
                    <a:p>
                      <a:r>
                        <a:rPr lang="en-US" sz="1800" dirty="0"/>
                        <a:t>Electron Source Laser </a:t>
                      </a:r>
                    </a:p>
                  </a:txBody>
                  <a:tcPr/>
                </a:tc>
                <a:tc>
                  <a:txBody>
                    <a:bodyPr/>
                    <a:lstStyle/>
                    <a:p>
                      <a:pPr marL="0" indent="0">
                        <a:buFont typeface="Wingdings" panose="05000000000000000000" pitchFamily="2" charset="2"/>
                        <a:buNone/>
                      </a:pPr>
                      <a:r>
                        <a:rPr lang="en-US" sz="1800" dirty="0"/>
                        <a:t>Draft Shared with CVUT</a:t>
                      </a:r>
                    </a:p>
                  </a:txBody>
                  <a:tcPr/>
                </a:tc>
                <a:extLst>
                  <a:ext uri="{0D108BD9-81ED-4DB2-BD59-A6C34878D82A}">
                    <a16:rowId xmlns:a16="http://schemas.microsoft.com/office/drawing/2014/main" val="524126607"/>
                  </a:ext>
                </a:extLst>
              </a:tr>
              <a:tr h="326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France - IN2P3</a:t>
                      </a:r>
                    </a:p>
                  </a:txBody>
                  <a:tcPr/>
                </a:tc>
                <a:tc>
                  <a:txBody>
                    <a:bodyPr/>
                    <a:lstStyle/>
                    <a:p>
                      <a:r>
                        <a:rPr lang="en-US" sz="1800" u="none" strike="noStrike" dirty="0">
                          <a:effectLst/>
                        </a:rPr>
                        <a:t>591 MHz 5-Cell CMs </a:t>
                      </a:r>
                      <a:endParaRPr lang="en-US" sz="1800" dirty="0"/>
                    </a:p>
                  </a:txBody>
                  <a:tcPr/>
                </a:tc>
                <a:tc>
                  <a:txBody>
                    <a:bodyPr/>
                    <a:lstStyle/>
                    <a:p>
                      <a:pPr marL="0" indent="0">
                        <a:buFont typeface="Wingdings" panose="05000000000000000000" pitchFamily="2" charset="2"/>
                        <a:buNone/>
                      </a:pPr>
                      <a:r>
                        <a:rPr lang="en-US" sz="1800" dirty="0"/>
                        <a:t>Draft started</a:t>
                      </a:r>
                    </a:p>
                  </a:txBody>
                  <a:tcPr/>
                </a:tc>
                <a:extLst>
                  <a:ext uri="{0D108BD9-81ED-4DB2-BD59-A6C34878D82A}">
                    <a16:rowId xmlns:a16="http://schemas.microsoft.com/office/drawing/2014/main" val="339514601"/>
                  </a:ext>
                </a:extLst>
              </a:tr>
              <a:tr h="326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France - CEA</a:t>
                      </a:r>
                    </a:p>
                  </a:txBody>
                  <a:tcPr/>
                </a:tc>
                <a:tc>
                  <a:txBody>
                    <a:bodyPr/>
                    <a:lstStyle/>
                    <a:p>
                      <a:r>
                        <a:rPr lang="en-US" sz="1800" dirty="0"/>
                        <a:t>Spin Rotators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dirty="0"/>
                        <a:t>Scope Discussion</a:t>
                      </a:r>
                    </a:p>
                  </a:txBody>
                  <a:tcPr/>
                </a:tc>
                <a:extLst>
                  <a:ext uri="{0D108BD9-81ED-4DB2-BD59-A6C34878D82A}">
                    <a16:rowId xmlns:a16="http://schemas.microsoft.com/office/drawing/2014/main" val="1344710444"/>
                  </a:ext>
                </a:extLst>
              </a:tr>
              <a:tr h="326926">
                <a:tc>
                  <a:txBody>
                    <a:bodyPr/>
                    <a:lstStyle/>
                    <a:p>
                      <a:r>
                        <a:rPr lang="en-US" sz="1800" dirty="0"/>
                        <a:t>Canada - TRIUMF</a:t>
                      </a:r>
                    </a:p>
                  </a:txBody>
                  <a:tcPr/>
                </a:tc>
                <a:tc>
                  <a:txBody>
                    <a:bodyPr/>
                    <a:lstStyle/>
                    <a:p>
                      <a:r>
                        <a:rPr lang="en-US" sz="1800" u="none" strike="noStrike" dirty="0">
                          <a:effectLst/>
                        </a:rPr>
                        <a:t>Crab 394 MHz CMs</a:t>
                      </a:r>
                      <a:endParaRPr lang="en-US" sz="1800" dirty="0"/>
                    </a:p>
                  </a:txBody>
                  <a:tcPr/>
                </a:tc>
                <a:tc>
                  <a:txBody>
                    <a:bodyPr/>
                    <a:lstStyle/>
                    <a:p>
                      <a:pPr marL="0" indent="0">
                        <a:buFont typeface="Wingdings" pitchFamily="2" charset="2"/>
                        <a:buNone/>
                      </a:pPr>
                      <a:r>
                        <a:rPr lang="en-US" sz="1800" dirty="0"/>
                        <a:t>Drafted</a:t>
                      </a:r>
                    </a:p>
                  </a:txBody>
                  <a:tcPr/>
                </a:tc>
                <a:extLst>
                  <a:ext uri="{0D108BD9-81ED-4DB2-BD59-A6C34878D82A}">
                    <a16:rowId xmlns:a16="http://schemas.microsoft.com/office/drawing/2014/main" val="3352534381"/>
                  </a:ext>
                </a:extLst>
              </a:tr>
              <a:tr h="326926">
                <a:tc>
                  <a:txBody>
                    <a:bodyPr/>
                    <a:lstStyle/>
                    <a:p>
                      <a:r>
                        <a:rPr lang="en-US" sz="1800" b="0" dirty="0"/>
                        <a:t>Taiwan</a:t>
                      </a:r>
                    </a:p>
                  </a:txBody>
                  <a:tcPr/>
                </a:tc>
                <a:tc>
                  <a:txBody>
                    <a:bodyPr/>
                    <a:lstStyle/>
                    <a:p>
                      <a:r>
                        <a:rPr lang="en-US" sz="1800" b="0" dirty="0"/>
                        <a:t>Kickers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dirty="0"/>
                        <a:t>Scope Discussion</a:t>
                      </a:r>
                    </a:p>
                  </a:txBody>
                  <a:tcPr/>
                </a:tc>
                <a:extLst>
                  <a:ext uri="{0D108BD9-81ED-4DB2-BD59-A6C34878D82A}">
                    <a16:rowId xmlns:a16="http://schemas.microsoft.com/office/drawing/2014/main" val="2800354400"/>
                  </a:ext>
                </a:extLst>
              </a:tr>
            </a:tbl>
          </a:graphicData>
        </a:graphic>
      </p:graphicFrame>
      <p:sp>
        <p:nvSpPr>
          <p:cNvPr id="5" name="Slide Number Placeholder 4">
            <a:extLst>
              <a:ext uri="{FF2B5EF4-FFF2-40B4-BE49-F238E27FC236}">
                <a16:creationId xmlns:a16="http://schemas.microsoft.com/office/drawing/2014/main" id="{B795CBFD-DAFF-3F20-5053-FCC87FE0714D}"/>
              </a:ext>
            </a:extLst>
          </p:cNvPr>
          <p:cNvSpPr>
            <a:spLocks noGrp="1"/>
          </p:cNvSpPr>
          <p:nvPr>
            <p:ph type="sldNum" sz="quarter" idx="4"/>
          </p:nvPr>
        </p:nvSpPr>
        <p:spPr/>
        <p:txBody>
          <a:bodyPr/>
          <a:lstStyle/>
          <a:p>
            <a:fld id="{933A556B-7C63-244D-9B7C-B0EA8042B330}" type="slidenum">
              <a:rPr lang="en-US" smtClean="0"/>
              <a:pPr/>
              <a:t>9</a:t>
            </a:fld>
            <a:endParaRPr lang="en-US" dirty="0"/>
          </a:p>
        </p:txBody>
      </p:sp>
      <p:sp>
        <p:nvSpPr>
          <p:cNvPr id="6" name="Text Placeholder 5">
            <a:extLst>
              <a:ext uri="{FF2B5EF4-FFF2-40B4-BE49-F238E27FC236}">
                <a16:creationId xmlns:a16="http://schemas.microsoft.com/office/drawing/2014/main" id="{6954E92B-337F-0B31-2460-A85965B35249}"/>
              </a:ext>
            </a:extLst>
          </p:cNvPr>
          <p:cNvSpPr>
            <a:spLocks noGrp="1"/>
          </p:cNvSpPr>
          <p:nvPr>
            <p:ph type="body" sz="quarter" idx="10"/>
          </p:nvPr>
        </p:nvSpPr>
        <p:spPr>
          <a:xfrm>
            <a:off x="392532" y="3857105"/>
            <a:ext cx="11583786" cy="1122220"/>
          </a:xfrm>
        </p:spPr>
        <p:txBody>
          <a:bodyPr>
            <a:normAutofit/>
          </a:bodyPr>
          <a:lstStyle/>
          <a:p>
            <a:r>
              <a:rPr lang="en-US" sz="2000" dirty="0"/>
              <a:t>Discussions ongoing with other potential Partners on increasing the 5% IKC goal for the Accelerator. </a:t>
            </a:r>
          </a:p>
          <a:p>
            <a:pPr marL="0" indent="0">
              <a:buNone/>
            </a:pPr>
            <a:endParaRPr lang="en-US" sz="2000" dirty="0"/>
          </a:p>
          <a:p>
            <a:endParaRPr lang="en-US" sz="2000" dirty="0"/>
          </a:p>
          <a:p>
            <a:endParaRPr lang="en-US" sz="2000" dirty="0"/>
          </a:p>
          <a:p>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926051917"/>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3B EIC_PPT_Outline_Template_Widescreen_0224.potx" id="{E6C5CCA8-604B-4BF3-AD52-0CCDA95A2BA6}" vid="{8057B053-B9B7-4C41-ADDD-67BAEC9A00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8ADECB340160469430AC0F4EA775FA" ma:contentTypeVersion="16" ma:contentTypeDescription="Create a new document." ma:contentTypeScope="" ma:versionID="c85e3d5e809d44ba44323422ea9bf3a8">
  <xsd:schema xmlns:xsd="http://www.w3.org/2001/XMLSchema" xmlns:xs="http://www.w3.org/2001/XMLSchema" xmlns:p="http://schemas.microsoft.com/office/2006/metadata/properties" xmlns:ns3="3243247e-8d7f-4cff-a9ba-5f4d23375e99" xmlns:ns4="50e8a399-bf5a-4ab5-aaed-678af10ca500" targetNamespace="http://schemas.microsoft.com/office/2006/metadata/properties" ma:root="true" ma:fieldsID="9c13c6e67b509a657da624646862ce37" ns3:_="" ns4:_="">
    <xsd:import namespace="3243247e-8d7f-4cff-a9ba-5f4d23375e99"/>
    <xsd:import namespace="50e8a399-bf5a-4ab5-aaed-678af10ca50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43247e-8d7f-4cff-a9ba-5f4d23375e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e8a399-bf5a-4ab5-aaed-678af10ca50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243247e-8d7f-4cff-a9ba-5f4d23375e99" xsi:nil="true"/>
  </documentManagement>
</p:properties>
</file>

<file path=customXml/itemProps1.xml><?xml version="1.0" encoding="utf-8"?>
<ds:datastoreItem xmlns:ds="http://schemas.openxmlformats.org/officeDocument/2006/customXml" ds:itemID="{DE22D85F-60BA-4A51-A1DF-FC43A3B6C642}">
  <ds:schemaRefs>
    <ds:schemaRef ds:uri="http://schemas.microsoft.com/sharepoint/v3/contenttype/forms"/>
  </ds:schemaRefs>
</ds:datastoreItem>
</file>

<file path=customXml/itemProps2.xml><?xml version="1.0" encoding="utf-8"?>
<ds:datastoreItem xmlns:ds="http://schemas.openxmlformats.org/officeDocument/2006/customXml" ds:itemID="{1B85520D-6D6D-4EB7-979F-802DD6282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43247e-8d7f-4cff-a9ba-5f4d23375e99"/>
    <ds:schemaRef ds:uri="50e8a399-bf5a-4ab5-aaed-678af10ca5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E88647-562A-460A-88A0-13D05ABABF01}">
  <ds:schemaRefs>
    <ds:schemaRef ds:uri="http://purl.org/dc/elements/1.1/"/>
    <ds:schemaRef ds:uri="http://schemas.openxmlformats.org/package/2006/metadata/core-properties"/>
    <ds:schemaRef ds:uri="http://www.w3.org/XML/1998/namespace"/>
    <ds:schemaRef ds:uri="http://schemas.microsoft.com/office/2006/documentManagement/types"/>
    <ds:schemaRef ds:uri="http://purl.org/dc/dcmitype/"/>
    <ds:schemaRef ds:uri="http://schemas.microsoft.com/office/infopath/2007/PartnerControls"/>
    <ds:schemaRef ds:uri="http://purl.org/dc/terms/"/>
    <ds:schemaRef ds:uri="50e8a399-bf5a-4ab5-aaed-678af10ca500"/>
    <ds:schemaRef ds:uri="3243247e-8d7f-4cff-a9ba-5f4d23375e9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In-Kind_Progress_V0</Template>
  <TotalTime>15393</TotalTime>
  <Words>1825</Words>
  <Application>Microsoft Macintosh PowerPoint</Application>
  <PresentationFormat>Widescreen</PresentationFormat>
  <Paragraphs>290</Paragraphs>
  <Slides>21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Roboto</vt:lpstr>
      <vt:lpstr>Wingdings</vt:lpstr>
      <vt:lpstr>BNL</vt:lpstr>
      <vt:lpstr>Finalizing iCRADAs - Status of international collaboration -  </vt:lpstr>
      <vt:lpstr>Outline</vt:lpstr>
      <vt:lpstr>IKC Docs @ Lab-Level: iCRADAs and PPDs</vt:lpstr>
      <vt:lpstr>EIC IKC iCRADA Overview</vt:lpstr>
      <vt:lpstr>EIC US iCRADA Process</vt:lpstr>
      <vt:lpstr>PowerPoint Presentation</vt:lpstr>
      <vt:lpstr>iCRADAs – Annex A – Detector </vt:lpstr>
      <vt:lpstr>PowerPoint Presentation</vt:lpstr>
      <vt:lpstr>iCRADAs – Annex A – Accelerator </vt:lpstr>
      <vt:lpstr>EIC International Collaborations Overview</vt:lpstr>
      <vt:lpstr>EIC Users Group </vt:lpstr>
      <vt:lpstr>EIC ePIC Collaboration</vt:lpstr>
      <vt:lpstr>EIC Advisory Board (EAB)</vt:lpstr>
      <vt:lpstr>PowerPoint Presentation</vt:lpstr>
      <vt:lpstr>PowerPoint Presentation</vt:lpstr>
      <vt:lpstr>PowerPoint Presentation</vt:lpstr>
      <vt:lpstr>PowerPoint Presentation</vt:lpstr>
      <vt:lpstr>Summary</vt:lpstr>
      <vt:lpstr>Extra Slides</vt:lpstr>
      <vt:lpstr>The EIC iCRADA Templates highlights</vt:lpstr>
      <vt:lpstr>Resource Review Board (RRB)</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EIC International Partnerships &amp; Agreements</dc:title>
  <dc:subject/>
  <dc:creator>Berrutti, Paolo</dc:creator>
  <cp:keywords/>
  <dc:description/>
  <cp:lastModifiedBy>Lari, Luisella</cp:lastModifiedBy>
  <cp:revision>31</cp:revision>
  <dcterms:created xsi:type="dcterms:W3CDTF">2024-09-27T13:23:51Z</dcterms:created>
  <dcterms:modified xsi:type="dcterms:W3CDTF">2026-06-08T15:05:14Z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0x0101001B8ADECB340160469430AC0F4EA775FA</vt:lpwstr>
  </property>
  <property fmtid="{D5CDD505-2E9C-101B-9397-08002B2CF9AE}" pid="3" name="MediaServiceImageTags">
    <vt:lpwstr/>
  </property>
</Properties>
</file>