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2" r:id="rId3"/>
    <p:sldMasterId id="2147483678" r:id="rId4"/>
    <p:sldMasterId id="2147483690" r:id="rId5"/>
    <p:sldMasterId id="2147483702" r:id="rId6"/>
    <p:sldMasterId id="2147483714" r:id="rId7"/>
    <p:sldMasterId id="2147483726" r:id="rId8"/>
  </p:sldMasterIdLst>
  <p:notesMasterIdLst>
    <p:notesMasterId r:id="rId47"/>
  </p:notesMasterIdLst>
  <p:handoutMasterIdLst>
    <p:handoutMasterId r:id="rId48"/>
  </p:handoutMasterIdLst>
  <p:sldIdLst>
    <p:sldId id="256" r:id="rId9"/>
    <p:sldId id="2147469546" r:id="rId10"/>
    <p:sldId id="2147469720" r:id="rId11"/>
    <p:sldId id="2147375332" r:id="rId12"/>
    <p:sldId id="2147469726" r:id="rId13"/>
    <p:sldId id="2147469721" r:id="rId14"/>
    <p:sldId id="2147375435" r:id="rId15"/>
    <p:sldId id="2147469722" r:id="rId16"/>
    <p:sldId id="2147469690" r:id="rId17"/>
    <p:sldId id="2147469562" r:id="rId18"/>
    <p:sldId id="2147469561" r:id="rId19"/>
    <p:sldId id="2147469565" r:id="rId20"/>
    <p:sldId id="2147469566" r:id="rId21"/>
    <p:sldId id="2147469718" r:id="rId22"/>
    <p:sldId id="2147469560" r:id="rId23"/>
    <p:sldId id="5916" r:id="rId24"/>
    <p:sldId id="2147469563" r:id="rId25"/>
    <p:sldId id="2147469564" r:id="rId26"/>
    <p:sldId id="2147469724" r:id="rId27"/>
    <p:sldId id="260" r:id="rId28"/>
    <p:sldId id="2147469723" r:id="rId29"/>
    <p:sldId id="2147469665" r:id="rId30"/>
    <p:sldId id="2147469691" r:id="rId31"/>
    <p:sldId id="2147469708" r:id="rId32"/>
    <p:sldId id="2147469554" r:id="rId33"/>
    <p:sldId id="258" r:id="rId34"/>
    <p:sldId id="2147469538" r:id="rId35"/>
    <p:sldId id="2147469545" r:id="rId36"/>
    <p:sldId id="2147375343" r:id="rId37"/>
    <p:sldId id="2147375342" r:id="rId38"/>
    <p:sldId id="2147375459" r:id="rId39"/>
    <p:sldId id="5854" r:id="rId40"/>
    <p:sldId id="2147469676" r:id="rId41"/>
    <p:sldId id="2147469710" r:id="rId42"/>
    <p:sldId id="2147375470" r:id="rId43"/>
    <p:sldId id="5821" r:id="rId44"/>
    <p:sldId id="5759" r:id="rId45"/>
    <p:sldId id="2147375434" r:id="rId46"/>
  </p:sldIdLst>
  <p:sldSz cx="12192000" cy="6858000"/>
  <p:notesSz cx="7315200" cy="12344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58" autoAdjust="0"/>
    <p:restoredTop sz="91562" autoAdjust="0"/>
  </p:normalViewPr>
  <p:slideViewPr>
    <p:cSldViewPr snapToGrid="0">
      <p:cViewPr varScale="1">
        <p:scale>
          <a:sx n="97" d="100"/>
          <a:sy n="97" d="100"/>
        </p:scale>
        <p:origin x="78" y="5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838"/>
    </p:cViewPr>
  </p:sorterViewPr>
  <p:notesViewPr>
    <p:cSldViewPr snapToGrid="0">
      <p:cViewPr varScale="1">
        <p:scale>
          <a:sx n="68" d="100"/>
          <a:sy n="68" d="100"/>
        </p:scale>
        <p:origin x="344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21B380B-59BD-4648-99FC-57D8C3A05C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558" cy="618223"/>
          </a:xfrm>
          <a:prstGeom prst="rect">
            <a:avLst/>
          </a:prstGeom>
        </p:spPr>
        <p:txBody>
          <a:bodyPr vert="horz" lIns="99158" tIns="49579" rIns="99158" bIns="4957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2FF8C0-86E1-4C7D-B2E7-755CD23850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829" y="0"/>
            <a:ext cx="3169558" cy="618223"/>
          </a:xfrm>
          <a:prstGeom prst="rect">
            <a:avLst/>
          </a:prstGeom>
        </p:spPr>
        <p:txBody>
          <a:bodyPr vert="horz" lIns="99158" tIns="49579" rIns="99158" bIns="49579" rtlCol="0"/>
          <a:lstStyle>
            <a:lvl1pPr algn="r">
              <a:defRPr sz="1300"/>
            </a:lvl1pPr>
          </a:lstStyle>
          <a:p>
            <a:fld id="{A9BEFCC0-7B02-4266-B144-81B583BBDA70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A903E7-9306-4A12-9B25-53A9033FB31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726178"/>
            <a:ext cx="3169558" cy="618223"/>
          </a:xfrm>
          <a:prstGeom prst="rect">
            <a:avLst/>
          </a:prstGeom>
        </p:spPr>
        <p:txBody>
          <a:bodyPr vert="horz" lIns="99158" tIns="49579" rIns="99158" bIns="4957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FF0B37-24CF-4EFC-94A7-680BE6966C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829" y="11726178"/>
            <a:ext cx="3169558" cy="618223"/>
          </a:xfrm>
          <a:prstGeom prst="rect">
            <a:avLst/>
          </a:prstGeom>
        </p:spPr>
        <p:txBody>
          <a:bodyPr vert="horz" lIns="99158" tIns="49579" rIns="99158" bIns="49579" rtlCol="0" anchor="b"/>
          <a:lstStyle>
            <a:lvl1pPr algn="r">
              <a:defRPr sz="1300"/>
            </a:lvl1pPr>
          </a:lstStyle>
          <a:p>
            <a:fld id="{15CD4F64-A18C-4548-A7E3-DDEA481A0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94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619365"/>
          </a:xfrm>
          <a:prstGeom prst="rect">
            <a:avLst/>
          </a:prstGeom>
        </p:spPr>
        <p:txBody>
          <a:bodyPr vert="horz" lIns="112284" tIns="56143" rIns="112284" bIns="56143" rtlCol="0"/>
          <a:lstStyle>
            <a:lvl1pPr algn="l">
              <a:defRPr sz="15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619365"/>
          </a:xfrm>
          <a:prstGeom prst="rect">
            <a:avLst/>
          </a:prstGeom>
        </p:spPr>
        <p:txBody>
          <a:bodyPr vert="horz" lIns="112284" tIns="56143" rIns="112284" bIns="56143" rtlCol="0"/>
          <a:lstStyle>
            <a:lvl1pPr algn="r">
              <a:defRPr sz="1500"/>
            </a:lvl1pPr>
          </a:lstStyle>
          <a:p>
            <a:fld id="{10A07F3E-2FAC-4F25-AB2D-57652CFB3F76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4638"/>
            <a:ext cx="7404100" cy="41640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12284" tIns="56143" rIns="112284" bIns="5614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5940742"/>
            <a:ext cx="5852160" cy="4860608"/>
          </a:xfrm>
          <a:prstGeom prst="rect">
            <a:avLst/>
          </a:prstGeom>
        </p:spPr>
        <p:txBody>
          <a:bodyPr vert="horz" lIns="112284" tIns="56143" rIns="112284" bIns="5614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725038"/>
            <a:ext cx="3169920" cy="619362"/>
          </a:xfrm>
          <a:prstGeom prst="rect">
            <a:avLst/>
          </a:prstGeom>
        </p:spPr>
        <p:txBody>
          <a:bodyPr vert="horz" lIns="112284" tIns="56143" rIns="112284" bIns="56143" rtlCol="0" anchor="b"/>
          <a:lstStyle>
            <a:lvl1pPr algn="l">
              <a:defRPr sz="15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11725038"/>
            <a:ext cx="3169920" cy="619362"/>
          </a:xfrm>
          <a:prstGeom prst="rect">
            <a:avLst/>
          </a:prstGeom>
        </p:spPr>
        <p:txBody>
          <a:bodyPr vert="horz" lIns="112284" tIns="56143" rIns="112284" bIns="56143" rtlCol="0" anchor="b"/>
          <a:lstStyle>
            <a:lvl1pPr algn="r">
              <a:defRPr sz="1500"/>
            </a:lvl1pPr>
          </a:lstStyle>
          <a:p>
            <a:fld id="{0F27E3DE-8F3D-4442-9E56-0EDB4E26F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96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27E3DE-8F3D-4442-9E56-0EDB4E26FAF2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728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5AB34-511A-FD0A-45FB-B3D367E76A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47CD7-C734-21F6-81DC-8290AD721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5552A-C9A1-3B8D-7A2D-F5441EEA6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7893C-2C1F-EBE1-FB9B-B608C684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56ED7-D41B-2D16-06CA-A7C673BE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30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E58DC-EC7D-1AAE-FC0C-EFA2DBBA9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119D6F-A165-85EA-8148-8317F9EDFE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50DB6-7CEF-B406-D3D9-151521C94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2322C-6410-55F0-D892-B131B6997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312EE-FC0C-F3A3-E0D7-778686D8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37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399AC2-BF2C-3B86-904C-346D92D26B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EC373F-E4F1-6A11-3C23-AEBA271E7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73865-0919-6864-3097-95B6E797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333B7-AA9C-C8D3-A171-FE697565E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917D7-4F3D-F06C-89C8-B22ED9066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42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3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B845-9551-8488-0E95-7AF95F728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57D4D-66DD-A196-D0A8-8805CE505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0ADDD-5152-73DD-11CC-AFBE0829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9CBD8-7511-A28A-2586-7ABB5F707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AD182-9F01-4238-3E61-32F24576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68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E01F-402B-896B-075E-8B52C03B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D732-D622-D697-7848-0C60AE57E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CEBB6-0851-0996-41E2-CD4C2019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2124-1FF5-0D00-9D1D-75F1B6E5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A1524-79FD-873B-B8AB-264A11B3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77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97D3-26E5-3B41-5D7F-5E9416CB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A382-22CC-D083-9CD5-3AB35402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C9DF4-3875-85D0-B28E-94494689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3D6A2-64B4-C0E6-A47B-5E668C46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B46D-86E4-4FA0-0887-108854F9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96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91E8-7E58-9C8E-1D32-516EC26D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2D4AF-133D-18E9-CF22-2098E9C07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322A9-3784-C2C4-38FB-C81DBCD29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25AEC-0412-98AB-FD28-7EFA7752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D1176-F8FD-2CB4-4AD9-9C103A66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B3C3D-1318-EFDB-C2F7-549844E5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70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FC24-176B-5708-56AB-20547320A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5511F-C5BC-D4A0-5CDB-7008E780C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7D202-A3AD-C87E-E899-06F554BA2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CB123-703D-2800-97F4-A2467204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AFE6E-4586-3040-72DD-058A028F8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55D26-1F68-200C-91E8-DD30A7C8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C0213-F391-E86F-E0D7-F9080ACDB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01F6C0-C02E-41F7-7624-1F211EE1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09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C3C1-03E4-626B-6509-5FCF8937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4602D-309E-D848-B30A-670F020C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CDDC2-FA23-DA00-4444-2D07EAF2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66360-FD7F-85A3-F579-AA3338FE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75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B827B-B882-EF08-B94B-BC4EC3D6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89B48-3C65-1306-B9D4-327B80F5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D6E66-4D34-308B-F928-8D840B0E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25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B975-3C76-A5B6-03AA-7AC63BB7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08828-AC71-580F-80EF-6A433FFFF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7CEB2-9E6E-C5BF-873F-165920CCA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34356-4E42-BF9D-CB81-6773A644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E8D09-8B4B-D8F3-D8D7-4F1FCA32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22E60-46A7-473C-0F1F-79037FED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95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EBA92-7908-1273-E767-7B2A3213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4B9B4-47EF-CC1D-C064-45CA347A2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63157-7AFE-02D8-18E0-37EED5965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DEC48-4944-1100-0E64-1C1DB3CCD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0AB3E-0CF0-B66D-CA0A-3C4AA0A73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89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0046-A409-B36B-0483-B5070C3D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34E26B-AE0F-8A59-618E-10CEDDB26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6652A-0F6C-C445-0475-70FA07134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A17E3-2E60-0D8A-A502-DE4F23B4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AC12B-5593-0FAE-01CA-06B9DBCE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3083A-0444-8F96-5D17-8A51D0FF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34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EAA9-FD5C-FB10-5E29-583D9563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E0C21-CAF2-8240-D002-C94BB8AD4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8ADFB-0727-ACB3-0B41-39AEC1F3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1AE20-ACDE-5B8A-6842-D0FD18AA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6B906-77A9-191C-0750-487D682D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54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0B496-BCD1-C439-2F1B-3F41C2831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CC6F7-725F-20A8-3417-6C523576E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0F375-C9CC-DEF1-A546-790055B0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C2972-7336-1AFA-EC13-3993874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88EB3-F852-190D-3BEB-C3CCF3CC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576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3308" y="450531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554" y="457965"/>
            <a:ext cx="1825604" cy="4572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982CCA-1B74-BF6E-B229-11EF11E8D2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94996" y="480267"/>
            <a:ext cx="2309706" cy="4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82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606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91989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 algn="ctr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 userDrawn="1"/>
        </p:nvCxnSpPr>
        <p:spPr>
          <a:xfrm>
            <a:off x="462579" y="631841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074F84E-EF76-CA39-E301-A3348DE274D5}"/>
              </a:ext>
            </a:extLst>
          </p:cNvPr>
          <p:cNvSpPr txBox="1">
            <a:spLocks/>
          </p:cNvSpPr>
          <p:nvPr userDrawn="1"/>
        </p:nvSpPr>
        <p:spPr>
          <a:xfrm>
            <a:off x="8841202" y="6328469"/>
            <a:ext cx="2648199" cy="365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R. Ent, E.C. </a:t>
            </a:r>
            <a:r>
              <a:rPr lang="en-US" dirty="0" err="1"/>
              <a:t>Aschenauer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4606582-D36F-CC3D-2707-211D1BDF8842}"/>
              </a:ext>
            </a:extLst>
          </p:cNvPr>
          <p:cNvSpPr txBox="1">
            <a:spLocks/>
          </p:cNvSpPr>
          <p:nvPr userDrawn="1"/>
        </p:nvSpPr>
        <p:spPr>
          <a:xfrm>
            <a:off x="369000" y="6511032"/>
            <a:ext cx="10841306" cy="2460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Incremental Preliminary Design and Safety Review of the EIC Detector DAQ and Electronics, September 3 &amp; 4, 2025</a:t>
            </a:r>
          </a:p>
        </p:txBody>
      </p:sp>
    </p:spTree>
    <p:extLst>
      <p:ext uri="{BB962C8B-B14F-4D97-AF65-F5344CB8AC3E}">
        <p14:creationId xmlns:p14="http://schemas.microsoft.com/office/powerpoint/2010/main" val="4046710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2B54326-9283-87C5-2211-07467D152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>
            <a:normAutofit/>
          </a:bodyPr>
          <a:lstStyle>
            <a:lvl1pPr marL="346075" indent="-346075">
              <a:buFont typeface="+mj-lt"/>
              <a:buAutoNum type="arabicPeriod"/>
              <a:defRPr sz="2000"/>
            </a:lvl1pPr>
            <a:lvl2pPr marL="684212" indent="-457200">
              <a:buFont typeface="+mj-lt"/>
              <a:buAutoNum type="alphaUcPeriod"/>
              <a:defRPr/>
            </a:lvl2pPr>
            <a:lvl3pPr marL="803275" indent="-342900">
              <a:buFont typeface="+mj-lt"/>
              <a:buAutoNum type="romanLcPeriod"/>
              <a:defRPr/>
            </a:lvl3pPr>
            <a:lvl4pPr marL="1030287" indent="-342900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Charges – Arial 20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B03C22F-5552-870B-477F-48CD037483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53425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Charge Questions Addressed</a:t>
            </a:r>
          </a:p>
        </p:txBody>
      </p:sp>
    </p:spTree>
    <p:extLst>
      <p:ext uri="{BB962C8B-B14F-4D97-AF65-F5344CB8AC3E}">
        <p14:creationId xmlns:p14="http://schemas.microsoft.com/office/powerpoint/2010/main" val="3329902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35169"/>
            <a:ext cx="11499234" cy="48034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32175684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5AB34-511A-FD0A-45FB-B3D367E76A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47CD7-C734-21F6-81DC-8290AD721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5552A-C9A1-3B8D-7A2D-F5441EEA6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7893C-2C1F-EBE1-FB9B-B608C684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56ED7-D41B-2D16-06CA-A7C673BE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898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EBA92-7908-1273-E767-7B2A3213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4B9B4-47EF-CC1D-C064-45CA347A2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63157-7AFE-02D8-18E0-37EED5965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DEC48-4944-1100-0E64-1C1DB3CCD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0AB3E-0CF0-B66D-CA0A-3C4AA0A73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83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69262-B510-C432-D04D-8499F967D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4D96B-5635-2E89-C26B-ACC811BE1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2199A-CBEA-7765-2943-D1FF767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D99E3-67B5-E122-9252-424B616A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C15FD-16DF-FC3D-4F1B-9BFF1310D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832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69262-B510-C432-D04D-8499F967D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4D96B-5635-2E89-C26B-ACC811BE1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2199A-CBEA-7765-2943-D1FF767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D99E3-67B5-E122-9252-424B616A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C15FD-16DF-FC3D-4F1B-9BFF1310D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80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D5E06-5C5A-4089-57EC-176D40AC4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F8A1A-0A38-BD51-B130-3E61C224E7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8B401-440A-2CFD-4FAD-13FC6AC69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FB9E2-BA7B-0D56-B8F3-60E2AB38D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24088-5AEC-4DA0-5C47-F543B1B48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F257F-693C-3229-7620-D94FA6D8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14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4561-025E-004B-C7A8-4739232C9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C9AB3-9AAD-BAA5-E760-92E2508A3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52426-AE55-6BE5-ADC7-2590154B6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9B071D-0BA2-447D-120F-23A5BE6F9A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DFD439-6179-397E-53A2-0C9D40C57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2BBDD-4F03-E7A6-7A03-86CB7183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37E2B5-E85C-FFB5-7CB4-227258449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ED8C27-580B-ECD0-7760-DB9DF74B0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13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81C7B-176A-7987-56DF-4FB1FF984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B5906-75B8-CA47-90FF-B40E10E46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0E031-C721-04CB-329B-5C3D894CC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6CBF7-6901-0C83-6C7C-81508846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821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0E1C9B-B735-78AF-127B-A74A000FB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608120-3DBA-5C15-1F08-AAD72542C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05029-1627-473B-0BAB-1C2F32714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147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A2A3A-ED7F-C1A1-3087-72B30DE6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F622D-E5C4-97C5-3E1F-B8EA3C713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6DACA-02F4-D01D-3321-F37E2906D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041F7-FB4D-016B-36A3-3AAEAF741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69B2C-598D-7489-04C4-53A0E599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DFCB9C-A0FF-8B09-B7F6-0AE1B6242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11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AD3AD-A53C-9FD4-318C-1F4BA8DA0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E6B677-3CCB-AAD5-582C-4375F193A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9CB5C-76BD-9AED-2315-60B5A0F1F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73BD1-9B5C-105B-746B-AB71A8989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F82F6-6F88-C36E-4EA2-B88F37AF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82276-A3E9-F29D-EF5F-FBAE65D27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981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E58DC-EC7D-1AAE-FC0C-EFA2DBBA9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119D6F-A165-85EA-8148-8317F9EDFE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50DB6-7CEF-B406-D3D9-151521C94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2322C-6410-55F0-D892-B131B6997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312EE-FC0C-F3A3-E0D7-778686D8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377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399AC2-BF2C-3B86-904C-346D92D26B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EC373F-E4F1-6A11-3C23-AEBA271E7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73865-0919-6864-3097-95B6E797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333B7-AA9C-C8D3-A171-FE697565E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917D7-4F3D-F06C-89C8-B22ED9066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514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03DE1-8B46-2B68-A834-4806BFC9A6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3635" y="406400"/>
            <a:ext cx="5142186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3A558-A4F2-B68B-DD21-8024DBE2D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9207" y="3058128"/>
            <a:ext cx="3904593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9B1F0-F476-6620-2CF7-516FE8A1B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C55F4-B7F0-7568-77DB-8A031B9CB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8AEC6-5679-438D-2BD2-D8EF89C34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52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D5E06-5C5A-4089-57EC-176D40AC4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F8A1A-0A38-BD51-B130-3E61C224E7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8B401-440A-2CFD-4FAD-13FC6AC69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FB9E2-BA7B-0D56-B8F3-60E2AB38D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24088-5AEC-4DA0-5C47-F543B1B48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F257F-693C-3229-7620-D94FA6D8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500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17865-3444-F90E-8733-62F71B477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107D6-39CA-C1A8-2C2A-E85615B12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8789C-52B4-C26A-CC1D-80F65CC2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7912A-B47F-162C-386F-92BF8E3AE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7D26F-F47B-CFAE-7C0C-C5CD806E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15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C6492-1092-A17A-5892-89DC25BE7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FE20A-AF4A-995E-A301-99DB82988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86FA1-3092-5944-4E9B-18ED81F4C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FF9DA-9CE0-40A5-09F0-4029ACCA6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ECA53-26EF-A0D7-26E9-119EF239A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0786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044C7-7BB1-E0C6-F78C-18BC4219B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C0EA8-5C99-A3D7-B89B-6B5BA44334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34D9E2-1853-FA4D-373F-0C9E3BE0C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301575-5AAB-2390-6A1D-9E5E19AF8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7111A-60A9-EEF5-EC39-70BCF233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BC291A-B67E-A239-6DB2-338397D81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089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1C9D7-1ED8-FC14-F069-7B862F9B3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0AFD7-DA8A-717E-BE50-0D50B4875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8ABDB3-96E7-8EF2-F825-0BA2F28F7C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9E1104-BBB2-18C4-4332-5ACA5373F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B347F5-EC1B-69BF-5FE7-50E8C0BBB7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FF9E46-F058-EE4D-7FD5-37EEAC91E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8993DB-21D9-F85C-2C3D-6E1D738D8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540289-C946-2298-A085-34E5A42A7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020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A4C46-9288-1145-6648-2344A01B3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9A7995-C2CF-5D08-0874-2FF92E82D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C23DB9-C4CA-D802-FEA6-E7379411A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4F0695-BFFB-40FF-CA5F-14BF76BB4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1573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D8D1C5-B635-6241-B64B-D570F58AC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366799-F8DA-E591-14FE-979299CDD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FDD63-C306-6F61-6173-AAC1F137D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429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97547-616E-39D7-967C-6FCCE1210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DFD1B-BB11-B1F2-4923-617D778F3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8B594-1B9D-CB01-7D47-6D85234C9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28CF1E-6B7E-5B6C-DA38-729A41E37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87C1D8-0CBF-98E4-0204-6127617A9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1B839-4CF1-E154-1E7A-BC27F0FAC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552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9BFE5-77E9-69C2-ED94-19110215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F7CAFF-012D-AE76-71AF-15E084631A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7DAE79-935F-2B62-D3F2-72F63F535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3A051-F4D6-A958-7ED5-A3D3025EA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9A86B-3E1B-93E1-DFA4-4C38435BB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C961D5-4F02-09BA-FB56-78B3F830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603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48D24-EDE1-C315-A615-CD203D4B3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9731F-D79D-6582-A69F-2CD636043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8A349-350F-86D0-08F0-6D29B942B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1B573-DC7D-6B61-3F31-62BBDA536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81C7B-9473-350A-B59A-7EEE8F365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599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3B17E3-8B01-6BFA-07A8-36A8EAE7C4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282654-44BC-4DBD-8479-14CA64071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764D6-DAAE-9690-7837-0C17BE96E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17A45-8DDC-7B59-8199-67EEFB87A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60300-ACDB-EC7B-F0B6-9153D730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99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4561-025E-004B-C7A8-4739232C9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C9AB3-9AAD-BAA5-E760-92E2508A3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52426-AE55-6BE5-ADC7-2590154B6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9B071D-0BA2-447D-120F-23A5BE6F9A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DFD439-6179-397E-53A2-0C9D40C57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2BBDD-4F03-E7A6-7A03-86CB7183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37E2B5-E85C-FFB5-7CB4-227258449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ED8C27-580B-ECD0-7760-DB9DF74B0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921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3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B845-9551-8488-0E95-7AF95F728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57D4D-66DD-A196-D0A8-8805CE505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0ADDD-5152-73DD-11CC-AFBE0829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9CBD8-7511-A28A-2586-7ABB5F707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AD182-9F01-4238-3E61-32F24576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747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E01F-402B-896B-075E-8B52C03B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D732-D622-D697-7848-0C60AE57E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CEBB6-0851-0996-41E2-CD4C2019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2124-1FF5-0D00-9D1D-75F1B6E5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A1524-79FD-873B-B8AB-264A11B3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254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97D3-26E5-3B41-5D7F-5E9416CB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A382-22CC-D083-9CD5-3AB35402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C9DF4-3875-85D0-B28E-94494689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3D6A2-64B4-C0E6-A47B-5E668C46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B46D-86E4-4FA0-0887-108854F9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92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91E8-7E58-9C8E-1D32-516EC26D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2D4AF-133D-18E9-CF22-2098E9C07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322A9-3784-C2C4-38FB-C81DBCD29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25AEC-0412-98AB-FD28-7EFA7752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D1176-F8FD-2CB4-4AD9-9C103A66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B3C3D-1318-EFDB-C2F7-549844E5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65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FC24-176B-5708-56AB-20547320A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5511F-C5BC-D4A0-5CDB-7008E780C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7D202-A3AD-C87E-E899-06F554BA2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CB123-703D-2800-97F4-A2467204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AFE6E-4586-3040-72DD-058A028F8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55D26-1F68-200C-91E8-DD30A7C8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C0213-F391-E86F-E0D7-F9080ACDB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01F6C0-C02E-41F7-7624-1F211EE1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857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C3C1-03E4-626B-6509-5FCF8937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4602D-309E-D848-B30A-670F020C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CDDC2-FA23-DA00-4444-2D07EAF2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66360-FD7F-85A3-F579-AA3338FE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509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B827B-B882-EF08-B94B-BC4EC3D6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89B48-3C65-1306-B9D4-327B80F5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D6E66-4D34-308B-F928-8D840B0E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213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B975-3C76-A5B6-03AA-7AC63BB7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08828-AC71-580F-80EF-6A433FFFF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7CEB2-9E6E-C5BF-873F-165920CCA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34356-4E42-BF9D-CB81-6773A644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E8D09-8B4B-D8F3-D8D7-4F1FCA32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22E60-46A7-473C-0F1F-79037FED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476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0046-A409-B36B-0483-B5070C3D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34E26B-AE0F-8A59-618E-10CEDDB26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6652A-0F6C-C445-0475-70FA07134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A17E3-2E60-0D8A-A502-DE4F23B4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AC12B-5593-0FAE-01CA-06B9DBCE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3083A-0444-8F96-5D17-8A51D0FF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799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EAA9-FD5C-FB10-5E29-583D9563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E0C21-CAF2-8240-D002-C94BB8AD4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8ADFB-0727-ACB3-0B41-39AEC1F3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1AE20-ACDE-5B8A-6842-D0FD18AA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6B906-77A9-191C-0750-487D682D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2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81C7B-176A-7987-56DF-4FB1FF984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B5906-75B8-CA47-90FF-B40E10E46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0E031-C721-04CB-329B-5C3D894CC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6CBF7-6901-0C83-6C7C-81508846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451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0B496-BCD1-C439-2F1B-3F41C2831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CC6F7-725F-20A8-3417-6C523576E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0F375-C9CC-DEF1-A546-790055B0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C2972-7336-1AFA-EC13-3993874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88EB3-F852-190D-3BEB-C3CCF3CC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23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5AB34-511A-FD0A-45FB-B3D367E76A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47CD7-C734-21F6-81DC-8290AD721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5552A-C9A1-3B8D-7A2D-F5441EEA6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7893C-2C1F-EBE1-FB9B-B608C684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56ED7-D41B-2D16-06CA-A7C673BE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773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EBA92-7908-1273-E767-7B2A3213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4B9B4-47EF-CC1D-C064-45CA347A2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63157-7AFE-02D8-18E0-37EED5965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DEC48-4944-1100-0E64-1C1DB3CCD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0AB3E-0CF0-B66D-CA0A-3C4AA0A73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60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69262-B510-C432-D04D-8499F967D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4D96B-5635-2E89-C26B-ACC811BE1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2199A-CBEA-7765-2943-D1FF767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D99E3-67B5-E122-9252-424B616A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C15FD-16DF-FC3D-4F1B-9BFF1310D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188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D5E06-5C5A-4089-57EC-176D40AC4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F8A1A-0A38-BD51-B130-3E61C224E7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8B401-440A-2CFD-4FAD-13FC6AC69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FB9E2-BA7B-0D56-B8F3-60E2AB38D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24088-5AEC-4DA0-5C47-F543B1B48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F257F-693C-3229-7620-D94FA6D8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712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4561-025E-004B-C7A8-4739232C9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C9AB3-9AAD-BAA5-E760-92E2508A3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52426-AE55-6BE5-ADC7-2590154B6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9B071D-0BA2-447D-120F-23A5BE6F9A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DFD439-6179-397E-53A2-0C9D40C57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2BBDD-4F03-E7A6-7A03-86CB7183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37E2B5-E85C-FFB5-7CB4-227258449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ED8C27-580B-ECD0-7760-DB9DF74B0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102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81C7B-176A-7987-56DF-4FB1FF984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B5906-75B8-CA47-90FF-B40E10E46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0E031-C721-04CB-329B-5C3D894CC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6CBF7-6901-0C83-6C7C-81508846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825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0E1C9B-B735-78AF-127B-A74A000FB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608120-3DBA-5C15-1F08-AAD72542C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05029-1627-473B-0BAB-1C2F32714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199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A2A3A-ED7F-C1A1-3087-72B30DE6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F622D-E5C4-97C5-3E1F-B8EA3C713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6DACA-02F4-D01D-3321-F37E2906D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041F7-FB4D-016B-36A3-3AAEAF741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69B2C-598D-7489-04C4-53A0E599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DFCB9C-A0FF-8B09-B7F6-0AE1B6242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302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AD3AD-A53C-9FD4-318C-1F4BA8DA0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E6B677-3CCB-AAD5-582C-4375F193A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9CB5C-76BD-9AED-2315-60B5A0F1F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73BD1-9B5C-105B-746B-AB71A8989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F82F6-6F88-C36E-4EA2-B88F37AF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82276-A3E9-F29D-EF5F-FBAE65D27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23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0E1C9B-B735-78AF-127B-A74A000FB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608120-3DBA-5C15-1F08-AAD72542C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05029-1627-473B-0BAB-1C2F32714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066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E58DC-EC7D-1AAE-FC0C-EFA2DBBA9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119D6F-A165-85EA-8148-8317F9EDFE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50DB6-7CEF-B406-D3D9-151521C94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2322C-6410-55F0-D892-B131B6997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312EE-FC0C-F3A3-E0D7-778686D8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233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399AC2-BF2C-3B86-904C-346D92D26B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EC373F-E4F1-6A11-3C23-AEBA271E7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73865-0919-6864-3097-95B6E797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333B7-AA9C-C8D3-A171-FE697565E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917D7-4F3D-F06C-89C8-B22ED9066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508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3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B845-9551-8488-0E95-7AF95F728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57D4D-66DD-A196-D0A8-8805CE505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0ADDD-5152-73DD-11CC-AFBE0829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9CBD8-7511-A28A-2586-7ABB5F707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AD182-9F01-4238-3E61-32F24576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187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E01F-402B-896B-075E-8B52C03B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D732-D622-D697-7848-0C60AE57E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CEBB6-0851-0996-41E2-CD4C2019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2124-1FF5-0D00-9D1D-75F1B6E5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A1524-79FD-873B-B8AB-264A11B3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516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97D3-26E5-3B41-5D7F-5E9416CB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A382-22CC-D083-9CD5-3AB35402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C9DF4-3875-85D0-B28E-94494689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3D6A2-64B4-C0E6-A47B-5E668C46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B46D-86E4-4FA0-0887-108854F9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788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91E8-7E58-9C8E-1D32-516EC26D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2D4AF-133D-18E9-CF22-2098E9C07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322A9-3784-C2C4-38FB-C81DBCD29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25AEC-0412-98AB-FD28-7EFA7752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D1176-F8FD-2CB4-4AD9-9C103A66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B3C3D-1318-EFDB-C2F7-549844E5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333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FC24-176B-5708-56AB-20547320A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5511F-C5BC-D4A0-5CDB-7008E780C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7D202-A3AD-C87E-E899-06F554BA2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CB123-703D-2800-97F4-A2467204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AFE6E-4586-3040-72DD-058A028F8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55D26-1F68-200C-91E8-DD30A7C8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C0213-F391-E86F-E0D7-F9080ACDB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01F6C0-C02E-41F7-7624-1F211EE1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912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C3C1-03E4-626B-6509-5FCF8937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4602D-309E-D848-B30A-670F020C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CDDC2-FA23-DA00-4444-2D07EAF2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66360-FD7F-85A3-F579-AA3338FE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282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B827B-B882-EF08-B94B-BC4EC3D6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89B48-3C65-1306-B9D4-327B80F5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D6E66-4D34-308B-F928-8D840B0E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000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B975-3C76-A5B6-03AA-7AC63BB7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08828-AC71-580F-80EF-6A433FFFF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7CEB2-9E6E-C5BF-873F-165920CCA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34356-4E42-BF9D-CB81-6773A644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E8D09-8B4B-D8F3-D8D7-4F1FCA32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22E60-46A7-473C-0F1F-79037FED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55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A2A3A-ED7F-C1A1-3087-72B30DE6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F622D-E5C4-97C5-3E1F-B8EA3C713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6DACA-02F4-D01D-3321-F37E2906D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041F7-FB4D-016B-36A3-3AAEAF741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69B2C-598D-7489-04C4-53A0E599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DFCB9C-A0FF-8B09-B7F6-0AE1B6242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439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0046-A409-B36B-0483-B5070C3D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34E26B-AE0F-8A59-618E-10CEDDB26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6652A-0F6C-C445-0475-70FA07134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A17E3-2E60-0D8A-A502-DE4F23B4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AC12B-5593-0FAE-01CA-06B9DBCE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3083A-0444-8F96-5D17-8A51D0FF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398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EAA9-FD5C-FB10-5E29-583D9563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E0C21-CAF2-8240-D002-C94BB8AD4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8ADFB-0727-ACB3-0B41-39AEC1F3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1AE20-ACDE-5B8A-6842-D0FD18AA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6B906-77A9-191C-0750-487D682D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214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0B496-BCD1-C439-2F1B-3F41C2831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CC6F7-725F-20A8-3417-6C523576E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0F375-C9CC-DEF1-A546-790055B0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C2972-7336-1AFA-EC13-3993874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88EB3-F852-190D-3BEB-C3CCF3CC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8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ayout 1">
  <p:cSld name="Content Layout 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11892" y="966055"/>
            <a:ext cx="11285837" cy="538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ftr" idx="11"/>
          </p:nvPr>
        </p:nvSpPr>
        <p:spPr>
          <a:xfrm>
            <a:off x="411893" y="6467336"/>
            <a:ext cx="5223851" cy="31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ePIC General Meeting, June 5, 2026.</a:t>
            </a:r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5635743" y="6467336"/>
            <a:ext cx="714877" cy="30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0" name="Google Shape;20;p2"/>
          <p:cNvCxnSpPr/>
          <p:nvPr/>
        </p:nvCxnSpPr>
        <p:spPr>
          <a:xfrm>
            <a:off x="-16475" y="735987"/>
            <a:ext cx="12208476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21" name="Google Shape;2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52310" y="6387401"/>
            <a:ext cx="1428001" cy="462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5900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AD3AD-A53C-9FD4-318C-1F4BA8DA0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E6B677-3CCB-AAD5-582C-4375F193A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9CB5C-76BD-9AED-2315-60B5A0F1F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73BD1-9B5C-105B-746B-AB71A8989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F82F6-6F88-C36E-4EA2-B88F37AF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82276-A3E9-F29D-EF5F-FBAE65D27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33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EBB4CE-BDD6-0140-7004-520D4D62A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5F9E5-1D88-D574-889C-49955B581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9A1C8-C595-E3AC-0813-004238830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72998-AA47-DCE8-6929-79E93B170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8CAE8-F96F-3E9F-7C41-E6C6FBAE8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1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C1EDF-F53A-8614-E2FA-B871C305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05D3D-7C3F-7375-EC7E-52A2761C9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25882-7DBE-EFFF-5353-4511D27DB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90A07-1EA6-5554-A455-D032D0D07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6ABC7-A4A4-DA95-22A1-6A8E3308C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3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555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667824"/>
            <a:ext cx="11499925" cy="5443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13863-74DF-E737-6E5D-784BD5DB11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6/9/2026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4809B9-BF30-8113-3D67-0C84444E3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7th EIC RRB Meeting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4F7F87-12A5-D87B-B1F0-9FF0F3081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5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  <p15:guide id="9" pos="360">
          <p15:clr>
            <a:srgbClr val="F26B43"/>
          </p15:clr>
        </p15:guide>
        <p15:guide id="10" orient="horz" pos="3888">
          <p15:clr>
            <a:srgbClr val="F26B43"/>
          </p15:clr>
        </p15:guide>
        <p15:guide id="11" pos="7320">
          <p15:clr>
            <a:srgbClr val="F26B43"/>
          </p15:clr>
        </p15:guide>
        <p15:guide id="12" orient="horz" pos="412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EBB4CE-BDD6-0140-7004-520D4D62A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5F9E5-1D88-D574-889C-49955B581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9A1C8-C595-E3AC-0813-004238830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72998-AA47-DCE8-6929-79E93B170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8CAE8-F96F-3E9F-7C41-E6C6FBAE8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44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49FDA3-D536-758C-D09F-1635A0E5A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48FDDB-0334-413D-93E8-95AFA1A41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87CFD-5CB5-59CF-8E90-373EF9574F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A7CE9-7425-68D9-EC94-63B290516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ACB99-64B2-CC42-572F-84EED9812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39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C1EDF-F53A-8614-E2FA-B871C305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05D3D-7C3F-7375-EC7E-52A2761C9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25882-7DBE-EFFF-5353-4511D27DB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90A07-1EA6-5554-A455-D032D0D07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6ABC7-A4A4-DA95-22A1-6A8E3308C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97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EBB4CE-BDD6-0140-7004-520D4D62A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5F9E5-1D88-D574-889C-49955B581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9A1C8-C595-E3AC-0813-004238830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72998-AA47-DCE8-6929-79E93B170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8CAE8-F96F-3E9F-7C41-E6C6FBAE8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2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C1EDF-F53A-8614-E2FA-B871C305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05D3D-7C3F-7375-EC7E-52A2761C9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25882-7DBE-EFFF-5353-4511D27DB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90A07-1EA6-5554-A455-D032D0D07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6ABC7-A4A4-DA95-22A1-6A8E3308C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73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gif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65.jp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www.linkedin.com/feed/update/urn:li:activity:7453099404091289600" TargetMode="Externa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7" Type="http://schemas.openxmlformats.org/officeDocument/2006/relationships/hyperlink" Target="https://eic.github.io/firebird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2.riken.jp/event/5568/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bnl.gov/event/31808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81.png"/><Relationship Id="rId7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41.png"/><Relationship Id="rId9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5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31905/" TargetMode="External"/><Relationship Id="rId2" Type="http://schemas.openxmlformats.org/officeDocument/2006/relationships/hyperlink" Target="https://indico.bnl.gov/event/32328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eic.github.io/documentation/tutorials.html" TargetMode="External"/><Relationship Id="rId3" Type="http://schemas.openxmlformats.org/officeDocument/2006/relationships/hyperlink" Target="https://lists.bnl.gov/mailman/listinfo" TargetMode="External"/><Relationship Id="rId7" Type="http://schemas.openxmlformats.org/officeDocument/2006/relationships/hyperlink" Target="https://eic.github.io/documentation/landingpage.html" TargetMode="External"/><Relationship Id="rId2" Type="http://schemas.openxmlformats.org/officeDocument/2006/relationships/hyperlink" Target="https://www.bnl.gov/eic/epic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ki.bnl.gov/EPIC/index.php?title=Early-Career_Election" TargetMode="External"/><Relationship Id="rId11" Type="http://schemas.openxmlformats.org/officeDocument/2006/relationships/image" Target="../media/image12.png"/><Relationship Id="rId5" Type="http://schemas.openxmlformats.org/officeDocument/2006/relationships/hyperlink" Target="https://indico.bnl.gov/category/435/" TargetMode="External"/><Relationship Id="rId10" Type="http://schemas.openxmlformats.org/officeDocument/2006/relationships/hyperlink" Target="https://zenodo.org/communities/epic" TargetMode="External"/><Relationship Id="rId4" Type="http://schemas.openxmlformats.org/officeDocument/2006/relationships/hyperlink" Target="https://indico.bnl.gov/category/402/" TargetMode="External"/><Relationship Id="rId9" Type="http://schemas.openxmlformats.org/officeDocument/2006/relationships/hyperlink" Target="https://chat.epic-eic.org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cug.org/content/join.html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greybook.cern.ch/experiment/recognized" TargetMode="External"/><Relationship Id="rId7" Type="http://schemas.openxmlformats.org/officeDocument/2006/relationships/image" Target="../media/image1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Users.Office@cern.ch" TargetMode="External"/><Relationship Id="rId5" Type="http://schemas.openxmlformats.org/officeDocument/2006/relationships/hyperlink" Target="https://usersoffice.web.cern.ch/team-leaders-corner" TargetMode="External"/><Relationship Id="rId4" Type="http://schemas.openxmlformats.org/officeDocument/2006/relationships/hyperlink" Target="https://usersoffice.web.cern.ch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jpg"/><Relationship Id="rId7" Type="http://schemas.openxmlformats.org/officeDocument/2006/relationships/image" Target="../media/image25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6.xml"/><Relationship Id="rId5" Type="http://schemas.openxmlformats.org/officeDocument/2006/relationships/hyperlink" Target="https://indico.bnl.gov/event/30532/" TargetMode="Externa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EAE69-B494-68D1-AA62-0342524EE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7814" y="1909416"/>
            <a:ext cx="5142186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Report from the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Collaboration Spokesperson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1E341D-878F-525F-9E15-72B001C18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7814" y="4710045"/>
            <a:ext cx="4938005" cy="1120492"/>
          </a:xfrm>
        </p:spPr>
        <p:txBody>
          <a:bodyPr>
            <a:normAutofit/>
          </a:bodyPr>
          <a:lstStyle/>
          <a:p>
            <a:r>
              <a:rPr lang="en-US" dirty="0"/>
              <a:t>John Lajoie</a:t>
            </a:r>
          </a:p>
          <a:p>
            <a:r>
              <a:rPr lang="en-US" i="1" dirty="0"/>
              <a:t>Oak Ridge National Laboratory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F74F63-E6D4-1C03-5C6D-B58657B31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146" y="1403716"/>
            <a:ext cx="1743521" cy="125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43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6E70A-7626-62C1-A832-E0DE84393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5988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Revised Collaboration Charter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3A07F-2806-387A-593F-8DA07D292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76" y="1354286"/>
            <a:ext cx="5660923" cy="50020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Revised </a:t>
            </a:r>
            <a:r>
              <a:rPr lang="en-US" dirty="0" err="1"/>
              <a:t>ePIC</a:t>
            </a:r>
            <a:r>
              <a:rPr lang="en-US" dirty="0"/>
              <a:t> Collaboration Charter passed by Collaboration Council vote April 7, 2026</a:t>
            </a:r>
          </a:p>
          <a:p>
            <a:pPr lvl="1"/>
            <a:r>
              <a:rPr lang="en-US" dirty="0"/>
              <a:t>Original charter from late 2022</a:t>
            </a:r>
          </a:p>
          <a:p>
            <a:r>
              <a:rPr lang="en-US" dirty="0"/>
              <a:t>Revisions include:</a:t>
            </a:r>
          </a:p>
          <a:p>
            <a:pPr lvl="1"/>
            <a:r>
              <a:rPr lang="en-US" dirty="0"/>
              <a:t>Collaboration Culture Committee with revised scope</a:t>
            </a:r>
          </a:p>
          <a:p>
            <a:pPr lvl="1"/>
            <a:r>
              <a:rPr lang="en-US" dirty="0"/>
              <a:t>Clearer separation between charter and policies (especially Membership, Publication policies)</a:t>
            </a:r>
          </a:p>
          <a:p>
            <a:pPr lvl="1"/>
            <a:r>
              <a:rPr lang="en-US" dirty="0"/>
              <a:t>Added Affiliate membership</a:t>
            </a:r>
          </a:p>
          <a:p>
            <a:pPr lvl="1"/>
            <a:r>
              <a:rPr lang="en-US" dirty="0"/>
              <a:t>Added Emeritus Collaborators</a:t>
            </a:r>
          </a:p>
          <a:p>
            <a:pPr lvl="1"/>
            <a:r>
              <a:rPr lang="en-US" dirty="0"/>
              <a:t>Shorten voting timeline</a:t>
            </a:r>
          </a:p>
          <a:p>
            <a:pPr lvl="1"/>
            <a:r>
              <a:rPr lang="en-US" dirty="0"/>
              <a:t>Cleanups and clarifying language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Policy revisions underway to synchronize with revised charter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2429C-E425-E049-8009-0EAD06DF2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CE437-6AA2-95D0-E8E1-7636A743D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B80B9-A460-94CD-4DE6-E0777705F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B31CC4-A1AE-D260-6AD8-FE87C412D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668" y="1354286"/>
            <a:ext cx="4850256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8B0FD5-6B2A-0E3C-BBD8-E844745A441B}"/>
              </a:ext>
            </a:extLst>
          </p:cNvPr>
          <p:cNvSpPr txBox="1"/>
          <p:nvPr/>
        </p:nvSpPr>
        <p:spPr>
          <a:xfrm>
            <a:off x="8509037" y="365126"/>
            <a:ext cx="3046325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Charter Update Committee: </a:t>
            </a:r>
          </a:p>
          <a:p>
            <a:r>
              <a:rPr lang="en-US" dirty="0"/>
              <a:t>Jana </a:t>
            </a:r>
            <a:r>
              <a:rPr lang="en-US" dirty="0" err="1"/>
              <a:t>Bielcikova</a:t>
            </a:r>
            <a:r>
              <a:rPr lang="en-US" dirty="0"/>
              <a:t> (Prague) </a:t>
            </a:r>
          </a:p>
          <a:p>
            <a:r>
              <a:rPr lang="en-US" dirty="0"/>
              <a:t>Annalisa D'Angelo (Rome)</a:t>
            </a:r>
          </a:p>
          <a:p>
            <a:r>
              <a:rPr lang="en-US" dirty="0"/>
              <a:t>Olga Evdokimov (UIC) </a:t>
            </a:r>
          </a:p>
          <a:p>
            <a:r>
              <a:rPr lang="en-US" dirty="0"/>
              <a:t>Sylvester Joosten (ANL) </a:t>
            </a:r>
          </a:p>
          <a:p>
            <a:r>
              <a:rPr lang="en-US" dirty="0" err="1"/>
              <a:t>Rongrong</a:t>
            </a:r>
            <a:r>
              <a:rPr lang="en-US" dirty="0"/>
              <a:t> Ma (BNL) </a:t>
            </a:r>
          </a:p>
          <a:p>
            <a:r>
              <a:rPr lang="en-US" dirty="0"/>
              <a:t>Paul Newman (Birmingham) </a:t>
            </a:r>
          </a:p>
          <a:p>
            <a:r>
              <a:rPr lang="en-US" dirty="0"/>
              <a:t>Gary Penman (Glasgow) </a:t>
            </a:r>
          </a:p>
          <a:p>
            <a:r>
              <a:rPr lang="en-US" dirty="0"/>
              <a:t>Ernst </a:t>
            </a:r>
            <a:r>
              <a:rPr lang="en-US" dirty="0" err="1"/>
              <a:t>Sichtermann</a:t>
            </a:r>
            <a:r>
              <a:rPr lang="en-US" dirty="0"/>
              <a:t> (LBNL) </a:t>
            </a:r>
          </a:p>
          <a:p>
            <a:r>
              <a:rPr lang="en-US" dirty="0"/>
              <a:t>Satoshi Yano (Hiroshima)</a:t>
            </a:r>
          </a:p>
        </p:txBody>
      </p:sp>
      <p:pic>
        <p:nvPicPr>
          <p:cNvPr id="9" name="Picture 4" descr="Flag of Japan - Wikipedia">
            <a:extLst>
              <a:ext uri="{FF2B5EF4-FFF2-40B4-BE49-F238E27FC236}">
                <a16:creationId xmlns:a16="http://schemas.microsoft.com/office/drawing/2014/main" id="{5C855854-078B-FDDA-8E9F-CE29ACE8E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1471" y="2887860"/>
            <a:ext cx="383115" cy="2554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Flag of the United Kingdom - Wikipedia">
            <a:extLst>
              <a:ext uri="{FF2B5EF4-FFF2-40B4-BE49-F238E27FC236}">
                <a16:creationId xmlns:a16="http://schemas.microsoft.com/office/drawing/2014/main" id="{FAC2C507-78D5-3B29-CE8E-858DED739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901" y="2352742"/>
            <a:ext cx="383115" cy="2474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Flag of the United Kingdom - Wikipedia">
            <a:extLst>
              <a:ext uri="{FF2B5EF4-FFF2-40B4-BE49-F238E27FC236}">
                <a16:creationId xmlns:a16="http://schemas.microsoft.com/office/drawing/2014/main" id="{BD197DF7-1343-DF71-0605-964DB161A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033" y="2021117"/>
            <a:ext cx="383115" cy="2474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Czech Republic - Wikipedia">
            <a:extLst>
              <a:ext uri="{FF2B5EF4-FFF2-40B4-BE49-F238E27FC236}">
                <a16:creationId xmlns:a16="http://schemas.microsoft.com/office/drawing/2014/main" id="{82EFB370-BAA7-BB5C-854C-864EF6CDD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1471" y="688583"/>
            <a:ext cx="356055" cy="2373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Flag of Italy - Wikipedia">
            <a:extLst>
              <a:ext uri="{FF2B5EF4-FFF2-40B4-BE49-F238E27FC236}">
                <a16:creationId xmlns:a16="http://schemas.microsoft.com/office/drawing/2014/main" id="{B1954363-A4F3-BA67-7A6C-C5330650F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635" y="1017257"/>
            <a:ext cx="347441" cy="2321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431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86A9E-8984-E59B-9684-4FD309CCB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6658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Collaboration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F8638-7783-E1B9-E4E2-DB5D67160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296"/>
            <a:ext cx="10515600" cy="475566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goal of the survey was multifold:</a:t>
            </a:r>
          </a:p>
          <a:p>
            <a:pPr lvl="1"/>
            <a:r>
              <a:rPr lang="en-US" dirty="0"/>
              <a:t>To better understand collaboration engagement</a:t>
            </a:r>
          </a:p>
          <a:p>
            <a:pPr lvl="1"/>
            <a:r>
              <a:rPr lang="en-US" dirty="0"/>
              <a:t>To get feedback from the collaboration to inform collaboration meeting planning</a:t>
            </a:r>
          </a:p>
          <a:p>
            <a:pPr lvl="1"/>
            <a:r>
              <a:rPr lang="en-US" dirty="0"/>
              <a:t>To see how the collaboration is responding to the developing EIC project baseline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Survey opened May 11</a:t>
            </a:r>
            <a:r>
              <a:rPr lang="en-US" baseline="30000" dirty="0"/>
              <a:t>th</a:t>
            </a:r>
            <a:r>
              <a:rPr lang="en-US" dirty="0"/>
              <a:t>, closed May 25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184 responses in total</a:t>
            </a:r>
          </a:p>
          <a:p>
            <a:pPr lvl="1"/>
            <a:r>
              <a:rPr lang="en-US" dirty="0"/>
              <a:t>Substantial variation in the number of responses for each question, between ~30 to ~160</a:t>
            </a:r>
          </a:p>
          <a:p>
            <a:r>
              <a:rPr lang="en-US" dirty="0"/>
              <a:t>Questions ask for a ranking, then free-form comments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9EB14-7E40-3BD0-FC35-1021A63D8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0E2A6-3381-2E38-7849-F2B03778D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E497C-9A76-6C63-EE33-FA160B717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08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34303-D32D-E28A-DF61-3737F281E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5364"/>
            <a:ext cx="10515600" cy="109592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Collaboration Survey Summary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2A98C-B5D6-5EA6-6210-F6A2B1F7C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526" y="1530626"/>
            <a:ext cx="5701748" cy="458904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Strong overall commitment to </a:t>
            </a:r>
            <a:r>
              <a:rPr lang="en-US" dirty="0" err="1"/>
              <a:t>ePIC</a:t>
            </a:r>
            <a:r>
              <a:rPr lang="en-US" dirty="0"/>
              <a:t> and high willingness for deeper involvement</a:t>
            </a:r>
          </a:p>
          <a:p>
            <a:r>
              <a:rPr lang="en-US" dirty="0"/>
              <a:t>Major constraints: limited time, overlapping commitments, funding/travel limitations</a:t>
            </a:r>
          </a:p>
          <a:p>
            <a:r>
              <a:rPr lang="en-US" dirty="0"/>
              <a:t>Communication with project viewed as mixed: many positive comments, but requests for greater transparency</a:t>
            </a:r>
          </a:p>
          <a:p>
            <a:r>
              <a:rPr lang="en-US" dirty="0"/>
              <a:t>Most requested improvements: more accelerator/project updates, realistic schedules, better discussion formats</a:t>
            </a:r>
          </a:p>
          <a:p>
            <a:r>
              <a:rPr lang="en-US" dirty="0"/>
              <a:t>Collaboration values regular meetings, tutorials, and technical exchanges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DDDEB-09A8-38A0-9EB8-4946AD33D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E3E1F-A0A0-7BD5-F999-6CE343355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022CA-68C0-C2E7-A288-86A1FEA97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30778-F6F0-A7D0-0DB6-7EECC20CD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416" y="1331291"/>
            <a:ext cx="4114799" cy="24544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E636E5-E7A9-72B3-5447-F27B96128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142" y="3785733"/>
            <a:ext cx="4457657" cy="261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56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076DC-1A94-A105-328B-1D1B89222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6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Collaboration Survey Summary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0D720-4D10-57DE-494C-66E0DA1EE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626" y="1342867"/>
            <a:ext cx="4946374" cy="48053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Mixed response on 18 GeV electron beam</a:t>
            </a:r>
          </a:p>
          <a:p>
            <a:pPr lvl="1"/>
            <a:r>
              <a:rPr lang="en-US" dirty="0"/>
              <a:t>Main worries: reduced kinematic reach, weaker saturation physics potential, reduced discovery reach</a:t>
            </a:r>
          </a:p>
          <a:p>
            <a:r>
              <a:rPr lang="en-US" dirty="0"/>
              <a:t>Most respondents said lower Early Science luminosity would not immediately reduce engagement</a:t>
            </a:r>
          </a:p>
          <a:p>
            <a:pPr lvl="1"/>
            <a:r>
              <a:rPr lang="en-US" dirty="0"/>
              <a:t>However, respondents emphasized that long-term scientific competitiveness is critical</a:t>
            </a:r>
          </a:p>
          <a:p>
            <a:r>
              <a:rPr lang="en-US" dirty="0"/>
              <a:t>Suggested actions: improve transparency and communicate mitigation strategies clearly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B0244-3D94-58D1-D710-59231BFEF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A9578-7C54-A217-422D-3FA37453E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EC325-47EA-5A8E-FA34-F8450FF16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400436-89F2-2870-E6E1-DBF949D0B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413" y="3732707"/>
            <a:ext cx="3424371" cy="2481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6DF6A8-23D0-715C-865D-C244CB734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299" y="1286161"/>
            <a:ext cx="3052601" cy="23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68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07A0C-A46C-0D23-5E0E-C923A50E8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584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Overall Survey Assessment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44B18E-87BB-04B6-1F2B-021806C32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878" y="1469694"/>
            <a:ext cx="10515600" cy="4677772"/>
          </a:xfrm>
        </p:spPr>
        <p:txBody>
          <a:bodyPr/>
          <a:lstStyle/>
          <a:p>
            <a:r>
              <a:rPr lang="en-US" dirty="0"/>
              <a:t>The survey indicates a collaboration that is:</a:t>
            </a:r>
          </a:p>
          <a:p>
            <a:pPr lvl="1"/>
            <a:r>
              <a:rPr lang="en-US" dirty="0"/>
              <a:t>Scientifically committed,</a:t>
            </a:r>
          </a:p>
          <a:p>
            <a:pPr lvl="1"/>
            <a:r>
              <a:rPr lang="en-US" dirty="0"/>
              <a:t>Operationally active,</a:t>
            </a:r>
          </a:p>
          <a:p>
            <a:pPr lvl="1"/>
            <a:r>
              <a:rPr lang="en-US" dirty="0"/>
              <a:t>Increasingly concerned about transparency, realism in planning, and preservation of the full physics potential of the EIC.</a:t>
            </a:r>
          </a:p>
          <a:p>
            <a:r>
              <a:rPr lang="en-US" dirty="0"/>
              <a:t>The strongest </a:t>
            </a:r>
            <a:r>
              <a:rPr lang="en-US" b="1" dirty="0"/>
              <a:t>positive signal </a:t>
            </a:r>
            <a:r>
              <a:rPr lang="en-US" dirty="0"/>
              <a:t>is continued enthusiasm and willingness to engage.</a:t>
            </a:r>
          </a:p>
          <a:p>
            <a:r>
              <a:rPr lang="en-US" dirty="0"/>
              <a:t>The strongest </a:t>
            </a:r>
            <a:r>
              <a:rPr lang="en-US" b="1" dirty="0"/>
              <a:t>concern</a:t>
            </a:r>
            <a:r>
              <a:rPr lang="en-US" dirty="0"/>
              <a:t> is that repeated reductions in machine capability or uncertainty in planning could gradually erode scientific momentum.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DB93B-D4DD-5EAB-1FDA-0C77EFB74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5D58C-2A6A-C870-FB3F-3C159F2A6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AE4C40-49CA-D426-E22E-CFFE8BF8F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82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F5C9-8B17-1F53-454A-BF7B49339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065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2025/26 Statements of Service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155F5-2990-8612-EC50-C59FA535D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B4FE6-1B76-A975-13D9-4B87D328E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5E38B-7DA5-D1CC-95E3-F47636C10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15</a:t>
            </a:fld>
            <a:endParaRPr lang="en-US"/>
          </a:p>
        </p:txBody>
      </p:sp>
      <p:pic>
        <p:nvPicPr>
          <p:cNvPr id="1026" name="id-739B42DF-9025-4856-9CDF-23131425A7F6" descr="newplot.png">
            <a:extLst>
              <a:ext uri="{FF2B5EF4-FFF2-40B4-BE49-F238E27FC236}">
                <a16:creationId xmlns:a16="http://schemas.microsoft.com/office/drawing/2014/main" id="{DD8A1351-6687-C94D-E577-F318EC5E7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30" y="1435780"/>
            <a:ext cx="6907853" cy="465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3C90BB-553A-606A-B461-3AC267334A31}"/>
              </a:ext>
            </a:extLst>
          </p:cNvPr>
          <p:cNvSpPr txBox="1"/>
          <p:nvPr/>
        </p:nvSpPr>
        <p:spPr>
          <a:xfrm>
            <a:off x="7294770" y="1435780"/>
            <a:ext cx="4493933" cy="4524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Statements of Service (SoS) are required by the </a:t>
            </a:r>
            <a:r>
              <a:rPr lang="en-US" dirty="0" err="1"/>
              <a:t>ePIC</a:t>
            </a:r>
            <a:r>
              <a:rPr lang="en-US" dirty="0"/>
              <a:t> membership policy. 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1"/>
                </a:solidFill>
              </a:rPr>
              <a:t>2025:</a:t>
            </a:r>
            <a:r>
              <a:rPr lang="en-US" dirty="0"/>
              <a:t> Certify commitments for past year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199.5</a:t>
            </a:r>
            <a:r>
              <a:rPr lang="en-US" dirty="0"/>
              <a:t> FTE Pledged, </a:t>
            </a:r>
            <a:r>
              <a:rPr lang="en-US" b="1" dirty="0"/>
              <a:t>238.7</a:t>
            </a:r>
            <a:r>
              <a:rPr lang="en-US" dirty="0"/>
              <a:t> Certified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1"/>
                </a:solidFill>
              </a:rPr>
              <a:t>2026:</a:t>
            </a:r>
            <a:r>
              <a:rPr lang="en-US" dirty="0"/>
              <a:t> Pledged commitments for coming year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293</a:t>
            </a:r>
            <a:r>
              <a:rPr lang="en-US" dirty="0"/>
              <a:t> FTE Pledged</a:t>
            </a:r>
          </a:p>
          <a:p>
            <a:endParaRPr lang="en-US" dirty="0"/>
          </a:p>
          <a:p>
            <a:r>
              <a:rPr lang="en-US" dirty="0"/>
              <a:t>Collaboration effort and engagement continues to grow.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New collaboration tools deployed to manage membership and SoS.  Comprehensive update of Membership Policy underway. </a:t>
            </a:r>
          </a:p>
        </p:txBody>
      </p:sp>
    </p:spTree>
    <p:extLst>
      <p:ext uri="{BB962C8B-B14F-4D97-AF65-F5344CB8AC3E}">
        <p14:creationId xmlns:p14="http://schemas.microsoft.com/office/powerpoint/2010/main" val="631644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E6E77-8408-419A-4EBF-A03B72338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302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New                Institutions in 2026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B5F9D-A243-D1E8-79DD-9C2E2C872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2289" y="1566746"/>
            <a:ext cx="7647598" cy="4749607"/>
          </a:xfrm>
        </p:spPr>
        <p:txBody>
          <a:bodyPr>
            <a:normAutofit/>
          </a:bodyPr>
          <a:lstStyle/>
          <a:p>
            <a:r>
              <a:rPr lang="en-US" sz="3200" b="1" dirty="0"/>
              <a:t>New Institutions: </a:t>
            </a:r>
          </a:p>
          <a:p>
            <a:pPr lvl="1">
              <a:spcBef>
                <a:spcPts val="1200"/>
              </a:spcBef>
            </a:pPr>
            <a:r>
              <a:rPr lang="en-US" sz="2800" dirty="0"/>
              <a:t>Chung-Ang University</a:t>
            </a:r>
          </a:p>
          <a:p>
            <a:pPr lvl="1">
              <a:spcBef>
                <a:spcPts val="1200"/>
              </a:spcBef>
            </a:pPr>
            <a:r>
              <a:rPr lang="en-US" sz="2800" dirty="0"/>
              <a:t>Tokyo City University</a:t>
            </a:r>
          </a:p>
          <a:p>
            <a:r>
              <a:rPr lang="en-US" sz="3200" b="1" dirty="0"/>
              <a:t>Institutions Petitioning to Join </a:t>
            </a:r>
            <a:r>
              <a:rPr lang="en-US" sz="3200" b="1" dirty="0" err="1"/>
              <a:t>ePIC</a:t>
            </a:r>
            <a:r>
              <a:rPr lang="en-US" sz="3200" b="1" dirty="0"/>
              <a:t>:</a:t>
            </a:r>
          </a:p>
          <a:p>
            <a:pPr lvl="1">
              <a:spcBef>
                <a:spcPts val="1200"/>
              </a:spcBef>
            </a:pPr>
            <a:r>
              <a:rPr lang="en-US" sz="2800" dirty="0"/>
              <a:t>Trento Institute for Fundamental Physics and Applications</a:t>
            </a:r>
          </a:p>
          <a:p>
            <a:pPr lvl="1">
              <a:spcBef>
                <a:spcPts val="1200"/>
              </a:spcBef>
            </a:pPr>
            <a:r>
              <a:rPr lang="en-US" sz="2800" dirty="0"/>
              <a:t>Justus-Liebig-Universität </a:t>
            </a:r>
            <a:r>
              <a:rPr lang="en-US" sz="2800" dirty="0" err="1"/>
              <a:t>Gießen</a:t>
            </a:r>
            <a:endParaRPr lang="en-US" sz="2800" dirty="0"/>
          </a:p>
          <a:p>
            <a:pPr lvl="1">
              <a:spcBef>
                <a:spcPts val="1200"/>
              </a:spcBef>
            </a:pPr>
            <a:r>
              <a:rPr lang="en-US" sz="2800" dirty="0"/>
              <a:t>Vrije Universiteit Brussel (VUB)</a:t>
            </a:r>
          </a:p>
          <a:p>
            <a:pPr lvl="1">
              <a:spcBef>
                <a:spcPts val="1200"/>
              </a:spcBef>
            </a:pPr>
            <a:r>
              <a:rPr lang="en-US" sz="2800" dirty="0"/>
              <a:t>Ahram Canadian University</a:t>
            </a:r>
          </a:p>
          <a:p>
            <a:pPr lvl="1"/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FE6488E-D329-634B-026A-5657F4E7C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353" y="136525"/>
            <a:ext cx="1804597" cy="12990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EC5E26-ABAA-E5F7-BC6A-7A770BF28A21}"/>
              </a:ext>
            </a:extLst>
          </p:cNvPr>
          <p:cNvSpPr txBox="1"/>
          <p:nvPr/>
        </p:nvSpPr>
        <p:spPr>
          <a:xfrm>
            <a:off x="9289916" y="1338146"/>
            <a:ext cx="2652221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4 new institutions petitioned for membership on June 1</a:t>
            </a:r>
            <a:r>
              <a:rPr lang="en-US" baseline="30000" dirty="0"/>
              <a:t>st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20 new institutions added since the start of 2024!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49B74-7845-DA1A-4B48-BB2783AAC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14D5400-21EE-A191-8186-D2F19A3C5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154521-466A-E3DA-1572-047431B49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16</a:t>
            </a:fld>
            <a:endParaRPr lang="en-US"/>
          </a:p>
        </p:txBody>
      </p:sp>
      <p:pic>
        <p:nvPicPr>
          <p:cNvPr id="11" name="Picture 2" descr="جامعة الاهرام الكندية">
            <a:extLst>
              <a:ext uri="{FF2B5EF4-FFF2-40B4-BE49-F238E27FC236}">
                <a16:creationId xmlns:a16="http://schemas.microsoft.com/office/drawing/2014/main" id="{ECFDB88F-30D9-8DAA-B547-A6A62B558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5682536"/>
            <a:ext cx="2058776" cy="67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Vrije Universiteit Brussel - Wikipedia">
            <a:extLst>
              <a:ext uri="{FF2B5EF4-FFF2-40B4-BE49-F238E27FC236}">
                <a16:creationId xmlns:a16="http://schemas.microsoft.com/office/drawing/2014/main" id="{0EF3F1C7-5B31-4249-A485-8AA317FF9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452" y="4990726"/>
            <a:ext cx="845801" cy="84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University of Giessen - Wikipedia">
            <a:extLst>
              <a:ext uri="{FF2B5EF4-FFF2-40B4-BE49-F238E27FC236}">
                <a16:creationId xmlns:a16="http://schemas.microsoft.com/office/drawing/2014/main" id="{01ADC8EB-5CF0-42BA-518C-069E8BE76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78" y="4513541"/>
            <a:ext cx="1499378" cy="53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TIFPA Trento Institute for Fundamental Physics and Applications">
            <a:extLst>
              <a:ext uri="{FF2B5EF4-FFF2-40B4-BE49-F238E27FC236}">
                <a16:creationId xmlns:a16="http://schemas.microsoft.com/office/drawing/2014/main" id="{89306EFD-7CA9-E761-327B-17BF5E3BD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64049"/>
            <a:ext cx="1895475" cy="70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ung-Ang University Logo">
            <a:extLst>
              <a:ext uri="{FF2B5EF4-FFF2-40B4-BE49-F238E27FC236}">
                <a16:creationId xmlns:a16="http://schemas.microsoft.com/office/drawing/2014/main" id="{B2534F2A-9D0A-6140-D224-061D9ED2A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23" y="1677960"/>
            <a:ext cx="1035129" cy="97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Text&#10;&#10;AI-generated content may be incorrect.">
            <a:extLst>
              <a:ext uri="{FF2B5EF4-FFF2-40B4-BE49-F238E27FC236}">
                <a16:creationId xmlns:a16="http://schemas.microsoft.com/office/drawing/2014/main" id="{409897B8-1B1D-B937-7242-2A059D80BB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61" y="2809384"/>
            <a:ext cx="3031004" cy="46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55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C7E8C-0FF9-828B-4F8E-CA46361F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551"/>
            <a:ext cx="10515600" cy="98659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Conference and Talks Committee (CTC)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188FC-AD57-C9F0-2250-24C12F647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2148"/>
            <a:ext cx="10515600" cy="4894815"/>
          </a:xfrm>
        </p:spPr>
        <p:txBody>
          <a:bodyPr/>
          <a:lstStyle/>
          <a:p>
            <a:r>
              <a:rPr lang="en-US" dirty="0"/>
              <a:t>The CTC is responsible for equitably distributing </a:t>
            </a:r>
            <a:r>
              <a:rPr lang="en-US" dirty="0" err="1"/>
              <a:t>ePIC</a:t>
            </a:r>
            <a:r>
              <a:rPr lang="en-US" dirty="0"/>
              <a:t> speaking opportunities </a:t>
            </a:r>
          </a:p>
          <a:p>
            <a:pPr lvl="1"/>
            <a:r>
              <a:rPr lang="en-US" dirty="0"/>
              <a:t>Manages nominations, speakers and approval workflow.	</a:t>
            </a:r>
          </a:p>
          <a:p>
            <a:pPr lvl="1"/>
            <a:r>
              <a:rPr lang="en-US" dirty="0"/>
              <a:t>The CTC was asked for a report at the Jan 2026 Collaboration Meeting. </a:t>
            </a:r>
          </a:p>
          <a:p>
            <a:pPr lvl="1"/>
            <a:r>
              <a:rPr lang="en-US" dirty="0"/>
              <a:t>The report was presented at the May 29</a:t>
            </a:r>
            <a:r>
              <a:rPr lang="en-US" baseline="30000" dirty="0"/>
              <a:t>th</a:t>
            </a:r>
            <a:r>
              <a:rPr lang="en-US" dirty="0"/>
              <a:t> CC meeting.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F1173-1795-E98A-2C4B-70E04B0DD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B5AFF-45C1-1737-4E07-4319D1C2F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D3D35-57AF-ED90-86FB-B547F922E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4FC929-A1D9-B7B8-0370-42C84AB88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22" y="3671542"/>
            <a:ext cx="3013932" cy="2256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1AB4C-CA99-787B-6813-A5C81382B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612" y="3871089"/>
            <a:ext cx="2891868" cy="20567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B73527-4373-899D-E627-E06AA0374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4566" y="3459187"/>
            <a:ext cx="3796335" cy="339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32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7DAD0-93E3-3C94-D744-8A975B51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928"/>
            <a:ext cx="10515600" cy="112377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Distributions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746A1-B2A3-37DE-127F-3BD453A00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DEF1B-56BE-6793-E010-253B4A28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8CAF8-6ACE-28C1-9EAF-1B694D6C9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7CEA35-458C-53BD-5F72-5C393B9C5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269" y="3996427"/>
            <a:ext cx="4023462" cy="24871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6DF055-4DA2-B368-C3AA-A59B153D0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121" y="202928"/>
            <a:ext cx="4583801" cy="34154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21B0F7-9E04-90DF-533E-47B37999F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930" y="1103145"/>
            <a:ext cx="4583801" cy="28335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D86E91-6B00-2391-C968-36FD5B416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963" y="3686628"/>
            <a:ext cx="4793122" cy="29629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30632D-7D76-C9E2-57DA-106F3E2A5D8E}"/>
              </a:ext>
            </a:extLst>
          </p:cNvPr>
          <p:cNvSpPr txBox="1"/>
          <p:nvPr/>
        </p:nvSpPr>
        <p:spPr>
          <a:xfrm>
            <a:off x="95693" y="4338084"/>
            <a:ext cx="1605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NOTE:</a:t>
            </a:r>
            <a:r>
              <a:rPr lang="en-US" dirty="0"/>
              <a:t> ID by self-reporting and inference. </a:t>
            </a:r>
          </a:p>
        </p:txBody>
      </p:sp>
    </p:spTree>
    <p:extLst>
      <p:ext uri="{BB962C8B-B14F-4D97-AF65-F5344CB8AC3E}">
        <p14:creationId xmlns:p14="http://schemas.microsoft.com/office/powerpoint/2010/main" val="1990993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C016-B7BB-9F22-4D54-1B9E62730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177" y="804739"/>
            <a:ext cx="10515600" cy="908089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            @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A78FDA-BE18-AB06-5927-D3FF67635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85E866-5C26-726C-0330-FCA3E82F7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9AD3E-A4F0-518C-2914-C887C82A2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3D51C11-59FD-F7E2-4DCE-C53AFB074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62" y="413814"/>
            <a:ext cx="1804597" cy="12990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0F08CA-6A21-8FE5-10D0-21B5B1678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32" y="2376853"/>
            <a:ext cx="7349835" cy="2897989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AFBCC89-CFE4-C6A3-3E13-C1D30D9361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134317"/>
              </p:ext>
            </p:extLst>
          </p:nvPr>
        </p:nvGraphicFramePr>
        <p:xfrm>
          <a:off x="7233893" y="603516"/>
          <a:ext cx="4648200" cy="543306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3067050">
                  <a:extLst>
                    <a:ext uri="{9D8B030D-6E8A-4147-A177-3AD203B41FA5}">
                      <a16:colId xmlns:a16="http://schemas.microsoft.com/office/drawing/2014/main" val="2518342381"/>
                    </a:ext>
                  </a:extLst>
                </a:gridCol>
                <a:gridCol w="1581150">
                  <a:extLst>
                    <a:ext uri="{9D8B030D-6E8A-4147-A177-3AD203B41FA5}">
                      <a16:colId xmlns:a16="http://schemas.microsoft.com/office/drawing/2014/main" val="1191167882"/>
                    </a:ext>
                  </a:extLst>
                </a:gridCol>
              </a:tblGrid>
              <a:tr h="1641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Ongoing Development in a Proximity-Focusing RICH Detector for </a:t>
                      </a:r>
                      <a:r>
                        <a:rPr lang="en-US" sz="1200" dirty="0" err="1">
                          <a:effectLst/>
                        </a:rPr>
                        <a:t>ePIC</a:t>
                      </a:r>
                      <a:r>
                        <a:rPr lang="en-US" sz="1200" dirty="0">
                          <a:effectLst/>
                        </a:rPr>
                        <a:t> at the Electron-Ion Collider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Jihee</a:t>
                      </a: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 Kim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58513753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Preliminary cooling tests for the ePIC Silicon Vertex Tracker Inner Barrel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Sabrina Ciarlantini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41651843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Design and development status of Silicon Vertex Tracker for ePIC experiment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Domenico Colella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06665926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 err="1">
                          <a:effectLst/>
                        </a:rPr>
                        <a:t>ePIC</a:t>
                      </a:r>
                      <a:r>
                        <a:rPr lang="en-US" sz="1200" dirty="0">
                          <a:effectLst/>
                        </a:rPr>
                        <a:t> PID Performance in SIDIS Processes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Lorenzo </a:t>
                      </a:r>
                      <a:r>
                        <a:rPr lang="en-US" sz="1200" dirty="0" err="1">
                          <a:effectLst/>
                        </a:rPr>
                        <a:t>Polizzi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8448443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The G-RWELL </a:t>
                      </a:r>
                      <a:r>
                        <a:rPr lang="en-US" sz="1200" dirty="0" err="1">
                          <a:effectLst/>
                        </a:rPr>
                        <a:t>Endcap</a:t>
                      </a:r>
                      <a:r>
                        <a:rPr lang="en-US" sz="1200" dirty="0">
                          <a:effectLst/>
                        </a:rPr>
                        <a:t> Tracker of the ePIC Experiment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Stefano </a:t>
                      </a:r>
                      <a:r>
                        <a:rPr lang="en-US" sz="1200" dirty="0" err="1">
                          <a:effectLst/>
                        </a:rPr>
                        <a:t>Gramigna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4400133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Forward Particle Identification at the EIC with the </a:t>
                      </a:r>
                      <a:r>
                        <a:rPr lang="en-US" sz="1200" dirty="0" err="1">
                          <a:effectLst/>
                        </a:rPr>
                        <a:t>ePIC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dRICH</a:t>
                      </a:r>
                      <a:r>
                        <a:rPr lang="en-US" sz="1200" dirty="0">
                          <a:effectLst/>
                        </a:rPr>
                        <a:t> Detector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Simone Vallarino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3307247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The </a:t>
                      </a:r>
                      <a:r>
                        <a:rPr lang="en-US" sz="12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ePIC</a:t>
                      </a: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dRICH</a:t>
                      </a: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 Streaming Readout System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Sandro Geminiani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4125648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Simulation based performance of the </a:t>
                      </a:r>
                      <a:r>
                        <a:rPr lang="en-US" sz="12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ePIC-dRICH</a:t>
                      </a: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 for Forward PID at the Electron Ion Collider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Ramandeep Kumar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22006239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Particle physics at the BNL electron-ion collider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Allesandro Tricoli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59509353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Inclusive electron-proton measurement prospects in the Electron-Ion Collider early science stage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Stephen Maple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66379125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Heavy-Flavor Studies with the </a:t>
                      </a:r>
                      <a:r>
                        <a:rPr lang="en-US" sz="12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ePIC</a:t>
                      </a: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 Experiment at the Electron–Ion Collider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Domenico Elia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23891346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Projected High Precision Measurements on the Spin Structure g1 for the Proton and the Neutron at EIC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Win Lin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7886026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The EIC: Physics, Status and Perspectives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John Lajoie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804118795"/>
                  </a:ext>
                </a:extLst>
              </a:tr>
            </a:tbl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id="{4574F722-1BE8-C5FE-93C0-184D093A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403" y="136525"/>
            <a:ext cx="1645492" cy="185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2A1F4D-B55A-1D3D-4C80-0B1E5F4F8F3C}"/>
              </a:ext>
            </a:extLst>
          </p:cNvPr>
          <p:cNvSpPr txBox="1"/>
          <p:nvPr/>
        </p:nvSpPr>
        <p:spPr>
          <a:xfrm>
            <a:off x="1424860" y="5630930"/>
            <a:ext cx="4671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Thirteen contributions from </a:t>
            </a:r>
            <a:r>
              <a:rPr lang="en-US" dirty="0" err="1"/>
              <a:t>ePIC</a:t>
            </a:r>
            <a:r>
              <a:rPr lang="en-US" dirty="0"/>
              <a:t> collaborators!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64EFA-F046-7687-CD45-3D29F511C38C}"/>
              </a:ext>
            </a:extLst>
          </p:cNvPr>
          <p:cNvSpPr txBox="1"/>
          <p:nvPr/>
        </p:nvSpPr>
        <p:spPr>
          <a:xfrm>
            <a:off x="5005005" y="612452"/>
            <a:ext cx="1659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May 4-8</a:t>
            </a:r>
            <a:r>
              <a:rPr lang="en-US" baseline="30000" dirty="0"/>
              <a:t>th</a:t>
            </a:r>
            <a:r>
              <a:rPr lang="en-US" dirty="0"/>
              <a:t>, 2026</a:t>
            </a:r>
          </a:p>
          <a:p>
            <a:pPr algn="ctr"/>
            <a:r>
              <a:rPr lang="en-US" dirty="0"/>
              <a:t>Bologna, Italy</a:t>
            </a:r>
          </a:p>
        </p:txBody>
      </p:sp>
    </p:spTree>
    <p:extLst>
      <p:ext uri="{BB962C8B-B14F-4D97-AF65-F5344CB8AC3E}">
        <p14:creationId xmlns:p14="http://schemas.microsoft.com/office/powerpoint/2010/main" val="728876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3C96C0C-C80B-786F-71CF-6F1D4469B1EA}"/>
              </a:ext>
            </a:extLst>
          </p:cNvPr>
          <p:cNvGrpSpPr/>
          <p:nvPr/>
        </p:nvGrpSpPr>
        <p:grpSpPr>
          <a:xfrm>
            <a:off x="4604495" y="1023950"/>
            <a:ext cx="7542712" cy="3159278"/>
            <a:chOff x="4604495" y="1023950"/>
            <a:chExt cx="7542712" cy="3159278"/>
          </a:xfrm>
        </p:grpSpPr>
        <p:pic>
          <p:nvPicPr>
            <p:cNvPr id="13" name="Picture 12" descr="A large group of people walking&#10;&#10;Description automatically generated with medium confidence">
              <a:extLst>
                <a:ext uri="{FF2B5EF4-FFF2-40B4-BE49-F238E27FC236}">
                  <a16:creationId xmlns:a16="http://schemas.microsoft.com/office/drawing/2014/main" id="{765A675B-27A9-37C1-872A-BBDF3D9DB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4495" y="1023950"/>
              <a:ext cx="7508076" cy="315927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B0574A-0FC6-F94B-625A-F570A0C372E9}"/>
                </a:ext>
              </a:extLst>
            </p:cNvPr>
            <p:cNvSpPr txBox="1"/>
            <p:nvPr/>
          </p:nvSpPr>
          <p:spPr>
            <a:xfrm>
              <a:off x="10192901" y="1156533"/>
              <a:ext cx="1954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Warsaw, July 2023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037ACF-CCFD-EEA1-23B0-B6CCDFF4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970" y="175906"/>
            <a:ext cx="10515600" cy="85296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            Collaboration</a:t>
            </a:r>
          </a:p>
        </p:txBody>
      </p:sp>
      <p:pic>
        <p:nvPicPr>
          <p:cNvPr id="9" name="Content Placeholder 8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E495F920-2BAE-7BD7-045B-F123841E7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93345" y="3669675"/>
            <a:ext cx="9197788" cy="3051800"/>
          </a:xfr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A27A7C1-9DA2-D60E-B490-5B8E64A69DD1}"/>
              </a:ext>
            </a:extLst>
          </p:cNvPr>
          <p:cNvGrpSpPr/>
          <p:nvPr/>
        </p:nvGrpSpPr>
        <p:grpSpPr>
          <a:xfrm>
            <a:off x="552230" y="1180661"/>
            <a:ext cx="4239353" cy="3090292"/>
            <a:chOff x="560410" y="1180662"/>
            <a:chExt cx="4239353" cy="3090292"/>
          </a:xfrm>
        </p:grpSpPr>
        <p:pic>
          <p:nvPicPr>
            <p:cNvPr id="14" name="Picture 13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CF11FFA9-CF24-A601-B346-BE0BA99C8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410" y="1531272"/>
              <a:ext cx="4239353" cy="273968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C41EEE-2600-6DBA-D586-3A72256914BD}"/>
                </a:ext>
              </a:extLst>
            </p:cNvPr>
            <p:cNvSpPr txBox="1"/>
            <p:nvPr/>
          </p:nvSpPr>
          <p:spPr>
            <a:xfrm>
              <a:off x="2650189" y="1180662"/>
              <a:ext cx="1954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JLab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Jan. 2023</a:t>
              </a:r>
            </a:p>
          </p:txBody>
        </p:sp>
      </p:grp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51F23E86-2ACC-81AC-BC99-B3E7A91F0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4005" y="63407"/>
            <a:ext cx="1314575" cy="9462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F9FF67A-AC92-8886-F863-48142E6051D2}"/>
              </a:ext>
            </a:extLst>
          </p:cNvPr>
          <p:cNvSpPr txBox="1"/>
          <p:nvPr/>
        </p:nvSpPr>
        <p:spPr>
          <a:xfrm>
            <a:off x="94114" y="4413151"/>
            <a:ext cx="2580467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ePIC is a community of scientists dedicated to realizing the EIC science mission.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ePIC Collaboration is as unique as the ePIC detector.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9D4638-EAD6-2458-11EE-1B2B363BB6EE}"/>
              </a:ext>
            </a:extLst>
          </p:cNvPr>
          <p:cNvSpPr txBox="1"/>
          <p:nvPr/>
        </p:nvSpPr>
        <p:spPr>
          <a:xfrm>
            <a:off x="10084976" y="6272859"/>
            <a:ext cx="1773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ANL, Jan 2024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B62BB5-A789-9D56-D1AB-7BB35283EFBA}"/>
              </a:ext>
            </a:extLst>
          </p:cNvPr>
          <p:cNvGrpSpPr/>
          <p:nvPr/>
        </p:nvGrpSpPr>
        <p:grpSpPr>
          <a:xfrm>
            <a:off x="285970" y="1807800"/>
            <a:ext cx="10080774" cy="3523732"/>
            <a:chOff x="419100" y="1615440"/>
            <a:chExt cx="11353800" cy="4011230"/>
          </a:xfrm>
        </p:grpSpPr>
        <p:pic>
          <p:nvPicPr>
            <p:cNvPr id="7" name="Picture 6" descr="A group of people standing in a field&#10;&#10;Description automatically generated">
              <a:extLst>
                <a:ext uri="{FF2B5EF4-FFF2-40B4-BE49-F238E27FC236}">
                  <a16:creationId xmlns:a16="http://schemas.microsoft.com/office/drawing/2014/main" id="{9B6016D1-C9E8-A898-6F24-2AEE310FA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100" y="1615440"/>
              <a:ext cx="11353800" cy="40057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CD9EE6-C4D8-BC0F-F3DE-1CBF2C4D63AF}"/>
                </a:ext>
              </a:extLst>
            </p:cNvPr>
            <p:cNvSpPr txBox="1"/>
            <p:nvPr/>
          </p:nvSpPr>
          <p:spPr>
            <a:xfrm>
              <a:off x="6611561" y="5206242"/>
              <a:ext cx="4916023" cy="420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EICUG/ePIC Meeting – Lehigh, July 2024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8109470-7FAA-B3B1-1E80-6888A379E992}"/>
              </a:ext>
            </a:extLst>
          </p:cNvPr>
          <p:cNvGrpSpPr/>
          <p:nvPr/>
        </p:nvGrpSpPr>
        <p:grpSpPr>
          <a:xfrm>
            <a:off x="4978257" y="913908"/>
            <a:ext cx="6635507" cy="4412821"/>
            <a:chOff x="1897192" y="1023950"/>
            <a:chExt cx="6635507" cy="4412821"/>
          </a:xfrm>
        </p:grpSpPr>
        <p:pic>
          <p:nvPicPr>
            <p:cNvPr id="6" name="Picture 5" descr="A group of people posing for a photo in front of a building&#10;&#10;Description automatically generated">
              <a:extLst>
                <a:ext uri="{FF2B5EF4-FFF2-40B4-BE49-F238E27FC236}">
                  <a16:creationId xmlns:a16="http://schemas.microsoft.com/office/drawing/2014/main" id="{CD0B9EF9-DAC8-6AE1-A315-1AA67A7AD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192" y="1023950"/>
              <a:ext cx="6635507" cy="441282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ED54C68-ABBF-7746-2363-DD58E06580B4}"/>
                </a:ext>
              </a:extLst>
            </p:cNvPr>
            <p:cNvSpPr txBox="1"/>
            <p:nvPr/>
          </p:nvSpPr>
          <p:spPr>
            <a:xfrm>
              <a:off x="6041069" y="4735779"/>
              <a:ext cx="23660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Frascati, January 2025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ACE348-5ACF-0424-7E3B-FC909B1B9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7th EIC RRB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65B8C2-702B-6D03-7A66-2E0DFEFB5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14187-AF44-4271-AA62-1C5C376B8E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487146C-B51D-1CD5-ADF7-D50B2ADB9621}"/>
              </a:ext>
            </a:extLst>
          </p:cNvPr>
          <p:cNvGrpSpPr/>
          <p:nvPr/>
        </p:nvGrpSpPr>
        <p:grpSpPr>
          <a:xfrm>
            <a:off x="1825256" y="1171065"/>
            <a:ext cx="8126606" cy="5313025"/>
            <a:chOff x="1825256" y="1171065"/>
            <a:chExt cx="8126606" cy="5313025"/>
          </a:xfrm>
        </p:grpSpPr>
        <p:pic>
          <p:nvPicPr>
            <p:cNvPr id="21" name="Picture 20" descr="A large group of people posing for a photo&#10;&#10;AI-generated content may be incorrect.">
              <a:extLst>
                <a:ext uri="{FF2B5EF4-FFF2-40B4-BE49-F238E27FC236}">
                  <a16:creationId xmlns:a16="http://schemas.microsoft.com/office/drawing/2014/main" id="{C4A77455-950E-F0A2-88CC-363FF5E65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25256" y="1171065"/>
              <a:ext cx="8126606" cy="531302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EF84C8D-E0EC-FD35-1CFB-C5DC1ADBA71E}"/>
                </a:ext>
              </a:extLst>
            </p:cNvPr>
            <p:cNvSpPr txBox="1"/>
            <p:nvPr/>
          </p:nvSpPr>
          <p:spPr>
            <a:xfrm>
              <a:off x="4860773" y="5944092"/>
              <a:ext cx="2470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Jefferson Lab, July 2025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591501-D22C-1FBF-78D9-4B906EABE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074758-CB91-876C-78A0-4106DB7A1CC4}"/>
              </a:ext>
            </a:extLst>
          </p:cNvPr>
          <p:cNvGrpSpPr/>
          <p:nvPr/>
        </p:nvGrpSpPr>
        <p:grpSpPr>
          <a:xfrm>
            <a:off x="1733502" y="1043711"/>
            <a:ext cx="8367646" cy="5440379"/>
            <a:chOff x="1733502" y="1043711"/>
            <a:chExt cx="8367646" cy="544037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6C15ABC-F355-2FA0-1DA1-B359F0F59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33502" y="1043711"/>
              <a:ext cx="8367646" cy="544037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32E796A-4F15-3787-58FF-2B91CA1E427A}"/>
                </a:ext>
              </a:extLst>
            </p:cNvPr>
            <p:cNvSpPr txBox="1"/>
            <p:nvPr/>
          </p:nvSpPr>
          <p:spPr>
            <a:xfrm>
              <a:off x="4028353" y="5875647"/>
              <a:ext cx="39381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Brookhaven National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Lab, January 2026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349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CC143-6C29-6BEF-A4DF-3C549297D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ePIC Representation </a:t>
            </a:r>
            <a:r>
              <a:rPr lang="en-US" dirty="0">
                <a:solidFill>
                  <a:schemeClr val="accent1"/>
                </a:solidFill>
              </a:rPr>
              <a:t>at CHEP 2026 </a:t>
            </a:r>
            <a:r>
              <a:rPr lang="en-US" dirty="0"/>
              <a:t>(May 25–29, Bangkok, Thailand)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3ADE3-0CF7-996F-8970-6937F60E13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  <p:sp>
        <p:nvSpPr>
          <p:cNvPr id="5" name="Google Shape;273;p32">
            <a:extLst>
              <a:ext uri="{FF2B5EF4-FFF2-40B4-BE49-F238E27FC236}">
                <a16:creationId xmlns:a16="http://schemas.microsoft.com/office/drawing/2014/main" id="{F01E0AC0-6F1B-B38F-627F-B644788ABDBE}"/>
              </a:ext>
            </a:extLst>
          </p:cNvPr>
          <p:cNvSpPr/>
          <p:nvPr/>
        </p:nvSpPr>
        <p:spPr>
          <a:xfrm>
            <a:off x="9500150" y="6390418"/>
            <a:ext cx="2691900" cy="457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274;p32">
            <a:extLst>
              <a:ext uri="{FF2B5EF4-FFF2-40B4-BE49-F238E27FC236}">
                <a16:creationId xmlns:a16="http://schemas.microsoft.com/office/drawing/2014/main" id="{692D5465-1140-4D64-90BD-210BBD50362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47180" y="6317191"/>
            <a:ext cx="650550" cy="467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7EFC1C-DEE9-E582-CD3A-4DBA4DB34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92" y="1135661"/>
            <a:ext cx="3838787" cy="21726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9B9D97-23DB-4BDB-A11B-59493A9DD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226" y="1135661"/>
            <a:ext cx="3838787" cy="21723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5DC1D8-7AC3-569D-0999-95C6EEE157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4953" b="3880"/>
          <a:stretch>
            <a:fillRect/>
          </a:stretch>
        </p:blipFill>
        <p:spPr>
          <a:xfrm>
            <a:off x="411892" y="3449477"/>
            <a:ext cx="7863840" cy="3017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7477297-A22C-242F-6D55-6BA9536536DF}"/>
              </a:ext>
            </a:extLst>
          </p:cNvPr>
          <p:cNvSpPr/>
          <p:nvPr/>
        </p:nvSpPr>
        <p:spPr>
          <a:xfrm>
            <a:off x="411893" y="793375"/>
            <a:ext cx="11285836" cy="49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</a:rPr>
              <a:t>ePIC was well-represented, including in Simone Campana’s keynote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4CCA1C-4FB6-5050-50D7-EF983E23661E}"/>
              </a:ext>
            </a:extLst>
          </p:cNvPr>
          <p:cNvSpPr txBox="1"/>
          <p:nvPr/>
        </p:nvSpPr>
        <p:spPr>
          <a:xfrm>
            <a:off x="8699157" y="864653"/>
            <a:ext cx="29985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ePIC Contributions</a:t>
            </a:r>
          </a:p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Takuya Kumaoka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– Development of Streaming Data Reconstruction for ePIC Experiment at EIC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Sakib Rahman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– Scaling ePIC Simulation Production: Distributed Workflow and Data Management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Holly Szumila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– The ePIC Streaming Computing Model 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Sakib Rahman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– Exploring Potential Pathways to Accelerated ePIC Detector Simulations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Sasha Prozorov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– ePIC User Learning Training and Documentation Strategies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2837A8A-87C6-5B43-1D02-22C3003E572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ePIC General Meeting, June 5, 2026.</a:t>
            </a:r>
          </a:p>
        </p:txBody>
      </p:sp>
    </p:spTree>
    <p:extLst>
      <p:ext uri="{BB962C8B-B14F-4D97-AF65-F5344CB8AC3E}">
        <p14:creationId xmlns:p14="http://schemas.microsoft.com/office/powerpoint/2010/main" val="4257380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4D647-7BED-437B-C66B-C5E06B6DA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079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LinkedIn @ the Collaboration Meeting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A640B0-73B3-2EA5-9D5A-112A3F9D6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28125D-D985-3090-8095-7E1091FF8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8785C-77A1-6006-85B2-4F8C049D9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2AA833-3551-8A1F-9C21-58D3350D7F8B}"/>
              </a:ext>
            </a:extLst>
          </p:cNvPr>
          <p:cNvSpPr txBox="1"/>
          <p:nvPr/>
        </p:nvSpPr>
        <p:spPr>
          <a:xfrm>
            <a:off x="662198" y="2203122"/>
            <a:ext cx="36819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the January 2026 Collaboration Meeting, Amber Aponte with BNL’s Media &amp; Communications Office arranged a videographer team to interact with - and profile - </a:t>
            </a:r>
            <a:r>
              <a:rPr lang="en-US" dirty="0" err="1"/>
              <a:t>ePIC</a:t>
            </a:r>
            <a:r>
              <a:rPr lang="en-US" dirty="0"/>
              <a:t> collaborators. The goal was to highlight the interesting people and the work being done at </a:t>
            </a:r>
            <a:r>
              <a:rPr lang="en-US" dirty="0" err="1"/>
              <a:t>ePIC</a:t>
            </a:r>
            <a:r>
              <a:rPr lang="en-US" dirty="0"/>
              <a:t>. The video is available </a:t>
            </a:r>
            <a:r>
              <a:rPr lang="en-US" dirty="0">
                <a:hlinkClick r:id="rId2"/>
              </a:rPr>
              <a:t>here</a:t>
            </a:r>
            <a:r>
              <a:rPr lang="en-US" dirty="0"/>
              <a:t>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28A5E3-8691-E979-0631-F43755653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656" y="1272662"/>
            <a:ext cx="2821876" cy="429973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E1906C-4616-94C0-9BA7-169CAB223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634" y="1686160"/>
            <a:ext cx="2961861" cy="453129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4C595C-7F17-1629-0D68-9650C6BC9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1902820"/>
            <a:ext cx="3028983" cy="465487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524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FE2AA-673D-9CC9-21F6-EFC0FCF93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FC47B8-6DF5-BC15-EA80-103C441D1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36525"/>
            <a:ext cx="10515600" cy="966718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New Firebird Event Videos!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FEEBA3-A464-49D9-8090-63787A406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6/9/2026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70FD97-7DF6-BF50-6B78-1FF16D56F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7th EIC RRB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07DE2-A84F-C2B4-22EC-58B90AF5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949A8-7CCD-4D90-AA9A-1451BFC6FB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Graphical user interface, website&#10;&#10;AI-generated content may be incorrect.">
            <a:extLst>
              <a:ext uri="{FF2B5EF4-FFF2-40B4-BE49-F238E27FC236}">
                <a16:creationId xmlns:a16="http://schemas.microsoft.com/office/drawing/2014/main" id="{014110EB-0EC5-D329-98C1-C3C83A180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21" y="1539185"/>
            <a:ext cx="6497705" cy="48171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358B98-32DD-338C-BB1E-E6CCF9FF857A}"/>
              </a:ext>
            </a:extLst>
          </p:cNvPr>
          <p:cNvSpPr txBox="1"/>
          <p:nvPr/>
        </p:nvSpPr>
        <p:spPr>
          <a:xfrm>
            <a:off x="119021" y="1236801"/>
            <a:ext cx="19720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https://www.bnl.gov/eic/epic.php</a:t>
            </a:r>
          </a:p>
        </p:txBody>
      </p:sp>
      <p:pic>
        <p:nvPicPr>
          <p:cNvPr id="10" name="Picture 9" descr="Graphical user interface&#10;&#10;AI-generated content may be incorrect.">
            <a:extLst>
              <a:ext uri="{FF2B5EF4-FFF2-40B4-BE49-F238E27FC236}">
                <a16:creationId xmlns:a16="http://schemas.microsoft.com/office/drawing/2014/main" id="{48692F49-1EAC-A4B1-7E91-661CA6D2D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672" y="1366308"/>
            <a:ext cx="5842928" cy="52467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F52EF8-9629-3D34-86CC-3CAE92E2847D}"/>
              </a:ext>
            </a:extLst>
          </p:cNvPr>
          <p:cNvSpPr txBox="1"/>
          <p:nvPr/>
        </p:nvSpPr>
        <p:spPr>
          <a:xfrm>
            <a:off x="2767672" y="1086173"/>
            <a:ext cx="15504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https://www.epic-eic.org/</a:t>
            </a:r>
          </a:p>
        </p:txBody>
      </p:sp>
      <p:pic>
        <p:nvPicPr>
          <p:cNvPr id="12" name="01 Baseline Web">
            <a:hlinkClick r:id="" action="ppaction://media"/>
            <a:extLst>
              <a:ext uri="{FF2B5EF4-FFF2-40B4-BE49-F238E27FC236}">
                <a16:creationId xmlns:a16="http://schemas.microsoft.com/office/drawing/2014/main" id="{0C931C62-11CA-42CB-AB0E-EBA1AE54B5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64844" y="2997200"/>
            <a:ext cx="4662311" cy="26225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3B5C31-C0D9-20A7-E18B-C55501D91C98}"/>
              </a:ext>
            </a:extLst>
          </p:cNvPr>
          <p:cNvSpPr txBox="1"/>
          <p:nvPr/>
        </p:nvSpPr>
        <p:spPr>
          <a:xfrm>
            <a:off x="8874760" y="1720840"/>
            <a:ext cx="30581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Awesome new Firebird event display videos from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Dmitry Romanov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JLab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– integrated into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BNL web pages.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Firebird is the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ePIC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event display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used for both outreach and reconstruction and analysis development: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https://eic.github.io/firebird/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Planning a variety of videos of different physics process to be incorporated into public portion of website. </a:t>
            </a:r>
          </a:p>
        </p:txBody>
      </p:sp>
    </p:spTree>
    <p:extLst>
      <p:ext uri="{BB962C8B-B14F-4D97-AF65-F5344CB8AC3E}">
        <p14:creationId xmlns:p14="http://schemas.microsoft.com/office/powerpoint/2010/main" val="321693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07F46-B331-1F3B-F340-8269C644C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0F9A5-2D52-D682-B428-BAC406E2F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0E7FF-F292-A671-7A50-3CA045F71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949A8-7CCD-4D90-AA9A-1451BFC6FB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D83A87-6506-86CF-9708-BEE8E57D2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D73237-814B-6D2F-574A-66816009EE8D}"/>
              </a:ext>
            </a:extLst>
          </p:cNvPr>
          <p:cNvSpPr txBox="1"/>
          <p:nvPr/>
        </p:nvSpPr>
        <p:spPr>
          <a:xfrm>
            <a:off x="1627833" y="1276141"/>
            <a:ext cx="42339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(Following the 7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RRB June 9-10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MEXT)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CFD616-423C-D654-EAEB-A740A3DD7C8A}"/>
              </a:ext>
            </a:extLst>
          </p:cNvPr>
          <p:cNvSpPr txBox="1"/>
          <p:nvPr/>
        </p:nvSpPr>
        <p:spPr>
          <a:xfrm>
            <a:off x="7666075" y="3446914"/>
            <a:ext cx="42636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https://indico2.riken.jp/event/5568/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DBE5EB-47A4-58CD-1705-D7B0D6B66EBB}"/>
              </a:ext>
            </a:extLst>
          </p:cNvPr>
          <p:cNvSpPr txBox="1"/>
          <p:nvPr/>
        </p:nvSpPr>
        <p:spPr>
          <a:xfrm>
            <a:off x="7707848" y="6231909"/>
            <a:ext cx="34236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Registration now open!</a:t>
            </a:r>
          </a:p>
        </p:txBody>
      </p:sp>
    </p:spTree>
    <p:extLst>
      <p:ext uri="{BB962C8B-B14F-4D97-AF65-F5344CB8AC3E}">
        <p14:creationId xmlns:p14="http://schemas.microsoft.com/office/powerpoint/2010/main" val="409460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lydeside river near the hotel">
            <a:extLst>
              <a:ext uri="{FF2B5EF4-FFF2-40B4-BE49-F238E27FC236}">
                <a16:creationId xmlns:a16="http://schemas.microsoft.com/office/drawing/2014/main" id="{1EAF45D0-8800-2961-2AC5-B90E23857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930856-9963-6437-D478-6010C6D2B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9899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Summer 2026 Joint EICUG/</a:t>
            </a:r>
            <a:r>
              <a:rPr lang="en-US" b="1" dirty="0" err="1">
                <a:solidFill>
                  <a:schemeClr val="bg1"/>
                </a:solidFill>
              </a:rPr>
              <a:t>ePIC</a:t>
            </a:r>
            <a:r>
              <a:rPr lang="en-US" b="1" dirty="0">
                <a:solidFill>
                  <a:schemeClr val="bg1"/>
                </a:solidFill>
              </a:rPr>
              <a:t> Meeting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884C9-0693-607E-ABD8-214966A46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8" name="AutoShape 4" descr="Unveiling Glasgow: A Captivating Journey Through Scotland's Largest City">
            <a:extLst>
              <a:ext uri="{FF2B5EF4-FFF2-40B4-BE49-F238E27FC236}">
                <a16:creationId xmlns:a16="http://schemas.microsoft.com/office/drawing/2014/main" id="{6F72AE54-62D3-8883-17B3-05FF2E737C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0" descr="Is University of Glasgow good? Ultimate Guide for 2025">
            <a:extLst>
              <a:ext uri="{FF2B5EF4-FFF2-40B4-BE49-F238E27FC236}">
                <a16:creationId xmlns:a16="http://schemas.microsoft.com/office/drawing/2014/main" id="{FBA56472-82B8-CB6C-FF46-8A863FB04E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2EE74B18-C5B1-0CF5-506B-FCDB5E17E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459" y="3192898"/>
            <a:ext cx="6606541" cy="371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24780C-95C1-E854-66EA-218BF53E6AE2}"/>
              </a:ext>
            </a:extLst>
          </p:cNvPr>
          <p:cNvSpPr/>
          <p:nvPr/>
        </p:nvSpPr>
        <p:spPr>
          <a:xfrm>
            <a:off x="4921102" y="2196405"/>
            <a:ext cx="7402033" cy="246518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Registration Now Open!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A0C600-FB3D-1F57-C188-C13F0BD78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29D0C-21D9-59EE-73AE-249A2921B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11DF8B-D7F2-FF44-4CE7-BBAC305EE52D}"/>
              </a:ext>
            </a:extLst>
          </p:cNvPr>
          <p:cNvSpPr txBox="1"/>
          <p:nvPr/>
        </p:nvSpPr>
        <p:spPr>
          <a:xfrm>
            <a:off x="535632" y="1442750"/>
            <a:ext cx="51785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Summer 2026 joint EICUG/</a:t>
            </a:r>
            <a:r>
              <a:rPr lang="en-US" dirty="0" err="1"/>
              <a:t>ePIC</a:t>
            </a:r>
            <a:r>
              <a:rPr lang="en-US" dirty="0"/>
              <a:t> meeting will be held at the University of Glasgow July 13-17</a:t>
            </a:r>
            <a:r>
              <a:rPr lang="en-US" baseline="30000" dirty="0"/>
              <a:t>th</a:t>
            </a:r>
            <a:r>
              <a:rPr lang="en-US" dirty="0"/>
              <a:t> , 2026. </a:t>
            </a:r>
            <a:br>
              <a:rPr lang="en-US" dirty="0"/>
            </a:br>
            <a:r>
              <a:rPr lang="en-US" b="1" dirty="0"/>
              <a:t>ECR event July 11-12</a:t>
            </a:r>
            <a:r>
              <a:rPr lang="en-US" b="1" baseline="30000" dirty="0"/>
              <a:t>th</a:t>
            </a:r>
            <a:r>
              <a:rPr lang="en-US" b="1" dirty="0"/>
              <a:t> (organized by EICUG) – looking for contributions!</a:t>
            </a:r>
          </a:p>
          <a:p>
            <a:endParaRPr lang="en-US" dirty="0"/>
          </a:p>
          <a:p>
            <a:r>
              <a:rPr lang="en-US" dirty="0"/>
              <a:t>Indico w/information and Registration: </a:t>
            </a:r>
            <a:br>
              <a:rPr lang="en-US" dirty="0"/>
            </a:br>
            <a:r>
              <a:rPr lang="en-US" dirty="0">
                <a:hlinkClick r:id="rId4"/>
              </a:rPr>
              <a:t>https://indico.bnl.gov/event/31808/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516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176C1-CB0D-2D06-BCE4-3999B982F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094" y="1295400"/>
            <a:ext cx="11313629" cy="5062538"/>
          </a:xfrm>
        </p:spPr>
        <p:txBody>
          <a:bodyPr>
            <a:normAutofit/>
          </a:bodyPr>
          <a:lstStyle/>
          <a:p>
            <a:r>
              <a:rPr lang="en-US" dirty="0"/>
              <a:t>The ePIC Collaboration is strong, active and growing!</a:t>
            </a:r>
          </a:p>
          <a:p>
            <a:endParaRPr lang="en-US" dirty="0"/>
          </a:p>
          <a:p>
            <a:r>
              <a:rPr lang="en-US" dirty="0"/>
              <a:t>The collaboration is making progress on identified priorities</a:t>
            </a:r>
          </a:p>
          <a:p>
            <a:pPr lvl="1"/>
            <a:r>
              <a:rPr lang="en-US" dirty="0"/>
              <a:t>The Early Science Report will be completed and submitted in July.</a:t>
            </a:r>
          </a:p>
          <a:p>
            <a:pPr lvl="1"/>
            <a:r>
              <a:rPr lang="en-US" dirty="0"/>
              <a:t>See talks from Silvia and Markus for more details. </a:t>
            </a:r>
          </a:p>
          <a:p>
            <a:r>
              <a:rPr lang="en-US" dirty="0"/>
              <a:t>Engagement remains strong and is growing, but significant headwinds have been identified.  This is a challenge for collaboration leadership. </a:t>
            </a:r>
          </a:p>
          <a:p>
            <a:r>
              <a:rPr lang="en-US" dirty="0"/>
              <a:t>Collaboration presence at major international conferences is strong and collaboration-specific outreach efforts continue. </a:t>
            </a:r>
          </a:p>
          <a:p>
            <a:r>
              <a:rPr lang="en-US" dirty="0"/>
              <a:t>Looking forward to the EIC-Asia meeting </a:t>
            </a:r>
            <a:r>
              <a:rPr lang="en-US"/>
              <a:t>this week, the </a:t>
            </a:r>
            <a:r>
              <a:rPr lang="en-US" dirty="0"/>
              <a:t>EICUG/</a:t>
            </a:r>
            <a:r>
              <a:rPr lang="en-US" dirty="0" err="1"/>
              <a:t>ePIC</a:t>
            </a:r>
            <a:r>
              <a:rPr lang="en-US" dirty="0"/>
              <a:t> Collaboration meeting and release of the Early Science Report in July.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0D8884-F5DD-D65C-4834-A85BD236B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Status of the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Collaboration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9EB9ED8-E1CA-CD72-4B2F-7DE39424D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616" y="136525"/>
            <a:ext cx="1894108" cy="136344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4C1D4-5382-302D-4310-6F27474C4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CF49E-2578-676C-9455-AB88A7200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03A6E-9846-65CA-0E52-DF0405737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14187-AF44-4271-AA62-1C5C376B8E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74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35FE5CE-15BE-8B4A-54CC-D52C7DCC0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27" y="2112150"/>
            <a:ext cx="9053345" cy="26337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F05312-A196-08F1-FB0C-7EB88602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DA4B52-52E0-3A12-EC6E-B2D77E09A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F5F8D-FD8C-BDA3-A6D6-595051A44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06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diagram of a machine&#10;&#10;AI-generated content may be incorrect.">
            <a:extLst>
              <a:ext uri="{FF2B5EF4-FFF2-40B4-BE49-F238E27FC236}">
                <a16:creationId xmlns:a16="http://schemas.microsoft.com/office/drawing/2014/main" id="{918F3A02-326E-2E6E-5551-6E009F001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97" y="2916820"/>
            <a:ext cx="5918758" cy="39411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7D9768-DFD6-33B8-CF61-5AE16D64D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45" y="102883"/>
            <a:ext cx="11499234" cy="480349"/>
          </a:xfrm>
        </p:spPr>
        <p:txBody>
          <a:bodyPr>
            <a:normAutofit fontScale="90000"/>
          </a:bodyPr>
          <a:lstStyle/>
          <a:p>
            <a:r>
              <a:rPr lang="en-US" sz="3200" dirty="0" err="1">
                <a:solidFill>
                  <a:srgbClr val="0070C0"/>
                </a:solidFill>
              </a:rPr>
              <a:t>ePIC</a:t>
            </a:r>
            <a:r>
              <a:rPr lang="en-US" sz="3200" dirty="0">
                <a:solidFill>
                  <a:srgbClr val="0070C0"/>
                </a:solidFill>
              </a:rPr>
              <a:t> – The EIC State-of-the-Art General-Purpose Detector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797DD5-062C-0E14-41D1-FF9263B000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6248"/>
            <a:ext cx="12192000" cy="2498436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43A8F2EC-13C1-D364-39E0-FA6E8625E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932" y="2233618"/>
            <a:ext cx="438709" cy="31562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6F1529A-EE13-BFB9-6C81-DA108B94B830}"/>
              </a:ext>
            </a:extLst>
          </p:cNvPr>
          <p:cNvCxnSpPr>
            <a:cxnSpLocks/>
          </p:cNvCxnSpPr>
          <p:nvPr/>
        </p:nvCxnSpPr>
        <p:spPr>
          <a:xfrm flipV="1">
            <a:off x="3518704" y="1208519"/>
            <a:ext cx="1655930" cy="136714"/>
          </a:xfrm>
          <a:prstGeom prst="straightConnector1">
            <a:avLst/>
          </a:prstGeom>
          <a:ln w="3810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2DE921C-AC5E-70C7-8E68-325FA80CD0F4}"/>
              </a:ext>
            </a:extLst>
          </p:cNvPr>
          <p:cNvCxnSpPr>
            <a:cxnSpLocks/>
          </p:cNvCxnSpPr>
          <p:nvPr/>
        </p:nvCxnSpPr>
        <p:spPr>
          <a:xfrm flipH="1">
            <a:off x="7630689" y="873829"/>
            <a:ext cx="1883701" cy="183214"/>
          </a:xfrm>
          <a:prstGeom prst="straightConnector1">
            <a:avLst/>
          </a:prstGeom>
          <a:ln w="38100">
            <a:solidFill>
              <a:srgbClr val="FF8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264F1B9-B2AA-CEA4-0416-77138C820877}"/>
              </a:ext>
            </a:extLst>
          </p:cNvPr>
          <p:cNvSpPr txBox="1"/>
          <p:nvPr/>
        </p:nvSpPr>
        <p:spPr>
          <a:xfrm rot="21264767">
            <a:off x="7760083" y="65694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electron beam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361DE3-FF88-CA72-28B0-4CE5C09D16A6}"/>
              </a:ext>
            </a:extLst>
          </p:cNvPr>
          <p:cNvSpPr txBox="1"/>
          <p:nvPr/>
        </p:nvSpPr>
        <p:spPr>
          <a:xfrm rot="21333826">
            <a:off x="3777056" y="920894"/>
            <a:ext cx="123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p/A beam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F9B5D4-EAF2-D106-1FA9-CE46ED644653}"/>
              </a:ext>
            </a:extLst>
          </p:cNvPr>
          <p:cNvSpPr txBox="1"/>
          <p:nvPr/>
        </p:nvSpPr>
        <p:spPr>
          <a:xfrm>
            <a:off x="7015734" y="2933910"/>
            <a:ext cx="51762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26 subsystems over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Math"/>
                <a:ea typeface="+mn-ea"/>
                <a:cs typeface="+mn-cs"/>
              </a:rPr>
              <a:t>±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40 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measure particle momenta, energy and particle type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 electromagnetic calorimeters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 hadronic calorimeters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Silicon and Multi-pattern gas detectors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 RICH detector + time-of-flight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 Auxiliary detectors (Si +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HCal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+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ECals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electron and hadron polarimetry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Integration, Installation and Infrastructure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Non-Beam Commissioning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3EA2200-B648-F095-33B6-B2C9FC754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806" y="679644"/>
            <a:ext cx="556781" cy="40057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8BEC045-E0BE-5A97-1EC6-5516C8BD3B82}"/>
              </a:ext>
            </a:extLst>
          </p:cNvPr>
          <p:cNvSpPr txBox="1"/>
          <p:nvPr/>
        </p:nvSpPr>
        <p:spPr>
          <a:xfrm>
            <a:off x="7015733" y="5752981"/>
            <a:ext cx="4767652" cy="80021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Highest scientific flexibility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itchFamily="2" charset="2"/>
              </a:rPr>
              <a:t> fully 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treaming readout electronics and data acquisition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itchFamily="2" charset="2"/>
              </a:rPr>
              <a:t> integration AI/ML capabilities from the start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7" name="Picture 26" descr="A picture containing icon&#10;&#10;Description automatically generated">
            <a:extLst>
              <a:ext uri="{FF2B5EF4-FFF2-40B4-BE49-F238E27FC236}">
                <a16:creationId xmlns:a16="http://schemas.microsoft.com/office/drawing/2014/main" id="{BB735236-AD62-DA22-51D0-6A77057B9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409" y="2802941"/>
            <a:ext cx="705051" cy="507245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D56AF36-C897-F4C0-C415-40B19470AA83}"/>
              </a:ext>
            </a:extLst>
          </p:cNvPr>
          <p:cNvCxnSpPr>
            <a:cxnSpLocks/>
          </p:cNvCxnSpPr>
          <p:nvPr/>
        </p:nvCxnSpPr>
        <p:spPr>
          <a:xfrm flipH="1">
            <a:off x="5927252" y="2337418"/>
            <a:ext cx="1401362" cy="83507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102C89B-DAB0-D202-A76B-E5758FCA9218}"/>
              </a:ext>
            </a:extLst>
          </p:cNvPr>
          <p:cNvCxnSpPr>
            <a:cxnSpLocks/>
          </p:cNvCxnSpPr>
          <p:nvPr/>
        </p:nvCxnSpPr>
        <p:spPr>
          <a:xfrm flipH="1">
            <a:off x="1686345" y="2389885"/>
            <a:ext cx="4751065" cy="68898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Line">
            <a:extLst>
              <a:ext uri="{FF2B5EF4-FFF2-40B4-BE49-F238E27FC236}">
                <a16:creationId xmlns:a16="http://schemas.microsoft.com/office/drawing/2014/main" id="{67A45868-8373-2DC2-BB1F-004B2F625F16}"/>
              </a:ext>
            </a:extLst>
          </p:cNvPr>
          <p:cNvSpPr/>
          <p:nvPr/>
        </p:nvSpPr>
        <p:spPr>
          <a:xfrm>
            <a:off x="3021980" y="1582372"/>
            <a:ext cx="629905" cy="729353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Line">
            <a:extLst>
              <a:ext uri="{FF2B5EF4-FFF2-40B4-BE49-F238E27FC236}">
                <a16:creationId xmlns:a16="http://schemas.microsoft.com/office/drawing/2014/main" id="{29078175-DC1A-E3EE-8982-D1D8D667A207}"/>
              </a:ext>
            </a:extLst>
          </p:cNvPr>
          <p:cNvSpPr/>
          <p:nvPr/>
        </p:nvSpPr>
        <p:spPr>
          <a:xfrm>
            <a:off x="1990805" y="1582372"/>
            <a:ext cx="73567" cy="944528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F3FEFB21-78AC-1038-9385-C22B5E1E4AF0}"/>
              </a:ext>
            </a:extLst>
          </p:cNvPr>
          <p:cNvSpPr/>
          <p:nvPr/>
        </p:nvSpPr>
        <p:spPr>
          <a:xfrm flipH="1">
            <a:off x="319230" y="1582372"/>
            <a:ext cx="198231" cy="1000506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33">
            <a:extLst>
              <a:ext uri="{FF2B5EF4-FFF2-40B4-BE49-F238E27FC236}">
                <a16:creationId xmlns:a16="http://schemas.microsoft.com/office/drawing/2014/main" id="{EF71E5D3-9D82-53DC-E21E-BB486CEC656D}"/>
              </a:ext>
            </a:extLst>
          </p:cNvPr>
          <p:cNvSpPr txBox="1"/>
          <p:nvPr/>
        </p:nvSpPr>
        <p:spPr>
          <a:xfrm>
            <a:off x="314186" y="1092595"/>
            <a:ext cx="936051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Luminosity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ystem </a:t>
            </a:r>
          </a:p>
        </p:txBody>
      </p:sp>
      <p:sp>
        <p:nvSpPr>
          <p:cNvPr id="9" name="TextBox 33">
            <a:extLst>
              <a:ext uri="{FF2B5EF4-FFF2-40B4-BE49-F238E27FC236}">
                <a16:creationId xmlns:a16="http://schemas.microsoft.com/office/drawing/2014/main" id="{E9623A74-E7A8-D1AF-6695-20AA13C026C4}"/>
              </a:ext>
            </a:extLst>
          </p:cNvPr>
          <p:cNvSpPr txBox="1"/>
          <p:nvPr/>
        </p:nvSpPr>
        <p:spPr>
          <a:xfrm>
            <a:off x="1854226" y="1289932"/>
            <a:ext cx="1780505" cy="369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Low-Q2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aggers</a:t>
            </a:r>
          </a:p>
        </p:txBody>
      </p:sp>
      <p:sp>
        <p:nvSpPr>
          <p:cNvPr id="10" name="TextBox 33">
            <a:extLst>
              <a:ext uri="{FF2B5EF4-FFF2-40B4-BE49-F238E27FC236}">
                <a16:creationId xmlns:a16="http://schemas.microsoft.com/office/drawing/2014/main" id="{4A2C8418-B5DE-4F81-EB1E-666BFAF79BC8}"/>
              </a:ext>
            </a:extLst>
          </p:cNvPr>
          <p:cNvSpPr txBox="1"/>
          <p:nvPr/>
        </p:nvSpPr>
        <p:spPr>
          <a:xfrm>
            <a:off x="9847373" y="561975"/>
            <a:ext cx="1883701" cy="369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Zero Degree Calorimeter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22F9000E-329E-3E0A-E236-95223D7AD3F8}"/>
              </a:ext>
            </a:extLst>
          </p:cNvPr>
          <p:cNvSpPr/>
          <p:nvPr/>
        </p:nvSpPr>
        <p:spPr>
          <a:xfrm flipH="1" flipV="1">
            <a:off x="9754840" y="1530014"/>
            <a:ext cx="357697" cy="543466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90E91119-D30C-038A-8912-6CBD3F698E1D}"/>
              </a:ext>
            </a:extLst>
          </p:cNvPr>
          <p:cNvSpPr/>
          <p:nvPr/>
        </p:nvSpPr>
        <p:spPr>
          <a:xfrm>
            <a:off x="10691115" y="832848"/>
            <a:ext cx="361757" cy="553996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8FC5B667-84F0-A4EA-6877-417B055436BE}"/>
              </a:ext>
            </a:extLst>
          </p:cNvPr>
          <p:cNvSpPr txBox="1"/>
          <p:nvPr/>
        </p:nvSpPr>
        <p:spPr>
          <a:xfrm>
            <a:off x="8388677" y="1909370"/>
            <a:ext cx="1106393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01010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B0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agnet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Spectrometer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Line">
            <a:extLst>
              <a:ext uri="{FF2B5EF4-FFF2-40B4-BE49-F238E27FC236}">
                <a16:creationId xmlns:a16="http://schemas.microsoft.com/office/drawing/2014/main" id="{D2568108-C697-4E16-3A0B-96D6939FF739}"/>
              </a:ext>
            </a:extLst>
          </p:cNvPr>
          <p:cNvSpPr/>
          <p:nvPr/>
        </p:nvSpPr>
        <p:spPr>
          <a:xfrm flipH="1" flipV="1">
            <a:off x="7502279" y="1867055"/>
            <a:ext cx="1017711" cy="330816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Box 33">
            <a:extLst>
              <a:ext uri="{FF2B5EF4-FFF2-40B4-BE49-F238E27FC236}">
                <a16:creationId xmlns:a16="http://schemas.microsoft.com/office/drawing/2014/main" id="{07C9FEC6-88BE-2780-FC2E-B9E4FD5E36E3}"/>
              </a:ext>
            </a:extLst>
          </p:cNvPr>
          <p:cNvSpPr txBox="1"/>
          <p:nvPr/>
        </p:nvSpPr>
        <p:spPr>
          <a:xfrm>
            <a:off x="9691977" y="1978039"/>
            <a:ext cx="2524682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Roman Pots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(RPs)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Off-Momentum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etectors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(OMDs)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94991121-01ED-16E2-E15E-EAA24590A7AF}"/>
              </a:ext>
            </a:extLst>
          </p:cNvPr>
          <p:cNvSpPr/>
          <p:nvPr/>
        </p:nvSpPr>
        <p:spPr>
          <a:xfrm flipV="1">
            <a:off x="10597481" y="1478118"/>
            <a:ext cx="213273" cy="595361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7B1E8B34-9BEA-C57D-F323-3633A69DEFC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14187-AF44-4271-AA62-1C5C376B8E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319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C04AB-8402-5FCA-349E-2CD01B70E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383" y="312057"/>
            <a:ext cx="11499234" cy="480349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0070C0"/>
                </a:solidFill>
              </a:rPr>
              <a:t>Computing-Detector </a:t>
            </a:r>
            <a:r>
              <a:rPr lang="en-US" dirty="0">
                <a:solidFill>
                  <a:srgbClr val="0070C0"/>
                </a:solidFill>
              </a:rPr>
              <a:t>Integration</a:t>
            </a:r>
          </a:p>
        </p:txBody>
      </p:sp>
      <p:pic>
        <p:nvPicPr>
          <p:cNvPr id="4" name="Picture 3" descr="Diagram, engineering drawing&#10;&#10;AI-generated content may be incorrect.">
            <a:extLst>
              <a:ext uri="{FF2B5EF4-FFF2-40B4-BE49-F238E27FC236}">
                <a16:creationId xmlns:a16="http://schemas.microsoft.com/office/drawing/2014/main" id="{E55D473F-25D2-244C-FDF8-078999AA2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86" y="1320799"/>
            <a:ext cx="5468363" cy="52251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B01860-2319-1450-E6A2-1C7FC0A02427}"/>
              </a:ext>
            </a:extLst>
          </p:cNvPr>
          <p:cNvSpPr txBox="1"/>
          <p:nvPr/>
        </p:nvSpPr>
        <p:spPr>
          <a:xfrm>
            <a:off x="272186" y="1436915"/>
            <a:ext cx="4564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ePIC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event display by Dmitry Romanov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40D5AC-183D-A0A6-0A93-A12956ECD841}"/>
              </a:ext>
            </a:extLst>
          </p:cNvPr>
          <p:cNvSpPr txBox="1"/>
          <p:nvPr/>
        </p:nvSpPr>
        <p:spPr>
          <a:xfrm>
            <a:off x="6096000" y="312057"/>
            <a:ext cx="5621884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Streaming Readout and DAQ: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High-speed data flow: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front-end electronics are designed to support a total bandwidth of up to 50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Tbps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with over 3,000 fiber streams feeding data from the detector to the computing system.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Zero dead time: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By avoiding a traditional hardware trigger, the system eliminates dead time and allows for unbiased data collection.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AI and ML in the Data Pipeline: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Intelligent data filtering: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AI/ML algorithms can select the most relevant collision events to study.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Real-time feedback: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AI can enable rapid detector diagnostics and optimization, with systems capable of automatically calibrating detectors and validating data.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Streaming Computing Model: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Continuous calibration and alignment: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Enables rapid delivery of scientific results.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Echelon Model: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Organizes resources across the computing hierarchy and enables international contributions. </a:t>
            </a:r>
          </a:p>
        </p:txBody>
      </p:sp>
    </p:spTree>
    <p:extLst>
      <p:ext uri="{BB962C8B-B14F-4D97-AF65-F5344CB8AC3E}">
        <p14:creationId xmlns:p14="http://schemas.microsoft.com/office/powerpoint/2010/main" val="1661412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3AD122-F6E5-A256-B76C-D1A431920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211" y="1000201"/>
            <a:ext cx="10016332" cy="56341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FF0734-AE97-5D5A-8F14-3A7517F9C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223612"/>
            <a:ext cx="10515600" cy="86304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Reminder: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DSC Structure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4447A4-A8C3-2B69-CF62-8A393A1AC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0BA2D-BCC7-8E3F-C184-A833898D2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9A708-B8C2-AE32-4406-450F662C8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743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E39CF45-0BD1-750C-C81D-954FA528F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034" y="217362"/>
            <a:ext cx="7599688" cy="4268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E41BBD-636C-EE4D-B341-57CC40D45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143" y="4253294"/>
            <a:ext cx="6135980" cy="231504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CBE5FA54-1B2F-49A0-EA26-D89AE0920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4" y="4263732"/>
            <a:ext cx="3187066" cy="22941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A502A7-1B21-3903-B045-D671436B7803}"/>
              </a:ext>
            </a:extLst>
          </p:cNvPr>
          <p:cNvSpPr txBox="1"/>
          <p:nvPr/>
        </p:nvSpPr>
        <p:spPr>
          <a:xfrm>
            <a:off x="7341051" y="6265347"/>
            <a:ext cx="3474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ePIC Collaboration – January 2025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45DBA6-6CD3-59CB-8413-62B04947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6/9/2026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834212-F46F-3E25-7D68-A2A079CBE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14187-AF44-4271-AA62-1C5C376B8E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A6EB33-615D-94B4-B8C5-FC19CD8B814E}"/>
              </a:ext>
            </a:extLst>
          </p:cNvPr>
          <p:cNvGrpSpPr/>
          <p:nvPr/>
        </p:nvGrpSpPr>
        <p:grpSpPr>
          <a:xfrm>
            <a:off x="323651" y="167163"/>
            <a:ext cx="3483220" cy="3651341"/>
            <a:chOff x="323651" y="167163"/>
            <a:chExt cx="3483220" cy="365134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FC52B62-11C5-1BEA-AC19-5120CFBAA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3651" y="441733"/>
              <a:ext cx="3483220" cy="337677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997047A-4888-EB5E-3AAE-7DC90443F453}"/>
                </a:ext>
              </a:extLst>
            </p:cNvPr>
            <p:cNvSpPr txBox="1"/>
            <p:nvPr/>
          </p:nvSpPr>
          <p:spPr>
            <a:xfrm>
              <a:off x="1552576" y="2495550"/>
              <a:ext cx="14668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North America</a:t>
              </a:r>
              <a:br>
                <a:rPr lang="en-US" sz="1600" dirty="0">
                  <a:solidFill>
                    <a:schemeClr val="bg1"/>
                  </a:solidFill>
                </a:rPr>
              </a:br>
              <a:r>
                <a:rPr lang="en-US" sz="1600" dirty="0">
                  <a:solidFill>
                    <a:schemeClr val="bg1"/>
                  </a:solidFill>
                </a:rPr>
                <a:t>46.3%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5B47AE8-9093-C3D3-1EB6-23739174D07F}"/>
                </a:ext>
              </a:extLst>
            </p:cNvPr>
            <p:cNvSpPr txBox="1"/>
            <p:nvPr/>
          </p:nvSpPr>
          <p:spPr>
            <a:xfrm>
              <a:off x="479932" y="1340900"/>
              <a:ext cx="14668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Europe</a:t>
              </a:r>
              <a:br>
                <a:rPr lang="en-US" sz="1600" dirty="0">
                  <a:solidFill>
                    <a:schemeClr val="bg1"/>
                  </a:solidFill>
                </a:rPr>
              </a:br>
              <a:r>
                <a:rPr lang="en-US" sz="1600" dirty="0">
                  <a:solidFill>
                    <a:schemeClr val="bg1"/>
                  </a:solidFill>
                </a:rPr>
                <a:t>30.7%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255733-F385-2CB4-1238-205B482B68EA}"/>
                </a:ext>
              </a:extLst>
            </p:cNvPr>
            <p:cNvSpPr txBox="1"/>
            <p:nvPr/>
          </p:nvSpPr>
          <p:spPr>
            <a:xfrm>
              <a:off x="1861057" y="1057287"/>
              <a:ext cx="14668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Asia</a:t>
              </a:r>
              <a:br>
                <a:rPr lang="en-US" sz="1600" dirty="0">
                  <a:solidFill>
                    <a:schemeClr val="bg1"/>
                  </a:solidFill>
                </a:rPr>
              </a:br>
              <a:r>
                <a:rPr lang="en-US" sz="1600" dirty="0">
                  <a:solidFill>
                    <a:schemeClr val="bg1"/>
                  </a:solidFill>
                </a:rPr>
                <a:t>21.5%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BED7C49-A337-9396-2E49-0CB1A128BD92}"/>
                </a:ext>
              </a:extLst>
            </p:cNvPr>
            <p:cNvSpPr txBox="1"/>
            <p:nvPr/>
          </p:nvSpPr>
          <p:spPr>
            <a:xfrm>
              <a:off x="1264664" y="167163"/>
              <a:ext cx="14668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Africa 1.6%</a:t>
              </a:r>
            </a:p>
          </p:txBody>
        </p:sp>
      </p:grp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67499EE6-920D-7D8F-441D-E1A0F000E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1AA95BF-203F-101F-F8E7-39AE53E0C52A}"/>
              </a:ext>
            </a:extLst>
          </p:cNvPr>
          <p:cNvSpPr txBox="1"/>
          <p:nvPr/>
        </p:nvSpPr>
        <p:spPr>
          <a:xfrm>
            <a:off x="2997895" y="3499354"/>
            <a:ext cx="5105037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&gt;1150 collaborators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183 institutions, 26 countries</a:t>
            </a:r>
          </a:p>
        </p:txBody>
      </p:sp>
    </p:spTree>
    <p:extLst>
      <p:ext uri="{BB962C8B-B14F-4D97-AF65-F5344CB8AC3E}">
        <p14:creationId xmlns:p14="http://schemas.microsoft.com/office/powerpoint/2010/main" val="1740739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654E7B-95C4-539D-17DF-F7333DB54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937" y="1043201"/>
            <a:ext cx="9880747" cy="5557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FF0734-AE97-5D5A-8F14-3A7517F9C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879"/>
            <a:ext cx="10515600" cy="86304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Reminder: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Working Group Structure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F82072-F7AE-58DA-B006-BFBD173B7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85CD4E-A970-A56F-C099-1E8C4BE5E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DF297F-84CF-5B15-D5D0-69E1A5A59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455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4E7A976-62F2-D69E-3995-512CD4A23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427" y="355971"/>
            <a:ext cx="10515600" cy="614589"/>
          </a:xfrm>
        </p:spPr>
        <p:txBody>
          <a:bodyPr>
            <a:noAutofit/>
          </a:bodyPr>
          <a:lstStyle/>
          <a:p>
            <a:pPr algn="l"/>
            <a:r>
              <a:rPr lang="en-US" sz="4000" b="1" i="0" dirty="0">
                <a:solidFill>
                  <a:schemeClr val="accent1"/>
                </a:solidFill>
                <a:effectLst/>
              </a:rPr>
              <a:t>Reminder: </a:t>
            </a:r>
            <a:r>
              <a:rPr lang="en-US" sz="4000" b="1" i="0" dirty="0" err="1">
                <a:solidFill>
                  <a:schemeClr val="accent1"/>
                </a:solidFill>
                <a:effectLst/>
              </a:rPr>
              <a:t>ePIC</a:t>
            </a:r>
            <a:r>
              <a:rPr lang="en-US" sz="4000" b="1" i="0" dirty="0">
                <a:solidFill>
                  <a:schemeClr val="accent1"/>
                </a:solidFill>
                <a:effectLst/>
              </a:rPr>
              <a:t> Collaboration Structure </a:t>
            </a:r>
          </a:p>
        </p:txBody>
      </p:sp>
      <p:pic>
        <p:nvPicPr>
          <p:cNvPr id="2" name="Google Shape;389;p41" descr="Logo&#10;&#10;Description automatically generated">
            <a:extLst>
              <a:ext uri="{FF2B5EF4-FFF2-40B4-BE49-F238E27FC236}">
                <a16:creationId xmlns:a16="http://schemas.microsoft.com/office/drawing/2014/main" id="{F013533C-D746-830B-2FEC-4D56E768AD0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05672" y="74877"/>
            <a:ext cx="1384185" cy="10546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51B7224-A23A-1621-75B3-F3B407949003}"/>
              </a:ext>
            </a:extLst>
          </p:cNvPr>
          <p:cNvGrpSpPr/>
          <p:nvPr/>
        </p:nvGrpSpPr>
        <p:grpSpPr>
          <a:xfrm>
            <a:off x="613322" y="1251654"/>
            <a:ext cx="11248478" cy="2909119"/>
            <a:chOff x="685305" y="279869"/>
            <a:chExt cx="11248478" cy="290911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50BF6E0-85DF-B318-B792-7696D9A0117F}"/>
                </a:ext>
              </a:extLst>
            </p:cNvPr>
            <p:cNvSpPr/>
            <p:nvPr/>
          </p:nvSpPr>
          <p:spPr>
            <a:xfrm>
              <a:off x="685305" y="279869"/>
              <a:ext cx="4722920" cy="10653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Collaboration Council</a:t>
              </a:r>
            </a:p>
            <a:p>
              <a:pPr algn="ctr"/>
              <a:r>
                <a:rPr lang="en-US" dirty="0"/>
                <a:t>Institutional Representatives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986244D-5EE7-F3C8-AA24-74C48E99A8B1}"/>
                </a:ext>
              </a:extLst>
            </p:cNvPr>
            <p:cNvSpPr/>
            <p:nvPr/>
          </p:nvSpPr>
          <p:spPr>
            <a:xfrm>
              <a:off x="3334979" y="1754904"/>
              <a:ext cx="2073246" cy="414669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Ad-Hoc Committees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5B33C2F-8863-AF48-4A6D-C0397F0EA651}"/>
                </a:ext>
              </a:extLst>
            </p:cNvPr>
            <p:cNvSpPr/>
            <p:nvPr/>
          </p:nvSpPr>
          <p:spPr>
            <a:xfrm>
              <a:off x="685305" y="1754904"/>
              <a:ext cx="2320065" cy="1430362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Standing Committees</a:t>
              </a:r>
            </a:p>
            <a:p>
              <a:pPr algn="ctr"/>
              <a:r>
                <a:rPr lang="en-US" sz="1400">
                  <a:solidFill>
                    <a:schemeClr val="tx1"/>
                  </a:solidFill>
                </a:rPr>
                <a:t>Professional Conduct</a:t>
              </a:r>
              <a:endParaRPr lang="en-US" sz="14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Conferences and Talks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Membership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Elections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Publications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BF354BF-DF0E-1221-6701-AEFD80A211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15463" y="1345189"/>
              <a:ext cx="0" cy="40971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F0067BD-FAB7-D58A-7AE7-74A08CEA88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9965" y="1345189"/>
              <a:ext cx="0" cy="40971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E282DE0-0BE5-4849-A129-3AC09DE52C60}"/>
                </a:ext>
              </a:extLst>
            </p:cNvPr>
            <p:cNvSpPr/>
            <p:nvPr/>
          </p:nvSpPr>
          <p:spPr>
            <a:xfrm>
              <a:off x="6396667" y="279869"/>
              <a:ext cx="2030819" cy="14444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Spokesperson’s Office</a:t>
              </a:r>
            </a:p>
            <a:p>
              <a:pPr algn="ctr"/>
              <a:r>
                <a:rPr lang="en-US" sz="1600" dirty="0"/>
                <a:t>Spokesperson (SP)</a:t>
              </a:r>
            </a:p>
            <a:p>
              <a:pPr algn="ctr"/>
              <a:r>
                <a:rPr lang="en-US" sz="1600" dirty="0"/>
                <a:t>Deputies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4D58520-2D96-203B-A495-EE21B543F361}"/>
                </a:ext>
              </a:extLst>
            </p:cNvPr>
            <p:cNvSpPr/>
            <p:nvPr/>
          </p:nvSpPr>
          <p:spPr>
            <a:xfrm>
              <a:off x="8804837" y="1160722"/>
              <a:ext cx="1646638" cy="4486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Executive Board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D6CC22A-179E-D245-3D41-00479499AF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20656" y="1345189"/>
              <a:ext cx="39152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6A4AD32-0676-3EB0-6EB4-2A62829BFF4F}"/>
                </a:ext>
              </a:extLst>
            </p:cNvPr>
            <p:cNvSpPr/>
            <p:nvPr/>
          </p:nvSpPr>
          <p:spPr>
            <a:xfrm>
              <a:off x="3117665" y="2543945"/>
              <a:ext cx="2647507" cy="645043"/>
            </a:xfrm>
            <a:prstGeom prst="rect">
              <a:avLst/>
            </a:prstGeom>
            <a:gradFill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Technical Coordination (TC)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29CCE86-6492-CA12-757A-A5CE587BDAC7}"/>
                </a:ext>
              </a:extLst>
            </p:cNvPr>
            <p:cNvSpPr/>
            <p:nvPr/>
          </p:nvSpPr>
          <p:spPr>
            <a:xfrm>
              <a:off x="6088322" y="2540223"/>
              <a:ext cx="2647507" cy="645043"/>
            </a:xfrm>
            <a:prstGeom prst="rect">
              <a:avLst/>
            </a:prstGeom>
            <a:gradFill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Software and Computing Coordination (SCC)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720A2EE-3066-9E68-8BAD-4CD9A02613E2}"/>
                </a:ext>
              </a:extLst>
            </p:cNvPr>
            <p:cNvSpPr/>
            <p:nvPr/>
          </p:nvSpPr>
          <p:spPr>
            <a:xfrm>
              <a:off x="8893994" y="2543945"/>
              <a:ext cx="3039789" cy="645043"/>
            </a:xfrm>
            <a:prstGeom prst="rect">
              <a:avLst/>
            </a:prstGeom>
            <a:gradFill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Physics Analysis Coordination </a:t>
              </a:r>
              <a:br>
                <a:rPr lang="en-US" b="1" dirty="0">
                  <a:solidFill>
                    <a:schemeClr val="tx1"/>
                  </a:solidFill>
                </a:rPr>
              </a:br>
              <a:r>
                <a:rPr lang="en-US" b="1" dirty="0">
                  <a:solidFill>
                    <a:schemeClr val="tx1"/>
                  </a:solidFill>
                </a:rPr>
                <a:t>(AC)</a:t>
              </a:r>
            </a:p>
          </p:txBody>
        </p:sp>
        <p:cxnSp>
          <p:nvCxnSpPr>
            <p:cNvPr id="43" name="Connector: Elbow 42">
              <a:extLst>
                <a:ext uri="{FF2B5EF4-FFF2-40B4-BE49-F238E27FC236}">
                  <a16:creationId xmlns:a16="http://schemas.microsoft.com/office/drawing/2014/main" id="{560CA00E-8FA4-03A7-E217-7D60ED2B8DDE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666097" y="775981"/>
              <a:ext cx="180148" cy="3311810"/>
            </a:xfrm>
            <a:prstGeom prst="bentConnector2">
              <a:avLst/>
            </a:prstGeom>
            <a:ln w="158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4FEFFB0-4DF6-013C-04B0-2EB5B464CD0B}"/>
                </a:ext>
              </a:extLst>
            </p:cNvPr>
            <p:cNvCxnSpPr>
              <a:cxnSpLocks/>
              <a:stCxn id="37" idx="2"/>
              <a:endCxn id="41" idx="0"/>
            </p:cNvCxnSpPr>
            <p:nvPr/>
          </p:nvCxnSpPr>
          <p:spPr>
            <a:xfrm flipH="1">
              <a:off x="7412076" y="1724343"/>
              <a:ext cx="1" cy="815880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11D0A2C-9ACB-15C4-1A67-4956967F1C3E}"/>
                </a:ext>
              </a:extLst>
            </p:cNvPr>
            <p:cNvSpPr/>
            <p:nvPr/>
          </p:nvSpPr>
          <p:spPr>
            <a:xfrm>
              <a:off x="9492471" y="342211"/>
              <a:ext cx="1646638" cy="60798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EIC Project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AD5F587-1087-2876-0830-5A289FE780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7223" y="640426"/>
              <a:ext cx="106498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48C6661-CE54-F889-6990-E8462C48C1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08225" y="886738"/>
              <a:ext cx="98844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or: Elbow 47">
              <a:extLst>
                <a:ext uri="{FF2B5EF4-FFF2-40B4-BE49-F238E27FC236}">
                  <a16:creationId xmlns:a16="http://schemas.microsoft.com/office/drawing/2014/main" id="{35CE50A6-CE01-B924-9B9F-1CDAE89D3AD4}"/>
                </a:ext>
              </a:extLst>
            </p:cNvPr>
            <p:cNvCxnSpPr>
              <a:cxnSpLocks/>
              <a:stCxn id="42" idx="0"/>
            </p:cNvCxnSpPr>
            <p:nvPr/>
          </p:nvCxnSpPr>
          <p:spPr>
            <a:xfrm rot="16200000" flipV="1">
              <a:off x="8811435" y="941490"/>
              <a:ext cx="203104" cy="3001805"/>
            </a:xfrm>
            <a:prstGeom prst="bentConnector2">
              <a:avLst/>
            </a:prstGeom>
            <a:ln w="158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4FDE8A-B96D-1B5B-E5A5-79F3C14889D7}"/>
              </a:ext>
            </a:extLst>
          </p:cNvPr>
          <p:cNvGrpSpPr/>
          <p:nvPr/>
        </p:nvGrpSpPr>
        <p:grpSpPr>
          <a:xfrm>
            <a:off x="2115443" y="3419815"/>
            <a:ext cx="3715020" cy="2754719"/>
            <a:chOff x="2115443" y="3419815"/>
            <a:chExt cx="3715020" cy="275471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0252892-F078-4507-7258-52CA7AD37ECF}"/>
                </a:ext>
              </a:extLst>
            </p:cNvPr>
            <p:cNvGrpSpPr/>
            <p:nvPr/>
          </p:nvGrpSpPr>
          <p:grpSpPr>
            <a:xfrm>
              <a:off x="2495592" y="3419815"/>
              <a:ext cx="3334871" cy="2754719"/>
              <a:chOff x="2495592" y="3419815"/>
              <a:chExt cx="3334871" cy="2754719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AE980E5-BA92-9558-5ADD-BCD7D0A7FCD6}"/>
                  </a:ext>
                </a:extLst>
              </p:cNvPr>
              <p:cNvSpPr txBox="1"/>
              <p:nvPr/>
            </p:nvSpPr>
            <p:spPr>
              <a:xfrm>
                <a:off x="2495592" y="4450985"/>
                <a:ext cx="3334871" cy="1723549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u="sng" dirty="0">
                    <a:latin typeface="Calibri" panose="020F0502020204030204" pitchFamily="34" charset="0"/>
                    <a:ea typeface="Calibri" panose="020F0502020204030204" pitchFamily="34" charset="0"/>
                  </a:rPr>
                  <a:t>Technical </a:t>
                </a:r>
                <a:r>
                  <a:rPr lang="en-US" sz="1800" u="sng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Coordinator (Acting)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• </a:t>
                </a: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</a:rPr>
                  <a:t>Silvia Dalla Torre (INFN)</a:t>
                </a:r>
              </a:p>
              <a:p>
                <a:pPr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Deputy TC’s:</a:t>
                </a:r>
                <a:b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</a:b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Prakhar Garg (Yale)</a:t>
                </a:r>
              </a:p>
              <a:p>
                <a:pPr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John Haggerty (BNL)</a:t>
                </a:r>
                <a:b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</a:b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Oskar Hartbrich (ORNL)</a:t>
                </a:r>
                <a:b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</a:b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Matt Posik (Temple)</a:t>
                </a:r>
              </a:p>
            </p:txBody>
          </p:sp>
          <p:pic>
            <p:nvPicPr>
              <p:cNvPr id="50" name="Picture 49" descr="A person wearing glasses and a blue shirt&#10;&#10;Description automatically generated">
                <a:extLst>
                  <a:ext uri="{FF2B5EF4-FFF2-40B4-BE49-F238E27FC236}">
                    <a16:creationId xmlns:a16="http://schemas.microsoft.com/office/drawing/2014/main" id="{0DCC1FDE-0FBD-4BF5-AB5E-A3E9105BC7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9458" y="3419815"/>
                <a:ext cx="1054432" cy="993932"/>
              </a:xfrm>
              <a:prstGeom prst="rect">
                <a:avLst/>
              </a:prstGeom>
            </p:spPr>
          </p:pic>
        </p:grpSp>
        <p:pic>
          <p:nvPicPr>
            <p:cNvPr id="3" name="Picture 2" descr="Flag of Italy - Wikipedia">
              <a:extLst>
                <a:ext uri="{FF2B5EF4-FFF2-40B4-BE49-F238E27FC236}">
                  <a16:creationId xmlns:a16="http://schemas.microsoft.com/office/drawing/2014/main" id="{34E1D303-FA2C-903C-1C00-0C8FAFFE6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5443" y="4443212"/>
              <a:ext cx="501311" cy="3349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B58801-1745-7836-F76E-A671EDDA60FD}"/>
              </a:ext>
            </a:extLst>
          </p:cNvPr>
          <p:cNvGrpSpPr/>
          <p:nvPr/>
        </p:nvGrpSpPr>
        <p:grpSpPr>
          <a:xfrm>
            <a:off x="5107003" y="3407523"/>
            <a:ext cx="3921057" cy="3036358"/>
            <a:chOff x="5107003" y="3407523"/>
            <a:chExt cx="3921057" cy="3036358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9E3CEAF-CE1E-B758-55A3-E39397C730CD}"/>
                </a:ext>
              </a:extLst>
            </p:cNvPr>
            <p:cNvGrpSpPr/>
            <p:nvPr/>
          </p:nvGrpSpPr>
          <p:grpSpPr>
            <a:xfrm>
              <a:off x="5693189" y="3407523"/>
              <a:ext cx="3334871" cy="2985332"/>
              <a:chOff x="5693189" y="3407523"/>
              <a:chExt cx="3334871" cy="2985332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CC89405-F95D-9AC3-ACC0-F1E6BF0C6B59}"/>
                  </a:ext>
                </a:extLst>
              </p:cNvPr>
              <p:cNvSpPr txBox="1"/>
              <p:nvPr/>
            </p:nvSpPr>
            <p:spPr>
              <a:xfrm>
                <a:off x="5693189" y="4453863"/>
                <a:ext cx="3334871" cy="193899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u="sng" dirty="0">
                    <a:latin typeface="Calibri" panose="020F0502020204030204" pitchFamily="34" charset="0"/>
                    <a:ea typeface="Calibri" panose="020F0502020204030204" pitchFamily="34" charset="0"/>
                  </a:rPr>
                  <a:t>SCC </a:t>
                </a:r>
                <a:r>
                  <a:rPr lang="en-US" sz="1800" u="sng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Coordinator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• Markus Diefenthaler (</a:t>
                </a:r>
                <a:r>
                  <a:rPr lang="en-US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JLab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)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Dmitry </a:t>
                </a:r>
                <a:r>
                  <a:rPr lang="en-US" sz="14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Kalinkin</a:t>
                </a:r>
                <a:r>
                  <a:rPr lang="en-US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(</a:t>
                </a: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Kentucky</a:t>
                </a:r>
                <a:r>
                  <a:rPr lang="en-US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, Deputy SCC for </a:t>
                </a: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Development</a:t>
                </a:r>
                <a:r>
                  <a:rPr lang="en-US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)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Torre Wenaus 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(BNL, Deputy SCC for Infrastructure)</a:t>
                </a:r>
              </a:p>
              <a:p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Wouter Deconinck </a:t>
                </a:r>
              </a:p>
              <a:p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</a:rPr>
                  <a:t>(U. Manitoba, Deputy SCC for Operations)</a:t>
                </a:r>
              </a:p>
            </p:txBody>
          </p:sp>
          <p:pic>
            <p:nvPicPr>
              <p:cNvPr id="52" name="Picture 4" descr="About Us">
                <a:extLst>
                  <a:ext uri="{FF2B5EF4-FFF2-40B4-BE49-F238E27FC236}">
                    <a16:creationId xmlns:a16="http://schemas.microsoft.com/office/drawing/2014/main" id="{D2C21F26-4314-3E96-23BE-12CEE8682D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43831" y="3407523"/>
                <a:ext cx="1018516" cy="10185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20" descr="Flags, Symbols &amp; Currency of Canada - World Atlas">
              <a:extLst>
                <a:ext uri="{FF2B5EF4-FFF2-40B4-BE49-F238E27FC236}">
                  <a16:creationId xmlns:a16="http://schemas.microsoft.com/office/drawing/2014/main" id="{239D185E-29A6-0982-8557-A7E4AC3DAE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7003" y="6062381"/>
              <a:ext cx="634707" cy="3815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E4204D9-2708-A387-F449-6EBEB545D191}"/>
              </a:ext>
            </a:extLst>
          </p:cNvPr>
          <p:cNvGrpSpPr/>
          <p:nvPr/>
        </p:nvGrpSpPr>
        <p:grpSpPr>
          <a:xfrm>
            <a:off x="8818145" y="3359314"/>
            <a:ext cx="3334871" cy="2815220"/>
            <a:chOff x="8758254" y="3380188"/>
            <a:chExt cx="3334871" cy="28152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6C6F81D-A3D4-6B26-010E-9A1918410062}"/>
                </a:ext>
              </a:extLst>
            </p:cNvPr>
            <p:cNvGrpSpPr/>
            <p:nvPr/>
          </p:nvGrpSpPr>
          <p:grpSpPr>
            <a:xfrm>
              <a:off x="8758254" y="3380188"/>
              <a:ext cx="3334871" cy="2815220"/>
              <a:chOff x="8758254" y="3380188"/>
              <a:chExt cx="3334871" cy="281522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23450E0-AFC0-35F6-AD14-B41FEFA3ECF9}"/>
                  </a:ext>
                </a:extLst>
              </p:cNvPr>
              <p:cNvGrpSpPr/>
              <p:nvPr/>
            </p:nvGrpSpPr>
            <p:grpSpPr>
              <a:xfrm>
                <a:off x="8758254" y="3380188"/>
                <a:ext cx="3334871" cy="2815220"/>
                <a:chOff x="8758254" y="3380188"/>
                <a:chExt cx="3334871" cy="2815220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5DEDBDB6-3072-1083-7B29-C6F6E042CB64}"/>
                    </a:ext>
                  </a:extLst>
                </p:cNvPr>
                <p:cNvGrpSpPr/>
                <p:nvPr/>
              </p:nvGrpSpPr>
              <p:grpSpPr>
                <a:xfrm>
                  <a:off x="8758254" y="3380188"/>
                  <a:ext cx="3334871" cy="2815220"/>
                  <a:chOff x="8758254" y="3380188"/>
                  <a:chExt cx="3334871" cy="2815220"/>
                </a:xfrm>
              </p:grpSpPr>
              <p:pic>
                <p:nvPicPr>
                  <p:cNvPr id="54" name="Picture 53" descr="A person in a red shirt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E1A37EF6-7927-518B-75C0-672F3A949E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446889" y="3380188"/>
                    <a:ext cx="710591" cy="888566"/>
                  </a:xfrm>
                  <a:prstGeom prst="rect">
                    <a:avLst/>
                  </a:prstGeom>
                </p:spPr>
              </p:pic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9BC4039A-F47C-53A9-8C9F-280D5D79BE34}"/>
                      </a:ext>
                    </a:extLst>
                  </p:cNvPr>
                  <p:cNvSpPr txBox="1"/>
                  <p:nvPr/>
                </p:nvSpPr>
                <p:spPr>
                  <a:xfrm>
                    <a:off x="8758254" y="4471859"/>
                    <a:ext cx="3334871" cy="1723549"/>
                  </a:xfrm>
                  <a:prstGeom prst="rect">
                    <a:avLst/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pPr marL="0" marR="0" algn="ctr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800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Physics Analysis Co-Coordinators</a:t>
                    </a:r>
                  </a:p>
                  <a:p>
                    <a:pPr marL="0" marR="0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• Rachel Montgomery </a:t>
                    </a:r>
                    <a:br>
                      <a: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</a:br>
                    <a:r>
                      <a: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   (</a:t>
                    </a:r>
                    <a:r>
                      <a:rPr lang="en-US" dirty="0"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Glasgow</a:t>
                    </a:r>
                    <a:r>
                      <a: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)</a:t>
                    </a:r>
                  </a:p>
                  <a:p>
                    <a:pPr marL="0" marR="0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• Salvatore Fazio </a:t>
                    </a:r>
                    <a:br>
                      <a: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</a:br>
                    <a:r>
                      <a: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   (Univ. Calabria)</a:t>
                    </a:r>
                  </a:p>
                  <a:p>
                    <a:pPr marL="285750" marR="0" indent="-285750">
                      <a:spcBef>
                        <a:spcPts val="0"/>
                      </a:spcBef>
                      <a:spcAft>
                        <a:spcPts val="0"/>
                      </a:spcAft>
                      <a:buFont typeface="Arial" panose="020B0604020202020204" pitchFamily="34" charset="0"/>
                      <a:buChar char="•"/>
                    </a:pPr>
                    <a:r>
                      <a: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Rosi Reed (Deputy, Lehigh)</a:t>
                    </a:r>
                  </a:p>
                </p:txBody>
              </p:sp>
            </p:grpSp>
            <p:pic>
              <p:nvPicPr>
                <p:cNvPr id="8" name="Picture 2" descr="Flag of Italy - Wikipedia">
                  <a:extLst>
                    <a:ext uri="{FF2B5EF4-FFF2-40B4-BE49-F238E27FC236}">
                      <a16:creationId xmlns:a16="http://schemas.microsoft.com/office/drawing/2014/main" id="{0F5960B4-7785-1E1E-B71D-4FA9DCD69B0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05672" y="5496010"/>
                  <a:ext cx="501311" cy="33496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3" name="Picture 2" descr="Rachel Montgomery (@physicsrachelm) / X">
                <a:extLst>
                  <a:ext uri="{FF2B5EF4-FFF2-40B4-BE49-F238E27FC236}">
                    <a16:creationId xmlns:a16="http://schemas.microsoft.com/office/drawing/2014/main" id="{2A145ECB-F8A4-A61C-A6E5-1A9D935B4C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80225" y="3388307"/>
                <a:ext cx="888567" cy="8885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" name="Picture 10" descr="Flag of the United Kingdom - Wikipedia">
              <a:extLst>
                <a:ext uri="{FF2B5EF4-FFF2-40B4-BE49-F238E27FC236}">
                  <a16:creationId xmlns:a16="http://schemas.microsoft.com/office/drawing/2014/main" id="{1E38DFEA-14F9-951D-F88F-29FAB4E5B4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7126" y="4867705"/>
              <a:ext cx="501311" cy="3237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D6044-DDD3-EAC5-D7B6-6267AE753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9493F-78CC-FAC7-9BAF-5116A414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13D82-2FBC-A16C-AB07-81ABCE92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3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6571BE1-3F61-269F-FED7-4FB6ACC04A80}"/>
              </a:ext>
            </a:extLst>
          </p:cNvPr>
          <p:cNvGrpSpPr/>
          <p:nvPr/>
        </p:nvGrpSpPr>
        <p:grpSpPr>
          <a:xfrm>
            <a:off x="462456" y="1293233"/>
            <a:ext cx="4722920" cy="2995491"/>
            <a:chOff x="462456" y="1293233"/>
            <a:chExt cx="4722920" cy="299549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DD0144B-1BE5-6F7E-026A-BB4BCBCE4F7F}"/>
                </a:ext>
              </a:extLst>
            </p:cNvPr>
            <p:cNvSpPr/>
            <p:nvPr/>
          </p:nvSpPr>
          <p:spPr>
            <a:xfrm>
              <a:off x="462456" y="1293233"/>
              <a:ext cx="4722920" cy="10653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Collaboration Council</a:t>
              </a:r>
            </a:p>
            <a:p>
              <a:pPr algn="ctr"/>
              <a:r>
                <a:rPr lang="en-US" dirty="0"/>
                <a:t>Institutional Representatives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C11A62-C702-FC3B-D41D-936178E40DF6}"/>
                </a:ext>
              </a:extLst>
            </p:cNvPr>
            <p:cNvSpPr/>
            <p:nvPr/>
          </p:nvSpPr>
          <p:spPr>
            <a:xfrm>
              <a:off x="3112130" y="2768268"/>
              <a:ext cx="2073246" cy="414669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Ad-Hoc Committees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5F712B4-FCCB-F228-2202-43ED5C16E962}"/>
                </a:ext>
              </a:extLst>
            </p:cNvPr>
            <p:cNvSpPr/>
            <p:nvPr/>
          </p:nvSpPr>
          <p:spPr>
            <a:xfrm>
              <a:off x="462456" y="2768268"/>
              <a:ext cx="2320065" cy="152045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Standing Committees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Professional Conduct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Conferences and Talks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Membership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Elections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Publications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701D6CA-C57D-06E6-D3D2-A5DC91C92E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2614" y="2358553"/>
              <a:ext cx="0" cy="40971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E62D57E-D372-5966-E075-A3EDB83B6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7116" y="2358553"/>
              <a:ext cx="0" cy="40971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FBD00E-1DAD-572E-A243-D68BDA8F5E56}"/>
              </a:ext>
            </a:extLst>
          </p:cNvPr>
          <p:cNvGrpSpPr/>
          <p:nvPr/>
        </p:nvGrpSpPr>
        <p:grpSpPr>
          <a:xfrm>
            <a:off x="6476902" y="1928577"/>
            <a:ext cx="4534371" cy="2000548"/>
            <a:chOff x="4802708" y="451461"/>
            <a:chExt cx="4534371" cy="200054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283936-38D1-5E3D-A9C4-3378D26CAB89}"/>
                </a:ext>
              </a:extLst>
            </p:cNvPr>
            <p:cNvSpPr txBox="1"/>
            <p:nvPr/>
          </p:nvSpPr>
          <p:spPr>
            <a:xfrm>
              <a:off x="4802708" y="451461"/>
              <a:ext cx="4333264" cy="2000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Professional Conduct Committee: </a:t>
              </a:r>
            </a:p>
            <a:p>
              <a:r>
                <a:rPr lang="en-US" sz="1600" dirty="0"/>
                <a:t>Chair: Megan Connors (GSU)</a:t>
              </a:r>
            </a:p>
            <a:p>
              <a:r>
                <a:rPr lang="en-US" sz="1600" dirty="0"/>
                <a:t>Vice-Chair: Christine </a:t>
              </a:r>
              <a:r>
                <a:rPr lang="en-US" sz="1600" dirty="0" err="1"/>
                <a:t>Nattrass</a:t>
              </a:r>
              <a:r>
                <a:rPr lang="en-US" sz="1600" dirty="0"/>
                <a:t> (UTK)</a:t>
              </a:r>
            </a:p>
            <a:p>
              <a:r>
                <a:rPr lang="en-US" sz="1400" dirty="0">
                  <a:solidFill>
                    <a:srgbClr val="FF0000"/>
                  </a:solidFill>
                </a:rPr>
                <a:t>Francesco </a:t>
              </a:r>
              <a:r>
                <a:rPr lang="en-US" sz="1400" dirty="0" err="1">
                  <a:solidFill>
                    <a:srgbClr val="FF0000"/>
                  </a:solidFill>
                </a:rPr>
                <a:t>Bossù</a:t>
              </a:r>
              <a:r>
                <a:rPr lang="en-US" sz="1400" dirty="0">
                  <a:solidFill>
                    <a:srgbClr val="FF0000"/>
                  </a:solidFill>
                </a:rPr>
                <a:t> (CEA-</a:t>
              </a:r>
              <a:r>
                <a:rPr lang="en-US" sz="1400" dirty="0" err="1">
                  <a:solidFill>
                    <a:srgbClr val="FF0000"/>
                  </a:solidFill>
                </a:rPr>
                <a:t>Saclay</a:t>
              </a:r>
              <a:r>
                <a:rPr lang="en-US" sz="1400" dirty="0">
                  <a:solidFill>
                    <a:srgbClr val="FF0000"/>
                  </a:solidFill>
                </a:rPr>
                <a:t>), Wouter Deconinck (University of Manitoba)</a:t>
              </a:r>
              <a:r>
                <a:rPr lang="en-US" sz="1400" dirty="0"/>
                <a:t>, </a:t>
              </a:r>
              <a:r>
                <a:rPr lang="en-US" sz="1400" dirty="0" err="1"/>
                <a:t>Narbe</a:t>
              </a:r>
              <a:r>
                <a:rPr lang="en-US" sz="1400" dirty="0"/>
                <a:t> </a:t>
              </a:r>
              <a:r>
                <a:rPr lang="en-US" sz="1400" dirty="0" err="1"/>
                <a:t>Kalantarians</a:t>
              </a:r>
              <a:r>
                <a:rPr lang="en-US" sz="1400" dirty="0"/>
                <a:t> (Virginia Union University) , Iris Ponce Pinto (Yale University) , </a:t>
              </a:r>
              <a:r>
                <a:rPr lang="en-US" sz="1400" dirty="0">
                  <a:solidFill>
                    <a:srgbClr val="FF0000"/>
                  </a:solidFill>
                </a:rPr>
                <a:t>Maya Shimomura (Nara Women’s University) </a:t>
              </a:r>
              <a:r>
                <a:rPr lang="en-US" sz="1400" dirty="0"/>
                <a:t>, Allison Zec (University of New Hampshire)</a:t>
              </a:r>
            </a:p>
          </p:txBody>
        </p:sp>
        <p:pic>
          <p:nvPicPr>
            <p:cNvPr id="30" name="Picture 20" descr="Flags, Symbols &amp; Currency of Canada - World Atlas">
              <a:extLst>
                <a:ext uri="{FF2B5EF4-FFF2-40B4-BE49-F238E27FC236}">
                  <a16:creationId xmlns:a16="http://schemas.microsoft.com/office/drawing/2014/main" id="{A3825491-5C8F-659A-00C4-4967E466C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7890" y="1363383"/>
              <a:ext cx="399189" cy="2399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6">
              <a:extLst>
                <a:ext uri="{FF2B5EF4-FFF2-40B4-BE49-F238E27FC236}">
                  <a16:creationId xmlns:a16="http://schemas.microsoft.com/office/drawing/2014/main" id="{1EAFD271-A5C2-50BD-48DA-0555387B81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4267" y="1043109"/>
              <a:ext cx="383410" cy="2554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Flag of Japan - Wikipedia">
              <a:extLst>
                <a:ext uri="{FF2B5EF4-FFF2-40B4-BE49-F238E27FC236}">
                  <a16:creationId xmlns:a16="http://schemas.microsoft.com/office/drawing/2014/main" id="{08C01FFD-4314-9DE1-32FE-00CD7E0F33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7890" y="1689656"/>
              <a:ext cx="399189" cy="2661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C8B879-0E49-3A6B-DDFE-FB37046A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5994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Committees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E99AB53-7A97-8BE0-E3EE-7B37B01F1A0B}"/>
              </a:ext>
            </a:extLst>
          </p:cNvPr>
          <p:cNvGrpSpPr/>
          <p:nvPr/>
        </p:nvGrpSpPr>
        <p:grpSpPr>
          <a:xfrm>
            <a:off x="838200" y="3187513"/>
            <a:ext cx="4936750" cy="1563686"/>
            <a:chOff x="5881912" y="1003023"/>
            <a:chExt cx="4936750" cy="15636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88510A-9933-7828-1DB2-8CBE1AED6BBA}"/>
                </a:ext>
              </a:extLst>
            </p:cNvPr>
            <p:cNvSpPr txBox="1"/>
            <p:nvPr/>
          </p:nvSpPr>
          <p:spPr>
            <a:xfrm>
              <a:off x="5881912" y="1003023"/>
              <a:ext cx="4786888" cy="15081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Conferences and Talks: </a:t>
              </a:r>
            </a:p>
            <a:p>
              <a:r>
                <a:rPr lang="en-US" sz="1600" dirty="0"/>
                <a:t>Chair: Maria Zurek (ANL)</a:t>
              </a:r>
            </a:p>
            <a:p>
              <a:r>
                <a:rPr lang="en-US" sz="1600" dirty="0"/>
                <a:t>Vice-Chair: Brian Page (BNL)</a:t>
              </a:r>
            </a:p>
            <a:p>
              <a:r>
                <a:rPr lang="en-US" sz="1400" dirty="0"/>
                <a:t>Barbara Jacak (Berkeley), Daniel Brandenburg (OSU), Dmitry </a:t>
              </a:r>
              <a:r>
                <a:rPr lang="en-US" sz="1400" dirty="0" err="1"/>
                <a:t>Kalinkin</a:t>
              </a:r>
              <a:r>
                <a:rPr lang="en-US" sz="1400" dirty="0"/>
                <a:t> (Kentucky), </a:t>
              </a:r>
              <a:r>
                <a:rPr lang="en-US" sz="1400" dirty="0">
                  <a:solidFill>
                    <a:srgbClr val="FF0000"/>
                  </a:solidFill>
                </a:rPr>
                <a:t>Nick </a:t>
              </a:r>
              <a:r>
                <a:rPr lang="en-US" sz="1400" dirty="0" err="1">
                  <a:solidFill>
                    <a:srgbClr val="FF0000"/>
                  </a:solidFill>
                </a:rPr>
                <a:t>Zachariou</a:t>
              </a:r>
              <a:r>
                <a:rPr lang="en-US" sz="1400" dirty="0">
                  <a:solidFill>
                    <a:srgbClr val="FF0000"/>
                  </a:solidFill>
                </a:rPr>
                <a:t> (York), </a:t>
              </a:r>
              <a:r>
                <a:rPr lang="en-US" sz="1400" dirty="0"/>
                <a:t>Xuan Li (LANL), </a:t>
              </a:r>
              <a:r>
                <a:rPr lang="en-US" sz="1400" dirty="0">
                  <a:solidFill>
                    <a:srgbClr val="FF0000"/>
                  </a:solidFill>
                </a:rPr>
                <a:t>Nicola Rubini (Bologna), Wouter Deconinck (Manitoba)</a:t>
              </a:r>
            </a:p>
          </p:txBody>
        </p:sp>
        <p:pic>
          <p:nvPicPr>
            <p:cNvPr id="21" name="Picture 10" descr="Flag of the United Kingdom - Wikipedia">
              <a:extLst>
                <a:ext uri="{FF2B5EF4-FFF2-40B4-BE49-F238E27FC236}">
                  <a16:creationId xmlns:a16="http://schemas.microsoft.com/office/drawing/2014/main" id="{E373D4F2-B2DD-E197-27F7-6903EA5C1B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95" y="1676318"/>
              <a:ext cx="365195" cy="2358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 descr="Flag of Italy - Wikipedia">
              <a:extLst>
                <a:ext uri="{FF2B5EF4-FFF2-40B4-BE49-F238E27FC236}">
                  <a16:creationId xmlns:a16="http://schemas.microsoft.com/office/drawing/2014/main" id="{82A57529-E1F3-A4A5-05B2-699C6A82EC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95" y="2298523"/>
              <a:ext cx="401367" cy="2681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0" descr="Flags, Symbols &amp; Currency of Canada - World Atlas">
              <a:extLst>
                <a:ext uri="{FF2B5EF4-FFF2-40B4-BE49-F238E27FC236}">
                  <a16:creationId xmlns:a16="http://schemas.microsoft.com/office/drawing/2014/main" id="{B1CE9D2A-4D51-DC3D-0C5B-8825FC3D12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95" y="1990192"/>
              <a:ext cx="399189" cy="2399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1045900-80EA-826A-3B13-E78E77674D9B}"/>
              </a:ext>
            </a:extLst>
          </p:cNvPr>
          <p:cNvGrpSpPr/>
          <p:nvPr/>
        </p:nvGrpSpPr>
        <p:grpSpPr>
          <a:xfrm>
            <a:off x="5545402" y="279758"/>
            <a:ext cx="4826103" cy="1508105"/>
            <a:chOff x="256626" y="5768983"/>
            <a:chExt cx="4826103" cy="150810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638174-18E3-85AF-859A-9DD332F77E4A}"/>
                </a:ext>
              </a:extLst>
            </p:cNvPr>
            <p:cNvSpPr txBox="1"/>
            <p:nvPr/>
          </p:nvSpPr>
          <p:spPr>
            <a:xfrm>
              <a:off x="256626" y="5768983"/>
              <a:ext cx="4588346" cy="15081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Membership Committee: </a:t>
              </a:r>
            </a:p>
            <a:p>
              <a:r>
                <a:rPr lang="en-US" sz="1600" dirty="0"/>
                <a:t>Chair: Peter Steinberg (BNL)</a:t>
              </a:r>
            </a:p>
            <a:p>
              <a:r>
                <a:rPr lang="en-US" sz="1600" dirty="0"/>
                <a:t>Vice-Chair: </a:t>
              </a:r>
              <a:r>
                <a:rPr lang="en-US" sz="1600" dirty="0">
                  <a:solidFill>
                    <a:srgbClr val="FF0000"/>
                  </a:solidFill>
                </a:rPr>
                <a:t>Pietro Antonioli (INFN-Bologna)</a:t>
              </a:r>
            </a:p>
            <a:p>
              <a:r>
                <a:rPr lang="en-US" sz="1400" dirty="0"/>
                <a:t>Friederike Bock (ORNL), Helen Caines (Yale), Doug Higinbotham (</a:t>
              </a:r>
              <a:r>
                <a:rPr lang="en-US" sz="1400" dirty="0" err="1"/>
                <a:t>JLab</a:t>
              </a:r>
              <a:r>
                <a:rPr lang="en-US" sz="1400" dirty="0"/>
                <a:t>), </a:t>
              </a:r>
              <a:r>
                <a:rPr lang="en-US" sz="1400" dirty="0" err="1">
                  <a:solidFill>
                    <a:srgbClr val="FF0000"/>
                  </a:solidFill>
                </a:rPr>
                <a:t>Bedhanga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Moharty</a:t>
              </a:r>
              <a:r>
                <a:rPr lang="en-US" sz="1400" dirty="0">
                  <a:solidFill>
                    <a:srgbClr val="FF0000"/>
                  </a:solidFill>
                </a:rPr>
                <a:t> (NISER), Silvia </a:t>
              </a:r>
              <a:r>
                <a:rPr lang="en-US" sz="1400" dirty="0" err="1">
                  <a:solidFill>
                    <a:srgbClr val="FF0000"/>
                  </a:solidFill>
                </a:rPr>
                <a:t>Niccolai</a:t>
              </a:r>
              <a:r>
                <a:rPr lang="en-US" sz="1400" dirty="0">
                  <a:solidFill>
                    <a:srgbClr val="FF0000"/>
                  </a:solidFill>
                </a:rPr>
                <a:t> (IJCLAB)</a:t>
              </a:r>
              <a:r>
                <a:rPr lang="en-US" sz="1400" dirty="0"/>
                <a:t>, Marzia Rosati (ISU)</a:t>
              </a:r>
            </a:p>
          </p:txBody>
        </p:sp>
        <p:pic>
          <p:nvPicPr>
            <p:cNvPr id="18" name="Picture 16">
              <a:extLst>
                <a:ext uri="{FF2B5EF4-FFF2-40B4-BE49-F238E27FC236}">
                  <a16:creationId xmlns:a16="http://schemas.microsoft.com/office/drawing/2014/main" id="{910FA58D-81A8-8C6E-84FF-76D2C4C6D4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6417" y="6890393"/>
              <a:ext cx="367508" cy="2554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810480F5-4018-8608-A71A-D2726CD43A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7616" y="6547759"/>
              <a:ext cx="405113" cy="281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 descr="Flag of Italy - Wikipedia">
              <a:extLst>
                <a:ext uri="{FF2B5EF4-FFF2-40B4-BE49-F238E27FC236}">
                  <a16:creationId xmlns:a16="http://schemas.microsoft.com/office/drawing/2014/main" id="{A768EC34-9D28-DE77-BF59-5352C7A7E5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0984" y="6232084"/>
              <a:ext cx="381401" cy="2548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F8F2669-9519-4CC0-52E1-D6A4231A3FC0}"/>
              </a:ext>
            </a:extLst>
          </p:cNvPr>
          <p:cNvGrpSpPr/>
          <p:nvPr/>
        </p:nvGrpSpPr>
        <p:grpSpPr>
          <a:xfrm>
            <a:off x="2515972" y="4887290"/>
            <a:ext cx="3960930" cy="1323439"/>
            <a:chOff x="6692527" y="3747811"/>
            <a:chExt cx="3960930" cy="132343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37EC9C-D3F0-B79B-DAAD-E31732000489}"/>
                </a:ext>
              </a:extLst>
            </p:cNvPr>
            <p:cNvSpPr txBox="1"/>
            <p:nvPr/>
          </p:nvSpPr>
          <p:spPr>
            <a:xfrm>
              <a:off x="6692527" y="3747811"/>
              <a:ext cx="3812375" cy="13234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Elections Committee: </a:t>
              </a:r>
            </a:p>
            <a:p>
              <a:r>
                <a:rPr lang="en-US" sz="1600" dirty="0"/>
                <a:t>Chair: Helen Caines (Yale)</a:t>
              </a:r>
            </a:p>
            <a:p>
              <a:r>
                <a:rPr lang="en-US" sz="1600" dirty="0"/>
                <a:t>Vice-Chair: Ken </a:t>
              </a:r>
              <a:r>
                <a:rPr lang="en-US" sz="1600" dirty="0" err="1"/>
                <a:t>Barish</a:t>
              </a:r>
              <a:r>
                <a:rPr lang="en-US" sz="1600" dirty="0"/>
                <a:t> (UCR)</a:t>
              </a:r>
            </a:p>
            <a:p>
              <a:r>
                <a:rPr lang="en-US" sz="1600" dirty="0"/>
                <a:t>Past-Chair: John Arrington (LBNL)</a:t>
              </a:r>
            </a:p>
            <a:p>
              <a:r>
                <a:rPr lang="en-US" sz="1400" dirty="0"/>
                <a:t>Maria </a:t>
              </a:r>
              <a:r>
                <a:rPr lang="en-US" sz="1400" dirty="0" err="1"/>
                <a:t>Stefaniak</a:t>
              </a:r>
              <a:r>
                <a:rPr lang="en-US" sz="1400" dirty="0"/>
                <a:t> (OSU), </a:t>
              </a:r>
              <a:r>
                <a:rPr lang="en-US" sz="1400" dirty="0">
                  <a:solidFill>
                    <a:srgbClr val="FF0000"/>
                  </a:solidFill>
                </a:rPr>
                <a:t>Domenico Elia (INFN)</a:t>
              </a:r>
            </a:p>
          </p:txBody>
        </p:sp>
        <p:pic>
          <p:nvPicPr>
            <p:cNvPr id="35" name="Picture 34" descr="Flag of Italy - Wikipedia">
              <a:extLst>
                <a:ext uri="{FF2B5EF4-FFF2-40B4-BE49-F238E27FC236}">
                  <a16:creationId xmlns:a16="http://schemas.microsoft.com/office/drawing/2014/main" id="{F9CE648F-4A2B-D895-92D4-C1F2C9DFA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9972" y="4728076"/>
              <a:ext cx="403485" cy="2696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B785847-769F-ADA2-7BC9-E134AA0ED5C0}"/>
              </a:ext>
            </a:extLst>
          </p:cNvPr>
          <p:cNvGrpSpPr/>
          <p:nvPr/>
        </p:nvGrpSpPr>
        <p:grpSpPr>
          <a:xfrm>
            <a:off x="6847790" y="4165152"/>
            <a:ext cx="4581619" cy="2000548"/>
            <a:chOff x="6071892" y="2915559"/>
            <a:chExt cx="4581619" cy="200054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874601-C283-AFCC-1790-BAED15EF1CEB}"/>
                </a:ext>
              </a:extLst>
            </p:cNvPr>
            <p:cNvSpPr txBox="1"/>
            <p:nvPr/>
          </p:nvSpPr>
          <p:spPr>
            <a:xfrm>
              <a:off x="6071892" y="2915559"/>
              <a:ext cx="4540468" cy="2000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Publications Committee: </a:t>
              </a:r>
            </a:p>
            <a:p>
              <a:r>
                <a:rPr lang="en-US" sz="1600" dirty="0"/>
                <a:t>Chair: Rene </a:t>
              </a:r>
              <a:r>
                <a:rPr lang="en-US" sz="1600" dirty="0" err="1"/>
                <a:t>Bellwied</a:t>
              </a:r>
              <a:r>
                <a:rPr lang="en-US" sz="1600" dirty="0"/>
                <a:t> (U. Houston)</a:t>
              </a:r>
            </a:p>
            <a:p>
              <a:r>
                <a:rPr lang="en-US" sz="1600" dirty="0"/>
                <a:t>Vice –Chair: </a:t>
              </a:r>
              <a:r>
                <a:rPr lang="en-US" sz="1600" dirty="0">
                  <a:solidFill>
                    <a:srgbClr val="FF0000"/>
                  </a:solidFill>
                </a:rPr>
                <a:t>Annalisa </a:t>
              </a:r>
              <a:r>
                <a:rPr lang="en-US" sz="1600" dirty="0" err="1">
                  <a:solidFill>
                    <a:srgbClr val="FF0000"/>
                  </a:solidFill>
                </a:rPr>
                <a:t>Mastroserio</a:t>
              </a:r>
              <a:r>
                <a:rPr lang="en-US" sz="1600" dirty="0">
                  <a:solidFill>
                    <a:srgbClr val="FF0000"/>
                  </a:solidFill>
                </a:rPr>
                <a:t> (INFN Bari)</a:t>
              </a:r>
            </a:p>
            <a:p>
              <a:r>
                <a:rPr lang="en-US" sz="1400" dirty="0">
                  <a:solidFill>
                    <a:srgbClr val="FF0000"/>
                  </a:solidFill>
                </a:rPr>
                <a:t>Lokesh Kumar (Panjab U.), Michela </a:t>
              </a:r>
              <a:r>
                <a:rPr lang="en-US" sz="1400" dirty="0" err="1">
                  <a:solidFill>
                    <a:srgbClr val="FF0000"/>
                  </a:solidFill>
                </a:rPr>
                <a:t>Chiosso</a:t>
              </a:r>
              <a:r>
                <a:rPr lang="en-US" sz="1400" dirty="0">
                  <a:solidFill>
                    <a:srgbClr val="FF0000"/>
                  </a:solidFill>
                </a:rPr>
                <a:t> (Torino), </a:t>
              </a:r>
              <a:r>
                <a:rPr lang="en-US" sz="1400" dirty="0" err="1"/>
                <a:t>Prithwish</a:t>
              </a:r>
              <a:r>
                <a:rPr lang="en-US" sz="1400" dirty="0"/>
                <a:t> </a:t>
              </a:r>
              <a:r>
                <a:rPr lang="en-US" sz="1400" dirty="0" err="1"/>
                <a:t>Tribedy</a:t>
              </a:r>
              <a:r>
                <a:rPr lang="en-US" sz="1400" dirty="0"/>
                <a:t> (BNL), Markus Diefenthaler (</a:t>
              </a:r>
              <a:r>
                <a:rPr lang="en-US" sz="1400" dirty="0" err="1"/>
                <a:t>JLab</a:t>
              </a:r>
              <a:r>
                <a:rPr lang="en-US" sz="1400" dirty="0"/>
                <a:t>), </a:t>
              </a:r>
              <a:r>
                <a:rPr lang="en-US" sz="1400" dirty="0" err="1"/>
                <a:t>Sevil</a:t>
              </a:r>
              <a:r>
                <a:rPr lang="en-US" sz="1400" dirty="0"/>
                <a:t> </a:t>
              </a:r>
              <a:r>
                <a:rPr lang="en-US" sz="1400" dirty="0" err="1"/>
                <a:t>Salur</a:t>
              </a:r>
              <a:r>
                <a:rPr lang="en-US" sz="1400" dirty="0"/>
                <a:t> (Rutgers),</a:t>
              </a:r>
            </a:p>
            <a:p>
              <a:r>
                <a:rPr lang="en-US" sz="1400" dirty="0"/>
                <a:t>ex-officio w. Conferences and Talks Committee: </a:t>
              </a:r>
              <a:br>
                <a:rPr lang="en-US" sz="1400" dirty="0"/>
              </a:br>
              <a:r>
                <a:rPr lang="en-US" sz="1400" dirty="0"/>
                <a:t>Daniel Brandenburg (OSU)</a:t>
              </a:r>
            </a:p>
          </p:txBody>
        </p:sp>
        <p:pic>
          <p:nvPicPr>
            <p:cNvPr id="23" name="Picture 22" descr="Flag of Italy - Wikipedia">
              <a:extLst>
                <a:ext uri="{FF2B5EF4-FFF2-40B4-BE49-F238E27FC236}">
                  <a16:creationId xmlns:a16="http://schemas.microsoft.com/office/drawing/2014/main" id="{D820587E-84A9-91F4-373D-109C2A73C9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4303" y="3991999"/>
              <a:ext cx="329207" cy="2199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6" descr="Flag of Italy - Wikipedia">
              <a:extLst>
                <a:ext uri="{FF2B5EF4-FFF2-40B4-BE49-F238E27FC236}">
                  <a16:creationId xmlns:a16="http://schemas.microsoft.com/office/drawing/2014/main" id="{91A7ABB7-9483-7B10-186F-1741EB9CAF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4303" y="3414624"/>
              <a:ext cx="329207" cy="2199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48AFEA63-88AA-A1F6-8B35-716D761A85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3075" y="3684342"/>
              <a:ext cx="340436" cy="226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2C32A6-BB59-6DFC-FA89-2FAF7FA70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F5EF9F-60FC-ADC1-0FD2-34BB4CE7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3B40C-1526-BC39-DCF1-40ECFD005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012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91597-4F7B-A988-FE37-5198C3713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Why a NIMA Special Issue?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131B6-C096-0E8D-143A-622641B78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3282"/>
            <a:ext cx="10515600" cy="493306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At the January 2025 collaboration meeting we discussed how to better engage early career scientists in </a:t>
            </a:r>
            <a:r>
              <a:rPr lang="en-US" dirty="0" err="1"/>
              <a:t>ePIC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Need recognition for their efforts</a:t>
            </a:r>
          </a:p>
          <a:p>
            <a:pPr lvl="1"/>
            <a:r>
              <a:rPr lang="en-US" dirty="0"/>
              <a:t>The recognition that matters is </a:t>
            </a:r>
            <a:r>
              <a:rPr lang="en-US" i="1" dirty="0"/>
              <a:t>publications</a:t>
            </a:r>
            <a:r>
              <a:rPr lang="en-US" dirty="0"/>
              <a:t> …</a:t>
            </a:r>
          </a:p>
          <a:p>
            <a:pPr lvl="1"/>
            <a:r>
              <a:rPr lang="en-US" dirty="0"/>
              <a:t>However, we are not an experiment with data (yet)</a:t>
            </a:r>
          </a:p>
          <a:p>
            <a:r>
              <a:rPr lang="en-US" dirty="0"/>
              <a:t>Started discussions with NIM Editors in Feb 2025</a:t>
            </a:r>
          </a:p>
          <a:p>
            <a:pPr lvl="1"/>
            <a:r>
              <a:rPr lang="en-US" dirty="0"/>
              <a:t>Elsevier expressed an interest in publishing performance studies for the EIC.</a:t>
            </a:r>
          </a:p>
          <a:p>
            <a:pPr lvl="1"/>
            <a:r>
              <a:rPr lang="en-US" dirty="0"/>
              <a:t>Broadened the discussion to a comprehensive issue on the </a:t>
            </a:r>
            <a:r>
              <a:rPr lang="en-US" dirty="0" err="1"/>
              <a:t>ePIC</a:t>
            </a:r>
            <a:r>
              <a:rPr lang="en-US" dirty="0"/>
              <a:t> detector and its capabilities for EIC science. </a:t>
            </a:r>
          </a:p>
          <a:p>
            <a:pPr lvl="1"/>
            <a:r>
              <a:rPr lang="en-US" dirty="0"/>
              <a:t>Subsequently added S&amp;C (Streaming Data Model) to the conversation</a:t>
            </a:r>
          </a:p>
          <a:p>
            <a:pPr lvl="1"/>
            <a:r>
              <a:rPr lang="en-US" dirty="0"/>
              <a:t>Model for this is the NIM Special Issue for RHIC</a:t>
            </a:r>
          </a:p>
          <a:p>
            <a:pPr lvl="1"/>
            <a:r>
              <a:rPr lang="en-US" dirty="0"/>
              <a:t>Submissions will be peer-reviewed</a:t>
            </a:r>
          </a:p>
          <a:p>
            <a:pPr lvl="1"/>
            <a:r>
              <a:rPr lang="en-US" dirty="0"/>
              <a:t>Elsevier editors very encouraging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ACBDC-3211-078C-6DE8-DF20840CE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AD4F2-4A00-A813-46B6-2FFC32251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693C0-C45F-172D-7A24-39BA9DE1E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72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7913C-17F9-649A-4E15-220461E28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382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Special Issue Discussions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55D4C-721E-9DF9-335A-0504AF693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642"/>
            <a:ext cx="10515600" cy="523823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Physics Analysis Coordination Meeting: </a:t>
            </a:r>
          </a:p>
          <a:p>
            <a:pPr lvl="1"/>
            <a:r>
              <a:rPr lang="en-US" dirty="0"/>
              <a:t>Discussion within the April 14</a:t>
            </a:r>
            <a:r>
              <a:rPr lang="en-US" baseline="30000" dirty="0"/>
              <a:t>th</a:t>
            </a:r>
            <a:r>
              <a:rPr lang="en-US" dirty="0"/>
              <a:t> PAC Meeting: </a:t>
            </a:r>
          </a:p>
          <a:p>
            <a:pPr lvl="1"/>
            <a:r>
              <a:rPr lang="en-US" dirty="0">
                <a:hlinkClick r:id="rId2"/>
              </a:rPr>
              <a:t>https://indico.bnl.gov/event/32328/</a:t>
            </a:r>
            <a:endParaRPr lang="en-US" dirty="0"/>
          </a:p>
          <a:p>
            <a:pPr lvl="1"/>
            <a:r>
              <a:rPr lang="en-US" dirty="0"/>
              <a:t>Expecting: </a:t>
            </a:r>
          </a:p>
          <a:p>
            <a:pPr lvl="2"/>
            <a:r>
              <a:rPr lang="en-US" dirty="0"/>
              <a:t>Early Science Whitepaper, 4 ES papers from the WG’s, BSM+ EW paper</a:t>
            </a:r>
          </a:p>
          <a:p>
            <a:r>
              <a:rPr lang="en-US" dirty="0"/>
              <a:t>Technical and Integration Council Meeting: </a:t>
            </a:r>
          </a:p>
          <a:p>
            <a:pPr lvl="1"/>
            <a:r>
              <a:rPr lang="en-US" dirty="0"/>
              <a:t>Discussion within the April 20</a:t>
            </a:r>
            <a:r>
              <a:rPr lang="en-US" baseline="30000" dirty="0"/>
              <a:t>th</a:t>
            </a:r>
            <a:r>
              <a:rPr lang="en-US" dirty="0"/>
              <a:t> TIC Meeting</a:t>
            </a:r>
          </a:p>
          <a:p>
            <a:pPr lvl="1"/>
            <a:r>
              <a:rPr lang="en-US" dirty="0">
                <a:hlinkClick r:id="rId3"/>
              </a:rPr>
              <a:t>https://indico.bnl.gov/event/31905/</a:t>
            </a:r>
            <a:endParaRPr lang="en-US" dirty="0"/>
          </a:p>
          <a:p>
            <a:pPr lvl="1"/>
            <a:r>
              <a:rPr lang="en-US" dirty="0"/>
              <a:t>Thoughtful discussion around creating a combined set of subsystem, technology and test beam performance papers. </a:t>
            </a:r>
          </a:p>
          <a:p>
            <a:pPr lvl="2"/>
            <a:r>
              <a:rPr lang="en-US" dirty="0"/>
              <a:t>e.g. separate </a:t>
            </a:r>
            <a:r>
              <a:rPr lang="en-US" dirty="0" err="1"/>
              <a:t>EMCal</a:t>
            </a:r>
            <a:r>
              <a:rPr lang="en-US" dirty="0"/>
              <a:t> papers, but a common HCAL paper</a:t>
            </a:r>
          </a:p>
          <a:p>
            <a:pPr lvl="2"/>
            <a:r>
              <a:rPr lang="en-US" dirty="0"/>
              <a:t>Separate ASIC contributions? </a:t>
            </a:r>
          </a:p>
          <a:p>
            <a:r>
              <a:rPr lang="en-US" dirty="0"/>
              <a:t>Software and Computing:</a:t>
            </a:r>
          </a:p>
          <a:p>
            <a:pPr lvl="1"/>
            <a:r>
              <a:rPr lang="en-US" dirty="0"/>
              <a:t>Will publish the Streaming Computing Model paper in the NIMA Special Issue</a:t>
            </a:r>
          </a:p>
          <a:p>
            <a:pPr lvl="1"/>
            <a:r>
              <a:rPr lang="en-US" dirty="0"/>
              <a:t>Dedicated software and simulation paper</a:t>
            </a:r>
          </a:p>
          <a:p>
            <a:r>
              <a:rPr lang="en-US" dirty="0"/>
              <a:t>SP Office has also invited “outside” contributions: </a:t>
            </a:r>
          </a:p>
          <a:p>
            <a:pPr lvl="1"/>
            <a:r>
              <a:rPr lang="en-US" dirty="0"/>
              <a:t>EIC polarimetry groups invited to contribute</a:t>
            </a:r>
          </a:p>
          <a:p>
            <a:pPr lvl="1"/>
            <a:r>
              <a:rPr lang="en-US" dirty="0"/>
              <a:t>In discussions with EPIOS consortium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D70F4-D685-7A87-48FD-AD58266A4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225DC-9916-F04E-E64B-B0D37A5A4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49A8C-C704-D0CB-7B84-06ECC1190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34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A90991-2504-4725-27FE-A00582B2EDDE}"/>
              </a:ext>
            </a:extLst>
          </p:cNvPr>
          <p:cNvSpPr txBox="1"/>
          <p:nvPr/>
        </p:nvSpPr>
        <p:spPr>
          <a:xfrm>
            <a:off x="8273735" y="399089"/>
            <a:ext cx="341692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contents and format of the special issue are beginning to take shape!</a:t>
            </a:r>
          </a:p>
        </p:txBody>
      </p:sp>
    </p:spTree>
    <p:extLst>
      <p:ext uri="{BB962C8B-B14F-4D97-AF65-F5344CB8AC3E}">
        <p14:creationId xmlns:p14="http://schemas.microsoft.com/office/powerpoint/2010/main" val="3743579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E1707-E992-A623-9EDB-859980762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5BF57-832E-9D4C-DD97-DD005FE75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July Collaboration Meeting Block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2A708-A0A6-C3B8-EEE7-B4D1BBEC1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8509"/>
            <a:ext cx="10515600" cy="4828454"/>
          </a:xfrm>
        </p:spPr>
        <p:txBody>
          <a:bodyPr/>
          <a:lstStyle/>
          <a:p>
            <a:r>
              <a:rPr lang="en-US" dirty="0"/>
              <a:t>Working on </a:t>
            </a:r>
            <a:r>
              <a:rPr lang="en-US" dirty="0" err="1"/>
              <a:t>ePIC</a:t>
            </a:r>
            <a:r>
              <a:rPr lang="en-US" dirty="0"/>
              <a:t> plenary and </a:t>
            </a:r>
            <a:r>
              <a:rPr lang="en-US" dirty="0" err="1"/>
              <a:t>workfest</a:t>
            </a:r>
            <a:r>
              <a:rPr lang="en-US" dirty="0"/>
              <a:t> agendas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72B6C-B3E9-62D3-5B66-064B651E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04626-7064-B6A8-6747-9A8D2E611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94ECA-0DF7-1B01-6CD4-136981014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35</a:t>
            </a:fld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19D071B-6F43-62A7-3323-B076E8CC9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63" y="1812210"/>
            <a:ext cx="10697737" cy="418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3774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380FF-8559-07BE-9E4B-F52B57D2E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Resources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EB6EB9-D306-E817-1A32-A2FC3A44F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5" y="1542820"/>
            <a:ext cx="10515600" cy="47361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Public Website - </a:t>
            </a:r>
            <a:r>
              <a:rPr lang="en-US" dirty="0">
                <a:hlinkClick r:id="rId2"/>
              </a:rPr>
              <a:t>https://www.bnl.gov/eic/epic.php</a:t>
            </a:r>
            <a:endParaRPr lang="en-US" dirty="0"/>
          </a:p>
          <a:p>
            <a:r>
              <a:rPr lang="en-US" dirty="0"/>
              <a:t>Mailing Lists – </a:t>
            </a:r>
            <a:r>
              <a:rPr lang="en-US" dirty="0">
                <a:hlinkClick r:id="rId3"/>
              </a:rPr>
              <a:t>https://lists.bnl.gov/mailman/listinfo</a:t>
            </a:r>
            <a:endParaRPr lang="en-US" dirty="0"/>
          </a:p>
          <a:p>
            <a:r>
              <a:rPr lang="en-US" dirty="0"/>
              <a:t>Indico Agenda - </a:t>
            </a:r>
            <a:r>
              <a:rPr lang="en-US" dirty="0">
                <a:hlinkClick r:id="rId4"/>
              </a:rPr>
              <a:t>https://indico.bnl.gov/category/402/</a:t>
            </a:r>
            <a:endParaRPr lang="en-US" dirty="0"/>
          </a:p>
          <a:p>
            <a:pPr lvl="1"/>
            <a:r>
              <a:rPr lang="en-US" dirty="0" err="1"/>
              <a:t>ePIC</a:t>
            </a:r>
            <a:r>
              <a:rPr lang="en-US" dirty="0"/>
              <a:t> Software and Computing: </a:t>
            </a:r>
            <a:r>
              <a:rPr lang="en-US" dirty="0">
                <a:hlinkClick r:id="rId5"/>
              </a:rPr>
              <a:t>https://indico.bnl.gov/category/435/</a:t>
            </a:r>
            <a:endParaRPr lang="en-US" dirty="0"/>
          </a:p>
          <a:p>
            <a:r>
              <a:rPr lang="en-US" dirty="0"/>
              <a:t>Wiki - </a:t>
            </a:r>
            <a:r>
              <a:rPr lang="en-US" dirty="0">
                <a:hlinkClick r:id="rId6"/>
              </a:rPr>
              <a:t>https://wiki.bnl.gov/EPIC</a:t>
            </a:r>
            <a:endParaRPr lang="en-US" dirty="0"/>
          </a:p>
          <a:p>
            <a:r>
              <a:rPr lang="en-US" dirty="0"/>
              <a:t>ePIC Software Training: </a:t>
            </a:r>
          </a:p>
          <a:p>
            <a:pPr lvl="1"/>
            <a:r>
              <a:rPr lang="en-US" dirty="0"/>
              <a:t>Landing Page: </a:t>
            </a:r>
            <a:r>
              <a:rPr lang="en-US" dirty="0">
                <a:hlinkClick r:id="rId7"/>
              </a:rPr>
              <a:t>https://eic.github.io/documentation/landingpage.html</a:t>
            </a:r>
            <a:endParaRPr lang="en-US" sz="2800" dirty="0"/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Tutorials: </a:t>
            </a:r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https://eic.github.io/documentation/tutorials.html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 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Mattermost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 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9"/>
              </a:rPr>
              <a:t>https://</a:t>
            </a:r>
            <a:r>
              <a:rPr lang="en-US" dirty="0">
                <a:hlinkClick r:id="rId9"/>
              </a:rPr>
              <a:t>chat.epic-eic.org</a:t>
            </a:r>
            <a:endParaRPr lang="en-US" dirty="0"/>
          </a:p>
          <a:p>
            <a:pPr marL="0">
              <a:spcBef>
                <a:spcPts val="0"/>
              </a:spcBef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ePIC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Zenodo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Community: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0"/>
              </a:rPr>
              <a:t>https://zenodo.org/communities/epic</a:t>
            </a:r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77754AE-841A-0ABD-B108-FCBDDA48D8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0437" y="314334"/>
            <a:ext cx="1804597" cy="129901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8DF16-7DE3-B510-3964-64F17E912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BF283-EF18-4842-FF28-0020732D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43FF3-9F54-BA8C-73CD-6DFF877DF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753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circle with an arrow and waves&#10;&#10;Description automatically generated">
            <a:extLst>
              <a:ext uri="{FF2B5EF4-FFF2-40B4-BE49-F238E27FC236}">
                <a16:creationId xmlns:a16="http://schemas.microsoft.com/office/drawing/2014/main" id="{45E19F64-D7CC-3A46-AE5A-90461E1CC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95" y="2707363"/>
            <a:ext cx="3480044" cy="30426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BFA4F9-5649-0168-6C84-176E3B20F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733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EICUG Membership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F0A71-F146-499F-F3E2-55D9C6D02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752"/>
            <a:ext cx="5080462" cy="47322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EICUG is a vital organization to promote the interests of the EIC community! </a:t>
            </a:r>
          </a:p>
          <a:p>
            <a:pPr lvl="1"/>
            <a:r>
              <a:rPr lang="en-US" dirty="0"/>
              <a:t>Without the EICUG we would never have gotten far enough to form ePIC!</a:t>
            </a:r>
          </a:p>
          <a:p>
            <a:endParaRPr lang="en-US" dirty="0"/>
          </a:p>
          <a:p>
            <a:r>
              <a:rPr lang="en-US" dirty="0"/>
              <a:t>Please register your institution!</a:t>
            </a:r>
          </a:p>
          <a:p>
            <a:r>
              <a:rPr lang="en-US" dirty="0"/>
              <a:t>Check with your EICUG IB representative to get registered as a member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000" dirty="0">
                <a:hlinkClick r:id="rId3"/>
              </a:rPr>
              <a:t>https://www.eicug.org/content/join.html</a:t>
            </a:r>
            <a:endParaRPr lang="en-US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66A896-3E41-F7FC-CBB1-3F0CDF77C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918" y="1807178"/>
            <a:ext cx="4899513" cy="9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44269-B406-E596-B3BD-312584C0C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49F9E-05A3-9ED2-F6EF-6AD84E871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4D1A7-7F7C-C679-6445-C0A5C259B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414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713AB-3FC1-AC48-9BAD-0F030B4E5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25" y="189844"/>
            <a:ext cx="10515600" cy="10826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CERN Recognized Experiment Status: RE47</a:t>
            </a:r>
          </a:p>
        </p:txBody>
      </p:sp>
      <p:pic>
        <p:nvPicPr>
          <p:cNvPr id="6" name="Picture 5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2E223C0D-3C01-2D5B-2207-B45B550A0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397220"/>
            <a:ext cx="8077884" cy="49591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15A7798-45A8-F236-06F9-E7FED6B04756}"/>
              </a:ext>
            </a:extLst>
          </p:cNvPr>
          <p:cNvSpPr/>
          <p:nvPr/>
        </p:nvSpPr>
        <p:spPr>
          <a:xfrm>
            <a:off x="3712684" y="5096085"/>
            <a:ext cx="325916" cy="26440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3592C0-F801-03FD-5DD3-3019CDD3C85D}"/>
              </a:ext>
            </a:extLst>
          </p:cNvPr>
          <p:cNvSpPr txBox="1"/>
          <p:nvPr/>
        </p:nvSpPr>
        <p:spPr>
          <a:xfrm>
            <a:off x="173974" y="1175625"/>
            <a:ext cx="3701668" cy="53245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ePIC</a:t>
            </a:r>
            <a:r>
              <a:rPr lang="en-US" dirty="0"/>
              <a:t> now appears in the CERN Grey Book database as RE47:</a:t>
            </a:r>
            <a:br>
              <a:rPr lang="en-US" dirty="0"/>
            </a:br>
            <a:r>
              <a:rPr lang="en-US" sz="1600" dirty="0">
                <a:hlinkClick r:id="rId3"/>
              </a:rPr>
              <a:t>https://greybook.cern.ch/experiment/recognized </a:t>
            </a:r>
            <a:endParaRPr lang="en-US" sz="1600" dirty="0"/>
          </a:p>
          <a:p>
            <a:endParaRPr lang="en-US" dirty="0"/>
          </a:p>
          <a:p>
            <a:r>
              <a:rPr lang="en-US" dirty="0"/>
              <a:t>Two steps to get </a:t>
            </a:r>
            <a:r>
              <a:rPr lang="en-US" dirty="0" err="1"/>
              <a:t>ePIC</a:t>
            </a:r>
            <a:r>
              <a:rPr lang="en-US" dirty="0"/>
              <a:t> Collaborators registered at CERN: 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CC Representative needs to register as team leader with </a:t>
            </a:r>
            <a:br>
              <a:rPr lang="en-US" dirty="0"/>
            </a:br>
            <a:r>
              <a:rPr lang="en-US" dirty="0"/>
              <a:t>CERN Users Office: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https://usersoffice.web.cern.ch/</a:t>
            </a:r>
            <a:endParaRPr lang="en-US" sz="1400" u="sng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https://usersoffice.web.cern.ch/team-leaders-corner</a:t>
            </a:r>
            <a:endParaRPr lang="en-US" sz="1400" u="sng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Users.Office@cern.ch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CC member can then certify registrations of team members</a:t>
            </a:r>
          </a:p>
          <a:p>
            <a:endParaRPr lang="en-US" dirty="0"/>
          </a:p>
          <a:p>
            <a:r>
              <a:rPr lang="en-US" dirty="0"/>
              <a:t>Several </a:t>
            </a:r>
            <a:r>
              <a:rPr lang="en-US" dirty="0" err="1"/>
              <a:t>ePIC</a:t>
            </a:r>
            <a:r>
              <a:rPr lang="en-US" dirty="0"/>
              <a:t> groups successfully registered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23976D-15CA-C0C2-AE17-A792A2A7F4F1}"/>
              </a:ext>
            </a:extLst>
          </p:cNvPr>
          <p:cNvSpPr/>
          <p:nvPr/>
        </p:nvSpPr>
        <p:spPr>
          <a:xfrm>
            <a:off x="4038600" y="5096085"/>
            <a:ext cx="8077884" cy="264405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3244513-4E8E-496C-C146-62570D8B80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1781" y="65143"/>
            <a:ext cx="1542688" cy="111048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FAAB08-5C40-C463-2BE0-3CB564B26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44AB40-9AA3-A66D-B688-38A753BD8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2BAA804-1499-DB1A-559E-6B97CB046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24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05403E-9858-A207-F68A-43B7D40595A8}"/>
              </a:ext>
            </a:extLst>
          </p:cNvPr>
          <p:cNvSpPr/>
          <p:nvPr/>
        </p:nvSpPr>
        <p:spPr>
          <a:xfrm>
            <a:off x="584206" y="6486931"/>
            <a:ext cx="8287589" cy="296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5C1C87-4EE4-B548-B356-1D84B1C40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976" y="134331"/>
            <a:ext cx="10515600" cy="75247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The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Collaboration Pursues EIC Science</a:t>
            </a:r>
          </a:p>
        </p:txBody>
      </p:sp>
      <p:pic>
        <p:nvPicPr>
          <p:cNvPr id="3" name="Picture 2" descr="A scale with a bowl of food and a bowl of nuts&#10;&#10;Description automatically generated with medium confidence">
            <a:extLst>
              <a:ext uri="{FF2B5EF4-FFF2-40B4-BE49-F238E27FC236}">
                <a16:creationId xmlns:a16="http://schemas.microsoft.com/office/drawing/2014/main" id="{1E1881F5-8C17-814E-A7B1-E4BE0CBEEB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522" y="983807"/>
            <a:ext cx="1883924" cy="1455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99E592-4567-824F-8086-7F54D86F55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4206" y="891114"/>
            <a:ext cx="1542649" cy="1548025"/>
          </a:xfrm>
          <a:prstGeom prst="rect">
            <a:avLst/>
          </a:prstGeom>
        </p:spPr>
      </p:pic>
      <p:pic>
        <p:nvPicPr>
          <p:cNvPr id="7" name="Picture 6" descr="A picture containing colorful&#10;&#10;Description automatically generated">
            <a:extLst>
              <a:ext uri="{FF2B5EF4-FFF2-40B4-BE49-F238E27FC236}">
                <a16:creationId xmlns:a16="http://schemas.microsoft.com/office/drawing/2014/main" id="{FD3AE806-00E0-604B-853C-6B3666B41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9667" y="888662"/>
            <a:ext cx="2078127" cy="1603699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6AD96F0F-2BAD-7F48-9B95-B47832D2C9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04" r="10912"/>
          <a:stretch/>
        </p:blipFill>
        <p:spPr>
          <a:xfrm>
            <a:off x="7220827" y="891114"/>
            <a:ext cx="1650968" cy="1628353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C10F1BD-DA66-B542-82F2-E858A57FE2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51" t="3413" r="12277" b="4107"/>
          <a:stretch/>
        </p:blipFill>
        <p:spPr>
          <a:xfrm>
            <a:off x="5281987" y="908225"/>
            <a:ext cx="1278415" cy="1548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645BD0-1D76-2E4F-8E4C-72DE958020C4}"/>
              </a:ext>
            </a:extLst>
          </p:cNvPr>
          <p:cNvSpPr txBox="1"/>
          <p:nvPr/>
        </p:nvSpPr>
        <p:spPr>
          <a:xfrm>
            <a:off x="290051" y="2968005"/>
            <a:ext cx="2096042" cy="38779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Arial" panose="020B0604020202020204"/>
                <a:ea typeface="Comic Sans MS" charset="0"/>
                <a:cs typeface="Comic Sans MS" charset="0"/>
              </a:rPr>
              <a:t>The EIC will unravel the different contribution from the quarks, gluons and orbital angular momentum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Comic Sans MS" charset="0"/>
              <a:cs typeface="Comic Sans MS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omic Sans MS" charset="0"/>
                <a:cs typeface="Comic Sans MS" charset="0"/>
              </a:rPr>
              <a:t>SPIN is one of the fundamental properties of matter.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omic Sans MS" charset="0"/>
                <a:cs typeface="Comic Sans MS" charset="0"/>
              </a:rPr>
              <a:t>Spin cannot be explained by a static picture of the proton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omic Sans MS" charset="0"/>
                <a:cs typeface="Comic Sans MS" charset="0"/>
              </a:rPr>
              <a:t>It is the interplay between the intrinsic properties and interactions of quarks and gluons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Comic Sans MS" charset="0"/>
              <a:cs typeface="Comic Sans MS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C37B98-EAD1-A94C-8CF4-D700E69106F4}"/>
              </a:ext>
            </a:extLst>
          </p:cNvPr>
          <p:cNvSpPr txBox="1"/>
          <p:nvPr/>
        </p:nvSpPr>
        <p:spPr>
          <a:xfrm>
            <a:off x="4906316" y="2968131"/>
            <a:ext cx="2022261" cy="34265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can we understand their dynamical origin in QCD?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itchFamily="2" charset="2"/>
              </a:rPr>
              <a:t>What is the relation to Confinement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How are the quarks and gluon distributed in space and momentum inside the nucleon &amp; nuclei?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How do the nucleon properties emerge from them and  their interactions?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3A213B-9B8D-D14B-8E9A-FD97ED8CBFE8}"/>
              </a:ext>
            </a:extLst>
          </p:cNvPr>
          <p:cNvSpPr txBox="1"/>
          <p:nvPr/>
        </p:nvSpPr>
        <p:spPr>
          <a:xfrm>
            <a:off x="2577380" y="2968956"/>
            <a:ext cx="2239660" cy="38779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Does the mass of visible matter emerge from quark-gluon interactions?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Atom: Binding/Mass =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0.00000001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Nucleus: Binding/Mass =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0.01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Proton: Binding/Mass =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100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For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proton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the EIC will determine an important term contributing to the proton mass, the so-called “QCD trace anomaly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EB7FAD-23C1-F248-B2DA-619139FE7DDC}"/>
              </a:ext>
            </a:extLst>
          </p:cNvPr>
          <p:cNvSpPr txBox="1"/>
          <p:nvPr/>
        </p:nvSpPr>
        <p:spPr>
          <a:xfrm>
            <a:off x="7137103" y="2916708"/>
            <a:ext cx="1806238" cy="37035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How do the confined hadronic states emerge from quarks and gluons?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 panose="020B0604020202020204"/>
              <a:ea typeface="+mn-ea"/>
              <a:cs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Is the structure of a free and bound nucleon the same?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How do quarks and gluons, interact with a nuclear medium?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How do the quark-gluon interactions create nuclear binding?</a:t>
            </a:r>
            <a:endParaRPr lang="en-US" sz="1400" dirty="0">
              <a:solidFill>
                <a:srgbClr val="000000"/>
              </a:solidFill>
              <a:latin typeface="Arial" panose="020B0604020202020204"/>
              <a:cs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Comic Sans M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75764C-606E-AA48-9ED8-F7761318E376}"/>
              </a:ext>
            </a:extLst>
          </p:cNvPr>
          <p:cNvSpPr txBox="1"/>
          <p:nvPr/>
        </p:nvSpPr>
        <p:spPr>
          <a:xfrm>
            <a:off x="9525369" y="2975161"/>
            <a:ext cx="2082425" cy="24724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What happens to the gluon density in nuclei? Does it saturate at high energy?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 panose="020B0604020202020204"/>
              <a:ea typeface="+mn-ea"/>
              <a:cs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How does a dense nuclear environment affect the quarks and gluons, their correlations, and their interactions?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AC4BE1-359A-FD6A-CE44-E618F64B886B}"/>
              </a:ext>
            </a:extLst>
          </p:cNvPr>
          <p:cNvGrpSpPr/>
          <p:nvPr/>
        </p:nvGrpSpPr>
        <p:grpSpPr>
          <a:xfrm>
            <a:off x="9305497" y="5569365"/>
            <a:ext cx="2636956" cy="948254"/>
            <a:chOff x="9325548" y="5580466"/>
            <a:chExt cx="2636956" cy="94825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BD96A44-210D-0443-B95A-3D3E2F1FF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89627" y="5626143"/>
              <a:ext cx="859427" cy="51887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DA614BC-9D42-AD4A-BDDD-E39188544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89880" y="5624876"/>
              <a:ext cx="853494" cy="50131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7182173-6309-764D-B9EC-D5D51C56B856}"/>
                </a:ext>
              </a:extLst>
            </p:cNvPr>
            <p:cNvSpPr txBox="1"/>
            <p:nvPr/>
          </p:nvSpPr>
          <p:spPr>
            <a:xfrm>
              <a:off x="10278553" y="5580466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/>
                  <a:ea typeface="+mn-ea"/>
                  <a:cs typeface="Comic Sans MS"/>
                </a:rPr>
                <a:t>?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4A9607-6157-3F4A-A7EC-2DDB8B1B040B}"/>
                </a:ext>
              </a:extLst>
            </p:cNvPr>
            <p:cNvSpPr txBox="1"/>
            <p:nvPr/>
          </p:nvSpPr>
          <p:spPr>
            <a:xfrm>
              <a:off x="10249054" y="5823591"/>
              <a:ext cx="43142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/>
                  <a:ea typeface="+mn-ea"/>
                  <a:cs typeface="Comic Sans MS"/>
                </a:rPr>
                <a:t>=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8DCDDFE-D0BD-FB46-B887-EFE75508FFAC}"/>
                </a:ext>
              </a:extLst>
            </p:cNvPr>
            <p:cNvSpPr txBox="1"/>
            <p:nvPr/>
          </p:nvSpPr>
          <p:spPr>
            <a:xfrm>
              <a:off x="9325548" y="6036367"/>
              <a:ext cx="70404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gluon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splitting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CF9E7E4-7BE2-C544-BDCE-3A21457EB1C0}"/>
                </a:ext>
              </a:extLst>
            </p:cNvPr>
            <p:cNvSpPr txBox="1"/>
            <p:nvPr/>
          </p:nvSpPr>
          <p:spPr>
            <a:xfrm>
              <a:off x="10680483" y="6067055"/>
              <a:ext cx="128202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gluon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recombination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7A8089A-F4E5-A317-6AEF-CE287E303A42}"/>
              </a:ext>
            </a:extLst>
          </p:cNvPr>
          <p:cNvSpPr/>
          <p:nvPr/>
        </p:nvSpPr>
        <p:spPr>
          <a:xfrm>
            <a:off x="2301828" y="5911155"/>
            <a:ext cx="341732" cy="218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30F897B-5D51-FC28-9F8F-A5C38BCC227B}"/>
              </a:ext>
            </a:extLst>
          </p:cNvPr>
          <p:cNvSpPr/>
          <p:nvPr/>
        </p:nvSpPr>
        <p:spPr>
          <a:xfrm>
            <a:off x="8958197" y="5933530"/>
            <a:ext cx="401717" cy="219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DDD04C-7928-7D7B-C4FA-42902E23821C}"/>
              </a:ext>
            </a:extLst>
          </p:cNvPr>
          <p:cNvSpPr txBox="1"/>
          <p:nvPr/>
        </p:nvSpPr>
        <p:spPr>
          <a:xfrm>
            <a:off x="862446" y="2567924"/>
            <a:ext cx="748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C08EA8-81AC-8300-641A-2A8B3AB11D6A}"/>
              </a:ext>
            </a:extLst>
          </p:cNvPr>
          <p:cNvSpPr txBox="1"/>
          <p:nvPr/>
        </p:nvSpPr>
        <p:spPr>
          <a:xfrm>
            <a:off x="3315883" y="2597768"/>
            <a:ext cx="875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MASS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1677D7-847C-8DFE-4B5B-F78886324E82}"/>
              </a:ext>
            </a:extLst>
          </p:cNvPr>
          <p:cNvSpPr txBox="1"/>
          <p:nvPr/>
        </p:nvSpPr>
        <p:spPr>
          <a:xfrm>
            <a:off x="5281987" y="2605870"/>
            <a:ext cx="1278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IMAGING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8A896F-F0DB-2555-2820-79363C07910B}"/>
              </a:ext>
            </a:extLst>
          </p:cNvPr>
          <p:cNvSpPr txBox="1"/>
          <p:nvPr/>
        </p:nvSpPr>
        <p:spPr>
          <a:xfrm>
            <a:off x="7471065" y="2605829"/>
            <a:ext cx="105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NUCLEI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38913E-45CB-DD46-0049-51440DB0B07F}"/>
              </a:ext>
            </a:extLst>
          </p:cNvPr>
          <p:cNvSpPr txBox="1"/>
          <p:nvPr/>
        </p:nvSpPr>
        <p:spPr>
          <a:xfrm>
            <a:off x="10009537" y="2579468"/>
            <a:ext cx="1171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GLUONS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158694E-77DA-3230-B356-086370D85F5B}"/>
              </a:ext>
            </a:extLst>
          </p:cNvPr>
          <p:cNvSpPr txBox="1">
            <a:spLocks/>
          </p:cNvSpPr>
          <p:nvPr/>
        </p:nvSpPr>
        <p:spPr>
          <a:xfrm>
            <a:off x="11706898" y="6622399"/>
            <a:ext cx="496288" cy="23560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82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567EA74-3972-7CF7-1162-2107F8584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F359C30-C0B4-4472-8B0D-9EE5DF6F1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3A8CDE89-C04B-F6B2-A186-3914CB0B9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74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4ABC5-7693-45F1-6FD7-7E4C5B629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51422-5C40-FECF-C888-1EBC36FE3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38" y="542218"/>
            <a:ext cx="5806541" cy="48034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The            Collaboration is:</a:t>
            </a:r>
          </a:p>
        </p:txBody>
      </p:sp>
      <p:pic>
        <p:nvPicPr>
          <p:cNvPr id="4" name="Picture 3" descr="Diagram, engineering drawing&#10;&#10;AI-generated content may be incorrect.">
            <a:extLst>
              <a:ext uri="{FF2B5EF4-FFF2-40B4-BE49-F238E27FC236}">
                <a16:creationId xmlns:a16="http://schemas.microsoft.com/office/drawing/2014/main" id="{6BA41E0D-8337-E1B3-EAAA-61E846D03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86" y="1320799"/>
            <a:ext cx="5468363" cy="52251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C7CDA1-91EE-FB61-E84F-BE266356D7A6}"/>
              </a:ext>
            </a:extLst>
          </p:cNvPr>
          <p:cNvSpPr txBox="1"/>
          <p:nvPr/>
        </p:nvSpPr>
        <p:spPr>
          <a:xfrm>
            <a:off x="135938" y="1564735"/>
            <a:ext cx="4564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ePIC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event display by Dmitry Romanov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453F15-612C-9738-F89A-45526E56BC59}"/>
              </a:ext>
            </a:extLst>
          </p:cNvPr>
          <p:cNvSpPr txBox="1"/>
          <p:nvPr/>
        </p:nvSpPr>
        <p:spPr>
          <a:xfrm>
            <a:off x="5942479" y="542218"/>
            <a:ext cx="5977335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Building a State-of-the-Art Detector: </a:t>
            </a:r>
            <a:endParaRPr lang="en-US" sz="1600" b="1" dirty="0">
              <a:solidFill>
                <a:srgbClr val="000000"/>
              </a:solidFill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latin typeface="ArialMT"/>
              </a:rPr>
              <a:t>New and Different: </a:t>
            </a:r>
            <a:r>
              <a:rPr lang="en-US" sz="1600" dirty="0">
                <a:solidFill>
                  <a:srgbClr val="000000"/>
                </a:solidFill>
                <a:latin typeface="ArialMT"/>
              </a:rPr>
              <a:t>Asymmetric design with multiple “first of it’s kind” technologies deployed for unprecedented performance</a:t>
            </a:r>
            <a:r>
              <a:rPr lang="en-US" sz="1600" b="1" dirty="0">
                <a:solidFill>
                  <a:srgbClr val="000000"/>
                </a:solidFill>
                <a:latin typeface="ArialMT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latin typeface="ArialMT"/>
              </a:rPr>
              <a:t>Integrated:</a:t>
            </a:r>
            <a:r>
              <a:rPr lang="en-US" sz="1600" dirty="0">
                <a:solidFill>
                  <a:srgbClr val="000000"/>
                </a:solidFill>
                <a:latin typeface="ArialMT"/>
              </a:rPr>
              <a:t> 26 subsystems over </a:t>
            </a:r>
            <a:r>
              <a:rPr lang="en-US" sz="1600" dirty="0">
                <a:solidFill>
                  <a:srgbClr val="000000"/>
                </a:solidFill>
                <a:latin typeface="CambriaMath"/>
              </a:rPr>
              <a:t>± </a:t>
            </a:r>
            <a:r>
              <a:rPr lang="en-US" sz="1600" dirty="0">
                <a:solidFill>
                  <a:srgbClr val="000000"/>
                </a:solidFill>
                <a:latin typeface="ArialMT"/>
              </a:rPr>
              <a:t>40 m highly integrated internally as well as with the EIC collider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Defining a Streaming Computing Model: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latin typeface="Arial" panose="020B0604020202020204"/>
              </a:rPr>
              <a:t>Scientific Flexibility: </a:t>
            </a:r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Fully streaming data acquisition and readout</a:t>
            </a:r>
            <a:endParaRPr lang="en-US" sz="1600" b="1" dirty="0">
              <a:solidFill>
                <a:srgbClr val="000000"/>
              </a:solidFill>
              <a:latin typeface="Arial" panose="020B06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Continuous calibration and alignment: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Enables rapid delivery of scientific results</a:t>
            </a:r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, AI integrated.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Echelon Model: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Organizes resources across the computing hierarchy and enables international contributions.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srgbClr val="000000"/>
              </a:solidFill>
              <a:latin typeface="Arial" panose="020B060402020202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Evolving the EIC Science Program: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Simulations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/>
              </a:rPr>
              <a:t>: </a:t>
            </a:r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Developing the analysis tools to reject backgrounds and reconstruct events in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/>
              </a:rPr>
              <a:t>ePIC</a:t>
            </a:r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. </a:t>
            </a:r>
            <a:endParaRPr lang="en-US" sz="1600" b="1" dirty="0">
              <a:solidFill>
                <a:srgbClr val="000000"/>
              </a:solidFill>
              <a:latin typeface="Arial" panose="020B0604020202020204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Physics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/>
              </a:rPr>
              <a:t>Impact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 Working with the community to continuously update the impact the EIC will have on our understanding of QCD.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88CD64D-6448-FDCF-4DB7-6A65F3860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34" y="265721"/>
            <a:ext cx="1258567" cy="905962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C3E6AF-9849-B794-DB27-71CDA0DEF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5935E2-8B9D-73B9-FDD0-A7EE7DBA1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A3308A-2C3C-9F2E-8417-1297C0339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66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BE96C-1274-F4B8-BBC9-4E142820F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677"/>
            <a:ext cx="10515600" cy="10064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Jan 2026 Collaboration Meeting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9C5C24-D107-8876-2616-07651376D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C5E009-F56A-D3A0-7082-DFF574B39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9A5F6-D668-8BA5-BA25-A4B26FA5B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Logo&#10;&#10;AI-generated content may be incorrect.">
            <a:extLst>
              <a:ext uri="{FF2B5EF4-FFF2-40B4-BE49-F238E27FC236}">
                <a16:creationId xmlns:a16="http://schemas.microsoft.com/office/drawing/2014/main" id="{DCDE22BD-5773-500C-6638-DA6C815B7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752" y="3298933"/>
            <a:ext cx="3793975" cy="3153150"/>
          </a:xfrm>
          <a:prstGeom prst="rect">
            <a:avLst/>
          </a:prstGeom>
        </p:spPr>
      </p:pic>
      <p:pic>
        <p:nvPicPr>
          <p:cNvPr id="2052" name="Picture 4" descr="BNL | Guest, User &amp; Visitor Center | Check-in Procedures">
            <a:extLst>
              <a:ext uri="{FF2B5EF4-FFF2-40B4-BE49-F238E27FC236}">
                <a16:creationId xmlns:a16="http://schemas.microsoft.com/office/drawing/2014/main" id="{A4A9ABD5-38D4-76B0-A51D-FF4854E89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01323"/>
            <a:ext cx="6703352" cy="327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NL | Brand Center | Logo">
            <a:extLst>
              <a:ext uri="{FF2B5EF4-FFF2-40B4-BE49-F238E27FC236}">
                <a16:creationId xmlns:a16="http://schemas.microsoft.com/office/drawing/2014/main" id="{1FAB270F-77D0-A8ED-07B6-927CD2E16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037" y="446946"/>
            <a:ext cx="26003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385401-F608-8C00-25BF-FAA1683952FD}"/>
              </a:ext>
            </a:extLst>
          </p:cNvPr>
          <p:cNvSpPr txBox="1"/>
          <p:nvPr/>
        </p:nvSpPr>
        <p:spPr>
          <a:xfrm>
            <a:off x="8035408" y="2567865"/>
            <a:ext cx="3720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143+ in-person</a:t>
            </a:r>
          </a:p>
          <a:p>
            <a:pPr algn="ctr"/>
            <a:r>
              <a:rPr lang="en-US" b="1" dirty="0"/>
              <a:t>200+ online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BD3987-9A21-3256-48F4-66A8AB5E9412}"/>
              </a:ext>
            </a:extLst>
          </p:cNvPr>
          <p:cNvSpPr txBox="1"/>
          <p:nvPr/>
        </p:nvSpPr>
        <p:spPr>
          <a:xfrm>
            <a:off x="3370649" y="1423379"/>
            <a:ext cx="3842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BNL Science and User Support Center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086DBC-84AD-A30E-D9E8-80C6C0C29B05}"/>
              </a:ext>
            </a:extLst>
          </p:cNvPr>
          <p:cNvSpPr txBox="1"/>
          <p:nvPr/>
        </p:nvSpPr>
        <p:spPr>
          <a:xfrm>
            <a:off x="1030311" y="4695957"/>
            <a:ext cx="631913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Jan 20-23</a:t>
            </a:r>
            <a:r>
              <a:rPr lang="en-US" baseline="30000" dirty="0"/>
              <a:t>rd</a:t>
            </a:r>
            <a:r>
              <a:rPr lang="en-US" dirty="0"/>
              <a:t>, 2026: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Three plenary sessions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Round-table sessions with EIC and </a:t>
            </a:r>
            <a:r>
              <a:rPr lang="en-US" dirty="0" err="1"/>
              <a:t>ePIC</a:t>
            </a:r>
            <a:r>
              <a:rPr lang="en-US" dirty="0"/>
              <a:t> 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 parallel/</a:t>
            </a:r>
            <a:r>
              <a:rPr lang="en-US" dirty="0" err="1"/>
              <a:t>workfest</a:t>
            </a:r>
            <a:r>
              <a:rPr lang="en-US" dirty="0"/>
              <a:t> sessions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Collaboration Council Meeting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5"/>
              </a:rPr>
              <a:t>https://indico.bnl.gov/event/30532/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473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B1B84D-088A-6BE5-E487-09D557F7C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53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Collaboration Goals for the first half of 2026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598D3A-BA4E-8E4B-192A-23935D5C0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EB9A5D-F06C-7619-4B98-C384D294B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1211E4-F2D3-BEB0-67A2-86D1587D7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7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54DC72-DE95-B7FD-F0B5-2028EA3C3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700"/>
            <a:ext cx="10515600" cy="46402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Support the EIC project and </a:t>
            </a:r>
            <a:r>
              <a:rPr lang="en-US" dirty="0" err="1"/>
              <a:t>ePIC</a:t>
            </a:r>
            <a:r>
              <a:rPr lang="en-US" dirty="0"/>
              <a:t> Technical Design:</a:t>
            </a:r>
          </a:p>
          <a:p>
            <a:pPr lvl="1"/>
            <a:r>
              <a:rPr lang="en-US" dirty="0"/>
              <a:t>Close the design loop with </a:t>
            </a:r>
            <a:r>
              <a:rPr lang="en-US" dirty="0" err="1"/>
              <a:t>ePIC</a:t>
            </a:r>
            <a:r>
              <a:rPr lang="en-US" dirty="0"/>
              <a:t> simulations</a:t>
            </a:r>
          </a:p>
          <a:p>
            <a:pPr lvl="1"/>
            <a:r>
              <a:rPr lang="en-US" dirty="0"/>
              <a:t>Advance the </a:t>
            </a:r>
            <a:r>
              <a:rPr lang="en-US" dirty="0" err="1"/>
              <a:t>pTDR</a:t>
            </a:r>
            <a:r>
              <a:rPr lang="en-US" dirty="0"/>
              <a:t> in preparation for CD-2</a:t>
            </a:r>
          </a:p>
          <a:p>
            <a:pPr lvl="2"/>
            <a:r>
              <a:rPr lang="en-US" dirty="0"/>
              <a:t>Respond to review recommendations</a:t>
            </a:r>
          </a:p>
          <a:p>
            <a:pPr lvl="1"/>
            <a:endParaRPr lang="en-US" dirty="0"/>
          </a:p>
          <a:p>
            <a:r>
              <a:rPr lang="en-US" dirty="0"/>
              <a:t>Complete the Early Science whitepaper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Progress in developing a multi-year plan for </a:t>
            </a:r>
            <a:r>
              <a:rPr lang="en-US" dirty="0" err="1"/>
              <a:t>ePIC</a:t>
            </a:r>
            <a:r>
              <a:rPr lang="en-US" dirty="0"/>
              <a:t> Software and Computing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Begin submissions to the NIMA Special Issue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3A85391-747E-8240-CD0E-94A0F9F84E8A}"/>
              </a:ext>
            </a:extLst>
          </p:cNvPr>
          <p:cNvGrpSpPr/>
          <p:nvPr/>
        </p:nvGrpSpPr>
        <p:grpSpPr>
          <a:xfrm>
            <a:off x="8438920" y="1521887"/>
            <a:ext cx="2335577" cy="1729648"/>
            <a:chOff x="8438920" y="1521887"/>
            <a:chExt cx="2335577" cy="1729648"/>
          </a:xfrm>
        </p:grpSpPr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EC367B2C-4A74-F0DE-ACE0-5874DCC2CC8E}"/>
                </a:ext>
              </a:extLst>
            </p:cNvPr>
            <p:cNvSpPr/>
            <p:nvPr/>
          </p:nvSpPr>
          <p:spPr>
            <a:xfrm>
              <a:off x="8438920" y="1521887"/>
              <a:ext cx="385591" cy="1729648"/>
            </a:xfrm>
            <a:prstGeom prst="righ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F1F588-2AA6-6B64-B49B-4892F9377387}"/>
                </a:ext>
              </a:extLst>
            </p:cNvPr>
            <p:cNvSpPr txBox="1"/>
            <p:nvPr/>
          </p:nvSpPr>
          <p:spPr>
            <a:xfrm>
              <a:off x="8956714" y="2063545"/>
              <a:ext cx="1817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More in Silvia’s presentation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28F31E-2803-09F3-105D-1D2C801C6497}"/>
              </a:ext>
            </a:extLst>
          </p:cNvPr>
          <p:cNvGrpSpPr/>
          <p:nvPr/>
        </p:nvGrpSpPr>
        <p:grpSpPr>
          <a:xfrm>
            <a:off x="10078596" y="3856831"/>
            <a:ext cx="2184095" cy="1274388"/>
            <a:chOff x="10078596" y="3856831"/>
            <a:chExt cx="2184095" cy="1274388"/>
          </a:xfrm>
        </p:grpSpPr>
        <p:sp>
          <p:nvSpPr>
            <p:cNvPr id="10" name="Right Brace 9">
              <a:extLst>
                <a:ext uri="{FF2B5EF4-FFF2-40B4-BE49-F238E27FC236}">
                  <a16:creationId xmlns:a16="http://schemas.microsoft.com/office/drawing/2014/main" id="{1050D796-A012-BB8B-EE32-7B08A83F5EE6}"/>
                </a:ext>
              </a:extLst>
            </p:cNvPr>
            <p:cNvSpPr/>
            <p:nvPr/>
          </p:nvSpPr>
          <p:spPr>
            <a:xfrm>
              <a:off x="10078596" y="3856831"/>
              <a:ext cx="385591" cy="1274388"/>
            </a:xfrm>
            <a:prstGeom prst="righ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10FE9D-37E5-3F3F-47B5-8F2E51F3E82C}"/>
                </a:ext>
              </a:extLst>
            </p:cNvPr>
            <p:cNvSpPr txBox="1"/>
            <p:nvPr/>
          </p:nvSpPr>
          <p:spPr>
            <a:xfrm>
              <a:off x="10444908" y="4120254"/>
              <a:ext cx="1817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More in Markus’ presentation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400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DCF06-DD51-30AE-0D96-168A09A83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36" y="268052"/>
            <a:ext cx="10515600" cy="94996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Early Science Whitepaper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672AA-99E6-E5AB-7A05-0489FAB6C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6" y="1315092"/>
            <a:ext cx="4483510" cy="4861871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The collaboration was charged by Abhay Deshpande and David Dean to develop a document that summarizes EIC Early Science. </a:t>
            </a:r>
          </a:p>
          <a:p>
            <a:pPr lvl="1"/>
            <a:r>
              <a:rPr lang="en-US" sz="2000" dirty="0"/>
              <a:t>Dedicated simulation campaigns March/April 2026</a:t>
            </a:r>
          </a:p>
          <a:p>
            <a:pPr lvl="1"/>
            <a:r>
              <a:rPr lang="en-US" sz="2000" dirty="0"/>
              <a:t>Second workshop held in Calabria March 17-19</a:t>
            </a:r>
            <a:r>
              <a:rPr lang="en-US" sz="2000" baseline="30000" dirty="0"/>
              <a:t>th</a:t>
            </a:r>
            <a:r>
              <a:rPr lang="en-US" sz="2000" dirty="0"/>
              <a:t>  - first draft discussed</a:t>
            </a:r>
          </a:p>
          <a:p>
            <a:pPr lvl="1"/>
            <a:r>
              <a:rPr lang="en-US" sz="2000" dirty="0"/>
              <a:t>Second draft to reviewers May 29</a:t>
            </a:r>
            <a:r>
              <a:rPr lang="en-US" sz="2000" baseline="30000" dirty="0"/>
              <a:t>th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Collaboration release late June</a:t>
            </a:r>
            <a:endParaRPr lang="en-US" sz="2400" dirty="0"/>
          </a:p>
          <a:p>
            <a:r>
              <a:rPr lang="en-US" sz="2400" dirty="0"/>
              <a:t>A substantial effort by </a:t>
            </a:r>
            <a:r>
              <a:rPr lang="en-US" sz="2400" dirty="0" err="1"/>
              <a:t>ePIC</a:t>
            </a:r>
            <a:r>
              <a:rPr lang="en-US" sz="2400" dirty="0"/>
              <a:t> collaborators</a:t>
            </a:r>
          </a:p>
          <a:p>
            <a:r>
              <a:rPr lang="en-US" sz="2400" dirty="0"/>
              <a:t>The report will be submitted in early July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CF2EC-F396-7178-89E6-D24F3F457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6/9/2026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55596-3C9E-4B0C-F5C2-A2A9E28BC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EIC RRB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778D9-F1B4-F969-CC66-8B0796104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8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F285BF8-48FD-D15D-1987-27FCD4DD2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345" y="1090735"/>
            <a:ext cx="4283364" cy="55431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E5081C-1E5F-395A-B438-5DE442E25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109" y="1730498"/>
            <a:ext cx="4283364" cy="55431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erson in a red shirt&#10;&#10;Description automatically generated with medium confidence">
            <a:extLst>
              <a:ext uri="{FF2B5EF4-FFF2-40B4-BE49-F238E27FC236}">
                <a16:creationId xmlns:a16="http://schemas.microsoft.com/office/drawing/2014/main" id="{E2E0F6CD-8D32-C8C5-3653-B20D5C6FF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390" y="268052"/>
            <a:ext cx="990888" cy="1239066"/>
          </a:xfrm>
          <a:prstGeom prst="rect">
            <a:avLst/>
          </a:prstGeom>
        </p:spPr>
      </p:pic>
      <p:pic>
        <p:nvPicPr>
          <p:cNvPr id="8" name="Picture 2" descr="Rachel Montgomery (@physicsrachelm) / X">
            <a:extLst>
              <a:ext uri="{FF2B5EF4-FFF2-40B4-BE49-F238E27FC236}">
                <a16:creationId xmlns:a16="http://schemas.microsoft.com/office/drawing/2014/main" id="{D3A199DC-AC6B-2684-C799-94EE2C09F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983" y="268052"/>
            <a:ext cx="1271901" cy="12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uropean Nuclear Physics Conference 2022 (EuNPC 2022) (24-28 October 2022):  LIST OF PLENARY SPEAKERS · Indico">
            <a:extLst>
              <a:ext uri="{FF2B5EF4-FFF2-40B4-BE49-F238E27FC236}">
                <a16:creationId xmlns:a16="http://schemas.microsoft.com/office/drawing/2014/main" id="{040A553B-A2B1-7128-F42A-E5C883678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579" y="268053"/>
            <a:ext cx="824542" cy="123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F8F75E-C813-896E-2FAA-CBF1C72DB8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3434" y="251634"/>
            <a:ext cx="1091848" cy="125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81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85358-FD13-C8FD-87A2-BD25F2F6B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3261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NIMA Special 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20B1E-4D84-5A76-DD0E-E994BD3C7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386"/>
            <a:ext cx="10515600" cy="4642453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r>
              <a:rPr lang="en-US" dirty="0"/>
              <a:t>Plan to publish a super-set of the material prepared for the </a:t>
            </a:r>
            <a:r>
              <a:rPr lang="en-US" dirty="0" err="1"/>
              <a:t>pTDR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ePIC</a:t>
            </a:r>
            <a:r>
              <a:rPr lang="en-US" dirty="0"/>
              <a:t> Overview Paper</a:t>
            </a:r>
          </a:p>
          <a:p>
            <a:pPr lvl="1"/>
            <a:r>
              <a:rPr lang="en-US" dirty="0"/>
              <a:t>Subsystem technical papers (derived from </a:t>
            </a:r>
            <a:r>
              <a:rPr lang="en-US" dirty="0" err="1"/>
              <a:t>pTDR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Physics performance paper (derived from </a:t>
            </a:r>
            <a:r>
              <a:rPr lang="en-US" dirty="0" err="1"/>
              <a:t>pTDR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Early Science Whitepaper</a:t>
            </a:r>
          </a:p>
          <a:p>
            <a:pPr lvl="1"/>
            <a:r>
              <a:rPr lang="en-US" dirty="0"/>
              <a:t>Early Science Physics Appendices</a:t>
            </a:r>
          </a:p>
          <a:p>
            <a:pPr lvl="1"/>
            <a:r>
              <a:rPr lang="en-US" dirty="0"/>
              <a:t>BSM/EW Physics Performance Paper</a:t>
            </a:r>
          </a:p>
          <a:p>
            <a:pPr lvl="1"/>
            <a:r>
              <a:rPr lang="en-US" dirty="0"/>
              <a:t>Streaming Computing Model Paper</a:t>
            </a:r>
          </a:p>
          <a:p>
            <a:pPr lvl="1"/>
            <a:endParaRPr lang="en-US" dirty="0"/>
          </a:p>
          <a:p>
            <a:r>
              <a:rPr lang="en-US" dirty="0"/>
              <a:t>Overall 30+ publications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74DD5-9B35-B6FC-6ADC-A048720A6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6/9/2026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F5B96-ED45-D90C-9E0C-526C7769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7th EIC RRB Meeting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DF0F7-3470-FE7C-6FB1-CC7D9316E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949A8-7CCD-4D90-AA9A-1451BFC6FB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D3BCEB-06F0-1E52-AC7C-A96C0C810DC7}"/>
              </a:ext>
            </a:extLst>
          </p:cNvPr>
          <p:cNvSpPr txBox="1"/>
          <p:nvPr/>
        </p:nvSpPr>
        <p:spPr>
          <a:xfrm>
            <a:off x="7709301" y="3972286"/>
            <a:ext cx="3394242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Special Issue will be an important tool to communicate to the NP community the depth, breadth and excitement for EIC science.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F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Planning developed in multiple 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 and TIC meetings.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55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_PPT_Template_TITLE_NAME.potx" id="{20BAE615-E1D6-4082-AD3D-765DD0DDCD0A}" vid="{385897CC-7FDC-417F-9B66-0FE921BA923B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6324</TotalTime>
  <Words>3447</Words>
  <Application>Microsoft Office PowerPoint</Application>
  <PresentationFormat>Widescreen</PresentationFormat>
  <Paragraphs>548</Paragraphs>
  <Slides>38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38</vt:i4>
      </vt:variant>
    </vt:vector>
  </HeadingPairs>
  <TitlesOfParts>
    <vt:vector size="55" baseType="lpstr">
      <vt:lpstr>Aptos</vt:lpstr>
      <vt:lpstr>Aptos Display</vt:lpstr>
      <vt:lpstr>Arial</vt:lpstr>
      <vt:lpstr>Arial Black</vt:lpstr>
      <vt:lpstr>ArialMT</vt:lpstr>
      <vt:lpstr>Calibri</vt:lpstr>
      <vt:lpstr>Calibri Light</vt:lpstr>
      <vt:lpstr>CambriaMath</vt:lpstr>
      <vt:lpstr>Wingdings</vt:lpstr>
      <vt:lpstr>Office Theme</vt:lpstr>
      <vt:lpstr>1_Office Theme</vt:lpstr>
      <vt:lpstr>BNL</vt:lpstr>
      <vt:lpstr>2_Office Theme</vt:lpstr>
      <vt:lpstr>3_Office Theme</vt:lpstr>
      <vt:lpstr>4_Office Theme</vt:lpstr>
      <vt:lpstr>5_Office Theme</vt:lpstr>
      <vt:lpstr>6_Office Theme</vt:lpstr>
      <vt:lpstr>Report from the    Collaboration Spokesperson</vt:lpstr>
      <vt:lpstr>The             Collaboration</vt:lpstr>
      <vt:lpstr>PowerPoint Presentation</vt:lpstr>
      <vt:lpstr>The ePIC Collaboration Pursues EIC Science</vt:lpstr>
      <vt:lpstr>The            Collaboration is:</vt:lpstr>
      <vt:lpstr>Jan 2026 Collaboration Meeting</vt:lpstr>
      <vt:lpstr>Collaboration Goals for the first half of 2026 </vt:lpstr>
      <vt:lpstr>The Early Science Whitepaper</vt:lpstr>
      <vt:lpstr>ePIC NIMA Special Issue</vt:lpstr>
      <vt:lpstr>Revised Collaboration Charter</vt:lpstr>
      <vt:lpstr>Collaboration Survey</vt:lpstr>
      <vt:lpstr>Collaboration Survey Summary (I)</vt:lpstr>
      <vt:lpstr>Collaboration Survey Summary (II)</vt:lpstr>
      <vt:lpstr>Overall Survey Assessment</vt:lpstr>
      <vt:lpstr>2025/26 Statements of Service</vt:lpstr>
      <vt:lpstr>New                Institutions in 2026</vt:lpstr>
      <vt:lpstr>Conference and Talks Committee (CTC) Report</vt:lpstr>
      <vt:lpstr>Distributions</vt:lpstr>
      <vt:lpstr>            @ </vt:lpstr>
      <vt:lpstr>ePIC Representation at CHEP 2026 (May 25–29, Bangkok, Thailand)</vt:lpstr>
      <vt:lpstr>LinkedIn @ the Collaboration Meeting</vt:lpstr>
      <vt:lpstr>New Firebird Event Videos!</vt:lpstr>
      <vt:lpstr>PowerPoint Presentation</vt:lpstr>
      <vt:lpstr>Summer 2026 Joint EICUG/ePIC Meeting</vt:lpstr>
      <vt:lpstr>The Status of the ePIC Collaboration</vt:lpstr>
      <vt:lpstr>PowerPoint Presentation</vt:lpstr>
      <vt:lpstr>ePIC – The EIC State-of-the-Art General-Purpose Detector</vt:lpstr>
      <vt:lpstr>Computing-Detector Integration</vt:lpstr>
      <vt:lpstr>Reminder: ePIC DSC Structure</vt:lpstr>
      <vt:lpstr>Reminder: ePIC Working Group Structure</vt:lpstr>
      <vt:lpstr>Reminder: ePIC Collaboration Structure </vt:lpstr>
      <vt:lpstr>ePIC Committees </vt:lpstr>
      <vt:lpstr>Why a NIMA Special Issue?</vt:lpstr>
      <vt:lpstr>Special Issue Discussions</vt:lpstr>
      <vt:lpstr>July Collaboration Meeting Block Structure</vt:lpstr>
      <vt:lpstr>ePIC Resources</vt:lpstr>
      <vt:lpstr>EICUG Membership</vt:lpstr>
      <vt:lpstr>CERN Recognized Experiment Status: RE47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EIC Detectors</dc:title>
  <dc:creator>John Lajoie</dc:creator>
  <cp:lastModifiedBy>Lajoie, John</cp:lastModifiedBy>
  <cp:revision>1659</cp:revision>
  <cp:lastPrinted>2024-05-03T12:42:00Z</cp:lastPrinted>
  <dcterms:created xsi:type="dcterms:W3CDTF">2022-06-05T17:25:16Z</dcterms:created>
  <dcterms:modified xsi:type="dcterms:W3CDTF">2026-06-08T21:03:25Z</dcterms:modified>
</cp:coreProperties>
</file>