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9.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9.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0"/>
  </p:notesMasterIdLst>
  <p:sldIdLst>
    <p:sldId id="309" r:id="rId5"/>
    <p:sldId id="38914" r:id="rId6"/>
    <p:sldId id="38884" r:id="rId7"/>
    <p:sldId id="38905" r:id="rId8"/>
    <p:sldId id="38906" r:id="rId9"/>
    <p:sldId id="38885" r:id="rId10"/>
    <p:sldId id="38883" r:id="rId11"/>
    <p:sldId id="38875" r:id="rId12"/>
    <p:sldId id="38907" r:id="rId13"/>
    <p:sldId id="38877" r:id="rId14"/>
    <p:sldId id="38899" r:id="rId15"/>
    <p:sldId id="38915" r:id="rId16"/>
    <p:sldId id="38888" r:id="rId17"/>
    <p:sldId id="38890" r:id="rId18"/>
    <p:sldId id="38901" r:id="rId19"/>
    <p:sldId id="38903" r:id="rId20"/>
    <p:sldId id="38880" r:id="rId21"/>
    <p:sldId id="38904" r:id="rId22"/>
    <p:sldId id="38892" r:id="rId23"/>
    <p:sldId id="38908" r:id="rId24"/>
    <p:sldId id="38913" r:id="rId25"/>
    <p:sldId id="38909" r:id="rId26"/>
    <p:sldId id="38878" r:id="rId27"/>
    <p:sldId id="38895" r:id="rId28"/>
    <p:sldId id="3888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FF6720-4B9F-2721-E108-69622687FF56}" name="Lancon, Eric" initials="EL" userId="S::elancon@bnl.gov::99ce055a-68d0-4033-8e07-a08c2a896ef5" providerId="AD"/>
  <p188:author id="{9C72C873-F5B5-7F8F-CD5F-1934AAAADB79}" name="Amber Boehnlein" initials="AB" userId="S::amber_jlab.org#ext#@brookhavenlab.onmicrosoft.com::a341d27f-b6ac-4dc9-89c2-ca15ac7752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8C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09"/>
    <p:restoredTop sz="94872"/>
  </p:normalViewPr>
  <p:slideViewPr>
    <p:cSldViewPr snapToGrid="0">
      <p:cViewPr varScale="1">
        <p:scale>
          <a:sx n="115" d="100"/>
          <a:sy n="115" d="100"/>
        </p:scale>
        <p:origin x="1768" y="20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A46DE6-C6DF-4778-914F-3EB401273F32}"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B90FC60C-4147-4A7A-B4BB-A2406124052D}">
      <dgm:prSet custT="1"/>
      <dgm:spPr>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21000">
              <a:srgbClr val="527BCB"/>
            </a:gs>
            <a:gs pos="100000">
              <a:schemeClr val="accent1">
                <a:hueOff val="0"/>
                <a:satOff val="0"/>
                <a:lumOff val="0"/>
                <a:alphaOff val="0"/>
                <a:lumMod val="99000"/>
                <a:satMod val="120000"/>
                <a:shade val="78000"/>
              </a:schemeClr>
            </a:gs>
          </a:gsLst>
        </a:gradFill>
      </dgm:spPr>
      <dgm:t>
        <a:bodyPr/>
        <a:lstStyle/>
        <a:p>
          <a:r>
            <a:rPr lang="en-US" sz="2000" dirty="0"/>
            <a:t>Oversight for </a:t>
          </a:r>
          <a:r>
            <a:rPr lang="en-US" sz="2000" dirty="0" err="1"/>
            <a:t>ePIC</a:t>
          </a:r>
          <a:r>
            <a:rPr lang="en-US" sz="2000" dirty="0"/>
            <a:t> distributed software and computing designs and execution to provide assurance functions for the host labs and DOE.</a:t>
          </a:r>
        </a:p>
      </dgm:t>
    </dgm:pt>
    <dgm:pt modelId="{2E6FD05E-F3AD-413D-8990-C5D52A87AB58}" type="parTrans" cxnId="{56AB440E-3C8C-4D0C-9D6D-3ACC952C2C31}">
      <dgm:prSet/>
      <dgm:spPr/>
      <dgm:t>
        <a:bodyPr/>
        <a:lstStyle/>
        <a:p>
          <a:endParaRPr lang="en-US"/>
        </a:p>
      </dgm:t>
    </dgm:pt>
    <dgm:pt modelId="{DFB3A231-E0E3-48FC-BB2E-88EC1C16724D}" type="sibTrans" cxnId="{56AB440E-3C8C-4D0C-9D6D-3ACC952C2C31}">
      <dgm:prSet/>
      <dgm:spPr/>
      <dgm:t>
        <a:bodyPr/>
        <a:lstStyle/>
        <a:p>
          <a:endParaRPr lang="en-US"/>
        </a:p>
      </dgm:t>
    </dgm:pt>
    <dgm:pt modelId="{40131308-E827-4DF0-A405-194249CBDDD0}">
      <dgm:prSet custT="1"/>
      <dgm:spPr/>
      <dgm:t>
        <a:bodyPr/>
        <a:lstStyle/>
        <a:p>
          <a:r>
            <a:rPr lang="en-US" sz="2000" dirty="0"/>
            <a:t>Provisioning and operating standard infrastructure solutions consistent with supported lab infrastructures and community best practices.</a:t>
          </a:r>
        </a:p>
      </dgm:t>
    </dgm:pt>
    <dgm:pt modelId="{2F51F7DE-2276-4EF3-9657-8877E75EFAE9}" type="parTrans" cxnId="{B0D62FB8-7101-4F0A-BB72-77A87C7BA119}">
      <dgm:prSet/>
      <dgm:spPr/>
      <dgm:t>
        <a:bodyPr/>
        <a:lstStyle/>
        <a:p>
          <a:endParaRPr lang="en-US"/>
        </a:p>
      </dgm:t>
    </dgm:pt>
    <dgm:pt modelId="{6A3B200D-C724-4D3B-AA69-F97970BCD7F0}" type="sibTrans" cxnId="{B0D62FB8-7101-4F0A-BB72-77A87C7BA119}">
      <dgm:prSet/>
      <dgm:spPr/>
      <dgm:t>
        <a:bodyPr/>
        <a:lstStyle/>
        <a:p>
          <a:endParaRPr lang="en-US"/>
        </a:p>
      </dgm:t>
    </dgm:pt>
    <dgm:pt modelId="{F7F226E0-AC85-45CF-B66A-7F8006F7FA86}">
      <dgm:prSet custT="1"/>
      <dgm:spPr/>
      <dgm:t>
        <a:bodyPr/>
        <a:lstStyle/>
        <a:p>
          <a:r>
            <a:rPr lang="en-US" sz="2000" dirty="0"/>
            <a:t>Support for the EIC International Computing Organization.</a:t>
          </a:r>
        </a:p>
      </dgm:t>
    </dgm:pt>
    <dgm:pt modelId="{A2A3A1C7-7EE8-4A05-B941-DE9DEDCA1A43}" type="parTrans" cxnId="{FC4847C3-5161-4454-B8AE-63C7E68D62A0}">
      <dgm:prSet/>
      <dgm:spPr/>
      <dgm:t>
        <a:bodyPr/>
        <a:lstStyle/>
        <a:p>
          <a:endParaRPr lang="en-US"/>
        </a:p>
      </dgm:t>
    </dgm:pt>
    <dgm:pt modelId="{F0B76C1C-95D3-4C19-BB5B-F26E0CEADFA4}" type="sibTrans" cxnId="{FC4847C3-5161-4454-B8AE-63C7E68D62A0}">
      <dgm:prSet/>
      <dgm:spPr/>
      <dgm:t>
        <a:bodyPr/>
        <a:lstStyle/>
        <a:p>
          <a:endParaRPr lang="en-US"/>
        </a:p>
      </dgm:t>
    </dgm:pt>
    <dgm:pt modelId="{E23BDE02-602A-467A-BADA-4CD96D755FF9}">
      <dgm:prSet custT="1"/>
      <dgm:spPr/>
      <dgm:t>
        <a:bodyPr/>
        <a:lstStyle/>
        <a:p>
          <a:r>
            <a:rPr lang="en-US" sz="2000"/>
            <a:t>Interface for local resources and policies at the respective labs.</a:t>
          </a:r>
        </a:p>
      </dgm:t>
    </dgm:pt>
    <dgm:pt modelId="{AECD3F1E-E3BC-4CCE-827C-CCEE7ABC4557}" type="parTrans" cxnId="{35A475A1-072D-4C1C-9C9F-A22B12F1EF98}">
      <dgm:prSet/>
      <dgm:spPr/>
      <dgm:t>
        <a:bodyPr/>
        <a:lstStyle/>
        <a:p>
          <a:endParaRPr lang="en-US"/>
        </a:p>
      </dgm:t>
    </dgm:pt>
    <dgm:pt modelId="{96A6CFAF-4E86-4A88-9323-85258FFF7E0D}" type="sibTrans" cxnId="{35A475A1-072D-4C1C-9C9F-A22B12F1EF98}">
      <dgm:prSet/>
      <dgm:spPr/>
      <dgm:t>
        <a:bodyPr/>
        <a:lstStyle/>
        <a:p>
          <a:endParaRPr lang="en-US"/>
        </a:p>
      </dgm:t>
    </dgm:pt>
    <dgm:pt modelId="{7D2B776B-6983-4DC8-B7C9-1DCEFF031AD4}">
      <dgm:prSet custT="1"/>
      <dgm:spPr/>
      <dgm:t>
        <a:bodyPr/>
        <a:lstStyle/>
        <a:p>
          <a:r>
            <a:rPr lang="en-US" sz="2000" dirty="0"/>
            <a:t>On-going computing operations in support of the accelerator and detector design and construction.</a:t>
          </a:r>
        </a:p>
      </dgm:t>
    </dgm:pt>
    <dgm:pt modelId="{94483915-CEB8-443C-8504-BDA8FA36DFB7}" type="parTrans" cxnId="{C2D36A52-CF2D-41B7-A43B-670C607627E7}">
      <dgm:prSet/>
      <dgm:spPr/>
      <dgm:t>
        <a:bodyPr/>
        <a:lstStyle/>
        <a:p>
          <a:endParaRPr lang="en-US"/>
        </a:p>
      </dgm:t>
    </dgm:pt>
    <dgm:pt modelId="{6A1D9258-DCDE-4D12-985B-03C461EC4565}" type="sibTrans" cxnId="{C2D36A52-CF2D-41B7-A43B-670C607627E7}">
      <dgm:prSet/>
      <dgm:spPr/>
      <dgm:t>
        <a:bodyPr/>
        <a:lstStyle/>
        <a:p>
          <a:endParaRPr lang="en-US"/>
        </a:p>
      </dgm:t>
    </dgm:pt>
    <dgm:pt modelId="{4D292019-9159-4865-8354-2AFB895F63ED}">
      <dgm:prSet custT="1"/>
      <dgm:spPr/>
      <dgm:t>
        <a:bodyPr/>
        <a:lstStyle/>
        <a:p>
          <a:pPr>
            <a:buNone/>
          </a:pPr>
          <a:r>
            <a:rPr lang="en-US" sz="1700" dirty="0"/>
            <a:t>Operational support functions for:</a:t>
          </a:r>
        </a:p>
      </dgm:t>
    </dgm:pt>
    <dgm:pt modelId="{1E7213BC-6485-44E1-BFB7-61EF1909389E}" type="parTrans" cxnId="{36F29336-BD56-4A5F-9761-4064CB41A68D}">
      <dgm:prSet/>
      <dgm:spPr/>
      <dgm:t>
        <a:bodyPr/>
        <a:lstStyle/>
        <a:p>
          <a:endParaRPr lang="en-US"/>
        </a:p>
      </dgm:t>
    </dgm:pt>
    <dgm:pt modelId="{4936DCD6-51EC-4ABD-9F13-5C98C4008344}" type="sibTrans" cxnId="{36F29336-BD56-4A5F-9761-4064CB41A68D}">
      <dgm:prSet/>
      <dgm:spPr/>
      <dgm:t>
        <a:bodyPr/>
        <a:lstStyle/>
        <a:p>
          <a:endParaRPr lang="en-US"/>
        </a:p>
      </dgm:t>
    </dgm:pt>
    <dgm:pt modelId="{48C74B5F-54D7-4E63-8712-0CE566FA2515}">
      <dgm:prSet/>
      <dgm:spPr/>
      <dgm:t>
        <a:bodyPr/>
        <a:lstStyle/>
        <a:p>
          <a:pPr>
            <a:buFont typeface="Wingdings" pitchFamily="2" charset="2"/>
            <a:buChar char="ü"/>
          </a:pPr>
          <a:r>
            <a:rPr lang="en-US" sz="1500" dirty="0"/>
            <a:t>Experimental data curation.</a:t>
          </a:r>
        </a:p>
      </dgm:t>
    </dgm:pt>
    <dgm:pt modelId="{28B9A48D-76C2-4FB0-ACC0-ACF43C38AF63}" type="parTrans" cxnId="{308B6AD6-D390-4C93-8F91-85D7425A2828}">
      <dgm:prSet/>
      <dgm:spPr/>
      <dgm:t>
        <a:bodyPr/>
        <a:lstStyle/>
        <a:p>
          <a:endParaRPr lang="en-US"/>
        </a:p>
      </dgm:t>
    </dgm:pt>
    <dgm:pt modelId="{29CFF02D-284B-48F2-AD7F-CE94075B3104}" type="sibTrans" cxnId="{308B6AD6-D390-4C93-8F91-85D7425A2828}">
      <dgm:prSet/>
      <dgm:spPr/>
      <dgm:t>
        <a:bodyPr/>
        <a:lstStyle/>
        <a:p>
          <a:endParaRPr lang="en-US"/>
        </a:p>
      </dgm:t>
    </dgm:pt>
    <dgm:pt modelId="{E2BF1040-4BBA-4547-B053-E2710DCBBB89}">
      <dgm:prSet/>
      <dgm:spPr/>
      <dgm:t>
        <a:bodyPr/>
        <a:lstStyle/>
        <a:p>
          <a:pPr>
            <a:buFont typeface="Wingdings" pitchFamily="2" charset="2"/>
            <a:buChar char="ü"/>
          </a:pPr>
          <a:r>
            <a:rPr lang="en-US" sz="1500"/>
            <a:t>First-pass processing.</a:t>
          </a:r>
        </a:p>
      </dgm:t>
    </dgm:pt>
    <dgm:pt modelId="{206F13D7-C7EB-4368-B962-3E5A5CDD93E9}" type="parTrans" cxnId="{324FC224-25C9-498E-BD2C-271E54325F70}">
      <dgm:prSet/>
      <dgm:spPr/>
      <dgm:t>
        <a:bodyPr/>
        <a:lstStyle/>
        <a:p>
          <a:endParaRPr lang="en-US"/>
        </a:p>
      </dgm:t>
    </dgm:pt>
    <dgm:pt modelId="{899DF380-78DB-4C70-8767-E2D0CF154382}" type="sibTrans" cxnId="{324FC224-25C9-498E-BD2C-271E54325F70}">
      <dgm:prSet/>
      <dgm:spPr/>
      <dgm:t>
        <a:bodyPr/>
        <a:lstStyle/>
        <a:p>
          <a:endParaRPr lang="en-US"/>
        </a:p>
      </dgm:t>
    </dgm:pt>
    <dgm:pt modelId="{2A7E54AD-DB84-4624-B8CF-82047FCE1531}">
      <dgm:prSet/>
      <dgm:spPr/>
      <dgm:t>
        <a:bodyPr/>
        <a:lstStyle/>
        <a:p>
          <a:pPr>
            <a:buFont typeface="Wingdings" pitchFamily="2" charset="2"/>
            <a:buChar char="ü"/>
          </a:pPr>
          <a:r>
            <a:rPr lang="en-US" sz="1500" dirty="0"/>
            <a:t>Data analysis.</a:t>
          </a:r>
        </a:p>
      </dgm:t>
    </dgm:pt>
    <dgm:pt modelId="{66ADD936-0613-4E53-A15A-535E5F53AB60}" type="parTrans" cxnId="{BD6F1333-2156-4454-AC47-600C0129AAC2}">
      <dgm:prSet/>
      <dgm:spPr/>
      <dgm:t>
        <a:bodyPr/>
        <a:lstStyle/>
        <a:p>
          <a:endParaRPr lang="en-US"/>
        </a:p>
      </dgm:t>
    </dgm:pt>
    <dgm:pt modelId="{46178F75-44AC-42F4-BD34-2FCC80709D60}" type="sibTrans" cxnId="{BD6F1333-2156-4454-AC47-600C0129AAC2}">
      <dgm:prSet/>
      <dgm:spPr/>
      <dgm:t>
        <a:bodyPr/>
        <a:lstStyle/>
        <a:p>
          <a:endParaRPr lang="en-US"/>
        </a:p>
      </dgm:t>
    </dgm:pt>
    <dgm:pt modelId="{9F87EF06-8701-4C6C-BFD0-7FDBE0BFE947}">
      <dgm:prSet/>
      <dgm:spPr/>
      <dgm:t>
        <a:bodyPr/>
        <a:lstStyle/>
        <a:p>
          <a:pPr>
            <a:buFont typeface="Wingdings" pitchFamily="2" charset="2"/>
            <a:buChar char="ü"/>
          </a:pPr>
          <a:r>
            <a:rPr lang="en-US" sz="1500" dirty="0"/>
            <a:t>Support of collaboration(s) and users.</a:t>
          </a:r>
        </a:p>
      </dgm:t>
    </dgm:pt>
    <dgm:pt modelId="{26B175EE-C225-4D1F-BC72-761963CABDE9}" type="parTrans" cxnId="{C31BD90C-3511-4B38-90DE-F7E07580763F}">
      <dgm:prSet/>
      <dgm:spPr/>
      <dgm:t>
        <a:bodyPr/>
        <a:lstStyle/>
        <a:p>
          <a:endParaRPr lang="en-US"/>
        </a:p>
      </dgm:t>
    </dgm:pt>
    <dgm:pt modelId="{DC00F891-40DB-4E36-BB28-04394CEAAE1F}" type="sibTrans" cxnId="{C31BD90C-3511-4B38-90DE-F7E07580763F}">
      <dgm:prSet/>
      <dgm:spPr/>
      <dgm:t>
        <a:bodyPr/>
        <a:lstStyle/>
        <a:p>
          <a:endParaRPr lang="en-US"/>
        </a:p>
      </dgm:t>
    </dgm:pt>
    <dgm:pt modelId="{5D85CE33-55CD-479B-89E7-4EBB39A50079}">
      <dgm:prSet/>
      <dgm:spPr/>
      <dgm:t>
        <a:bodyPr/>
        <a:lstStyle/>
        <a:p>
          <a:pPr>
            <a:buFont typeface="Wingdings" pitchFamily="2" charset="2"/>
            <a:buChar char="ü"/>
          </a:pPr>
          <a:r>
            <a:rPr lang="en-US" sz="1500" dirty="0"/>
            <a:t>Accelerator and detector simulations .</a:t>
          </a:r>
        </a:p>
      </dgm:t>
    </dgm:pt>
    <dgm:pt modelId="{84234AF3-92F3-4AFA-A106-2240D9A46A65}" type="parTrans" cxnId="{4947FA34-93B7-4790-968A-DE6CB0E5B473}">
      <dgm:prSet/>
      <dgm:spPr/>
      <dgm:t>
        <a:bodyPr/>
        <a:lstStyle/>
        <a:p>
          <a:endParaRPr lang="en-US"/>
        </a:p>
      </dgm:t>
    </dgm:pt>
    <dgm:pt modelId="{2181C2B8-1037-423F-BE45-9038B3DA9041}" type="sibTrans" cxnId="{4947FA34-93B7-4790-968A-DE6CB0E5B473}">
      <dgm:prSet/>
      <dgm:spPr/>
      <dgm:t>
        <a:bodyPr/>
        <a:lstStyle/>
        <a:p>
          <a:endParaRPr lang="en-US"/>
        </a:p>
      </dgm:t>
    </dgm:pt>
    <dgm:pt modelId="{1F8BD6C4-BCB4-8143-957F-2F6FE23BBD0F}" type="pres">
      <dgm:prSet presAssocID="{78A46DE6-C6DF-4778-914F-3EB401273F32}" presName="diagram" presStyleCnt="0">
        <dgm:presLayoutVars>
          <dgm:dir/>
          <dgm:resizeHandles val="exact"/>
        </dgm:presLayoutVars>
      </dgm:prSet>
      <dgm:spPr/>
    </dgm:pt>
    <dgm:pt modelId="{F1C2D8CB-24CC-BB42-8289-43C5052585DE}" type="pres">
      <dgm:prSet presAssocID="{B90FC60C-4147-4A7A-B4BB-A2406124052D}" presName="node" presStyleLbl="node1" presStyleIdx="0" presStyleCnt="6">
        <dgm:presLayoutVars>
          <dgm:bulletEnabled val="1"/>
        </dgm:presLayoutVars>
      </dgm:prSet>
      <dgm:spPr/>
    </dgm:pt>
    <dgm:pt modelId="{29B201B3-0464-8A4D-A1CF-47DD27740224}" type="pres">
      <dgm:prSet presAssocID="{DFB3A231-E0E3-48FC-BB2E-88EC1C16724D}" presName="sibTrans" presStyleCnt="0"/>
      <dgm:spPr/>
    </dgm:pt>
    <dgm:pt modelId="{85A26164-8ABF-294B-8E82-D654B7B41917}" type="pres">
      <dgm:prSet presAssocID="{40131308-E827-4DF0-A405-194249CBDDD0}" presName="node" presStyleLbl="node1" presStyleIdx="1" presStyleCnt="6">
        <dgm:presLayoutVars>
          <dgm:bulletEnabled val="1"/>
        </dgm:presLayoutVars>
      </dgm:prSet>
      <dgm:spPr/>
    </dgm:pt>
    <dgm:pt modelId="{2047E355-1E39-5F4D-915A-F9BAE1AC50C6}" type="pres">
      <dgm:prSet presAssocID="{6A3B200D-C724-4D3B-AA69-F97970BCD7F0}" presName="sibTrans" presStyleCnt="0"/>
      <dgm:spPr/>
    </dgm:pt>
    <dgm:pt modelId="{DB813FB6-FB1B-B341-8EAF-349056CFADB8}" type="pres">
      <dgm:prSet presAssocID="{F7F226E0-AC85-45CF-B66A-7F8006F7FA86}" presName="node" presStyleLbl="node1" presStyleIdx="2" presStyleCnt="6">
        <dgm:presLayoutVars>
          <dgm:bulletEnabled val="1"/>
        </dgm:presLayoutVars>
      </dgm:prSet>
      <dgm:spPr/>
    </dgm:pt>
    <dgm:pt modelId="{BCA38330-A63B-EC40-A2C8-8062F86CC69B}" type="pres">
      <dgm:prSet presAssocID="{F0B76C1C-95D3-4C19-BB5B-F26E0CEADFA4}" presName="sibTrans" presStyleCnt="0"/>
      <dgm:spPr/>
    </dgm:pt>
    <dgm:pt modelId="{A366E3C9-7BD3-7049-8757-EFFCC1C52B32}" type="pres">
      <dgm:prSet presAssocID="{E23BDE02-602A-467A-BADA-4CD96D755FF9}" presName="node" presStyleLbl="node1" presStyleIdx="3" presStyleCnt="6">
        <dgm:presLayoutVars>
          <dgm:bulletEnabled val="1"/>
        </dgm:presLayoutVars>
      </dgm:prSet>
      <dgm:spPr/>
    </dgm:pt>
    <dgm:pt modelId="{FC44AB64-960D-CA4D-A623-F6A0ECA51C0A}" type="pres">
      <dgm:prSet presAssocID="{96A6CFAF-4E86-4A88-9323-85258FFF7E0D}" presName="sibTrans" presStyleCnt="0"/>
      <dgm:spPr/>
    </dgm:pt>
    <dgm:pt modelId="{9E4D552D-3900-E34D-80E1-F092D8E4EAA8}" type="pres">
      <dgm:prSet presAssocID="{7D2B776B-6983-4DC8-B7C9-1DCEFF031AD4}" presName="node" presStyleLbl="node1" presStyleIdx="4" presStyleCnt="6">
        <dgm:presLayoutVars>
          <dgm:bulletEnabled val="1"/>
        </dgm:presLayoutVars>
      </dgm:prSet>
      <dgm:spPr/>
    </dgm:pt>
    <dgm:pt modelId="{2F40DEFF-A3AA-7343-8582-1003752E8506}" type="pres">
      <dgm:prSet presAssocID="{6A1D9258-DCDE-4D12-985B-03C461EC4565}" presName="sibTrans" presStyleCnt="0"/>
      <dgm:spPr/>
    </dgm:pt>
    <dgm:pt modelId="{30F89B1B-8C07-EC47-929B-FB1ECC3D5A51}" type="pres">
      <dgm:prSet presAssocID="{4D292019-9159-4865-8354-2AFB895F63ED}" presName="node" presStyleLbl="node1" presStyleIdx="5" presStyleCnt="6">
        <dgm:presLayoutVars>
          <dgm:bulletEnabled val="1"/>
        </dgm:presLayoutVars>
      </dgm:prSet>
      <dgm:spPr/>
    </dgm:pt>
  </dgm:ptLst>
  <dgm:cxnLst>
    <dgm:cxn modelId="{C31BD90C-3511-4B38-90DE-F7E07580763F}" srcId="{4D292019-9159-4865-8354-2AFB895F63ED}" destId="{9F87EF06-8701-4C6C-BFD0-7FDBE0BFE947}" srcOrd="3" destOrd="0" parTransId="{26B175EE-C225-4D1F-BC72-761963CABDE9}" sibTransId="{DC00F891-40DB-4E36-BB28-04394CEAAE1F}"/>
    <dgm:cxn modelId="{56AB440E-3C8C-4D0C-9D6D-3ACC952C2C31}" srcId="{78A46DE6-C6DF-4778-914F-3EB401273F32}" destId="{B90FC60C-4147-4A7A-B4BB-A2406124052D}" srcOrd="0" destOrd="0" parTransId="{2E6FD05E-F3AD-413D-8990-C5D52A87AB58}" sibTransId="{DFB3A231-E0E3-48FC-BB2E-88EC1C16724D}"/>
    <dgm:cxn modelId="{71CBC912-E329-C842-AE89-5F14A95DAD0D}" type="presOf" srcId="{4D292019-9159-4865-8354-2AFB895F63ED}" destId="{30F89B1B-8C07-EC47-929B-FB1ECC3D5A51}" srcOrd="0" destOrd="0" presId="urn:microsoft.com/office/officeart/2005/8/layout/default"/>
    <dgm:cxn modelId="{5CD2F51B-E002-D740-A162-4C3E73DD58CE}" type="presOf" srcId="{40131308-E827-4DF0-A405-194249CBDDD0}" destId="{85A26164-8ABF-294B-8E82-D654B7B41917}" srcOrd="0" destOrd="0" presId="urn:microsoft.com/office/officeart/2005/8/layout/default"/>
    <dgm:cxn modelId="{324FC224-25C9-498E-BD2C-271E54325F70}" srcId="{4D292019-9159-4865-8354-2AFB895F63ED}" destId="{E2BF1040-4BBA-4547-B053-E2710DCBBB89}" srcOrd="1" destOrd="0" parTransId="{206F13D7-C7EB-4368-B962-3E5A5CDD93E9}" sibTransId="{899DF380-78DB-4C70-8767-E2D0CF154382}"/>
    <dgm:cxn modelId="{B01B362D-CFD6-F447-A7BD-CFD5A85408D6}" type="presOf" srcId="{B90FC60C-4147-4A7A-B4BB-A2406124052D}" destId="{F1C2D8CB-24CC-BB42-8289-43C5052585DE}" srcOrd="0" destOrd="0" presId="urn:microsoft.com/office/officeart/2005/8/layout/default"/>
    <dgm:cxn modelId="{BD6F1333-2156-4454-AC47-600C0129AAC2}" srcId="{4D292019-9159-4865-8354-2AFB895F63ED}" destId="{2A7E54AD-DB84-4624-B8CF-82047FCE1531}" srcOrd="2" destOrd="0" parTransId="{66ADD936-0613-4E53-A15A-535E5F53AB60}" sibTransId="{46178F75-44AC-42F4-BD34-2FCC80709D60}"/>
    <dgm:cxn modelId="{4947FA34-93B7-4790-968A-DE6CB0E5B473}" srcId="{4D292019-9159-4865-8354-2AFB895F63ED}" destId="{5D85CE33-55CD-479B-89E7-4EBB39A50079}" srcOrd="4" destOrd="0" parTransId="{84234AF3-92F3-4AFA-A106-2240D9A46A65}" sibTransId="{2181C2B8-1037-423F-BE45-9038B3DA9041}"/>
    <dgm:cxn modelId="{36F29336-BD56-4A5F-9761-4064CB41A68D}" srcId="{78A46DE6-C6DF-4778-914F-3EB401273F32}" destId="{4D292019-9159-4865-8354-2AFB895F63ED}" srcOrd="5" destOrd="0" parTransId="{1E7213BC-6485-44E1-BFB7-61EF1909389E}" sibTransId="{4936DCD6-51EC-4ABD-9F13-5C98C4008344}"/>
    <dgm:cxn modelId="{C2D36A52-CF2D-41B7-A43B-670C607627E7}" srcId="{78A46DE6-C6DF-4778-914F-3EB401273F32}" destId="{7D2B776B-6983-4DC8-B7C9-1DCEFF031AD4}" srcOrd="4" destOrd="0" parTransId="{94483915-CEB8-443C-8504-BDA8FA36DFB7}" sibTransId="{6A1D9258-DCDE-4D12-985B-03C461EC4565}"/>
    <dgm:cxn modelId="{0CD59658-43D5-894B-824D-261A1B6BF06B}" type="presOf" srcId="{E23BDE02-602A-467A-BADA-4CD96D755FF9}" destId="{A366E3C9-7BD3-7049-8757-EFFCC1C52B32}" srcOrd="0" destOrd="0" presId="urn:microsoft.com/office/officeart/2005/8/layout/default"/>
    <dgm:cxn modelId="{A2409C5C-75F6-BC42-A336-103A2A1E26C4}" type="presOf" srcId="{7D2B776B-6983-4DC8-B7C9-1DCEFF031AD4}" destId="{9E4D552D-3900-E34D-80E1-F092D8E4EAA8}" srcOrd="0" destOrd="0" presId="urn:microsoft.com/office/officeart/2005/8/layout/default"/>
    <dgm:cxn modelId="{83C3465E-278D-2F49-AA01-57393F0F8A2A}" type="presOf" srcId="{9F87EF06-8701-4C6C-BFD0-7FDBE0BFE947}" destId="{30F89B1B-8C07-EC47-929B-FB1ECC3D5A51}" srcOrd="0" destOrd="4" presId="urn:microsoft.com/office/officeart/2005/8/layout/default"/>
    <dgm:cxn modelId="{E56C6A6E-4611-334B-9981-11F0EFBF3AC8}" type="presOf" srcId="{48C74B5F-54D7-4E63-8712-0CE566FA2515}" destId="{30F89B1B-8C07-EC47-929B-FB1ECC3D5A51}" srcOrd="0" destOrd="1" presId="urn:microsoft.com/office/officeart/2005/8/layout/default"/>
    <dgm:cxn modelId="{46475F85-4A3A-D641-818C-91C90A91E44A}" type="presOf" srcId="{F7F226E0-AC85-45CF-B66A-7F8006F7FA86}" destId="{DB813FB6-FB1B-B341-8EAF-349056CFADB8}" srcOrd="0" destOrd="0" presId="urn:microsoft.com/office/officeart/2005/8/layout/default"/>
    <dgm:cxn modelId="{93F08599-A4FE-8548-8FA7-24D2FDC342C6}" type="presOf" srcId="{E2BF1040-4BBA-4547-B053-E2710DCBBB89}" destId="{30F89B1B-8C07-EC47-929B-FB1ECC3D5A51}" srcOrd="0" destOrd="2" presId="urn:microsoft.com/office/officeart/2005/8/layout/default"/>
    <dgm:cxn modelId="{D9088C99-8948-844A-B846-EDA84E347A1D}" type="presOf" srcId="{78A46DE6-C6DF-4778-914F-3EB401273F32}" destId="{1F8BD6C4-BCB4-8143-957F-2F6FE23BBD0F}" srcOrd="0" destOrd="0" presId="urn:microsoft.com/office/officeart/2005/8/layout/default"/>
    <dgm:cxn modelId="{35A475A1-072D-4C1C-9C9F-A22B12F1EF98}" srcId="{78A46DE6-C6DF-4778-914F-3EB401273F32}" destId="{E23BDE02-602A-467A-BADA-4CD96D755FF9}" srcOrd="3" destOrd="0" parTransId="{AECD3F1E-E3BC-4CCE-827C-CCEE7ABC4557}" sibTransId="{96A6CFAF-4E86-4A88-9323-85258FFF7E0D}"/>
    <dgm:cxn modelId="{0B0851AF-D874-5A4F-A9E3-9C109B541DA3}" type="presOf" srcId="{5D85CE33-55CD-479B-89E7-4EBB39A50079}" destId="{30F89B1B-8C07-EC47-929B-FB1ECC3D5A51}" srcOrd="0" destOrd="5" presId="urn:microsoft.com/office/officeart/2005/8/layout/default"/>
    <dgm:cxn modelId="{D198D0B4-7A82-4147-ABA5-D1D4A4CB7E88}" type="presOf" srcId="{2A7E54AD-DB84-4624-B8CF-82047FCE1531}" destId="{30F89B1B-8C07-EC47-929B-FB1ECC3D5A51}" srcOrd="0" destOrd="3" presId="urn:microsoft.com/office/officeart/2005/8/layout/default"/>
    <dgm:cxn modelId="{B0D62FB8-7101-4F0A-BB72-77A87C7BA119}" srcId="{78A46DE6-C6DF-4778-914F-3EB401273F32}" destId="{40131308-E827-4DF0-A405-194249CBDDD0}" srcOrd="1" destOrd="0" parTransId="{2F51F7DE-2276-4EF3-9657-8877E75EFAE9}" sibTransId="{6A3B200D-C724-4D3B-AA69-F97970BCD7F0}"/>
    <dgm:cxn modelId="{FC4847C3-5161-4454-B8AE-63C7E68D62A0}" srcId="{78A46DE6-C6DF-4778-914F-3EB401273F32}" destId="{F7F226E0-AC85-45CF-B66A-7F8006F7FA86}" srcOrd="2" destOrd="0" parTransId="{A2A3A1C7-7EE8-4A05-B941-DE9DEDCA1A43}" sibTransId="{F0B76C1C-95D3-4C19-BB5B-F26E0CEADFA4}"/>
    <dgm:cxn modelId="{308B6AD6-D390-4C93-8F91-85D7425A2828}" srcId="{4D292019-9159-4865-8354-2AFB895F63ED}" destId="{48C74B5F-54D7-4E63-8712-0CE566FA2515}" srcOrd="0" destOrd="0" parTransId="{28B9A48D-76C2-4FB0-ACC0-ACF43C38AF63}" sibTransId="{29CFF02D-284B-48F2-AD7F-CE94075B3104}"/>
    <dgm:cxn modelId="{E33EC484-BF03-F440-8F3D-A2ACBFF51862}" type="presParOf" srcId="{1F8BD6C4-BCB4-8143-957F-2F6FE23BBD0F}" destId="{F1C2D8CB-24CC-BB42-8289-43C5052585DE}" srcOrd="0" destOrd="0" presId="urn:microsoft.com/office/officeart/2005/8/layout/default"/>
    <dgm:cxn modelId="{F110E6C4-563E-D345-AD70-F36BB60907D2}" type="presParOf" srcId="{1F8BD6C4-BCB4-8143-957F-2F6FE23BBD0F}" destId="{29B201B3-0464-8A4D-A1CF-47DD27740224}" srcOrd="1" destOrd="0" presId="urn:microsoft.com/office/officeart/2005/8/layout/default"/>
    <dgm:cxn modelId="{C13FF909-9F63-7046-BFCA-34A8B3A0AE34}" type="presParOf" srcId="{1F8BD6C4-BCB4-8143-957F-2F6FE23BBD0F}" destId="{85A26164-8ABF-294B-8E82-D654B7B41917}" srcOrd="2" destOrd="0" presId="urn:microsoft.com/office/officeart/2005/8/layout/default"/>
    <dgm:cxn modelId="{755A7CCE-4BAE-3741-A659-7B953D52FE5F}" type="presParOf" srcId="{1F8BD6C4-BCB4-8143-957F-2F6FE23BBD0F}" destId="{2047E355-1E39-5F4D-915A-F9BAE1AC50C6}" srcOrd="3" destOrd="0" presId="urn:microsoft.com/office/officeart/2005/8/layout/default"/>
    <dgm:cxn modelId="{5D8D8705-0734-E745-9281-80CEF1485FD3}" type="presParOf" srcId="{1F8BD6C4-BCB4-8143-957F-2F6FE23BBD0F}" destId="{DB813FB6-FB1B-B341-8EAF-349056CFADB8}" srcOrd="4" destOrd="0" presId="urn:microsoft.com/office/officeart/2005/8/layout/default"/>
    <dgm:cxn modelId="{B2A6BCAA-B623-D945-B3BF-77F806A3ADC1}" type="presParOf" srcId="{1F8BD6C4-BCB4-8143-957F-2F6FE23BBD0F}" destId="{BCA38330-A63B-EC40-A2C8-8062F86CC69B}" srcOrd="5" destOrd="0" presId="urn:microsoft.com/office/officeart/2005/8/layout/default"/>
    <dgm:cxn modelId="{2902C2E8-D250-9746-A45B-75A653125209}" type="presParOf" srcId="{1F8BD6C4-BCB4-8143-957F-2F6FE23BBD0F}" destId="{A366E3C9-7BD3-7049-8757-EFFCC1C52B32}" srcOrd="6" destOrd="0" presId="urn:microsoft.com/office/officeart/2005/8/layout/default"/>
    <dgm:cxn modelId="{7605AEDC-EB61-E24C-8DA4-6392E80F869F}" type="presParOf" srcId="{1F8BD6C4-BCB4-8143-957F-2F6FE23BBD0F}" destId="{FC44AB64-960D-CA4D-A623-F6A0ECA51C0A}" srcOrd="7" destOrd="0" presId="urn:microsoft.com/office/officeart/2005/8/layout/default"/>
    <dgm:cxn modelId="{D536054C-24B2-7B44-B7F4-FFC085CFFBA3}" type="presParOf" srcId="{1F8BD6C4-BCB4-8143-957F-2F6FE23BBD0F}" destId="{9E4D552D-3900-E34D-80E1-F092D8E4EAA8}" srcOrd="8" destOrd="0" presId="urn:microsoft.com/office/officeart/2005/8/layout/default"/>
    <dgm:cxn modelId="{60579DA3-8DFA-0948-885F-D207A79533D3}" type="presParOf" srcId="{1F8BD6C4-BCB4-8143-957F-2F6FE23BBD0F}" destId="{2F40DEFF-A3AA-7343-8582-1003752E8506}" srcOrd="9" destOrd="0" presId="urn:microsoft.com/office/officeart/2005/8/layout/default"/>
    <dgm:cxn modelId="{B6D5C108-92C8-1A43-891C-11DCDEA2199D}" type="presParOf" srcId="{1F8BD6C4-BCB4-8143-957F-2F6FE23BBD0F}" destId="{30F89B1B-8C07-EC47-929B-FB1ECC3D5A51}"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2D8CB-24CC-BB42-8289-43C5052585DE}">
      <dsp:nvSpPr>
        <dsp:cNvPr id="0" name=""/>
        <dsp:cNvSpPr/>
      </dsp:nvSpPr>
      <dsp:spPr>
        <a:xfrm>
          <a:off x="0" y="39687"/>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21000">
              <a:srgbClr val="527BCB"/>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Oversight for </a:t>
          </a:r>
          <a:r>
            <a:rPr lang="en-US" sz="2000" kern="1200" dirty="0" err="1"/>
            <a:t>ePIC</a:t>
          </a:r>
          <a:r>
            <a:rPr lang="en-US" sz="2000" kern="1200" dirty="0"/>
            <a:t> distributed software and computing designs and execution to provide assurance functions for the host labs and DOE.</a:t>
          </a:r>
        </a:p>
      </dsp:txBody>
      <dsp:txXfrm>
        <a:off x="0" y="39687"/>
        <a:ext cx="3286125" cy="1971675"/>
      </dsp:txXfrm>
    </dsp:sp>
    <dsp:sp modelId="{85A26164-8ABF-294B-8E82-D654B7B41917}">
      <dsp:nvSpPr>
        <dsp:cNvPr id="0" name=""/>
        <dsp:cNvSpPr/>
      </dsp:nvSpPr>
      <dsp:spPr>
        <a:xfrm>
          <a:off x="3614737" y="39687"/>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Provisioning and operating standard infrastructure solutions consistent with supported lab infrastructures and community best practices.</a:t>
          </a:r>
        </a:p>
      </dsp:txBody>
      <dsp:txXfrm>
        <a:off x="3614737" y="39687"/>
        <a:ext cx="3286125" cy="1971675"/>
      </dsp:txXfrm>
    </dsp:sp>
    <dsp:sp modelId="{DB813FB6-FB1B-B341-8EAF-349056CFADB8}">
      <dsp:nvSpPr>
        <dsp:cNvPr id="0" name=""/>
        <dsp:cNvSpPr/>
      </dsp:nvSpPr>
      <dsp:spPr>
        <a:xfrm>
          <a:off x="7229475" y="39687"/>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Support for the EIC International Computing Organization.</a:t>
          </a:r>
        </a:p>
      </dsp:txBody>
      <dsp:txXfrm>
        <a:off x="7229475" y="39687"/>
        <a:ext cx="3286125" cy="1971675"/>
      </dsp:txXfrm>
    </dsp:sp>
    <dsp:sp modelId="{A366E3C9-7BD3-7049-8757-EFFCC1C52B32}">
      <dsp:nvSpPr>
        <dsp:cNvPr id="0" name=""/>
        <dsp:cNvSpPr/>
      </dsp:nvSpPr>
      <dsp:spPr>
        <a:xfrm>
          <a:off x="0" y="2339975"/>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Interface for local resources and policies at the respective labs.</a:t>
          </a:r>
        </a:p>
      </dsp:txBody>
      <dsp:txXfrm>
        <a:off x="0" y="2339975"/>
        <a:ext cx="3286125" cy="1971675"/>
      </dsp:txXfrm>
    </dsp:sp>
    <dsp:sp modelId="{9E4D552D-3900-E34D-80E1-F092D8E4EAA8}">
      <dsp:nvSpPr>
        <dsp:cNvPr id="0" name=""/>
        <dsp:cNvSpPr/>
      </dsp:nvSpPr>
      <dsp:spPr>
        <a:xfrm>
          <a:off x="3614737" y="2339975"/>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On-going computing operations in support of the accelerator and detector design and construction.</a:t>
          </a:r>
        </a:p>
      </dsp:txBody>
      <dsp:txXfrm>
        <a:off x="3614737" y="2339975"/>
        <a:ext cx="3286125" cy="1971675"/>
      </dsp:txXfrm>
    </dsp:sp>
    <dsp:sp modelId="{30F89B1B-8C07-EC47-929B-FB1ECC3D5A51}">
      <dsp:nvSpPr>
        <dsp:cNvPr id="0" name=""/>
        <dsp:cNvSpPr/>
      </dsp:nvSpPr>
      <dsp:spPr>
        <a:xfrm>
          <a:off x="7229475" y="2339975"/>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Operational support functions for:</a:t>
          </a:r>
        </a:p>
        <a:p>
          <a:pPr marL="114300" lvl="1" indent="-114300" algn="l" defTabSz="666750">
            <a:lnSpc>
              <a:spcPct val="90000"/>
            </a:lnSpc>
            <a:spcBef>
              <a:spcPct val="0"/>
            </a:spcBef>
            <a:spcAft>
              <a:spcPct val="15000"/>
            </a:spcAft>
            <a:buFont typeface="Wingdings" pitchFamily="2" charset="2"/>
            <a:buChar char="ü"/>
          </a:pPr>
          <a:r>
            <a:rPr lang="en-US" sz="1500" kern="1200" dirty="0"/>
            <a:t>Experimental data curation.</a:t>
          </a:r>
        </a:p>
        <a:p>
          <a:pPr marL="114300" lvl="1" indent="-114300" algn="l" defTabSz="666750">
            <a:lnSpc>
              <a:spcPct val="90000"/>
            </a:lnSpc>
            <a:spcBef>
              <a:spcPct val="0"/>
            </a:spcBef>
            <a:spcAft>
              <a:spcPct val="15000"/>
            </a:spcAft>
            <a:buFont typeface="Wingdings" pitchFamily="2" charset="2"/>
            <a:buChar char="ü"/>
          </a:pPr>
          <a:r>
            <a:rPr lang="en-US" sz="1500" kern="1200"/>
            <a:t>First-pass processing.</a:t>
          </a:r>
        </a:p>
        <a:p>
          <a:pPr marL="114300" lvl="1" indent="-114300" algn="l" defTabSz="666750">
            <a:lnSpc>
              <a:spcPct val="90000"/>
            </a:lnSpc>
            <a:spcBef>
              <a:spcPct val="0"/>
            </a:spcBef>
            <a:spcAft>
              <a:spcPct val="15000"/>
            </a:spcAft>
            <a:buFont typeface="Wingdings" pitchFamily="2" charset="2"/>
            <a:buChar char="ü"/>
          </a:pPr>
          <a:r>
            <a:rPr lang="en-US" sz="1500" kern="1200" dirty="0"/>
            <a:t>Data analysis.</a:t>
          </a:r>
        </a:p>
        <a:p>
          <a:pPr marL="114300" lvl="1" indent="-114300" algn="l" defTabSz="666750">
            <a:lnSpc>
              <a:spcPct val="90000"/>
            </a:lnSpc>
            <a:spcBef>
              <a:spcPct val="0"/>
            </a:spcBef>
            <a:spcAft>
              <a:spcPct val="15000"/>
            </a:spcAft>
            <a:buFont typeface="Wingdings" pitchFamily="2" charset="2"/>
            <a:buChar char="ü"/>
          </a:pPr>
          <a:r>
            <a:rPr lang="en-US" sz="1500" kern="1200" dirty="0"/>
            <a:t>Support of collaboration(s) and users.</a:t>
          </a:r>
        </a:p>
        <a:p>
          <a:pPr marL="114300" lvl="1" indent="-114300" algn="l" defTabSz="666750">
            <a:lnSpc>
              <a:spcPct val="90000"/>
            </a:lnSpc>
            <a:spcBef>
              <a:spcPct val="0"/>
            </a:spcBef>
            <a:spcAft>
              <a:spcPct val="15000"/>
            </a:spcAft>
            <a:buFont typeface="Wingdings" pitchFamily="2" charset="2"/>
            <a:buChar char="ü"/>
          </a:pPr>
          <a:r>
            <a:rPr lang="en-US" sz="1500" kern="1200" dirty="0"/>
            <a:t>Accelerator and detector simulations .</a:t>
          </a:r>
        </a:p>
      </dsp:txBody>
      <dsp:txXfrm>
        <a:off x="7229475"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5/28/26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3</a:t>
            </a:fld>
            <a:endParaRPr lang="en-US"/>
          </a:p>
        </p:txBody>
      </p:sp>
    </p:spTree>
    <p:extLst>
      <p:ext uri="{BB962C8B-B14F-4D97-AF65-F5344CB8AC3E}">
        <p14:creationId xmlns:p14="http://schemas.microsoft.com/office/powerpoint/2010/main" val="1318109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16AC0-8C0E-81B1-6969-E00F726C2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ECBBC-ADA0-EEE7-8C33-5E900802DD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2C250-408E-E040-52ED-03D16D5B9A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6E4463-DA06-CCC2-8726-08AA7B7CF038}"/>
              </a:ext>
            </a:extLst>
          </p:cNvPr>
          <p:cNvSpPr>
            <a:spLocks noGrp="1"/>
          </p:cNvSpPr>
          <p:nvPr>
            <p:ph type="sldNum" sz="quarter" idx="5"/>
          </p:nvPr>
        </p:nvSpPr>
        <p:spPr/>
        <p:txBody>
          <a:bodyPr/>
          <a:lstStyle/>
          <a:p>
            <a:fld id="{FBBF1341-3AFE-B447-A831-9671D6A7009B}" type="slidenum">
              <a:rPr lang="en-US" smtClean="0"/>
              <a:t>7</a:t>
            </a:fld>
            <a:endParaRPr lang="en-US"/>
          </a:p>
        </p:txBody>
      </p:sp>
    </p:spTree>
    <p:extLst>
      <p:ext uri="{BB962C8B-B14F-4D97-AF65-F5344CB8AC3E}">
        <p14:creationId xmlns:p14="http://schemas.microsoft.com/office/powerpoint/2010/main" val="4097893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8</a:t>
            </a:fld>
            <a:endParaRPr lang="en-US"/>
          </a:p>
        </p:txBody>
      </p:sp>
    </p:spTree>
    <p:extLst>
      <p:ext uri="{BB962C8B-B14F-4D97-AF65-F5344CB8AC3E}">
        <p14:creationId xmlns:p14="http://schemas.microsoft.com/office/powerpoint/2010/main" val="1269188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B0F95-E92A-F9E4-E0F9-E1B08BDDFB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2AB791-09DE-BFFF-F3C3-6676F44EB7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0ABA77-3A60-5EA5-A86F-1987B7A47A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626929-B491-3B43-FC42-FA0E31F09641}"/>
              </a:ext>
            </a:extLst>
          </p:cNvPr>
          <p:cNvSpPr>
            <a:spLocks noGrp="1"/>
          </p:cNvSpPr>
          <p:nvPr>
            <p:ph type="sldNum" sz="quarter" idx="5"/>
          </p:nvPr>
        </p:nvSpPr>
        <p:spPr/>
        <p:txBody>
          <a:bodyPr/>
          <a:lstStyle/>
          <a:p>
            <a:fld id="{FBBF1341-3AFE-B447-A831-9671D6A7009B}" type="slidenum">
              <a:rPr lang="en-US" smtClean="0"/>
              <a:t>10</a:t>
            </a:fld>
            <a:endParaRPr lang="en-US"/>
          </a:p>
        </p:txBody>
      </p:sp>
    </p:spTree>
    <p:extLst>
      <p:ext uri="{BB962C8B-B14F-4D97-AF65-F5344CB8AC3E}">
        <p14:creationId xmlns:p14="http://schemas.microsoft.com/office/powerpoint/2010/main" val="1968927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F509C-82B6-7911-8B5D-CB7E83A6E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5E6AC-863D-0B9C-E699-B88DBDD618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74F30C-404A-470D-BF57-8D38D36BBE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167C5B-6107-3636-0D64-0EDBE35EF6C9}"/>
              </a:ext>
            </a:extLst>
          </p:cNvPr>
          <p:cNvSpPr>
            <a:spLocks noGrp="1"/>
          </p:cNvSpPr>
          <p:nvPr>
            <p:ph type="sldNum" sz="quarter" idx="5"/>
          </p:nvPr>
        </p:nvSpPr>
        <p:spPr/>
        <p:txBody>
          <a:bodyPr/>
          <a:lstStyle/>
          <a:p>
            <a:fld id="{FBBF1341-3AFE-B447-A831-9671D6A7009B}" type="slidenum">
              <a:rPr lang="en-US" smtClean="0"/>
              <a:t>11</a:t>
            </a:fld>
            <a:endParaRPr lang="en-US"/>
          </a:p>
        </p:txBody>
      </p:sp>
    </p:spTree>
    <p:extLst>
      <p:ext uri="{BB962C8B-B14F-4D97-AF65-F5344CB8AC3E}">
        <p14:creationId xmlns:p14="http://schemas.microsoft.com/office/powerpoint/2010/main" val="3838917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3CD74-2A33-8E31-330F-04439D027B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8BA619-843A-2C0C-E14A-D0C8C756B3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7108DC-0A56-2DB8-B7DE-03D51B161D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610D86-65BA-0E25-77DC-46EC264E5113}"/>
              </a:ext>
            </a:extLst>
          </p:cNvPr>
          <p:cNvSpPr>
            <a:spLocks noGrp="1"/>
          </p:cNvSpPr>
          <p:nvPr>
            <p:ph type="sldNum" sz="quarter" idx="5"/>
          </p:nvPr>
        </p:nvSpPr>
        <p:spPr/>
        <p:txBody>
          <a:bodyPr/>
          <a:lstStyle/>
          <a:p>
            <a:fld id="{FBBF1341-3AFE-B447-A831-9671D6A7009B}" type="slidenum">
              <a:rPr lang="en-US" smtClean="0"/>
              <a:t>12</a:t>
            </a:fld>
            <a:endParaRPr lang="en-US"/>
          </a:p>
        </p:txBody>
      </p:sp>
    </p:spTree>
    <p:extLst>
      <p:ext uri="{BB962C8B-B14F-4D97-AF65-F5344CB8AC3E}">
        <p14:creationId xmlns:p14="http://schemas.microsoft.com/office/powerpoint/2010/main" val="3814055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14</a:t>
            </a:fld>
            <a:endParaRPr lang="en-US"/>
          </a:p>
        </p:txBody>
      </p:sp>
    </p:spTree>
    <p:extLst>
      <p:ext uri="{BB962C8B-B14F-4D97-AF65-F5344CB8AC3E}">
        <p14:creationId xmlns:p14="http://schemas.microsoft.com/office/powerpoint/2010/main" val="1927681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FD0AF-2B48-ACD5-F90D-D51D902BC0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57695A-A006-BD3D-07E5-560794199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AC73D2-C321-C3C3-5F60-1B50470191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871613-D0A3-D802-132D-567258EAB065}"/>
              </a:ext>
            </a:extLst>
          </p:cNvPr>
          <p:cNvSpPr>
            <a:spLocks noGrp="1"/>
          </p:cNvSpPr>
          <p:nvPr>
            <p:ph type="sldNum" sz="quarter" idx="5"/>
          </p:nvPr>
        </p:nvSpPr>
        <p:spPr/>
        <p:txBody>
          <a:bodyPr/>
          <a:lstStyle/>
          <a:p>
            <a:fld id="{FBBF1341-3AFE-B447-A831-9671D6A7009B}" type="slidenum">
              <a:rPr lang="en-US" smtClean="0"/>
              <a:t>15</a:t>
            </a:fld>
            <a:endParaRPr lang="en-US"/>
          </a:p>
        </p:txBody>
      </p:sp>
    </p:spTree>
    <p:extLst>
      <p:ext uri="{BB962C8B-B14F-4D97-AF65-F5344CB8AC3E}">
        <p14:creationId xmlns:p14="http://schemas.microsoft.com/office/powerpoint/2010/main" val="1184366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C1B74398-39EA-0749-9F74-6FE982C11DA9}" type="datetime2">
              <a:rPr lang="en-US" smtClean="0"/>
              <a:pPr/>
              <a:t>Thursday, May 28, 2026</a:t>
            </a:fld>
            <a:endParaRPr lang="en-US"/>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a:t>Author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C1B74398-39EA-0749-9F74-6FE982C11DA9}" type="datetime2">
              <a:rPr lang="en-US" smtClean="0"/>
              <a:pPr/>
              <a:t>Thursday, May 28, 2026</a:t>
            </a:fld>
            <a:endParaRPr lang="en-US"/>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a:t>Author</a:t>
            </a:r>
          </a:p>
          <a:p>
            <a:pPr lvl="0"/>
            <a:r>
              <a:rPr lang="en-US"/>
              <a:t>Title</a:t>
            </a:r>
          </a:p>
        </p:txBody>
      </p:sp>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Agenda Topics Covered:</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noAutofit/>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pic>
        <p:nvPicPr>
          <p:cNvPr id="10" name="Picture 9">
            <a:extLst>
              <a:ext uri="{FF2B5EF4-FFF2-40B4-BE49-F238E27FC236}">
                <a16:creationId xmlns:a16="http://schemas.microsoft.com/office/drawing/2014/main" id="{455B4E5A-46BB-47A2-A8E6-78B26CF66377}"/>
              </a:ext>
            </a:extLst>
          </p:cNvPr>
          <p:cNvPicPr>
            <a:picLocks noChangeAspect="1"/>
          </p:cNvPicPr>
          <p:nvPr userDrawn="1"/>
        </p:nvPicPr>
        <p:blipFill>
          <a:blip r:embed="rId3"/>
          <a:stretch>
            <a:fillRect/>
          </a:stretch>
        </p:blipFill>
        <p:spPr>
          <a:xfrm>
            <a:off x="411892" y="6438703"/>
            <a:ext cx="1426464" cy="35751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pic>
        <p:nvPicPr>
          <p:cNvPr id="4" name="Picture 3">
            <a:extLst>
              <a:ext uri="{FF2B5EF4-FFF2-40B4-BE49-F238E27FC236}">
                <a16:creationId xmlns:a16="http://schemas.microsoft.com/office/drawing/2014/main" id="{383CF0DF-32B2-431C-AAD7-4E41CE684AA2}"/>
              </a:ext>
            </a:extLst>
          </p:cNvPr>
          <p:cNvPicPr>
            <a:picLocks noChangeAspect="1"/>
          </p:cNvPicPr>
          <p:nvPr userDrawn="1"/>
        </p:nvPicPr>
        <p:blipFill>
          <a:blip r:embed="rId3"/>
          <a:stretch>
            <a:fillRect/>
          </a:stretch>
        </p:blipFill>
        <p:spPr>
          <a:xfrm>
            <a:off x="411892" y="6438703"/>
            <a:ext cx="1426464" cy="35751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pic>
        <p:nvPicPr>
          <p:cNvPr id="4" name="Picture 3">
            <a:extLst>
              <a:ext uri="{FF2B5EF4-FFF2-40B4-BE49-F238E27FC236}">
                <a16:creationId xmlns:a16="http://schemas.microsoft.com/office/drawing/2014/main" id="{37D8D029-96AC-CFDF-D9BD-1EA96AFC91E7}"/>
              </a:ext>
            </a:extLst>
          </p:cNvPr>
          <p:cNvPicPr>
            <a:picLocks noChangeAspect="1"/>
          </p:cNvPicPr>
          <p:nvPr userDrawn="1"/>
        </p:nvPicPr>
        <p:blipFill>
          <a:blip r:embed="rId3"/>
          <a:stretch>
            <a:fillRect/>
          </a:stretch>
        </p:blipFill>
        <p:spPr>
          <a:xfrm>
            <a:off x="411892" y="6438703"/>
            <a:ext cx="1426464" cy="35751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Thursday, May 28, 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Talk Title Here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en.wikipedia.org/wiki/Flag_of_Italy" TargetMode="External"/><Relationship Id="rId3" Type="http://schemas.openxmlformats.org/officeDocument/2006/relationships/slide" Target="slide24.xml"/><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indico.bnl.gov/event/32458/" TargetMode="External"/><Relationship Id="rId4" Type="http://schemas.openxmlformats.org/officeDocument/2006/relationships/slide" Target="slide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indico.bnl.gov/event/32543/contributions/123294/attachments/69550/119377/10282025-EIC%20Computing%20Funding%20Model%20DRAFT.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slide" Target="slide19.xml"/></Relationships>
</file>

<file path=ppt/slides/_rels/slide4.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png"/><Relationship Id="rId7" Type="http://schemas.openxmlformats.org/officeDocument/2006/relationships/hyperlink" Target="https://en.wikipedia.org/wiki/Flag_of_Italy"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hyperlink" Target="https://en.wikipedia.org/wiki/Flag_of_the_United_Kingdom" TargetMode="Externa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g"/><Relationship Id="rId7" Type="http://schemas.openxmlformats.org/officeDocument/2006/relationships/image" Target="../media/image9.png"/><Relationship Id="rId12"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hyperlink" Target="https://en.wikipedia.org/wiki/Flag_of_Italy" TargetMode="External"/><Relationship Id="rId5" Type="http://schemas.openxmlformats.org/officeDocument/2006/relationships/image" Target="../media/image18.pn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hyperlink" Target="https://www.publicdomainpictures.net/view-image.php?image=119665&amp;picture=&amp;jazyk=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804468" y="1420726"/>
            <a:ext cx="10583064" cy="1708481"/>
          </a:xfrm>
        </p:spPr>
        <p:txBody>
          <a:bodyPr>
            <a:noAutofit/>
          </a:bodyPr>
          <a:lstStyle/>
          <a:p>
            <a:pPr algn="ctr">
              <a:lnSpc>
                <a:spcPct val="150000"/>
              </a:lnSpc>
              <a:spcBef>
                <a:spcPts val="1800"/>
              </a:spcBef>
            </a:pPr>
            <a:r>
              <a:rPr lang="en-US" sz="3600" dirty="0"/>
              <a:t>The EIC Computing and Software Joint Institute</a:t>
            </a:r>
            <a:br>
              <a:rPr lang="en-US" sz="3600" dirty="0"/>
            </a:br>
            <a:r>
              <a:rPr lang="en-US" sz="3600" dirty="0"/>
              <a:t>Status Report</a:t>
            </a:r>
          </a:p>
        </p:txBody>
      </p:sp>
      <p:sp>
        <p:nvSpPr>
          <p:cNvPr id="4" name="Date Placeholder 3"/>
          <p:cNvSpPr>
            <a:spLocks noGrp="1"/>
          </p:cNvSpPr>
          <p:nvPr>
            <p:ph type="dt" sz="half" idx="12"/>
          </p:nvPr>
        </p:nvSpPr>
        <p:spPr>
          <a:xfrm>
            <a:off x="3375830" y="5877805"/>
            <a:ext cx="5652555" cy="627422"/>
          </a:xfrm>
        </p:spPr>
        <p:txBody>
          <a:bodyPr/>
          <a:lstStyle/>
          <a:p>
            <a:pPr algn="ctr"/>
            <a:r>
              <a:rPr lang="en-US" sz="1600" dirty="0"/>
              <a:t>EIC Resources Review Board.  </a:t>
            </a:r>
          </a:p>
          <a:p>
            <a:pPr algn="ctr"/>
            <a:r>
              <a:rPr lang="en-US" sz="1600" dirty="0"/>
              <a:t>June  9-10, 2026</a:t>
            </a:r>
          </a:p>
        </p:txBody>
      </p:sp>
      <p:sp>
        <p:nvSpPr>
          <p:cNvPr id="5" name="Text Placeholder 4"/>
          <p:cNvSpPr>
            <a:spLocks noGrp="1"/>
          </p:cNvSpPr>
          <p:nvPr>
            <p:ph type="body" sz="quarter" idx="14"/>
          </p:nvPr>
        </p:nvSpPr>
        <p:spPr>
          <a:xfrm>
            <a:off x="7926172" y="4779373"/>
            <a:ext cx="2334210" cy="946207"/>
          </a:xfrm>
        </p:spPr>
        <p:txBody>
          <a:bodyPr/>
          <a:lstStyle/>
          <a:p>
            <a:pPr algn="ctr"/>
            <a:r>
              <a:rPr lang="en-US" dirty="0">
                <a:solidFill>
                  <a:schemeClr val="tx1"/>
                </a:solidFill>
              </a:rPr>
              <a:t>David Lawrence</a:t>
            </a:r>
          </a:p>
          <a:p>
            <a:pPr algn="ctr">
              <a:spcBef>
                <a:spcPts val="600"/>
              </a:spcBef>
            </a:pPr>
            <a:r>
              <a:rPr lang="en-US" dirty="0" err="1">
                <a:solidFill>
                  <a:schemeClr val="bg1">
                    <a:lumMod val="50000"/>
                  </a:schemeClr>
                </a:solidFill>
              </a:rPr>
              <a:t>davidl@jlab.org</a:t>
            </a:r>
            <a:endParaRPr lang="en-US" dirty="0">
              <a:solidFill>
                <a:schemeClr val="bg1">
                  <a:lumMod val="50000"/>
                </a:schemeClr>
              </a:solidFill>
            </a:endParaRPr>
          </a:p>
        </p:txBody>
      </p:sp>
      <p:sp>
        <p:nvSpPr>
          <p:cNvPr id="7" name="Text Placeholder 4">
            <a:extLst>
              <a:ext uri="{FF2B5EF4-FFF2-40B4-BE49-F238E27FC236}">
                <a16:creationId xmlns:a16="http://schemas.microsoft.com/office/drawing/2014/main" id="{4CD1A1D1-6581-4E67-BCF7-3EC56BDFA097}"/>
              </a:ext>
            </a:extLst>
          </p:cNvPr>
          <p:cNvSpPr txBox="1">
            <a:spLocks/>
          </p:cNvSpPr>
          <p:nvPr/>
        </p:nvSpPr>
        <p:spPr>
          <a:xfrm>
            <a:off x="1932944" y="4779374"/>
            <a:ext cx="2482898" cy="9462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tx1"/>
                </a:solidFill>
              </a:rPr>
              <a:t>Alexei Klimentov</a:t>
            </a:r>
          </a:p>
          <a:p>
            <a:pPr algn="ctr">
              <a:spcBef>
                <a:spcPts val="600"/>
              </a:spcBef>
            </a:pPr>
            <a:r>
              <a:rPr lang="en-US" dirty="0" err="1">
                <a:solidFill>
                  <a:schemeClr val="bg1">
                    <a:lumMod val="50000"/>
                  </a:schemeClr>
                </a:solidFill>
              </a:rPr>
              <a:t>aak@bnl.gov</a:t>
            </a:r>
            <a:endParaRPr lang="en-US" dirty="0">
              <a:solidFill>
                <a:schemeClr val="bg1">
                  <a:lumMod val="50000"/>
                </a:schemeClr>
              </a:solidFill>
            </a:endParaRPr>
          </a:p>
        </p:txBody>
      </p:sp>
      <p:pic>
        <p:nvPicPr>
          <p:cNvPr id="8" name="Picture 7">
            <a:extLst>
              <a:ext uri="{FF2B5EF4-FFF2-40B4-BE49-F238E27FC236}">
                <a16:creationId xmlns:a16="http://schemas.microsoft.com/office/drawing/2014/main" id="{E93F6561-C48D-4EB6-8B38-46D32287CE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88809" y="3547062"/>
            <a:ext cx="3953121" cy="1280160"/>
          </a:xfrm>
          <a:prstGeom prst="rect">
            <a:avLst/>
          </a:prstGeom>
        </p:spPr>
      </p:pic>
      <p:pic>
        <p:nvPicPr>
          <p:cNvPr id="9" name="Picture 8">
            <a:extLst>
              <a:ext uri="{FF2B5EF4-FFF2-40B4-BE49-F238E27FC236}">
                <a16:creationId xmlns:a16="http://schemas.microsoft.com/office/drawing/2014/main" id="{895C749A-0336-4D68-BC76-EDE5192E7FF7}"/>
              </a:ext>
            </a:extLst>
          </p:cNvPr>
          <p:cNvPicPr>
            <a:picLocks noChangeAspect="1"/>
          </p:cNvPicPr>
          <p:nvPr/>
        </p:nvPicPr>
        <p:blipFill>
          <a:blip r:embed="rId3"/>
          <a:stretch>
            <a:fillRect/>
          </a:stretch>
        </p:blipFill>
        <p:spPr>
          <a:xfrm>
            <a:off x="1345593" y="3728792"/>
            <a:ext cx="3657600" cy="916701"/>
          </a:xfrm>
          <a:prstGeom prst="rect">
            <a:avLst/>
          </a:prstGeom>
        </p:spPr>
      </p:pic>
    </p:spTree>
    <p:extLst>
      <p:ext uri="{BB962C8B-B14F-4D97-AF65-F5344CB8AC3E}">
        <p14:creationId xmlns:p14="http://schemas.microsoft.com/office/powerpoint/2010/main" val="45919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189A8-8E52-8667-C349-DB1B7EAF62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3399B8-CFA7-DD73-6A20-0233C74E44EB}"/>
              </a:ext>
            </a:extLst>
          </p:cNvPr>
          <p:cNvSpPr>
            <a:spLocks noGrp="1"/>
          </p:cNvSpPr>
          <p:nvPr>
            <p:ph type="title"/>
          </p:nvPr>
        </p:nvSpPr>
        <p:spPr>
          <a:xfrm>
            <a:off x="117112" y="176046"/>
            <a:ext cx="11951403" cy="487490"/>
          </a:xfrm>
        </p:spPr>
        <p:txBody>
          <a:bodyPr>
            <a:normAutofit fontScale="90000"/>
          </a:bodyPr>
          <a:lstStyle/>
          <a:p>
            <a:r>
              <a:rPr lang="en-US" sz="2800" dirty="0"/>
              <a:t>Progress and Priorities. </a:t>
            </a:r>
            <a:r>
              <a:rPr lang="en-US" sz="2800" dirty="0">
                <a:solidFill>
                  <a:srgbClr val="FF0000"/>
                </a:solidFill>
              </a:rPr>
              <a:t>Track 1 : EIC International Computing Organization II</a:t>
            </a:r>
            <a:endParaRPr lang="en-US" sz="2800" dirty="0"/>
          </a:p>
        </p:txBody>
      </p:sp>
      <p:sp>
        <p:nvSpPr>
          <p:cNvPr id="3" name="Content Placeholder 2">
            <a:extLst>
              <a:ext uri="{FF2B5EF4-FFF2-40B4-BE49-F238E27FC236}">
                <a16:creationId xmlns:a16="http://schemas.microsoft.com/office/drawing/2014/main" id="{D5CCEF8A-A3CA-E9A4-DD2F-A5009AFAB5E9}"/>
              </a:ext>
            </a:extLst>
          </p:cNvPr>
          <p:cNvSpPr>
            <a:spLocks noGrp="1"/>
          </p:cNvSpPr>
          <p:nvPr>
            <p:ph idx="1"/>
          </p:nvPr>
        </p:nvSpPr>
        <p:spPr>
          <a:xfrm>
            <a:off x="105961" y="1088034"/>
            <a:ext cx="7911766" cy="5240988"/>
          </a:xfrm>
        </p:spPr>
        <p:txBody>
          <a:bodyPr/>
          <a:lstStyle/>
          <a:p>
            <a:pPr marL="0" indent="0" algn="ctr">
              <a:buNone/>
            </a:pPr>
            <a:r>
              <a:rPr lang="en-US" sz="2000" b="1" dirty="0"/>
              <a:t>Meeting highlights and action items</a:t>
            </a:r>
          </a:p>
          <a:p>
            <a:pPr>
              <a:buFont typeface="Wingdings" pitchFamily="2" charset="2"/>
              <a:buChar char="ü"/>
            </a:pPr>
            <a:r>
              <a:rPr lang="en-US" sz="1600" dirty="0">
                <a:hlinkClick r:id="rId3" action="ppaction://hlinksldjump"/>
              </a:rPr>
              <a:t>EIC Computing Technical Forum </a:t>
            </a:r>
            <a:r>
              <a:rPr lang="en-US" sz="1600" dirty="0"/>
              <a:t>is established. Co-Chairs : </a:t>
            </a:r>
            <a:r>
              <a:rPr lang="en-US" sz="1600" dirty="0" err="1"/>
              <a:t>F.Noferini</a:t>
            </a:r>
            <a:r>
              <a:rPr lang="en-US" sz="1600" dirty="0"/>
              <a:t> (U &amp; INFN Bologna) and </a:t>
            </a:r>
            <a:r>
              <a:rPr lang="en-US" sz="1600" dirty="0" err="1"/>
              <a:t>A.Panta</a:t>
            </a:r>
            <a:r>
              <a:rPr lang="en-US" sz="1600" dirty="0"/>
              <a:t> (</a:t>
            </a:r>
            <a:r>
              <a:rPr lang="en-US" sz="1600" dirty="0" err="1"/>
              <a:t>JLab</a:t>
            </a:r>
            <a:r>
              <a:rPr lang="en-US" sz="1600" dirty="0"/>
              <a:t>)</a:t>
            </a:r>
          </a:p>
          <a:p>
            <a:pPr>
              <a:buFont typeface="Wingdings" pitchFamily="2" charset="2"/>
              <a:buChar char="ü"/>
            </a:pPr>
            <a:r>
              <a:rPr lang="en-US" sz="1600" dirty="0"/>
              <a:t>WLCG Leader (</a:t>
            </a:r>
            <a:r>
              <a:rPr lang="en-US" sz="1600" dirty="0" err="1"/>
              <a:t>T.Boccali</a:t>
            </a:r>
            <a:r>
              <a:rPr lang="en-US" sz="1600" dirty="0"/>
              <a:t>) invited EICO and </a:t>
            </a:r>
            <a:r>
              <a:rPr lang="en-US" sz="1600" dirty="0" err="1"/>
              <a:t>ePIC</a:t>
            </a:r>
            <a:r>
              <a:rPr lang="en-US" sz="1600" dirty="0"/>
              <a:t> to be WLCG associated members</a:t>
            </a:r>
          </a:p>
          <a:p>
            <a:pPr>
              <a:buFont typeface="Wingdings" pitchFamily="2" charset="2"/>
              <a:buChar char="ü"/>
            </a:pPr>
            <a:r>
              <a:rPr lang="en-US" sz="1600" dirty="0" err="1"/>
              <a:t>JLab</a:t>
            </a:r>
            <a:r>
              <a:rPr lang="en-US" sz="1600" dirty="0"/>
              <a:t> will begin the formal process of transitioning to LHCONE</a:t>
            </a:r>
          </a:p>
          <a:p>
            <a:pPr>
              <a:buFont typeface="Wingdings" pitchFamily="2" charset="2"/>
              <a:buChar char="ü"/>
            </a:pPr>
            <a:r>
              <a:rPr lang="en-US" sz="1600" dirty="0">
                <a:hlinkClick r:id="rId4" action="ppaction://hlinksldjump"/>
              </a:rPr>
              <a:t>EICO Overview Board</a:t>
            </a:r>
            <a:r>
              <a:rPr lang="en-US" sz="1600" dirty="0"/>
              <a:t>. We will begin forming the EICO OB with the aim of completing it by January 2027. EICO members will hold discussions within EIC national groups and with funding agencies, and will propose one OB member per country.</a:t>
            </a:r>
          </a:p>
          <a:p>
            <a:pPr>
              <a:buFont typeface="Wingdings" pitchFamily="2" charset="2"/>
              <a:buChar char="ü"/>
            </a:pPr>
            <a:r>
              <a:rPr lang="en-US" sz="1600" dirty="0"/>
              <a:t>Six national teams (CA, FR, IT, JP, TW and UK) started (will start) a formal process to request Echelon2 resources funding</a:t>
            </a:r>
          </a:p>
          <a:p>
            <a:pPr lvl="1">
              <a:buFont typeface="Wingdings" pitchFamily="2" charset="2"/>
              <a:buChar char="ü"/>
            </a:pPr>
            <a:r>
              <a:rPr lang="en-US" sz="1400" dirty="0"/>
              <a:t>Potential Echelon2 centers are defined,        and        sites are already in production</a:t>
            </a:r>
          </a:p>
          <a:p>
            <a:pPr lvl="1">
              <a:buFont typeface="Wingdings" pitchFamily="2" charset="2"/>
              <a:buChar char="ü"/>
            </a:pPr>
            <a:r>
              <a:rPr lang="en-US" sz="1400" dirty="0"/>
              <a:t>Discussion about Cooperative Agreement (</a:t>
            </a:r>
            <a:r>
              <a:rPr lang="en-US" sz="1400" dirty="0" err="1"/>
              <a:t>iCRADA</a:t>
            </a:r>
            <a:r>
              <a:rPr lang="en-US" sz="1400" dirty="0"/>
              <a:t>)</a:t>
            </a:r>
          </a:p>
          <a:p>
            <a:pPr lvl="1">
              <a:buFont typeface="Wingdings" pitchFamily="2" charset="2"/>
              <a:buChar char="ü"/>
            </a:pPr>
            <a:r>
              <a:rPr lang="en-US" sz="1400" dirty="0"/>
              <a:t>Discussion about computing facilities recognition</a:t>
            </a:r>
          </a:p>
          <a:p>
            <a:pPr>
              <a:buFont typeface="Wingdings" pitchFamily="2" charset="2"/>
              <a:buChar char="ü"/>
            </a:pPr>
            <a:r>
              <a:rPr lang="en-US" sz="1600" dirty="0"/>
              <a:t>Joint data challenges will be planned by ECSJI, EICO and </a:t>
            </a:r>
            <a:r>
              <a:rPr lang="en-US" sz="1600" dirty="0" err="1"/>
              <a:t>ePIC</a:t>
            </a:r>
            <a:r>
              <a:rPr lang="en-US" sz="1600" dirty="0"/>
              <a:t> </a:t>
            </a:r>
          </a:p>
          <a:p>
            <a:pPr lvl="1">
              <a:buFont typeface="Wingdings" pitchFamily="2" charset="2"/>
              <a:buChar char="ü"/>
            </a:pPr>
            <a:r>
              <a:rPr lang="en-US" sz="1400" dirty="0"/>
              <a:t>EICO members are already participating in many E1 activities </a:t>
            </a:r>
          </a:p>
          <a:p>
            <a:pPr>
              <a:buFont typeface="Wingdings" pitchFamily="2" charset="2"/>
              <a:buChar char="ü"/>
            </a:pPr>
            <a:r>
              <a:rPr lang="en-US" sz="1600" dirty="0"/>
              <a:t>Present Echelon1s computing needs at the June RRB and Echelon2s computing needs at the November RRB</a:t>
            </a:r>
          </a:p>
          <a:p>
            <a:pPr marL="457200" lvl="1" indent="0">
              <a:buNone/>
            </a:pPr>
            <a:endParaRPr lang="en-US" sz="1800" dirty="0"/>
          </a:p>
          <a:p>
            <a:pPr lvl="1"/>
            <a:endParaRPr lang="en-US" sz="1800" dirty="0"/>
          </a:p>
          <a:p>
            <a:pPr lvl="1" algn="ctr"/>
            <a:endParaRPr lang="en-US" sz="1800" dirty="0"/>
          </a:p>
          <a:p>
            <a:pPr lvl="1"/>
            <a:endParaRPr lang="en-US" sz="1800" dirty="0"/>
          </a:p>
          <a:p>
            <a:endParaRPr lang="en-US" sz="2000" dirty="0"/>
          </a:p>
          <a:p>
            <a:endParaRPr lang="en-US" sz="2000" dirty="0"/>
          </a:p>
          <a:p>
            <a:endParaRPr lang="en-US" sz="2000" dirty="0"/>
          </a:p>
          <a:p>
            <a:pPr lvl="2"/>
            <a:endParaRPr lang="en-US" sz="1600" dirty="0"/>
          </a:p>
          <a:p>
            <a:pPr marL="914400" lvl="2" indent="0">
              <a:buNone/>
            </a:pPr>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7AC50208-7C10-8D45-8E56-490D874F04C3}"/>
              </a:ext>
            </a:extLst>
          </p:cNvPr>
          <p:cNvSpPr>
            <a:spLocks noGrp="1"/>
          </p:cNvSpPr>
          <p:nvPr>
            <p:ph type="sldNum" sz="quarter" idx="12"/>
          </p:nvPr>
        </p:nvSpPr>
        <p:spPr/>
        <p:txBody>
          <a:bodyPr/>
          <a:lstStyle/>
          <a:p>
            <a:fld id="{07E1C93C-5050-FC42-8F10-D22D4F119D13}" type="slidenum">
              <a:rPr lang="en-US" smtClean="0"/>
              <a:pPr/>
              <a:t>10</a:t>
            </a:fld>
            <a:endParaRPr lang="en-US"/>
          </a:p>
        </p:txBody>
      </p:sp>
      <p:sp>
        <p:nvSpPr>
          <p:cNvPr id="5" name="TextBox 4">
            <a:extLst>
              <a:ext uri="{FF2B5EF4-FFF2-40B4-BE49-F238E27FC236}">
                <a16:creationId xmlns:a16="http://schemas.microsoft.com/office/drawing/2014/main" id="{EF574B1F-9246-0680-CF94-CFA7C643BB2E}"/>
              </a:ext>
            </a:extLst>
          </p:cNvPr>
          <p:cNvSpPr txBox="1"/>
          <p:nvPr/>
        </p:nvSpPr>
        <p:spPr>
          <a:xfrm>
            <a:off x="1041721" y="728029"/>
            <a:ext cx="9647193" cy="400110"/>
          </a:xfrm>
          <a:prstGeom prst="rect">
            <a:avLst/>
          </a:prstGeom>
          <a:noFill/>
        </p:spPr>
        <p:txBody>
          <a:bodyPr wrap="none" rtlCol="0">
            <a:spAutoFit/>
          </a:bodyPr>
          <a:lstStyle/>
          <a:p>
            <a:r>
              <a:rPr lang="en-US" sz="2000" dirty="0">
                <a:solidFill>
                  <a:srgbClr val="FF0000"/>
                </a:solidFill>
              </a:rPr>
              <a:t>EICO and ECSJI 2026 Annual Meeting at CERN May 18-19, 202</a:t>
            </a:r>
            <a:r>
              <a:rPr lang="en-US" dirty="0">
                <a:solidFill>
                  <a:srgbClr val="FF0000"/>
                </a:solidFill>
              </a:rPr>
              <a:t>6</a:t>
            </a:r>
            <a:r>
              <a:rPr lang="en-US" dirty="0"/>
              <a:t> </a:t>
            </a:r>
            <a:r>
              <a:rPr lang="en-US" sz="1400" i="1" dirty="0"/>
              <a:t>(</a:t>
            </a:r>
            <a:r>
              <a:rPr lang="en-US" sz="1400" i="1" dirty="0">
                <a:hlinkClick r:id="rId5"/>
              </a:rPr>
              <a:t>agenda</a:t>
            </a:r>
            <a:r>
              <a:rPr lang="en-US" sz="1400" i="1" dirty="0"/>
              <a:t>, access code EICO@CERN2026)</a:t>
            </a:r>
            <a:endParaRPr lang="en-US" i="1" dirty="0"/>
          </a:p>
        </p:txBody>
      </p:sp>
      <p:sp>
        <p:nvSpPr>
          <p:cNvPr id="6" name="Content Placeholder 2">
            <a:extLst>
              <a:ext uri="{FF2B5EF4-FFF2-40B4-BE49-F238E27FC236}">
                <a16:creationId xmlns:a16="http://schemas.microsoft.com/office/drawing/2014/main" id="{329AD0B7-3045-FD07-3165-81F4A6F0EE2B}"/>
              </a:ext>
            </a:extLst>
          </p:cNvPr>
          <p:cNvSpPr txBox="1">
            <a:spLocks/>
          </p:cNvSpPr>
          <p:nvPr/>
        </p:nvSpPr>
        <p:spPr>
          <a:xfrm>
            <a:off x="8141421" y="1097361"/>
            <a:ext cx="3962376" cy="5369975"/>
          </a:xfrm>
          <a:prstGeom prst="rect">
            <a:avLst/>
          </a:prstGeom>
          <a:solidFill>
            <a:schemeClr val="bg2"/>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Agenda </a:t>
            </a:r>
          </a:p>
          <a:p>
            <a:pPr>
              <a:buFont typeface="Wingdings" pitchFamily="2" charset="2"/>
              <a:buChar char="v"/>
            </a:pPr>
            <a:r>
              <a:rPr lang="en-US" sz="2000" dirty="0"/>
              <a:t> </a:t>
            </a:r>
            <a:r>
              <a:rPr lang="en-US" sz="2000" dirty="0" err="1"/>
              <a:t>ePIC</a:t>
            </a:r>
            <a:r>
              <a:rPr lang="en-US" sz="2000" dirty="0"/>
              <a:t> Computing Model</a:t>
            </a:r>
          </a:p>
          <a:p>
            <a:pPr>
              <a:buFont typeface="Wingdings" pitchFamily="2" charset="2"/>
              <a:buChar char="v"/>
            </a:pPr>
            <a:r>
              <a:rPr lang="en-US" sz="2000" dirty="0"/>
              <a:t> EIC Computing : Echelon1 and Echelon2 needs</a:t>
            </a:r>
          </a:p>
          <a:p>
            <a:pPr>
              <a:buFont typeface="Wingdings" pitchFamily="2" charset="2"/>
              <a:buChar char="v"/>
            </a:pPr>
            <a:r>
              <a:rPr lang="en-US" sz="2000" dirty="0"/>
              <a:t> International partners view and prospects on </a:t>
            </a:r>
            <a:r>
              <a:rPr lang="en-US" sz="2000" dirty="0" err="1"/>
              <a:t>ePIC</a:t>
            </a:r>
            <a:r>
              <a:rPr lang="en-US" sz="2000" dirty="0"/>
              <a:t>/EIC computing </a:t>
            </a:r>
          </a:p>
          <a:p>
            <a:pPr>
              <a:buFont typeface="Wingdings" pitchFamily="2" charset="2"/>
              <a:buChar char="v"/>
            </a:pPr>
            <a:r>
              <a:rPr lang="en-US" sz="2000" dirty="0"/>
              <a:t> Meeting with WLCG Leadership Team</a:t>
            </a:r>
          </a:p>
          <a:p>
            <a:pPr>
              <a:buFont typeface="Wingdings" pitchFamily="2" charset="2"/>
              <a:buChar char="v"/>
            </a:pPr>
            <a:r>
              <a:rPr lang="en-US" sz="2000" dirty="0"/>
              <a:t> EIC Networking (LHCONE and </a:t>
            </a:r>
            <a:r>
              <a:rPr lang="en-US" sz="2000" dirty="0" err="1"/>
              <a:t>ESnet</a:t>
            </a:r>
            <a:r>
              <a:rPr lang="en-US" sz="2000" dirty="0"/>
              <a:t> infrastructure)</a:t>
            </a:r>
          </a:p>
          <a:p>
            <a:pPr>
              <a:buFont typeface="Wingdings" pitchFamily="2" charset="2"/>
              <a:buChar char="v"/>
            </a:pPr>
            <a:r>
              <a:rPr lang="en-US" sz="2000" dirty="0"/>
              <a:t> EICO evolution : Overview Board composition and EIC Computing Technical Forum</a:t>
            </a:r>
          </a:p>
          <a:p>
            <a:pPr>
              <a:buFont typeface="Wingdings" pitchFamily="2" charset="2"/>
              <a:buChar char="v"/>
            </a:pPr>
            <a:r>
              <a:rPr lang="en-US" sz="2000" dirty="0"/>
              <a:t> Preparation to EIC RRB in June</a:t>
            </a:r>
          </a:p>
          <a:p>
            <a:pPr marL="0" indent="0">
              <a:buFont typeface="Arial" panose="020B0604020202020204" pitchFamily="34" charset="0"/>
              <a:buNone/>
            </a:pPr>
            <a:endParaRPr lang="en-US" sz="1800" dirty="0"/>
          </a:p>
          <a:p>
            <a:pPr lvl="1" algn="ctr"/>
            <a:endParaRPr lang="en-US" sz="1800" dirty="0"/>
          </a:p>
          <a:p>
            <a:pPr lvl="1"/>
            <a:endParaRPr lang="en-US" sz="1800" dirty="0"/>
          </a:p>
          <a:p>
            <a:endParaRPr lang="en-US" sz="2000" dirty="0"/>
          </a:p>
          <a:p>
            <a:endParaRPr lang="en-US" sz="2000" dirty="0"/>
          </a:p>
          <a:p>
            <a:endParaRPr lang="en-US" sz="2000" dirty="0"/>
          </a:p>
          <a:p>
            <a:pPr lvl="2"/>
            <a:endParaRPr lang="en-US" sz="1600" dirty="0"/>
          </a:p>
          <a:p>
            <a:pPr marL="914400" lvl="2" indent="0">
              <a:buFont typeface="Arial" charset="0"/>
              <a:buNone/>
            </a:pPr>
            <a:endParaRPr lang="en-US" dirty="0"/>
          </a:p>
          <a:p>
            <a:pPr lvl="1"/>
            <a:endParaRPr lang="en-US" dirty="0"/>
          </a:p>
          <a:p>
            <a:pPr lvl="1"/>
            <a:endParaRPr lang="en-US" dirty="0"/>
          </a:p>
          <a:p>
            <a:pPr lvl="1"/>
            <a:endParaRPr lang="en-US" dirty="0"/>
          </a:p>
        </p:txBody>
      </p:sp>
      <p:pic>
        <p:nvPicPr>
          <p:cNvPr id="7" name="Google Shape;60;p13">
            <a:extLst>
              <a:ext uri="{FF2B5EF4-FFF2-40B4-BE49-F238E27FC236}">
                <a16:creationId xmlns:a16="http://schemas.microsoft.com/office/drawing/2014/main" id="{59F645FA-A570-2370-E96E-21C06B2BBC17}"/>
              </a:ext>
            </a:extLst>
          </p:cNvPr>
          <p:cNvPicPr preferRelativeResize="0"/>
          <p:nvPr/>
        </p:nvPicPr>
        <p:blipFill>
          <a:blip r:embed="rId6">
            <a:alphaModFix/>
          </a:blip>
          <a:stretch>
            <a:fillRect/>
          </a:stretch>
        </p:blipFill>
        <p:spPr>
          <a:xfrm rot="10800000" flipV="1">
            <a:off x="3986246" y="4502906"/>
            <a:ext cx="329558" cy="147154"/>
          </a:xfrm>
          <a:prstGeom prst="rect">
            <a:avLst/>
          </a:prstGeom>
          <a:noFill/>
          <a:ln>
            <a:noFill/>
          </a:ln>
        </p:spPr>
      </p:pic>
      <p:pic>
        <p:nvPicPr>
          <p:cNvPr id="8" name="Picture 7">
            <a:extLst>
              <a:ext uri="{FF2B5EF4-FFF2-40B4-BE49-F238E27FC236}">
                <a16:creationId xmlns:a16="http://schemas.microsoft.com/office/drawing/2014/main" id="{528C727A-94E5-1998-799B-037C1490B773}"/>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698009" y="4502906"/>
            <a:ext cx="329558" cy="155977"/>
          </a:xfrm>
          <a:prstGeom prst="rect">
            <a:avLst/>
          </a:prstGeom>
        </p:spPr>
      </p:pic>
    </p:spTree>
    <p:extLst>
      <p:ext uri="{BB962C8B-B14F-4D97-AF65-F5344CB8AC3E}">
        <p14:creationId xmlns:p14="http://schemas.microsoft.com/office/powerpoint/2010/main" val="734197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1C004-201B-2608-5C2A-B1A488816D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D41CC5-A8BA-4DC3-0F10-922865294242}"/>
              </a:ext>
            </a:extLst>
          </p:cNvPr>
          <p:cNvSpPr>
            <a:spLocks noGrp="1"/>
          </p:cNvSpPr>
          <p:nvPr>
            <p:ph type="title"/>
          </p:nvPr>
        </p:nvSpPr>
        <p:spPr/>
        <p:txBody>
          <a:bodyPr>
            <a:normAutofit/>
          </a:bodyPr>
          <a:lstStyle/>
          <a:p>
            <a:r>
              <a:rPr lang="en-US" sz="2800" dirty="0"/>
              <a:t>Progress and Priorities. </a:t>
            </a:r>
            <a:r>
              <a:rPr lang="en-US" sz="2800" dirty="0">
                <a:solidFill>
                  <a:srgbClr val="FF0000"/>
                </a:solidFill>
              </a:rPr>
              <a:t>Track 2 : Echelon1s computing needs </a:t>
            </a:r>
          </a:p>
        </p:txBody>
      </p:sp>
      <p:sp>
        <p:nvSpPr>
          <p:cNvPr id="3" name="Content Placeholder 2">
            <a:extLst>
              <a:ext uri="{FF2B5EF4-FFF2-40B4-BE49-F238E27FC236}">
                <a16:creationId xmlns:a16="http://schemas.microsoft.com/office/drawing/2014/main" id="{DB230481-D739-66FF-8A3B-4287B7C9C9C1}"/>
              </a:ext>
            </a:extLst>
          </p:cNvPr>
          <p:cNvSpPr>
            <a:spLocks noGrp="1"/>
          </p:cNvSpPr>
          <p:nvPr>
            <p:ph idx="1"/>
          </p:nvPr>
        </p:nvSpPr>
        <p:spPr>
          <a:xfrm>
            <a:off x="140488" y="1152162"/>
            <a:ext cx="11911023" cy="5112000"/>
          </a:xfrm>
        </p:spPr>
        <p:txBody>
          <a:bodyPr/>
          <a:lstStyle/>
          <a:p>
            <a:pPr marL="0" indent="0">
              <a:buNone/>
            </a:pPr>
            <a:r>
              <a:rPr lang="en-US" sz="2800" b="1" dirty="0"/>
              <a:t>EIC Computing </a:t>
            </a:r>
          </a:p>
          <a:p>
            <a:pPr>
              <a:buFont typeface="Wingdings" pitchFamily="2" charset="2"/>
              <a:buChar char="q"/>
            </a:pPr>
            <a:r>
              <a:rPr lang="en-US" sz="2400" dirty="0"/>
              <a:t> Echelon0 computing facilities – funded by the EIC Project</a:t>
            </a:r>
          </a:p>
          <a:p>
            <a:pPr>
              <a:buFont typeface="Wingdings" pitchFamily="2" charset="2"/>
              <a:buChar char="q"/>
            </a:pPr>
            <a:r>
              <a:rPr lang="en-US" sz="2400" dirty="0"/>
              <a:t> Echelon1 computing facilities – will be funded by EIC Operations </a:t>
            </a:r>
          </a:p>
          <a:p>
            <a:pPr>
              <a:buFont typeface="Wingdings" pitchFamily="2" charset="2"/>
              <a:buChar char="q"/>
            </a:pPr>
            <a:r>
              <a:rPr lang="en-US" sz="2400" dirty="0"/>
              <a:t> Echelon2 extraordinary computing resources – will be funded by EIC International Computing Organization members</a:t>
            </a:r>
            <a:endParaRPr lang="en-US" sz="2400" i="1" dirty="0"/>
          </a:p>
          <a:p>
            <a:pPr marL="0" indent="0">
              <a:buNone/>
            </a:pPr>
            <a:endParaRPr lang="en-US" sz="2400" dirty="0"/>
          </a:p>
          <a:p>
            <a:pPr marL="0" indent="0">
              <a:buNone/>
            </a:pPr>
            <a:r>
              <a:rPr lang="en-US" sz="2400" dirty="0"/>
              <a:t>The white paper, </a:t>
            </a:r>
            <a:r>
              <a:rPr lang="en-US" sz="2400" i="1" dirty="0"/>
              <a:t>'Estimate of BNL and </a:t>
            </a:r>
            <a:r>
              <a:rPr lang="en-US" sz="2400" i="1" dirty="0" err="1"/>
              <a:t>JLab</a:t>
            </a:r>
            <a:r>
              <a:rPr lang="en-US" sz="2400" i="1" dirty="0"/>
              <a:t> requirements for the </a:t>
            </a:r>
            <a:r>
              <a:rPr lang="en-US" sz="2400" i="1" dirty="0" err="1"/>
              <a:t>ePIC</a:t>
            </a:r>
            <a:r>
              <a:rPr lang="en-US" sz="2400" i="1" dirty="0"/>
              <a:t>/EIC computing in 2027-2032</a:t>
            </a:r>
            <a:r>
              <a:rPr lang="en-US" sz="2400" dirty="0"/>
              <a:t>’ (</a:t>
            </a:r>
            <a:r>
              <a:rPr lang="en-US" sz="2400" dirty="0" err="1"/>
              <a:t>A.Boehnlein</a:t>
            </a:r>
            <a:r>
              <a:rPr lang="en-US" sz="2400" dirty="0"/>
              <a:t>, </a:t>
            </a:r>
            <a:r>
              <a:rPr lang="en-US" sz="2400" dirty="0" err="1"/>
              <a:t>M.Diefenthaler</a:t>
            </a:r>
            <a:r>
              <a:rPr lang="en-US" sz="2400" dirty="0"/>
              <a:t>, and </a:t>
            </a:r>
            <a:r>
              <a:rPr lang="en-US" sz="2400" dirty="0" err="1"/>
              <a:t>A.Klimentov</a:t>
            </a:r>
            <a:r>
              <a:rPr lang="en-US" sz="2400" dirty="0"/>
              <a:t>), was written in response to the DOE Office of Nuclear Physics' request at the June 2025 EIC RRB meeting.</a:t>
            </a:r>
          </a:p>
          <a:p>
            <a:pPr lvl="1" algn="ctr"/>
            <a:endParaRPr lang="en-US" sz="1800" dirty="0"/>
          </a:p>
          <a:p>
            <a:pPr lvl="1"/>
            <a:endParaRPr lang="en-US" sz="1800" dirty="0"/>
          </a:p>
          <a:p>
            <a:endParaRPr lang="en-US" sz="2000" dirty="0"/>
          </a:p>
          <a:p>
            <a:endParaRPr lang="en-US" sz="2000" dirty="0"/>
          </a:p>
          <a:p>
            <a:endParaRPr lang="en-US" sz="2000" dirty="0"/>
          </a:p>
          <a:p>
            <a:pPr lvl="2"/>
            <a:endParaRPr lang="en-US" sz="1600" dirty="0"/>
          </a:p>
          <a:p>
            <a:pPr marL="914400" lvl="2" indent="0">
              <a:buNone/>
            </a:pPr>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5C41113C-1DB0-5EA2-7E34-B6758FC8E1C7}"/>
              </a:ext>
            </a:extLst>
          </p:cNvPr>
          <p:cNvSpPr>
            <a:spLocks noGrp="1"/>
          </p:cNvSpPr>
          <p:nvPr>
            <p:ph type="sldNum" sz="quarter" idx="12"/>
          </p:nvPr>
        </p:nvSpPr>
        <p:spPr/>
        <p:txBody>
          <a:bodyPr/>
          <a:lstStyle/>
          <a:p>
            <a:fld id="{07E1C93C-5050-FC42-8F10-D22D4F119D13}" type="slidenum">
              <a:rPr lang="en-US" smtClean="0"/>
              <a:pPr/>
              <a:t>11</a:t>
            </a:fld>
            <a:endParaRPr lang="en-US"/>
          </a:p>
        </p:txBody>
      </p:sp>
    </p:spTree>
    <p:extLst>
      <p:ext uri="{BB962C8B-B14F-4D97-AF65-F5344CB8AC3E}">
        <p14:creationId xmlns:p14="http://schemas.microsoft.com/office/powerpoint/2010/main" val="825482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F9FBA-592C-4E88-6F6B-9B9C9B185C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1AAF22-EF2B-8059-DB61-3DB3C2B019E9}"/>
              </a:ext>
            </a:extLst>
          </p:cNvPr>
          <p:cNvSpPr>
            <a:spLocks noGrp="1"/>
          </p:cNvSpPr>
          <p:nvPr>
            <p:ph type="title"/>
          </p:nvPr>
        </p:nvSpPr>
        <p:spPr>
          <a:xfrm>
            <a:off x="411892" y="240539"/>
            <a:ext cx="11441854" cy="487490"/>
          </a:xfrm>
        </p:spPr>
        <p:txBody>
          <a:bodyPr>
            <a:normAutofit fontScale="90000"/>
          </a:bodyPr>
          <a:lstStyle/>
          <a:p>
            <a:r>
              <a:rPr lang="en-US" sz="2800" dirty="0"/>
              <a:t>Progress and Priorities. </a:t>
            </a:r>
            <a:r>
              <a:rPr lang="en-US" sz="2800" dirty="0">
                <a:solidFill>
                  <a:srgbClr val="FF0000"/>
                </a:solidFill>
              </a:rPr>
              <a:t>Track 2 : Echelon1s computing needs. Motivation</a:t>
            </a:r>
          </a:p>
        </p:txBody>
      </p:sp>
      <p:sp>
        <p:nvSpPr>
          <p:cNvPr id="4" name="Slide Number Placeholder 3">
            <a:extLst>
              <a:ext uri="{FF2B5EF4-FFF2-40B4-BE49-F238E27FC236}">
                <a16:creationId xmlns:a16="http://schemas.microsoft.com/office/drawing/2014/main" id="{F613E79C-9EC6-E120-8309-29ACE1FEE67C}"/>
              </a:ext>
            </a:extLst>
          </p:cNvPr>
          <p:cNvSpPr>
            <a:spLocks noGrp="1"/>
          </p:cNvSpPr>
          <p:nvPr>
            <p:ph type="sldNum" sz="quarter" idx="12"/>
          </p:nvPr>
        </p:nvSpPr>
        <p:spPr/>
        <p:txBody>
          <a:bodyPr/>
          <a:lstStyle/>
          <a:p>
            <a:fld id="{07E1C93C-5050-FC42-8F10-D22D4F119D13}" type="slidenum">
              <a:rPr lang="en-US" smtClean="0"/>
              <a:pPr/>
              <a:t>12</a:t>
            </a:fld>
            <a:endParaRPr lang="en-US"/>
          </a:p>
        </p:txBody>
      </p:sp>
      <p:graphicFrame>
        <p:nvGraphicFramePr>
          <p:cNvPr id="9" name="Table 8">
            <a:extLst>
              <a:ext uri="{FF2B5EF4-FFF2-40B4-BE49-F238E27FC236}">
                <a16:creationId xmlns:a16="http://schemas.microsoft.com/office/drawing/2014/main" id="{C257A9C3-CB46-6837-C0F8-7A80FFC3405A}"/>
              </a:ext>
            </a:extLst>
          </p:cNvPr>
          <p:cNvGraphicFramePr>
            <a:graphicFrameLocks noGrp="1"/>
          </p:cNvGraphicFramePr>
          <p:nvPr>
            <p:extLst>
              <p:ext uri="{D42A27DB-BD31-4B8C-83A1-F6EECF244321}">
                <p14:modId xmlns:p14="http://schemas.microsoft.com/office/powerpoint/2010/main" val="3846133791"/>
              </p:ext>
            </p:extLst>
          </p:nvPr>
        </p:nvGraphicFramePr>
        <p:xfrm>
          <a:off x="291891" y="4507549"/>
          <a:ext cx="11793367" cy="1889760"/>
        </p:xfrm>
        <a:graphic>
          <a:graphicData uri="http://schemas.openxmlformats.org/drawingml/2006/table">
            <a:tbl>
              <a:tblPr firstRow="1" bandRow="1">
                <a:tableStyleId>{F5AB1C69-6EDB-4FF4-983F-18BD219EF322}</a:tableStyleId>
              </a:tblPr>
              <a:tblGrid>
                <a:gridCol w="1765279">
                  <a:extLst>
                    <a:ext uri="{9D8B030D-6E8A-4147-A177-3AD203B41FA5}">
                      <a16:colId xmlns:a16="http://schemas.microsoft.com/office/drawing/2014/main" val="2118171139"/>
                    </a:ext>
                  </a:extLst>
                </a:gridCol>
                <a:gridCol w="1666602">
                  <a:extLst>
                    <a:ext uri="{9D8B030D-6E8A-4147-A177-3AD203B41FA5}">
                      <a16:colId xmlns:a16="http://schemas.microsoft.com/office/drawing/2014/main" val="1731721601"/>
                    </a:ext>
                  </a:extLst>
                </a:gridCol>
                <a:gridCol w="1827515">
                  <a:extLst>
                    <a:ext uri="{9D8B030D-6E8A-4147-A177-3AD203B41FA5}">
                      <a16:colId xmlns:a16="http://schemas.microsoft.com/office/drawing/2014/main" val="625738876"/>
                    </a:ext>
                  </a:extLst>
                </a:gridCol>
                <a:gridCol w="3034364">
                  <a:extLst>
                    <a:ext uri="{9D8B030D-6E8A-4147-A177-3AD203B41FA5}">
                      <a16:colId xmlns:a16="http://schemas.microsoft.com/office/drawing/2014/main" val="1573263677"/>
                    </a:ext>
                  </a:extLst>
                </a:gridCol>
                <a:gridCol w="1534046">
                  <a:extLst>
                    <a:ext uri="{9D8B030D-6E8A-4147-A177-3AD203B41FA5}">
                      <a16:colId xmlns:a16="http://schemas.microsoft.com/office/drawing/2014/main" val="2073527496"/>
                    </a:ext>
                  </a:extLst>
                </a:gridCol>
                <a:gridCol w="1965561">
                  <a:extLst>
                    <a:ext uri="{9D8B030D-6E8A-4147-A177-3AD203B41FA5}">
                      <a16:colId xmlns:a16="http://schemas.microsoft.com/office/drawing/2014/main" val="118065613"/>
                    </a:ext>
                  </a:extLst>
                </a:gridCol>
              </a:tblGrid>
              <a:tr h="251747">
                <a:tc>
                  <a:txBody>
                    <a:bodyPr/>
                    <a:lstStyle/>
                    <a:p>
                      <a:pPr algn="ctr"/>
                      <a:r>
                        <a:rPr lang="en-US" sz="1400" dirty="0"/>
                        <a:t>Jun-2025</a:t>
                      </a:r>
                    </a:p>
                  </a:txBody>
                  <a:tcPr/>
                </a:tc>
                <a:tc>
                  <a:txBody>
                    <a:bodyPr/>
                    <a:lstStyle/>
                    <a:p>
                      <a:pPr algn="ctr"/>
                      <a:r>
                        <a:rPr lang="en-US" sz="1400" dirty="0"/>
                        <a:t>Oct-2025</a:t>
                      </a:r>
                    </a:p>
                  </a:txBody>
                  <a:tcPr/>
                </a:tc>
                <a:tc>
                  <a:txBody>
                    <a:bodyPr/>
                    <a:lstStyle/>
                    <a:p>
                      <a:pPr algn="ctr"/>
                      <a:r>
                        <a:rPr lang="en-US" sz="1400" dirty="0"/>
                        <a:t>10/28/2025</a:t>
                      </a:r>
                    </a:p>
                  </a:txBody>
                  <a:tcPr/>
                </a:tc>
                <a:tc>
                  <a:txBody>
                    <a:bodyPr/>
                    <a:lstStyle/>
                    <a:p>
                      <a:pPr algn="ctr"/>
                      <a:r>
                        <a:rPr lang="en-US" sz="1400" dirty="0"/>
                        <a:t>Nov-Dec 2025</a:t>
                      </a:r>
                    </a:p>
                  </a:txBody>
                  <a:tcPr/>
                </a:tc>
                <a:tc>
                  <a:txBody>
                    <a:bodyPr/>
                    <a:lstStyle/>
                    <a:p>
                      <a:pPr algn="ctr"/>
                      <a:r>
                        <a:rPr lang="en-US" sz="1400" dirty="0"/>
                        <a:t>01/20/2026</a:t>
                      </a:r>
                    </a:p>
                  </a:txBody>
                  <a:tcPr/>
                </a:tc>
                <a:tc>
                  <a:txBody>
                    <a:bodyPr/>
                    <a:lstStyle/>
                    <a:p>
                      <a:pPr algn="ctr"/>
                      <a:r>
                        <a:rPr lang="en-US" sz="1400" dirty="0"/>
                        <a:t>May-2026</a:t>
                      </a:r>
                    </a:p>
                  </a:txBody>
                  <a:tcPr/>
                </a:tc>
                <a:extLst>
                  <a:ext uri="{0D108BD9-81ED-4DB2-BD59-A6C34878D82A}">
                    <a16:rowId xmlns:a16="http://schemas.microsoft.com/office/drawing/2014/main" val="219243487"/>
                  </a:ext>
                </a:extLst>
              </a:tr>
              <a:tr h="458520">
                <a:tc>
                  <a:txBody>
                    <a:bodyPr/>
                    <a:lstStyle/>
                    <a:p>
                      <a:r>
                        <a:rPr lang="en-US" sz="1400" dirty="0"/>
                        <a:t>Request for paper (EIC RRB)</a:t>
                      </a:r>
                    </a:p>
                  </a:txBody>
                  <a:tcPr>
                    <a:solidFill>
                      <a:schemeClr val="bg1"/>
                    </a:solidFill>
                  </a:tcPr>
                </a:tc>
                <a:tc>
                  <a:txBody>
                    <a:bodyPr/>
                    <a:lstStyle/>
                    <a:p>
                      <a:r>
                        <a:rPr lang="en-US" sz="1400" dirty="0"/>
                        <a:t>The first draft was ready </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draft was sent to Paul Mantica and his comments were addressed</a:t>
                      </a:r>
                    </a:p>
                  </a:txBody>
                  <a:tcPr>
                    <a:solidFill>
                      <a:schemeClr val="bg1"/>
                    </a:solidFill>
                  </a:tcPr>
                </a:tc>
                <a:tc>
                  <a:txBody>
                    <a:bodyPr/>
                    <a:lstStyle/>
                    <a:p>
                      <a:r>
                        <a:rPr lang="en-US" sz="1400" dirty="0"/>
                        <a:t>The draft was discussed in detail at various meetings:</a:t>
                      </a:r>
                    </a:p>
                    <a:p>
                      <a:pPr marL="285750" lvl="0" indent="-285750">
                        <a:buFont typeface="Wingdings" pitchFamily="2" charset="2"/>
                        <a:buChar char="ü"/>
                      </a:pPr>
                      <a:r>
                        <a:rPr lang="en-US" sz="1400" dirty="0"/>
                        <a:t>ECSAC </a:t>
                      </a:r>
                      <a:r>
                        <a:rPr lang="en-US" sz="1400" dirty="0" err="1"/>
                        <a:t>SW&amp;Computing</a:t>
                      </a:r>
                      <a:r>
                        <a:rPr lang="en-US" sz="1400" dirty="0"/>
                        <a:t> review </a:t>
                      </a:r>
                    </a:p>
                    <a:p>
                      <a:pPr marL="285750" lvl="0" indent="-285750">
                        <a:buFont typeface="Wingdings" pitchFamily="2" charset="2"/>
                        <a:buChar char="ü"/>
                      </a:pPr>
                      <a:r>
                        <a:rPr lang="en-US" sz="1400" dirty="0"/>
                        <a:t>EIC collider team  </a:t>
                      </a:r>
                    </a:p>
                    <a:p>
                      <a:pPr marL="285750" lvl="0" indent="-285750">
                        <a:buFont typeface="Wingdings" pitchFamily="2" charset="2"/>
                        <a:buChar char="ü"/>
                      </a:pPr>
                      <a:r>
                        <a:rPr lang="en-US" sz="1400" dirty="0" err="1"/>
                        <a:t>ePIC</a:t>
                      </a:r>
                      <a:r>
                        <a:rPr lang="en-US" sz="1400" dirty="0"/>
                        <a:t>/EIC workshop</a:t>
                      </a:r>
                    </a:p>
                    <a:p>
                      <a:pPr marL="285750" lvl="0" indent="-285750">
                        <a:buFont typeface="Wingdings" pitchFamily="2" charset="2"/>
                        <a:buChar char="ü"/>
                      </a:pPr>
                      <a:r>
                        <a:rPr lang="en-US" sz="1400" dirty="0" err="1"/>
                        <a:t>R.Ent</a:t>
                      </a:r>
                      <a:r>
                        <a:rPr lang="en-US" sz="1400" dirty="0"/>
                        <a:t> &amp; </a:t>
                      </a:r>
                      <a:r>
                        <a:rPr lang="en-US" sz="1400" dirty="0" err="1"/>
                        <a:t>E.Aschenauer</a:t>
                      </a:r>
                      <a:endParaRPr lang="en-US" sz="1400" dirty="0"/>
                    </a:p>
                    <a:p>
                      <a:pPr marL="285750" lvl="0" indent="-285750">
                        <a:buFont typeface="Wingdings" pitchFamily="2" charset="2"/>
                        <a:buChar char="ü"/>
                      </a:pPr>
                      <a:r>
                        <a:rPr lang="en-US" sz="1400" dirty="0"/>
                        <a:t>BNL ALD &amp; </a:t>
                      </a:r>
                      <a:r>
                        <a:rPr lang="en-US" sz="1400" dirty="0" err="1"/>
                        <a:t>JLab</a:t>
                      </a:r>
                      <a:r>
                        <a:rPr lang="en-US" sz="1400" dirty="0"/>
                        <a:t>  DDST. </a:t>
                      </a:r>
                    </a:p>
                  </a:txBody>
                  <a:tcPr>
                    <a:solidFill>
                      <a:schemeClr val="bg1"/>
                    </a:solidFill>
                  </a:tcPr>
                </a:tc>
                <a:tc>
                  <a:txBody>
                    <a:bodyPr/>
                    <a:lstStyle/>
                    <a:p>
                      <a:r>
                        <a:rPr lang="en-US" sz="1400" dirty="0"/>
                        <a:t>The draft was  presented at the </a:t>
                      </a:r>
                      <a:r>
                        <a:rPr lang="en-US" sz="1400" dirty="0" err="1"/>
                        <a:t>ePIC</a:t>
                      </a:r>
                      <a:r>
                        <a:rPr lang="en-US" sz="1400" dirty="0"/>
                        <a:t> collaboration plenary session and discussed with Echelon0 Leaders</a:t>
                      </a:r>
                    </a:p>
                  </a:txBody>
                  <a:tcPr>
                    <a:solidFill>
                      <a:schemeClr val="bg1"/>
                    </a:solidFill>
                  </a:tcPr>
                </a:tc>
                <a:tc>
                  <a:txBody>
                    <a:bodyPr/>
                    <a:lstStyle/>
                    <a:p>
                      <a:r>
                        <a:rPr lang="en-US" sz="1400" dirty="0"/>
                        <a:t>The </a:t>
                      </a:r>
                      <a:r>
                        <a:rPr lang="en-US" sz="1400" dirty="0">
                          <a:hlinkClick r:id="rId3"/>
                        </a:rPr>
                        <a:t>draft </a:t>
                      </a:r>
                      <a:r>
                        <a:rPr lang="en-US" sz="1400" dirty="0"/>
                        <a:t>was shared with the EICO Working Group and Discussed at EICO Annual Meeting</a:t>
                      </a:r>
                    </a:p>
                  </a:txBody>
                  <a:tcPr>
                    <a:noFill/>
                  </a:tcPr>
                </a:tc>
                <a:extLst>
                  <a:ext uri="{0D108BD9-81ED-4DB2-BD59-A6C34878D82A}">
                    <a16:rowId xmlns:a16="http://schemas.microsoft.com/office/drawing/2014/main" val="3913098175"/>
                  </a:ext>
                </a:extLst>
              </a:tr>
            </a:tbl>
          </a:graphicData>
        </a:graphic>
      </p:graphicFrame>
      <p:sp>
        <p:nvSpPr>
          <p:cNvPr id="10" name="Content Placeholder 2">
            <a:extLst>
              <a:ext uri="{FF2B5EF4-FFF2-40B4-BE49-F238E27FC236}">
                <a16:creationId xmlns:a16="http://schemas.microsoft.com/office/drawing/2014/main" id="{0DCAD7B9-B3D2-F466-5B49-A4979B660161}"/>
              </a:ext>
            </a:extLst>
          </p:cNvPr>
          <p:cNvSpPr>
            <a:spLocks noGrp="1"/>
          </p:cNvSpPr>
          <p:nvPr>
            <p:ph idx="1"/>
          </p:nvPr>
        </p:nvSpPr>
        <p:spPr>
          <a:xfrm>
            <a:off x="134781" y="812894"/>
            <a:ext cx="11922438" cy="3609790"/>
          </a:xfrm>
        </p:spPr>
        <p:txBody>
          <a:bodyPr/>
          <a:lstStyle/>
          <a:p>
            <a:pPr marL="0" indent="0">
              <a:buNone/>
            </a:pPr>
            <a:r>
              <a:rPr lang="en-US" sz="1600" i="1" dirty="0"/>
              <a:t>The computing request covers the period between 01/01/2027 until 12/31/2032. Computing procurement and deployment are aligned with the overall EIC Project schedule and the associated timelines for the development and deployment of the </a:t>
            </a:r>
            <a:r>
              <a:rPr lang="en-US" sz="1600" i="1" dirty="0" err="1"/>
              <a:t>ePIC</a:t>
            </a:r>
            <a:r>
              <a:rPr lang="en-US" sz="1600" i="1" dirty="0"/>
              <a:t> DAQ, Echelon1 computing, and AI components (and to have computing and SW compatible with Genesis mission [and </a:t>
            </a:r>
            <a:r>
              <a:rPr lang="en-US" sz="1600" i="1" dirty="0" err="1"/>
              <a:t>AmSC</a:t>
            </a:r>
            <a:r>
              <a:rPr lang="en-US" sz="1600" i="1" dirty="0"/>
              <a:t>]).</a:t>
            </a:r>
            <a:endParaRPr lang="en-US" sz="1400" dirty="0"/>
          </a:p>
          <a:p>
            <a:pPr marL="0" indent="0">
              <a:buNone/>
            </a:pPr>
            <a:endParaRPr lang="en-US" sz="1800" b="1" dirty="0"/>
          </a:p>
          <a:p>
            <a:pPr marL="0" indent="0">
              <a:buNone/>
            </a:pPr>
            <a:r>
              <a:rPr lang="en-US" sz="1800" b="1" dirty="0"/>
              <a:t>There are needs for </a:t>
            </a:r>
            <a:r>
              <a:rPr lang="en-US" sz="1800" b="1" dirty="0" err="1"/>
              <a:t>ePIC</a:t>
            </a:r>
            <a:r>
              <a:rPr lang="en-US" sz="1800" b="1" dirty="0"/>
              <a:t>/EIC computing in 2026-2029</a:t>
            </a:r>
            <a:endParaRPr lang="en-US" sz="1800" dirty="0"/>
          </a:p>
          <a:p>
            <a:pPr lvl="1"/>
            <a:r>
              <a:rPr lang="en-US" sz="1600" dirty="0" err="1"/>
              <a:t>ePIC</a:t>
            </a:r>
            <a:r>
              <a:rPr lang="en-US" sz="1600" dirty="0"/>
              <a:t> detector and physics performance studies for pre-TDR and Early Science report.</a:t>
            </a:r>
          </a:p>
          <a:p>
            <a:pPr lvl="1"/>
            <a:r>
              <a:rPr lang="en-US" sz="1600" dirty="0"/>
              <a:t>Accelerator and beam-induced background studies </a:t>
            </a:r>
          </a:p>
          <a:p>
            <a:pPr lvl="1"/>
            <a:r>
              <a:rPr lang="en-US" sz="1600" dirty="0"/>
              <a:t>EIC machine protection simulation (FLUKA)</a:t>
            </a:r>
          </a:p>
          <a:p>
            <a:pPr lvl="1"/>
            <a:r>
              <a:rPr lang="en-US" sz="1600" dirty="0"/>
              <a:t>Simulations related to radiation studies</a:t>
            </a:r>
          </a:p>
          <a:p>
            <a:pPr lvl="1"/>
            <a:r>
              <a:rPr lang="en-US" sz="1600" dirty="0"/>
              <a:t>DAQ data challenges and data streaming prototyping</a:t>
            </a:r>
          </a:p>
          <a:p>
            <a:pPr lvl="1"/>
            <a:r>
              <a:rPr lang="en-US" sz="1600" dirty="0"/>
              <a:t>Data management and workload management services deployment and operations</a:t>
            </a:r>
          </a:p>
          <a:p>
            <a:pPr lvl="1"/>
            <a:r>
              <a:rPr lang="en-US" sz="1600" dirty="0"/>
              <a:t>Development of the Echelon 0-1 Interface and related prototyping </a:t>
            </a:r>
            <a:endParaRPr lang="en-US" sz="1600" b="1" dirty="0"/>
          </a:p>
          <a:p>
            <a:pPr marL="457200" lvl="1" indent="0">
              <a:buNone/>
            </a:pPr>
            <a:endParaRPr lang="en-US" dirty="0"/>
          </a:p>
          <a:p>
            <a:pPr lvl="1"/>
            <a:endParaRPr lang="en-US" dirty="0"/>
          </a:p>
        </p:txBody>
      </p:sp>
      <p:sp>
        <p:nvSpPr>
          <p:cNvPr id="16" name="Right Arrow 15">
            <a:extLst>
              <a:ext uri="{FF2B5EF4-FFF2-40B4-BE49-F238E27FC236}">
                <a16:creationId xmlns:a16="http://schemas.microsoft.com/office/drawing/2014/main" id="{D99E05B2-7091-6AE5-1D43-ED7C1E31C3A4}"/>
              </a:ext>
            </a:extLst>
          </p:cNvPr>
          <p:cNvSpPr/>
          <p:nvPr/>
        </p:nvSpPr>
        <p:spPr>
          <a:xfrm>
            <a:off x="319316" y="4317082"/>
            <a:ext cx="11553367" cy="140616"/>
          </a:xfrm>
          <a:prstGeom prst="rightArrow">
            <a:avLst/>
          </a:prstGeom>
          <a:solidFill>
            <a:schemeClr val="bg1">
              <a:lumMod val="75000"/>
            </a:schemeClr>
          </a:solidFill>
          <a:ln w="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3A86CFF-B10B-A1AB-4A6B-4FBE5EA6C9CE}"/>
              </a:ext>
            </a:extLst>
          </p:cNvPr>
          <p:cNvPicPr>
            <a:picLocks noChangeAspect="1"/>
          </p:cNvPicPr>
          <p:nvPr/>
        </p:nvPicPr>
        <p:blipFill>
          <a:blip r:embed="rId4"/>
          <a:stretch>
            <a:fillRect/>
          </a:stretch>
        </p:blipFill>
        <p:spPr>
          <a:xfrm>
            <a:off x="10872438" y="3573139"/>
            <a:ext cx="611385" cy="708929"/>
          </a:xfrm>
          <a:prstGeom prst="rect">
            <a:avLst/>
          </a:prstGeom>
        </p:spPr>
      </p:pic>
    </p:spTree>
    <p:extLst>
      <p:ext uri="{BB962C8B-B14F-4D97-AF65-F5344CB8AC3E}">
        <p14:creationId xmlns:p14="http://schemas.microsoft.com/office/powerpoint/2010/main" val="2428255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07AA5-1724-3C98-423C-39ECB76BE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03D101-0DD1-6EB6-1E5B-C3378E8A45CD}"/>
              </a:ext>
            </a:extLst>
          </p:cNvPr>
          <p:cNvSpPr>
            <a:spLocks noGrp="1"/>
          </p:cNvSpPr>
          <p:nvPr>
            <p:ph type="title"/>
          </p:nvPr>
        </p:nvSpPr>
        <p:spPr>
          <a:xfrm>
            <a:off x="189186" y="87300"/>
            <a:ext cx="11508543" cy="640729"/>
          </a:xfrm>
        </p:spPr>
        <p:txBody>
          <a:bodyPr>
            <a:noAutofit/>
          </a:bodyPr>
          <a:lstStyle/>
          <a:p>
            <a:r>
              <a:rPr lang="en-US" sz="2000" i="1" dirty="0"/>
              <a:t>Estimate of BNL and </a:t>
            </a:r>
            <a:r>
              <a:rPr lang="en-US" sz="2000" i="1" dirty="0" err="1"/>
              <a:t>JLab</a:t>
            </a:r>
            <a:r>
              <a:rPr lang="en-US" sz="2000" i="1" dirty="0"/>
              <a:t> requirements for the </a:t>
            </a:r>
            <a:r>
              <a:rPr lang="en-US" sz="2000" i="1" dirty="0" err="1"/>
              <a:t>ePIC</a:t>
            </a:r>
            <a:r>
              <a:rPr lang="en-US" sz="2000" i="1" dirty="0"/>
              <a:t>/EIC computing in 2027-2032. </a:t>
            </a:r>
            <a:br>
              <a:rPr lang="en-US" sz="2000" i="1" dirty="0"/>
            </a:br>
            <a:r>
              <a:rPr lang="en-US" sz="2000" i="1" dirty="0">
                <a:solidFill>
                  <a:srgbClr val="0070C0"/>
                </a:solidFill>
              </a:rPr>
              <a:t>Inputs and Assumptions</a:t>
            </a:r>
            <a:endParaRPr lang="en-US" sz="2000" dirty="0">
              <a:solidFill>
                <a:srgbClr val="0070C0"/>
              </a:solidFill>
            </a:endParaRPr>
          </a:p>
        </p:txBody>
      </p:sp>
      <p:sp>
        <p:nvSpPr>
          <p:cNvPr id="3" name="Content Placeholder 2">
            <a:extLst>
              <a:ext uri="{FF2B5EF4-FFF2-40B4-BE49-F238E27FC236}">
                <a16:creationId xmlns:a16="http://schemas.microsoft.com/office/drawing/2014/main" id="{2BAEF48B-AFEA-5339-66AC-1208425A0EAB}"/>
              </a:ext>
            </a:extLst>
          </p:cNvPr>
          <p:cNvSpPr>
            <a:spLocks noGrp="1"/>
          </p:cNvSpPr>
          <p:nvPr>
            <p:ph idx="1"/>
          </p:nvPr>
        </p:nvSpPr>
        <p:spPr/>
        <p:txBody>
          <a:bodyPr/>
          <a:lstStyle/>
          <a:p>
            <a:pPr marL="457200" indent="-457200">
              <a:buFont typeface="+mj-lt"/>
              <a:buAutoNum type="arabicPeriod"/>
            </a:pPr>
            <a:r>
              <a:rPr lang="en-US" sz="1800" i="1" dirty="0"/>
              <a:t>The estimates are based on the most recent version of the</a:t>
            </a:r>
            <a:r>
              <a:rPr lang="en-US" sz="1800" dirty="0"/>
              <a:t> </a:t>
            </a:r>
            <a:r>
              <a:rPr lang="en-US" sz="1800" i="1" dirty="0" err="1"/>
              <a:t>ePIC</a:t>
            </a:r>
            <a:r>
              <a:rPr lang="en-US" sz="1800" i="1" dirty="0"/>
              <a:t> Streaming Computing Model Report,  it is</a:t>
            </a:r>
            <a:r>
              <a:rPr lang="en-US" sz="1800" dirty="0"/>
              <a:t> </a:t>
            </a:r>
            <a:r>
              <a:rPr lang="en-US" sz="1800" i="1" dirty="0"/>
              <a:t>assumed that in 2034 the EIC will operate at 10% of its expected maximum luminosity of</a:t>
            </a:r>
            <a:r>
              <a:rPr lang="en-US" sz="1800" dirty="0"/>
              <a:t> </a:t>
            </a:r>
            <a:r>
              <a:rPr lang="en-US" sz="1800" i="1" dirty="0"/>
              <a:t>approximately 10</a:t>
            </a:r>
            <a:r>
              <a:rPr lang="en-US" sz="1800" i="1" baseline="30000" dirty="0"/>
              <a:t>34</a:t>
            </a:r>
            <a:r>
              <a:rPr lang="en-US" sz="1800" i="1" dirty="0"/>
              <a:t> cm⁻</a:t>
            </a:r>
            <a:r>
              <a:rPr lang="en-US" sz="1800" i="1" baseline="30000" dirty="0"/>
              <a:t>2</a:t>
            </a:r>
            <a:r>
              <a:rPr lang="en-US" sz="1800" i="1" dirty="0"/>
              <a:t>s⁻</a:t>
            </a:r>
            <a:r>
              <a:rPr lang="en-US" sz="1800" i="1" baseline="30000" dirty="0"/>
              <a:t>1</a:t>
            </a:r>
            <a:endParaRPr lang="en-US" sz="1800" baseline="30000" dirty="0"/>
          </a:p>
          <a:p>
            <a:pPr marL="457200" indent="-457200">
              <a:buFont typeface="+mj-lt"/>
              <a:buAutoNum type="arabicPeriod"/>
            </a:pPr>
            <a:r>
              <a:rPr lang="en-US" sz="1800" i="1" dirty="0"/>
              <a:t>To estimate host labs contributions, we assume their share is based on the</a:t>
            </a:r>
            <a:r>
              <a:rPr lang="en-US" sz="1800" dirty="0"/>
              <a:t> </a:t>
            </a:r>
            <a:r>
              <a:rPr lang="en-US" sz="1800" i="1" dirty="0"/>
              <a:t>following allocation fractions for the first year of running</a:t>
            </a:r>
          </a:p>
          <a:p>
            <a:pPr marL="0" indent="0">
              <a:buNone/>
            </a:pPr>
            <a:endParaRPr lang="en-US" sz="2000" dirty="0"/>
          </a:p>
          <a:p>
            <a:pPr marL="0" indent="0">
              <a:buNone/>
            </a:pPr>
            <a:endParaRPr lang="en-US" sz="1600" i="1" dirty="0"/>
          </a:p>
          <a:p>
            <a:pPr marL="0" indent="0">
              <a:buNone/>
            </a:pPr>
            <a:endParaRPr lang="en-US" sz="1600" i="1" dirty="0"/>
          </a:p>
          <a:p>
            <a:pPr marL="0" indent="0">
              <a:buNone/>
            </a:pPr>
            <a:r>
              <a:rPr lang="en-US" sz="1600" i="1" dirty="0"/>
              <a:t>It is further assumed that Echelon 1 computing facilities will be sufficient to perform prompt and</a:t>
            </a:r>
            <a:r>
              <a:rPr lang="en-US" sz="1600" dirty="0"/>
              <a:t> </a:t>
            </a:r>
            <a:r>
              <a:rPr lang="en-US" sz="1600" i="1" dirty="0"/>
              <a:t>full processing of </a:t>
            </a:r>
            <a:r>
              <a:rPr lang="en-US" sz="1600" i="1" dirty="0" err="1"/>
              <a:t>ePIC</a:t>
            </a:r>
            <a:r>
              <a:rPr lang="en-US" sz="1600" i="1" dirty="0"/>
              <a:t> data at the EIC startup. This aligns with the expectation that two data</a:t>
            </a:r>
            <a:r>
              <a:rPr lang="en-US" sz="1600" dirty="0"/>
              <a:t> </a:t>
            </a:r>
            <a:r>
              <a:rPr lang="en-US" sz="1600" i="1" dirty="0"/>
              <a:t>replicas will be archived at BNL and </a:t>
            </a:r>
            <a:r>
              <a:rPr lang="en-US" sz="1600" i="1" dirty="0" err="1"/>
              <a:t>JLab</a:t>
            </a:r>
            <a:r>
              <a:rPr lang="en-US" sz="1600" i="1" dirty="0"/>
              <a:t> and Echelon 2 sites will not be fully operational by</a:t>
            </a:r>
            <a:r>
              <a:rPr lang="en-US" sz="1600" dirty="0"/>
              <a:t> </a:t>
            </a:r>
            <a:r>
              <a:rPr lang="en-US" sz="1600" i="1" dirty="0"/>
              <a:t>2034.</a:t>
            </a:r>
            <a:endParaRPr lang="en-US" sz="1400" dirty="0"/>
          </a:p>
          <a:p>
            <a:pPr marL="457200" indent="-457200">
              <a:buFont typeface="+mj-lt"/>
              <a:buAutoNum type="arabicPeriod" startAt="3"/>
            </a:pPr>
            <a:r>
              <a:rPr lang="en-US" sz="1800" i="1" dirty="0"/>
              <a:t>We assume a typical 99% of uptime for the Echelon1 computing resources.</a:t>
            </a:r>
          </a:p>
          <a:p>
            <a:pPr marL="457200" indent="-457200">
              <a:buFont typeface="+mj-lt"/>
              <a:buAutoNum type="arabicPeriod" startAt="3"/>
            </a:pPr>
            <a:r>
              <a:rPr lang="en-US" sz="1800" i="1" dirty="0"/>
              <a:t>A common 5-year replacement cycle is assumed for computing and storage</a:t>
            </a:r>
            <a:r>
              <a:rPr lang="en-US" sz="1800" dirty="0"/>
              <a:t> </a:t>
            </a:r>
            <a:r>
              <a:rPr lang="en-US" sz="1800" i="1" dirty="0"/>
              <a:t>servers. Equipment can be purchased with longer warranty (at a cost) and can also be operated</a:t>
            </a:r>
            <a:r>
              <a:rPr lang="en-US" sz="1800" dirty="0"/>
              <a:t> </a:t>
            </a:r>
            <a:r>
              <a:rPr lang="en-US" sz="1800" i="1" dirty="0"/>
              <a:t>out-of-warrant (at a risk).</a:t>
            </a:r>
          </a:p>
          <a:p>
            <a:pPr marL="0" indent="0">
              <a:buNone/>
            </a:pPr>
            <a:r>
              <a:rPr lang="en-US" sz="1800" i="1" dirty="0">
                <a:solidFill>
                  <a:srgbClr val="0070C0"/>
                </a:solidFill>
              </a:rPr>
              <a:t>Final assumption</a:t>
            </a:r>
            <a:r>
              <a:rPr lang="en-US" sz="1800" i="1" dirty="0"/>
              <a:t>: The final assumption concerns the EIC schedule. The execution of the</a:t>
            </a:r>
            <a:r>
              <a:rPr lang="en-US" sz="1800" dirty="0"/>
              <a:t> </a:t>
            </a:r>
            <a:r>
              <a:rPr lang="en-US" sz="1800" i="1" dirty="0"/>
              <a:t>current request will cover the period between 01/01/2027 until 12/31/2032. Computing</a:t>
            </a:r>
            <a:r>
              <a:rPr lang="en-US" sz="1800" dirty="0"/>
              <a:t> </a:t>
            </a:r>
            <a:r>
              <a:rPr lang="en-US" sz="1800" i="1" dirty="0"/>
              <a:t>procurement and deployment are aligned with the overall EIC Project schedule and the</a:t>
            </a:r>
            <a:r>
              <a:rPr lang="en-US" sz="1800" dirty="0"/>
              <a:t> </a:t>
            </a:r>
            <a:r>
              <a:rPr lang="en-US" sz="1800" i="1" dirty="0"/>
              <a:t>associated timelines for the development and deployment of the </a:t>
            </a:r>
            <a:r>
              <a:rPr lang="en-US" sz="1800" i="1" dirty="0" err="1"/>
              <a:t>ePIC</a:t>
            </a:r>
            <a:r>
              <a:rPr lang="en-US" sz="1800" i="1" dirty="0"/>
              <a:t> DAQ, computing, and AI</a:t>
            </a:r>
            <a:r>
              <a:rPr lang="en-US" sz="1800" dirty="0"/>
              <a:t> </a:t>
            </a:r>
            <a:r>
              <a:rPr lang="en-US" sz="1800" i="1" dirty="0"/>
              <a:t>components.</a:t>
            </a:r>
            <a:endParaRPr lang="en-US" sz="1800" dirty="0"/>
          </a:p>
          <a:p>
            <a:pPr marL="457200" indent="-457200">
              <a:buFont typeface="+mj-lt"/>
              <a:buAutoNum type="arabicPeriod" startAt="3"/>
            </a:pPr>
            <a:endParaRPr lang="en-US" sz="2000" dirty="0"/>
          </a:p>
          <a:p>
            <a:pPr marL="457200" indent="-457200">
              <a:buFont typeface="+mj-lt"/>
              <a:buAutoNum type="arabicPeriod" startAt="3"/>
            </a:pPr>
            <a:endParaRPr lang="en-US" i="1" dirty="0"/>
          </a:p>
          <a:p>
            <a:endParaRPr lang="en-US" dirty="0"/>
          </a:p>
        </p:txBody>
      </p:sp>
      <p:sp>
        <p:nvSpPr>
          <p:cNvPr id="4" name="Slide Number Placeholder 3">
            <a:extLst>
              <a:ext uri="{FF2B5EF4-FFF2-40B4-BE49-F238E27FC236}">
                <a16:creationId xmlns:a16="http://schemas.microsoft.com/office/drawing/2014/main" id="{819BF7F1-71AA-0449-07E8-CB40EEF41394}"/>
              </a:ext>
            </a:extLst>
          </p:cNvPr>
          <p:cNvSpPr>
            <a:spLocks noGrp="1"/>
          </p:cNvSpPr>
          <p:nvPr>
            <p:ph type="sldNum" sz="quarter" idx="12"/>
          </p:nvPr>
        </p:nvSpPr>
        <p:spPr/>
        <p:txBody>
          <a:bodyPr/>
          <a:lstStyle/>
          <a:p>
            <a:fld id="{07E1C93C-5050-FC42-8F10-D22D4F119D13}" type="slidenum">
              <a:rPr lang="en-US" smtClean="0"/>
              <a:pPr/>
              <a:t>13</a:t>
            </a:fld>
            <a:endParaRPr lang="en-US"/>
          </a:p>
        </p:txBody>
      </p:sp>
      <p:pic>
        <p:nvPicPr>
          <p:cNvPr id="7" name="Picture 6" descr="Chart&#10;&#10;AI-generated content may be incorrect.">
            <a:extLst>
              <a:ext uri="{FF2B5EF4-FFF2-40B4-BE49-F238E27FC236}">
                <a16:creationId xmlns:a16="http://schemas.microsoft.com/office/drawing/2014/main" id="{5BF6CD91-6708-9AC6-6CF9-4417A46844A5}"/>
              </a:ext>
            </a:extLst>
          </p:cNvPr>
          <p:cNvPicPr>
            <a:picLocks noChangeAspect="1"/>
          </p:cNvPicPr>
          <p:nvPr/>
        </p:nvPicPr>
        <p:blipFill>
          <a:blip r:embed="rId2"/>
          <a:stretch>
            <a:fillRect/>
          </a:stretch>
        </p:blipFill>
        <p:spPr>
          <a:xfrm>
            <a:off x="1749543" y="2425357"/>
            <a:ext cx="7772400" cy="1003643"/>
          </a:xfrm>
          <a:prstGeom prst="rect">
            <a:avLst/>
          </a:prstGeom>
        </p:spPr>
      </p:pic>
    </p:spTree>
    <p:extLst>
      <p:ext uri="{BB962C8B-B14F-4D97-AF65-F5344CB8AC3E}">
        <p14:creationId xmlns:p14="http://schemas.microsoft.com/office/powerpoint/2010/main" val="80956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1A064-E9A7-D52C-0D04-4F015E999573}"/>
              </a:ext>
            </a:extLst>
          </p:cNvPr>
          <p:cNvSpPr>
            <a:spLocks noGrp="1"/>
          </p:cNvSpPr>
          <p:nvPr>
            <p:ph type="title"/>
          </p:nvPr>
        </p:nvSpPr>
        <p:spPr>
          <a:xfrm>
            <a:off x="453081" y="113640"/>
            <a:ext cx="11285837" cy="487490"/>
          </a:xfrm>
        </p:spPr>
        <p:txBody>
          <a:bodyPr/>
          <a:lstStyle/>
          <a:p>
            <a:r>
              <a:rPr lang="en-US" dirty="0" err="1"/>
              <a:t>ePIC</a:t>
            </a:r>
            <a:r>
              <a:rPr lang="en-US" dirty="0"/>
              <a:t>/EIC growth of computing needs at BNL and </a:t>
            </a:r>
            <a:r>
              <a:rPr lang="en-US" dirty="0" err="1"/>
              <a:t>JLab</a:t>
            </a:r>
            <a:r>
              <a:rPr lang="en-US" dirty="0"/>
              <a:t> [2027-2029] </a:t>
            </a:r>
          </a:p>
        </p:txBody>
      </p:sp>
      <p:sp>
        <p:nvSpPr>
          <p:cNvPr id="4" name="Slide Number Placeholder 3">
            <a:extLst>
              <a:ext uri="{FF2B5EF4-FFF2-40B4-BE49-F238E27FC236}">
                <a16:creationId xmlns:a16="http://schemas.microsoft.com/office/drawing/2014/main" id="{4DF00034-492A-4FD3-D558-FC3839A362CD}"/>
              </a:ext>
            </a:extLst>
          </p:cNvPr>
          <p:cNvSpPr>
            <a:spLocks noGrp="1"/>
          </p:cNvSpPr>
          <p:nvPr>
            <p:ph type="sldNum" sz="quarter" idx="12"/>
          </p:nvPr>
        </p:nvSpPr>
        <p:spPr/>
        <p:txBody>
          <a:bodyPr/>
          <a:lstStyle/>
          <a:p>
            <a:fld id="{07E1C93C-5050-FC42-8F10-D22D4F119D13}" type="slidenum">
              <a:rPr lang="en-US" smtClean="0"/>
              <a:pPr/>
              <a:t>14</a:t>
            </a:fld>
            <a:endParaRPr lang="en-US"/>
          </a:p>
        </p:txBody>
      </p:sp>
      <p:pic>
        <p:nvPicPr>
          <p:cNvPr id="8" name="Picture 7" descr="Table&#10;&#10;AI-generated content may be incorrect.">
            <a:extLst>
              <a:ext uri="{FF2B5EF4-FFF2-40B4-BE49-F238E27FC236}">
                <a16:creationId xmlns:a16="http://schemas.microsoft.com/office/drawing/2014/main" id="{2A05BC6B-B02F-C22F-D547-4FB6313F8E10}"/>
              </a:ext>
            </a:extLst>
          </p:cNvPr>
          <p:cNvPicPr>
            <a:picLocks noChangeAspect="1"/>
          </p:cNvPicPr>
          <p:nvPr/>
        </p:nvPicPr>
        <p:blipFill>
          <a:blip r:embed="rId3"/>
          <a:stretch>
            <a:fillRect/>
          </a:stretch>
        </p:blipFill>
        <p:spPr>
          <a:xfrm>
            <a:off x="-96787" y="1114815"/>
            <a:ext cx="6524925" cy="3426874"/>
          </a:xfrm>
          <a:prstGeom prst="rect">
            <a:avLst/>
          </a:prstGeom>
        </p:spPr>
      </p:pic>
      <p:pic>
        <p:nvPicPr>
          <p:cNvPr id="11" name="Picture 10" descr="Chart, bar chart&#10;&#10;AI-generated content may be incorrect.">
            <a:extLst>
              <a:ext uri="{FF2B5EF4-FFF2-40B4-BE49-F238E27FC236}">
                <a16:creationId xmlns:a16="http://schemas.microsoft.com/office/drawing/2014/main" id="{66B9A9B8-7E01-DCAB-06F5-9A05976A90C0}"/>
              </a:ext>
            </a:extLst>
          </p:cNvPr>
          <p:cNvPicPr>
            <a:picLocks noChangeAspect="1"/>
          </p:cNvPicPr>
          <p:nvPr/>
        </p:nvPicPr>
        <p:blipFill>
          <a:blip r:embed="rId4"/>
          <a:stretch>
            <a:fillRect/>
          </a:stretch>
        </p:blipFill>
        <p:spPr>
          <a:xfrm>
            <a:off x="7113299" y="4389370"/>
            <a:ext cx="4932088" cy="2468629"/>
          </a:xfrm>
          <a:prstGeom prst="rect">
            <a:avLst/>
          </a:prstGeom>
        </p:spPr>
      </p:pic>
      <p:pic>
        <p:nvPicPr>
          <p:cNvPr id="12" name="Picture 11" descr="Chart, bar chart&#10;&#10;AI-generated content may be incorrect.">
            <a:extLst>
              <a:ext uri="{FF2B5EF4-FFF2-40B4-BE49-F238E27FC236}">
                <a16:creationId xmlns:a16="http://schemas.microsoft.com/office/drawing/2014/main" id="{910AE8D4-BFB3-2BF3-A4B4-633ADF2E4F7D}"/>
              </a:ext>
            </a:extLst>
          </p:cNvPr>
          <p:cNvPicPr>
            <a:picLocks noChangeAspect="1"/>
          </p:cNvPicPr>
          <p:nvPr/>
        </p:nvPicPr>
        <p:blipFill>
          <a:blip r:embed="rId5"/>
          <a:stretch>
            <a:fillRect/>
          </a:stretch>
        </p:blipFill>
        <p:spPr>
          <a:xfrm>
            <a:off x="205050" y="4394017"/>
            <a:ext cx="5537828" cy="2376683"/>
          </a:xfrm>
          <a:prstGeom prst="rect">
            <a:avLst/>
          </a:prstGeom>
        </p:spPr>
      </p:pic>
      <p:sp>
        <p:nvSpPr>
          <p:cNvPr id="15" name="TextBox 14">
            <a:extLst>
              <a:ext uri="{FF2B5EF4-FFF2-40B4-BE49-F238E27FC236}">
                <a16:creationId xmlns:a16="http://schemas.microsoft.com/office/drawing/2014/main" id="{2DD50C96-31A9-3AB7-8AF2-8374A074B4B6}"/>
              </a:ext>
            </a:extLst>
          </p:cNvPr>
          <p:cNvSpPr txBox="1"/>
          <p:nvPr/>
        </p:nvSpPr>
        <p:spPr>
          <a:xfrm>
            <a:off x="7701788" y="6123737"/>
            <a:ext cx="519694" cy="276999"/>
          </a:xfrm>
          <a:prstGeom prst="rect">
            <a:avLst/>
          </a:prstGeom>
          <a:noFill/>
        </p:spPr>
        <p:txBody>
          <a:bodyPr wrap="none" rtlCol="0">
            <a:spAutoFit/>
          </a:bodyPr>
          <a:lstStyle/>
          <a:p>
            <a:r>
              <a:rPr lang="en-US" sz="1200" dirty="0">
                <a:solidFill>
                  <a:srgbClr val="0070C0"/>
                </a:solidFill>
              </a:rPr>
              <a:t>3 FTE</a:t>
            </a:r>
          </a:p>
        </p:txBody>
      </p:sp>
      <p:sp>
        <p:nvSpPr>
          <p:cNvPr id="16" name="TextBox 15">
            <a:extLst>
              <a:ext uri="{FF2B5EF4-FFF2-40B4-BE49-F238E27FC236}">
                <a16:creationId xmlns:a16="http://schemas.microsoft.com/office/drawing/2014/main" id="{37F5A2A1-A4D0-5942-4294-1206D19E267A}"/>
              </a:ext>
            </a:extLst>
          </p:cNvPr>
          <p:cNvSpPr txBox="1"/>
          <p:nvPr/>
        </p:nvSpPr>
        <p:spPr>
          <a:xfrm>
            <a:off x="8154706" y="6033529"/>
            <a:ext cx="519694" cy="276999"/>
          </a:xfrm>
          <a:prstGeom prst="rect">
            <a:avLst/>
          </a:prstGeom>
          <a:noFill/>
        </p:spPr>
        <p:txBody>
          <a:bodyPr wrap="none" rtlCol="0">
            <a:spAutoFit/>
          </a:bodyPr>
          <a:lstStyle/>
          <a:p>
            <a:r>
              <a:rPr lang="en-US" sz="1200" dirty="0">
                <a:solidFill>
                  <a:srgbClr val="0070C0"/>
                </a:solidFill>
              </a:rPr>
              <a:t>4 FTE</a:t>
            </a:r>
          </a:p>
        </p:txBody>
      </p:sp>
      <p:sp>
        <p:nvSpPr>
          <p:cNvPr id="17" name="TextBox 16">
            <a:extLst>
              <a:ext uri="{FF2B5EF4-FFF2-40B4-BE49-F238E27FC236}">
                <a16:creationId xmlns:a16="http://schemas.microsoft.com/office/drawing/2014/main" id="{98E4316D-7A18-D9BC-D414-38775F96A0F7}"/>
              </a:ext>
            </a:extLst>
          </p:cNvPr>
          <p:cNvSpPr txBox="1"/>
          <p:nvPr/>
        </p:nvSpPr>
        <p:spPr>
          <a:xfrm>
            <a:off x="8656948" y="5968739"/>
            <a:ext cx="519694" cy="276999"/>
          </a:xfrm>
          <a:prstGeom prst="rect">
            <a:avLst/>
          </a:prstGeom>
          <a:noFill/>
        </p:spPr>
        <p:txBody>
          <a:bodyPr wrap="none" rtlCol="0">
            <a:spAutoFit/>
          </a:bodyPr>
          <a:lstStyle/>
          <a:p>
            <a:r>
              <a:rPr lang="en-US" sz="1200" dirty="0">
                <a:solidFill>
                  <a:srgbClr val="0070C0"/>
                </a:solidFill>
              </a:rPr>
              <a:t>5 FTE</a:t>
            </a:r>
          </a:p>
        </p:txBody>
      </p:sp>
      <p:sp>
        <p:nvSpPr>
          <p:cNvPr id="3" name="TextBox 2">
            <a:extLst>
              <a:ext uri="{FF2B5EF4-FFF2-40B4-BE49-F238E27FC236}">
                <a16:creationId xmlns:a16="http://schemas.microsoft.com/office/drawing/2014/main" id="{2D2E58FE-E785-FDF0-0AAB-75B78CF6C54A}"/>
              </a:ext>
            </a:extLst>
          </p:cNvPr>
          <p:cNvSpPr txBox="1"/>
          <p:nvPr/>
        </p:nvSpPr>
        <p:spPr>
          <a:xfrm>
            <a:off x="1456892" y="4325055"/>
            <a:ext cx="3182218" cy="338554"/>
          </a:xfrm>
          <a:prstGeom prst="rect">
            <a:avLst/>
          </a:prstGeom>
          <a:noFill/>
        </p:spPr>
        <p:txBody>
          <a:bodyPr wrap="none" rtlCol="0">
            <a:spAutoFit/>
          </a:bodyPr>
          <a:lstStyle/>
          <a:p>
            <a:r>
              <a:rPr lang="en-US" sz="1600" b="1" dirty="0">
                <a:solidFill>
                  <a:schemeClr val="accent6">
                    <a:lumMod val="75000"/>
                  </a:schemeClr>
                </a:solidFill>
              </a:rPr>
              <a:t>CPU</a:t>
            </a:r>
            <a:r>
              <a:rPr lang="en-US" sz="1600" b="1" dirty="0">
                <a:solidFill>
                  <a:srgbClr val="00B050"/>
                </a:solidFill>
              </a:rPr>
              <a:t> </a:t>
            </a:r>
            <a:r>
              <a:rPr lang="en-US" sz="1600" dirty="0"/>
              <a:t>and </a:t>
            </a:r>
            <a:r>
              <a:rPr lang="en-US" sz="1600" b="1" dirty="0">
                <a:solidFill>
                  <a:srgbClr val="0070C0"/>
                </a:solidFill>
              </a:rPr>
              <a:t>Storage</a:t>
            </a:r>
            <a:r>
              <a:rPr lang="en-US" sz="1600" b="1" dirty="0"/>
              <a:t> </a:t>
            </a:r>
            <a:r>
              <a:rPr lang="en-US" sz="1600" dirty="0"/>
              <a:t>profiles 2027-2032</a:t>
            </a:r>
          </a:p>
        </p:txBody>
      </p:sp>
      <p:sp>
        <p:nvSpPr>
          <p:cNvPr id="5" name="TextBox 4">
            <a:extLst>
              <a:ext uri="{FF2B5EF4-FFF2-40B4-BE49-F238E27FC236}">
                <a16:creationId xmlns:a16="http://schemas.microsoft.com/office/drawing/2014/main" id="{18B1F41D-1B02-31DF-2993-DEBF3C434BE5}"/>
              </a:ext>
            </a:extLst>
          </p:cNvPr>
          <p:cNvSpPr txBox="1"/>
          <p:nvPr/>
        </p:nvSpPr>
        <p:spPr>
          <a:xfrm>
            <a:off x="1429213" y="801623"/>
            <a:ext cx="4000898" cy="338554"/>
          </a:xfrm>
          <a:prstGeom prst="rect">
            <a:avLst/>
          </a:prstGeom>
          <a:noFill/>
        </p:spPr>
        <p:txBody>
          <a:bodyPr wrap="square" rtlCol="0">
            <a:spAutoFit/>
          </a:bodyPr>
          <a:lstStyle/>
          <a:p>
            <a:r>
              <a:rPr lang="en-US" sz="1600" b="1" dirty="0">
                <a:solidFill>
                  <a:schemeClr val="accent6">
                    <a:lumMod val="75000"/>
                  </a:schemeClr>
                </a:solidFill>
              </a:rPr>
              <a:t>CPU</a:t>
            </a:r>
            <a:r>
              <a:rPr lang="en-US" sz="1600" b="1" dirty="0">
                <a:solidFill>
                  <a:srgbClr val="00B050"/>
                </a:solidFill>
              </a:rPr>
              <a:t> </a:t>
            </a:r>
            <a:r>
              <a:rPr lang="en-US" sz="1600" dirty="0"/>
              <a:t>and </a:t>
            </a:r>
            <a:r>
              <a:rPr lang="en-US" sz="1600" b="1" dirty="0">
                <a:solidFill>
                  <a:srgbClr val="0070C0"/>
                </a:solidFill>
              </a:rPr>
              <a:t>Storage</a:t>
            </a:r>
            <a:r>
              <a:rPr lang="en-US" sz="1600" dirty="0"/>
              <a:t>  Estimates 2027-2032</a:t>
            </a:r>
          </a:p>
        </p:txBody>
      </p:sp>
      <p:sp>
        <p:nvSpPr>
          <p:cNvPr id="9" name="Rounded Rectangle 8">
            <a:extLst>
              <a:ext uri="{FF2B5EF4-FFF2-40B4-BE49-F238E27FC236}">
                <a16:creationId xmlns:a16="http://schemas.microsoft.com/office/drawing/2014/main" id="{8189D058-F064-9080-692D-785D180C662B}"/>
              </a:ext>
            </a:extLst>
          </p:cNvPr>
          <p:cNvSpPr/>
          <p:nvPr/>
        </p:nvSpPr>
        <p:spPr>
          <a:xfrm>
            <a:off x="6192790" y="801623"/>
            <a:ext cx="5896564" cy="3523431"/>
          </a:xfrm>
          <a:prstGeom prst="round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909D0F5-E656-BF19-3C26-FA0891A44E2F}"/>
              </a:ext>
            </a:extLst>
          </p:cNvPr>
          <p:cNvSpPr txBox="1"/>
          <p:nvPr/>
        </p:nvSpPr>
        <p:spPr>
          <a:xfrm>
            <a:off x="6272393" y="962121"/>
            <a:ext cx="5833687" cy="3293209"/>
          </a:xfrm>
          <a:prstGeom prst="rect">
            <a:avLst/>
          </a:prstGeom>
          <a:noFill/>
        </p:spPr>
        <p:txBody>
          <a:bodyPr wrap="square" rtlCol="0">
            <a:spAutoFit/>
          </a:bodyPr>
          <a:lstStyle/>
          <a:p>
            <a:pPr marL="285750" indent="-285750">
              <a:buFont typeface="Wingdings" pitchFamily="2" charset="2"/>
              <a:buChar char="q"/>
            </a:pPr>
            <a:r>
              <a:rPr lang="en-US" sz="1600" i="1" dirty="0"/>
              <a:t>There is a gap in the funding of IT resources between the EIC project and EIC operations, and the  DOE’s OHENP is aware of this. According to DOE OHENP it is necessary that the laboratories prioritize their allocation of facility operations funds to address this gap </a:t>
            </a:r>
          </a:p>
          <a:p>
            <a:pPr marL="285750" indent="-285750">
              <a:buFont typeface="Wingdings" pitchFamily="2" charset="2"/>
              <a:buChar char="q"/>
            </a:pPr>
            <a:r>
              <a:rPr lang="en-US" sz="1600" i="1" dirty="0"/>
              <a:t>The computing requirements of the host laboratories appear reasonable, and the DOE (in collaboration with BNL and </a:t>
            </a:r>
            <a:r>
              <a:rPr lang="en-US" sz="1600" i="1" dirty="0" err="1"/>
              <a:t>JLab</a:t>
            </a:r>
            <a:r>
              <a:rPr lang="en-US" sz="1600" i="1" dirty="0"/>
              <a:t>) is working on how IT costs for the period 2027–2029 could be incorporated into the EIC portfolio.</a:t>
            </a:r>
          </a:p>
          <a:p>
            <a:pPr marL="285750" indent="-285750">
              <a:buFont typeface="Wingdings" pitchFamily="2" charset="2"/>
              <a:buChar char="q"/>
            </a:pPr>
            <a:r>
              <a:rPr lang="en-US" sz="1600" i="1" dirty="0"/>
              <a:t>The DOE does not foresee any fundamental issues regarding Echelon 1 funding from the CY2027 onwards. However, EIC compute needs will have to be addressed within the constraints that the program has shared with the laboratory leadership</a:t>
            </a:r>
          </a:p>
        </p:txBody>
      </p:sp>
      <p:sp>
        <p:nvSpPr>
          <p:cNvPr id="19" name="Rounded Rectangle 18">
            <a:extLst>
              <a:ext uri="{FF2B5EF4-FFF2-40B4-BE49-F238E27FC236}">
                <a16:creationId xmlns:a16="http://schemas.microsoft.com/office/drawing/2014/main" id="{8DFC6EDD-070A-C7CA-678E-D46CF349EB43}"/>
              </a:ext>
            </a:extLst>
          </p:cNvPr>
          <p:cNvSpPr/>
          <p:nvPr/>
        </p:nvSpPr>
        <p:spPr>
          <a:xfrm>
            <a:off x="102647" y="2526777"/>
            <a:ext cx="6014389" cy="914131"/>
          </a:xfrm>
          <a:prstGeom prst="roundRect">
            <a:avLst/>
          </a:prstGeom>
          <a:noFill/>
          <a:ln w="317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9170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58233-9EEB-93C1-72C0-495795B21B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B54493-66BC-B589-973C-9034C8153E20}"/>
              </a:ext>
            </a:extLst>
          </p:cNvPr>
          <p:cNvSpPr>
            <a:spLocks noGrp="1"/>
          </p:cNvSpPr>
          <p:nvPr>
            <p:ph type="title"/>
          </p:nvPr>
        </p:nvSpPr>
        <p:spPr/>
        <p:txBody>
          <a:bodyPr>
            <a:normAutofit fontScale="90000"/>
          </a:bodyPr>
          <a:lstStyle/>
          <a:p>
            <a:r>
              <a:rPr lang="en-US" sz="2800" dirty="0"/>
              <a:t>Progress and Priorities. </a:t>
            </a:r>
            <a:r>
              <a:rPr lang="en-US" sz="2800" dirty="0">
                <a:solidFill>
                  <a:srgbClr val="FF0000"/>
                </a:solidFill>
              </a:rPr>
              <a:t>Track 2 : Echelon1s computing needs. Summary</a:t>
            </a:r>
          </a:p>
        </p:txBody>
      </p:sp>
      <p:sp>
        <p:nvSpPr>
          <p:cNvPr id="3" name="Content Placeholder 2">
            <a:extLst>
              <a:ext uri="{FF2B5EF4-FFF2-40B4-BE49-F238E27FC236}">
                <a16:creationId xmlns:a16="http://schemas.microsoft.com/office/drawing/2014/main" id="{DBB54D78-D13B-9611-9740-A4FE3BF75E85}"/>
              </a:ext>
            </a:extLst>
          </p:cNvPr>
          <p:cNvSpPr>
            <a:spLocks noGrp="1"/>
          </p:cNvSpPr>
          <p:nvPr>
            <p:ph idx="1"/>
          </p:nvPr>
        </p:nvSpPr>
        <p:spPr>
          <a:xfrm>
            <a:off x="140488" y="873000"/>
            <a:ext cx="11911023" cy="5594336"/>
          </a:xfrm>
        </p:spPr>
        <p:txBody>
          <a:bodyPr/>
          <a:lstStyle/>
          <a:p>
            <a:pPr marL="342900" lvl="0" indent="-342900" eaLnBrk="0" fontAlgn="base" hangingPunct="0">
              <a:lnSpc>
                <a:spcPct val="100000"/>
              </a:lnSpc>
              <a:spcBef>
                <a:spcPct val="0"/>
              </a:spcBef>
              <a:spcAft>
                <a:spcPct val="0"/>
              </a:spcAft>
              <a:buFont typeface="+mj-lt"/>
              <a:buAutoNum type="arabicPeriod"/>
            </a:pPr>
            <a:r>
              <a:rPr lang="en-US" altLang="en-US" sz="2000" dirty="0">
                <a:solidFill>
                  <a:srgbClr val="000000"/>
                </a:solidFill>
              </a:rPr>
              <a:t>There is a request for </a:t>
            </a:r>
            <a:r>
              <a:rPr lang="en-US" altLang="en-US" sz="2000" dirty="0">
                <a:solidFill>
                  <a:srgbClr val="0070C0"/>
                </a:solidFill>
              </a:rPr>
              <a:t>dedicated </a:t>
            </a:r>
            <a:r>
              <a:rPr lang="en-US" altLang="en-US" sz="2000" dirty="0" err="1">
                <a:solidFill>
                  <a:srgbClr val="0070C0"/>
                </a:solidFill>
              </a:rPr>
              <a:t>ePIC</a:t>
            </a:r>
            <a:r>
              <a:rPr lang="en-US" altLang="en-US" sz="2000" dirty="0">
                <a:solidFill>
                  <a:srgbClr val="0070C0"/>
                </a:solidFill>
              </a:rPr>
              <a:t> and EIC project (collider) computing resources </a:t>
            </a:r>
            <a:r>
              <a:rPr lang="en-US" altLang="en-US" sz="2000" dirty="0">
                <a:solidFill>
                  <a:srgbClr val="000000"/>
                </a:solidFill>
              </a:rPr>
              <a:t>(compute, storage, tape, operational support) at both labs today. </a:t>
            </a:r>
          </a:p>
          <a:p>
            <a:pPr marL="742950" lvl="1" indent="-285750">
              <a:buFont typeface="Arial" panose="020B0604020202020204" pitchFamily="34" charset="0"/>
              <a:buChar char="•"/>
            </a:pPr>
            <a:r>
              <a:rPr lang="en-US" sz="1600" dirty="0"/>
              <a:t>EIC project storage needs are small for the next 2-3 years, but CPU needs are a few-1000 CPU x86 (cores), as compared to core needs for EIC/</a:t>
            </a:r>
            <a:r>
              <a:rPr lang="en-US" sz="1600" dirty="0" err="1"/>
              <a:t>ePIC</a:t>
            </a:r>
            <a:r>
              <a:rPr lang="en-US" sz="1600" dirty="0"/>
              <a:t> streaming and data challenges and stress tests (8000, 8000 and 20000 cores, for US Echelon-1 in 2027, 2028 and 2029, resp.)</a:t>
            </a:r>
          </a:p>
          <a:p>
            <a:pPr marL="742950" lvl="1" indent="-285750">
              <a:buFont typeface="Arial" panose="020B0604020202020204" pitchFamily="34" charset="0"/>
              <a:buChar char="•"/>
            </a:pPr>
            <a:r>
              <a:rPr lang="en-US" sz="1600" dirty="0"/>
              <a:t>The </a:t>
            </a:r>
            <a:r>
              <a:rPr lang="en-US" sz="1600" dirty="0" err="1"/>
              <a:t>ePIC</a:t>
            </a:r>
            <a:r>
              <a:rPr lang="en-US" sz="1600" dirty="0"/>
              <a:t> simulation requires significant CPU resources and growing storage capacity, some of which could be opportunistic or EICO resources. However, there is no opportunistic storage, This requires dedicated storage resources from host laboratories and international partners.</a:t>
            </a:r>
          </a:p>
          <a:p>
            <a:pPr marL="457200" lvl="1" indent="0">
              <a:buNone/>
            </a:pPr>
            <a:endParaRPr lang="en-US" altLang="en-US" sz="1800" dirty="0">
              <a:solidFill>
                <a:srgbClr val="000000"/>
              </a:solidFill>
            </a:endParaRPr>
          </a:p>
          <a:p>
            <a:pPr marL="342900" lvl="0" indent="-342900" eaLnBrk="0" fontAlgn="base" hangingPunct="0">
              <a:lnSpc>
                <a:spcPct val="100000"/>
              </a:lnSpc>
              <a:spcBef>
                <a:spcPct val="0"/>
              </a:spcBef>
              <a:spcAft>
                <a:spcPct val="0"/>
              </a:spcAft>
              <a:buFont typeface="+mj-lt"/>
              <a:buAutoNum type="arabicPeriod"/>
            </a:pPr>
            <a:r>
              <a:rPr lang="en-US" altLang="en-US" sz="2000" dirty="0">
                <a:solidFill>
                  <a:srgbClr val="000000"/>
                </a:solidFill>
              </a:rPr>
              <a:t>There are DAQ (Echelon0) plans for early prototyping starting from summer 2026.</a:t>
            </a:r>
          </a:p>
          <a:p>
            <a:pPr marL="342900" lvl="0" indent="-342900" eaLnBrk="0" fontAlgn="base" hangingPunct="0">
              <a:lnSpc>
                <a:spcPct val="100000"/>
              </a:lnSpc>
              <a:spcBef>
                <a:spcPct val="0"/>
              </a:spcBef>
              <a:spcAft>
                <a:spcPct val="0"/>
              </a:spcAft>
              <a:buFont typeface="+mj-lt"/>
              <a:buAutoNum type="arabicPeriod"/>
            </a:pPr>
            <a:endParaRPr lang="en-US" altLang="en-US" sz="2000" dirty="0">
              <a:solidFill>
                <a:srgbClr val="000000"/>
              </a:solidFill>
            </a:endParaRPr>
          </a:p>
          <a:p>
            <a:pPr marL="342900" lvl="0" indent="-342900" eaLnBrk="0" fontAlgn="base" hangingPunct="0">
              <a:lnSpc>
                <a:spcPct val="100000"/>
              </a:lnSpc>
              <a:spcBef>
                <a:spcPct val="0"/>
              </a:spcBef>
              <a:spcAft>
                <a:spcPct val="0"/>
              </a:spcAft>
              <a:buFont typeface="+mj-lt"/>
              <a:buAutoNum type="arabicPeriod"/>
            </a:pPr>
            <a:r>
              <a:rPr lang="en-US" altLang="en-US" sz="2000" dirty="0">
                <a:solidFill>
                  <a:srgbClr val="000000"/>
                </a:solidFill>
              </a:rPr>
              <a:t>BNL and </a:t>
            </a:r>
            <a:r>
              <a:rPr lang="en-US" altLang="en-US" sz="2000" dirty="0" err="1">
                <a:solidFill>
                  <a:srgbClr val="000000"/>
                </a:solidFill>
              </a:rPr>
              <a:t>JLab</a:t>
            </a:r>
            <a:r>
              <a:rPr lang="en-US" altLang="en-US" sz="2000" dirty="0">
                <a:solidFill>
                  <a:srgbClr val="000000"/>
                </a:solidFill>
              </a:rPr>
              <a:t> work on the plan to bridge the gap in computing in 2027-2029  </a:t>
            </a:r>
          </a:p>
          <a:p>
            <a:pPr marL="342900" lvl="0" indent="-342900" eaLnBrk="0" fontAlgn="base" hangingPunct="0">
              <a:lnSpc>
                <a:spcPct val="100000"/>
              </a:lnSpc>
              <a:spcBef>
                <a:spcPct val="0"/>
              </a:spcBef>
              <a:spcAft>
                <a:spcPct val="0"/>
              </a:spcAft>
              <a:buFont typeface="+mj-lt"/>
              <a:buAutoNum type="arabicPeriod"/>
            </a:pPr>
            <a:endParaRPr lang="en-US" altLang="en-US" sz="2000" i="1" dirty="0">
              <a:solidFill>
                <a:srgbClr val="000000"/>
              </a:solidFill>
            </a:endParaRPr>
          </a:p>
          <a:p>
            <a:pPr marL="342900" lvl="0" indent="-342900" eaLnBrk="0" fontAlgn="base" hangingPunct="0">
              <a:lnSpc>
                <a:spcPct val="100000"/>
              </a:lnSpc>
              <a:spcBef>
                <a:spcPct val="0"/>
              </a:spcBef>
              <a:spcAft>
                <a:spcPct val="0"/>
              </a:spcAft>
              <a:buFont typeface="+mj-lt"/>
              <a:buAutoNum type="arabicPeriod"/>
            </a:pPr>
            <a:r>
              <a:rPr lang="en-US" altLang="en-US" sz="2000" dirty="0">
                <a:solidFill>
                  <a:srgbClr val="0070C0"/>
                </a:solidFill>
              </a:rPr>
              <a:t>We believe that we should start the early deployment of computing facilities at both labs in CY27, ramping up slowly (depending on the EIC schedule)</a:t>
            </a:r>
            <a:r>
              <a:rPr lang="en-US" altLang="en-US" sz="2000" i="1" dirty="0">
                <a:solidFill>
                  <a:srgbClr val="0070C0"/>
                </a:solidFill>
              </a:rPr>
              <a:t>. </a:t>
            </a:r>
            <a:r>
              <a:rPr lang="en-US" altLang="en-US" sz="2000" dirty="0">
                <a:solidFill>
                  <a:srgbClr val="000000"/>
                </a:solidFill>
              </a:rPr>
              <a:t>The slower ramp-up of computing needs in the period of 2027-2029 may need to be bridged while DOE support for computing needs to ensure later Echelon-1 readiness for outyears is secured and while the team strives to be ready to run  the host labs' facilities (including the new generation of leaders).</a:t>
            </a:r>
          </a:p>
          <a:p>
            <a:pPr marL="0" lvl="0" indent="0" eaLnBrk="0" fontAlgn="base" hangingPunct="0">
              <a:lnSpc>
                <a:spcPct val="100000"/>
              </a:lnSpc>
              <a:spcBef>
                <a:spcPct val="0"/>
              </a:spcBef>
              <a:spcAft>
                <a:spcPct val="0"/>
              </a:spcAft>
              <a:buNone/>
            </a:pPr>
            <a:endParaRPr lang="en-US" altLang="en-US" sz="2000" dirty="0">
              <a:solidFill>
                <a:srgbClr val="000000"/>
              </a:solidFill>
            </a:endParaRPr>
          </a:p>
          <a:p>
            <a:pPr marL="0" indent="0">
              <a:buNone/>
            </a:pPr>
            <a:endParaRPr lang="en-US" sz="2000" dirty="0"/>
          </a:p>
          <a:p>
            <a:endParaRPr lang="en-US" sz="2000" dirty="0"/>
          </a:p>
          <a:p>
            <a:pPr lvl="2"/>
            <a:endParaRPr lang="en-US" sz="1600" dirty="0"/>
          </a:p>
          <a:p>
            <a:pPr marL="914400" lvl="2" indent="0">
              <a:buNone/>
            </a:pPr>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8AF13693-6AC1-F35B-DF75-F1D63AC6A101}"/>
              </a:ext>
            </a:extLst>
          </p:cNvPr>
          <p:cNvSpPr>
            <a:spLocks noGrp="1"/>
          </p:cNvSpPr>
          <p:nvPr>
            <p:ph type="sldNum" sz="quarter" idx="12"/>
          </p:nvPr>
        </p:nvSpPr>
        <p:spPr/>
        <p:txBody>
          <a:bodyPr/>
          <a:lstStyle/>
          <a:p>
            <a:fld id="{07E1C93C-5050-FC42-8F10-D22D4F119D13}" type="slidenum">
              <a:rPr lang="en-US" smtClean="0"/>
              <a:pPr/>
              <a:t>15</a:t>
            </a:fld>
            <a:endParaRPr lang="en-US"/>
          </a:p>
        </p:txBody>
      </p:sp>
    </p:spTree>
    <p:extLst>
      <p:ext uri="{BB962C8B-B14F-4D97-AF65-F5344CB8AC3E}">
        <p14:creationId xmlns:p14="http://schemas.microsoft.com/office/powerpoint/2010/main" val="3851188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1A064-E9A7-D52C-0D04-4F015E999573}"/>
              </a:ext>
            </a:extLst>
          </p:cNvPr>
          <p:cNvSpPr>
            <a:spLocks noGrp="1"/>
          </p:cNvSpPr>
          <p:nvPr>
            <p:ph type="title"/>
          </p:nvPr>
        </p:nvSpPr>
        <p:spPr>
          <a:xfrm>
            <a:off x="38006" y="94684"/>
            <a:ext cx="11910349" cy="487490"/>
          </a:xfrm>
        </p:spPr>
        <p:txBody>
          <a:bodyPr>
            <a:noAutofit/>
          </a:bodyPr>
          <a:lstStyle/>
          <a:p>
            <a:r>
              <a:rPr lang="en-US" sz="1850" dirty="0"/>
              <a:t>Progress and Priorities.  </a:t>
            </a:r>
            <a:r>
              <a:rPr lang="en-US" sz="1850" dirty="0">
                <a:solidFill>
                  <a:srgbClr val="FF0000"/>
                </a:solidFill>
              </a:rPr>
              <a:t>Track 3 : Echelon0 planned data challenges and Echelon0-Echelon1 joint tests </a:t>
            </a:r>
          </a:p>
        </p:txBody>
      </p:sp>
      <p:sp>
        <p:nvSpPr>
          <p:cNvPr id="4" name="Slide Number Placeholder 3">
            <a:extLst>
              <a:ext uri="{FF2B5EF4-FFF2-40B4-BE49-F238E27FC236}">
                <a16:creationId xmlns:a16="http://schemas.microsoft.com/office/drawing/2014/main" id="{4DF00034-492A-4FD3-D558-FC3839A362CD}"/>
              </a:ext>
            </a:extLst>
          </p:cNvPr>
          <p:cNvSpPr>
            <a:spLocks noGrp="1"/>
          </p:cNvSpPr>
          <p:nvPr>
            <p:ph type="sldNum" sz="quarter" idx="12"/>
          </p:nvPr>
        </p:nvSpPr>
        <p:spPr/>
        <p:txBody>
          <a:bodyPr/>
          <a:lstStyle/>
          <a:p>
            <a:fld id="{07E1C93C-5050-FC42-8F10-D22D4F119D13}" type="slidenum">
              <a:rPr lang="en-US" smtClean="0"/>
              <a:pPr/>
              <a:t>16</a:t>
            </a:fld>
            <a:endParaRPr lang="en-US"/>
          </a:p>
        </p:txBody>
      </p:sp>
      <p:pic>
        <p:nvPicPr>
          <p:cNvPr id="3" name="Picture 2">
            <a:extLst>
              <a:ext uri="{FF2B5EF4-FFF2-40B4-BE49-F238E27FC236}">
                <a16:creationId xmlns:a16="http://schemas.microsoft.com/office/drawing/2014/main" id="{542B4954-8F7A-4A45-8CF5-4B956DC4DF34}"/>
              </a:ext>
            </a:extLst>
          </p:cNvPr>
          <p:cNvPicPr>
            <a:picLocks noChangeAspect="1"/>
          </p:cNvPicPr>
          <p:nvPr/>
        </p:nvPicPr>
        <p:blipFill>
          <a:blip r:embed="rId2"/>
          <a:stretch>
            <a:fillRect/>
          </a:stretch>
        </p:blipFill>
        <p:spPr>
          <a:xfrm>
            <a:off x="572544" y="798688"/>
            <a:ext cx="11046909" cy="1804572"/>
          </a:xfrm>
          <a:prstGeom prst="rect">
            <a:avLst/>
          </a:prstGeom>
        </p:spPr>
      </p:pic>
      <p:sp>
        <p:nvSpPr>
          <p:cNvPr id="19" name="Content Placeholder 2">
            <a:extLst>
              <a:ext uri="{FF2B5EF4-FFF2-40B4-BE49-F238E27FC236}">
                <a16:creationId xmlns:a16="http://schemas.microsoft.com/office/drawing/2014/main" id="{1DAB8FEC-1A1C-4E3B-B2E9-B206A558D44B}"/>
              </a:ext>
            </a:extLst>
          </p:cNvPr>
          <p:cNvSpPr>
            <a:spLocks noGrp="1"/>
          </p:cNvSpPr>
          <p:nvPr>
            <p:ph idx="1"/>
          </p:nvPr>
        </p:nvSpPr>
        <p:spPr>
          <a:xfrm>
            <a:off x="243069" y="2338096"/>
            <a:ext cx="6498924" cy="4197314"/>
          </a:xfrm>
          <a:noFill/>
          <a:ln>
            <a:noFill/>
          </a:ln>
        </p:spPr>
        <p:txBody>
          <a:bodyPr>
            <a:noAutofit/>
          </a:bodyPr>
          <a:lstStyle/>
          <a:p>
            <a:r>
              <a:rPr lang="en-US" sz="1500" b="1" i="0" u="none" strike="noStrike" dirty="0">
                <a:solidFill>
                  <a:schemeClr val="accent1"/>
                </a:solidFill>
                <a:effectLst/>
                <a:latin typeface="Arial" panose="020B0604020202020204" pitchFamily="34" charset="0"/>
              </a:rPr>
              <a:t>Compute</a:t>
            </a:r>
            <a:r>
              <a:rPr lang="en-US" sz="1500" b="1" i="0" u="none" strike="noStrike" dirty="0">
                <a:solidFill>
                  <a:srgbClr val="000000"/>
                </a:solidFill>
                <a:effectLst/>
                <a:latin typeface="Arial" panose="020B0604020202020204" pitchFamily="34" charset="0"/>
              </a:rPr>
              <a:t>-</a:t>
            </a:r>
            <a:r>
              <a:rPr lang="en-US" sz="1500" b="1" dirty="0">
                <a:solidFill>
                  <a:schemeClr val="tx2"/>
                </a:solidFill>
                <a:latin typeface="Arial" panose="020B0604020202020204" pitchFamily="34" charset="0"/>
              </a:rPr>
              <a:t>D</a:t>
            </a:r>
            <a:r>
              <a:rPr lang="en-US" sz="1500" b="1" i="0" u="none" strike="noStrike" dirty="0">
                <a:solidFill>
                  <a:schemeClr val="tx2"/>
                </a:solidFill>
                <a:effectLst/>
                <a:latin typeface="Arial" panose="020B0604020202020204" pitchFamily="34" charset="0"/>
              </a:rPr>
              <a:t>etector</a:t>
            </a:r>
            <a:r>
              <a:rPr lang="en-US" sz="1500" b="1" i="0" u="none" strike="noStrike" dirty="0">
                <a:solidFill>
                  <a:srgbClr val="000000"/>
                </a:solidFill>
                <a:effectLst/>
                <a:latin typeface="Arial" panose="020B0604020202020204" pitchFamily="34" charset="0"/>
              </a:rPr>
              <a:t> </a:t>
            </a:r>
            <a:r>
              <a:rPr lang="en-US" sz="1500" b="1" dirty="0">
                <a:solidFill>
                  <a:srgbClr val="000000"/>
                </a:solidFill>
                <a:latin typeface="Arial" panose="020B0604020202020204" pitchFamily="34" charset="0"/>
              </a:rPr>
              <a:t>I</a:t>
            </a:r>
            <a:r>
              <a:rPr lang="en-US" sz="1500" b="1" i="0" u="none" strike="noStrike" dirty="0">
                <a:solidFill>
                  <a:srgbClr val="000000"/>
                </a:solidFill>
                <a:effectLst/>
                <a:latin typeface="Arial" panose="020B0604020202020204" pitchFamily="34" charset="0"/>
              </a:rPr>
              <a:t>ntegration</a:t>
            </a:r>
            <a:r>
              <a:rPr lang="en-US" sz="1500" i="0" u="none" strike="noStrike" dirty="0">
                <a:solidFill>
                  <a:srgbClr val="000000"/>
                </a:solidFill>
                <a:effectLst/>
                <a:latin typeface="Arial" panose="020B0604020202020204" pitchFamily="34" charset="0"/>
              </a:rPr>
              <a:t>:</a:t>
            </a:r>
          </a:p>
          <a:p>
            <a:pPr lvl="1">
              <a:buFont typeface="Arial" panose="020B0604020202020204" pitchFamily="34" charset="0"/>
              <a:buChar char="•"/>
            </a:pPr>
            <a:r>
              <a:rPr lang="en-US" sz="1500" b="0" i="0" u="none" strike="noStrike" dirty="0">
                <a:solidFill>
                  <a:srgbClr val="000000"/>
                </a:solidFill>
                <a:effectLst/>
                <a:latin typeface="Arial" panose="020B0604020202020204" pitchFamily="34" charset="0"/>
              </a:rPr>
              <a:t>Joint deliverables between </a:t>
            </a:r>
            <a:r>
              <a:rPr lang="en-US" sz="1500" b="1" i="0" u="none" strike="noStrike" dirty="0">
                <a:solidFill>
                  <a:schemeClr val="bg2">
                    <a:lumMod val="50000"/>
                  </a:schemeClr>
                </a:solidFill>
                <a:effectLst/>
                <a:latin typeface="Arial" panose="020B0604020202020204" pitchFamily="34" charset="0"/>
              </a:rPr>
              <a:t>DAQ</a:t>
            </a:r>
            <a:r>
              <a:rPr lang="en-US" sz="1500" b="0" i="0" u="none" strike="noStrike" dirty="0">
                <a:solidFill>
                  <a:schemeClr val="bg2">
                    <a:lumMod val="50000"/>
                  </a:schemeClr>
                </a:solidFill>
                <a:effectLst/>
                <a:latin typeface="Arial" panose="020B0604020202020204" pitchFamily="34" charset="0"/>
              </a:rPr>
              <a:t> </a:t>
            </a:r>
            <a:r>
              <a:rPr lang="en-US" sz="1500" b="1" i="0" u="none" strike="noStrike" dirty="0">
                <a:solidFill>
                  <a:schemeClr val="bg2">
                    <a:lumMod val="50000"/>
                  </a:schemeClr>
                </a:solidFill>
                <a:effectLst/>
                <a:latin typeface="Arial" panose="020B0604020202020204" pitchFamily="34" charset="0"/>
              </a:rPr>
              <a:t>(Echelon-0</a:t>
            </a:r>
            <a:r>
              <a:rPr lang="en-US" sz="1500" b="0" i="0" u="none" strike="noStrike" dirty="0">
                <a:solidFill>
                  <a:schemeClr val="bg2">
                    <a:lumMod val="50000"/>
                  </a:schemeClr>
                </a:solidFill>
                <a:effectLst/>
                <a:latin typeface="Arial" panose="020B0604020202020204" pitchFamily="34" charset="0"/>
              </a:rPr>
              <a:t>) </a:t>
            </a:r>
            <a:r>
              <a:rPr lang="en-US" sz="1500" b="0" i="0" u="none" strike="noStrike" dirty="0">
                <a:solidFill>
                  <a:srgbClr val="000000"/>
                </a:solidFill>
                <a:effectLst/>
                <a:latin typeface="Arial" panose="020B0604020202020204" pitchFamily="34" charset="0"/>
              </a:rPr>
              <a:t>and </a:t>
            </a:r>
            <a:r>
              <a:rPr lang="en-US" sz="1500" b="1" i="0" u="none" strike="noStrike" dirty="0">
                <a:solidFill>
                  <a:schemeClr val="accent1"/>
                </a:solidFill>
                <a:effectLst/>
                <a:latin typeface="Arial" panose="020B0604020202020204" pitchFamily="34" charset="0"/>
              </a:rPr>
              <a:t>computing (Echelons-1)</a:t>
            </a:r>
            <a:r>
              <a:rPr lang="en-US" sz="1500" b="0" i="0" u="none" strike="noStrike" dirty="0">
                <a:solidFill>
                  <a:srgbClr val="000000"/>
                </a:solidFill>
                <a:effectLst/>
                <a:latin typeface="Arial" panose="020B0604020202020204" pitchFamily="34" charset="0"/>
              </a:rPr>
              <a:t> to develop integrated systems for detector readout, data processing, and ultimately physics analysis. </a:t>
            </a:r>
            <a:endParaRPr lang="en-US" sz="1500" dirty="0">
              <a:solidFill>
                <a:srgbClr val="000000"/>
              </a:solidFill>
              <a:latin typeface="Arial" panose="020B0604020202020204" pitchFamily="34" charset="0"/>
            </a:endParaRPr>
          </a:p>
          <a:p>
            <a:r>
              <a:rPr lang="en-US" sz="1500" dirty="0"/>
              <a:t>DAQ is planning to install the first </a:t>
            </a:r>
            <a:r>
              <a:rPr lang="en-US" sz="1500" dirty="0">
                <a:solidFill>
                  <a:srgbClr val="0070C0"/>
                </a:solidFill>
              </a:rPr>
              <a:t>DAQ Enclave prototype at BNL Data Center in Aug-Sep  2026</a:t>
            </a:r>
          </a:p>
          <a:p>
            <a:r>
              <a:rPr lang="en-US" sz="1500" dirty="0" err="1">
                <a:solidFill>
                  <a:srgbClr val="000000"/>
                </a:solidFill>
                <a:latin typeface="Arial" panose="020B0604020202020204" pitchFamily="34" charset="0"/>
              </a:rPr>
              <a:t>ePIC</a:t>
            </a:r>
            <a:r>
              <a:rPr lang="en-US" sz="1500" dirty="0">
                <a:solidFill>
                  <a:srgbClr val="000000"/>
                </a:solidFill>
                <a:latin typeface="Arial" panose="020B0604020202020204" pitchFamily="34" charset="0"/>
              </a:rPr>
              <a:t> streaming orchestration testbed prototype at BNL should be available for Echelon0-Echelon1 tests by September 2026</a:t>
            </a:r>
          </a:p>
          <a:p>
            <a:r>
              <a:rPr lang="en-US" sz="1500" b="0" i="0" u="none" strike="noStrike" dirty="0">
                <a:solidFill>
                  <a:srgbClr val="000000"/>
                </a:solidFill>
                <a:effectLst/>
                <a:latin typeface="Arial" panose="020B0604020202020204" pitchFamily="34" charset="0"/>
              </a:rPr>
              <a:t>Mini-Data Challenges between BNL and </a:t>
            </a:r>
            <a:r>
              <a:rPr lang="en-US" sz="1500" b="0" i="0" u="none" strike="noStrike" dirty="0" err="1">
                <a:solidFill>
                  <a:srgbClr val="000000"/>
                </a:solidFill>
                <a:effectLst/>
                <a:latin typeface="Arial" panose="020B0604020202020204" pitchFamily="34" charset="0"/>
              </a:rPr>
              <a:t>JLab</a:t>
            </a:r>
            <a:r>
              <a:rPr lang="en-US" sz="1500" b="0" i="0" u="none" strike="noStrike" dirty="0">
                <a:solidFill>
                  <a:srgbClr val="000000"/>
                </a:solidFill>
                <a:effectLst/>
                <a:latin typeface="Arial" panose="020B0604020202020204" pitchFamily="34" charset="0"/>
              </a:rPr>
              <a:t> will begin in the fall of 2026 (together with </a:t>
            </a:r>
            <a:r>
              <a:rPr lang="en-US" sz="1500" b="0" i="0" u="none" strike="noStrike" dirty="0" err="1">
                <a:solidFill>
                  <a:srgbClr val="000000"/>
                </a:solidFill>
                <a:effectLst/>
                <a:latin typeface="Arial" panose="020B0604020202020204" pitchFamily="34" charset="0"/>
              </a:rPr>
              <a:t>ESnet</a:t>
            </a:r>
            <a:r>
              <a:rPr lang="en-US" sz="1500" b="0" i="0" u="none" strike="noStrike" dirty="0">
                <a:solidFill>
                  <a:srgbClr val="000000"/>
                </a:solidFill>
                <a:effectLst/>
                <a:latin typeface="Arial" panose="020B0604020202020204" pitchFamily="34" charset="0"/>
              </a:rPr>
              <a:t>)</a:t>
            </a:r>
          </a:p>
          <a:p>
            <a:r>
              <a:rPr lang="en-US" sz="1500" b="0" i="0" u="none" strike="noStrike" dirty="0" err="1">
                <a:solidFill>
                  <a:srgbClr val="000000"/>
                </a:solidFill>
                <a:effectLst/>
                <a:latin typeface="Arial" panose="020B0604020202020204" pitchFamily="34" charset="0"/>
              </a:rPr>
              <a:t>MiniDAQ</a:t>
            </a:r>
            <a:r>
              <a:rPr lang="en-US" sz="1500" b="0" i="0" u="none" strike="noStrike" dirty="0">
                <a:solidFill>
                  <a:srgbClr val="000000"/>
                </a:solidFill>
                <a:effectLst/>
                <a:latin typeface="Arial" panose="020B0604020202020204" pitchFamily="34" charset="0"/>
              </a:rPr>
              <a:t> available in FY27, work ongoing on streaming orchestrations</a:t>
            </a:r>
          </a:p>
          <a:p>
            <a:r>
              <a:rPr lang="en-US" sz="1500" dirty="0">
                <a:solidFill>
                  <a:srgbClr val="000000"/>
                </a:solidFill>
                <a:latin typeface="Arial" panose="020B0604020202020204" pitchFamily="34" charset="0"/>
              </a:rPr>
              <a:t>First version Full DAQ available in FY28/FY29, </a:t>
            </a:r>
            <a:r>
              <a:rPr lang="en-US" sz="1500" b="1" dirty="0">
                <a:solidFill>
                  <a:srgbClr val="000000"/>
                </a:solidFill>
                <a:latin typeface="Arial" panose="020B0604020202020204" pitchFamily="34" charset="0"/>
              </a:rPr>
              <a:t>Streaming and Analysis Challenges </a:t>
            </a:r>
            <a:r>
              <a:rPr lang="en-US" sz="1500" dirty="0">
                <a:solidFill>
                  <a:srgbClr val="000000"/>
                </a:solidFill>
                <a:latin typeface="Arial" panose="020B0604020202020204" pitchFamily="34" charset="0"/>
              </a:rPr>
              <a:t>required</a:t>
            </a:r>
          </a:p>
          <a:p>
            <a:r>
              <a:rPr lang="en-US" sz="1500" b="0" i="0" u="none" strike="noStrike" dirty="0">
                <a:solidFill>
                  <a:srgbClr val="000000"/>
                </a:solidFill>
                <a:effectLst/>
                <a:latin typeface="Arial" panose="020B0604020202020204" pitchFamily="34" charset="0"/>
              </a:rPr>
              <a:t>Production DAQ available in FY29/FY30, Initiate </a:t>
            </a:r>
            <a:r>
              <a:rPr lang="en-US" sz="1500" b="1" i="0" u="none" strike="noStrike" dirty="0">
                <a:solidFill>
                  <a:srgbClr val="000000"/>
                </a:solidFill>
                <a:effectLst/>
                <a:latin typeface="Arial" panose="020B0604020202020204" pitchFamily="34" charset="0"/>
              </a:rPr>
              <a:t>Distributed Data Challenges </a:t>
            </a:r>
          </a:p>
        </p:txBody>
      </p:sp>
      <p:pic>
        <p:nvPicPr>
          <p:cNvPr id="5" name="Google Shape;101;p17" descr="Diagram&#10;&#10;AI-generated content may be incorrect.">
            <a:extLst>
              <a:ext uri="{FF2B5EF4-FFF2-40B4-BE49-F238E27FC236}">
                <a16:creationId xmlns:a16="http://schemas.microsoft.com/office/drawing/2014/main" id="{1FDE42CD-8C60-0D9B-7656-5B7E28EAE389}"/>
              </a:ext>
            </a:extLst>
          </p:cNvPr>
          <p:cNvPicPr preferRelativeResize="0">
            <a:picLocks/>
          </p:cNvPicPr>
          <p:nvPr/>
        </p:nvPicPr>
        <p:blipFill rotWithShape="1">
          <a:blip r:embed="rId3">
            <a:alphaModFix/>
          </a:blip>
          <a:srcRect/>
          <a:stretch/>
        </p:blipFill>
        <p:spPr>
          <a:xfrm>
            <a:off x="6705600" y="2671334"/>
            <a:ext cx="5486400" cy="3796002"/>
          </a:xfrm>
          <a:prstGeom prst="rect">
            <a:avLst/>
          </a:prstGeom>
          <a:noFill/>
          <a:ln>
            <a:noFill/>
          </a:ln>
        </p:spPr>
      </p:pic>
      <p:cxnSp>
        <p:nvCxnSpPr>
          <p:cNvPr id="6" name="Straight Arrow Connector 5">
            <a:extLst>
              <a:ext uri="{FF2B5EF4-FFF2-40B4-BE49-F238E27FC236}">
                <a16:creationId xmlns:a16="http://schemas.microsoft.com/office/drawing/2014/main" id="{54D02593-60C0-71FE-CD5B-1A94883CFB08}"/>
              </a:ext>
            </a:extLst>
          </p:cNvPr>
          <p:cNvCxnSpPr>
            <a:cxnSpLocks/>
          </p:cNvCxnSpPr>
          <p:nvPr/>
        </p:nvCxnSpPr>
        <p:spPr>
          <a:xfrm>
            <a:off x="6540154" y="5389994"/>
            <a:ext cx="394010" cy="0"/>
          </a:xfrm>
          <a:prstGeom prst="straightConnector1">
            <a:avLst/>
          </a:prstGeom>
          <a:ln>
            <a:solidFill>
              <a:srgbClr val="FC80C9"/>
            </a:solidFill>
            <a:tailEnd type="triangle"/>
          </a:ln>
        </p:spPr>
        <p:style>
          <a:lnRef idx="1">
            <a:schemeClr val="accent1"/>
          </a:lnRef>
          <a:fillRef idx="0">
            <a:schemeClr val="accent1"/>
          </a:fillRef>
          <a:effectRef idx="0">
            <a:schemeClr val="accent1"/>
          </a:effectRef>
          <a:fontRef idx="minor">
            <a:schemeClr val="tx1"/>
          </a:fontRef>
        </p:style>
      </p:cxnSp>
      <p:sp>
        <p:nvSpPr>
          <p:cNvPr id="7" name="Right Arrow 6">
            <a:extLst>
              <a:ext uri="{FF2B5EF4-FFF2-40B4-BE49-F238E27FC236}">
                <a16:creationId xmlns:a16="http://schemas.microsoft.com/office/drawing/2014/main" id="{F82F345E-F8F9-4CC2-9FA2-B2461BEF5DFF}"/>
              </a:ext>
            </a:extLst>
          </p:cNvPr>
          <p:cNvSpPr/>
          <p:nvPr/>
        </p:nvSpPr>
        <p:spPr>
          <a:xfrm>
            <a:off x="6540154" y="5254898"/>
            <a:ext cx="394010" cy="67022"/>
          </a:xfrm>
          <a:prstGeom prst="rightArrow">
            <a:avLst/>
          </a:prstGeom>
          <a:solidFill>
            <a:srgbClr val="FC80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34CB298E-F330-F569-A377-DAE0BF60044D}"/>
              </a:ext>
            </a:extLst>
          </p:cNvPr>
          <p:cNvCxnSpPr>
            <a:cxnSpLocks/>
          </p:cNvCxnSpPr>
          <p:nvPr/>
        </p:nvCxnSpPr>
        <p:spPr>
          <a:xfrm>
            <a:off x="6540154" y="5532888"/>
            <a:ext cx="394010" cy="0"/>
          </a:xfrm>
          <a:prstGeom prst="straightConnector1">
            <a:avLst/>
          </a:prstGeom>
          <a:ln>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3C7203C-E375-8A0E-E110-4B305E17125A}"/>
              </a:ext>
            </a:extLst>
          </p:cNvPr>
          <p:cNvSpPr txBox="1"/>
          <p:nvPr/>
        </p:nvSpPr>
        <p:spPr>
          <a:xfrm>
            <a:off x="6934164" y="5174550"/>
            <a:ext cx="2299027" cy="215444"/>
          </a:xfrm>
          <a:prstGeom prst="rect">
            <a:avLst/>
          </a:prstGeom>
          <a:noFill/>
        </p:spPr>
        <p:txBody>
          <a:bodyPr wrap="square" rtlCol="0">
            <a:spAutoFit/>
          </a:bodyPr>
          <a:lstStyle/>
          <a:p>
            <a:r>
              <a:rPr lang="en-US" sz="800" dirty="0"/>
              <a:t>Data transfer (STF, Rucio Data Management)</a:t>
            </a:r>
          </a:p>
        </p:txBody>
      </p:sp>
      <p:sp>
        <p:nvSpPr>
          <p:cNvPr id="10" name="TextBox 9">
            <a:extLst>
              <a:ext uri="{FF2B5EF4-FFF2-40B4-BE49-F238E27FC236}">
                <a16:creationId xmlns:a16="http://schemas.microsoft.com/office/drawing/2014/main" id="{4DDA68B4-4DDA-44BA-F38D-1B00F9737037}"/>
              </a:ext>
            </a:extLst>
          </p:cNvPr>
          <p:cNvSpPr txBox="1"/>
          <p:nvPr/>
        </p:nvSpPr>
        <p:spPr>
          <a:xfrm>
            <a:off x="6930474" y="5287593"/>
            <a:ext cx="1104790" cy="215444"/>
          </a:xfrm>
          <a:prstGeom prst="rect">
            <a:avLst/>
          </a:prstGeom>
          <a:noFill/>
        </p:spPr>
        <p:txBody>
          <a:bodyPr wrap="square" rtlCol="0">
            <a:spAutoFit/>
          </a:bodyPr>
          <a:lstStyle/>
          <a:p>
            <a:r>
              <a:rPr lang="en-US" sz="800" dirty="0"/>
              <a:t>Data streaming (TF)</a:t>
            </a:r>
          </a:p>
        </p:txBody>
      </p:sp>
      <p:sp>
        <p:nvSpPr>
          <p:cNvPr id="11" name="TextBox 10">
            <a:extLst>
              <a:ext uri="{FF2B5EF4-FFF2-40B4-BE49-F238E27FC236}">
                <a16:creationId xmlns:a16="http://schemas.microsoft.com/office/drawing/2014/main" id="{3EA6C46B-5638-65C2-C09D-64F147A528BC}"/>
              </a:ext>
            </a:extLst>
          </p:cNvPr>
          <p:cNvSpPr txBox="1"/>
          <p:nvPr/>
        </p:nvSpPr>
        <p:spPr>
          <a:xfrm>
            <a:off x="6944137" y="5411246"/>
            <a:ext cx="2509020" cy="215444"/>
          </a:xfrm>
          <a:prstGeom prst="rect">
            <a:avLst/>
          </a:prstGeom>
          <a:noFill/>
        </p:spPr>
        <p:txBody>
          <a:bodyPr wrap="square" rtlCol="0">
            <a:spAutoFit/>
          </a:bodyPr>
          <a:lstStyle/>
          <a:p>
            <a:r>
              <a:rPr lang="en-US" sz="800" dirty="0"/>
              <a:t>Messaging (anomaly detection and Health&amp;Status)</a:t>
            </a:r>
          </a:p>
        </p:txBody>
      </p:sp>
      <p:sp>
        <p:nvSpPr>
          <p:cNvPr id="12" name="TextBox 11">
            <a:extLst>
              <a:ext uri="{FF2B5EF4-FFF2-40B4-BE49-F238E27FC236}">
                <a16:creationId xmlns:a16="http://schemas.microsoft.com/office/drawing/2014/main" id="{91002EBE-CE36-F4F7-1FFB-F9C05128F623}"/>
              </a:ext>
            </a:extLst>
          </p:cNvPr>
          <p:cNvSpPr txBox="1"/>
          <p:nvPr/>
        </p:nvSpPr>
        <p:spPr>
          <a:xfrm>
            <a:off x="6350620" y="5695688"/>
            <a:ext cx="5160387" cy="923330"/>
          </a:xfrm>
          <a:prstGeom prst="rect">
            <a:avLst/>
          </a:prstGeom>
          <a:noFill/>
        </p:spPr>
        <p:txBody>
          <a:bodyPr wrap="square" rtlCol="0">
            <a:spAutoFit/>
          </a:bodyPr>
          <a:lstStyle/>
          <a:p>
            <a:r>
              <a:rPr lang="en-US" b="1" dirty="0">
                <a:solidFill>
                  <a:srgbClr val="FF0000"/>
                </a:solidFill>
              </a:rPr>
              <a:t>Data Orchestration and Data streaming </a:t>
            </a:r>
          </a:p>
          <a:p>
            <a:r>
              <a:rPr lang="en-US" b="1" dirty="0">
                <a:solidFill>
                  <a:srgbClr val="FF0000"/>
                </a:solidFill>
              </a:rPr>
              <a:t>testbeds/demos scope  is right of the red line.</a:t>
            </a:r>
          </a:p>
          <a:p>
            <a:r>
              <a:rPr lang="en-US" b="1" dirty="0">
                <a:solidFill>
                  <a:srgbClr val="FF0000"/>
                </a:solidFill>
              </a:rPr>
              <a:t>Also part of </a:t>
            </a:r>
            <a:r>
              <a:rPr lang="en-US" b="1" dirty="0" err="1">
                <a:solidFill>
                  <a:srgbClr val="FF0000"/>
                </a:solidFill>
              </a:rPr>
              <a:t>AmSC</a:t>
            </a:r>
            <a:r>
              <a:rPr lang="en-US" b="1" dirty="0">
                <a:solidFill>
                  <a:srgbClr val="FF0000"/>
                </a:solidFill>
              </a:rPr>
              <a:t> demos (BNL and </a:t>
            </a:r>
            <a:r>
              <a:rPr lang="en-US" b="1" dirty="0" err="1">
                <a:solidFill>
                  <a:srgbClr val="FF0000"/>
                </a:solidFill>
              </a:rPr>
              <a:t>JLab</a:t>
            </a:r>
            <a:r>
              <a:rPr lang="en-US" b="1" dirty="0">
                <a:solidFill>
                  <a:srgbClr val="FF0000"/>
                </a:solidFill>
              </a:rPr>
              <a:t> lead them)</a:t>
            </a:r>
            <a:endParaRPr lang="en-US" dirty="0"/>
          </a:p>
        </p:txBody>
      </p:sp>
    </p:spTree>
    <p:extLst>
      <p:ext uri="{BB962C8B-B14F-4D97-AF65-F5344CB8AC3E}">
        <p14:creationId xmlns:p14="http://schemas.microsoft.com/office/powerpoint/2010/main" val="3787627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F1BA0-B753-4B47-9BE7-A490741AE0BB}"/>
              </a:ext>
            </a:extLst>
          </p:cNvPr>
          <p:cNvSpPr>
            <a:spLocks noGrp="1"/>
          </p:cNvSpPr>
          <p:nvPr>
            <p:ph type="title"/>
          </p:nvPr>
        </p:nvSpPr>
        <p:spPr/>
        <p:txBody>
          <a:bodyPr>
            <a:normAutofit/>
          </a:bodyPr>
          <a:lstStyle/>
          <a:p>
            <a:r>
              <a:rPr lang="en-US" sz="2800" dirty="0"/>
              <a:t>Summary</a:t>
            </a:r>
          </a:p>
        </p:txBody>
      </p:sp>
      <p:sp>
        <p:nvSpPr>
          <p:cNvPr id="3" name="Content Placeholder 2">
            <a:extLst>
              <a:ext uri="{FF2B5EF4-FFF2-40B4-BE49-F238E27FC236}">
                <a16:creationId xmlns:a16="http://schemas.microsoft.com/office/drawing/2014/main" id="{0CF1AD0A-77A6-4DF8-53BF-FDD0D846AE0F}"/>
              </a:ext>
            </a:extLst>
          </p:cNvPr>
          <p:cNvSpPr>
            <a:spLocks noGrp="1"/>
          </p:cNvSpPr>
          <p:nvPr>
            <p:ph idx="1"/>
          </p:nvPr>
        </p:nvSpPr>
        <p:spPr>
          <a:xfrm>
            <a:off x="204486" y="906835"/>
            <a:ext cx="11783027" cy="5381694"/>
          </a:xfrm>
        </p:spPr>
        <p:txBody>
          <a:bodyPr/>
          <a:lstStyle/>
          <a:p>
            <a:pPr>
              <a:buFont typeface="Wingdings" pitchFamily="2" charset="2"/>
              <a:buChar char="q"/>
            </a:pPr>
            <a:r>
              <a:rPr lang="en-US" sz="2600" dirty="0"/>
              <a:t> </a:t>
            </a:r>
            <a:r>
              <a:rPr lang="en-US" sz="2400" dirty="0"/>
              <a:t>The EIC Computing and Software Joint (BNL and </a:t>
            </a:r>
            <a:r>
              <a:rPr lang="en-US" sz="2400" dirty="0" err="1"/>
              <a:t>JLab</a:t>
            </a:r>
            <a:r>
              <a:rPr lang="en-US" sz="2400" dirty="0"/>
              <a:t>)  Institute is working in close collaboration with the EIC, </a:t>
            </a:r>
            <a:r>
              <a:rPr lang="en-US" sz="2400" dirty="0" err="1"/>
              <a:t>ePIC</a:t>
            </a:r>
            <a:r>
              <a:rPr lang="en-US" sz="2400" dirty="0"/>
              <a:t> </a:t>
            </a:r>
            <a:r>
              <a:rPr lang="en-US" sz="2400" dirty="0" err="1"/>
              <a:t>SW&amp;Computing</a:t>
            </a:r>
            <a:r>
              <a:rPr lang="en-US" sz="2400" dirty="0"/>
              <a:t> and International Computing groups. The importance of the Joint Institute for EIC computing was acknowledged by the EIC Computing and Software Advisory Committee, EIC project and </a:t>
            </a:r>
            <a:r>
              <a:rPr lang="en-US" sz="2400" dirty="0" err="1"/>
              <a:t>ePIC</a:t>
            </a:r>
            <a:r>
              <a:rPr lang="en-US" sz="2400" dirty="0"/>
              <a:t>.</a:t>
            </a:r>
          </a:p>
          <a:p>
            <a:pPr marL="0" indent="0">
              <a:buNone/>
            </a:pPr>
            <a:endParaRPr lang="en-US" sz="2600" dirty="0"/>
          </a:p>
          <a:p>
            <a:pPr>
              <a:buFont typeface="Wingdings" pitchFamily="2" charset="2"/>
              <a:buChar char="q"/>
            </a:pPr>
            <a:r>
              <a:rPr lang="en-US" sz="2600" dirty="0"/>
              <a:t> </a:t>
            </a:r>
            <a:r>
              <a:rPr lang="en-US" sz="2400" dirty="0"/>
              <a:t>The EIC International Computing Organization is progressing rapidly. The next step will be to establish closer collaboration with the WLCG and the LHCONE (</a:t>
            </a:r>
            <a:r>
              <a:rPr lang="en-US" sz="2400" dirty="0" err="1"/>
              <a:t>ESnet</a:t>
            </a:r>
            <a:r>
              <a:rPr lang="en-US" sz="2400" dirty="0"/>
              <a:t>) </a:t>
            </a:r>
            <a:endParaRPr lang="en-US" sz="2600" dirty="0"/>
          </a:p>
          <a:p>
            <a:pPr lvl="1">
              <a:buFont typeface="Wingdings" pitchFamily="2" charset="2"/>
              <a:buChar char="q"/>
            </a:pPr>
            <a:r>
              <a:rPr lang="en-US" sz="2200" dirty="0"/>
              <a:t> An EICO Overview Board and an EIC Computing Technical Forum will be formed this year</a:t>
            </a:r>
          </a:p>
          <a:p>
            <a:pPr lvl="1">
              <a:buFont typeface="Wingdings" pitchFamily="2" charset="2"/>
              <a:buChar char="q"/>
            </a:pPr>
            <a:r>
              <a:rPr lang="en-US" sz="2200" dirty="0"/>
              <a:t> Draft version of Cooperation Agreement will be developed by EICO working group</a:t>
            </a:r>
          </a:p>
          <a:p>
            <a:pPr marL="457200" lvl="1" indent="0">
              <a:buNone/>
            </a:pPr>
            <a:endParaRPr lang="en-US" sz="2200" dirty="0"/>
          </a:p>
          <a:p>
            <a:pPr>
              <a:buFont typeface="Wingdings" pitchFamily="2" charset="2"/>
              <a:buChar char="q"/>
            </a:pPr>
            <a:r>
              <a:rPr lang="en-US" sz="2600" dirty="0"/>
              <a:t> </a:t>
            </a:r>
            <a:r>
              <a:rPr lang="en-US" sz="2400" dirty="0"/>
              <a:t>The main priority for 2026/27 is to set up the Echelon 1 prototype in the host laboratories, in order to support the EIC Project and </a:t>
            </a:r>
            <a:r>
              <a:rPr lang="en-US" sz="2400" dirty="0" err="1"/>
              <a:t>ePIC</a:t>
            </a:r>
            <a:r>
              <a:rPr lang="en-US" sz="2400" dirty="0"/>
              <a:t> activities, including first data challenges with Echelon 0. </a:t>
            </a:r>
          </a:p>
          <a:p>
            <a:pPr marL="457200" lvl="1" indent="0">
              <a:buNone/>
            </a:pPr>
            <a:endParaRPr lang="en-US" dirty="0"/>
          </a:p>
        </p:txBody>
      </p:sp>
      <p:sp>
        <p:nvSpPr>
          <p:cNvPr id="4" name="Slide Number Placeholder 3">
            <a:extLst>
              <a:ext uri="{FF2B5EF4-FFF2-40B4-BE49-F238E27FC236}">
                <a16:creationId xmlns:a16="http://schemas.microsoft.com/office/drawing/2014/main" id="{8DA4F156-EB19-7A9A-8591-FD10C0CFA768}"/>
              </a:ext>
            </a:extLst>
          </p:cNvPr>
          <p:cNvSpPr>
            <a:spLocks noGrp="1"/>
          </p:cNvSpPr>
          <p:nvPr>
            <p:ph type="sldNum" sz="quarter" idx="12"/>
          </p:nvPr>
        </p:nvSpPr>
        <p:spPr/>
        <p:txBody>
          <a:bodyPr/>
          <a:lstStyle/>
          <a:p>
            <a:fld id="{07E1C93C-5050-FC42-8F10-D22D4F119D13}" type="slidenum">
              <a:rPr lang="en-US" smtClean="0"/>
              <a:pPr/>
              <a:t>17</a:t>
            </a:fld>
            <a:endParaRPr lang="en-US"/>
          </a:p>
        </p:txBody>
      </p:sp>
    </p:spTree>
    <p:extLst>
      <p:ext uri="{BB962C8B-B14F-4D97-AF65-F5344CB8AC3E}">
        <p14:creationId xmlns:p14="http://schemas.microsoft.com/office/powerpoint/2010/main" val="754264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A5878-E2CE-1968-7333-ECD06E61B744}"/>
              </a:ext>
            </a:extLst>
          </p:cNvPr>
          <p:cNvSpPr>
            <a:spLocks noGrp="1"/>
          </p:cNvSpPr>
          <p:nvPr>
            <p:ph type="title"/>
          </p:nvPr>
        </p:nvSpPr>
        <p:spPr/>
        <p:txBody>
          <a:bodyPr>
            <a:normAutofit/>
          </a:bodyPr>
          <a:lstStyle/>
          <a:p>
            <a:r>
              <a:rPr lang="en-US" sz="2800" dirty="0"/>
              <a:t>Acknowledgments</a:t>
            </a:r>
          </a:p>
        </p:txBody>
      </p:sp>
      <p:sp>
        <p:nvSpPr>
          <p:cNvPr id="3" name="Content Placeholder 2">
            <a:extLst>
              <a:ext uri="{FF2B5EF4-FFF2-40B4-BE49-F238E27FC236}">
                <a16:creationId xmlns:a16="http://schemas.microsoft.com/office/drawing/2014/main" id="{4E6E14AD-93CF-CF63-F526-C21007374D02}"/>
              </a:ext>
            </a:extLst>
          </p:cNvPr>
          <p:cNvSpPr>
            <a:spLocks noGrp="1"/>
          </p:cNvSpPr>
          <p:nvPr>
            <p:ph idx="1"/>
          </p:nvPr>
        </p:nvSpPr>
        <p:spPr/>
        <p:txBody>
          <a:bodyPr/>
          <a:lstStyle/>
          <a:p>
            <a:pPr marL="0" indent="0">
              <a:buNone/>
            </a:pPr>
            <a:r>
              <a:rPr lang="en-US" dirty="0">
                <a:latin typeface="Helvetica" charset="0"/>
                <a:ea typeface="ＭＳ Ｐゴシック" charset="0"/>
                <a:cs typeface="ＭＳ Ｐゴシック" charset="0"/>
              </a:rPr>
              <a:t>This talk drew on materials, discussions, comments, input from many. Thanks to all, including those we’ve missed…</a:t>
            </a:r>
          </a:p>
          <a:p>
            <a:pPr marL="0" indent="0">
              <a:buNone/>
            </a:pPr>
            <a:endParaRPr lang="en-US" dirty="0">
              <a:latin typeface="Helvetica" charset="0"/>
              <a:ea typeface="ＭＳ Ｐゴシック" charset="0"/>
              <a:cs typeface="ＭＳ Ｐゴシック" charset="0"/>
            </a:endParaRPr>
          </a:p>
          <a:p>
            <a:pPr lvl="1">
              <a:buFont typeface="Wingdings" pitchFamily="2" charset="2"/>
              <a:buChar char="q"/>
            </a:pPr>
            <a:r>
              <a:rPr lang="en-US" dirty="0">
                <a:latin typeface="Helvetica" charset="0"/>
                <a:ea typeface="ＭＳ Ｐゴシック" charset="0"/>
                <a:cs typeface="ＭＳ Ｐゴシック" charset="0"/>
              </a:rPr>
              <a:t> EICO working group : </a:t>
            </a:r>
            <a:r>
              <a:rPr lang="en-US" sz="2200" i="1" dirty="0" err="1"/>
              <a:t>F.Bossu</a:t>
            </a:r>
            <a:r>
              <a:rPr lang="en-US" sz="2200" i="1" dirty="0"/>
              <a:t>, </a:t>
            </a:r>
            <a:r>
              <a:rPr lang="en-US" sz="2200" i="1" dirty="0" err="1"/>
              <a:t>A.Bressan</a:t>
            </a:r>
            <a:r>
              <a:rPr lang="en-US" sz="2200" i="1" dirty="0"/>
              <a:t>, </a:t>
            </a:r>
            <a:r>
              <a:rPr lang="en-US" sz="2200" i="1" dirty="0" err="1"/>
              <a:t>W.Deconick</a:t>
            </a:r>
            <a:r>
              <a:rPr lang="en-US" sz="2200" i="1" dirty="0"/>
              <a:t>, </a:t>
            </a:r>
            <a:r>
              <a:rPr lang="en-US" sz="2200" i="1" dirty="0" err="1"/>
              <a:t>D.Elia</a:t>
            </a:r>
            <a:r>
              <a:rPr lang="en-US" sz="2200" i="1" dirty="0"/>
              <a:t>, </a:t>
            </a:r>
            <a:r>
              <a:rPr lang="en-US" sz="2200" i="1" dirty="0" err="1"/>
              <a:t>T.Gunji</a:t>
            </a:r>
            <a:r>
              <a:rPr lang="en-US" sz="2200" i="1" dirty="0"/>
              <a:t>, </a:t>
            </a:r>
            <a:r>
              <a:rPr lang="en-US" sz="2200" i="1" dirty="0" err="1"/>
              <a:t>R.W.L.Jones</a:t>
            </a:r>
            <a:r>
              <a:rPr lang="en-US" sz="2200" i="1" dirty="0"/>
              <a:t>, </a:t>
            </a:r>
            <a:r>
              <a:rPr lang="en-US" sz="2200" i="1" dirty="0" err="1"/>
              <a:t>C.Munoz</a:t>
            </a:r>
            <a:r>
              <a:rPr lang="en-US" sz="2200" i="1" dirty="0"/>
              <a:t> Camacho, </a:t>
            </a:r>
            <a:r>
              <a:rPr lang="en-US" sz="2200" i="1" dirty="0" err="1"/>
              <a:t>F.Noferini</a:t>
            </a:r>
            <a:r>
              <a:rPr lang="en-US" sz="2200" i="1" dirty="0"/>
              <a:t>, </a:t>
            </a:r>
            <a:r>
              <a:rPr lang="en-US" sz="2200" i="1" dirty="0" err="1"/>
              <a:t>D.Sokhan</a:t>
            </a:r>
            <a:r>
              <a:rPr lang="en-US" sz="2200" i="1" dirty="0"/>
              <a:t>, </a:t>
            </a:r>
            <a:r>
              <a:rPr lang="en-US" sz="2200" i="1" dirty="0" err="1"/>
              <a:t>E.Yen</a:t>
            </a:r>
            <a:endParaRPr lang="en-US" sz="2200" i="1" dirty="0"/>
          </a:p>
          <a:p>
            <a:pPr lvl="1">
              <a:buFont typeface="Wingdings" pitchFamily="2" charset="2"/>
              <a:buChar char="q"/>
            </a:pPr>
            <a:endParaRPr lang="en-US" sz="2200" i="1" dirty="0"/>
          </a:p>
          <a:p>
            <a:pPr lvl="1">
              <a:buFont typeface="Wingdings" pitchFamily="2" charset="2"/>
              <a:buChar char="q"/>
            </a:pPr>
            <a:r>
              <a:rPr lang="en-US" sz="2200" dirty="0"/>
              <a:t> </a:t>
            </a:r>
            <a:r>
              <a:rPr lang="en-US" sz="2200" dirty="0" err="1"/>
              <a:t>ePIC</a:t>
            </a:r>
            <a:r>
              <a:rPr lang="en-US" sz="2200" dirty="0"/>
              <a:t> collaboration  : </a:t>
            </a:r>
            <a:r>
              <a:rPr lang="en-US" sz="2200" i="1" dirty="0"/>
              <a:t>S. Dalla Torre, </a:t>
            </a:r>
            <a:r>
              <a:rPr lang="en-US" sz="2200" i="1" dirty="0" err="1"/>
              <a:t>M.Diefenthaler</a:t>
            </a:r>
            <a:r>
              <a:rPr lang="en-US" sz="2200" i="1" dirty="0"/>
              <a:t>, </a:t>
            </a:r>
            <a:r>
              <a:rPr lang="en-US" sz="2200" i="1" dirty="0" err="1"/>
              <a:t>J.Lajoie</a:t>
            </a:r>
            <a:r>
              <a:rPr lang="en-US" sz="2200" i="1" dirty="0"/>
              <a:t>, </a:t>
            </a:r>
            <a:r>
              <a:rPr lang="en-US" sz="2200" i="1" dirty="0" err="1"/>
              <a:t>T.Wenaus</a:t>
            </a:r>
            <a:endParaRPr lang="en-US" sz="2200" i="1" dirty="0"/>
          </a:p>
          <a:p>
            <a:pPr lvl="1">
              <a:buFont typeface="Wingdings" pitchFamily="2" charset="2"/>
              <a:buChar char="q"/>
            </a:pPr>
            <a:endParaRPr lang="en-US" sz="2200" i="1" dirty="0"/>
          </a:p>
          <a:p>
            <a:pPr lvl="1">
              <a:buFont typeface="Wingdings" pitchFamily="2" charset="2"/>
              <a:buChar char="q"/>
            </a:pPr>
            <a:r>
              <a:rPr lang="en-US" sz="2200" dirty="0"/>
              <a:t> BNL and </a:t>
            </a:r>
            <a:r>
              <a:rPr lang="en-US" sz="2200" dirty="0" err="1"/>
              <a:t>JLab</a:t>
            </a:r>
            <a:r>
              <a:rPr lang="en-US" sz="2200" dirty="0"/>
              <a:t> colleagues : </a:t>
            </a:r>
            <a:r>
              <a:rPr lang="en-US" sz="2200" i="1" dirty="0" err="1"/>
              <a:t>E.Aschenauer</a:t>
            </a:r>
            <a:r>
              <a:rPr lang="en-US" sz="2200" i="1" dirty="0"/>
              <a:t>, </a:t>
            </a:r>
            <a:r>
              <a:rPr lang="en-US" sz="2200" i="1" dirty="0" err="1"/>
              <a:t>A.Boehnlein</a:t>
            </a:r>
            <a:r>
              <a:rPr lang="en-US" sz="2200" i="1" dirty="0"/>
              <a:t>, </a:t>
            </a:r>
            <a:r>
              <a:rPr lang="en-US" sz="2200" i="1" dirty="0" err="1"/>
              <a:t>D.Dean</a:t>
            </a:r>
            <a:r>
              <a:rPr lang="en-US" sz="2200" i="1" dirty="0"/>
              <a:t>, </a:t>
            </a:r>
            <a:r>
              <a:rPr lang="en-US" sz="2200" i="1" dirty="0" err="1"/>
              <a:t>A.Deshpande</a:t>
            </a:r>
            <a:r>
              <a:rPr lang="en-US" sz="2200" i="1" dirty="0"/>
              <a:t>, </a:t>
            </a:r>
            <a:r>
              <a:rPr lang="en-US" sz="2200" i="1" dirty="0" err="1"/>
              <a:t>J.Dunlop</a:t>
            </a:r>
            <a:r>
              <a:rPr lang="en-US" sz="2200" i="1" dirty="0"/>
              <a:t>, </a:t>
            </a:r>
            <a:r>
              <a:rPr lang="en-US" sz="2200" i="1" dirty="0" err="1"/>
              <a:t>J.Elmsheuser</a:t>
            </a:r>
            <a:r>
              <a:rPr lang="en-US" sz="2200" i="1" dirty="0"/>
              <a:t>, </a:t>
            </a:r>
            <a:r>
              <a:rPr lang="en-US" sz="2200" i="1" dirty="0" err="1"/>
              <a:t>R.Ent</a:t>
            </a:r>
            <a:r>
              <a:rPr lang="en-US" sz="2200" i="1" dirty="0"/>
              <a:t>, </a:t>
            </a:r>
            <a:r>
              <a:rPr lang="en-US" sz="2200" i="1" dirty="0" err="1"/>
              <a:t>B.Sawatsky</a:t>
            </a:r>
            <a:endParaRPr lang="en-US" sz="2200" i="1" dirty="0"/>
          </a:p>
          <a:p>
            <a:pPr lvl="1">
              <a:buFont typeface="Wingdings" pitchFamily="2" charset="2"/>
              <a:buChar char="q"/>
            </a:pPr>
            <a:endParaRPr lang="en-US" sz="2200" i="1" dirty="0"/>
          </a:p>
          <a:p>
            <a:pPr lvl="1">
              <a:buFont typeface="Wingdings" pitchFamily="2" charset="2"/>
              <a:buChar char="q"/>
            </a:pPr>
            <a:r>
              <a:rPr lang="en-US" sz="2200" dirty="0"/>
              <a:t> DOE OHENP : </a:t>
            </a:r>
            <a:r>
              <a:rPr lang="en-US" sz="2200" i="1" dirty="0" err="1"/>
              <a:t>P.Mantica</a:t>
            </a:r>
            <a:endParaRPr lang="en-US" sz="2200" i="1" dirty="0"/>
          </a:p>
          <a:p>
            <a:pPr marL="0" indent="0">
              <a:buNone/>
            </a:pPr>
            <a:endParaRPr lang="en-US" dirty="0">
              <a:latin typeface="Helvetica" charset="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D51392F5-B192-896D-3D62-A74EA80B2F23}"/>
              </a:ext>
            </a:extLst>
          </p:cNvPr>
          <p:cNvSpPr>
            <a:spLocks noGrp="1"/>
          </p:cNvSpPr>
          <p:nvPr>
            <p:ph type="sldNum" sz="quarter" idx="12"/>
          </p:nvPr>
        </p:nvSpPr>
        <p:spPr/>
        <p:txBody>
          <a:bodyPr/>
          <a:lstStyle/>
          <a:p>
            <a:fld id="{07E1C93C-5050-FC42-8F10-D22D4F119D13}" type="slidenum">
              <a:rPr lang="en-US" smtClean="0"/>
              <a:pPr/>
              <a:t>18</a:t>
            </a:fld>
            <a:endParaRPr lang="en-US"/>
          </a:p>
        </p:txBody>
      </p:sp>
    </p:spTree>
    <p:extLst>
      <p:ext uri="{BB962C8B-B14F-4D97-AF65-F5344CB8AC3E}">
        <p14:creationId xmlns:p14="http://schemas.microsoft.com/office/powerpoint/2010/main" val="2785363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53FC6-ED47-6D18-CDFD-C78F79C87BE1}"/>
              </a:ext>
            </a:extLst>
          </p:cNvPr>
          <p:cNvSpPr>
            <a:spLocks noGrp="1"/>
          </p:cNvSpPr>
          <p:nvPr>
            <p:ph type="title"/>
          </p:nvPr>
        </p:nvSpPr>
        <p:spPr/>
        <p:txBody>
          <a:bodyPr/>
          <a:lstStyle/>
          <a:p>
            <a:r>
              <a:rPr lang="en-US" dirty="0"/>
              <a:t>Glossary and Abbreviations</a:t>
            </a:r>
          </a:p>
        </p:txBody>
      </p:sp>
      <p:sp>
        <p:nvSpPr>
          <p:cNvPr id="3" name="Content Placeholder 2">
            <a:extLst>
              <a:ext uri="{FF2B5EF4-FFF2-40B4-BE49-F238E27FC236}">
                <a16:creationId xmlns:a16="http://schemas.microsoft.com/office/drawing/2014/main" id="{7BF07629-44ED-1808-5EDD-CD4BD882950D}"/>
              </a:ext>
            </a:extLst>
          </p:cNvPr>
          <p:cNvSpPr>
            <a:spLocks noGrp="1"/>
          </p:cNvSpPr>
          <p:nvPr>
            <p:ph idx="1"/>
          </p:nvPr>
        </p:nvSpPr>
        <p:spPr>
          <a:xfrm>
            <a:off x="0" y="906835"/>
            <a:ext cx="5841381" cy="5381694"/>
          </a:xfrm>
        </p:spPr>
        <p:txBody>
          <a:bodyPr/>
          <a:lstStyle/>
          <a:p>
            <a:r>
              <a:rPr lang="en-US" sz="1800" dirty="0">
                <a:latin typeface="Arial" panose="020B0604020202020204" pitchFamily="34" charset="0"/>
              </a:rPr>
              <a:t>AHM – All Hands Meeting</a:t>
            </a:r>
          </a:p>
          <a:p>
            <a:r>
              <a:rPr lang="en-US" sz="1800" dirty="0">
                <a:solidFill>
                  <a:schemeClr val="tx1">
                    <a:lumMod val="95000"/>
                    <a:lumOff val="5000"/>
                  </a:schemeClr>
                </a:solidFill>
                <a:highlight>
                  <a:srgbClr val="FFFFFF"/>
                </a:highlight>
                <a:latin typeface="Arial" panose="020B0604020202020204" pitchFamily="34" charset="0"/>
              </a:rPr>
              <a:t>ALD – Associated Laboratory Director</a:t>
            </a:r>
          </a:p>
          <a:p>
            <a:r>
              <a:rPr lang="en-US" sz="1800" dirty="0" err="1">
                <a:solidFill>
                  <a:schemeClr val="tx1">
                    <a:lumMod val="95000"/>
                    <a:lumOff val="5000"/>
                  </a:schemeClr>
                </a:solidFill>
                <a:highlight>
                  <a:srgbClr val="FFFFFF"/>
                </a:highlight>
                <a:latin typeface="Arial" panose="020B0604020202020204" pitchFamily="34" charset="0"/>
              </a:rPr>
              <a:t>AmSC</a:t>
            </a:r>
            <a:r>
              <a:rPr lang="en-US" sz="1800" dirty="0">
                <a:solidFill>
                  <a:schemeClr val="tx1">
                    <a:lumMod val="95000"/>
                    <a:lumOff val="5000"/>
                  </a:schemeClr>
                </a:solidFill>
                <a:highlight>
                  <a:srgbClr val="FFFFFF"/>
                </a:highlight>
                <a:latin typeface="Arial" panose="020B0604020202020204" pitchFamily="34" charset="0"/>
              </a:rPr>
              <a:t> – American Science Cloud DOE project</a:t>
            </a:r>
          </a:p>
          <a:p>
            <a:r>
              <a:rPr lang="en-US" sz="1800" dirty="0">
                <a:solidFill>
                  <a:schemeClr val="tx1">
                    <a:lumMod val="95000"/>
                    <a:lumOff val="5000"/>
                  </a:schemeClr>
                </a:solidFill>
                <a:highlight>
                  <a:srgbClr val="FFFFFF"/>
                </a:highlight>
                <a:latin typeface="Arial" panose="020B0604020202020204" pitchFamily="34" charset="0"/>
              </a:rPr>
              <a:t>CM – Computing Model</a:t>
            </a:r>
            <a:endParaRPr lang="en-US" sz="1800" b="0" i="0" u="none" strike="noStrike" dirty="0">
              <a:solidFill>
                <a:schemeClr val="tx1">
                  <a:lumMod val="95000"/>
                  <a:lumOff val="5000"/>
                </a:schemeClr>
              </a:solidFill>
              <a:effectLst/>
              <a:highlight>
                <a:srgbClr val="FFFFFF"/>
              </a:highlight>
              <a:latin typeface="Arial" panose="020B0604020202020204" pitchFamily="34" charset="0"/>
            </a:endParaRPr>
          </a:p>
          <a:p>
            <a:r>
              <a:rPr lang="en-US" sz="1800" dirty="0">
                <a:solidFill>
                  <a:schemeClr val="tx1">
                    <a:lumMod val="95000"/>
                    <a:lumOff val="5000"/>
                  </a:schemeClr>
                </a:solidFill>
                <a:highlight>
                  <a:srgbClr val="FFFFFF"/>
                </a:highlight>
                <a:latin typeface="Arial" panose="020B0604020202020204" pitchFamily="34" charset="0"/>
              </a:rPr>
              <a:t>CRADA - </a:t>
            </a:r>
            <a:r>
              <a:rPr lang="en-US" sz="1800" dirty="0">
                <a:highlight>
                  <a:srgbClr val="FFFFFF"/>
                </a:highlight>
              </a:rPr>
              <a:t>A Cooperative Research and Development Agreement </a:t>
            </a:r>
            <a:endParaRPr lang="en-US" sz="1800" dirty="0">
              <a:solidFill>
                <a:schemeClr val="tx1">
                  <a:lumMod val="95000"/>
                  <a:lumOff val="5000"/>
                </a:schemeClr>
              </a:solidFill>
              <a:highlight>
                <a:srgbClr val="FFFFFF"/>
              </a:highlight>
              <a:latin typeface="Arial" panose="020B0604020202020204" pitchFamily="34" charset="0"/>
            </a:endParaRPr>
          </a:p>
          <a:p>
            <a:r>
              <a:rPr lang="en-US" sz="1800" dirty="0">
                <a:solidFill>
                  <a:schemeClr val="tx1">
                    <a:lumMod val="95000"/>
                    <a:lumOff val="5000"/>
                  </a:schemeClr>
                </a:solidFill>
                <a:highlight>
                  <a:srgbClr val="FFFFFF"/>
                </a:highlight>
                <a:latin typeface="Arial" panose="020B0604020202020204" pitchFamily="34" charset="0"/>
              </a:rPr>
              <a:t>DDST – Deputy Director for Science and Technology</a:t>
            </a:r>
          </a:p>
          <a:p>
            <a:r>
              <a:rPr lang="en-US" sz="1800" dirty="0">
                <a:solidFill>
                  <a:schemeClr val="tx1">
                    <a:lumMod val="95000"/>
                    <a:lumOff val="5000"/>
                  </a:schemeClr>
                </a:solidFill>
                <a:highlight>
                  <a:srgbClr val="FFFFFF"/>
                </a:highlight>
                <a:latin typeface="Arial" panose="020B0604020202020204" pitchFamily="34" charset="0"/>
              </a:rPr>
              <a:t>E0, E1, E2 – Echelon0, 1, 2 sites according to </a:t>
            </a:r>
            <a:r>
              <a:rPr lang="en-US" sz="1800" dirty="0" err="1">
                <a:solidFill>
                  <a:schemeClr val="tx1">
                    <a:lumMod val="95000"/>
                    <a:lumOff val="5000"/>
                  </a:schemeClr>
                </a:solidFill>
                <a:highlight>
                  <a:srgbClr val="FFFFFF"/>
                </a:highlight>
                <a:latin typeface="Arial" panose="020B0604020202020204" pitchFamily="34" charset="0"/>
              </a:rPr>
              <a:t>ePIC</a:t>
            </a:r>
            <a:r>
              <a:rPr lang="en-US" sz="1800" dirty="0">
                <a:solidFill>
                  <a:schemeClr val="tx1">
                    <a:lumMod val="95000"/>
                    <a:lumOff val="5000"/>
                  </a:schemeClr>
                </a:solidFill>
                <a:highlight>
                  <a:srgbClr val="FFFFFF"/>
                </a:highlight>
                <a:latin typeface="Arial" panose="020B0604020202020204" pitchFamily="34" charset="0"/>
              </a:rPr>
              <a:t> computing model</a:t>
            </a:r>
            <a:endParaRPr lang="en-US" sz="1800" dirty="0">
              <a:latin typeface="Arial" panose="020B0604020202020204" pitchFamily="34" charset="0"/>
            </a:endParaRPr>
          </a:p>
          <a:p>
            <a:r>
              <a:rPr lang="en-US" sz="1800" dirty="0">
                <a:latin typeface="Arial" panose="020B0604020202020204" pitchFamily="34" charset="0"/>
              </a:rPr>
              <a:t>ECC  - EIC Computing Council</a:t>
            </a:r>
          </a:p>
          <a:p>
            <a:r>
              <a:rPr lang="en-US" sz="1800" dirty="0">
                <a:latin typeface="Arial" panose="020B0604020202020204" pitchFamily="34" charset="0"/>
              </a:rPr>
              <a:t>ECSAC – EIC Computing and Software Advisory Committee</a:t>
            </a:r>
          </a:p>
          <a:p>
            <a:r>
              <a:rPr lang="en-US" sz="1800" dirty="0">
                <a:latin typeface="Arial" panose="020B0604020202020204" pitchFamily="34" charset="0"/>
              </a:rPr>
              <a:t>EICO – EIC International Computing Organization</a:t>
            </a:r>
          </a:p>
          <a:p>
            <a:r>
              <a:rPr lang="en-US" sz="1800" dirty="0">
                <a:latin typeface="Arial" panose="020B0604020202020204" pitchFamily="34" charset="0"/>
              </a:rPr>
              <a:t>ECSJI – EIC Software and Computing Joint Institute</a:t>
            </a:r>
          </a:p>
          <a:p>
            <a:r>
              <a:rPr lang="en-US" sz="1800" dirty="0"/>
              <a:t>IKC – in-kind contribution</a:t>
            </a:r>
          </a:p>
          <a:p>
            <a:pPr marL="0" indent="0">
              <a:buNone/>
            </a:pPr>
            <a:endParaRPr lang="en-US" sz="2000" dirty="0">
              <a:latin typeface="Arial" panose="020B0604020202020204" pitchFamily="34" charset="0"/>
            </a:endParaRPr>
          </a:p>
        </p:txBody>
      </p:sp>
      <p:sp>
        <p:nvSpPr>
          <p:cNvPr id="4" name="Slide Number Placeholder 3">
            <a:extLst>
              <a:ext uri="{FF2B5EF4-FFF2-40B4-BE49-F238E27FC236}">
                <a16:creationId xmlns:a16="http://schemas.microsoft.com/office/drawing/2014/main" id="{5A822ECA-238A-E381-E27D-3B80D01BB1BA}"/>
              </a:ext>
            </a:extLst>
          </p:cNvPr>
          <p:cNvSpPr>
            <a:spLocks noGrp="1"/>
          </p:cNvSpPr>
          <p:nvPr>
            <p:ph type="sldNum" sz="quarter" idx="12"/>
          </p:nvPr>
        </p:nvSpPr>
        <p:spPr/>
        <p:txBody>
          <a:bodyPr/>
          <a:lstStyle/>
          <a:p>
            <a:fld id="{07E1C93C-5050-FC42-8F10-D22D4F119D13}" type="slidenum">
              <a:rPr lang="en-US" smtClean="0"/>
              <a:pPr/>
              <a:t>19</a:t>
            </a:fld>
            <a:endParaRPr lang="en-US"/>
          </a:p>
        </p:txBody>
      </p:sp>
      <p:sp>
        <p:nvSpPr>
          <p:cNvPr id="6" name="Content Placeholder 2">
            <a:extLst>
              <a:ext uri="{FF2B5EF4-FFF2-40B4-BE49-F238E27FC236}">
                <a16:creationId xmlns:a16="http://schemas.microsoft.com/office/drawing/2014/main" id="{106A466E-9963-E2E2-48C4-933A107BE96F}"/>
              </a:ext>
            </a:extLst>
          </p:cNvPr>
          <p:cNvSpPr txBox="1">
            <a:spLocks/>
          </p:cNvSpPr>
          <p:nvPr/>
        </p:nvSpPr>
        <p:spPr>
          <a:xfrm>
            <a:off x="6350620" y="906835"/>
            <a:ext cx="5635743" cy="53816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LHCONE – LHC centers dedicated network</a:t>
            </a:r>
          </a:p>
          <a:p>
            <a:r>
              <a:rPr lang="en-US" sz="1800" dirty="0"/>
              <a:t>MB – Management Board</a:t>
            </a:r>
          </a:p>
          <a:p>
            <a:r>
              <a:rPr lang="en-US" sz="1800" dirty="0"/>
              <a:t>NPP – Nuclear and Particle Physics</a:t>
            </a:r>
          </a:p>
          <a:p>
            <a:r>
              <a:rPr lang="en-US" sz="1800" dirty="0"/>
              <a:t>OB – Overview Board</a:t>
            </a:r>
          </a:p>
          <a:p>
            <a:r>
              <a:rPr lang="en-US" sz="1800" dirty="0"/>
              <a:t>OHENP – DOE Office of High-Energy &amp; Nuclear Physics</a:t>
            </a:r>
          </a:p>
          <a:p>
            <a:r>
              <a:rPr lang="en-US" sz="1800" dirty="0"/>
              <a:t>OSG - Open Science Grid (NSF supported computing consortium)</a:t>
            </a:r>
          </a:p>
          <a:p>
            <a:r>
              <a:rPr lang="en-US" sz="1800" dirty="0"/>
              <a:t>RRB – Resource Review Board</a:t>
            </a:r>
          </a:p>
          <a:p>
            <a:r>
              <a:rPr lang="en-US" sz="1800" dirty="0"/>
              <a:t>SLA – Service Level Agreement</a:t>
            </a:r>
          </a:p>
          <a:p>
            <a:r>
              <a:rPr lang="en-US" sz="1800" dirty="0"/>
              <a:t>SW&amp;C – Software and Computing</a:t>
            </a:r>
          </a:p>
          <a:p>
            <a:r>
              <a:rPr lang="en-US" sz="1800" dirty="0"/>
              <a:t>TF – Technical Forum</a:t>
            </a:r>
          </a:p>
          <a:p>
            <a:r>
              <a:rPr lang="en-US" sz="1800" dirty="0"/>
              <a:t>TIM – Technical Interchange Meeting</a:t>
            </a:r>
          </a:p>
          <a:p>
            <a:r>
              <a:rPr lang="en-US" sz="1800" dirty="0"/>
              <a:t>WLCG – World LHC Computing Grid</a:t>
            </a:r>
            <a:endParaRPr lang="en-US" sz="1900" dirty="0"/>
          </a:p>
        </p:txBody>
      </p:sp>
    </p:spTree>
    <p:extLst>
      <p:ext uri="{BB962C8B-B14F-4D97-AF65-F5344CB8AC3E}">
        <p14:creationId xmlns:p14="http://schemas.microsoft.com/office/powerpoint/2010/main" val="634439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9818D-D6AC-2072-CE6B-F6AEBBCA33E0}"/>
              </a:ext>
            </a:extLst>
          </p:cNvPr>
          <p:cNvSpPr>
            <a:spLocks noGrp="1"/>
          </p:cNvSpPr>
          <p:nvPr>
            <p:ph type="title"/>
          </p:nvPr>
        </p:nvSpPr>
        <p:spPr/>
        <p:txBody>
          <a:bodyPr/>
          <a:lstStyle/>
          <a:p>
            <a:r>
              <a:rPr lang="en-US" dirty="0"/>
              <a:t>The EIC Computing and Software Joint Institute. </a:t>
            </a:r>
          </a:p>
        </p:txBody>
      </p:sp>
      <p:sp>
        <p:nvSpPr>
          <p:cNvPr id="3" name="Content Placeholder 2">
            <a:extLst>
              <a:ext uri="{FF2B5EF4-FFF2-40B4-BE49-F238E27FC236}">
                <a16:creationId xmlns:a16="http://schemas.microsoft.com/office/drawing/2014/main" id="{DA9378B2-3E80-666C-272D-626903E68542}"/>
              </a:ext>
            </a:extLst>
          </p:cNvPr>
          <p:cNvSpPr>
            <a:spLocks noGrp="1"/>
          </p:cNvSpPr>
          <p:nvPr>
            <p:ph idx="1"/>
          </p:nvPr>
        </p:nvSpPr>
        <p:spPr>
          <a:xfrm>
            <a:off x="185196" y="966055"/>
            <a:ext cx="11512534" cy="5381694"/>
          </a:xfrm>
        </p:spPr>
        <p:txBody>
          <a:bodyPr/>
          <a:lstStyle/>
          <a:p>
            <a:pPr marL="0" indent="0">
              <a:buNone/>
            </a:pPr>
            <a:r>
              <a:rPr lang="en-US" sz="2400" dirty="0"/>
              <a:t>Brookhaven National Laboratory and Thomas Jefferson National Accelerator Facility, as Electron-Ion Collider host labs, have established a collaborative entity, the </a:t>
            </a:r>
            <a:r>
              <a:rPr lang="en-US" sz="2400" b="1" dirty="0">
                <a:solidFill>
                  <a:srgbClr val="FF0000"/>
                </a:solidFill>
              </a:rPr>
              <a:t>EIC Computing and Software Joint Institute </a:t>
            </a:r>
            <a:r>
              <a:rPr lang="en-US" sz="2400" dirty="0"/>
              <a:t>(</a:t>
            </a:r>
            <a:r>
              <a:rPr lang="en-US" sz="2400" b="1" dirty="0"/>
              <a:t>ECSJI</a:t>
            </a:r>
            <a:r>
              <a:rPr lang="en-US" sz="2400" b="1" baseline="30000" dirty="0"/>
              <a:t>*</a:t>
            </a:r>
            <a:r>
              <a:rPr lang="en-US" sz="2400" dirty="0"/>
              <a:t>). The Institute reports to the host Labs and the host Labs delegate functions to ECSJI (for instance, organize </a:t>
            </a:r>
            <a:r>
              <a:rPr lang="en-US" sz="2400" dirty="0" err="1"/>
              <a:t>SW&amp;Computing</a:t>
            </a:r>
            <a:r>
              <a:rPr lang="en-US" sz="2400" dirty="0"/>
              <a:t> reviews)</a:t>
            </a:r>
          </a:p>
          <a:p>
            <a:pPr lvl="1"/>
            <a:r>
              <a:rPr lang="en-US" dirty="0"/>
              <a:t>This joint institute is designed to support the computing and software needs and activities of the EIC.</a:t>
            </a:r>
          </a:p>
          <a:p>
            <a:pPr lvl="1"/>
            <a:r>
              <a:rPr lang="en-US" dirty="0"/>
              <a:t>The Institute  was created about two and half years ago (fall 2023)</a:t>
            </a:r>
            <a:endParaRPr lang="en-US" sz="2400" dirty="0"/>
          </a:p>
          <a:p>
            <a:r>
              <a:rPr lang="en-US" sz="2400" dirty="0"/>
              <a:t>ECSJI leverages </a:t>
            </a:r>
            <a:r>
              <a:rPr lang="en-US" sz="2400" b="1" dirty="0"/>
              <a:t>complementary expertise at the two labs </a:t>
            </a:r>
            <a:r>
              <a:rPr lang="en-US" sz="2400" dirty="0"/>
              <a:t>and provides needed visibility to the respective lab management and stakeholders. </a:t>
            </a:r>
          </a:p>
          <a:p>
            <a:pPr lvl="1"/>
            <a:r>
              <a:rPr lang="en-US" i="1" dirty="0">
                <a:solidFill>
                  <a:schemeClr val="bg1">
                    <a:lumMod val="65000"/>
                  </a:schemeClr>
                </a:solidFill>
              </a:rPr>
              <a:t>BNL and </a:t>
            </a:r>
            <a:r>
              <a:rPr lang="en-US" i="1" dirty="0" err="1">
                <a:solidFill>
                  <a:schemeClr val="bg1">
                    <a:lumMod val="65000"/>
                  </a:schemeClr>
                </a:solidFill>
              </a:rPr>
              <a:t>JLab’s</a:t>
            </a:r>
            <a:r>
              <a:rPr lang="en-US" i="1" dirty="0">
                <a:solidFill>
                  <a:schemeClr val="bg1">
                    <a:lumMod val="65000"/>
                  </a:schemeClr>
                </a:solidFill>
              </a:rPr>
              <a:t> expertise in computing and software stems from our long-standing involvement in high-energy physics and nuclear physics experiments, as well as our support for other scientific fields such as light sources, materials science and astro-particle physics, both nationally and internationally.</a:t>
            </a:r>
          </a:p>
          <a:p>
            <a:pPr lvl="1"/>
            <a:r>
              <a:rPr lang="en-US" i="1" dirty="0">
                <a:solidFill>
                  <a:schemeClr val="bg1">
                    <a:lumMod val="65000"/>
                  </a:schemeClr>
                </a:solidFill>
              </a:rPr>
              <a:t>The advantages of such a structure also include increased reliability and availability of resources for the </a:t>
            </a:r>
            <a:r>
              <a:rPr lang="en-US" i="1" dirty="0" err="1">
                <a:solidFill>
                  <a:schemeClr val="bg1">
                    <a:lumMod val="65000"/>
                  </a:schemeClr>
                </a:solidFill>
              </a:rPr>
              <a:t>ePIC</a:t>
            </a:r>
            <a:r>
              <a:rPr lang="en-US" i="1" dirty="0">
                <a:solidFill>
                  <a:schemeClr val="bg1">
                    <a:lumMod val="65000"/>
                  </a:schemeClr>
                </a:solidFill>
              </a:rPr>
              <a:t> collaboration and other future collaborations. </a:t>
            </a:r>
            <a:endParaRPr lang="en-US" sz="2400" dirty="0">
              <a:solidFill>
                <a:schemeClr val="bg1">
                  <a:lumMod val="65000"/>
                </a:schemeClr>
              </a:solidFill>
            </a:endParaRPr>
          </a:p>
          <a:p>
            <a:pPr marL="0" indent="0">
              <a:buNone/>
            </a:pPr>
            <a:endParaRPr lang="en-US" dirty="0"/>
          </a:p>
        </p:txBody>
      </p:sp>
      <p:sp>
        <p:nvSpPr>
          <p:cNvPr id="4" name="Slide Number Placeholder 3">
            <a:extLst>
              <a:ext uri="{FF2B5EF4-FFF2-40B4-BE49-F238E27FC236}">
                <a16:creationId xmlns:a16="http://schemas.microsoft.com/office/drawing/2014/main" id="{DBC2C542-9F2B-1775-9FC4-56AE87F1D96D}"/>
              </a:ext>
            </a:extLst>
          </p:cNvPr>
          <p:cNvSpPr>
            <a:spLocks noGrp="1"/>
          </p:cNvSpPr>
          <p:nvPr>
            <p:ph type="sldNum" sz="quarter" idx="12"/>
          </p:nvPr>
        </p:nvSpPr>
        <p:spPr/>
        <p:txBody>
          <a:bodyPr/>
          <a:lstStyle/>
          <a:p>
            <a:fld id="{07E1C93C-5050-FC42-8F10-D22D4F119D13}" type="slidenum">
              <a:rPr lang="en-US" smtClean="0"/>
              <a:pPr/>
              <a:t>2</a:t>
            </a:fld>
            <a:endParaRPr lang="en-US" dirty="0"/>
          </a:p>
        </p:txBody>
      </p:sp>
      <p:sp>
        <p:nvSpPr>
          <p:cNvPr id="6" name="TextBox 5">
            <a:extLst>
              <a:ext uri="{FF2B5EF4-FFF2-40B4-BE49-F238E27FC236}">
                <a16:creationId xmlns:a16="http://schemas.microsoft.com/office/drawing/2014/main" id="{F4188616-D9FF-E6E0-81F1-CA4EADD1E63D}"/>
              </a:ext>
            </a:extLst>
          </p:cNvPr>
          <p:cNvSpPr txBox="1"/>
          <p:nvPr/>
        </p:nvSpPr>
        <p:spPr>
          <a:xfrm>
            <a:off x="8409393" y="6190337"/>
            <a:ext cx="2674920" cy="276999"/>
          </a:xfrm>
          <a:prstGeom prst="rect">
            <a:avLst/>
          </a:prstGeom>
          <a:noFill/>
        </p:spPr>
        <p:txBody>
          <a:bodyPr wrap="square" rtlCol="0">
            <a:spAutoFit/>
          </a:bodyPr>
          <a:lstStyle/>
          <a:p>
            <a:r>
              <a:rPr lang="en-US" sz="1200" i="1" baseline="30000" dirty="0">
                <a:hlinkClick r:id="rId2" action="ppaction://hlinksldjump"/>
              </a:rPr>
              <a:t>*</a:t>
            </a:r>
            <a:r>
              <a:rPr lang="en-US" sz="1200" i="1" dirty="0">
                <a:hlinkClick r:id="rId2" action="ppaction://hlinksldjump"/>
              </a:rPr>
              <a:t>List </a:t>
            </a:r>
            <a:r>
              <a:rPr lang="en-US" sz="1200" i="1" dirty="0"/>
              <a:t>of abbreviations and glossary</a:t>
            </a:r>
          </a:p>
        </p:txBody>
      </p:sp>
    </p:spTree>
    <p:extLst>
      <p:ext uri="{BB962C8B-B14F-4D97-AF65-F5344CB8AC3E}">
        <p14:creationId xmlns:p14="http://schemas.microsoft.com/office/powerpoint/2010/main" val="1826151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B285C-BDED-EAF5-846C-32AB2CCBCE2E}"/>
              </a:ext>
            </a:extLst>
          </p:cNvPr>
          <p:cNvSpPr>
            <a:spLocks noGrp="1"/>
          </p:cNvSpPr>
          <p:nvPr>
            <p:ph type="title"/>
          </p:nvPr>
        </p:nvSpPr>
        <p:spPr/>
        <p:txBody>
          <a:bodyPr/>
          <a:lstStyle/>
          <a:p>
            <a:r>
              <a:rPr lang="en-US" dirty="0"/>
              <a:t>Supplementary slides</a:t>
            </a:r>
          </a:p>
        </p:txBody>
      </p:sp>
      <p:sp>
        <p:nvSpPr>
          <p:cNvPr id="3" name="Content Placeholder 2">
            <a:extLst>
              <a:ext uri="{FF2B5EF4-FFF2-40B4-BE49-F238E27FC236}">
                <a16:creationId xmlns:a16="http://schemas.microsoft.com/office/drawing/2014/main" id="{CF8920A1-24BC-1AA7-BF9F-9F33D061666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2547209-A8A4-852E-E797-A075B5F25B66}"/>
              </a:ext>
            </a:extLst>
          </p:cNvPr>
          <p:cNvSpPr>
            <a:spLocks noGrp="1"/>
          </p:cNvSpPr>
          <p:nvPr>
            <p:ph type="sldNum" sz="quarter" idx="12"/>
          </p:nvPr>
        </p:nvSpPr>
        <p:spPr/>
        <p:txBody>
          <a:bodyPr/>
          <a:lstStyle/>
          <a:p>
            <a:fld id="{07E1C93C-5050-FC42-8F10-D22D4F119D13}" type="slidenum">
              <a:rPr lang="en-US" smtClean="0"/>
              <a:pPr/>
              <a:t>20</a:t>
            </a:fld>
            <a:endParaRPr lang="en-US"/>
          </a:p>
        </p:txBody>
      </p:sp>
    </p:spTree>
    <p:extLst>
      <p:ext uri="{BB962C8B-B14F-4D97-AF65-F5344CB8AC3E}">
        <p14:creationId xmlns:p14="http://schemas.microsoft.com/office/powerpoint/2010/main" val="3027305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4A560-8D5C-C9CE-5F11-75F93F31CD0A}"/>
              </a:ext>
            </a:extLst>
          </p:cNvPr>
          <p:cNvSpPr>
            <a:spLocks noGrp="1"/>
          </p:cNvSpPr>
          <p:nvPr>
            <p:ph type="title"/>
          </p:nvPr>
        </p:nvSpPr>
        <p:spPr/>
        <p:txBody>
          <a:bodyPr/>
          <a:lstStyle/>
          <a:p>
            <a:r>
              <a:rPr lang="en-US" dirty="0"/>
              <a:t>The Primary Computing Technical Responsibilities of Host Labs</a:t>
            </a:r>
          </a:p>
        </p:txBody>
      </p:sp>
      <p:sp>
        <p:nvSpPr>
          <p:cNvPr id="4" name="Slide Number Placeholder 3">
            <a:extLst>
              <a:ext uri="{FF2B5EF4-FFF2-40B4-BE49-F238E27FC236}">
                <a16:creationId xmlns:a16="http://schemas.microsoft.com/office/drawing/2014/main" id="{84B722DE-2FBB-A8DC-4129-E699943F2244}"/>
              </a:ext>
            </a:extLst>
          </p:cNvPr>
          <p:cNvSpPr>
            <a:spLocks noGrp="1"/>
          </p:cNvSpPr>
          <p:nvPr>
            <p:ph type="sldNum" sz="quarter" idx="12"/>
          </p:nvPr>
        </p:nvSpPr>
        <p:spPr/>
        <p:txBody>
          <a:bodyPr/>
          <a:lstStyle/>
          <a:p>
            <a:fld id="{07E1C93C-5050-FC42-8F10-D22D4F119D13}" type="slidenum">
              <a:rPr lang="en-US" smtClean="0"/>
              <a:pPr/>
              <a:t>21</a:t>
            </a:fld>
            <a:endParaRPr lang="en-US"/>
          </a:p>
        </p:txBody>
      </p:sp>
      <p:graphicFrame>
        <p:nvGraphicFramePr>
          <p:cNvPr id="5" name="Content Placeholder 2">
            <a:extLst>
              <a:ext uri="{FF2B5EF4-FFF2-40B4-BE49-F238E27FC236}">
                <a16:creationId xmlns:a16="http://schemas.microsoft.com/office/drawing/2014/main" id="{51177DCD-4FF5-BE29-A63D-135A8B48E11D}"/>
              </a:ext>
            </a:extLst>
          </p:cNvPr>
          <p:cNvGraphicFramePr>
            <a:graphicFrameLocks noGrp="1"/>
          </p:cNvGraphicFramePr>
          <p:nvPr>
            <p:ph idx="1"/>
          </p:nvPr>
        </p:nvGraphicFramePr>
        <p:xfrm>
          <a:off x="838200" y="1422013"/>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352A5C93-FA45-E374-DAE5-3BD99B1913DB}"/>
              </a:ext>
            </a:extLst>
          </p:cNvPr>
          <p:cNvSpPr txBox="1"/>
          <p:nvPr/>
        </p:nvSpPr>
        <p:spPr>
          <a:xfrm>
            <a:off x="9977376" y="6039849"/>
            <a:ext cx="2166491" cy="338554"/>
          </a:xfrm>
          <a:prstGeom prst="rect">
            <a:avLst/>
          </a:prstGeom>
          <a:noFill/>
        </p:spPr>
        <p:txBody>
          <a:bodyPr wrap="none" rtlCol="0">
            <a:spAutoFit/>
          </a:bodyPr>
          <a:lstStyle/>
          <a:p>
            <a:r>
              <a:rPr lang="en-US" sz="1600" i="1" dirty="0"/>
              <a:t>ECSJI charter, May 2026</a:t>
            </a:r>
          </a:p>
        </p:txBody>
      </p:sp>
    </p:spTree>
    <p:extLst>
      <p:ext uri="{BB962C8B-B14F-4D97-AF65-F5344CB8AC3E}">
        <p14:creationId xmlns:p14="http://schemas.microsoft.com/office/powerpoint/2010/main" val="1649724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B723-E39C-00A5-0084-B5DC77942841}"/>
              </a:ext>
            </a:extLst>
          </p:cNvPr>
          <p:cNvSpPr>
            <a:spLocks noGrp="1"/>
          </p:cNvSpPr>
          <p:nvPr>
            <p:ph type="title"/>
          </p:nvPr>
        </p:nvSpPr>
        <p:spPr/>
        <p:txBody>
          <a:bodyPr/>
          <a:lstStyle/>
          <a:p>
            <a:r>
              <a:rPr lang="en-US" dirty="0"/>
              <a:t>EIC Computing and Software Advisory Committee</a:t>
            </a:r>
          </a:p>
        </p:txBody>
      </p:sp>
      <p:sp>
        <p:nvSpPr>
          <p:cNvPr id="3" name="Content Placeholder 2">
            <a:extLst>
              <a:ext uri="{FF2B5EF4-FFF2-40B4-BE49-F238E27FC236}">
                <a16:creationId xmlns:a16="http://schemas.microsoft.com/office/drawing/2014/main" id="{F058EBF7-2B85-E658-4B02-2F184C94E71A}"/>
              </a:ext>
            </a:extLst>
          </p:cNvPr>
          <p:cNvSpPr>
            <a:spLocks noGrp="1"/>
          </p:cNvSpPr>
          <p:nvPr>
            <p:ph idx="1"/>
          </p:nvPr>
        </p:nvSpPr>
        <p:spPr/>
        <p:txBody>
          <a:bodyPr/>
          <a:lstStyle/>
          <a:p>
            <a:pPr marL="0" indent="0">
              <a:spcBef>
                <a:spcPts val="1200"/>
              </a:spcBef>
              <a:buNone/>
            </a:pPr>
            <a:r>
              <a:rPr lang="en-US" sz="2800" dirty="0">
                <a:solidFill>
                  <a:srgbClr val="FF0000"/>
                </a:solidFill>
              </a:rPr>
              <a:t>Computing and Software Advisory Committee </a:t>
            </a:r>
            <a:r>
              <a:rPr lang="en-US" sz="2800" dirty="0"/>
              <a:t>(ECSAC)</a:t>
            </a:r>
          </a:p>
          <a:p>
            <a:pPr lvl="1">
              <a:spcBef>
                <a:spcPts val="1200"/>
              </a:spcBef>
            </a:pPr>
            <a:r>
              <a:rPr lang="en-US" sz="2400" dirty="0">
                <a:solidFill>
                  <a:srgbClr val="000000"/>
                </a:solidFill>
                <a:latin typeface="Arial" panose="020B0604020202020204" pitchFamily="34" charset="0"/>
              </a:rPr>
              <a:t>The </a:t>
            </a:r>
            <a:r>
              <a:rPr lang="en-US" sz="2400" b="1" dirty="0">
                <a:solidFill>
                  <a:srgbClr val="000000"/>
                </a:solidFill>
                <a:latin typeface="Arial" panose="020B0604020202020204" pitchFamily="34" charset="0"/>
              </a:rPr>
              <a:t>ECSAC</a:t>
            </a:r>
            <a:r>
              <a:rPr lang="en-US" sz="2400" dirty="0">
                <a:solidFill>
                  <a:srgbClr val="000000"/>
                </a:solidFill>
                <a:latin typeface="Arial" panose="020B0604020202020204" pitchFamily="34" charset="0"/>
              </a:rPr>
              <a:t> is chartered to propose advice, guidance, and counsel on the strategy and objectives of the Institute and of the EIC International Computing Organization. </a:t>
            </a:r>
          </a:p>
          <a:p>
            <a:pPr lvl="1">
              <a:spcBef>
                <a:spcPts val="1200"/>
              </a:spcBef>
            </a:pPr>
            <a:r>
              <a:rPr lang="en-US" sz="2400" dirty="0">
                <a:solidFill>
                  <a:srgbClr val="000000"/>
                </a:solidFill>
                <a:latin typeface="Arial" panose="020B0604020202020204" pitchFamily="34" charset="0"/>
              </a:rPr>
              <a:t>ECSAC has members from US Laboratories, US Universities and International Laboratories (CERN, GSI, PIC)</a:t>
            </a:r>
            <a:endParaRPr lang="en-US" dirty="0">
              <a:solidFill>
                <a:srgbClr val="000000"/>
              </a:solidFill>
              <a:latin typeface="Arial" panose="020B0604020202020204" pitchFamily="34" charset="0"/>
            </a:endParaRPr>
          </a:p>
          <a:p>
            <a:pPr marL="0" indent="0">
              <a:buNone/>
            </a:pPr>
            <a:r>
              <a:rPr lang="en-US" dirty="0"/>
              <a:t>2026 ECSAC members</a:t>
            </a:r>
          </a:p>
          <a:p>
            <a:pPr marL="800100" lvl="1" indent="-342900">
              <a:buFont typeface="+mj-lt"/>
              <a:buAutoNum type="arabicPeriod"/>
            </a:pPr>
            <a:r>
              <a:rPr lang="en-GB" sz="1600" dirty="0"/>
              <a:t>Mohammad Al-</a:t>
            </a:r>
            <a:r>
              <a:rPr lang="en-GB" sz="1600" dirty="0" err="1"/>
              <a:t>Turany</a:t>
            </a:r>
            <a:r>
              <a:rPr lang="en-GB" sz="1600" dirty="0"/>
              <a:t> (GSI)</a:t>
            </a:r>
            <a:endParaRPr lang="en-US" sz="1600" dirty="0"/>
          </a:p>
          <a:p>
            <a:pPr marL="800100" lvl="1" indent="-342900">
              <a:buFont typeface="+mj-lt"/>
              <a:buAutoNum type="arabicPeriod"/>
            </a:pPr>
            <a:r>
              <a:rPr lang="en-GB" sz="1600" dirty="0"/>
              <a:t>Ilya Baldin (</a:t>
            </a:r>
            <a:r>
              <a:rPr lang="en-GB" sz="1600" dirty="0" err="1"/>
              <a:t>JLab</a:t>
            </a:r>
            <a:r>
              <a:rPr lang="en-GB" sz="1600" dirty="0"/>
              <a:t>) </a:t>
            </a:r>
            <a:endParaRPr lang="en-US" sz="1600" dirty="0"/>
          </a:p>
          <a:p>
            <a:pPr marL="800100" lvl="1" indent="-342900">
              <a:buFont typeface="+mj-lt"/>
              <a:buAutoNum type="arabicPeriod"/>
            </a:pPr>
            <a:r>
              <a:rPr lang="en-GB" sz="1600" dirty="0"/>
              <a:t>Simone Campana (CERN, chair)</a:t>
            </a:r>
            <a:endParaRPr lang="en-US" sz="1600" dirty="0"/>
          </a:p>
          <a:p>
            <a:pPr marL="800100" lvl="1" indent="-342900">
              <a:buFont typeface="+mj-lt"/>
              <a:buAutoNum type="arabicPeriod"/>
            </a:pPr>
            <a:r>
              <a:rPr lang="en-GB" sz="1600" dirty="0"/>
              <a:t>Mario </a:t>
            </a:r>
            <a:r>
              <a:rPr lang="en-GB" sz="1600" dirty="0" err="1"/>
              <a:t>Cromaz</a:t>
            </a:r>
            <a:r>
              <a:rPr lang="en-GB" sz="1600" dirty="0"/>
              <a:t> (LBNL) </a:t>
            </a:r>
            <a:endParaRPr lang="en-US" sz="1600" dirty="0"/>
          </a:p>
          <a:p>
            <a:pPr marL="800100" lvl="1" indent="-342900">
              <a:buFont typeface="+mj-lt"/>
              <a:buAutoNum type="arabicPeriod"/>
            </a:pPr>
            <a:r>
              <a:rPr lang="en-GB" sz="1600" dirty="0"/>
              <a:t>Nicholas D'Imperio (BNL)</a:t>
            </a:r>
            <a:endParaRPr lang="en-US" sz="1600" dirty="0"/>
          </a:p>
          <a:p>
            <a:pPr marL="800100" lvl="1" indent="-342900">
              <a:buFont typeface="+mj-lt"/>
              <a:buAutoNum type="arabicPeriod"/>
            </a:pPr>
            <a:r>
              <a:rPr lang="en-GB" sz="1600" dirty="0"/>
              <a:t>Verena Martinez </a:t>
            </a:r>
            <a:r>
              <a:rPr lang="en-GB" sz="1600" dirty="0" err="1"/>
              <a:t>Outschoorn</a:t>
            </a:r>
            <a:r>
              <a:rPr lang="en-GB" sz="1600" dirty="0"/>
              <a:t> (UMass Amherst)</a:t>
            </a:r>
            <a:endParaRPr lang="en-US" sz="1600" dirty="0"/>
          </a:p>
          <a:p>
            <a:pPr marL="800100" lvl="1" indent="-342900">
              <a:buFont typeface="+mj-lt"/>
              <a:buAutoNum type="arabicPeriod"/>
            </a:pPr>
            <a:r>
              <a:rPr lang="en-GB" sz="1600" dirty="0"/>
              <a:t>Pere Mato (PIC)</a:t>
            </a:r>
            <a:endParaRPr lang="en-US" sz="1600" dirty="0"/>
          </a:p>
          <a:p>
            <a:pPr marL="800100" lvl="1" indent="-342900">
              <a:buFont typeface="+mj-lt"/>
              <a:buAutoNum type="arabicPeriod"/>
            </a:pPr>
            <a:r>
              <a:rPr lang="en-GB" sz="1600" dirty="0"/>
              <a:t>Wei Yang (SLAC) </a:t>
            </a:r>
            <a:endParaRPr lang="en-US" sz="1600" dirty="0"/>
          </a:p>
          <a:p>
            <a:endParaRPr lang="en-US" dirty="0"/>
          </a:p>
        </p:txBody>
      </p:sp>
      <p:sp>
        <p:nvSpPr>
          <p:cNvPr id="4" name="Slide Number Placeholder 3">
            <a:extLst>
              <a:ext uri="{FF2B5EF4-FFF2-40B4-BE49-F238E27FC236}">
                <a16:creationId xmlns:a16="http://schemas.microsoft.com/office/drawing/2014/main" id="{F8B250E1-E752-4C7F-AB00-DA41D1CC47BB}"/>
              </a:ext>
            </a:extLst>
          </p:cNvPr>
          <p:cNvSpPr>
            <a:spLocks noGrp="1"/>
          </p:cNvSpPr>
          <p:nvPr>
            <p:ph type="sldNum" sz="quarter" idx="12"/>
          </p:nvPr>
        </p:nvSpPr>
        <p:spPr/>
        <p:txBody>
          <a:bodyPr/>
          <a:lstStyle/>
          <a:p>
            <a:fld id="{07E1C93C-5050-FC42-8F10-D22D4F119D13}" type="slidenum">
              <a:rPr lang="en-US" smtClean="0"/>
              <a:pPr/>
              <a:t>22</a:t>
            </a:fld>
            <a:endParaRPr lang="en-US"/>
          </a:p>
        </p:txBody>
      </p:sp>
      <p:sp>
        <p:nvSpPr>
          <p:cNvPr id="6" name="TextBox 5">
            <a:extLst>
              <a:ext uri="{FF2B5EF4-FFF2-40B4-BE49-F238E27FC236}">
                <a16:creationId xmlns:a16="http://schemas.microsoft.com/office/drawing/2014/main" id="{2862F073-2350-B39C-C28A-769BE9BF747E}"/>
              </a:ext>
            </a:extLst>
          </p:cNvPr>
          <p:cNvSpPr txBox="1"/>
          <p:nvPr/>
        </p:nvSpPr>
        <p:spPr>
          <a:xfrm>
            <a:off x="5635742" y="3656902"/>
            <a:ext cx="4534169" cy="1107996"/>
          </a:xfrm>
          <a:prstGeom prst="rect">
            <a:avLst/>
          </a:prstGeom>
          <a:noFill/>
        </p:spPr>
        <p:txBody>
          <a:bodyPr wrap="square" rtlCol="0">
            <a:spAutoFit/>
          </a:bodyPr>
          <a:lstStyle/>
          <a:p>
            <a:pPr lvl="1"/>
            <a:r>
              <a:rPr lang="en-GB" sz="1600" dirty="0"/>
              <a:t>Ex-Officio</a:t>
            </a:r>
            <a:endParaRPr lang="en-US" sz="1600" dirty="0"/>
          </a:p>
          <a:p>
            <a:pPr marL="742950" lvl="1" indent="-285750">
              <a:buFont typeface="Arial" panose="020B0604020202020204" pitchFamily="34" charset="0"/>
              <a:buChar char="•"/>
            </a:pPr>
            <a:r>
              <a:rPr lang="en-GB" sz="1600" dirty="0"/>
              <a:t>Alexei Klimentov (BNL)</a:t>
            </a:r>
            <a:endParaRPr lang="en-US" sz="1600" dirty="0"/>
          </a:p>
          <a:p>
            <a:pPr marL="742950" lvl="1" indent="-285750">
              <a:buFont typeface="Arial" panose="020B0604020202020204" pitchFamily="34" charset="0"/>
              <a:buChar char="•"/>
            </a:pPr>
            <a:r>
              <a:rPr lang="en-GB" sz="1600" dirty="0"/>
              <a:t>David Lawrence (</a:t>
            </a:r>
            <a:r>
              <a:rPr lang="en-GB" sz="1600" dirty="0" err="1"/>
              <a:t>JLab</a:t>
            </a:r>
            <a:r>
              <a:rPr lang="en-GB" sz="1600" dirty="0"/>
              <a:t>)</a:t>
            </a:r>
            <a:endParaRPr lang="en-US" sz="1600" dirty="0"/>
          </a:p>
          <a:p>
            <a:endParaRPr lang="en-US" dirty="0"/>
          </a:p>
        </p:txBody>
      </p:sp>
    </p:spTree>
    <p:extLst>
      <p:ext uri="{BB962C8B-B14F-4D97-AF65-F5344CB8AC3E}">
        <p14:creationId xmlns:p14="http://schemas.microsoft.com/office/powerpoint/2010/main" val="7141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2544B-6C3F-1593-9E46-14B2C2EA8350}"/>
              </a:ext>
            </a:extLst>
          </p:cNvPr>
          <p:cNvSpPr>
            <a:spLocks noGrp="1"/>
          </p:cNvSpPr>
          <p:nvPr>
            <p:ph type="title"/>
          </p:nvPr>
        </p:nvSpPr>
        <p:spPr/>
        <p:txBody>
          <a:bodyPr/>
          <a:lstStyle/>
          <a:p>
            <a:r>
              <a:rPr lang="en-US" dirty="0"/>
              <a:t>Major Elements from the EICO Charter</a:t>
            </a:r>
          </a:p>
        </p:txBody>
      </p:sp>
      <p:sp>
        <p:nvSpPr>
          <p:cNvPr id="3" name="Content Placeholder 2">
            <a:extLst>
              <a:ext uri="{FF2B5EF4-FFF2-40B4-BE49-F238E27FC236}">
                <a16:creationId xmlns:a16="http://schemas.microsoft.com/office/drawing/2014/main" id="{CB56344F-7B0A-623B-37ED-15CABA86DC59}"/>
              </a:ext>
            </a:extLst>
          </p:cNvPr>
          <p:cNvSpPr>
            <a:spLocks noGrp="1"/>
          </p:cNvSpPr>
          <p:nvPr>
            <p:ph idx="1"/>
          </p:nvPr>
        </p:nvSpPr>
        <p:spPr/>
        <p:txBody>
          <a:bodyPr/>
          <a:lstStyle/>
          <a:p>
            <a:r>
              <a:rPr lang="en-US" b="1" dirty="0"/>
              <a:t>EIC International Computing Organization</a:t>
            </a:r>
            <a:r>
              <a:rPr lang="en-US" dirty="0"/>
              <a:t> is led by the Institute's co-directors and administered by the ECSJI. This organization exists to provide computing resources, infrastructure, and services related to the EIC. The current focus is on the </a:t>
            </a:r>
            <a:r>
              <a:rPr lang="en-US" dirty="0" err="1"/>
              <a:t>ePIC</a:t>
            </a:r>
            <a:r>
              <a:rPr lang="en-US" dirty="0"/>
              <a:t> experiment. This will be extended to other foci as endorsed by the EIC RRB. Funding agencies will indicate the activities and services they will provide, and this will be approved by RRB. The EICO structure is formally documented in this charter.</a:t>
            </a:r>
          </a:p>
          <a:p>
            <a:r>
              <a:rPr lang="en-US" b="1" dirty="0"/>
              <a:t>EICO Overview Board.</a:t>
            </a:r>
            <a:r>
              <a:rPr lang="en-US" dirty="0"/>
              <a:t> The Overview Board (OB) oversees the functioning of the EICO. It is composed of a representative of each Institution that is a member of the EICO, the ECSJI directors and the Spokesperson(s) of each EIC Experiment with voting rights.  The OB is co-chaired by EIC Computing Council Members (or one of </a:t>
            </a:r>
            <a:r>
              <a:rPr lang="en-US"/>
              <a:t>ECSJI directors), </a:t>
            </a:r>
            <a:r>
              <a:rPr lang="en-US" dirty="0"/>
              <a:t>which include a member of the OB appointed as a co-chair. </a:t>
            </a:r>
          </a:p>
          <a:p>
            <a:pPr lvl="1"/>
            <a:r>
              <a:rPr lang="en-US" dirty="0"/>
              <a:t>OB approves the report that details the accomplishments of the EICO, and the individual site metrics outlined in the cooperation agreement.  </a:t>
            </a:r>
          </a:p>
          <a:p>
            <a:pPr lvl="1"/>
            <a:r>
              <a:rPr lang="en-US" dirty="0"/>
              <a:t>The OB has the responsibility to manage external relationships with partner organizations, such as WLCG  </a:t>
            </a:r>
          </a:p>
          <a:p>
            <a:pPr lvl="1"/>
            <a:r>
              <a:rPr lang="en-US" dirty="0"/>
              <a:t>The OB also provides a resolution path for institutional issues relative to the cooperation agreement   . </a:t>
            </a:r>
          </a:p>
          <a:p>
            <a:endParaRPr lang="en-US" dirty="0"/>
          </a:p>
          <a:p>
            <a:endParaRPr lang="en-US" dirty="0"/>
          </a:p>
        </p:txBody>
      </p:sp>
      <p:sp>
        <p:nvSpPr>
          <p:cNvPr id="4" name="Slide Number Placeholder 3">
            <a:extLst>
              <a:ext uri="{FF2B5EF4-FFF2-40B4-BE49-F238E27FC236}">
                <a16:creationId xmlns:a16="http://schemas.microsoft.com/office/drawing/2014/main" id="{5891E3AD-851F-1D75-3C1F-E621A62E819D}"/>
              </a:ext>
            </a:extLst>
          </p:cNvPr>
          <p:cNvSpPr>
            <a:spLocks noGrp="1"/>
          </p:cNvSpPr>
          <p:nvPr>
            <p:ph type="sldNum" sz="quarter" idx="12"/>
          </p:nvPr>
        </p:nvSpPr>
        <p:spPr/>
        <p:txBody>
          <a:bodyPr/>
          <a:lstStyle/>
          <a:p>
            <a:fld id="{07E1C93C-5050-FC42-8F10-D22D4F119D13}" type="slidenum">
              <a:rPr lang="en-US" smtClean="0"/>
              <a:pPr/>
              <a:t>23</a:t>
            </a:fld>
            <a:endParaRPr lang="en-US"/>
          </a:p>
        </p:txBody>
      </p:sp>
    </p:spTree>
    <p:extLst>
      <p:ext uri="{BB962C8B-B14F-4D97-AF65-F5344CB8AC3E}">
        <p14:creationId xmlns:p14="http://schemas.microsoft.com/office/powerpoint/2010/main" val="1870322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EB5B8-6953-2FB3-6210-C30C211AE1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D086A5-75B3-93FB-E39E-B880A758CA38}"/>
              </a:ext>
            </a:extLst>
          </p:cNvPr>
          <p:cNvSpPr>
            <a:spLocks noGrp="1"/>
          </p:cNvSpPr>
          <p:nvPr>
            <p:ph type="title"/>
          </p:nvPr>
        </p:nvSpPr>
        <p:spPr/>
        <p:txBody>
          <a:bodyPr/>
          <a:lstStyle/>
          <a:p>
            <a:r>
              <a:rPr lang="en-US" dirty="0"/>
              <a:t>Major Elements from the EICO Charter. EICO Technical Forum</a:t>
            </a:r>
          </a:p>
        </p:txBody>
      </p:sp>
      <p:sp>
        <p:nvSpPr>
          <p:cNvPr id="3" name="Content Placeholder 2">
            <a:extLst>
              <a:ext uri="{FF2B5EF4-FFF2-40B4-BE49-F238E27FC236}">
                <a16:creationId xmlns:a16="http://schemas.microsoft.com/office/drawing/2014/main" id="{1E9BAF31-A6F7-66B4-9415-A6287617097C}"/>
              </a:ext>
            </a:extLst>
          </p:cNvPr>
          <p:cNvSpPr>
            <a:spLocks noGrp="1"/>
          </p:cNvSpPr>
          <p:nvPr>
            <p:ph idx="1"/>
          </p:nvPr>
        </p:nvSpPr>
        <p:spPr/>
        <p:txBody>
          <a:bodyPr/>
          <a:lstStyle/>
          <a:p>
            <a:pPr algn="l" rtl="0">
              <a:buNone/>
            </a:pPr>
            <a:r>
              <a:rPr lang="en-US" b="1" dirty="0"/>
              <a:t>EICO Technical Forum : </a:t>
            </a:r>
            <a:r>
              <a:rPr lang="en-US" sz="2000" b="0" i="0" u="none" strike="noStrike" dirty="0">
                <a:solidFill>
                  <a:srgbClr val="000000"/>
                </a:solidFill>
                <a:effectLst/>
                <a:latin typeface="Arial" panose="020B0604020202020204" pitchFamily="34" charset="0"/>
              </a:rPr>
              <a:t>The Technical Forum (TF) is part of the EICO and represents in particular the computing centers (including Echelon 1 centers). The TF has several roles, including:</a:t>
            </a:r>
            <a:endParaRPr lang="en-US" sz="1800" b="0" i="0" u="none" strike="noStrike" dirty="0">
              <a:solidFill>
                <a:srgbClr val="000000"/>
              </a:solidFill>
              <a:effectLst/>
            </a:endParaRPr>
          </a:p>
          <a:p>
            <a:pPr lvl="1" fontAlgn="base">
              <a:buFont typeface="Courier New" panose="02070309020205020404" pitchFamily="49" charset="0"/>
              <a:buChar char="o"/>
            </a:pPr>
            <a:r>
              <a:rPr lang="en-US" sz="1600" b="0" i="0" u="none" strike="noStrike" dirty="0">
                <a:solidFill>
                  <a:srgbClr val="000000"/>
                </a:solidFill>
                <a:effectLst/>
                <a:latin typeface="Arial" panose="020B0604020202020204" pitchFamily="34" charset="0"/>
              </a:rPr>
              <a:t>to exchange information;</a:t>
            </a:r>
            <a:endParaRPr lang="en-US" sz="1600" b="0" i="0" u="none" strike="noStrike" dirty="0">
              <a:solidFill>
                <a:srgbClr val="333333"/>
              </a:solidFill>
              <a:effectLst/>
              <a:latin typeface="Arial" panose="020B0604020202020204" pitchFamily="34" charset="0"/>
            </a:endParaRPr>
          </a:p>
          <a:p>
            <a:pPr lvl="1" fontAlgn="base">
              <a:buFont typeface="Courier New" panose="02070309020205020404" pitchFamily="49" charset="0"/>
              <a:buChar char="o"/>
            </a:pPr>
            <a:r>
              <a:rPr lang="en-US" sz="1600" b="0" i="0" u="none" strike="noStrike" dirty="0">
                <a:solidFill>
                  <a:srgbClr val="000000"/>
                </a:solidFill>
                <a:effectLst/>
                <a:latin typeface="Arial" panose="020B0604020202020204" pitchFamily="34" charset="0"/>
              </a:rPr>
              <a:t>to act as a forum for technical discussions and planning, including schedules, resources utilization and technical solutions, challenges and requirements;</a:t>
            </a:r>
            <a:endParaRPr lang="en-US" sz="1600" b="0" i="0" u="none" strike="noStrike" dirty="0">
              <a:solidFill>
                <a:srgbClr val="333333"/>
              </a:solidFill>
              <a:effectLst/>
              <a:latin typeface="Arial" panose="020B0604020202020204" pitchFamily="34" charset="0"/>
            </a:endParaRPr>
          </a:p>
          <a:p>
            <a:pPr lvl="1" fontAlgn="base">
              <a:buFont typeface="Courier New" panose="02070309020205020404" pitchFamily="49" charset="0"/>
              <a:buChar char="o"/>
            </a:pPr>
            <a:r>
              <a:rPr lang="en-US" sz="1600" b="0" i="0" u="none" strike="noStrike" dirty="0">
                <a:solidFill>
                  <a:srgbClr val="000000"/>
                </a:solidFill>
                <a:effectLst/>
                <a:latin typeface="Arial" panose="020B0604020202020204" pitchFamily="34" charset="0"/>
              </a:rPr>
              <a:t>to organize technical discussions related to production system and middleware, </a:t>
            </a:r>
            <a:r>
              <a:rPr lang="en-US" sz="1600" b="0" i="0" u="none" strike="noStrike" dirty="0" err="1">
                <a:solidFill>
                  <a:srgbClr val="000000"/>
                </a:solidFill>
                <a:effectLst/>
                <a:latin typeface="Arial" panose="020B0604020202020204" pitchFamily="34" charset="0"/>
              </a:rPr>
              <a:t>etc</a:t>
            </a:r>
            <a:r>
              <a:rPr lang="en-US" sz="1600" b="0" i="0" u="none" strike="noStrike" dirty="0">
                <a:solidFill>
                  <a:srgbClr val="000000"/>
                </a:solidFill>
                <a:effectLst/>
                <a:latin typeface="Arial" panose="020B0604020202020204" pitchFamily="34" charset="0"/>
              </a:rPr>
              <a:t> and make proposals to the MB;</a:t>
            </a:r>
            <a:endParaRPr lang="en-US" sz="1600" b="0" i="0" u="none" strike="noStrike" dirty="0">
              <a:solidFill>
                <a:srgbClr val="333333"/>
              </a:solidFill>
              <a:effectLst/>
              <a:latin typeface="Arial" panose="020B0604020202020204" pitchFamily="34" charset="0"/>
            </a:endParaRPr>
          </a:p>
          <a:p>
            <a:pPr lvl="1" fontAlgn="base">
              <a:buFont typeface="Courier New" panose="02070309020205020404" pitchFamily="49" charset="0"/>
              <a:buChar char="o"/>
            </a:pPr>
            <a:r>
              <a:rPr lang="en-US" sz="1600" b="0" i="0" u="none" strike="noStrike" dirty="0">
                <a:solidFill>
                  <a:srgbClr val="000000"/>
                </a:solidFill>
                <a:effectLst/>
                <a:latin typeface="Arial" panose="020B0604020202020204" pitchFamily="34" charset="0"/>
              </a:rPr>
              <a:t>discuss technical roadmap for the evolution of EIC facilities and services;</a:t>
            </a:r>
            <a:endParaRPr lang="en-US" sz="1600" dirty="0">
              <a:solidFill>
                <a:srgbClr val="333333"/>
              </a:solidFill>
              <a:latin typeface="Arial" panose="020B0604020202020204" pitchFamily="34" charset="0"/>
            </a:endParaRPr>
          </a:p>
          <a:p>
            <a:pPr fontAlgn="base"/>
            <a:r>
              <a:rPr lang="en-US" sz="2000" b="0" i="0" u="none" strike="noStrike" dirty="0">
                <a:solidFill>
                  <a:srgbClr val="000000"/>
                </a:solidFill>
                <a:effectLst/>
                <a:latin typeface="Arial" panose="020B0604020202020204" pitchFamily="34" charset="0"/>
              </a:rPr>
              <a:t>The TF meetings are open to all interested members of the EIC computing</a:t>
            </a:r>
            <a:r>
              <a:rPr lang="en-US" sz="2400" b="0" i="0" u="none" strike="noStrike" dirty="0">
                <a:solidFill>
                  <a:srgbClr val="000000"/>
                </a:solidFill>
                <a:effectLst/>
                <a:latin typeface="Arial" panose="020B0604020202020204" pitchFamily="34" charset="0"/>
              </a:rPr>
              <a:t>. </a:t>
            </a:r>
          </a:p>
          <a:p>
            <a:pPr algn="l" rtl="0"/>
            <a:r>
              <a:rPr lang="en-US" sz="2000" b="0" i="0" u="none" strike="noStrike" dirty="0">
                <a:solidFill>
                  <a:srgbClr val="000000"/>
                </a:solidFill>
                <a:effectLst/>
                <a:latin typeface="Arial" panose="020B0604020202020204" pitchFamily="34" charset="0"/>
              </a:rPr>
              <a:t>Other parties may be invited for topical discussions.</a:t>
            </a:r>
          </a:p>
          <a:p>
            <a:pPr algn="l" rtl="0"/>
            <a:r>
              <a:rPr lang="en-US" sz="2000" b="0" i="0" u="none" strike="noStrike" dirty="0">
                <a:solidFill>
                  <a:srgbClr val="000000"/>
                </a:solidFill>
                <a:effectLst/>
                <a:latin typeface="Arial" panose="020B0604020202020204" pitchFamily="34" charset="0"/>
              </a:rPr>
              <a:t>The TF chairperson is appointed by MB for a two-year period. </a:t>
            </a:r>
          </a:p>
          <a:p>
            <a:pPr algn="l" rtl="0"/>
            <a:r>
              <a:rPr lang="en-US" sz="2000" b="0" i="0" u="none" strike="noStrike" dirty="0">
                <a:solidFill>
                  <a:srgbClr val="000000"/>
                </a:solidFill>
                <a:effectLst/>
                <a:latin typeface="Arial" panose="020B0604020202020204" pitchFamily="34" charset="0"/>
              </a:rPr>
              <a:t>Extension is possible with full concurrence of OB. The TF reports to the MB. </a:t>
            </a:r>
          </a:p>
          <a:p>
            <a:pPr algn="l" rtl="0"/>
            <a:r>
              <a:rPr lang="en-US" sz="2000" b="0" i="0" u="none" strike="noStrike" dirty="0">
                <a:solidFill>
                  <a:srgbClr val="000000"/>
                </a:solidFill>
                <a:effectLst/>
                <a:latin typeface="Arial" panose="020B0604020202020204" pitchFamily="34" charset="0"/>
              </a:rPr>
              <a:t>The chair of the TF is an ex officio member of the EICO Management Board. </a:t>
            </a:r>
          </a:p>
          <a:p>
            <a:pPr algn="l" rtl="0"/>
            <a:r>
              <a:rPr lang="en-US" sz="2000" b="0" i="0" u="none" strike="noStrike" dirty="0">
                <a:solidFill>
                  <a:srgbClr val="000000"/>
                </a:solidFill>
                <a:effectLst/>
                <a:latin typeface="Arial" panose="020B0604020202020204" pitchFamily="34" charset="0"/>
              </a:rPr>
              <a:t>The TF may start and stop working groups when needed to address technical issues. </a:t>
            </a:r>
          </a:p>
          <a:p>
            <a:pPr algn="l" rtl="0"/>
            <a:r>
              <a:rPr lang="en-US" sz="2000" b="0" i="0" u="none" strike="noStrike" dirty="0">
                <a:solidFill>
                  <a:srgbClr val="000000"/>
                </a:solidFill>
                <a:effectLst/>
                <a:latin typeface="Arial" panose="020B0604020202020204" pitchFamily="34" charset="0"/>
              </a:rPr>
              <a:t>TF shall provide regular (bi-monthly) updates on its activity to MB. </a:t>
            </a:r>
            <a:br>
              <a:rPr lang="en-US" sz="1800" dirty="0"/>
            </a:br>
            <a:endParaRPr lang="en-US" sz="2400" dirty="0"/>
          </a:p>
        </p:txBody>
      </p:sp>
      <p:sp>
        <p:nvSpPr>
          <p:cNvPr id="4" name="Slide Number Placeholder 3">
            <a:extLst>
              <a:ext uri="{FF2B5EF4-FFF2-40B4-BE49-F238E27FC236}">
                <a16:creationId xmlns:a16="http://schemas.microsoft.com/office/drawing/2014/main" id="{77C2401B-211F-13B0-7745-1009C19D6C5C}"/>
              </a:ext>
            </a:extLst>
          </p:cNvPr>
          <p:cNvSpPr>
            <a:spLocks noGrp="1"/>
          </p:cNvSpPr>
          <p:nvPr>
            <p:ph type="sldNum" sz="quarter" idx="12"/>
          </p:nvPr>
        </p:nvSpPr>
        <p:spPr/>
        <p:txBody>
          <a:bodyPr/>
          <a:lstStyle/>
          <a:p>
            <a:fld id="{07E1C93C-5050-FC42-8F10-D22D4F119D13}" type="slidenum">
              <a:rPr lang="en-US" smtClean="0"/>
              <a:pPr/>
              <a:t>24</a:t>
            </a:fld>
            <a:endParaRPr lang="en-US"/>
          </a:p>
        </p:txBody>
      </p:sp>
    </p:spTree>
    <p:extLst>
      <p:ext uri="{BB962C8B-B14F-4D97-AF65-F5344CB8AC3E}">
        <p14:creationId xmlns:p14="http://schemas.microsoft.com/office/powerpoint/2010/main" val="2789507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78AA2-405C-785B-8646-C684D50EFD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605A0A-E160-12F3-8463-6E46AAE8CC9A}"/>
              </a:ext>
            </a:extLst>
          </p:cNvPr>
          <p:cNvSpPr>
            <a:spLocks noGrp="1"/>
          </p:cNvSpPr>
          <p:nvPr>
            <p:ph type="title"/>
          </p:nvPr>
        </p:nvSpPr>
        <p:spPr>
          <a:xfrm>
            <a:off x="189186" y="87300"/>
            <a:ext cx="11508543" cy="640729"/>
          </a:xfrm>
        </p:spPr>
        <p:txBody>
          <a:bodyPr>
            <a:noAutofit/>
          </a:bodyPr>
          <a:lstStyle/>
          <a:p>
            <a:r>
              <a:rPr lang="en-US" sz="2000" i="1" dirty="0"/>
              <a:t>Estimate of BNL and </a:t>
            </a:r>
            <a:r>
              <a:rPr lang="en-US" sz="2000" i="1" dirty="0" err="1"/>
              <a:t>JLab</a:t>
            </a:r>
            <a:r>
              <a:rPr lang="en-US" sz="2000" i="1" dirty="0"/>
              <a:t> requirements for the </a:t>
            </a:r>
            <a:r>
              <a:rPr lang="en-US" sz="2000" i="1" dirty="0" err="1"/>
              <a:t>ePIC</a:t>
            </a:r>
            <a:r>
              <a:rPr lang="en-US" sz="2000" i="1" dirty="0"/>
              <a:t>/EIC computing in 2027-2032. </a:t>
            </a:r>
            <a:br>
              <a:rPr lang="en-US" sz="2000" i="1" dirty="0"/>
            </a:br>
            <a:r>
              <a:rPr lang="en-US" sz="2000" i="1" dirty="0">
                <a:solidFill>
                  <a:srgbClr val="0070C0"/>
                </a:solidFill>
              </a:rPr>
              <a:t>Risks</a:t>
            </a:r>
            <a:endParaRPr lang="en-US" sz="2000" dirty="0">
              <a:solidFill>
                <a:srgbClr val="0070C0"/>
              </a:solidFill>
            </a:endParaRPr>
          </a:p>
        </p:txBody>
      </p:sp>
      <p:sp>
        <p:nvSpPr>
          <p:cNvPr id="3" name="Content Placeholder 2">
            <a:extLst>
              <a:ext uri="{FF2B5EF4-FFF2-40B4-BE49-F238E27FC236}">
                <a16:creationId xmlns:a16="http://schemas.microsoft.com/office/drawing/2014/main" id="{7E018837-9D84-A957-EA98-DA6AD37745B1}"/>
              </a:ext>
            </a:extLst>
          </p:cNvPr>
          <p:cNvSpPr>
            <a:spLocks noGrp="1"/>
          </p:cNvSpPr>
          <p:nvPr>
            <p:ph idx="1"/>
          </p:nvPr>
        </p:nvSpPr>
        <p:spPr/>
        <p:txBody>
          <a:bodyPr/>
          <a:lstStyle/>
          <a:p>
            <a:pPr marL="457200" indent="-457200">
              <a:buFont typeface="+mj-lt"/>
              <a:buAutoNum type="arabicPeriod" startAt="3"/>
            </a:pPr>
            <a:endParaRPr lang="en-US" sz="2000" dirty="0"/>
          </a:p>
          <a:p>
            <a:pPr marL="457200" indent="-457200">
              <a:buFont typeface="+mj-lt"/>
              <a:buAutoNum type="arabicPeriod" startAt="3"/>
            </a:pPr>
            <a:endParaRPr lang="en-US" i="1" dirty="0"/>
          </a:p>
          <a:p>
            <a:endParaRPr lang="en-US" dirty="0"/>
          </a:p>
        </p:txBody>
      </p:sp>
      <p:sp>
        <p:nvSpPr>
          <p:cNvPr id="4" name="Slide Number Placeholder 3">
            <a:extLst>
              <a:ext uri="{FF2B5EF4-FFF2-40B4-BE49-F238E27FC236}">
                <a16:creationId xmlns:a16="http://schemas.microsoft.com/office/drawing/2014/main" id="{21364D17-8843-1314-151C-3EFE09A66C9C}"/>
              </a:ext>
            </a:extLst>
          </p:cNvPr>
          <p:cNvSpPr>
            <a:spLocks noGrp="1"/>
          </p:cNvSpPr>
          <p:nvPr>
            <p:ph type="sldNum" sz="quarter" idx="12"/>
          </p:nvPr>
        </p:nvSpPr>
        <p:spPr/>
        <p:txBody>
          <a:bodyPr/>
          <a:lstStyle/>
          <a:p>
            <a:fld id="{07E1C93C-5050-FC42-8F10-D22D4F119D13}" type="slidenum">
              <a:rPr lang="en-US" smtClean="0"/>
              <a:pPr/>
              <a:t>25</a:t>
            </a:fld>
            <a:endParaRPr lang="en-US"/>
          </a:p>
        </p:txBody>
      </p:sp>
      <p:sp>
        <p:nvSpPr>
          <p:cNvPr id="7" name="TextBox 6">
            <a:extLst>
              <a:ext uri="{FF2B5EF4-FFF2-40B4-BE49-F238E27FC236}">
                <a16:creationId xmlns:a16="http://schemas.microsoft.com/office/drawing/2014/main" id="{ACFB93B1-E34B-0340-496F-9CC86F57A15F}"/>
              </a:ext>
            </a:extLst>
          </p:cNvPr>
          <p:cNvSpPr txBox="1"/>
          <p:nvPr/>
        </p:nvSpPr>
        <p:spPr>
          <a:xfrm>
            <a:off x="453082" y="1179473"/>
            <a:ext cx="11285836" cy="3447098"/>
          </a:xfrm>
          <a:prstGeom prst="rect">
            <a:avLst/>
          </a:prstGeom>
          <a:noFill/>
        </p:spPr>
        <p:txBody>
          <a:bodyPr wrap="square">
            <a:spAutoFit/>
          </a:bodyPr>
          <a:lstStyle/>
          <a:p>
            <a:pPr>
              <a:buNone/>
            </a:pPr>
            <a:r>
              <a:rPr lang="en-US" sz="2000" i="1" dirty="0">
                <a:solidFill>
                  <a:srgbClr val="0070C0"/>
                </a:solidFill>
                <a:effectLst/>
                <a:latin typeface="Arial" panose="020B0604020202020204" pitchFamily="34" charset="0"/>
                <a:cs typeface="Arial" panose="020B0604020202020204" pitchFamily="34" charset="0"/>
              </a:rPr>
              <a:t>Risk 1</a:t>
            </a:r>
            <a:r>
              <a:rPr lang="en-US" sz="2000" i="1" dirty="0">
                <a:effectLst/>
                <a:latin typeface="Arial" panose="020B0604020202020204" pitchFamily="34" charset="0"/>
                <a:cs typeface="Arial" panose="020B0604020202020204" pitchFamily="34" charset="0"/>
              </a:rPr>
              <a:t>: Given the large increase in computing and storage needs just prior to the start of the</a:t>
            </a:r>
            <a:endParaRPr lang="en-US" sz="2000" dirty="0">
              <a:effectLst/>
              <a:latin typeface="Arial" panose="020B0604020202020204" pitchFamily="34" charset="0"/>
              <a:cs typeface="Arial" panose="020B0604020202020204" pitchFamily="34" charset="0"/>
            </a:endParaRPr>
          </a:p>
          <a:p>
            <a:pPr>
              <a:buNone/>
            </a:pPr>
            <a:r>
              <a:rPr lang="en-US" sz="2000" i="1" dirty="0">
                <a:effectLst/>
                <a:latin typeface="Arial" panose="020B0604020202020204" pitchFamily="34" charset="0"/>
                <a:cs typeface="Arial" panose="020B0604020202020204" pitchFamily="34" charset="0"/>
              </a:rPr>
              <a:t>EIC </a:t>
            </a:r>
            <a:r>
              <a:rPr lang="en-US" sz="2000" i="1" dirty="0">
                <a:latin typeface="Arial" panose="020B0604020202020204" pitchFamily="34" charset="0"/>
                <a:cs typeface="Arial" panose="020B0604020202020204" pitchFamily="34" charset="0"/>
              </a:rPr>
              <a:t>Operations</a:t>
            </a:r>
            <a:r>
              <a:rPr lang="en-US" sz="2000" i="1" dirty="0">
                <a:effectLst/>
                <a:latin typeface="Arial" panose="020B0604020202020204" pitchFamily="34" charset="0"/>
                <a:cs typeface="Arial" panose="020B0604020202020204" pitchFamily="34" charset="0"/>
              </a:rPr>
              <a:t>, additional schedule delays may modify the amount of funds needed in this 6-year</a:t>
            </a:r>
            <a:endParaRPr lang="en-US" sz="2000" dirty="0">
              <a:effectLst/>
              <a:latin typeface="Arial" panose="020B0604020202020204" pitchFamily="34" charset="0"/>
              <a:cs typeface="Arial" panose="020B0604020202020204" pitchFamily="34" charset="0"/>
            </a:endParaRPr>
          </a:p>
          <a:p>
            <a:pPr>
              <a:buNone/>
            </a:pPr>
            <a:r>
              <a:rPr lang="en-US" sz="2000" i="1" dirty="0">
                <a:effectLst/>
                <a:latin typeface="Arial" panose="020B0604020202020204" pitchFamily="34" charset="0"/>
                <a:cs typeface="Arial" panose="020B0604020202020204" pitchFamily="34" charset="0"/>
              </a:rPr>
              <a:t>request.</a:t>
            </a:r>
          </a:p>
          <a:p>
            <a:pPr>
              <a:buNone/>
            </a:pPr>
            <a:endParaRPr lang="en-US" sz="2000" i="1" dirty="0">
              <a:effectLst/>
              <a:latin typeface="Arial" panose="020B0604020202020204" pitchFamily="34" charset="0"/>
              <a:cs typeface="Arial" panose="020B0604020202020204" pitchFamily="34" charset="0"/>
            </a:endParaRPr>
          </a:p>
          <a:p>
            <a:r>
              <a:rPr lang="en-US" sz="2000" i="1" dirty="0">
                <a:solidFill>
                  <a:srgbClr val="0070C0"/>
                </a:solidFill>
                <a:latin typeface="Arial" panose="020B0604020202020204" pitchFamily="34" charset="0"/>
                <a:cs typeface="Arial" panose="020B0604020202020204" pitchFamily="34" charset="0"/>
              </a:rPr>
              <a:t>Risk 2</a:t>
            </a:r>
            <a:r>
              <a:rPr lang="en-US" sz="2000" i="1" dirty="0">
                <a:latin typeface="Arial" panose="020B0604020202020204" pitchFamily="34" charset="0"/>
                <a:cs typeface="Arial" panose="020B0604020202020204" pitchFamily="34" charset="0"/>
              </a:rPr>
              <a:t>: We assume a 10% and 5% reduction per year in the computing cost per </a:t>
            </a:r>
            <a:r>
              <a:rPr lang="en-US" sz="2000" i="1" dirty="0" err="1">
                <a:latin typeface="Arial" panose="020B0604020202020204" pitchFamily="34" charset="0"/>
                <a:cs typeface="Arial" panose="020B0604020202020204" pitchFamily="34" charset="0"/>
              </a:rPr>
              <a:t>kHS</a:t>
            </a:r>
            <a:r>
              <a:rPr lang="en-US" sz="2000" i="1" dirty="0">
                <a:latin typeface="Arial" panose="020B0604020202020204" pitchFamily="34" charset="0"/>
                <a:cs typeface="Arial" panose="020B0604020202020204" pitchFamily="34" charset="0"/>
              </a:rPr>
              <a:t> and in the</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disk storage per PB. External factors like supply-chain interruptions, exchange rates, and</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additional costs due to importing tariffs (or high demand on storage and compute) may have a large impact on the assumption of cost</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reduction per year. Changes in architecture (</a:t>
            </a:r>
            <a:r>
              <a:rPr lang="en-US" sz="2000" i="1" dirty="0" err="1">
                <a:latin typeface="Arial" panose="020B0604020202020204" pitchFamily="34" charset="0"/>
                <a:cs typeface="Arial" panose="020B0604020202020204" pitchFamily="34" charset="0"/>
              </a:rPr>
              <a:t>eg</a:t>
            </a:r>
            <a:r>
              <a:rPr lang="en-US" sz="2000" i="1" dirty="0">
                <a:latin typeface="Arial" panose="020B0604020202020204" pitchFamily="34" charset="0"/>
                <a:cs typeface="Arial" panose="020B0604020202020204" pitchFamily="34" charset="0"/>
              </a:rPr>
              <a:t>, GPU and FPGA computing, or </a:t>
            </a:r>
            <a:r>
              <a:rPr lang="en-US" sz="2000" i="1" dirty="0" err="1">
                <a:latin typeface="Arial" panose="020B0604020202020204" pitchFamily="34" charset="0"/>
                <a:cs typeface="Arial" panose="020B0604020202020204" pitchFamily="34" charset="0"/>
              </a:rPr>
              <a:t>NVMe</a:t>
            </a:r>
            <a:r>
              <a:rPr lang="en-US" sz="2000" i="1" dirty="0">
                <a:latin typeface="Arial" panose="020B0604020202020204" pitchFamily="34" charset="0"/>
                <a:cs typeface="Arial" panose="020B0604020202020204" pitchFamily="34" charset="0"/>
              </a:rPr>
              <a:t> storage)</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can also have an impact on the cost.</a:t>
            </a:r>
          </a:p>
          <a:p>
            <a:endParaRPr lang="en-US" sz="2000" dirty="0">
              <a:latin typeface="Arial" panose="020B0604020202020204" pitchFamily="34" charset="0"/>
              <a:cs typeface="Arial" panose="020B0604020202020204" pitchFamily="34" charset="0"/>
            </a:endParaRPr>
          </a:p>
          <a:p>
            <a:pPr>
              <a:buNone/>
            </a:pPr>
            <a:endParaRPr lang="en-US" dirty="0">
              <a:effectLst/>
              <a:latin typeface="Helvetica" pitchFamily="2" charset="0"/>
            </a:endParaRPr>
          </a:p>
        </p:txBody>
      </p:sp>
    </p:spTree>
    <p:extLst>
      <p:ext uri="{BB962C8B-B14F-4D97-AF65-F5344CB8AC3E}">
        <p14:creationId xmlns:p14="http://schemas.microsoft.com/office/powerpoint/2010/main" val="3865422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9818D-D6AC-2072-CE6B-F6AEBBCA33E0}"/>
              </a:ext>
            </a:extLst>
          </p:cNvPr>
          <p:cNvSpPr>
            <a:spLocks noGrp="1"/>
          </p:cNvSpPr>
          <p:nvPr>
            <p:ph type="title"/>
          </p:nvPr>
        </p:nvSpPr>
        <p:spPr/>
        <p:txBody>
          <a:bodyPr/>
          <a:lstStyle/>
          <a:p>
            <a:r>
              <a:rPr lang="en-US" dirty="0"/>
              <a:t>The EIC Computing and Software Joint Institute. Cont’d</a:t>
            </a:r>
          </a:p>
        </p:txBody>
      </p:sp>
      <p:sp>
        <p:nvSpPr>
          <p:cNvPr id="3" name="Content Placeholder 2">
            <a:extLst>
              <a:ext uri="{FF2B5EF4-FFF2-40B4-BE49-F238E27FC236}">
                <a16:creationId xmlns:a16="http://schemas.microsoft.com/office/drawing/2014/main" id="{DA9378B2-3E80-666C-272D-626903E68542}"/>
              </a:ext>
            </a:extLst>
          </p:cNvPr>
          <p:cNvSpPr>
            <a:spLocks noGrp="1"/>
          </p:cNvSpPr>
          <p:nvPr>
            <p:ph idx="1"/>
          </p:nvPr>
        </p:nvSpPr>
        <p:spPr>
          <a:xfrm>
            <a:off x="150471" y="856527"/>
            <a:ext cx="11875625" cy="5491222"/>
          </a:xfrm>
        </p:spPr>
        <p:txBody>
          <a:bodyPr/>
          <a:lstStyle/>
          <a:p>
            <a:pPr marL="0" indent="0">
              <a:buNone/>
            </a:pPr>
            <a:r>
              <a:rPr lang="en-US" dirty="0"/>
              <a:t>EIC Computing and Software Joint Institute</a:t>
            </a:r>
            <a:r>
              <a:rPr lang="en-US" b="1" dirty="0"/>
              <a:t> </a:t>
            </a:r>
            <a:r>
              <a:rPr lang="en-US" dirty="0"/>
              <a:t>provides for EIC computing and software matters:</a:t>
            </a:r>
          </a:p>
          <a:p>
            <a:pPr marL="0" indent="0">
              <a:buNone/>
            </a:pPr>
            <a:endParaRPr lang="en-US" sz="1800" dirty="0"/>
          </a:p>
          <a:p>
            <a:pPr marL="0" indent="0">
              <a:buNone/>
            </a:pPr>
            <a:r>
              <a:rPr lang="en-US" sz="2000" dirty="0"/>
              <a:t>1) A single entity to interface with the EIC program and the </a:t>
            </a:r>
            <a:r>
              <a:rPr lang="en-US" sz="2000" dirty="0" err="1"/>
              <a:t>ePIC</a:t>
            </a:r>
            <a:r>
              <a:rPr lang="en-US" sz="2000" dirty="0"/>
              <a:t> collaboration,</a:t>
            </a:r>
          </a:p>
          <a:p>
            <a:pPr marL="0" indent="0">
              <a:buNone/>
            </a:pPr>
            <a:r>
              <a:rPr lang="en-US" sz="2000" dirty="0"/>
              <a:t>2) Maintains Service Level Agreements and statements of work outlining the host labs’ contribution to the </a:t>
            </a:r>
            <a:r>
              <a:rPr lang="en-US" sz="2000" dirty="0" err="1"/>
              <a:t>ePIC</a:t>
            </a:r>
            <a:r>
              <a:rPr lang="en-US" sz="2000" dirty="0"/>
              <a:t> collaboration concerning computing resources, services, and personnel assigned to work on </a:t>
            </a:r>
            <a:r>
              <a:rPr lang="en-US" sz="2000" dirty="0" err="1"/>
              <a:t>ePIC</a:t>
            </a:r>
            <a:r>
              <a:rPr lang="en-US" sz="2000" dirty="0"/>
              <a:t> computing and software deliverables,</a:t>
            </a:r>
          </a:p>
          <a:p>
            <a:pPr marL="0" indent="0">
              <a:buNone/>
            </a:pPr>
            <a:r>
              <a:rPr lang="en-US" sz="2000" dirty="0"/>
              <a:t>3) A coordinating body for interacting with international partners providing computing resources as in-kind contributions. This includes assessing resources, managing the agreements of cooperation with the sites delivering resources (including service level  agreements), and facilitating and assessing the delivery against the agreements,</a:t>
            </a:r>
          </a:p>
          <a:p>
            <a:pPr marL="0" indent="0">
              <a:buNone/>
            </a:pPr>
            <a:r>
              <a:rPr lang="en-US" sz="2000" dirty="0"/>
              <a:t>4) Execution of host laboratories responsibilities</a:t>
            </a:r>
            <a:r>
              <a:rPr lang="en-US" sz="2000" baseline="30000" dirty="0"/>
              <a:t>*</a:t>
            </a:r>
          </a:p>
          <a:p>
            <a:pPr lvl="1" fontAlgn="base"/>
            <a:r>
              <a:rPr lang="en-US" sz="1800" dirty="0"/>
              <a:t>Assessing resources.</a:t>
            </a:r>
          </a:p>
          <a:p>
            <a:pPr lvl="1" fontAlgn="base"/>
            <a:r>
              <a:rPr lang="en-US" sz="1800" dirty="0"/>
              <a:t>Managing the agreements with the sites delivering resources (including service level).</a:t>
            </a:r>
          </a:p>
          <a:p>
            <a:pPr lvl="1" fontAlgn="base"/>
            <a:r>
              <a:rPr lang="en-US" sz="1800" dirty="0"/>
              <a:t>Facilitating and assessing the delivery against the agreements.</a:t>
            </a:r>
          </a:p>
          <a:p>
            <a:endParaRPr lang="en-US" dirty="0"/>
          </a:p>
        </p:txBody>
      </p:sp>
      <p:sp>
        <p:nvSpPr>
          <p:cNvPr id="4" name="Slide Number Placeholder 3">
            <a:extLst>
              <a:ext uri="{FF2B5EF4-FFF2-40B4-BE49-F238E27FC236}">
                <a16:creationId xmlns:a16="http://schemas.microsoft.com/office/drawing/2014/main" id="{DBC2C542-9F2B-1775-9FC4-56AE87F1D96D}"/>
              </a:ext>
            </a:extLst>
          </p:cNvPr>
          <p:cNvSpPr>
            <a:spLocks noGrp="1"/>
          </p:cNvSpPr>
          <p:nvPr>
            <p:ph type="sldNum" sz="quarter" idx="12"/>
          </p:nvPr>
        </p:nvSpPr>
        <p:spPr/>
        <p:txBody>
          <a:bodyPr/>
          <a:lstStyle/>
          <a:p>
            <a:fld id="{07E1C93C-5050-FC42-8F10-D22D4F119D13}" type="slidenum">
              <a:rPr lang="en-US" smtClean="0"/>
              <a:pPr/>
              <a:t>3</a:t>
            </a:fld>
            <a:endParaRPr lang="en-US"/>
          </a:p>
        </p:txBody>
      </p:sp>
      <p:sp>
        <p:nvSpPr>
          <p:cNvPr id="6" name="TextBox 5">
            <a:extLst>
              <a:ext uri="{FF2B5EF4-FFF2-40B4-BE49-F238E27FC236}">
                <a16:creationId xmlns:a16="http://schemas.microsoft.com/office/drawing/2014/main" id="{E2612739-5E69-02C3-ECBE-C7D537E8B1B8}"/>
              </a:ext>
            </a:extLst>
          </p:cNvPr>
          <p:cNvSpPr txBox="1"/>
          <p:nvPr/>
        </p:nvSpPr>
        <p:spPr>
          <a:xfrm>
            <a:off x="1187764" y="5770640"/>
            <a:ext cx="10325712" cy="461665"/>
          </a:xfrm>
          <a:prstGeom prst="rect">
            <a:avLst/>
          </a:prstGeom>
          <a:noFill/>
        </p:spPr>
        <p:txBody>
          <a:bodyPr wrap="none" rtlCol="0">
            <a:spAutoFit/>
          </a:bodyPr>
          <a:lstStyle/>
          <a:p>
            <a:r>
              <a:rPr lang="en-US" sz="2400" i="1" dirty="0">
                <a:solidFill>
                  <a:srgbClr val="FF0000"/>
                </a:solidFill>
              </a:rPr>
              <a:t>The ECSJI scope may evolve over time and the organization of the institute as well</a:t>
            </a:r>
          </a:p>
        </p:txBody>
      </p:sp>
      <p:sp>
        <p:nvSpPr>
          <p:cNvPr id="7" name="TextBox 6">
            <a:extLst>
              <a:ext uri="{FF2B5EF4-FFF2-40B4-BE49-F238E27FC236}">
                <a16:creationId xmlns:a16="http://schemas.microsoft.com/office/drawing/2014/main" id="{FA50ACC1-1238-A21B-BB52-6B14BCCAEF74}"/>
              </a:ext>
            </a:extLst>
          </p:cNvPr>
          <p:cNvSpPr txBox="1"/>
          <p:nvPr/>
        </p:nvSpPr>
        <p:spPr>
          <a:xfrm>
            <a:off x="6262782" y="6347749"/>
            <a:ext cx="4414511" cy="276999"/>
          </a:xfrm>
          <a:prstGeom prst="rect">
            <a:avLst/>
          </a:prstGeom>
          <a:noFill/>
        </p:spPr>
        <p:txBody>
          <a:bodyPr wrap="square" rtlCol="0">
            <a:spAutoFit/>
          </a:bodyPr>
          <a:lstStyle/>
          <a:p>
            <a:r>
              <a:rPr lang="en-US" sz="1200" baseline="30000" dirty="0">
                <a:hlinkClick r:id="rId3" action="ppaction://hlinksldjump"/>
              </a:rPr>
              <a:t>*</a:t>
            </a:r>
            <a:r>
              <a:rPr lang="en-US" sz="1200" dirty="0">
                <a:hlinkClick r:id="rId3" action="ppaction://hlinksldjump"/>
              </a:rPr>
              <a:t>The Primary Computing Technical  Responsibilities of Host Labs</a:t>
            </a:r>
            <a:endParaRPr lang="en-US" sz="1200" i="1" dirty="0">
              <a:hlinkClick r:id="rId4" action="ppaction://hlinksldjump"/>
            </a:endParaRPr>
          </a:p>
        </p:txBody>
      </p:sp>
    </p:spTree>
    <p:extLst>
      <p:ext uri="{BB962C8B-B14F-4D97-AF65-F5344CB8AC3E}">
        <p14:creationId xmlns:p14="http://schemas.microsoft.com/office/powerpoint/2010/main" val="3736259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146B1-705F-3A8B-E404-59AAF64CF5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0DCA01-634A-0CF1-D0D2-9CDDE77590D4}"/>
              </a:ext>
            </a:extLst>
          </p:cNvPr>
          <p:cNvSpPr>
            <a:spLocks noGrp="1"/>
          </p:cNvSpPr>
          <p:nvPr>
            <p:ph type="title"/>
          </p:nvPr>
        </p:nvSpPr>
        <p:spPr>
          <a:xfrm>
            <a:off x="71377" y="194240"/>
            <a:ext cx="11688501" cy="487490"/>
          </a:xfrm>
        </p:spPr>
        <p:txBody>
          <a:bodyPr>
            <a:noAutofit/>
          </a:bodyPr>
          <a:lstStyle/>
          <a:p>
            <a:r>
              <a:rPr lang="en-US" sz="2800" dirty="0"/>
              <a:t>ECSJI Progress and Priorities. Main Tracks Since the Last RRB</a:t>
            </a:r>
          </a:p>
        </p:txBody>
      </p:sp>
      <p:sp>
        <p:nvSpPr>
          <p:cNvPr id="3" name="Content Placeholder 2">
            <a:extLst>
              <a:ext uri="{FF2B5EF4-FFF2-40B4-BE49-F238E27FC236}">
                <a16:creationId xmlns:a16="http://schemas.microsoft.com/office/drawing/2014/main" id="{0E99DED6-F2AC-19E1-D000-A1A74EA0154A}"/>
              </a:ext>
            </a:extLst>
          </p:cNvPr>
          <p:cNvSpPr>
            <a:spLocks noGrp="1"/>
          </p:cNvSpPr>
          <p:nvPr>
            <p:ph idx="1"/>
          </p:nvPr>
        </p:nvSpPr>
        <p:spPr>
          <a:xfrm>
            <a:off x="71377" y="1099595"/>
            <a:ext cx="12004876" cy="4919240"/>
          </a:xfrm>
        </p:spPr>
        <p:txBody>
          <a:bodyPr/>
          <a:lstStyle/>
          <a:p>
            <a:pPr marL="1028700" lvl="1" indent="-571500">
              <a:buFont typeface="+mj-lt"/>
              <a:buAutoNum type="arabicPeriod"/>
            </a:pPr>
            <a:r>
              <a:rPr lang="en-US" sz="3200" dirty="0"/>
              <a:t>The EIC International Computing Organization (EICO)  - together with </a:t>
            </a:r>
            <a:r>
              <a:rPr lang="en-US" sz="3200" dirty="0">
                <a:hlinkClick r:id="rId2" action="ppaction://hlinksldjump"/>
              </a:rPr>
              <a:t>EICO Working Group</a:t>
            </a:r>
            <a:endParaRPr lang="en-US" sz="3200" dirty="0"/>
          </a:p>
          <a:p>
            <a:pPr lvl="2">
              <a:buFont typeface="Courier New" panose="02070309020205020404" pitchFamily="49" charset="0"/>
              <a:buChar char="o"/>
            </a:pPr>
            <a:r>
              <a:rPr lang="en-US" sz="2800" dirty="0"/>
              <a:t> </a:t>
            </a:r>
            <a:r>
              <a:rPr lang="en-US" sz="2400" dirty="0"/>
              <a:t>EICO Boards and Forums</a:t>
            </a:r>
          </a:p>
          <a:p>
            <a:pPr lvl="2">
              <a:buFont typeface="Courier New" panose="02070309020205020404" pitchFamily="49" charset="0"/>
              <a:buChar char="o"/>
            </a:pPr>
            <a:r>
              <a:rPr lang="en-US" sz="2400" dirty="0"/>
              <a:t> EIC Computing in Global Context</a:t>
            </a:r>
          </a:p>
          <a:p>
            <a:pPr lvl="2">
              <a:buFont typeface="Courier New" panose="02070309020205020404" pitchFamily="49" charset="0"/>
              <a:buChar char="o"/>
            </a:pPr>
            <a:r>
              <a:rPr lang="en-US" sz="2400" dirty="0"/>
              <a:t> ECSJI charter update</a:t>
            </a:r>
          </a:p>
          <a:p>
            <a:pPr marL="914400" lvl="2" indent="0">
              <a:buNone/>
            </a:pPr>
            <a:endParaRPr lang="en-US" sz="2400" dirty="0"/>
          </a:p>
          <a:p>
            <a:pPr marL="1028700" lvl="1" indent="-571500">
              <a:buFont typeface="+mj-lt"/>
              <a:buAutoNum type="arabicPeriod"/>
            </a:pPr>
            <a:r>
              <a:rPr lang="en-US" sz="3200" dirty="0"/>
              <a:t>Echelon1 and Echelon2 computing needs</a:t>
            </a:r>
          </a:p>
          <a:p>
            <a:pPr lvl="2">
              <a:buFont typeface="Courier New" panose="02070309020205020404" pitchFamily="49" charset="0"/>
              <a:buChar char="o"/>
            </a:pPr>
            <a:r>
              <a:rPr lang="en-US" sz="2400" dirty="0"/>
              <a:t> BNL and </a:t>
            </a:r>
            <a:r>
              <a:rPr lang="en-US" sz="2400" dirty="0" err="1"/>
              <a:t>JLab</a:t>
            </a:r>
            <a:r>
              <a:rPr lang="en-US" sz="2400" dirty="0"/>
              <a:t> Requirements for </a:t>
            </a:r>
            <a:r>
              <a:rPr lang="en-US" sz="2400" dirty="0" err="1"/>
              <a:t>ePIC</a:t>
            </a:r>
            <a:r>
              <a:rPr lang="en-US" sz="2400" dirty="0"/>
              <a:t>/EIC Computing in 2027–2032 </a:t>
            </a:r>
          </a:p>
          <a:p>
            <a:pPr marL="914400" lvl="2" indent="0">
              <a:buNone/>
            </a:pPr>
            <a:endParaRPr lang="en-US" sz="2400" dirty="0"/>
          </a:p>
          <a:p>
            <a:pPr marL="1028700" lvl="1" indent="-571500">
              <a:buFont typeface="+mj-lt"/>
              <a:buAutoNum type="arabicPeriod"/>
            </a:pPr>
            <a:r>
              <a:rPr lang="en-US" sz="3200" dirty="0"/>
              <a:t>Echelon0 prototype at BNL, planned data challenges and Echelon0-Echelon1 joint tests</a:t>
            </a:r>
          </a:p>
          <a:p>
            <a:pPr marL="457200" lvl="1" indent="0">
              <a:buNone/>
            </a:pPr>
            <a:endParaRPr lang="en-US" sz="1800" dirty="0"/>
          </a:p>
          <a:p>
            <a:pPr lvl="2"/>
            <a:endParaRPr lang="en-US" dirty="0"/>
          </a:p>
          <a:p>
            <a:pPr marL="0" indent="0">
              <a:buNone/>
            </a:pPr>
            <a:endParaRPr lang="en-US" sz="1800" dirty="0"/>
          </a:p>
        </p:txBody>
      </p:sp>
      <p:sp>
        <p:nvSpPr>
          <p:cNvPr id="4" name="Slide Number Placeholder 3">
            <a:extLst>
              <a:ext uri="{FF2B5EF4-FFF2-40B4-BE49-F238E27FC236}">
                <a16:creationId xmlns:a16="http://schemas.microsoft.com/office/drawing/2014/main" id="{C9354A54-9AF6-21B3-3E4D-58F21647CCA0}"/>
              </a:ext>
            </a:extLst>
          </p:cNvPr>
          <p:cNvSpPr>
            <a:spLocks noGrp="1"/>
          </p:cNvSpPr>
          <p:nvPr>
            <p:ph type="sldNum" sz="quarter" idx="12"/>
          </p:nvPr>
        </p:nvSpPr>
        <p:spPr/>
        <p:txBody>
          <a:bodyPr/>
          <a:lstStyle/>
          <a:p>
            <a:fld id="{07E1C93C-5050-FC42-8F10-D22D4F119D13}" type="slidenum">
              <a:rPr lang="en-US" smtClean="0"/>
              <a:pPr/>
              <a:t>4</a:t>
            </a:fld>
            <a:endParaRPr lang="en-US"/>
          </a:p>
        </p:txBody>
      </p:sp>
    </p:spTree>
    <p:extLst>
      <p:ext uri="{BB962C8B-B14F-4D97-AF65-F5344CB8AC3E}">
        <p14:creationId xmlns:p14="http://schemas.microsoft.com/office/powerpoint/2010/main" val="3609112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7D241-0C2D-BCD2-CEE1-9AD0CBEF37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12168C-EB9D-E36F-E797-30DE1BB3B6F5}"/>
              </a:ext>
            </a:extLst>
          </p:cNvPr>
          <p:cNvSpPr>
            <a:spLocks noGrp="1"/>
          </p:cNvSpPr>
          <p:nvPr>
            <p:ph type="title"/>
          </p:nvPr>
        </p:nvSpPr>
        <p:spPr/>
        <p:txBody>
          <a:bodyPr>
            <a:normAutofit fontScale="90000"/>
          </a:bodyPr>
          <a:lstStyle/>
          <a:p>
            <a:r>
              <a:rPr lang="en-US" sz="3200" dirty="0"/>
              <a:t>ECSJI Progress and Priorities. Planning Dates </a:t>
            </a:r>
          </a:p>
        </p:txBody>
      </p:sp>
      <p:sp>
        <p:nvSpPr>
          <p:cNvPr id="4" name="Slide Number Placeholder 3">
            <a:extLst>
              <a:ext uri="{FF2B5EF4-FFF2-40B4-BE49-F238E27FC236}">
                <a16:creationId xmlns:a16="http://schemas.microsoft.com/office/drawing/2014/main" id="{F6A5131E-8E0E-9012-82F6-92793B54F5CF}"/>
              </a:ext>
            </a:extLst>
          </p:cNvPr>
          <p:cNvSpPr>
            <a:spLocks noGrp="1"/>
          </p:cNvSpPr>
          <p:nvPr>
            <p:ph type="sldNum" sz="quarter" idx="12"/>
          </p:nvPr>
        </p:nvSpPr>
        <p:spPr/>
        <p:txBody>
          <a:bodyPr/>
          <a:lstStyle/>
          <a:p>
            <a:fld id="{07E1C93C-5050-FC42-8F10-D22D4F119D13}" type="slidenum">
              <a:rPr lang="en-US" smtClean="0"/>
              <a:pPr/>
              <a:t>5</a:t>
            </a:fld>
            <a:endParaRPr lang="en-US"/>
          </a:p>
        </p:txBody>
      </p:sp>
      <p:graphicFrame>
        <p:nvGraphicFramePr>
          <p:cNvPr id="11" name="Table 10">
            <a:extLst>
              <a:ext uri="{FF2B5EF4-FFF2-40B4-BE49-F238E27FC236}">
                <a16:creationId xmlns:a16="http://schemas.microsoft.com/office/drawing/2014/main" id="{0E20996C-0565-175C-4931-8ACA261854C3}"/>
              </a:ext>
            </a:extLst>
          </p:cNvPr>
          <p:cNvGraphicFramePr>
            <a:graphicFrameLocks noGrp="1"/>
          </p:cNvGraphicFramePr>
          <p:nvPr>
            <p:extLst>
              <p:ext uri="{D42A27DB-BD31-4B8C-83A1-F6EECF244321}">
                <p14:modId xmlns:p14="http://schemas.microsoft.com/office/powerpoint/2010/main" val="1752769544"/>
              </p:ext>
            </p:extLst>
          </p:nvPr>
        </p:nvGraphicFramePr>
        <p:xfrm>
          <a:off x="102440" y="878500"/>
          <a:ext cx="12004680" cy="4619055"/>
        </p:xfrm>
        <a:graphic>
          <a:graphicData uri="http://schemas.openxmlformats.org/drawingml/2006/table">
            <a:tbl>
              <a:tblPr firstRow="1" bandRow="1">
                <a:tableStyleId>{5C22544A-7EE6-4342-B048-85BDC9FD1C3A}</a:tableStyleId>
              </a:tblPr>
              <a:tblGrid>
                <a:gridCol w="10025428">
                  <a:extLst>
                    <a:ext uri="{9D8B030D-6E8A-4147-A177-3AD203B41FA5}">
                      <a16:colId xmlns:a16="http://schemas.microsoft.com/office/drawing/2014/main" val="1389246893"/>
                    </a:ext>
                  </a:extLst>
                </a:gridCol>
                <a:gridCol w="1979252">
                  <a:extLst>
                    <a:ext uri="{9D8B030D-6E8A-4147-A177-3AD203B41FA5}">
                      <a16:colId xmlns:a16="http://schemas.microsoft.com/office/drawing/2014/main" val="711765916"/>
                    </a:ext>
                  </a:extLst>
                </a:gridCol>
              </a:tblGrid>
              <a:tr h="492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Planning Dates  (since the last RRB)</a:t>
                      </a:r>
                    </a:p>
                  </a:txBody>
                  <a:tcPr/>
                </a:tc>
                <a:tc>
                  <a:txBody>
                    <a:bodyPr/>
                    <a:lstStyle/>
                    <a:p>
                      <a:pPr algn="ctr"/>
                      <a:r>
                        <a:rPr lang="en-US" sz="2400" dirty="0"/>
                        <a:t>2026</a:t>
                      </a:r>
                    </a:p>
                  </a:txBody>
                  <a:tcPr/>
                </a:tc>
                <a:extLst>
                  <a:ext uri="{0D108BD9-81ED-4DB2-BD59-A6C34878D82A}">
                    <a16:rowId xmlns:a16="http://schemas.microsoft.com/office/drawing/2014/main" val="2209072444"/>
                  </a:ext>
                </a:extLst>
              </a:tr>
              <a:tr h="452216">
                <a:tc>
                  <a:txBody>
                    <a:bodyPr/>
                    <a:lstStyle/>
                    <a:p>
                      <a:r>
                        <a:rPr lang="en-US" sz="1800" dirty="0"/>
                        <a:t>ECSJI talk at </a:t>
                      </a:r>
                      <a:r>
                        <a:rPr lang="en-US" sz="1800" dirty="0" err="1"/>
                        <a:t>ePIC</a:t>
                      </a:r>
                      <a:r>
                        <a:rPr lang="en-US" sz="1800" dirty="0"/>
                        <a:t> collaboration meeting </a:t>
                      </a:r>
                    </a:p>
                  </a:txBody>
                  <a:tcPr/>
                </a:tc>
                <a:tc>
                  <a:txBody>
                    <a:bodyPr/>
                    <a:lstStyle/>
                    <a:p>
                      <a:pPr algn="ctr"/>
                      <a:r>
                        <a:rPr lang="en-US" sz="1800" dirty="0"/>
                        <a:t>January 20</a:t>
                      </a:r>
                    </a:p>
                  </a:txBody>
                  <a:tcPr/>
                </a:tc>
                <a:extLst>
                  <a:ext uri="{0D108BD9-81ED-4DB2-BD59-A6C34878D82A}">
                    <a16:rowId xmlns:a16="http://schemas.microsoft.com/office/drawing/2014/main" val="407728335"/>
                  </a:ext>
                </a:extLst>
              </a:tr>
              <a:tr h="452216">
                <a:tc>
                  <a:txBody>
                    <a:bodyPr/>
                    <a:lstStyle/>
                    <a:p>
                      <a:r>
                        <a:rPr lang="en-US" sz="1800" dirty="0"/>
                        <a:t>Regular meetings with </a:t>
                      </a:r>
                      <a:r>
                        <a:rPr lang="en-US" sz="1800" b="1" dirty="0"/>
                        <a:t>LHCONE</a:t>
                      </a:r>
                      <a:r>
                        <a:rPr lang="en-US" sz="1800" b="1" baseline="30000" dirty="0"/>
                        <a:t>*</a:t>
                      </a:r>
                      <a:r>
                        <a:rPr lang="en-US" sz="1800" b="1" dirty="0"/>
                        <a:t> </a:t>
                      </a:r>
                      <a:r>
                        <a:rPr lang="en-US" sz="1800" dirty="0"/>
                        <a:t>and </a:t>
                      </a:r>
                      <a:r>
                        <a:rPr lang="en-US" sz="1800" dirty="0" err="1"/>
                        <a:t>ESnet</a:t>
                      </a:r>
                      <a:r>
                        <a:rPr lang="en-US" sz="1800" dirty="0"/>
                        <a:t> (EIC network infrastructure)</a:t>
                      </a:r>
                    </a:p>
                  </a:txBody>
                  <a:tcPr/>
                </a:tc>
                <a:tc>
                  <a:txBody>
                    <a:bodyPr/>
                    <a:lstStyle/>
                    <a:p>
                      <a:pPr algn="ctr"/>
                      <a:r>
                        <a:rPr lang="en-US" sz="1800" dirty="0"/>
                        <a:t>Feb, Apr, May</a:t>
                      </a:r>
                    </a:p>
                  </a:txBody>
                  <a:tcPr/>
                </a:tc>
                <a:extLst>
                  <a:ext uri="{0D108BD9-81ED-4DB2-BD59-A6C34878D82A}">
                    <a16:rowId xmlns:a16="http://schemas.microsoft.com/office/drawing/2014/main" val="1678619238"/>
                  </a:ext>
                </a:extLst>
              </a:tr>
              <a:tr h="452216">
                <a:tc>
                  <a:txBody>
                    <a:bodyPr/>
                    <a:lstStyle/>
                    <a:p>
                      <a:r>
                        <a:rPr lang="en-US" sz="1800" dirty="0"/>
                        <a:t>EIC International Computing Organization annual meeting </a:t>
                      </a:r>
                    </a:p>
                  </a:txBody>
                  <a:tcPr/>
                </a:tc>
                <a:tc>
                  <a:txBody>
                    <a:bodyPr/>
                    <a:lstStyle/>
                    <a:p>
                      <a:pPr algn="ctr"/>
                      <a:r>
                        <a:rPr lang="en-US" sz="1800" dirty="0"/>
                        <a:t>May 18-19</a:t>
                      </a:r>
                    </a:p>
                  </a:txBody>
                  <a:tcPr/>
                </a:tc>
                <a:extLst>
                  <a:ext uri="{0D108BD9-81ED-4DB2-BD59-A6C34878D82A}">
                    <a16:rowId xmlns:a16="http://schemas.microsoft.com/office/drawing/2014/main" val="164520992"/>
                  </a:ext>
                </a:extLst>
              </a:tr>
              <a:tr h="452216">
                <a:tc>
                  <a:txBody>
                    <a:bodyPr/>
                    <a:lstStyle/>
                    <a:p>
                      <a:r>
                        <a:rPr lang="en-US" sz="1800" dirty="0"/>
                        <a:t>Host Labs Responsibilities for collaborative services and tools (technical discussion)</a:t>
                      </a:r>
                    </a:p>
                  </a:txBody>
                  <a:tcPr/>
                </a:tc>
                <a:tc>
                  <a:txBody>
                    <a:bodyPr/>
                    <a:lstStyle/>
                    <a:p>
                      <a:pPr algn="ctr"/>
                      <a:r>
                        <a:rPr lang="en-US" sz="1800" dirty="0"/>
                        <a:t>June 17</a:t>
                      </a:r>
                    </a:p>
                  </a:txBody>
                  <a:tcPr/>
                </a:tc>
                <a:extLst>
                  <a:ext uri="{0D108BD9-81ED-4DB2-BD59-A6C34878D82A}">
                    <a16:rowId xmlns:a16="http://schemas.microsoft.com/office/drawing/2014/main" val="1190531088"/>
                  </a:ext>
                </a:extLst>
              </a:tr>
              <a:tr h="508369">
                <a:tc>
                  <a:txBody>
                    <a:bodyPr/>
                    <a:lstStyle/>
                    <a:p>
                      <a:r>
                        <a:rPr lang="en-US" sz="1800" dirty="0"/>
                        <a:t>Data streaming and workflow orchestration Technical Meeting (</a:t>
                      </a:r>
                      <a:r>
                        <a:rPr lang="en-US" sz="1800" dirty="0" err="1"/>
                        <a:t>ESnet</a:t>
                      </a:r>
                      <a:r>
                        <a:rPr lang="en-US" sz="1800" dirty="0"/>
                        <a:t>, BNL and </a:t>
                      </a:r>
                      <a:r>
                        <a:rPr lang="en-US" sz="1800" dirty="0" err="1"/>
                        <a:t>JLab</a:t>
                      </a:r>
                      <a:r>
                        <a:rPr lang="en-US" sz="1800" dirty="0"/>
                        <a:t>) </a:t>
                      </a:r>
                    </a:p>
                  </a:txBody>
                  <a:tcPr/>
                </a:tc>
                <a:tc>
                  <a:txBody>
                    <a:bodyPr/>
                    <a:lstStyle/>
                    <a:p>
                      <a:pPr algn="ctr"/>
                      <a:r>
                        <a:rPr lang="en-US" sz="1800" dirty="0"/>
                        <a:t>July 30 - 31</a:t>
                      </a:r>
                    </a:p>
                  </a:txBody>
                  <a:tcPr/>
                </a:tc>
                <a:extLst>
                  <a:ext uri="{0D108BD9-81ED-4DB2-BD59-A6C34878D82A}">
                    <a16:rowId xmlns:a16="http://schemas.microsoft.com/office/drawing/2014/main" val="4037725431"/>
                  </a:ext>
                </a:extLst>
              </a:tr>
              <a:tr h="452216">
                <a:tc>
                  <a:txBody>
                    <a:bodyPr/>
                    <a:lstStyle/>
                    <a:p>
                      <a:r>
                        <a:rPr lang="en-US" sz="1800" dirty="0"/>
                        <a:t>Echelon-0 (DAQ) first racks will be installed at the BNL Data Center</a:t>
                      </a:r>
                    </a:p>
                  </a:txBody>
                  <a:tcPr/>
                </a:tc>
                <a:tc>
                  <a:txBody>
                    <a:bodyPr/>
                    <a:lstStyle/>
                    <a:p>
                      <a:pPr algn="ctr"/>
                      <a:r>
                        <a:rPr lang="en-US" sz="1800" dirty="0"/>
                        <a:t>End of August</a:t>
                      </a:r>
                    </a:p>
                  </a:txBody>
                  <a:tcPr/>
                </a:tc>
                <a:extLst>
                  <a:ext uri="{0D108BD9-81ED-4DB2-BD59-A6C34878D82A}">
                    <a16:rowId xmlns:a16="http://schemas.microsoft.com/office/drawing/2014/main" val="1529519232"/>
                  </a:ext>
                </a:extLst>
              </a:tr>
              <a:tr h="4522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LHCONE-LHCOPN meeting</a:t>
                      </a:r>
                    </a:p>
                  </a:txBody>
                  <a:tcPr/>
                </a:tc>
                <a:tc>
                  <a:txBody>
                    <a:bodyPr/>
                    <a:lstStyle/>
                    <a:p>
                      <a:pPr algn="ctr"/>
                      <a:r>
                        <a:rPr lang="en-US" sz="1800" dirty="0"/>
                        <a:t>October 1-2</a:t>
                      </a:r>
                    </a:p>
                  </a:txBody>
                  <a:tcPr/>
                </a:tc>
                <a:extLst>
                  <a:ext uri="{0D108BD9-81ED-4DB2-BD59-A6C34878D82A}">
                    <a16:rowId xmlns:a16="http://schemas.microsoft.com/office/drawing/2014/main" val="1819683941"/>
                  </a:ext>
                </a:extLst>
              </a:tr>
              <a:tr h="4522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ECSAC review : </a:t>
                      </a:r>
                      <a:r>
                        <a:rPr lang="en-US" sz="1800" dirty="0" err="1"/>
                        <a:t>ePIC</a:t>
                      </a:r>
                      <a:r>
                        <a:rPr lang="en-US" sz="1800" dirty="0"/>
                        <a:t> and ECSJI software and computing review at BNL </a:t>
                      </a:r>
                    </a:p>
                  </a:txBody>
                  <a:tcPr/>
                </a:tc>
                <a:tc>
                  <a:txBody>
                    <a:bodyPr/>
                    <a:lstStyle/>
                    <a:p>
                      <a:pPr algn="ctr"/>
                      <a:r>
                        <a:rPr lang="en-US" sz="1800" dirty="0"/>
                        <a:t>October 13-14</a:t>
                      </a:r>
                    </a:p>
                  </a:txBody>
                  <a:tcPr/>
                </a:tc>
                <a:extLst>
                  <a:ext uri="{0D108BD9-81ED-4DB2-BD59-A6C34878D82A}">
                    <a16:rowId xmlns:a16="http://schemas.microsoft.com/office/drawing/2014/main" val="1238995169"/>
                  </a:ext>
                </a:extLst>
              </a:tr>
              <a:tr h="452216">
                <a:tc>
                  <a:txBody>
                    <a:bodyPr/>
                    <a:lstStyle/>
                    <a:p>
                      <a:r>
                        <a:rPr lang="en-US" sz="1800" dirty="0"/>
                        <a:t>EIC Computing (Echelon0 and Echelon1) workshop at BNL</a:t>
                      </a:r>
                    </a:p>
                  </a:txBody>
                  <a:tcPr/>
                </a:tc>
                <a:tc>
                  <a:txBody>
                    <a:bodyPr/>
                    <a:lstStyle/>
                    <a:p>
                      <a:pPr algn="ctr"/>
                      <a:r>
                        <a:rPr lang="en-US" sz="1800" dirty="0"/>
                        <a:t>October 15</a:t>
                      </a:r>
                    </a:p>
                  </a:txBody>
                  <a:tcPr/>
                </a:tc>
                <a:extLst>
                  <a:ext uri="{0D108BD9-81ED-4DB2-BD59-A6C34878D82A}">
                    <a16:rowId xmlns:a16="http://schemas.microsoft.com/office/drawing/2014/main" val="3929823955"/>
                  </a:ext>
                </a:extLst>
              </a:tr>
            </a:tbl>
          </a:graphicData>
        </a:graphic>
      </p:graphicFrame>
      <p:sp>
        <p:nvSpPr>
          <p:cNvPr id="8" name="Rounded Rectangle 7">
            <a:extLst>
              <a:ext uri="{FF2B5EF4-FFF2-40B4-BE49-F238E27FC236}">
                <a16:creationId xmlns:a16="http://schemas.microsoft.com/office/drawing/2014/main" id="{16C3CBA7-DCBE-4852-F6F0-B8149B12DBAC}"/>
              </a:ext>
            </a:extLst>
          </p:cNvPr>
          <p:cNvSpPr/>
          <p:nvPr/>
        </p:nvSpPr>
        <p:spPr>
          <a:xfrm>
            <a:off x="55954" y="5518261"/>
            <a:ext cx="12089561" cy="86177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p>
        </p:txBody>
      </p:sp>
      <p:sp>
        <p:nvSpPr>
          <p:cNvPr id="10" name="TextBox 9">
            <a:extLst>
              <a:ext uri="{FF2B5EF4-FFF2-40B4-BE49-F238E27FC236}">
                <a16:creationId xmlns:a16="http://schemas.microsoft.com/office/drawing/2014/main" id="{1ECCCCAA-35C1-6AC8-AE54-6D446BAC3BD4}"/>
              </a:ext>
            </a:extLst>
          </p:cNvPr>
          <p:cNvSpPr txBox="1"/>
          <p:nvPr/>
        </p:nvSpPr>
        <p:spPr>
          <a:xfrm>
            <a:off x="92971" y="5617800"/>
            <a:ext cx="12043075" cy="692497"/>
          </a:xfrm>
          <a:prstGeom prst="rect">
            <a:avLst/>
          </a:prstGeom>
          <a:noFill/>
        </p:spPr>
        <p:txBody>
          <a:bodyPr wrap="square" rtlCol="0">
            <a:spAutoFit/>
          </a:bodyPr>
          <a:lstStyle/>
          <a:p>
            <a:r>
              <a:rPr lang="en-US" sz="1300" i="1" baseline="30000" dirty="0"/>
              <a:t>*</a:t>
            </a:r>
            <a:r>
              <a:rPr lang="en-US" sz="1300" i="1" dirty="0"/>
              <a:t>The </a:t>
            </a:r>
            <a:r>
              <a:rPr lang="en-US" sz="1300" b="1" i="1" dirty="0"/>
              <a:t>LHCONE </a:t>
            </a:r>
            <a:r>
              <a:rPr lang="en-US" sz="1300" i="1" dirty="0"/>
              <a:t>is a dedicated network architecture inter-connecting  participating Resource Centre sites  and allowing those sites to pool their  computing resources for a more  efficient distribution, storage,  processing and analysis of physics  data. Acceptable Use Policy  ensures  an appropriate secure scientific use of the overlay network and to protect the connected sites. </a:t>
            </a:r>
            <a:r>
              <a:rPr lang="en-US" sz="1300" b="1" dirty="0"/>
              <a:t>Many EIC sites are LHCONE sites</a:t>
            </a:r>
          </a:p>
        </p:txBody>
      </p:sp>
    </p:spTree>
    <p:extLst>
      <p:ext uri="{BB962C8B-B14F-4D97-AF65-F5344CB8AC3E}">
        <p14:creationId xmlns:p14="http://schemas.microsoft.com/office/powerpoint/2010/main" val="99522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EIC Computing, DOE Context  </a:t>
            </a:r>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a:p>
        </p:txBody>
      </p:sp>
      <p:sp>
        <p:nvSpPr>
          <p:cNvPr id="7" name="Rounded Rectangle 6">
            <a:extLst>
              <a:ext uri="{FF2B5EF4-FFF2-40B4-BE49-F238E27FC236}">
                <a16:creationId xmlns:a16="http://schemas.microsoft.com/office/drawing/2014/main" id="{A8B42FB5-9B90-A631-9FE2-C3437AF06C25}"/>
              </a:ext>
            </a:extLst>
          </p:cNvPr>
          <p:cNvSpPr/>
          <p:nvPr/>
        </p:nvSpPr>
        <p:spPr>
          <a:xfrm>
            <a:off x="411892" y="2134902"/>
            <a:ext cx="2154620" cy="1051035"/>
          </a:xfrm>
          <a:prstGeom prst="round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EIC Project</a:t>
            </a:r>
          </a:p>
          <a:p>
            <a:pPr algn="ctr"/>
            <a:r>
              <a:rPr lang="en-US" dirty="0">
                <a:ln w="0"/>
                <a:solidFill>
                  <a:schemeClr val="tx1"/>
                </a:solidFill>
                <a:effectLst>
                  <a:outerShdw blurRad="38100" dist="19050" dir="2700000" algn="tl" rotWithShape="0">
                    <a:schemeClr val="dk1">
                      <a:alpha val="40000"/>
                    </a:schemeClr>
                  </a:outerShdw>
                </a:effectLst>
              </a:rPr>
              <a:t>[&amp; EIC Committees]</a:t>
            </a:r>
          </a:p>
        </p:txBody>
      </p:sp>
      <p:sp>
        <p:nvSpPr>
          <p:cNvPr id="10" name="Rectangle 9">
            <a:extLst>
              <a:ext uri="{FF2B5EF4-FFF2-40B4-BE49-F238E27FC236}">
                <a16:creationId xmlns:a16="http://schemas.microsoft.com/office/drawing/2014/main" id="{316556AA-C72D-BA6A-A447-D272DD1B8B3A}"/>
              </a:ext>
            </a:extLst>
          </p:cNvPr>
          <p:cNvSpPr/>
          <p:nvPr/>
        </p:nvSpPr>
        <p:spPr>
          <a:xfrm>
            <a:off x="3698869" y="3099437"/>
            <a:ext cx="4450969" cy="2766834"/>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EIC Computing &amp; Software</a:t>
            </a:r>
          </a:p>
          <a:p>
            <a:pPr algn="ctr"/>
            <a:r>
              <a:rPr lang="en-US" dirty="0">
                <a:solidFill>
                  <a:schemeClr val="tx1"/>
                </a:solidFill>
              </a:rPr>
              <a:t> Joint Institute [ECSJI]</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1" name="Rectangle 10">
            <a:extLst>
              <a:ext uri="{FF2B5EF4-FFF2-40B4-BE49-F238E27FC236}">
                <a16:creationId xmlns:a16="http://schemas.microsoft.com/office/drawing/2014/main" id="{EA3D5F7E-4C4B-436F-90A7-8A7DFA18BF48}"/>
              </a:ext>
            </a:extLst>
          </p:cNvPr>
          <p:cNvSpPr/>
          <p:nvPr/>
        </p:nvSpPr>
        <p:spPr>
          <a:xfrm>
            <a:off x="3690608" y="2037237"/>
            <a:ext cx="4450969" cy="1051035"/>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Rectangle 13">
            <a:extLst>
              <a:ext uri="{FF2B5EF4-FFF2-40B4-BE49-F238E27FC236}">
                <a16:creationId xmlns:a16="http://schemas.microsoft.com/office/drawing/2014/main" id="{B170DC34-4698-1AA9-36BF-BCED8BCF52CC}"/>
              </a:ext>
            </a:extLst>
          </p:cNvPr>
          <p:cNvSpPr/>
          <p:nvPr/>
        </p:nvSpPr>
        <p:spPr>
          <a:xfrm>
            <a:off x="668108" y="4351283"/>
            <a:ext cx="1870842" cy="1191884"/>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Computing &amp; Software Advisory Committee</a:t>
            </a:r>
          </a:p>
          <a:p>
            <a:pPr algn="ctr"/>
            <a:r>
              <a:rPr lang="en-US" dirty="0">
                <a:solidFill>
                  <a:schemeClr val="tx1"/>
                </a:solidFill>
              </a:rPr>
              <a:t>[ECSAC]</a:t>
            </a:r>
          </a:p>
        </p:txBody>
      </p:sp>
      <p:sp>
        <p:nvSpPr>
          <p:cNvPr id="17" name="Rectangle 16">
            <a:extLst>
              <a:ext uri="{FF2B5EF4-FFF2-40B4-BE49-F238E27FC236}">
                <a16:creationId xmlns:a16="http://schemas.microsoft.com/office/drawing/2014/main" id="{180C8BE1-2A6F-2517-6C9D-CAA25BC40F78}"/>
              </a:ext>
            </a:extLst>
          </p:cNvPr>
          <p:cNvSpPr/>
          <p:nvPr/>
        </p:nvSpPr>
        <p:spPr>
          <a:xfrm>
            <a:off x="3969923" y="2484594"/>
            <a:ext cx="4005482" cy="569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rPr>
              <a:t>BNL NPP ALD, </a:t>
            </a:r>
            <a:r>
              <a:rPr lang="en-US" sz="1600" dirty="0" err="1">
                <a:ln w="0"/>
                <a:solidFill>
                  <a:schemeClr val="tx1"/>
                </a:solidFill>
                <a:effectLst>
                  <a:outerShdw blurRad="38100" dist="19050" dir="2700000" algn="tl" rotWithShape="0">
                    <a:schemeClr val="dk1">
                      <a:alpha val="40000"/>
                    </a:schemeClr>
                  </a:outerShdw>
                </a:effectLst>
              </a:rPr>
              <a:t>JLab</a:t>
            </a:r>
            <a:r>
              <a:rPr lang="en-US" sz="1600" dirty="0">
                <a:ln w="0"/>
                <a:solidFill>
                  <a:schemeClr val="tx1"/>
                </a:solidFill>
                <a:effectLst>
                  <a:outerShdw blurRad="38100" dist="19050" dir="2700000" algn="tl" rotWithShape="0">
                    <a:schemeClr val="dk1">
                      <a:alpha val="40000"/>
                    </a:schemeClr>
                  </a:outerShdw>
                </a:effectLst>
              </a:rPr>
              <a:t> DDST</a:t>
            </a:r>
          </a:p>
        </p:txBody>
      </p:sp>
      <p:sp>
        <p:nvSpPr>
          <p:cNvPr id="19" name="Rectangle 18">
            <a:extLst>
              <a:ext uri="{FF2B5EF4-FFF2-40B4-BE49-F238E27FC236}">
                <a16:creationId xmlns:a16="http://schemas.microsoft.com/office/drawing/2014/main" id="{F6D0A726-6CDA-A716-10B5-6F0EAA2D3B0F}"/>
              </a:ext>
            </a:extLst>
          </p:cNvPr>
          <p:cNvSpPr/>
          <p:nvPr/>
        </p:nvSpPr>
        <p:spPr>
          <a:xfrm>
            <a:off x="3889316" y="4232646"/>
            <a:ext cx="3987026" cy="94123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rPr>
              <a:t>Two ECSJI co-directors [nominated by ECC]</a:t>
            </a:r>
          </a:p>
          <a:p>
            <a:pPr algn="ctr"/>
            <a:r>
              <a:rPr lang="en-US" sz="1600" dirty="0">
                <a:ln w="0"/>
                <a:solidFill>
                  <a:schemeClr val="tx1"/>
                </a:solidFill>
                <a:effectLst>
                  <a:outerShdw blurRad="38100" dist="19050" dir="2700000" algn="tl" rotWithShape="0">
                    <a:schemeClr val="dk1">
                      <a:alpha val="40000"/>
                    </a:schemeClr>
                  </a:outerShdw>
                </a:effectLst>
              </a:rPr>
              <a:t>Alexei Klimentov (BNL)</a:t>
            </a:r>
          </a:p>
          <a:p>
            <a:pPr algn="ctr"/>
            <a:r>
              <a:rPr lang="en-US" sz="1600" dirty="0">
                <a:ln w="0"/>
                <a:solidFill>
                  <a:schemeClr val="tx1"/>
                </a:solidFill>
                <a:effectLst>
                  <a:outerShdw blurRad="38100" dist="19050" dir="2700000" algn="tl" rotWithShape="0">
                    <a:schemeClr val="dk1">
                      <a:alpha val="40000"/>
                    </a:schemeClr>
                  </a:outerShdw>
                </a:effectLst>
              </a:rPr>
              <a:t>David Lawrence* (</a:t>
            </a:r>
            <a:r>
              <a:rPr lang="en-US" sz="1600" dirty="0" err="1">
                <a:ln w="0"/>
                <a:solidFill>
                  <a:schemeClr val="tx1"/>
                </a:solidFill>
                <a:effectLst>
                  <a:outerShdw blurRad="38100" dist="19050" dir="2700000" algn="tl" rotWithShape="0">
                    <a:schemeClr val="dk1">
                      <a:alpha val="40000"/>
                    </a:schemeClr>
                  </a:outerShdw>
                </a:effectLst>
              </a:rPr>
              <a:t>JLab</a:t>
            </a:r>
            <a:r>
              <a:rPr lang="en-US" sz="1600" dirty="0">
                <a:ln w="0"/>
                <a:solidFill>
                  <a:schemeClr val="tx1"/>
                </a:solidFill>
                <a:effectLst>
                  <a:outerShdw blurRad="38100" dist="19050" dir="2700000" algn="tl" rotWithShape="0">
                    <a:schemeClr val="dk1">
                      <a:alpha val="40000"/>
                    </a:schemeClr>
                  </a:outerShdw>
                </a:effectLst>
              </a:rPr>
              <a:t>)</a:t>
            </a:r>
          </a:p>
        </p:txBody>
      </p:sp>
      <p:sp>
        <p:nvSpPr>
          <p:cNvPr id="36" name="Rounded Rectangle 35">
            <a:extLst>
              <a:ext uri="{FF2B5EF4-FFF2-40B4-BE49-F238E27FC236}">
                <a16:creationId xmlns:a16="http://schemas.microsoft.com/office/drawing/2014/main" id="{62C34B60-2F5A-F68C-CCF3-0C2021CA7D20}"/>
              </a:ext>
            </a:extLst>
          </p:cNvPr>
          <p:cNvSpPr/>
          <p:nvPr/>
        </p:nvSpPr>
        <p:spPr>
          <a:xfrm>
            <a:off x="9423554" y="4232646"/>
            <a:ext cx="2009464" cy="1183778"/>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n w="0"/>
                <a:solidFill>
                  <a:schemeClr val="tx1"/>
                </a:solidFill>
                <a:effectLst>
                  <a:outerShdw blurRad="38100" dist="19050" dir="2700000" algn="tl" rotWithShape="0">
                    <a:schemeClr val="dk1">
                      <a:alpha val="40000"/>
                    </a:schemeClr>
                  </a:outerShdw>
                </a:effectLst>
              </a:rPr>
              <a:t>ePIC</a:t>
            </a:r>
            <a:r>
              <a:rPr lang="en-US" dirty="0">
                <a:ln w="0"/>
                <a:solidFill>
                  <a:schemeClr val="tx1"/>
                </a:solidFill>
                <a:effectLst>
                  <a:outerShdw blurRad="38100" dist="19050" dir="2700000" algn="tl" rotWithShape="0">
                    <a:schemeClr val="dk1">
                      <a:alpha val="40000"/>
                    </a:schemeClr>
                  </a:outerShdw>
                </a:effectLst>
              </a:rPr>
              <a:t> SW &amp; Computing</a:t>
            </a:r>
          </a:p>
          <a:p>
            <a:pPr algn="ctr"/>
            <a:r>
              <a:rPr lang="en-US" dirty="0">
                <a:ln w="0"/>
                <a:solidFill>
                  <a:schemeClr val="tx1"/>
                </a:solidFill>
                <a:effectLst>
                  <a:outerShdw blurRad="38100" dist="19050" dir="2700000" algn="tl" rotWithShape="0">
                    <a:schemeClr val="dk1">
                      <a:alpha val="40000"/>
                    </a:schemeClr>
                  </a:outerShdw>
                </a:effectLst>
              </a:rPr>
              <a:t>Coordination</a:t>
            </a:r>
          </a:p>
        </p:txBody>
      </p:sp>
      <p:sp>
        <p:nvSpPr>
          <p:cNvPr id="18" name="TextBox 17">
            <a:extLst>
              <a:ext uri="{FF2B5EF4-FFF2-40B4-BE49-F238E27FC236}">
                <a16:creationId xmlns:a16="http://schemas.microsoft.com/office/drawing/2014/main" id="{64A1035D-547A-3AC3-218B-323AEA1F7741}"/>
              </a:ext>
            </a:extLst>
          </p:cNvPr>
          <p:cNvSpPr txBox="1"/>
          <p:nvPr/>
        </p:nvSpPr>
        <p:spPr>
          <a:xfrm>
            <a:off x="4463363" y="2081832"/>
            <a:ext cx="3265273" cy="369332"/>
          </a:xfrm>
          <a:prstGeom prst="rect">
            <a:avLst/>
          </a:prstGeom>
          <a:noFill/>
        </p:spPr>
        <p:txBody>
          <a:bodyPr wrap="square" rtlCol="0">
            <a:spAutoFit/>
          </a:bodyPr>
          <a:lstStyle/>
          <a:p>
            <a:r>
              <a:rPr lang="en-US" dirty="0"/>
              <a:t>EIC Computing Council [ECC]</a:t>
            </a:r>
          </a:p>
        </p:txBody>
      </p:sp>
      <p:cxnSp>
        <p:nvCxnSpPr>
          <p:cNvPr id="28" name="Straight Arrow Connector 27">
            <a:extLst>
              <a:ext uri="{FF2B5EF4-FFF2-40B4-BE49-F238E27FC236}">
                <a16:creationId xmlns:a16="http://schemas.microsoft.com/office/drawing/2014/main" id="{C0422872-4060-A150-FB7E-DC8B84BF9B6D}"/>
              </a:ext>
            </a:extLst>
          </p:cNvPr>
          <p:cNvCxnSpPr>
            <a:cxnSpLocks/>
          </p:cNvCxnSpPr>
          <p:nvPr/>
        </p:nvCxnSpPr>
        <p:spPr>
          <a:xfrm flipH="1">
            <a:off x="2566512" y="2679300"/>
            <a:ext cx="1124096" cy="0"/>
          </a:xfrm>
          <a:prstGeom prst="straightConnector1">
            <a:avLst/>
          </a:prstGeom>
          <a:ln w="41275">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E568E157-B621-4316-1AB4-2E7F565614A5}"/>
              </a:ext>
            </a:extLst>
          </p:cNvPr>
          <p:cNvSpPr/>
          <p:nvPr/>
        </p:nvSpPr>
        <p:spPr>
          <a:xfrm>
            <a:off x="3545645" y="827778"/>
            <a:ext cx="4330697" cy="7359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54601A82-81FE-F6EB-34CD-547FA9790F0F}"/>
              </a:ext>
            </a:extLst>
          </p:cNvPr>
          <p:cNvSpPr txBox="1"/>
          <p:nvPr/>
        </p:nvSpPr>
        <p:spPr>
          <a:xfrm>
            <a:off x="3690608" y="849287"/>
            <a:ext cx="4038027" cy="707886"/>
          </a:xfrm>
          <a:prstGeom prst="rect">
            <a:avLst/>
          </a:prstGeom>
          <a:noFill/>
        </p:spPr>
        <p:txBody>
          <a:bodyPr wrap="square" rtlCol="0">
            <a:spAutoFit/>
          </a:bodyPr>
          <a:lstStyle/>
          <a:p>
            <a:pPr algn="ctr"/>
            <a:r>
              <a:rPr lang="en-US" sz="2000" dirty="0"/>
              <a:t>DOE OFFICE OF HIGH-ENERGY &amp; </a:t>
            </a:r>
          </a:p>
          <a:p>
            <a:pPr algn="ctr"/>
            <a:r>
              <a:rPr lang="en-US" sz="2000" dirty="0"/>
              <a:t>NUCLEAR PHYSICS</a:t>
            </a:r>
          </a:p>
        </p:txBody>
      </p:sp>
      <p:cxnSp>
        <p:nvCxnSpPr>
          <p:cNvPr id="37" name="Straight Arrow Connector 36">
            <a:extLst>
              <a:ext uri="{FF2B5EF4-FFF2-40B4-BE49-F238E27FC236}">
                <a16:creationId xmlns:a16="http://schemas.microsoft.com/office/drawing/2014/main" id="{358135B1-6CE2-9122-50D7-B98912552141}"/>
              </a:ext>
            </a:extLst>
          </p:cNvPr>
          <p:cNvCxnSpPr>
            <a:cxnSpLocks/>
          </p:cNvCxnSpPr>
          <p:nvPr/>
        </p:nvCxnSpPr>
        <p:spPr>
          <a:xfrm>
            <a:off x="5792359" y="1563703"/>
            <a:ext cx="0" cy="484699"/>
          </a:xfrm>
          <a:prstGeom prst="straightConnector1">
            <a:avLst/>
          </a:prstGeom>
          <a:ln w="31750">
            <a:solidFill>
              <a:srgbClr val="00B0F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CE963DA-4E58-1CC2-FF82-AFEAD3BA56A9}"/>
              </a:ext>
            </a:extLst>
          </p:cNvPr>
          <p:cNvCxnSpPr>
            <a:cxnSpLocks/>
          </p:cNvCxnSpPr>
          <p:nvPr/>
        </p:nvCxnSpPr>
        <p:spPr>
          <a:xfrm flipH="1">
            <a:off x="8149838" y="4947225"/>
            <a:ext cx="1267307" cy="0"/>
          </a:xfrm>
          <a:prstGeom prst="straightConnector1">
            <a:avLst/>
          </a:prstGeom>
          <a:ln w="41275">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Rounded Rectangle 58">
            <a:extLst>
              <a:ext uri="{FF2B5EF4-FFF2-40B4-BE49-F238E27FC236}">
                <a16:creationId xmlns:a16="http://schemas.microsoft.com/office/drawing/2014/main" id="{20661761-F4F9-E9E3-898D-6452906BFCDC}"/>
              </a:ext>
            </a:extLst>
          </p:cNvPr>
          <p:cNvSpPr/>
          <p:nvPr/>
        </p:nvSpPr>
        <p:spPr>
          <a:xfrm>
            <a:off x="9417145" y="2317009"/>
            <a:ext cx="2009464" cy="620158"/>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n w="0"/>
                <a:solidFill>
                  <a:schemeClr val="tx1"/>
                </a:solidFill>
                <a:effectLst>
                  <a:outerShdw blurRad="38100" dist="19050" dir="2700000" algn="tl" rotWithShape="0">
                    <a:schemeClr val="dk1">
                      <a:alpha val="40000"/>
                    </a:schemeClr>
                  </a:outerShdw>
                </a:effectLst>
              </a:rPr>
              <a:t>ePIC</a:t>
            </a:r>
            <a:r>
              <a:rPr lang="en-US" dirty="0">
                <a:ln w="0"/>
                <a:solidFill>
                  <a:schemeClr val="tx1"/>
                </a:solidFill>
                <a:effectLst>
                  <a:outerShdw blurRad="38100" dist="19050" dir="2700000" algn="tl" rotWithShape="0">
                    <a:schemeClr val="dk1">
                      <a:alpha val="40000"/>
                    </a:schemeClr>
                  </a:outerShdw>
                </a:effectLst>
              </a:rPr>
              <a:t> Spokesperson</a:t>
            </a:r>
          </a:p>
        </p:txBody>
      </p:sp>
      <p:cxnSp>
        <p:nvCxnSpPr>
          <p:cNvPr id="16" name="Straight Connector 15">
            <a:extLst>
              <a:ext uri="{FF2B5EF4-FFF2-40B4-BE49-F238E27FC236}">
                <a16:creationId xmlns:a16="http://schemas.microsoft.com/office/drawing/2014/main" id="{88AE1ED3-BB06-58D5-B5AD-84A137504C4A}"/>
              </a:ext>
            </a:extLst>
          </p:cNvPr>
          <p:cNvCxnSpPr>
            <a:cxnSpLocks/>
          </p:cNvCxnSpPr>
          <p:nvPr/>
        </p:nvCxnSpPr>
        <p:spPr>
          <a:xfrm flipH="1">
            <a:off x="2528328" y="4857854"/>
            <a:ext cx="1162280" cy="7626"/>
          </a:xfrm>
          <a:prstGeom prst="line">
            <a:avLst/>
          </a:prstGeom>
          <a:ln w="31750">
            <a:solidFill>
              <a:srgbClr val="00B0F0"/>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46B04F3-6661-ECF3-D117-A88249A1C2F1}"/>
              </a:ext>
            </a:extLst>
          </p:cNvPr>
          <p:cNvCxnSpPr>
            <a:cxnSpLocks/>
          </p:cNvCxnSpPr>
          <p:nvPr/>
        </p:nvCxnSpPr>
        <p:spPr>
          <a:xfrm>
            <a:off x="10499634" y="2937167"/>
            <a:ext cx="6409" cy="1295479"/>
          </a:xfrm>
          <a:prstGeom prst="line">
            <a:avLst/>
          </a:prstGeom>
          <a:ln w="31750">
            <a:solidFill>
              <a:srgbClr val="00B0F0"/>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0A4C92F-C98A-C46D-64EF-272DB186D3B0}"/>
              </a:ext>
            </a:extLst>
          </p:cNvPr>
          <p:cNvCxnSpPr>
            <a:cxnSpLocks/>
          </p:cNvCxnSpPr>
          <p:nvPr/>
        </p:nvCxnSpPr>
        <p:spPr>
          <a:xfrm flipH="1">
            <a:off x="2547154" y="5345544"/>
            <a:ext cx="1143454" cy="0"/>
          </a:xfrm>
          <a:prstGeom prst="straightConnector1">
            <a:avLst/>
          </a:prstGeom>
          <a:ln w="41275">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11714F9-B8AF-7308-E715-21D3053F1248}"/>
              </a:ext>
            </a:extLst>
          </p:cNvPr>
          <p:cNvSpPr txBox="1"/>
          <p:nvPr/>
        </p:nvSpPr>
        <p:spPr>
          <a:xfrm>
            <a:off x="10268118" y="5866271"/>
            <a:ext cx="1196161" cy="253916"/>
          </a:xfrm>
          <a:prstGeom prst="rect">
            <a:avLst/>
          </a:prstGeom>
          <a:noFill/>
        </p:spPr>
        <p:txBody>
          <a:bodyPr wrap="none" rtlCol="0">
            <a:spAutoFit/>
          </a:bodyPr>
          <a:lstStyle/>
          <a:p>
            <a:r>
              <a:rPr lang="en-US" sz="1050" dirty="0"/>
              <a:t>v0.3 May 27, 2026</a:t>
            </a:r>
          </a:p>
        </p:txBody>
      </p:sp>
      <p:cxnSp>
        <p:nvCxnSpPr>
          <p:cNvPr id="52" name="Straight Arrow Connector 51">
            <a:extLst>
              <a:ext uri="{FF2B5EF4-FFF2-40B4-BE49-F238E27FC236}">
                <a16:creationId xmlns:a16="http://schemas.microsoft.com/office/drawing/2014/main" id="{78B6A193-DA42-18BF-E25A-2FF3D2ECB03C}"/>
              </a:ext>
            </a:extLst>
          </p:cNvPr>
          <p:cNvCxnSpPr/>
          <p:nvPr/>
        </p:nvCxnSpPr>
        <p:spPr>
          <a:xfrm>
            <a:off x="9704376" y="904790"/>
            <a:ext cx="680224" cy="0"/>
          </a:xfrm>
          <a:prstGeom prst="straightConnector1">
            <a:avLst/>
          </a:prstGeom>
          <a:ln w="15875">
            <a:solidFill>
              <a:schemeClr val="accent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593BB3D-D2EA-708B-CC16-6F0F87F3AFA8}"/>
              </a:ext>
            </a:extLst>
          </p:cNvPr>
          <p:cNvCxnSpPr/>
          <p:nvPr/>
        </p:nvCxnSpPr>
        <p:spPr>
          <a:xfrm>
            <a:off x="9704376" y="1104845"/>
            <a:ext cx="680224" cy="0"/>
          </a:xfrm>
          <a:prstGeom prst="straightConnector1">
            <a:avLst/>
          </a:prstGeom>
          <a:ln w="15875">
            <a:solidFill>
              <a:srgbClr val="00B0F0"/>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7E86575B-4053-0D80-7B14-41D08E1B9CCD}"/>
              </a:ext>
            </a:extLst>
          </p:cNvPr>
          <p:cNvSpPr txBox="1"/>
          <p:nvPr/>
        </p:nvSpPr>
        <p:spPr>
          <a:xfrm>
            <a:off x="10469296" y="775865"/>
            <a:ext cx="957313" cy="230832"/>
          </a:xfrm>
          <a:prstGeom prst="rect">
            <a:avLst/>
          </a:prstGeom>
          <a:noFill/>
        </p:spPr>
        <p:txBody>
          <a:bodyPr wrap="none" rtlCol="0">
            <a:spAutoFit/>
          </a:bodyPr>
          <a:lstStyle/>
          <a:p>
            <a:r>
              <a:rPr lang="en-US" sz="900" dirty="0"/>
              <a:t>Communication</a:t>
            </a:r>
          </a:p>
        </p:txBody>
      </p:sp>
      <p:sp>
        <p:nvSpPr>
          <p:cNvPr id="57" name="TextBox 56">
            <a:extLst>
              <a:ext uri="{FF2B5EF4-FFF2-40B4-BE49-F238E27FC236}">
                <a16:creationId xmlns:a16="http://schemas.microsoft.com/office/drawing/2014/main" id="{879F225C-5BEB-6BF1-E513-293113863B35}"/>
              </a:ext>
            </a:extLst>
          </p:cNvPr>
          <p:cNvSpPr txBox="1"/>
          <p:nvPr/>
        </p:nvSpPr>
        <p:spPr>
          <a:xfrm>
            <a:off x="10354968" y="1000439"/>
            <a:ext cx="647934" cy="230832"/>
          </a:xfrm>
          <a:prstGeom prst="rect">
            <a:avLst/>
          </a:prstGeom>
          <a:noFill/>
        </p:spPr>
        <p:txBody>
          <a:bodyPr wrap="none" rtlCol="0">
            <a:spAutoFit/>
          </a:bodyPr>
          <a:lstStyle/>
          <a:p>
            <a:r>
              <a:rPr lang="en-US" sz="900" dirty="0"/>
              <a:t>Reporting</a:t>
            </a:r>
          </a:p>
        </p:txBody>
      </p:sp>
      <p:sp>
        <p:nvSpPr>
          <p:cNvPr id="60" name="Rounded Rectangle 59">
            <a:extLst>
              <a:ext uri="{FF2B5EF4-FFF2-40B4-BE49-F238E27FC236}">
                <a16:creationId xmlns:a16="http://schemas.microsoft.com/office/drawing/2014/main" id="{65AD8D87-CF0F-C7A3-A3EF-CE5A636925FD}"/>
              </a:ext>
            </a:extLst>
          </p:cNvPr>
          <p:cNvSpPr/>
          <p:nvPr/>
        </p:nvSpPr>
        <p:spPr>
          <a:xfrm>
            <a:off x="9569048" y="1214819"/>
            <a:ext cx="764919" cy="196391"/>
          </a:xfrm>
          <a:prstGeom prst="round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a:extLst>
              <a:ext uri="{FF2B5EF4-FFF2-40B4-BE49-F238E27FC236}">
                <a16:creationId xmlns:a16="http://schemas.microsoft.com/office/drawing/2014/main" id="{392690AF-9338-00B6-7EDC-54B268487BE0}"/>
              </a:ext>
            </a:extLst>
          </p:cNvPr>
          <p:cNvSpPr/>
          <p:nvPr/>
        </p:nvSpPr>
        <p:spPr>
          <a:xfrm>
            <a:off x="9582457" y="1478780"/>
            <a:ext cx="764919" cy="196391"/>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1DC46BFD-1EE7-5973-691F-5E1F3D7686DE}"/>
              </a:ext>
            </a:extLst>
          </p:cNvPr>
          <p:cNvSpPr/>
          <p:nvPr/>
        </p:nvSpPr>
        <p:spPr>
          <a:xfrm>
            <a:off x="9582456" y="1733644"/>
            <a:ext cx="764919" cy="196391"/>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ADAE7597-3513-3CB5-15AB-387F472F5DBE}"/>
              </a:ext>
            </a:extLst>
          </p:cNvPr>
          <p:cNvSpPr txBox="1"/>
          <p:nvPr/>
        </p:nvSpPr>
        <p:spPr>
          <a:xfrm>
            <a:off x="10376315" y="1214819"/>
            <a:ext cx="688009" cy="230832"/>
          </a:xfrm>
          <a:prstGeom prst="rect">
            <a:avLst/>
          </a:prstGeom>
          <a:noFill/>
        </p:spPr>
        <p:txBody>
          <a:bodyPr wrap="none" rtlCol="0">
            <a:spAutoFit/>
          </a:bodyPr>
          <a:lstStyle/>
          <a:p>
            <a:r>
              <a:rPr lang="en-US" sz="900" dirty="0"/>
              <a:t>EIC Project</a:t>
            </a:r>
          </a:p>
        </p:txBody>
      </p:sp>
      <p:sp>
        <p:nvSpPr>
          <p:cNvPr id="65" name="TextBox 64">
            <a:extLst>
              <a:ext uri="{FF2B5EF4-FFF2-40B4-BE49-F238E27FC236}">
                <a16:creationId xmlns:a16="http://schemas.microsoft.com/office/drawing/2014/main" id="{F3411FF3-2624-202A-AA1D-77E45D2A156F}"/>
              </a:ext>
            </a:extLst>
          </p:cNvPr>
          <p:cNvSpPr txBox="1"/>
          <p:nvPr/>
        </p:nvSpPr>
        <p:spPr>
          <a:xfrm>
            <a:off x="10376314" y="1489467"/>
            <a:ext cx="420308" cy="230832"/>
          </a:xfrm>
          <a:prstGeom prst="rect">
            <a:avLst/>
          </a:prstGeom>
          <a:noFill/>
        </p:spPr>
        <p:txBody>
          <a:bodyPr wrap="none" rtlCol="0">
            <a:spAutoFit/>
          </a:bodyPr>
          <a:lstStyle/>
          <a:p>
            <a:r>
              <a:rPr lang="en-US" sz="900" dirty="0"/>
              <a:t>ECSJI</a:t>
            </a:r>
          </a:p>
        </p:txBody>
      </p:sp>
      <p:sp>
        <p:nvSpPr>
          <p:cNvPr id="66" name="TextBox 65">
            <a:extLst>
              <a:ext uri="{FF2B5EF4-FFF2-40B4-BE49-F238E27FC236}">
                <a16:creationId xmlns:a16="http://schemas.microsoft.com/office/drawing/2014/main" id="{DF6B406E-821A-CF63-6DF7-5C364644416C}"/>
              </a:ext>
            </a:extLst>
          </p:cNvPr>
          <p:cNvSpPr txBox="1"/>
          <p:nvPr/>
        </p:nvSpPr>
        <p:spPr>
          <a:xfrm>
            <a:off x="10374718" y="1699203"/>
            <a:ext cx="1051891" cy="230832"/>
          </a:xfrm>
          <a:prstGeom prst="rect">
            <a:avLst/>
          </a:prstGeom>
          <a:noFill/>
        </p:spPr>
        <p:txBody>
          <a:bodyPr wrap="none" rtlCol="0">
            <a:spAutoFit/>
          </a:bodyPr>
          <a:lstStyle/>
          <a:p>
            <a:r>
              <a:rPr lang="en-US" sz="900" dirty="0" err="1"/>
              <a:t>ePIC</a:t>
            </a:r>
            <a:r>
              <a:rPr lang="en-US" sz="900" dirty="0"/>
              <a:t> Collaboration</a:t>
            </a:r>
          </a:p>
        </p:txBody>
      </p:sp>
      <p:cxnSp>
        <p:nvCxnSpPr>
          <p:cNvPr id="30" name="Straight Arrow Connector 29">
            <a:extLst>
              <a:ext uri="{FF2B5EF4-FFF2-40B4-BE49-F238E27FC236}">
                <a16:creationId xmlns:a16="http://schemas.microsoft.com/office/drawing/2014/main" id="{3D71D1A3-92DC-C716-B81A-2FE2DED61FEC}"/>
              </a:ext>
            </a:extLst>
          </p:cNvPr>
          <p:cNvCxnSpPr>
            <a:cxnSpLocks/>
          </p:cNvCxnSpPr>
          <p:nvPr/>
        </p:nvCxnSpPr>
        <p:spPr>
          <a:xfrm flipH="1">
            <a:off x="8141577" y="2655609"/>
            <a:ext cx="1267307" cy="0"/>
          </a:xfrm>
          <a:prstGeom prst="straightConnector1">
            <a:avLst/>
          </a:prstGeom>
          <a:ln w="41275">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6B27A79-9DAF-4674-FCBB-95E7D82D8F4C}"/>
              </a:ext>
            </a:extLst>
          </p:cNvPr>
          <p:cNvSpPr txBox="1"/>
          <p:nvPr/>
        </p:nvSpPr>
        <p:spPr>
          <a:xfrm>
            <a:off x="300095" y="5913399"/>
            <a:ext cx="8646289" cy="461665"/>
          </a:xfrm>
          <a:prstGeom prst="rect">
            <a:avLst/>
          </a:prstGeom>
          <a:noFill/>
        </p:spPr>
        <p:txBody>
          <a:bodyPr wrap="square" rtlCol="0">
            <a:spAutoFit/>
          </a:bodyPr>
          <a:lstStyle/>
          <a:p>
            <a:r>
              <a:rPr lang="en-US" sz="1200" i="1" dirty="0">
                <a:solidFill>
                  <a:schemeClr val="bg1">
                    <a:lumMod val="50000"/>
                  </a:schemeClr>
                </a:solidFill>
              </a:rPr>
              <a:t>*)Amber Boehnlein (</a:t>
            </a:r>
            <a:r>
              <a:rPr lang="en-US" sz="1200" i="1" dirty="0" err="1">
                <a:solidFill>
                  <a:schemeClr val="bg1">
                    <a:lumMod val="50000"/>
                  </a:schemeClr>
                </a:solidFill>
              </a:rPr>
              <a:t>JLab</a:t>
            </a:r>
            <a:r>
              <a:rPr lang="en-US" sz="1200" i="1" dirty="0">
                <a:solidFill>
                  <a:schemeClr val="bg1">
                    <a:lumMod val="50000"/>
                  </a:schemeClr>
                </a:solidFill>
              </a:rPr>
              <a:t>) stepped down as co-director of ECSJI. David Lawrence (</a:t>
            </a:r>
            <a:r>
              <a:rPr lang="en-US" sz="1200" i="1" dirty="0" err="1">
                <a:solidFill>
                  <a:schemeClr val="bg1">
                    <a:lumMod val="50000"/>
                  </a:schemeClr>
                </a:solidFill>
              </a:rPr>
              <a:t>JLab</a:t>
            </a:r>
            <a:r>
              <a:rPr lang="en-US" sz="1200" i="1" dirty="0">
                <a:solidFill>
                  <a:schemeClr val="bg1">
                    <a:lumMod val="50000"/>
                  </a:schemeClr>
                </a:solidFill>
              </a:rPr>
              <a:t>) took over this role on 1 April 2026.</a:t>
            </a:r>
          </a:p>
          <a:p>
            <a:r>
              <a:rPr lang="en-US" sz="1200" i="1" dirty="0">
                <a:solidFill>
                  <a:schemeClr val="bg1">
                    <a:lumMod val="50000"/>
                  </a:schemeClr>
                </a:solidFill>
                <a:hlinkClick r:id="rId2" action="ppaction://hlinksldjump"/>
              </a:rPr>
              <a:t>ECSAC </a:t>
            </a:r>
            <a:r>
              <a:rPr lang="en-US" sz="1200" i="1" dirty="0">
                <a:solidFill>
                  <a:schemeClr val="bg1">
                    <a:lumMod val="50000"/>
                  </a:schemeClr>
                </a:solidFill>
              </a:rPr>
              <a:t>charter and members.</a:t>
            </a:r>
          </a:p>
        </p:txBody>
      </p:sp>
    </p:spTree>
    <p:extLst>
      <p:ext uri="{BB962C8B-B14F-4D97-AF65-F5344CB8AC3E}">
        <p14:creationId xmlns:p14="http://schemas.microsoft.com/office/powerpoint/2010/main" val="1769882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58078-6AB9-5265-19CB-A11E3766BF0D}"/>
            </a:ext>
          </a:extLst>
        </p:cNvPr>
        <p:cNvGrpSpPr/>
        <p:nvPr/>
      </p:nvGrpSpPr>
      <p:grpSpPr>
        <a:xfrm>
          <a:off x="0" y="0"/>
          <a:ext cx="0" cy="0"/>
          <a:chOff x="0" y="0"/>
          <a:chExt cx="0" cy="0"/>
        </a:xfrm>
      </p:grpSpPr>
      <p:sp>
        <p:nvSpPr>
          <p:cNvPr id="14" name="Rounded Rectangle 13">
            <a:extLst>
              <a:ext uri="{FF2B5EF4-FFF2-40B4-BE49-F238E27FC236}">
                <a16:creationId xmlns:a16="http://schemas.microsoft.com/office/drawing/2014/main" id="{12819B07-DD86-61A8-0745-7553B07FB92C}"/>
              </a:ext>
            </a:extLst>
          </p:cNvPr>
          <p:cNvSpPr/>
          <p:nvPr/>
        </p:nvSpPr>
        <p:spPr>
          <a:xfrm>
            <a:off x="8827477" y="1389439"/>
            <a:ext cx="3226301" cy="4678204"/>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641CB3-9CD7-F3F2-1700-DEAAF530D504}"/>
              </a:ext>
            </a:extLst>
          </p:cNvPr>
          <p:cNvSpPr>
            <a:spLocks noGrp="1"/>
          </p:cNvSpPr>
          <p:nvPr>
            <p:ph type="title"/>
          </p:nvPr>
        </p:nvSpPr>
        <p:spPr>
          <a:xfrm>
            <a:off x="411892" y="240539"/>
            <a:ext cx="11641886" cy="487490"/>
          </a:xfrm>
        </p:spPr>
        <p:txBody>
          <a:bodyPr>
            <a:normAutofit/>
          </a:bodyPr>
          <a:lstStyle/>
          <a:p>
            <a:r>
              <a:rPr lang="en-US" dirty="0"/>
              <a:t>Progress and Priorities. </a:t>
            </a:r>
            <a:r>
              <a:rPr lang="en-US" dirty="0">
                <a:solidFill>
                  <a:srgbClr val="FF0000"/>
                </a:solidFill>
              </a:rPr>
              <a:t>Track 1 : EIC International Computing Organization  I </a:t>
            </a:r>
          </a:p>
        </p:txBody>
      </p:sp>
      <p:sp>
        <p:nvSpPr>
          <p:cNvPr id="3" name="Content Placeholder 2">
            <a:extLst>
              <a:ext uri="{FF2B5EF4-FFF2-40B4-BE49-F238E27FC236}">
                <a16:creationId xmlns:a16="http://schemas.microsoft.com/office/drawing/2014/main" id="{82CF6586-6644-7572-BC9F-07B870D2AEBA}"/>
              </a:ext>
            </a:extLst>
          </p:cNvPr>
          <p:cNvSpPr>
            <a:spLocks noGrp="1"/>
          </p:cNvSpPr>
          <p:nvPr>
            <p:ph idx="1"/>
          </p:nvPr>
        </p:nvSpPr>
        <p:spPr>
          <a:xfrm>
            <a:off x="138222" y="830759"/>
            <a:ext cx="8689255" cy="5523741"/>
          </a:xfrm>
        </p:spPr>
        <p:txBody>
          <a:bodyPr/>
          <a:lstStyle/>
          <a:p>
            <a:r>
              <a:rPr lang="en-US" sz="1600" dirty="0"/>
              <a:t>The RRB meetings in 2024/25 discussed international contributions for the EIC's extraordinary computing needs. The EICO charter was approved by the RRB at the November 2025 meeting.</a:t>
            </a:r>
          </a:p>
          <a:p>
            <a:r>
              <a:rPr lang="en-US" sz="1600" dirty="0"/>
              <a:t>EICO (together with </a:t>
            </a:r>
            <a:r>
              <a:rPr lang="en-US" sz="1600" dirty="0" err="1"/>
              <a:t>ePIC</a:t>
            </a:r>
            <a:r>
              <a:rPr lang="en-US" sz="1600" dirty="0"/>
              <a:t> SW&amp;C and ECSJI) is working on a mechanism for managing  contributions at a technical level is the EIC International Computing Organization to include representatives of the organizations that contributing resources</a:t>
            </a:r>
          </a:p>
          <a:p>
            <a:r>
              <a:rPr lang="en-US" sz="1600" dirty="0"/>
              <a:t>Regular EICO/ECSJI meetings in 2024/26. These meetings are held every two weeks </a:t>
            </a:r>
          </a:p>
          <a:p>
            <a:pPr lvl="1"/>
            <a:r>
              <a:rPr lang="en-US" sz="1800" dirty="0"/>
              <a:t>The following topics have  been discussed  :</a:t>
            </a:r>
          </a:p>
          <a:p>
            <a:pPr lvl="2"/>
            <a:r>
              <a:rPr lang="en-US" dirty="0"/>
              <a:t>Organization of funding for Nuclear and Particle Physics computing at the national level. Funding opportunities</a:t>
            </a:r>
          </a:p>
          <a:p>
            <a:pPr lvl="2"/>
            <a:r>
              <a:rPr lang="en-US" dirty="0"/>
              <a:t>International partners view and prospects on </a:t>
            </a:r>
            <a:r>
              <a:rPr lang="en-US" dirty="0" err="1"/>
              <a:t>ePIC</a:t>
            </a:r>
            <a:r>
              <a:rPr lang="en-US" dirty="0"/>
              <a:t>/EIC computing. Structure of computing for the EIC and for </a:t>
            </a:r>
            <a:r>
              <a:rPr lang="en-US" dirty="0" err="1"/>
              <a:t>ePIC</a:t>
            </a:r>
            <a:r>
              <a:rPr lang="en-US" dirty="0"/>
              <a:t> within each respective country. </a:t>
            </a:r>
            <a:r>
              <a:rPr lang="en-US" sz="1800" dirty="0"/>
              <a:t>Existing support and commitment for EIC computing.</a:t>
            </a:r>
          </a:p>
          <a:p>
            <a:pPr lvl="2"/>
            <a:r>
              <a:rPr lang="en-US" dirty="0"/>
              <a:t>Echelon1 and Echelon2 roles</a:t>
            </a:r>
          </a:p>
          <a:p>
            <a:pPr lvl="2"/>
            <a:r>
              <a:rPr lang="en-US" dirty="0" err="1"/>
              <a:t>ePIC</a:t>
            </a:r>
            <a:r>
              <a:rPr lang="en-US" dirty="0"/>
              <a:t> Streaming Computing Model</a:t>
            </a:r>
          </a:p>
          <a:p>
            <a:pPr lvl="2"/>
            <a:r>
              <a:rPr lang="en-US" dirty="0"/>
              <a:t>EIC Computing in global context (WLCG, OSG, LHCONE,…)</a:t>
            </a:r>
          </a:p>
          <a:p>
            <a:pPr lvl="2"/>
            <a:r>
              <a:rPr lang="en-US" dirty="0"/>
              <a:t>EICO boards and forums</a:t>
            </a:r>
          </a:p>
          <a:p>
            <a:pPr lvl="2"/>
            <a:r>
              <a:rPr lang="en-US" dirty="0"/>
              <a:t>EICO and RRB communication</a:t>
            </a:r>
          </a:p>
          <a:p>
            <a:pPr lvl="2"/>
            <a:r>
              <a:rPr lang="en-US" dirty="0"/>
              <a:t>Intellectual property</a:t>
            </a:r>
          </a:p>
          <a:p>
            <a:endParaRPr lang="en-US" sz="2000" dirty="0"/>
          </a:p>
          <a:p>
            <a:endParaRPr lang="en-US" sz="2000" dirty="0"/>
          </a:p>
          <a:p>
            <a:pPr lvl="2"/>
            <a:endParaRPr lang="en-US" sz="1600" dirty="0"/>
          </a:p>
          <a:p>
            <a:pPr marL="914400" lvl="2" indent="0">
              <a:buNone/>
            </a:pPr>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19642A56-A176-1030-D55B-073994A28831}"/>
              </a:ext>
            </a:extLst>
          </p:cNvPr>
          <p:cNvSpPr>
            <a:spLocks noGrp="1"/>
          </p:cNvSpPr>
          <p:nvPr>
            <p:ph type="sldNum" sz="quarter" idx="12"/>
          </p:nvPr>
        </p:nvSpPr>
        <p:spPr/>
        <p:txBody>
          <a:bodyPr/>
          <a:lstStyle/>
          <a:p>
            <a:fld id="{07E1C93C-5050-FC42-8F10-D22D4F119D13}" type="slidenum">
              <a:rPr lang="en-US" smtClean="0"/>
              <a:pPr/>
              <a:t>7</a:t>
            </a:fld>
            <a:endParaRPr lang="en-US"/>
          </a:p>
        </p:txBody>
      </p:sp>
      <p:sp>
        <p:nvSpPr>
          <p:cNvPr id="6" name="TextBox 5">
            <a:extLst>
              <a:ext uri="{FF2B5EF4-FFF2-40B4-BE49-F238E27FC236}">
                <a16:creationId xmlns:a16="http://schemas.microsoft.com/office/drawing/2014/main" id="{06BF2525-87D3-5490-B79C-7BF95023E1A4}"/>
              </a:ext>
            </a:extLst>
          </p:cNvPr>
          <p:cNvSpPr txBox="1"/>
          <p:nvPr/>
        </p:nvSpPr>
        <p:spPr>
          <a:xfrm>
            <a:off x="9521715" y="1389439"/>
            <a:ext cx="2532063" cy="4647426"/>
          </a:xfrm>
          <a:prstGeom prst="rect">
            <a:avLst/>
          </a:prstGeom>
          <a:noFill/>
        </p:spPr>
        <p:txBody>
          <a:bodyPr wrap="square" rtlCol="0">
            <a:spAutoFit/>
          </a:bodyPr>
          <a:lstStyle/>
          <a:p>
            <a:r>
              <a:rPr lang="en-US" sz="2000" b="1" i="1" dirty="0">
                <a:solidFill>
                  <a:schemeClr val="tx1">
                    <a:lumMod val="95000"/>
                    <a:lumOff val="5000"/>
                  </a:schemeClr>
                </a:solidFill>
              </a:rPr>
              <a:t>EICO Working Group</a:t>
            </a:r>
          </a:p>
          <a:p>
            <a:endParaRPr lang="en-US" dirty="0"/>
          </a:p>
          <a:p>
            <a:r>
              <a:rPr lang="en-US" sz="2000" i="1" dirty="0" err="1"/>
              <a:t>W.Deconick</a:t>
            </a:r>
            <a:endParaRPr lang="en-US" sz="2000" i="1" dirty="0"/>
          </a:p>
          <a:p>
            <a:r>
              <a:rPr lang="en-US" sz="2000" i="1" dirty="0" err="1"/>
              <a:t>C.Munoz</a:t>
            </a:r>
            <a:r>
              <a:rPr lang="en-US" sz="2000" i="1" dirty="0"/>
              <a:t> Camacho</a:t>
            </a:r>
          </a:p>
          <a:p>
            <a:r>
              <a:rPr lang="en-US" sz="2000" i="1" dirty="0" err="1"/>
              <a:t>F.Bossu</a:t>
            </a:r>
            <a:r>
              <a:rPr lang="en-US" sz="2000" i="1" dirty="0"/>
              <a:t>, </a:t>
            </a:r>
            <a:r>
              <a:rPr lang="en-US" sz="2000" i="1" dirty="0" err="1"/>
              <a:t>A.Bressan</a:t>
            </a:r>
            <a:r>
              <a:rPr lang="en-US" sz="2000" i="1" dirty="0"/>
              <a:t>, </a:t>
            </a:r>
            <a:r>
              <a:rPr lang="en-US" sz="2000" i="1" dirty="0" err="1"/>
              <a:t>D.Elia</a:t>
            </a:r>
            <a:r>
              <a:rPr lang="en-US" sz="2000" i="1" dirty="0"/>
              <a:t>, </a:t>
            </a:r>
            <a:r>
              <a:rPr lang="en-US" sz="2000" i="1" dirty="0" err="1"/>
              <a:t>F.Noferini</a:t>
            </a:r>
            <a:endParaRPr lang="en-US" sz="2000" i="1" dirty="0"/>
          </a:p>
          <a:p>
            <a:r>
              <a:rPr lang="en-US" sz="2000" i="1" dirty="0" err="1"/>
              <a:t>T.Gunji</a:t>
            </a:r>
            <a:endParaRPr lang="en-US" sz="2000" i="1" dirty="0"/>
          </a:p>
          <a:p>
            <a:r>
              <a:rPr lang="en-US" sz="2000" i="1" dirty="0" err="1"/>
              <a:t>E.Yen</a:t>
            </a:r>
            <a:endParaRPr lang="en-US" sz="2000" i="1" dirty="0"/>
          </a:p>
          <a:p>
            <a:r>
              <a:rPr lang="en-US" sz="2000" i="1" dirty="0" err="1"/>
              <a:t>R.W.L.Jones</a:t>
            </a:r>
            <a:r>
              <a:rPr lang="en-US" sz="2000" i="1" dirty="0"/>
              <a:t>, </a:t>
            </a:r>
            <a:r>
              <a:rPr lang="en-US" sz="2000" i="1" dirty="0" err="1"/>
              <a:t>D.Sokhan</a:t>
            </a:r>
            <a:endParaRPr lang="en-US" sz="2000" i="1" dirty="0"/>
          </a:p>
          <a:p>
            <a:endParaRPr lang="en-US" sz="2000" b="1" i="1" dirty="0"/>
          </a:p>
          <a:p>
            <a:r>
              <a:rPr lang="en-US" b="1" i="1" dirty="0"/>
              <a:t>Host Labs and </a:t>
            </a:r>
            <a:r>
              <a:rPr lang="en-US" b="1" i="1" dirty="0" err="1"/>
              <a:t>ePIC</a:t>
            </a:r>
            <a:r>
              <a:rPr lang="en-US" b="1" i="1" dirty="0"/>
              <a:t> Reps</a:t>
            </a:r>
          </a:p>
          <a:p>
            <a:r>
              <a:rPr lang="en-US" sz="2000" i="1" dirty="0"/>
              <a:t> </a:t>
            </a:r>
            <a:r>
              <a:rPr lang="en-US" sz="2000" i="1" dirty="0" err="1"/>
              <a:t>A.Boehnlein</a:t>
            </a:r>
            <a:endParaRPr lang="en-US" sz="2000" i="1" dirty="0"/>
          </a:p>
          <a:p>
            <a:r>
              <a:rPr lang="en-US" sz="2000" i="1" dirty="0" err="1"/>
              <a:t>M.Diefenthaler</a:t>
            </a:r>
            <a:r>
              <a:rPr lang="en-US" sz="2000" i="1" dirty="0"/>
              <a:t>, </a:t>
            </a:r>
            <a:r>
              <a:rPr lang="en-US" sz="2000" i="1" dirty="0" err="1"/>
              <a:t>A.Klimentov</a:t>
            </a:r>
            <a:r>
              <a:rPr lang="en-US" sz="2000" i="1" dirty="0"/>
              <a:t>, </a:t>
            </a:r>
            <a:r>
              <a:rPr lang="en-US" sz="2000" i="1" dirty="0" err="1"/>
              <a:t>D.Lawrence</a:t>
            </a:r>
            <a:r>
              <a:rPr lang="en-US" sz="2000" i="1" dirty="0"/>
              <a:t> </a:t>
            </a:r>
          </a:p>
        </p:txBody>
      </p:sp>
      <p:pic>
        <p:nvPicPr>
          <p:cNvPr id="15" name="Picture 14">
            <a:extLst>
              <a:ext uri="{FF2B5EF4-FFF2-40B4-BE49-F238E27FC236}">
                <a16:creationId xmlns:a16="http://schemas.microsoft.com/office/drawing/2014/main" id="{281FC953-EE41-E5E8-B192-5867D4B909A6}"/>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041274" y="3911744"/>
            <a:ext cx="323060" cy="223812"/>
          </a:xfrm>
          <a:prstGeom prst="rect">
            <a:avLst/>
          </a:prstGeom>
        </p:spPr>
      </p:pic>
      <p:pic>
        <p:nvPicPr>
          <p:cNvPr id="16" name="Picture 15" descr="A picture containing shape&#10;&#10;Description automatically generated">
            <a:extLst>
              <a:ext uri="{FF2B5EF4-FFF2-40B4-BE49-F238E27FC236}">
                <a16:creationId xmlns:a16="http://schemas.microsoft.com/office/drawing/2014/main" id="{1A468845-DF07-41D9-86E7-FE3B1A8180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41316" y="3222615"/>
            <a:ext cx="377831" cy="251531"/>
          </a:xfrm>
          <a:prstGeom prst="rect">
            <a:avLst/>
          </a:prstGeom>
          <a:ln w="6350">
            <a:solidFill>
              <a:schemeClr val="tx1"/>
            </a:solidFill>
          </a:ln>
        </p:spPr>
      </p:pic>
      <p:pic>
        <p:nvPicPr>
          <p:cNvPr id="19" name="Picture 18">
            <a:extLst>
              <a:ext uri="{FF2B5EF4-FFF2-40B4-BE49-F238E27FC236}">
                <a16:creationId xmlns:a16="http://schemas.microsoft.com/office/drawing/2014/main" id="{0DCFD491-E8F1-0D73-1739-F78CCF11B59E}"/>
              </a:ext>
            </a:extLst>
          </p:cNvPr>
          <p:cNvPicPr>
            <a:picLocks noChangeAspect="1"/>
          </p:cNvPicPr>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9045675" y="2776743"/>
            <a:ext cx="377295" cy="251531"/>
          </a:xfrm>
          <a:prstGeom prst="rect">
            <a:avLst/>
          </a:prstGeom>
        </p:spPr>
      </p:pic>
      <p:pic>
        <p:nvPicPr>
          <p:cNvPr id="20" name="Picture 19">
            <a:extLst>
              <a:ext uri="{FF2B5EF4-FFF2-40B4-BE49-F238E27FC236}">
                <a16:creationId xmlns:a16="http://schemas.microsoft.com/office/drawing/2014/main" id="{F45AFB61-180D-18C1-4864-D1741F73B84B}"/>
              </a:ext>
            </a:extLst>
          </p:cNvPr>
          <p:cNvPicPr>
            <a:picLocks noChangeAspect="1"/>
          </p:cNvPicPr>
          <p:nvPr/>
        </p:nvPicPr>
        <p:blipFill>
          <a:blip r:embed="rId8"/>
          <a:stretch>
            <a:fillRect/>
          </a:stretch>
        </p:blipFill>
        <p:spPr>
          <a:xfrm>
            <a:off x="9041274" y="3592629"/>
            <a:ext cx="348585" cy="223812"/>
          </a:xfrm>
          <a:prstGeom prst="rect">
            <a:avLst/>
          </a:prstGeom>
        </p:spPr>
      </p:pic>
      <p:pic>
        <p:nvPicPr>
          <p:cNvPr id="7" name="Picture 6">
            <a:extLst>
              <a:ext uri="{FF2B5EF4-FFF2-40B4-BE49-F238E27FC236}">
                <a16:creationId xmlns:a16="http://schemas.microsoft.com/office/drawing/2014/main" id="{163C5DF8-44AC-DBEE-E1E0-FA624FB3D78E}"/>
              </a:ext>
            </a:extLst>
          </p:cNvPr>
          <p:cNvPicPr>
            <a:picLocks noChangeAspect="1"/>
          </p:cNvPicPr>
          <p:nvPr/>
        </p:nvPicPr>
        <p:blipFill>
          <a:blip r:embed="rId9"/>
          <a:stretch>
            <a:fillRect/>
          </a:stretch>
        </p:blipFill>
        <p:spPr>
          <a:xfrm>
            <a:off x="9042477" y="4487958"/>
            <a:ext cx="357723" cy="223577"/>
          </a:xfrm>
          <a:prstGeom prst="rect">
            <a:avLst/>
          </a:prstGeom>
        </p:spPr>
      </p:pic>
      <p:pic>
        <p:nvPicPr>
          <p:cNvPr id="8" name="Picture 16">
            <a:extLst>
              <a:ext uri="{FF2B5EF4-FFF2-40B4-BE49-F238E27FC236}">
                <a16:creationId xmlns:a16="http://schemas.microsoft.com/office/drawing/2014/main" id="{F4974C2B-CCFD-AF34-2A23-9F3FA7BEC3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6139" y="2390794"/>
            <a:ext cx="376831" cy="2510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20" descr="Flags, Symbols &amp; Currency of Canada - World Atlas">
            <a:extLst>
              <a:ext uri="{FF2B5EF4-FFF2-40B4-BE49-F238E27FC236}">
                <a16:creationId xmlns:a16="http://schemas.microsoft.com/office/drawing/2014/main" id="{4E4B0660-42B1-961E-D2F7-710BEB19B6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41316" y="1996139"/>
            <a:ext cx="404356" cy="2430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193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EIC Computing, International Context </a:t>
            </a:r>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a:p>
        </p:txBody>
      </p:sp>
      <p:sp>
        <p:nvSpPr>
          <p:cNvPr id="7" name="Rounded Rectangle 6">
            <a:extLst>
              <a:ext uri="{FF2B5EF4-FFF2-40B4-BE49-F238E27FC236}">
                <a16:creationId xmlns:a16="http://schemas.microsoft.com/office/drawing/2014/main" id="{A8B42FB5-9B90-A631-9FE2-C3437AF06C25}"/>
              </a:ext>
            </a:extLst>
          </p:cNvPr>
          <p:cNvSpPr/>
          <p:nvPr/>
        </p:nvSpPr>
        <p:spPr>
          <a:xfrm>
            <a:off x="384091" y="2363572"/>
            <a:ext cx="2154620" cy="1051035"/>
          </a:xfrm>
          <a:prstGeom prst="round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EIC Project</a:t>
            </a:r>
          </a:p>
          <a:p>
            <a:pPr algn="ctr"/>
            <a:r>
              <a:rPr lang="en-US" dirty="0">
                <a:ln w="0"/>
                <a:solidFill>
                  <a:schemeClr val="tx1"/>
                </a:solidFill>
                <a:effectLst>
                  <a:outerShdw blurRad="38100" dist="19050" dir="2700000" algn="tl" rotWithShape="0">
                    <a:schemeClr val="dk1">
                      <a:alpha val="40000"/>
                    </a:schemeClr>
                  </a:outerShdw>
                </a:effectLst>
              </a:rPr>
              <a:t>[&amp; EIC Committees]</a:t>
            </a:r>
          </a:p>
        </p:txBody>
      </p:sp>
      <p:sp>
        <p:nvSpPr>
          <p:cNvPr id="10" name="Rectangle 9">
            <a:extLst>
              <a:ext uri="{FF2B5EF4-FFF2-40B4-BE49-F238E27FC236}">
                <a16:creationId xmlns:a16="http://schemas.microsoft.com/office/drawing/2014/main" id="{316556AA-C72D-BA6A-A447-D272DD1B8B3A}"/>
              </a:ext>
            </a:extLst>
          </p:cNvPr>
          <p:cNvSpPr/>
          <p:nvPr/>
        </p:nvSpPr>
        <p:spPr>
          <a:xfrm>
            <a:off x="3639883" y="3769220"/>
            <a:ext cx="4450969" cy="2457188"/>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EIC Computing &amp; Software</a:t>
            </a:r>
          </a:p>
          <a:p>
            <a:pPr algn="ctr"/>
            <a:r>
              <a:rPr lang="en-US" dirty="0">
                <a:solidFill>
                  <a:schemeClr val="tx1"/>
                </a:solidFill>
              </a:rPr>
              <a:t> Joint Institute [ECSJI]</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1" name="Rectangle 10">
            <a:extLst>
              <a:ext uri="{FF2B5EF4-FFF2-40B4-BE49-F238E27FC236}">
                <a16:creationId xmlns:a16="http://schemas.microsoft.com/office/drawing/2014/main" id="{EA3D5F7E-4C4B-436F-90A7-8A7DFA18BF48}"/>
              </a:ext>
            </a:extLst>
          </p:cNvPr>
          <p:cNvSpPr/>
          <p:nvPr/>
        </p:nvSpPr>
        <p:spPr>
          <a:xfrm>
            <a:off x="3645862" y="2718186"/>
            <a:ext cx="4450968" cy="1051035"/>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Rectangle 13">
            <a:extLst>
              <a:ext uri="{FF2B5EF4-FFF2-40B4-BE49-F238E27FC236}">
                <a16:creationId xmlns:a16="http://schemas.microsoft.com/office/drawing/2014/main" id="{B170DC34-4698-1AA9-36BF-BCED8BCF52CC}"/>
              </a:ext>
            </a:extLst>
          </p:cNvPr>
          <p:cNvSpPr/>
          <p:nvPr/>
        </p:nvSpPr>
        <p:spPr>
          <a:xfrm>
            <a:off x="622306" y="4306794"/>
            <a:ext cx="1870842" cy="1102718"/>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Computing &amp; Software Advisory Committee</a:t>
            </a:r>
          </a:p>
          <a:p>
            <a:pPr algn="ctr"/>
            <a:r>
              <a:rPr lang="en-US" dirty="0">
                <a:solidFill>
                  <a:schemeClr val="tx1"/>
                </a:solidFill>
              </a:rPr>
              <a:t>[ECSAC]</a:t>
            </a:r>
          </a:p>
        </p:txBody>
      </p:sp>
      <p:sp>
        <p:nvSpPr>
          <p:cNvPr id="19" name="Rectangle 18">
            <a:extLst>
              <a:ext uri="{FF2B5EF4-FFF2-40B4-BE49-F238E27FC236}">
                <a16:creationId xmlns:a16="http://schemas.microsoft.com/office/drawing/2014/main" id="{F6D0A726-6CDA-A716-10B5-6F0EAA2D3B0F}"/>
              </a:ext>
            </a:extLst>
          </p:cNvPr>
          <p:cNvSpPr/>
          <p:nvPr/>
        </p:nvSpPr>
        <p:spPr>
          <a:xfrm>
            <a:off x="3948972" y="4614070"/>
            <a:ext cx="3987026" cy="8651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rPr>
              <a:t>Two ECSJI co-directors [nominated by ECC]</a:t>
            </a:r>
          </a:p>
          <a:p>
            <a:pPr algn="ctr"/>
            <a:r>
              <a:rPr lang="en-US" sz="1600" dirty="0">
                <a:ln w="0"/>
                <a:solidFill>
                  <a:schemeClr val="tx1"/>
                </a:solidFill>
                <a:effectLst>
                  <a:outerShdw blurRad="38100" dist="19050" dir="2700000" algn="tl" rotWithShape="0">
                    <a:schemeClr val="dk1">
                      <a:alpha val="40000"/>
                    </a:schemeClr>
                  </a:outerShdw>
                </a:effectLst>
              </a:rPr>
              <a:t>Alexei Klimentov (BNL)</a:t>
            </a:r>
          </a:p>
          <a:p>
            <a:pPr algn="ctr"/>
            <a:r>
              <a:rPr lang="en-US" sz="1600" dirty="0">
                <a:ln w="0"/>
                <a:solidFill>
                  <a:schemeClr val="tx1"/>
                </a:solidFill>
                <a:effectLst>
                  <a:outerShdw blurRad="38100" dist="19050" dir="2700000" algn="tl" rotWithShape="0">
                    <a:schemeClr val="dk1">
                      <a:alpha val="40000"/>
                    </a:schemeClr>
                  </a:outerShdw>
                </a:effectLst>
              </a:rPr>
              <a:t>David Lawrence* (</a:t>
            </a:r>
            <a:r>
              <a:rPr lang="en-US" sz="1600" dirty="0" err="1">
                <a:ln w="0"/>
                <a:solidFill>
                  <a:schemeClr val="tx1"/>
                </a:solidFill>
                <a:effectLst>
                  <a:outerShdw blurRad="38100" dist="19050" dir="2700000" algn="tl" rotWithShape="0">
                    <a:schemeClr val="dk1">
                      <a:alpha val="40000"/>
                    </a:schemeClr>
                  </a:outerShdw>
                </a:effectLst>
              </a:rPr>
              <a:t>JLab</a:t>
            </a:r>
            <a:r>
              <a:rPr lang="en-US" sz="1600" dirty="0">
                <a:ln w="0"/>
                <a:solidFill>
                  <a:schemeClr val="tx1"/>
                </a:solidFill>
                <a:effectLst>
                  <a:outerShdw blurRad="38100" dist="19050" dir="2700000" algn="tl" rotWithShape="0">
                    <a:schemeClr val="dk1">
                      <a:alpha val="40000"/>
                    </a:schemeClr>
                  </a:outerShdw>
                </a:effectLst>
              </a:rPr>
              <a:t>)</a:t>
            </a:r>
          </a:p>
        </p:txBody>
      </p:sp>
      <p:sp>
        <p:nvSpPr>
          <p:cNvPr id="36" name="Rounded Rectangle 35">
            <a:extLst>
              <a:ext uri="{FF2B5EF4-FFF2-40B4-BE49-F238E27FC236}">
                <a16:creationId xmlns:a16="http://schemas.microsoft.com/office/drawing/2014/main" id="{62C34B60-2F5A-F68C-CCF3-0C2021CA7D20}"/>
              </a:ext>
            </a:extLst>
          </p:cNvPr>
          <p:cNvSpPr/>
          <p:nvPr/>
        </p:nvSpPr>
        <p:spPr>
          <a:xfrm>
            <a:off x="9350118" y="3621650"/>
            <a:ext cx="2009464" cy="1183778"/>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n w="0"/>
                <a:solidFill>
                  <a:schemeClr val="tx1"/>
                </a:solidFill>
                <a:effectLst>
                  <a:outerShdw blurRad="38100" dist="19050" dir="2700000" algn="tl" rotWithShape="0">
                    <a:schemeClr val="dk1">
                      <a:alpha val="40000"/>
                    </a:schemeClr>
                  </a:outerShdw>
                </a:effectLst>
              </a:rPr>
              <a:t>ePIC</a:t>
            </a:r>
            <a:r>
              <a:rPr lang="en-US" dirty="0">
                <a:ln w="0"/>
                <a:solidFill>
                  <a:schemeClr val="tx1"/>
                </a:solidFill>
                <a:effectLst>
                  <a:outerShdw blurRad="38100" dist="19050" dir="2700000" algn="tl" rotWithShape="0">
                    <a:schemeClr val="dk1">
                      <a:alpha val="40000"/>
                    </a:schemeClr>
                  </a:outerShdw>
                </a:effectLst>
              </a:rPr>
              <a:t> SW &amp; Computing</a:t>
            </a:r>
          </a:p>
          <a:p>
            <a:pPr algn="ctr"/>
            <a:r>
              <a:rPr lang="en-US" dirty="0">
                <a:ln w="0"/>
                <a:solidFill>
                  <a:schemeClr val="tx1"/>
                </a:solidFill>
                <a:effectLst>
                  <a:outerShdw blurRad="38100" dist="19050" dir="2700000" algn="tl" rotWithShape="0">
                    <a:schemeClr val="dk1">
                      <a:alpha val="40000"/>
                    </a:schemeClr>
                  </a:outerShdw>
                </a:effectLst>
              </a:rPr>
              <a:t>Coordination</a:t>
            </a:r>
          </a:p>
        </p:txBody>
      </p:sp>
      <p:sp>
        <p:nvSpPr>
          <p:cNvPr id="18" name="TextBox 17">
            <a:extLst>
              <a:ext uri="{FF2B5EF4-FFF2-40B4-BE49-F238E27FC236}">
                <a16:creationId xmlns:a16="http://schemas.microsoft.com/office/drawing/2014/main" id="{64A1035D-547A-3AC3-218B-323AEA1F7741}"/>
              </a:ext>
            </a:extLst>
          </p:cNvPr>
          <p:cNvSpPr txBox="1"/>
          <p:nvPr/>
        </p:nvSpPr>
        <p:spPr>
          <a:xfrm>
            <a:off x="4441050" y="2728088"/>
            <a:ext cx="2860591" cy="369332"/>
          </a:xfrm>
          <a:prstGeom prst="rect">
            <a:avLst/>
          </a:prstGeom>
          <a:noFill/>
        </p:spPr>
        <p:txBody>
          <a:bodyPr wrap="none" rtlCol="0">
            <a:spAutoFit/>
          </a:bodyPr>
          <a:lstStyle/>
          <a:p>
            <a:r>
              <a:rPr lang="en-US" dirty="0"/>
              <a:t>EIC Computing Council [ECC]</a:t>
            </a:r>
          </a:p>
        </p:txBody>
      </p:sp>
      <p:sp>
        <p:nvSpPr>
          <p:cNvPr id="3" name="Rounded Rectangle 2">
            <a:extLst>
              <a:ext uri="{FF2B5EF4-FFF2-40B4-BE49-F238E27FC236}">
                <a16:creationId xmlns:a16="http://schemas.microsoft.com/office/drawing/2014/main" id="{94BAA9EC-5985-FE78-58BB-2653AB3CB93C}"/>
              </a:ext>
            </a:extLst>
          </p:cNvPr>
          <p:cNvSpPr/>
          <p:nvPr/>
        </p:nvSpPr>
        <p:spPr>
          <a:xfrm>
            <a:off x="3522899" y="820644"/>
            <a:ext cx="4795345" cy="805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0132C66-2468-B778-29B3-EC38D152C25F}"/>
              </a:ext>
            </a:extLst>
          </p:cNvPr>
          <p:cNvSpPr txBox="1"/>
          <p:nvPr/>
        </p:nvSpPr>
        <p:spPr>
          <a:xfrm>
            <a:off x="4443399" y="797044"/>
            <a:ext cx="2860583" cy="369332"/>
          </a:xfrm>
          <a:prstGeom prst="rect">
            <a:avLst/>
          </a:prstGeom>
          <a:noFill/>
        </p:spPr>
        <p:txBody>
          <a:bodyPr wrap="square" rtlCol="0">
            <a:spAutoFit/>
          </a:bodyPr>
          <a:lstStyle/>
          <a:p>
            <a:r>
              <a:rPr lang="en-US" dirty="0"/>
              <a:t>EIC Resources Review Board</a:t>
            </a:r>
          </a:p>
        </p:txBody>
      </p:sp>
      <p:sp>
        <p:nvSpPr>
          <p:cNvPr id="6" name="TextBox 5">
            <a:extLst>
              <a:ext uri="{FF2B5EF4-FFF2-40B4-BE49-F238E27FC236}">
                <a16:creationId xmlns:a16="http://schemas.microsoft.com/office/drawing/2014/main" id="{1A5696B8-79AB-AD20-2D3A-21368A05B8FE}"/>
              </a:ext>
            </a:extLst>
          </p:cNvPr>
          <p:cNvSpPr txBox="1"/>
          <p:nvPr/>
        </p:nvSpPr>
        <p:spPr>
          <a:xfrm>
            <a:off x="3786044" y="1028322"/>
            <a:ext cx="4269054" cy="338554"/>
          </a:xfrm>
          <a:prstGeom prst="rect">
            <a:avLst/>
          </a:prstGeom>
          <a:noFill/>
        </p:spPr>
        <p:txBody>
          <a:bodyPr wrap="none" rtlCol="0">
            <a:spAutoFit/>
          </a:bodyPr>
          <a:lstStyle/>
          <a:p>
            <a:r>
              <a:rPr lang="en-US" sz="1600" dirty="0"/>
              <a:t>[US National and International Funding Agencies]</a:t>
            </a:r>
          </a:p>
        </p:txBody>
      </p:sp>
      <p:sp>
        <p:nvSpPr>
          <p:cNvPr id="8" name="Rectangle 7">
            <a:extLst>
              <a:ext uri="{FF2B5EF4-FFF2-40B4-BE49-F238E27FC236}">
                <a16:creationId xmlns:a16="http://schemas.microsoft.com/office/drawing/2014/main" id="{1FB76C41-904A-032B-6649-A436DD8144D6}"/>
              </a:ext>
            </a:extLst>
          </p:cNvPr>
          <p:cNvSpPr/>
          <p:nvPr/>
        </p:nvSpPr>
        <p:spPr>
          <a:xfrm>
            <a:off x="9237587" y="5931994"/>
            <a:ext cx="2770496" cy="85665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EIC International Computing  Organization</a:t>
            </a:r>
          </a:p>
          <a:p>
            <a:pPr algn="ctr"/>
            <a:r>
              <a:rPr lang="en-US" dirty="0">
                <a:solidFill>
                  <a:schemeClr val="tx1"/>
                </a:solidFill>
              </a:rPr>
              <a:t>[EICO]</a:t>
            </a:r>
          </a:p>
        </p:txBody>
      </p:sp>
      <p:cxnSp>
        <p:nvCxnSpPr>
          <p:cNvPr id="24" name="Straight Arrow Connector 23">
            <a:extLst>
              <a:ext uri="{FF2B5EF4-FFF2-40B4-BE49-F238E27FC236}">
                <a16:creationId xmlns:a16="http://schemas.microsoft.com/office/drawing/2014/main" id="{E502811F-C1DA-062A-ED6E-AE747296B6A3}"/>
              </a:ext>
            </a:extLst>
          </p:cNvPr>
          <p:cNvCxnSpPr>
            <a:cxnSpLocks/>
          </p:cNvCxnSpPr>
          <p:nvPr/>
        </p:nvCxnSpPr>
        <p:spPr>
          <a:xfrm>
            <a:off x="10172283" y="1895942"/>
            <a:ext cx="0" cy="541747"/>
          </a:xfrm>
          <a:prstGeom prst="straightConnector1">
            <a:avLst/>
          </a:prstGeom>
          <a:ln w="31750">
            <a:solidFill>
              <a:srgbClr val="00B0F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00E7698C-37D7-3F56-5BD0-63FFF935CA30}"/>
              </a:ext>
            </a:extLst>
          </p:cNvPr>
          <p:cNvSpPr/>
          <p:nvPr/>
        </p:nvSpPr>
        <p:spPr>
          <a:xfrm>
            <a:off x="9226989" y="2441192"/>
            <a:ext cx="2009464" cy="52221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n w="0"/>
                <a:solidFill>
                  <a:schemeClr val="tx1"/>
                </a:solidFill>
                <a:effectLst>
                  <a:outerShdw blurRad="38100" dist="19050" dir="2700000" algn="tl" rotWithShape="0">
                    <a:schemeClr val="dk1">
                      <a:alpha val="40000"/>
                    </a:schemeClr>
                  </a:outerShdw>
                </a:effectLst>
              </a:rPr>
              <a:t>ePIC</a:t>
            </a:r>
            <a:r>
              <a:rPr lang="en-US" dirty="0">
                <a:ln w="0"/>
                <a:solidFill>
                  <a:schemeClr val="tx1"/>
                </a:solidFill>
                <a:effectLst>
                  <a:outerShdw blurRad="38100" dist="19050" dir="2700000" algn="tl" rotWithShape="0">
                    <a:schemeClr val="dk1">
                      <a:alpha val="40000"/>
                    </a:schemeClr>
                  </a:outerShdw>
                </a:effectLst>
              </a:rPr>
              <a:t> Spokesperson</a:t>
            </a:r>
          </a:p>
        </p:txBody>
      </p:sp>
      <p:cxnSp>
        <p:nvCxnSpPr>
          <p:cNvPr id="31" name="Straight Arrow Connector 30">
            <a:extLst>
              <a:ext uri="{FF2B5EF4-FFF2-40B4-BE49-F238E27FC236}">
                <a16:creationId xmlns:a16="http://schemas.microsoft.com/office/drawing/2014/main" id="{6BAF4CAE-ACD9-5969-9858-55FB04F9C10A}"/>
              </a:ext>
            </a:extLst>
          </p:cNvPr>
          <p:cNvCxnSpPr>
            <a:cxnSpLocks/>
          </p:cNvCxnSpPr>
          <p:nvPr/>
        </p:nvCxnSpPr>
        <p:spPr>
          <a:xfrm>
            <a:off x="11711866" y="1488449"/>
            <a:ext cx="22611" cy="4443545"/>
          </a:xfrm>
          <a:prstGeom prst="straightConnector1">
            <a:avLst/>
          </a:prstGeom>
          <a:ln w="41275">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CBDD9B8-F488-2508-7F66-3690187AB1B5}"/>
              </a:ext>
            </a:extLst>
          </p:cNvPr>
          <p:cNvCxnSpPr>
            <a:cxnSpLocks/>
          </p:cNvCxnSpPr>
          <p:nvPr/>
        </p:nvCxnSpPr>
        <p:spPr>
          <a:xfrm>
            <a:off x="10354850" y="4766239"/>
            <a:ext cx="0" cy="1165755"/>
          </a:xfrm>
          <a:prstGeom prst="straightConnector1">
            <a:avLst/>
          </a:prstGeom>
          <a:ln w="41275">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44E905F-C2D1-0250-8824-2120F6EB40C8}"/>
              </a:ext>
            </a:extLst>
          </p:cNvPr>
          <p:cNvCxnSpPr>
            <a:cxnSpLocks/>
            <a:stCxn id="26" idx="2"/>
          </p:cNvCxnSpPr>
          <p:nvPr/>
        </p:nvCxnSpPr>
        <p:spPr>
          <a:xfrm>
            <a:off x="10231721" y="2963405"/>
            <a:ext cx="0" cy="658245"/>
          </a:xfrm>
          <a:prstGeom prst="straightConnector1">
            <a:avLst/>
          </a:prstGeom>
          <a:ln w="31750">
            <a:solidFill>
              <a:srgbClr val="00B0F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24D2740F-CC60-FC98-2111-8774429A752F}"/>
              </a:ext>
            </a:extLst>
          </p:cNvPr>
          <p:cNvSpPr/>
          <p:nvPr/>
        </p:nvSpPr>
        <p:spPr>
          <a:xfrm>
            <a:off x="6347360" y="1329844"/>
            <a:ext cx="1824589" cy="25929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6A980E5-8391-EBA1-ED8D-D3AAE947355C}"/>
              </a:ext>
            </a:extLst>
          </p:cNvPr>
          <p:cNvSpPr txBox="1"/>
          <p:nvPr/>
        </p:nvSpPr>
        <p:spPr>
          <a:xfrm>
            <a:off x="6337803" y="1311973"/>
            <a:ext cx="1833579" cy="276999"/>
          </a:xfrm>
          <a:prstGeom prst="rect">
            <a:avLst/>
          </a:prstGeom>
          <a:noFill/>
        </p:spPr>
        <p:txBody>
          <a:bodyPr wrap="none" rtlCol="0">
            <a:spAutoFit/>
          </a:bodyPr>
          <a:lstStyle/>
          <a:p>
            <a:r>
              <a:rPr lang="en-US" sz="1200" dirty="0"/>
              <a:t>Computing Scrutiny Group</a:t>
            </a:r>
          </a:p>
        </p:txBody>
      </p:sp>
      <p:cxnSp>
        <p:nvCxnSpPr>
          <p:cNvPr id="20" name="Straight Connector 19">
            <a:extLst>
              <a:ext uri="{FF2B5EF4-FFF2-40B4-BE49-F238E27FC236}">
                <a16:creationId xmlns:a16="http://schemas.microsoft.com/office/drawing/2014/main" id="{2DCE456F-118B-4544-BD0A-DF767CF46B3E}"/>
              </a:ext>
            </a:extLst>
          </p:cNvPr>
          <p:cNvCxnSpPr>
            <a:cxnSpLocks/>
          </p:cNvCxnSpPr>
          <p:nvPr/>
        </p:nvCxnSpPr>
        <p:spPr>
          <a:xfrm flipV="1">
            <a:off x="8318244" y="1450472"/>
            <a:ext cx="3379485" cy="37977"/>
          </a:xfrm>
          <a:prstGeom prst="line">
            <a:avLst/>
          </a:prstGeom>
          <a:ln w="41275">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FE733D1-E4AF-A7BA-658C-F238E8F7F44E}"/>
              </a:ext>
            </a:extLst>
          </p:cNvPr>
          <p:cNvCxnSpPr>
            <a:cxnSpLocks/>
          </p:cNvCxnSpPr>
          <p:nvPr/>
        </p:nvCxnSpPr>
        <p:spPr>
          <a:xfrm flipH="1" flipV="1">
            <a:off x="5993180" y="1644424"/>
            <a:ext cx="13370" cy="267559"/>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4A3660F-38FD-BB74-D07E-7E9E489EB365}"/>
              </a:ext>
            </a:extLst>
          </p:cNvPr>
          <p:cNvCxnSpPr>
            <a:cxnSpLocks/>
          </p:cNvCxnSpPr>
          <p:nvPr/>
        </p:nvCxnSpPr>
        <p:spPr>
          <a:xfrm flipV="1">
            <a:off x="5314859" y="1644424"/>
            <a:ext cx="0" cy="281459"/>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6543A4-7586-697F-064A-D5BCA8A58682}"/>
              </a:ext>
            </a:extLst>
          </p:cNvPr>
          <p:cNvCxnSpPr>
            <a:cxnSpLocks/>
          </p:cNvCxnSpPr>
          <p:nvPr/>
        </p:nvCxnSpPr>
        <p:spPr>
          <a:xfrm flipH="1">
            <a:off x="5991719" y="1895942"/>
            <a:ext cx="4165733" cy="14864"/>
          </a:xfrm>
          <a:prstGeom prst="line">
            <a:avLst/>
          </a:prstGeom>
          <a:ln w="31750">
            <a:solidFill>
              <a:srgbClr val="00B0F0"/>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68DD8106-F335-2D38-B13D-BFC18A271C7E}"/>
              </a:ext>
            </a:extLst>
          </p:cNvPr>
          <p:cNvCxnSpPr>
            <a:cxnSpLocks/>
          </p:cNvCxnSpPr>
          <p:nvPr/>
        </p:nvCxnSpPr>
        <p:spPr>
          <a:xfrm flipH="1">
            <a:off x="1376089" y="1911983"/>
            <a:ext cx="3931936" cy="14864"/>
          </a:xfrm>
          <a:prstGeom prst="line">
            <a:avLst/>
          </a:prstGeom>
          <a:ln w="31750">
            <a:solidFill>
              <a:srgbClr val="00B0F0"/>
            </a:solidFill>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7698714C-60BC-EBD8-222E-2FFC9970D5AD}"/>
              </a:ext>
            </a:extLst>
          </p:cNvPr>
          <p:cNvCxnSpPr>
            <a:cxnSpLocks/>
          </p:cNvCxnSpPr>
          <p:nvPr/>
        </p:nvCxnSpPr>
        <p:spPr>
          <a:xfrm>
            <a:off x="1398472" y="1944041"/>
            <a:ext cx="0" cy="413068"/>
          </a:xfrm>
          <a:prstGeom prst="straightConnector1">
            <a:avLst/>
          </a:prstGeom>
          <a:ln w="31750">
            <a:solidFill>
              <a:srgbClr val="00B0F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718E5FC-23BA-C6ED-25BE-1690B83482CF}"/>
              </a:ext>
            </a:extLst>
          </p:cNvPr>
          <p:cNvSpPr txBox="1"/>
          <p:nvPr/>
        </p:nvSpPr>
        <p:spPr>
          <a:xfrm>
            <a:off x="10464459" y="812130"/>
            <a:ext cx="1196161" cy="253916"/>
          </a:xfrm>
          <a:prstGeom prst="rect">
            <a:avLst/>
          </a:prstGeom>
          <a:noFill/>
        </p:spPr>
        <p:txBody>
          <a:bodyPr wrap="none" rtlCol="0">
            <a:spAutoFit/>
          </a:bodyPr>
          <a:lstStyle/>
          <a:p>
            <a:r>
              <a:rPr lang="en-US" sz="1050" dirty="0"/>
              <a:t>v0.3 May 27, 2026</a:t>
            </a:r>
          </a:p>
        </p:txBody>
      </p:sp>
      <p:sp>
        <p:nvSpPr>
          <p:cNvPr id="33" name="Rectangle 32">
            <a:extLst>
              <a:ext uri="{FF2B5EF4-FFF2-40B4-BE49-F238E27FC236}">
                <a16:creationId xmlns:a16="http://schemas.microsoft.com/office/drawing/2014/main" id="{95AF0DCA-D0A0-D215-101B-2C70DC06E65E}"/>
              </a:ext>
            </a:extLst>
          </p:cNvPr>
          <p:cNvSpPr/>
          <p:nvPr/>
        </p:nvSpPr>
        <p:spPr>
          <a:xfrm>
            <a:off x="3896326" y="3132536"/>
            <a:ext cx="4005482" cy="569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rPr>
              <a:t>BNL NPP ALD, </a:t>
            </a:r>
            <a:r>
              <a:rPr lang="en-US" sz="1600" dirty="0" err="1">
                <a:ln w="0"/>
                <a:solidFill>
                  <a:schemeClr val="tx1"/>
                </a:solidFill>
                <a:effectLst>
                  <a:outerShdw blurRad="38100" dist="19050" dir="2700000" algn="tl" rotWithShape="0">
                    <a:schemeClr val="dk1">
                      <a:alpha val="40000"/>
                    </a:schemeClr>
                  </a:outerShdw>
                </a:effectLst>
              </a:rPr>
              <a:t>JLab</a:t>
            </a:r>
            <a:r>
              <a:rPr lang="en-US" sz="1600" dirty="0">
                <a:ln w="0"/>
                <a:solidFill>
                  <a:schemeClr val="tx1"/>
                </a:solidFill>
                <a:effectLst>
                  <a:outerShdw blurRad="38100" dist="19050" dir="2700000" algn="tl" rotWithShape="0">
                    <a:schemeClr val="dk1">
                      <a:alpha val="40000"/>
                    </a:schemeClr>
                  </a:outerShdw>
                </a:effectLst>
              </a:rPr>
              <a:t> DDST </a:t>
            </a:r>
          </a:p>
        </p:txBody>
      </p:sp>
      <p:cxnSp>
        <p:nvCxnSpPr>
          <p:cNvPr id="34" name="Straight Arrow Connector 33">
            <a:extLst>
              <a:ext uri="{FF2B5EF4-FFF2-40B4-BE49-F238E27FC236}">
                <a16:creationId xmlns:a16="http://schemas.microsoft.com/office/drawing/2014/main" id="{14D99969-A532-8640-6A99-5D30E7F86C42}"/>
              </a:ext>
            </a:extLst>
          </p:cNvPr>
          <p:cNvCxnSpPr>
            <a:cxnSpLocks/>
          </p:cNvCxnSpPr>
          <p:nvPr/>
        </p:nvCxnSpPr>
        <p:spPr>
          <a:xfrm flipH="1">
            <a:off x="2538712" y="2933180"/>
            <a:ext cx="1083506" cy="0"/>
          </a:xfrm>
          <a:prstGeom prst="straightConnector1">
            <a:avLst/>
          </a:prstGeom>
          <a:ln w="41275">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CA92F6D-12F6-5CBF-CC97-4D2D6359DA40}"/>
              </a:ext>
            </a:extLst>
          </p:cNvPr>
          <p:cNvCxnSpPr>
            <a:cxnSpLocks/>
          </p:cNvCxnSpPr>
          <p:nvPr/>
        </p:nvCxnSpPr>
        <p:spPr>
          <a:xfrm flipH="1">
            <a:off x="3033724" y="3292527"/>
            <a:ext cx="616666" cy="0"/>
          </a:xfrm>
          <a:prstGeom prst="line">
            <a:avLst/>
          </a:prstGeom>
          <a:ln w="31750">
            <a:solidFill>
              <a:srgbClr val="00B0F0"/>
            </a:solidFill>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FF44F6F-5F5B-1E5A-82DF-254C536BF78E}"/>
              </a:ext>
            </a:extLst>
          </p:cNvPr>
          <p:cNvCxnSpPr>
            <a:cxnSpLocks/>
          </p:cNvCxnSpPr>
          <p:nvPr/>
        </p:nvCxnSpPr>
        <p:spPr>
          <a:xfrm flipH="1">
            <a:off x="2463529" y="5187553"/>
            <a:ext cx="1186861" cy="0"/>
          </a:xfrm>
          <a:prstGeom prst="straightConnector1">
            <a:avLst/>
          </a:prstGeom>
          <a:ln w="41275">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1061CCC8-6793-5590-9000-8400A6A27A20}"/>
              </a:ext>
            </a:extLst>
          </p:cNvPr>
          <p:cNvCxnSpPr>
            <a:cxnSpLocks/>
          </p:cNvCxnSpPr>
          <p:nvPr/>
        </p:nvCxnSpPr>
        <p:spPr>
          <a:xfrm flipH="1">
            <a:off x="8136672" y="6080892"/>
            <a:ext cx="1055095" cy="509"/>
          </a:xfrm>
          <a:prstGeom prst="straightConnector1">
            <a:avLst/>
          </a:prstGeom>
          <a:ln w="41275">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8F9CE58-744D-38D8-0C1A-56CE7C69BF66}"/>
              </a:ext>
            </a:extLst>
          </p:cNvPr>
          <p:cNvCxnSpPr/>
          <p:nvPr/>
        </p:nvCxnSpPr>
        <p:spPr>
          <a:xfrm>
            <a:off x="3033724" y="3292527"/>
            <a:ext cx="0" cy="1473712"/>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83E5BC0-4D28-A138-2688-99FD352AC85E}"/>
              </a:ext>
            </a:extLst>
          </p:cNvPr>
          <p:cNvCxnSpPr/>
          <p:nvPr/>
        </p:nvCxnSpPr>
        <p:spPr>
          <a:xfrm flipH="1">
            <a:off x="2493148" y="4766239"/>
            <a:ext cx="540576"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38A3E241-90D5-22C7-0E52-E1F743454124}"/>
              </a:ext>
            </a:extLst>
          </p:cNvPr>
          <p:cNvCxnSpPr>
            <a:cxnSpLocks/>
          </p:cNvCxnSpPr>
          <p:nvPr/>
        </p:nvCxnSpPr>
        <p:spPr>
          <a:xfrm>
            <a:off x="152737" y="854725"/>
            <a:ext cx="680224" cy="0"/>
          </a:xfrm>
          <a:prstGeom prst="straightConnector1">
            <a:avLst/>
          </a:prstGeom>
          <a:ln w="15875">
            <a:solidFill>
              <a:schemeClr val="accent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F55D3ED-3BB2-3299-C4B5-711CB0893FC7}"/>
              </a:ext>
            </a:extLst>
          </p:cNvPr>
          <p:cNvCxnSpPr>
            <a:cxnSpLocks/>
          </p:cNvCxnSpPr>
          <p:nvPr/>
        </p:nvCxnSpPr>
        <p:spPr>
          <a:xfrm>
            <a:off x="152737" y="1054780"/>
            <a:ext cx="680224" cy="0"/>
          </a:xfrm>
          <a:prstGeom prst="straightConnector1">
            <a:avLst/>
          </a:prstGeom>
          <a:ln w="15875">
            <a:solidFill>
              <a:srgbClr val="00B0F0"/>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DABE2E14-E573-D352-5144-CF88649A60C8}"/>
              </a:ext>
            </a:extLst>
          </p:cNvPr>
          <p:cNvSpPr txBox="1"/>
          <p:nvPr/>
        </p:nvSpPr>
        <p:spPr>
          <a:xfrm>
            <a:off x="917657" y="725800"/>
            <a:ext cx="957313" cy="230832"/>
          </a:xfrm>
          <a:prstGeom prst="rect">
            <a:avLst/>
          </a:prstGeom>
          <a:noFill/>
        </p:spPr>
        <p:txBody>
          <a:bodyPr wrap="square" rtlCol="0">
            <a:spAutoFit/>
          </a:bodyPr>
          <a:lstStyle/>
          <a:p>
            <a:r>
              <a:rPr lang="en-US" sz="900" dirty="0"/>
              <a:t>Communication</a:t>
            </a:r>
          </a:p>
        </p:txBody>
      </p:sp>
      <p:sp>
        <p:nvSpPr>
          <p:cNvPr id="74" name="TextBox 73">
            <a:extLst>
              <a:ext uri="{FF2B5EF4-FFF2-40B4-BE49-F238E27FC236}">
                <a16:creationId xmlns:a16="http://schemas.microsoft.com/office/drawing/2014/main" id="{A8A942E9-7FC7-C245-3ED1-C67507A5E25F}"/>
              </a:ext>
            </a:extLst>
          </p:cNvPr>
          <p:cNvSpPr txBox="1"/>
          <p:nvPr/>
        </p:nvSpPr>
        <p:spPr>
          <a:xfrm>
            <a:off x="803329" y="950374"/>
            <a:ext cx="647934" cy="230832"/>
          </a:xfrm>
          <a:prstGeom prst="rect">
            <a:avLst/>
          </a:prstGeom>
          <a:noFill/>
        </p:spPr>
        <p:txBody>
          <a:bodyPr wrap="square" rtlCol="0">
            <a:spAutoFit/>
          </a:bodyPr>
          <a:lstStyle/>
          <a:p>
            <a:r>
              <a:rPr lang="en-US" sz="900" dirty="0"/>
              <a:t>Reporting</a:t>
            </a:r>
          </a:p>
        </p:txBody>
      </p:sp>
      <p:sp>
        <p:nvSpPr>
          <p:cNvPr id="75" name="Rounded Rectangle 74">
            <a:extLst>
              <a:ext uri="{FF2B5EF4-FFF2-40B4-BE49-F238E27FC236}">
                <a16:creationId xmlns:a16="http://schemas.microsoft.com/office/drawing/2014/main" id="{26466AD5-8675-A681-D774-23DDEFAFFEFA}"/>
              </a:ext>
            </a:extLst>
          </p:cNvPr>
          <p:cNvSpPr/>
          <p:nvPr/>
        </p:nvSpPr>
        <p:spPr>
          <a:xfrm>
            <a:off x="17409" y="1164754"/>
            <a:ext cx="764919" cy="196391"/>
          </a:xfrm>
          <a:prstGeom prst="round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a:extLst>
              <a:ext uri="{FF2B5EF4-FFF2-40B4-BE49-F238E27FC236}">
                <a16:creationId xmlns:a16="http://schemas.microsoft.com/office/drawing/2014/main" id="{2712D256-9F4B-49C6-B6D5-788DE947988E}"/>
              </a:ext>
            </a:extLst>
          </p:cNvPr>
          <p:cNvSpPr/>
          <p:nvPr/>
        </p:nvSpPr>
        <p:spPr>
          <a:xfrm>
            <a:off x="30818" y="1428715"/>
            <a:ext cx="764919" cy="196391"/>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a:extLst>
              <a:ext uri="{FF2B5EF4-FFF2-40B4-BE49-F238E27FC236}">
                <a16:creationId xmlns:a16="http://schemas.microsoft.com/office/drawing/2014/main" id="{ADDFC8D6-EA32-C7F0-1CCD-E36D7A22F598}"/>
              </a:ext>
            </a:extLst>
          </p:cNvPr>
          <p:cNvSpPr/>
          <p:nvPr/>
        </p:nvSpPr>
        <p:spPr>
          <a:xfrm>
            <a:off x="30817" y="1683579"/>
            <a:ext cx="764919" cy="196391"/>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5555C85B-7786-F85F-5D1C-154F786B8587}"/>
              </a:ext>
            </a:extLst>
          </p:cNvPr>
          <p:cNvSpPr txBox="1"/>
          <p:nvPr/>
        </p:nvSpPr>
        <p:spPr>
          <a:xfrm>
            <a:off x="824676" y="1164754"/>
            <a:ext cx="688009" cy="230832"/>
          </a:xfrm>
          <a:prstGeom prst="rect">
            <a:avLst/>
          </a:prstGeom>
          <a:noFill/>
        </p:spPr>
        <p:txBody>
          <a:bodyPr wrap="square" rtlCol="0">
            <a:spAutoFit/>
          </a:bodyPr>
          <a:lstStyle/>
          <a:p>
            <a:r>
              <a:rPr lang="en-US" sz="900" dirty="0"/>
              <a:t>EIC Project</a:t>
            </a:r>
          </a:p>
        </p:txBody>
      </p:sp>
      <p:sp>
        <p:nvSpPr>
          <p:cNvPr id="79" name="TextBox 78">
            <a:extLst>
              <a:ext uri="{FF2B5EF4-FFF2-40B4-BE49-F238E27FC236}">
                <a16:creationId xmlns:a16="http://schemas.microsoft.com/office/drawing/2014/main" id="{F5312F41-46F6-1972-C372-2D4531FEB0DE}"/>
              </a:ext>
            </a:extLst>
          </p:cNvPr>
          <p:cNvSpPr txBox="1"/>
          <p:nvPr/>
        </p:nvSpPr>
        <p:spPr>
          <a:xfrm>
            <a:off x="824675" y="1439402"/>
            <a:ext cx="420308" cy="230832"/>
          </a:xfrm>
          <a:prstGeom prst="rect">
            <a:avLst/>
          </a:prstGeom>
          <a:noFill/>
        </p:spPr>
        <p:txBody>
          <a:bodyPr wrap="square" rtlCol="0">
            <a:spAutoFit/>
          </a:bodyPr>
          <a:lstStyle/>
          <a:p>
            <a:r>
              <a:rPr lang="en-US" sz="900" dirty="0"/>
              <a:t>ECSJI</a:t>
            </a:r>
          </a:p>
        </p:txBody>
      </p:sp>
      <p:sp>
        <p:nvSpPr>
          <p:cNvPr id="80" name="TextBox 79">
            <a:extLst>
              <a:ext uri="{FF2B5EF4-FFF2-40B4-BE49-F238E27FC236}">
                <a16:creationId xmlns:a16="http://schemas.microsoft.com/office/drawing/2014/main" id="{4BF44638-B819-EAB0-B64D-75C53257E865}"/>
              </a:ext>
            </a:extLst>
          </p:cNvPr>
          <p:cNvSpPr txBox="1"/>
          <p:nvPr/>
        </p:nvSpPr>
        <p:spPr>
          <a:xfrm>
            <a:off x="823079" y="1649138"/>
            <a:ext cx="1051891" cy="230832"/>
          </a:xfrm>
          <a:prstGeom prst="rect">
            <a:avLst/>
          </a:prstGeom>
          <a:noFill/>
        </p:spPr>
        <p:txBody>
          <a:bodyPr wrap="square" rtlCol="0">
            <a:spAutoFit/>
          </a:bodyPr>
          <a:lstStyle/>
          <a:p>
            <a:r>
              <a:rPr lang="en-US" sz="900" dirty="0" err="1"/>
              <a:t>ePIC</a:t>
            </a:r>
            <a:r>
              <a:rPr lang="en-US" sz="900" dirty="0"/>
              <a:t> Collaboration</a:t>
            </a:r>
          </a:p>
        </p:txBody>
      </p:sp>
      <p:cxnSp>
        <p:nvCxnSpPr>
          <p:cNvPr id="16" name="Straight Connector 15">
            <a:extLst>
              <a:ext uri="{FF2B5EF4-FFF2-40B4-BE49-F238E27FC236}">
                <a16:creationId xmlns:a16="http://schemas.microsoft.com/office/drawing/2014/main" id="{5B06BE1A-F970-7455-1576-6A542150B4DE}"/>
              </a:ext>
            </a:extLst>
          </p:cNvPr>
          <p:cNvCxnSpPr>
            <a:cxnSpLocks/>
          </p:cNvCxnSpPr>
          <p:nvPr/>
        </p:nvCxnSpPr>
        <p:spPr>
          <a:xfrm flipV="1">
            <a:off x="5637867" y="1625106"/>
            <a:ext cx="0" cy="416345"/>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5232736-17E7-CCAD-34CD-E45F3CD96248}"/>
              </a:ext>
            </a:extLst>
          </p:cNvPr>
          <p:cNvCxnSpPr>
            <a:cxnSpLocks/>
          </p:cNvCxnSpPr>
          <p:nvPr/>
        </p:nvCxnSpPr>
        <p:spPr>
          <a:xfrm flipH="1">
            <a:off x="5632741" y="2041451"/>
            <a:ext cx="3342481" cy="0"/>
          </a:xfrm>
          <a:prstGeom prst="line">
            <a:avLst/>
          </a:prstGeom>
          <a:ln w="31750">
            <a:solidFill>
              <a:srgbClr val="00B0F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8A37ACA0-932D-0652-B753-4C87CB88F93E}"/>
              </a:ext>
            </a:extLst>
          </p:cNvPr>
          <p:cNvCxnSpPr>
            <a:cxnSpLocks/>
          </p:cNvCxnSpPr>
          <p:nvPr/>
        </p:nvCxnSpPr>
        <p:spPr>
          <a:xfrm>
            <a:off x="8975222" y="2041451"/>
            <a:ext cx="0" cy="3232298"/>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3700192-1AFB-75F1-FC2D-5CE3E442574C}"/>
              </a:ext>
            </a:extLst>
          </p:cNvPr>
          <p:cNvCxnSpPr>
            <a:cxnSpLocks/>
          </p:cNvCxnSpPr>
          <p:nvPr/>
        </p:nvCxnSpPr>
        <p:spPr>
          <a:xfrm flipH="1">
            <a:off x="8975222" y="5273749"/>
            <a:ext cx="838629"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D6564D-8A8E-3DFA-63CF-2525C46EF845}"/>
              </a:ext>
            </a:extLst>
          </p:cNvPr>
          <p:cNvCxnSpPr>
            <a:cxnSpLocks/>
          </p:cNvCxnSpPr>
          <p:nvPr/>
        </p:nvCxnSpPr>
        <p:spPr>
          <a:xfrm flipV="1">
            <a:off x="9800482" y="5275732"/>
            <a:ext cx="0" cy="656262"/>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C241B222-D233-EBCC-8828-0C99585BFAAD}"/>
              </a:ext>
            </a:extLst>
          </p:cNvPr>
          <p:cNvSpPr/>
          <p:nvPr/>
        </p:nvSpPr>
        <p:spPr>
          <a:xfrm>
            <a:off x="3306013" y="2252164"/>
            <a:ext cx="4938010" cy="4139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75BDAEF-0402-9A23-817C-DBA584C2D70C}"/>
              </a:ext>
            </a:extLst>
          </p:cNvPr>
          <p:cNvSpPr txBox="1"/>
          <p:nvPr/>
        </p:nvSpPr>
        <p:spPr>
          <a:xfrm>
            <a:off x="3423081" y="2308877"/>
            <a:ext cx="4835076" cy="353943"/>
          </a:xfrm>
          <a:prstGeom prst="rect">
            <a:avLst/>
          </a:prstGeom>
          <a:noFill/>
        </p:spPr>
        <p:txBody>
          <a:bodyPr wrap="square">
            <a:spAutoFit/>
          </a:bodyPr>
          <a:lstStyle/>
          <a:p>
            <a:r>
              <a:rPr lang="en-US" sz="1700" dirty="0"/>
              <a:t>DOE OFFICE OF HIGH-ENERGY &amp; NUCLEAR PHYSICS</a:t>
            </a:r>
          </a:p>
        </p:txBody>
      </p:sp>
      <p:sp>
        <p:nvSpPr>
          <p:cNvPr id="15" name="TextBox 14">
            <a:extLst>
              <a:ext uri="{FF2B5EF4-FFF2-40B4-BE49-F238E27FC236}">
                <a16:creationId xmlns:a16="http://schemas.microsoft.com/office/drawing/2014/main" id="{CE066933-6BD1-A5AF-5679-82FF3736CF5F}"/>
              </a:ext>
            </a:extLst>
          </p:cNvPr>
          <p:cNvSpPr txBox="1"/>
          <p:nvPr/>
        </p:nvSpPr>
        <p:spPr>
          <a:xfrm>
            <a:off x="30817" y="6224023"/>
            <a:ext cx="4888424" cy="646331"/>
          </a:xfrm>
          <a:prstGeom prst="rect">
            <a:avLst/>
          </a:prstGeom>
          <a:solidFill>
            <a:schemeClr val="bg1"/>
          </a:solidFill>
        </p:spPr>
        <p:txBody>
          <a:bodyPr wrap="square" rtlCol="0">
            <a:spAutoFit/>
          </a:bodyPr>
          <a:lstStyle/>
          <a:p>
            <a:r>
              <a:rPr lang="en-US" sz="1200" i="1" dirty="0">
                <a:solidFill>
                  <a:schemeClr val="bg1">
                    <a:lumMod val="50000"/>
                  </a:schemeClr>
                </a:solidFill>
              </a:rPr>
              <a:t>*) Amber Boehnlein (</a:t>
            </a:r>
            <a:r>
              <a:rPr lang="en-US" sz="1200" i="1" dirty="0" err="1">
                <a:solidFill>
                  <a:schemeClr val="bg1">
                    <a:lumMod val="50000"/>
                  </a:schemeClr>
                </a:solidFill>
              </a:rPr>
              <a:t>JLab</a:t>
            </a:r>
            <a:r>
              <a:rPr lang="en-US" sz="1200" i="1" dirty="0">
                <a:solidFill>
                  <a:schemeClr val="bg1">
                    <a:lumMod val="50000"/>
                  </a:schemeClr>
                </a:solidFill>
              </a:rPr>
              <a:t>) stepped down as co-director of ECSJI. </a:t>
            </a:r>
          </a:p>
          <a:p>
            <a:r>
              <a:rPr lang="en-US" sz="1200" i="1" dirty="0">
                <a:solidFill>
                  <a:schemeClr val="bg1">
                    <a:lumMod val="50000"/>
                  </a:schemeClr>
                </a:solidFill>
              </a:rPr>
              <a:t>    David Lawrence (</a:t>
            </a:r>
            <a:r>
              <a:rPr lang="en-US" sz="1200" i="1" dirty="0" err="1">
                <a:solidFill>
                  <a:schemeClr val="bg1">
                    <a:lumMod val="50000"/>
                  </a:schemeClr>
                </a:solidFill>
              </a:rPr>
              <a:t>JLab</a:t>
            </a:r>
            <a:r>
              <a:rPr lang="en-US" sz="1200" i="1" dirty="0">
                <a:solidFill>
                  <a:schemeClr val="bg1">
                    <a:lumMod val="50000"/>
                  </a:schemeClr>
                </a:solidFill>
              </a:rPr>
              <a:t>) took over this role on 1 April 2026.</a:t>
            </a:r>
          </a:p>
          <a:p>
            <a:r>
              <a:rPr lang="en-US" sz="1200" i="1" dirty="0">
                <a:solidFill>
                  <a:schemeClr val="bg1">
                    <a:lumMod val="50000"/>
                  </a:schemeClr>
                </a:solidFill>
                <a:hlinkClick r:id="rId3" action="ppaction://hlinksldjump"/>
              </a:rPr>
              <a:t>ECSAC </a:t>
            </a:r>
            <a:r>
              <a:rPr lang="en-US" sz="1200" i="1" dirty="0">
                <a:solidFill>
                  <a:schemeClr val="bg1">
                    <a:lumMod val="50000"/>
                  </a:schemeClr>
                </a:solidFill>
              </a:rPr>
              <a:t>charter and members</a:t>
            </a:r>
          </a:p>
        </p:txBody>
      </p:sp>
    </p:spTree>
    <p:extLst>
      <p:ext uri="{BB962C8B-B14F-4D97-AF65-F5344CB8AC3E}">
        <p14:creationId xmlns:p14="http://schemas.microsoft.com/office/powerpoint/2010/main" val="3805268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FCB18-1B44-9A13-5089-768C1D01D0D6}"/>
            </a:ext>
          </a:extLst>
        </p:cNvPr>
        <p:cNvGrpSpPr/>
        <p:nvPr/>
      </p:nvGrpSpPr>
      <p:grpSpPr>
        <a:xfrm>
          <a:off x="0" y="0"/>
          <a:ext cx="0" cy="0"/>
          <a:chOff x="0" y="0"/>
          <a:chExt cx="0" cy="0"/>
        </a:xfrm>
      </p:grpSpPr>
      <p:pic>
        <p:nvPicPr>
          <p:cNvPr id="52" name="Picture 51">
            <a:extLst>
              <a:ext uri="{FF2B5EF4-FFF2-40B4-BE49-F238E27FC236}">
                <a16:creationId xmlns:a16="http://schemas.microsoft.com/office/drawing/2014/main" id="{7C3D0050-F851-26FF-F3C2-48FE5B668C6E}"/>
              </a:ext>
            </a:extLst>
          </p:cNvPr>
          <p:cNvPicPr>
            <a:picLocks noChangeAspect="1"/>
          </p:cNvPicPr>
          <p:nvPr/>
        </p:nvPicPr>
        <p:blipFill>
          <a:blip r:embed="rId2"/>
          <a:stretch>
            <a:fillRect/>
          </a:stretch>
        </p:blipFill>
        <p:spPr>
          <a:xfrm>
            <a:off x="44990" y="3178880"/>
            <a:ext cx="5253999" cy="3590504"/>
          </a:xfrm>
          <a:prstGeom prst="rect">
            <a:avLst/>
          </a:prstGeom>
        </p:spPr>
      </p:pic>
      <p:pic>
        <p:nvPicPr>
          <p:cNvPr id="13" name="object 4">
            <a:extLst>
              <a:ext uri="{FF2B5EF4-FFF2-40B4-BE49-F238E27FC236}">
                <a16:creationId xmlns:a16="http://schemas.microsoft.com/office/drawing/2014/main" id="{46C77B54-9FD3-2F4C-7EED-EB72EFBF94DC}"/>
              </a:ext>
            </a:extLst>
          </p:cNvPr>
          <p:cNvPicPr/>
          <p:nvPr/>
        </p:nvPicPr>
        <p:blipFill>
          <a:blip r:embed="rId3" cstate="print"/>
          <a:stretch>
            <a:fillRect/>
          </a:stretch>
        </p:blipFill>
        <p:spPr>
          <a:xfrm>
            <a:off x="3685319" y="3203191"/>
            <a:ext cx="4216358" cy="3541882"/>
          </a:xfrm>
          <a:prstGeom prst="rect">
            <a:avLst/>
          </a:prstGeom>
        </p:spPr>
      </p:pic>
      <p:sp>
        <p:nvSpPr>
          <p:cNvPr id="2" name="Title 1">
            <a:extLst>
              <a:ext uri="{FF2B5EF4-FFF2-40B4-BE49-F238E27FC236}">
                <a16:creationId xmlns:a16="http://schemas.microsoft.com/office/drawing/2014/main" id="{E9DCEE3E-8BF0-6FE6-2F73-CDD06FC3619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9AE786D3-623A-4CDF-3F02-74C09A206547}"/>
              </a:ext>
            </a:extLst>
          </p:cNvPr>
          <p:cNvSpPr>
            <a:spLocks noGrp="1"/>
          </p:cNvSpPr>
          <p:nvPr>
            <p:ph type="sldNum" sz="quarter" idx="12"/>
          </p:nvPr>
        </p:nvSpPr>
        <p:spPr/>
        <p:txBody>
          <a:bodyPr/>
          <a:lstStyle/>
          <a:p>
            <a:fld id="{07E1C93C-5050-FC42-8F10-D22D4F119D13}" type="slidenum">
              <a:rPr lang="en-US" smtClean="0"/>
              <a:pPr/>
              <a:t>9</a:t>
            </a:fld>
            <a:endParaRPr lang="en-US"/>
          </a:p>
        </p:txBody>
      </p:sp>
      <p:pic>
        <p:nvPicPr>
          <p:cNvPr id="8" name="Picture 7">
            <a:extLst>
              <a:ext uri="{FF2B5EF4-FFF2-40B4-BE49-F238E27FC236}">
                <a16:creationId xmlns:a16="http://schemas.microsoft.com/office/drawing/2014/main" id="{D2EB4D41-7A1E-9C63-FBD2-7F6DC26ECAE4}"/>
              </a:ext>
            </a:extLst>
          </p:cNvPr>
          <p:cNvPicPr>
            <a:picLocks noChangeAspect="1"/>
          </p:cNvPicPr>
          <p:nvPr/>
        </p:nvPicPr>
        <p:blipFill>
          <a:blip r:embed="rId4"/>
          <a:stretch>
            <a:fillRect/>
          </a:stretch>
        </p:blipFill>
        <p:spPr>
          <a:xfrm>
            <a:off x="7679594" y="3050402"/>
            <a:ext cx="4536558" cy="3807598"/>
          </a:xfrm>
          <a:prstGeom prst="rect">
            <a:avLst/>
          </a:prstGeom>
        </p:spPr>
      </p:pic>
      <p:pic>
        <p:nvPicPr>
          <p:cNvPr id="10" name="Picture 9">
            <a:extLst>
              <a:ext uri="{FF2B5EF4-FFF2-40B4-BE49-F238E27FC236}">
                <a16:creationId xmlns:a16="http://schemas.microsoft.com/office/drawing/2014/main" id="{E64C489D-D0B3-F3BA-3DF8-204D3DFBB15D}"/>
              </a:ext>
            </a:extLst>
          </p:cNvPr>
          <p:cNvPicPr>
            <a:picLocks noChangeAspect="1"/>
          </p:cNvPicPr>
          <p:nvPr/>
        </p:nvPicPr>
        <p:blipFill>
          <a:blip r:embed="rId5"/>
          <a:stretch>
            <a:fillRect/>
          </a:stretch>
        </p:blipFill>
        <p:spPr>
          <a:xfrm>
            <a:off x="8126061" y="-67116"/>
            <a:ext cx="4112042" cy="3025166"/>
          </a:xfrm>
          <a:prstGeom prst="rect">
            <a:avLst/>
          </a:prstGeom>
        </p:spPr>
      </p:pic>
      <p:pic>
        <p:nvPicPr>
          <p:cNvPr id="12" name="Picture 11">
            <a:extLst>
              <a:ext uri="{FF2B5EF4-FFF2-40B4-BE49-F238E27FC236}">
                <a16:creationId xmlns:a16="http://schemas.microsoft.com/office/drawing/2014/main" id="{1B5264FD-B42B-A7C9-032F-C25CAD21F9F3}"/>
              </a:ext>
            </a:extLst>
          </p:cNvPr>
          <p:cNvPicPr>
            <a:picLocks noChangeAspect="1"/>
          </p:cNvPicPr>
          <p:nvPr/>
        </p:nvPicPr>
        <p:blipFill>
          <a:blip r:embed="rId6"/>
          <a:stretch>
            <a:fillRect/>
          </a:stretch>
        </p:blipFill>
        <p:spPr>
          <a:xfrm>
            <a:off x="3899979" y="71113"/>
            <a:ext cx="4309661" cy="3232245"/>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8BA920A3-6D14-3402-BAD5-FAE65509CA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91261" y="3177440"/>
            <a:ext cx="755749" cy="503120"/>
          </a:xfrm>
          <a:prstGeom prst="rect">
            <a:avLst/>
          </a:prstGeom>
          <a:ln w="6350">
            <a:solidFill>
              <a:schemeClr val="tx1"/>
            </a:solidFill>
          </a:ln>
        </p:spPr>
      </p:pic>
      <p:pic>
        <p:nvPicPr>
          <p:cNvPr id="15" name="Picture 14">
            <a:extLst>
              <a:ext uri="{FF2B5EF4-FFF2-40B4-BE49-F238E27FC236}">
                <a16:creationId xmlns:a16="http://schemas.microsoft.com/office/drawing/2014/main" id="{A0211E28-559B-FC51-7634-5B607CD2D8D1}"/>
              </a:ext>
            </a:extLst>
          </p:cNvPr>
          <p:cNvPicPr>
            <a:picLocks noChangeAspect="1"/>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10957144" y="2378125"/>
            <a:ext cx="538290" cy="374615"/>
          </a:xfrm>
          <a:prstGeom prst="rect">
            <a:avLst/>
          </a:prstGeom>
        </p:spPr>
      </p:pic>
      <p:pic>
        <p:nvPicPr>
          <p:cNvPr id="16" name="Picture 15">
            <a:extLst>
              <a:ext uri="{FF2B5EF4-FFF2-40B4-BE49-F238E27FC236}">
                <a16:creationId xmlns:a16="http://schemas.microsoft.com/office/drawing/2014/main" id="{395787F6-E52D-B054-1400-026B86AB6AC5}"/>
              </a:ext>
            </a:extLst>
          </p:cNvPr>
          <p:cNvPicPr>
            <a:picLocks noChangeAspect="1"/>
          </p:cNvPicPr>
          <p:nvPr/>
        </p:nvPicPr>
        <p:blipFill>
          <a:blip r:embed="rId10" cstate="screen">
            <a:extLst>
              <a:ext uri="{28A0092B-C50C-407E-A947-70E740481C1C}">
                <a14:useLocalDpi xmlns:a14="http://schemas.microsoft.com/office/drawing/2010/main"/>
              </a:ext>
              <a:ext uri="{837473B0-CC2E-450A-ABE3-18F120FF3D39}">
                <a1611:picAttrSrcUrl xmlns:a1611="http://schemas.microsoft.com/office/drawing/2016/11/main" r:id="rId11"/>
              </a:ext>
            </a:extLst>
          </a:blip>
          <a:stretch>
            <a:fillRect/>
          </a:stretch>
        </p:blipFill>
        <p:spPr>
          <a:xfrm>
            <a:off x="3685319" y="6272022"/>
            <a:ext cx="585938" cy="390627"/>
          </a:xfrm>
          <a:prstGeom prst="rect">
            <a:avLst/>
          </a:prstGeom>
        </p:spPr>
      </p:pic>
      <p:sp>
        <p:nvSpPr>
          <p:cNvPr id="18" name="TextBox 17">
            <a:extLst>
              <a:ext uri="{FF2B5EF4-FFF2-40B4-BE49-F238E27FC236}">
                <a16:creationId xmlns:a16="http://schemas.microsoft.com/office/drawing/2014/main" id="{E0F337B6-B429-FCD5-2BE1-C787BB9B87D9}"/>
              </a:ext>
            </a:extLst>
          </p:cNvPr>
          <p:cNvSpPr txBox="1"/>
          <p:nvPr/>
        </p:nvSpPr>
        <p:spPr>
          <a:xfrm>
            <a:off x="4899020" y="2469554"/>
            <a:ext cx="3310620" cy="707886"/>
          </a:xfrm>
          <a:prstGeom prst="rect">
            <a:avLst/>
          </a:prstGeom>
          <a:noFill/>
        </p:spPr>
        <p:txBody>
          <a:bodyPr wrap="square" rtlCol="0">
            <a:spAutoFit/>
          </a:bodyPr>
          <a:lstStyle/>
          <a:p>
            <a:r>
              <a:rPr lang="en-US" sz="2000" b="1" dirty="0">
                <a:solidFill>
                  <a:schemeClr val="bg1"/>
                </a:solidFill>
              </a:rPr>
              <a:t>ECSJI &amp; EICO Annual Meeting</a:t>
            </a:r>
          </a:p>
          <a:p>
            <a:r>
              <a:rPr lang="en-US" sz="2000" b="1" dirty="0">
                <a:solidFill>
                  <a:schemeClr val="bg1"/>
                </a:solidFill>
              </a:rPr>
              <a:t>May 18-19, 2026</a:t>
            </a:r>
            <a:endParaRPr lang="en-US" b="1" dirty="0">
              <a:solidFill>
                <a:schemeClr val="bg1"/>
              </a:solidFill>
            </a:endParaRPr>
          </a:p>
        </p:txBody>
      </p:sp>
      <p:pic>
        <p:nvPicPr>
          <p:cNvPr id="5" name="Picture 4">
            <a:extLst>
              <a:ext uri="{FF2B5EF4-FFF2-40B4-BE49-F238E27FC236}">
                <a16:creationId xmlns:a16="http://schemas.microsoft.com/office/drawing/2014/main" id="{EF938B3F-6B69-AD83-6CC3-417E8EF99313}"/>
              </a:ext>
            </a:extLst>
          </p:cNvPr>
          <p:cNvPicPr>
            <a:picLocks noChangeAspect="1"/>
          </p:cNvPicPr>
          <p:nvPr/>
        </p:nvPicPr>
        <p:blipFill>
          <a:blip r:embed="rId12"/>
          <a:stretch>
            <a:fillRect/>
          </a:stretch>
        </p:blipFill>
        <p:spPr>
          <a:xfrm>
            <a:off x="0" y="52538"/>
            <a:ext cx="4025902" cy="3025166"/>
          </a:xfrm>
          <a:prstGeom prst="rect">
            <a:avLst/>
          </a:prstGeom>
        </p:spPr>
      </p:pic>
    </p:spTree>
    <p:extLst>
      <p:ext uri="{BB962C8B-B14F-4D97-AF65-F5344CB8AC3E}">
        <p14:creationId xmlns:p14="http://schemas.microsoft.com/office/powerpoint/2010/main" val="21586221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effersonLab_Widescreen" id="{7B6BC214-CE7D-5C48-9BF6-77FBFE1E69EC}" vid="{7428E7A7-0EE4-AE4F-9C3B-0381D78A76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58C6F3143F384AAF8BCD10EB7B8E8F" ma:contentTypeVersion="6" ma:contentTypeDescription="Create a new document." ma:contentTypeScope="" ma:versionID="e5a81fa7cca057ffd6626261e9c2e507">
  <xsd:schema xmlns:xsd="http://www.w3.org/2001/XMLSchema" xmlns:xs="http://www.w3.org/2001/XMLSchema" xmlns:p="http://schemas.microsoft.com/office/2006/metadata/properties" xmlns:ns2="e4ab640d-d1a7-41cb-b248-52d149f1c7d5" xmlns:ns3="12fce16f-a975-4559-8c88-f7bfd7ba4a7c" targetNamespace="http://schemas.microsoft.com/office/2006/metadata/properties" ma:root="true" ma:fieldsID="a5ca428d353a153dddff8f7800a6ed14" ns2:_="" ns3:_="">
    <xsd:import namespace="e4ab640d-d1a7-41cb-b248-52d149f1c7d5"/>
    <xsd:import namespace="12fce16f-a975-4559-8c88-f7bfd7ba4a7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ab640d-d1a7-41cb-b248-52d149f1c7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fce16f-a975-4559-8c88-f7bfd7ba4a7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D8B5C4-C067-4CD2-82BF-C850BF9456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ab640d-d1a7-41cb-b248-52d149f1c7d5"/>
    <ds:schemaRef ds:uri="12fce16f-a975-4559-8c88-f7bfd7ba4a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A4AC21-AE6A-49D0-9897-9B103CAD7D60}">
  <ds:schemaRefs>
    <ds:schemaRef ds:uri="http://schemas.microsoft.com/office/2006/documentManagement/types"/>
    <ds:schemaRef ds:uri="http://purl.org/dc/dcmitype/"/>
    <ds:schemaRef ds:uri="http://www.w3.org/XML/1998/namespace"/>
    <ds:schemaRef ds:uri="http://schemas.microsoft.com/office/2006/metadata/properties"/>
    <ds:schemaRef ds:uri="12fce16f-a975-4559-8c88-f7bfd7ba4a7c"/>
    <ds:schemaRef ds:uri="http://purl.org/dc/elements/1.1/"/>
    <ds:schemaRef ds:uri="http://schemas.microsoft.com/office/infopath/2007/PartnerControls"/>
    <ds:schemaRef ds:uri="http://schemas.openxmlformats.org/package/2006/metadata/core-properties"/>
    <ds:schemaRef ds:uri="e4ab640d-d1a7-41cb-b248-52d149f1c7d5"/>
    <ds:schemaRef ds:uri="http://purl.org/dc/terms/"/>
  </ds:schemaRefs>
</ds:datastoreItem>
</file>

<file path=customXml/itemProps3.xml><?xml version="1.0" encoding="utf-8"?>
<ds:datastoreItem xmlns:ds="http://schemas.openxmlformats.org/officeDocument/2006/customXml" ds:itemID="{9FA30ED9-0493-4C4E-A546-E8E87B32EE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JeffersonLab_Widescreen</Template>
  <TotalTime>45030</TotalTime>
  <Words>3921</Words>
  <Application>Microsoft Macintosh PowerPoint</Application>
  <PresentationFormat>Widescreen</PresentationFormat>
  <Paragraphs>425</Paragraphs>
  <Slides>25</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.PingFangSC-Regular</vt:lpstr>
      <vt:lpstr>Arial</vt:lpstr>
      <vt:lpstr>Calibri</vt:lpstr>
      <vt:lpstr>Courier New</vt:lpstr>
      <vt:lpstr>Helvetica</vt:lpstr>
      <vt:lpstr>PingFangSC-Regular</vt:lpstr>
      <vt:lpstr>Wingdings</vt:lpstr>
      <vt:lpstr>Office Theme</vt:lpstr>
      <vt:lpstr>The EIC Computing and Software Joint Institute Status Report</vt:lpstr>
      <vt:lpstr>The EIC Computing and Software Joint Institute. </vt:lpstr>
      <vt:lpstr>The EIC Computing and Software Joint Institute. Cont’d</vt:lpstr>
      <vt:lpstr>ECSJI Progress and Priorities. Main Tracks Since the Last RRB</vt:lpstr>
      <vt:lpstr>ECSJI Progress and Priorities. Planning Dates </vt:lpstr>
      <vt:lpstr>EIC Computing, DOE Context  </vt:lpstr>
      <vt:lpstr>Progress and Priorities. Track 1 : EIC International Computing Organization  I </vt:lpstr>
      <vt:lpstr>EIC Computing, International Context </vt:lpstr>
      <vt:lpstr>PowerPoint Presentation</vt:lpstr>
      <vt:lpstr>Progress and Priorities. Track 1 : EIC International Computing Organization II</vt:lpstr>
      <vt:lpstr>Progress and Priorities. Track 2 : Echelon1s computing needs </vt:lpstr>
      <vt:lpstr>Progress and Priorities. Track 2 : Echelon1s computing needs. Motivation</vt:lpstr>
      <vt:lpstr>Estimate of BNL and JLab requirements for the ePIC/EIC computing in 2027-2032.  Inputs and Assumptions</vt:lpstr>
      <vt:lpstr>ePIC/EIC growth of computing needs at BNL and JLab [2027-2029] </vt:lpstr>
      <vt:lpstr>Progress and Priorities. Track 2 : Echelon1s computing needs. Summary</vt:lpstr>
      <vt:lpstr>Progress and Priorities.  Track 3 : Echelon0 planned data challenges and Echelon0-Echelon1 joint tests </vt:lpstr>
      <vt:lpstr>Summary</vt:lpstr>
      <vt:lpstr>Acknowledgments</vt:lpstr>
      <vt:lpstr>Glossary and Abbreviations</vt:lpstr>
      <vt:lpstr>Supplementary slides</vt:lpstr>
      <vt:lpstr>The Primary Computing Technical Responsibilities of Host Labs</vt:lpstr>
      <vt:lpstr>EIC Computing and Software Advisory Committee</vt:lpstr>
      <vt:lpstr>Major Elements from the EICO Charter</vt:lpstr>
      <vt:lpstr>Major Elements from the EICO Charter. EICO Technical Forum</vt:lpstr>
      <vt:lpstr>Estimate of BNL and JLab requirements for the ePIC/EIC computing in 2027-2032.  Risks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DeVasher</dc:creator>
  <cp:lastModifiedBy>Klimentov, Alexei</cp:lastModifiedBy>
  <cp:revision>189</cp:revision>
  <cp:lastPrinted>2026-06-04T19:27:33Z</cp:lastPrinted>
  <dcterms:created xsi:type="dcterms:W3CDTF">2023-10-11T15:21:55Z</dcterms:created>
  <dcterms:modified xsi:type="dcterms:W3CDTF">2026-06-05T21:20:24Z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0x0101009758C6F3143F384AAF8BCD10EB7B8E8F</vt:lpwstr>
  </property>
</Properties>
</file>