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20"/>
  </p:notesMasterIdLst>
  <p:handoutMasterIdLst>
    <p:handoutMasterId r:id="rId21"/>
  </p:handoutMasterIdLst>
  <p:sldIdLst>
    <p:sldId id="520" r:id="rId5"/>
    <p:sldId id="5755" r:id="rId6"/>
    <p:sldId id="5753" r:id="rId7"/>
    <p:sldId id="5885" r:id="rId8"/>
    <p:sldId id="269" r:id="rId9"/>
    <p:sldId id="270" r:id="rId10"/>
    <p:sldId id="5880" r:id="rId11"/>
    <p:sldId id="5884" r:id="rId12"/>
    <p:sldId id="5758" r:id="rId13"/>
    <p:sldId id="5879" r:id="rId14"/>
    <p:sldId id="5878" r:id="rId15"/>
    <p:sldId id="5881" r:id="rId16"/>
    <p:sldId id="5882" r:id="rId17"/>
    <p:sldId id="5883" r:id="rId18"/>
    <p:sldId id="257" r:id="rId19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FF85FF"/>
    <a:srgbClr val="3333FF"/>
    <a:srgbClr val="FF7E79"/>
    <a:srgbClr val="0091FF"/>
    <a:srgbClr val="008000"/>
    <a:srgbClr val="00ACDB"/>
    <a:srgbClr val="BFBFBF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09" autoAdjust="0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192" y="5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424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6/7/26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6/7/26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First of </a:t>
            </a:r>
            <a:r>
              <a:rPr lang="it-IT" err="1"/>
              <a:t>all</a:t>
            </a:r>
            <a:r>
              <a:rPr lang="it-IT"/>
              <a:t> to </a:t>
            </a:r>
            <a:r>
              <a:rPr lang="it-IT" err="1"/>
              <a:t>whom</a:t>
            </a:r>
            <a:r>
              <a:rPr lang="it-IT"/>
              <a:t>?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10D318-FA2E-9744-955C-3620D2D4D378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169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About Me – Presenter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Level 1 – Arial 20</a:t>
            </a:r>
          </a:p>
          <a:p>
            <a:pPr lvl="1"/>
            <a:r>
              <a:rPr lang="en-US" dirty="0"/>
              <a:t>Level 2 – Arial 16</a:t>
            </a:r>
          </a:p>
          <a:p>
            <a:pPr lvl="2"/>
            <a:r>
              <a:rPr lang="en-US" dirty="0"/>
              <a:t>Level 3 – Arial 16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98B044-6BA6-C346-8A6A-977C83359092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aseline="0">
                <a:solidFill>
                  <a:schemeClr val="tx1"/>
                </a:solidFill>
              </a:rPr>
              <a:t>7</a:t>
            </a:r>
            <a:r>
              <a:rPr lang="en-US" sz="1400" baseline="30000">
                <a:solidFill>
                  <a:schemeClr val="tx1"/>
                </a:solidFill>
              </a:rPr>
              <a:t>th</a:t>
            </a:r>
            <a:r>
              <a:rPr lang="en-US" sz="1400">
                <a:solidFill>
                  <a:schemeClr val="tx1"/>
                </a:solidFill>
              </a:rPr>
              <a:t> EIC RRB Meeting, MEXT, Tokyo, June 9</a:t>
            </a:r>
            <a:r>
              <a:rPr lang="en-US" sz="1400" baseline="30000">
                <a:solidFill>
                  <a:schemeClr val="tx1"/>
                </a:solidFill>
              </a:rPr>
              <a:t>th</a:t>
            </a:r>
            <a:r>
              <a:rPr lang="en-US" sz="1400">
                <a:solidFill>
                  <a:schemeClr val="tx1"/>
                </a:solidFill>
              </a:rPr>
              <a:t> – 10</a:t>
            </a:r>
            <a:r>
              <a:rPr lang="en-US" sz="1400" baseline="30000">
                <a:solidFill>
                  <a:schemeClr val="tx1"/>
                </a:solidFill>
              </a:rPr>
              <a:t>th, </a:t>
            </a:r>
            <a:r>
              <a:rPr lang="en-US" sz="1400" baseline="0">
                <a:solidFill>
                  <a:schemeClr val="tx1"/>
                </a:solidFill>
              </a:rPr>
              <a:t>2026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3B6221-EB7C-4542-AA65-32033D2019DD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DE0BBA41-70B7-4742-9300-ED5B62B98DFE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579" y="975360"/>
            <a:ext cx="5524500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4923" y="975360"/>
            <a:ext cx="5755084" cy="48911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5192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Title of Meeting/Review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4220" y="6316595"/>
            <a:ext cx="2659380" cy="365125"/>
          </a:xfrm>
        </p:spPr>
        <p:txBody>
          <a:bodyPr>
            <a:no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val="2394913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8F06F-9E96-5C9F-4FDD-7B3A5074C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887D-73BE-0196-86A4-520388D44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3C9FE-F203-270E-0421-AA25310E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ED74-5A4C-0C41-B893-6EB0E15EC0EB}" type="datetimeFigureOut">
              <a:rPr lang="en-US" smtClean="0"/>
              <a:t>6/7/26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36FFB-4909-E993-197E-066D2B869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3BE5F-6E07-3698-C3D5-BC291C60F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5FB8C-8FAD-0046-BB07-CA4CDA965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4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327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1272" y="491919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baseline="0">
                <a:solidFill>
                  <a:schemeClr val="tx1"/>
                </a:solidFill>
              </a:rPr>
              <a:t>7</a:t>
            </a:r>
            <a:r>
              <a:rPr lang="en-US" sz="1400" baseline="30000">
                <a:solidFill>
                  <a:schemeClr val="tx1"/>
                </a:solidFill>
              </a:rPr>
              <a:t>th</a:t>
            </a:r>
            <a:r>
              <a:rPr lang="en-US" sz="1400">
                <a:solidFill>
                  <a:schemeClr val="tx1"/>
                </a:solidFill>
              </a:rPr>
              <a:t> EIC RRB Meeting, MEXT, Tokyo, June 9</a:t>
            </a:r>
            <a:r>
              <a:rPr lang="en-US" sz="1400" baseline="30000">
                <a:solidFill>
                  <a:schemeClr val="tx1"/>
                </a:solidFill>
              </a:rPr>
              <a:t>th</a:t>
            </a:r>
            <a:r>
              <a:rPr lang="en-US" sz="1400">
                <a:solidFill>
                  <a:schemeClr val="tx1"/>
                </a:solidFill>
              </a:rPr>
              <a:t> – 10</a:t>
            </a:r>
            <a:r>
              <a:rPr lang="en-US" sz="1400" baseline="30000">
                <a:solidFill>
                  <a:schemeClr val="tx1"/>
                </a:solidFill>
              </a:rPr>
              <a:t>th, </a:t>
            </a:r>
            <a:r>
              <a:rPr lang="en-US" sz="1400" baseline="0">
                <a:solidFill>
                  <a:schemeClr val="tx1"/>
                </a:solidFill>
              </a:rPr>
              <a:t>2026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91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9" r:id="rId2"/>
    <p:sldLayoutId id="2147483699" r:id="rId3"/>
    <p:sldLayoutId id="2147483701" r:id="rId4"/>
    <p:sldLayoutId id="2147483702" r:id="rId5"/>
    <p:sldLayoutId id="2147483704" r:id="rId6"/>
    <p:sldLayoutId id="2147483705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epic_italia?igsh=MWoyYzR1OG9tMWNwNw%3D%3D&amp;utm_source=qr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hyperlink" Target="https://agenda.infn.it/event/51776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hyperlink" Target="https://agenda.infn.it/category/2222/" TargetMode="External"/><Relationship Id="rId5" Type="http://schemas.openxmlformats.org/officeDocument/2006/relationships/image" Target="../media/image24.PNG"/><Relationship Id="rId10" Type="http://schemas.openxmlformats.org/officeDocument/2006/relationships/hyperlink" Target="mailto:epic-italia-outreach@lists.infn.it" TargetMode="External"/><Relationship Id="rId4" Type="http://schemas.openxmlformats.org/officeDocument/2006/relationships/image" Target="../media/image23.png"/><Relationship Id="rId9" Type="http://schemas.openxmlformats.org/officeDocument/2006/relationships/hyperlink" Target="https://eic-it.infn.i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f_sZVCnugI" TargetMode="External"/><Relationship Id="rId2" Type="http://schemas.openxmlformats.org/officeDocument/2006/relationships/hyperlink" Target="https://www.youtube.com/watch?v=KfB-eU9HUjg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saacscience.org/events/2503_pre16_bindingblocks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isaacscience.org/events/2503_post16_bindingblock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sites.google.com/york.ac.uk/bindingblocks/teachers/loan-kit" TargetMode="Externa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epic-collaboration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1174478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noProof="1"/>
              <a:t>Update on ePIC &amp; EIC-UG Outreach WG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500" y="3913939"/>
            <a:ext cx="6565700" cy="1019620"/>
          </a:xfrm>
        </p:spPr>
        <p:txBody>
          <a:bodyPr anchor="ctr">
            <a:noAutofit/>
          </a:bodyPr>
          <a:lstStyle/>
          <a:p>
            <a:r>
              <a:rPr lang="en-US" baseline="30000" noProof="1"/>
              <a:t>7th</a:t>
            </a:r>
            <a:r>
              <a:rPr lang="en-US" noProof="1"/>
              <a:t> EIC RRB Meeting, MEXT, Tokyo</a:t>
            </a:r>
          </a:p>
          <a:p>
            <a:r>
              <a:rPr lang="en-US" noProof="1"/>
              <a:t>June 9</a:t>
            </a:r>
            <a:r>
              <a:rPr lang="en-US" baseline="30000" noProof="1"/>
              <a:t>th</a:t>
            </a:r>
            <a:r>
              <a:rPr lang="en-US" noProof="1"/>
              <a:t> – 10</a:t>
            </a:r>
            <a:r>
              <a:rPr lang="en-US" baseline="30000" noProof="1"/>
              <a:t>th</a:t>
            </a:r>
            <a:r>
              <a:rPr lang="en-US" noProof="1"/>
              <a:t>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3099027"/>
            <a:ext cx="11940000" cy="448978"/>
          </a:xfrm>
        </p:spPr>
        <p:txBody>
          <a:bodyPr anchor="ctr"/>
          <a:lstStyle/>
          <a:p>
            <a:r>
              <a:rPr lang="en-US" noProof="1"/>
              <a:t>E.C. Aschenauer for the EIC-UG/ePIC Outreach WG</a:t>
            </a:r>
          </a:p>
        </p:txBody>
      </p:sp>
    </p:spTree>
    <p:extLst>
      <p:ext uri="{BB962C8B-B14F-4D97-AF65-F5344CB8AC3E}">
        <p14:creationId xmlns:p14="http://schemas.microsoft.com/office/powerpoint/2010/main" val="55359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3CEF2DEA-7B61-8A6B-B772-AD0D1CD2AD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22" t="41967" r="50948" b="22854"/>
          <a:stretch/>
        </p:blipFill>
        <p:spPr>
          <a:xfrm>
            <a:off x="8396088" y="1207675"/>
            <a:ext cx="3668297" cy="21780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2CEA236-34B1-CF1B-0411-91C4D0DF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Italy EIC Outreach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20FC0664-9240-F64F-0F95-10624F65C56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44420" t="23214" r="1981"/>
          <a:stretch/>
        </p:blipFill>
        <p:spPr>
          <a:xfrm>
            <a:off x="9823450" y="3625850"/>
            <a:ext cx="2368550" cy="2120900"/>
          </a:xfrm>
        </p:spPr>
      </p:pic>
      <p:pic>
        <p:nvPicPr>
          <p:cNvPr id="5" name="Immagine 4" descr="Immagine che contiene testo, schermata, Carattere, cerchio&#10;&#10;Descrizione generata automaticamente">
            <a:extLst>
              <a:ext uri="{FF2B5EF4-FFF2-40B4-BE49-F238E27FC236}">
                <a16:creationId xmlns:a16="http://schemas.microsoft.com/office/drawing/2014/main" id="{7ABD5A7B-BF3F-AE8A-F207-C7F977B6D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6950" y="3562925"/>
            <a:ext cx="2305050" cy="3261936"/>
          </a:xfrm>
          <a:prstGeom prst="rect">
            <a:avLst/>
          </a:prstGeom>
        </p:spPr>
      </p:pic>
      <p:pic>
        <p:nvPicPr>
          <p:cNvPr id="15" name="Immagine 14" descr="Immagine che contiene schermata, vestiti, Software multimediale, software&#10;&#10;Descrizione generata automaticamente">
            <a:extLst>
              <a:ext uri="{FF2B5EF4-FFF2-40B4-BE49-F238E27FC236}">
                <a16:creationId xmlns:a16="http://schemas.microsoft.com/office/drawing/2014/main" id="{4D994306-5C55-0B30-EC83-16803856A2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994" t="20984" r="35519" b="22689"/>
          <a:stretch/>
        </p:blipFill>
        <p:spPr>
          <a:xfrm>
            <a:off x="715958" y="3711842"/>
            <a:ext cx="2758190" cy="273623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38578AC-5109-CC20-95E7-AED949D6B4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4579" y="3561643"/>
            <a:ext cx="2980621" cy="178837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7B9A9FC-A619-1A85-ED64-2CC8AA4973D1}"/>
              </a:ext>
            </a:extLst>
          </p:cNvPr>
          <p:cNvSpPr txBox="1"/>
          <p:nvPr/>
        </p:nvSpPr>
        <p:spPr>
          <a:xfrm>
            <a:off x="3134136" y="5193893"/>
            <a:ext cx="5415684" cy="1292662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pPr marL="457200" lvl="1" indent="0">
              <a:buNone/>
            </a:pPr>
            <a:endParaRPr lang="en-US" sz="2000" noProof="1"/>
          </a:p>
          <a:p>
            <a:pPr lvl="1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2000" noProof="1">
                <a:solidFill>
                  <a:srgbClr val="0432FF"/>
                </a:solidFill>
              </a:rPr>
              <a:t> </a:t>
            </a:r>
            <a:r>
              <a:rPr lang="en-US" sz="2000" b="1" noProof="1">
                <a:solidFill>
                  <a:srgbClr val="0432FF"/>
                </a:solidFill>
              </a:rPr>
              <a:t>Exhibition </a:t>
            </a:r>
            <a:r>
              <a:rPr lang="en-US" sz="2000" noProof="1"/>
              <a:t>of ePIC «cards»</a:t>
            </a:r>
          </a:p>
          <a:p>
            <a:pPr marL="457200" lvl="1" indent="0">
              <a:buNone/>
            </a:pPr>
            <a:r>
              <a:rPr lang="en-US" sz="2000" noProof="1"/>
              <a:t>   (collection of Instagram carousels</a:t>
            </a:r>
            <a:r>
              <a:rPr lang="en-US" sz="1800" noProof="1"/>
              <a:t>)</a:t>
            </a:r>
          </a:p>
          <a:p>
            <a:endParaRPr lang="en-US" noProof="1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817914F-14FB-4954-B668-2DC0FCC55D16}"/>
              </a:ext>
            </a:extLst>
          </p:cNvPr>
          <p:cNvSpPr txBox="1"/>
          <p:nvPr/>
        </p:nvSpPr>
        <p:spPr>
          <a:xfrm>
            <a:off x="311191" y="505458"/>
            <a:ext cx="12022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-342900">
              <a:buFont typeface="Wingdings" pitchFamily="2" charset="2"/>
              <a:buChar char="§"/>
            </a:pPr>
            <a:r>
              <a:rPr lang="en-US" b="1" noProof="1">
                <a:solidFill>
                  <a:srgbClr val="0432FF"/>
                </a:solidFill>
              </a:rPr>
              <a:t>Instagram:</a:t>
            </a:r>
            <a:r>
              <a:rPr lang="en-US" b="1" noProof="1">
                <a:solidFill>
                  <a:srgbClr val="FF0000"/>
                </a:solidFill>
              </a:rPr>
              <a:t> </a:t>
            </a:r>
            <a:r>
              <a:rPr lang="en-US" noProof="1">
                <a:hlinkClick r:id="rId8"/>
              </a:rPr>
              <a:t>https://www.instagram.com/epic_italia?igsh=MWoyYzR1OG9tMWNwNw%3D%3D&amp;utm_source=qr</a:t>
            </a:r>
            <a:endParaRPr lang="en-US" noProof="1"/>
          </a:p>
          <a:p>
            <a:endParaRPr lang="en-US" noProof="1"/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821782B5-BE04-E3B9-8212-07B55F5F47D3}"/>
              </a:ext>
            </a:extLst>
          </p:cNvPr>
          <p:cNvSpPr txBox="1">
            <a:spLocks/>
          </p:cNvSpPr>
          <p:nvPr/>
        </p:nvSpPr>
        <p:spPr>
          <a:xfrm>
            <a:off x="311191" y="809575"/>
            <a:ext cx="11484277" cy="4227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b="1" noProof="1"/>
              <a:t>  </a:t>
            </a:r>
            <a:r>
              <a:rPr lang="en-US" sz="1800" b="1" noProof="1">
                <a:solidFill>
                  <a:srgbClr val="0432FF"/>
                </a:solidFill>
              </a:rPr>
              <a:t>Web site </a:t>
            </a:r>
            <a:r>
              <a:rPr lang="en-US" sz="1800" noProof="1">
                <a:hlinkClick r:id="rId9"/>
              </a:rPr>
              <a:t>https://eic-it.infn.it/</a:t>
            </a:r>
            <a:r>
              <a:rPr lang="en-US" sz="1800" noProof="1"/>
              <a:t>  , </a:t>
            </a:r>
            <a:r>
              <a:rPr lang="en-US" sz="1800" b="1" noProof="1">
                <a:solidFill>
                  <a:srgbClr val="0432FF"/>
                </a:solidFill>
              </a:rPr>
              <a:t>Mailing list </a:t>
            </a:r>
            <a:r>
              <a:rPr lang="en-US" sz="1800" noProof="1">
                <a:hlinkClick r:id="rId10"/>
              </a:rPr>
              <a:t>epic-italia-outreach@lists.infn.it</a:t>
            </a:r>
            <a:endParaRPr lang="en-US" sz="1800" b="1" noProof="1"/>
          </a:p>
          <a:p>
            <a:pPr marL="0" lvl="1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800" b="1" noProof="1">
                <a:solidFill>
                  <a:srgbClr val="0432FF"/>
                </a:solidFill>
              </a:rPr>
              <a:t>  Events for schools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noProof="1"/>
              <a:t>    - «Ti presento ePIC» (high schools),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i="1" noProof="1"/>
              <a:t>       Introduction to the ePIC physics and experiment</a:t>
            </a:r>
            <a:r>
              <a:rPr lang="en-US" sz="1800" noProof="1"/>
              <a:t>, held in several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noProof="1"/>
              <a:t>       INFN sites  </a:t>
            </a:r>
            <a:r>
              <a:rPr lang="en-US" sz="1800" noProof="1">
                <a:hlinkClick r:id="rId11"/>
              </a:rPr>
              <a:t>https://agenda.infn.it/category/2222/</a:t>
            </a:r>
            <a:endParaRPr lang="en-US" sz="1800" noProof="1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noProof="1"/>
              <a:t>    - Hands-on «pilot» event (high schools)  </a:t>
            </a:r>
            <a:r>
              <a:rPr lang="en-US" sz="1800" i="1" noProof="1"/>
              <a:t>in preparation of a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i="1" noProof="1"/>
              <a:t>       future Masterclass </a:t>
            </a:r>
            <a:r>
              <a:rPr lang="en-US" sz="1800" noProof="1">
                <a:hlinkClick r:id="rId12"/>
              </a:rPr>
              <a:t>https://agenda.infn.it/event/51776/</a:t>
            </a:r>
            <a:endParaRPr lang="en-US" sz="1800" noProof="1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noProof="1"/>
              <a:t>    - Event for 10-13 aged students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800" noProof="1"/>
              <a:t> 2 satellite events (to PD2025 and DIS26)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noProof="1"/>
              <a:t>     for </a:t>
            </a:r>
            <a:r>
              <a:rPr lang="en-US" sz="1800" b="1" noProof="1">
                <a:solidFill>
                  <a:srgbClr val="0432FF"/>
                </a:solidFill>
              </a:rPr>
              <a:t>kids and families</a:t>
            </a:r>
          </a:p>
        </p:txBody>
      </p:sp>
      <p:pic>
        <p:nvPicPr>
          <p:cNvPr id="4" name="Segnaposto contenuto 6">
            <a:extLst>
              <a:ext uri="{FF2B5EF4-FFF2-40B4-BE49-F238E27FC236}">
                <a16:creationId xmlns:a16="http://schemas.microsoft.com/office/drawing/2014/main" id="{CCE142B6-C053-1C60-9710-6FCA054F9D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20" t="23214" r="1981"/>
          <a:stretch/>
        </p:blipFill>
        <p:spPr>
          <a:xfrm>
            <a:off x="4811278" y="3029711"/>
            <a:ext cx="2368707" cy="212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12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Viso umano, schermata, sorriso&#10;&#10;Descrizione generata automaticamente">
            <a:extLst>
              <a:ext uri="{FF2B5EF4-FFF2-40B4-BE49-F238E27FC236}">
                <a16:creationId xmlns:a16="http://schemas.microsoft.com/office/drawing/2014/main" id="{23B7DE83-2EBD-AD1F-19E9-F87FFAB084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14" b="9009"/>
          <a:stretch/>
        </p:blipFill>
        <p:spPr>
          <a:xfrm>
            <a:off x="1631092" y="87743"/>
            <a:ext cx="4014170" cy="6652723"/>
          </a:xfrm>
          <a:prstGeom prst="rect">
            <a:avLst/>
          </a:prstGeom>
        </p:spPr>
      </p:pic>
      <p:pic>
        <p:nvPicPr>
          <p:cNvPr id="5" name="Immagine 4" descr="Immagine che contiene testo, Viso umano, schermata, uomo&#10;&#10;Descrizione generata automaticamente">
            <a:extLst>
              <a:ext uri="{FF2B5EF4-FFF2-40B4-BE49-F238E27FC236}">
                <a16:creationId xmlns:a16="http://schemas.microsoft.com/office/drawing/2014/main" id="{2962201C-8BEA-69D0-7E41-0BCEEF5D74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33" b="8505"/>
          <a:stretch/>
        </p:blipFill>
        <p:spPr>
          <a:xfrm>
            <a:off x="6096000" y="63745"/>
            <a:ext cx="4962830" cy="66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66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15ECD-ECFD-72BF-DA0F-C30CF39A0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Outreach Topics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678738-C8C5-A5F8-8F15-BEC61A446DC7}"/>
              </a:ext>
            </a:extLst>
          </p:cNvPr>
          <p:cNvSpPr txBox="1"/>
          <p:nvPr/>
        </p:nvSpPr>
        <p:spPr>
          <a:xfrm>
            <a:off x="580663" y="1191272"/>
            <a:ext cx="1103067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SzPct val="100000"/>
              <a:buChar char="•"/>
              <a:defRPr sz="3500"/>
            </a:pPr>
            <a:r>
              <a:rPr lang="en-US" sz="2000" dirty="0"/>
              <a:t>Nuclear physics outreach collaboration in UK led and coordinated by University of York</a:t>
            </a:r>
          </a:p>
          <a:p>
            <a:pPr marL="228600" indent="-228600">
              <a:buSzPct val="100000"/>
              <a:buChar char="•"/>
              <a:defRPr sz="3500"/>
            </a:pPr>
            <a:r>
              <a:rPr lang="en-US" sz="2000" dirty="0"/>
              <a:t>Run yearly online nuclear physics masterclasses for high school students</a:t>
            </a:r>
          </a:p>
          <a:p>
            <a:pPr marL="228600" indent="-228600">
              <a:buSzPct val="100000"/>
              <a:buChar char="•"/>
              <a:defRPr sz="3500"/>
            </a:pPr>
            <a:r>
              <a:rPr lang="en-US" sz="2000" dirty="0"/>
              <a:t>In addition to curriculum related material, masterclasses are research-led, they involve researchers and research topics</a:t>
            </a:r>
          </a:p>
          <a:p>
            <a:pPr marL="685800" lvl="1" indent="-228600">
              <a:buSzPct val="100000"/>
              <a:buChar char="•"/>
              <a:defRPr sz="3500"/>
            </a:pPr>
            <a:r>
              <a:rPr lang="en-US" sz="2000" dirty="0"/>
              <a:t>e.g.  webinars, research-led modules (</a:t>
            </a:r>
            <a:r>
              <a:rPr lang="en-US" sz="2000" dirty="0" err="1"/>
              <a:t>eg</a:t>
            </a:r>
            <a:r>
              <a:rPr lang="en-US" sz="2000" dirty="0"/>
              <a:t> “particle physics meets nuclear physics” module)</a:t>
            </a:r>
          </a:p>
          <a:p>
            <a:pPr marL="228600" indent="-228600">
              <a:buSzPct val="100000"/>
              <a:buChar char="•"/>
              <a:defRPr sz="3500">
                <a:solidFill>
                  <a:srgbClr val="FF2600"/>
                </a:solidFill>
              </a:defRPr>
            </a:pPr>
            <a:r>
              <a:rPr lang="en-US" sz="2000" dirty="0"/>
              <a:t>Would be great to get EIC embedded in these masterclasses</a:t>
            </a:r>
          </a:p>
          <a:p>
            <a:pPr marL="228600" indent="-228600">
              <a:buSzPct val="100000"/>
              <a:buChar char="•"/>
              <a:defRPr sz="3500">
                <a:solidFill>
                  <a:srgbClr val="0433FF"/>
                </a:solidFill>
              </a:defRPr>
            </a:pPr>
            <a:r>
              <a:rPr lang="en-US" sz="2000" dirty="0"/>
              <a:t>Binding Blocks have STFC funding. Can help support people getting involved (</a:t>
            </a:r>
            <a:r>
              <a:rPr lang="en-US" sz="2000" dirty="0" err="1"/>
              <a:t>eg</a:t>
            </a:r>
            <a:r>
              <a:rPr lang="en-US" sz="2000" dirty="0"/>
              <a:t> materials production, travel)</a:t>
            </a:r>
          </a:p>
          <a:p>
            <a:pPr marL="228600" indent="-228600">
              <a:buSzPct val="100000"/>
              <a:buChar char="•"/>
              <a:defRPr sz="3500"/>
            </a:pPr>
            <a:r>
              <a:rPr lang="en-US" sz="2000" dirty="0"/>
              <a:t>In the past (from University of Glasgow personal experience) we partook in masterclasses via development of “particle physics meets nuclear physics” module, live webinars about our research, and creating pre-recorded videos with PhD students discussing their research in Mainz and </a:t>
            </a:r>
            <a:r>
              <a:rPr lang="en-US" sz="2000" dirty="0" err="1"/>
              <a:t>JLab</a:t>
            </a:r>
            <a:r>
              <a:rPr lang="en-US" sz="2000" dirty="0"/>
              <a:t> or on strong force topics</a:t>
            </a:r>
          </a:p>
          <a:p>
            <a:pPr marL="228600" indent="-228600">
              <a:buSzPct val="100000"/>
              <a:buChar char="•"/>
              <a:defRPr sz="3500"/>
            </a:pPr>
            <a:r>
              <a:rPr lang="en-US" sz="2000" dirty="0"/>
              <a:t>e.g. PhD student videos (</a:t>
            </a:r>
            <a:r>
              <a:rPr lang="en-US" sz="2000" u="sng" dirty="0">
                <a:hlinkClick r:id="rId2"/>
              </a:rPr>
              <a:t>https://www.youtube.com/watch?v=KfB-eU9HUjg</a:t>
            </a:r>
            <a:r>
              <a:rPr lang="en-US" sz="2000" dirty="0"/>
              <a:t> and </a:t>
            </a:r>
            <a:r>
              <a:rPr lang="en-US" sz="2000" u="sng" dirty="0">
                <a:hlinkClick r:id="rId3"/>
              </a:rPr>
              <a:t>https://www.youtube.com/watch?v=nf_sZVCnugI</a:t>
            </a:r>
            <a:r>
              <a:rPr lang="en-US" sz="2000" dirty="0"/>
              <a:t>)</a:t>
            </a:r>
          </a:p>
          <a:p>
            <a:pPr marL="228600" indent="-228600">
              <a:buSzPct val="100000"/>
              <a:buChar char="•"/>
              <a:defRPr sz="3500"/>
            </a:pPr>
            <a:r>
              <a:rPr lang="en-US" sz="2000" dirty="0"/>
              <a:t>Other UK institutions have also joined with similar activities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6619AE-E70D-C780-609D-005C4DCF75B7}"/>
              </a:ext>
            </a:extLst>
          </p:cNvPr>
          <p:cNvSpPr txBox="1"/>
          <p:nvPr/>
        </p:nvSpPr>
        <p:spPr>
          <a:xfrm>
            <a:off x="580663" y="651144"/>
            <a:ext cx="3310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Binding Blocks in UK</a:t>
            </a:r>
          </a:p>
        </p:txBody>
      </p:sp>
    </p:spTree>
    <p:extLst>
      <p:ext uri="{BB962C8B-B14F-4D97-AF65-F5344CB8AC3E}">
        <p14:creationId xmlns:p14="http://schemas.microsoft.com/office/powerpoint/2010/main" val="313934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83EA3-657C-5EC6-846A-C95B3620F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Outreach Topics – II</a:t>
            </a:r>
          </a:p>
        </p:txBody>
      </p:sp>
      <p:pic>
        <p:nvPicPr>
          <p:cNvPr id="4" name="pasted-movie.png" descr="pasted-movie.png">
            <a:extLst>
              <a:ext uri="{FF2B5EF4-FFF2-40B4-BE49-F238E27FC236}">
                <a16:creationId xmlns:a16="http://schemas.microsoft.com/office/drawing/2014/main" id="{67E58B70-9F31-EB57-0701-A9A35E45A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3" y="613381"/>
            <a:ext cx="9689034" cy="557481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It would be great to get EIC embedded within this module">
            <a:extLst>
              <a:ext uri="{FF2B5EF4-FFF2-40B4-BE49-F238E27FC236}">
                <a16:creationId xmlns:a16="http://schemas.microsoft.com/office/drawing/2014/main" id="{BA99C804-9DB7-B376-ED68-18B8D466AA6A}"/>
              </a:ext>
            </a:extLst>
          </p:cNvPr>
          <p:cNvSpPr txBox="1"/>
          <p:nvPr/>
        </p:nvSpPr>
        <p:spPr>
          <a:xfrm>
            <a:off x="4550058" y="6217765"/>
            <a:ext cx="575478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b="1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r>
              <a:rPr sz="1600" dirty="0">
                <a:solidFill>
                  <a:srgbClr val="0432FF"/>
                </a:solidFill>
              </a:rPr>
              <a:t>It would be great to get EIC embedded within this module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176220-1FDA-BF79-CD47-5072627883E9}"/>
              </a:ext>
            </a:extLst>
          </p:cNvPr>
          <p:cNvSpPr/>
          <p:nvPr/>
        </p:nvSpPr>
        <p:spPr>
          <a:xfrm>
            <a:off x="461963" y="5584371"/>
            <a:ext cx="9689034" cy="60382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nline masterclasses:…">
            <a:extLst>
              <a:ext uri="{FF2B5EF4-FFF2-40B4-BE49-F238E27FC236}">
                <a16:creationId xmlns:a16="http://schemas.microsoft.com/office/drawing/2014/main" id="{AA40F94B-03E9-516D-AF6F-E1B7BA460427}"/>
              </a:ext>
            </a:extLst>
          </p:cNvPr>
          <p:cNvSpPr txBox="1"/>
          <p:nvPr/>
        </p:nvSpPr>
        <p:spPr>
          <a:xfrm>
            <a:off x="6500283" y="509923"/>
            <a:ext cx="5975373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3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sz="1600" dirty="0">
                <a:solidFill>
                  <a:srgbClr val="0432FF"/>
                </a:solidFill>
              </a:rPr>
              <a:t>Online masterclasses:</a:t>
            </a:r>
          </a:p>
          <a:p>
            <a:pPr marL="228600" indent="-228600">
              <a:buSzPct val="100000"/>
              <a:buChar char="•"/>
              <a:defRPr sz="3500"/>
            </a:pPr>
            <a:r>
              <a:rPr sz="1600" dirty="0"/>
              <a:t>Pre-16 masterclass </a:t>
            </a:r>
            <a:r>
              <a:rPr sz="1600" u="sng" dirty="0">
                <a:hlinkClick r:id="rId3"/>
              </a:rPr>
              <a:t>https://isaacscience.org/events/2503_pre16_bindingblocks</a:t>
            </a:r>
          </a:p>
          <a:p>
            <a:pPr marL="228600" indent="-228600">
              <a:buSzPct val="100000"/>
              <a:buChar char="•"/>
              <a:defRPr sz="3500"/>
            </a:pPr>
            <a:r>
              <a:rPr sz="1600" dirty="0"/>
              <a:t>Post-16 masterclass </a:t>
            </a:r>
            <a:r>
              <a:rPr sz="1600" u="sng" dirty="0">
                <a:hlinkClick r:id="rId4"/>
              </a:rPr>
              <a:t>https://isaacscience.org/events/2503_post16_bindingblocks</a:t>
            </a:r>
          </a:p>
          <a:p>
            <a:pPr marL="228600" indent="-228600">
              <a:buSzPct val="100000"/>
              <a:buChar char="•"/>
              <a:defRPr sz="3500"/>
            </a:pPr>
            <a:r>
              <a:rPr sz="1600" dirty="0"/>
              <a:t>Students get certificate from University of York after completion</a:t>
            </a:r>
          </a:p>
        </p:txBody>
      </p:sp>
    </p:spTree>
    <p:extLst>
      <p:ext uri="{BB962C8B-B14F-4D97-AF65-F5344CB8AC3E}">
        <p14:creationId xmlns:p14="http://schemas.microsoft.com/office/powerpoint/2010/main" val="1203275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7C780-6CA1-C03B-569E-39701E109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UK Outreach Topics – III</a:t>
            </a:r>
          </a:p>
        </p:txBody>
      </p:sp>
      <p:sp>
        <p:nvSpPr>
          <p:cNvPr id="3" name="Teacher loan kits: https://sites.google.com/york.ac.uk/bindingblocks/teachers/loan-kit…">
            <a:extLst>
              <a:ext uri="{FF2B5EF4-FFF2-40B4-BE49-F238E27FC236}">
                <a16:creationId xmlns:a16="http://schemas.microsoft.com/office/drawing/2014/main" id="{E42F4F56-ABE4-85E8-A0FA-E7BFC3855008}"/>
              </a:ext>
            </a:extLst>
          </p:cNvPr>
          <p:cNvSpPr txBox="1"/>
          <p:nvPr/>
        </p:nvSpPr>
        <p:spPr>
          <a:xfrm>
            <a:off x="461963" y="531618"/>
            <a:ext cx="11669377" cy="2564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3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 sz="2000" b="1" dirty="0">
                <a:solidFill>
                  <a:srgbClr val="0432FF"/>
                </a:solidFill>
              </a:rPr>
              <a:t>Teacher loan kits: </a:t>
            </a:r>
            <a:r>
              <a:rPr sz="2000" u="sng" dirty="0">
                <a:hlinkClick r:id="rId2"/>
              </a:rPr>
              <a:t>https://sites.google.com/york.ac.uk/bindingblocks/teachers/loan-kit</a:t>
            </a:r>
          </a:p>
          <a:p>
            <a:pPr marL="228600" indent="-228600">
              <a:buSzPct val="100000"/>
              <a:buChar char="•"/>
              <a:defRPr sz="3000"/>
            </a:pPr>
            <a:r>
              <a:rPr sz="2000" dirty="0"/>
              <a:t>We developed a couple of these kits in Glasgow (particle scattering kit and cloud chamber) and there are others available too</a:t>
            </a:r>
          </a:p>
          <a:p>
            <a:pPr marL="228600" indent="-228600">
              <a:buSzPct val="100000"/>
              <a:buChar char="•"/>
              <a:defRPr sz="3000"/>
            </a:pPr>
            <a:r>
              <a:rPr sz="2000" dirty="0"/>
              <a:t>Schools can request kits to be sent to them, teachers can also attend teacher training events if they want to - but kits are all self explanatory with accompanying video content explaining how to use them</a:t>
            </a:r>
          </a:p>
          <a:p>
            <a:pPr marL="228600" indent="-228600">
              <a:buSzPct val="100000"/>
              <a:buChar char="•"/>
              <a:defRPr sz="3000"/>
            </a:pPr>
            <a:r>
              <a:rPr sz="2000" dirty="0"/>
              <a:t>Only in England currently - would be nice to expand to other countries/remote places far form Universities (</a:t>
            </a:r>
            <a:r>
              <a:rPr sz="2000" dirty="0" err="1"/>
              <a:t>eg</a:t>
            </a:r>
            <a:r>
              <a:rPr sz="2000" dirty="0"/>
              <a:t> highlands and islands)</a:t>
            </a:r>
          </a:p>
        </p:txBody>
      </p:sp>
      <p:pic>
        <p:nvPicPr>
          <p:cNvPr id="4" name="pasted-movie.png" descr="pasted-movie.png">
            <a:extLst>
              <a:ext uri="{FF2B5EF4-FFF2-40B4-BE49-F238E27FC236}">
                <a16:creationId xmlns:a16="http://schemas.microsoft.com/office/drawing/2014/main" id="{1E27AF67-7C8F-1D5B-C8E5-C421D2801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892" y="3096423"/>
            <a:ext cx="7505518" cy="31786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37584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2830" y="0"/>
            <a:ext cx="10972800" cy="47456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4533" b="1" dirty="0">
                <a:solidFill>
                  <a:srgbClr val="00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Yale Pathways to Science</a:t>
            </a:r>
            <a:endParaRPr lang="en-US" sz="4533" dirty="0"/>
          </a:p>
        </p:txBody>
      </p:sp>
      <p:sp>
        <p:nvSpPr>
          <p:cNvPr id="3" name="Text 1"/>
          <p:cNvSpPr/>
          <p:nvPr/>
        </p:nvSpPr>
        <p:spPr>
          <a:xfrm>
            <a:off x="517002" y="769760"/>
            <a:ext cx="10972800" cy="426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spcAft>
                <a:spcPts val="1333"/>
              </a:spcAft>
            </a:pPr>
            <a:r>
              <a:rPr lang="en-US" sz="2000" dirty="0">
                <a:solidFill>
                  <a:srgbClr val="333333"/>
                </a:solidFill>
              </a:rPr>
              <a:t>Yale Pathways to Science is a free enrichment program connecting New Haven public school students (grades 6–12) with STEM opportunities at Yale.</a:t>
            </a:r>
            <a:endParaRPr lang="en-US" sz="2000" dirty="0"/>
          </a:p>
          <a:p>
            <a:pPr>
              <a:spcAft>
                <a:spcPts val="1333"/>
              </a:spcAft>
            </a:pPr>
            <a:r>
              <a:rPr lang="en-US" sz="2000" dirty="0">
                <a:solidFill>
                  <a:srgbClr val="333333"/>
                </a:solidFill>
              </a:rPr>
              <a:t>The program partners with New Haven, West Haven, and Amity schools to provide hands-on workshops, lab tours, mentoring, and selective summer research opportunities.</a:t>
            </a:r>
            <a:endParaRPr lang="en-US" sz="2000" dirty="0"/>
          </a:p>
          <a:p>
            <a:pPr>
              <a:spcAft>
                <a:spcPts val="800"/>
              </a:spcAft>
            </a:pPr>
            <a:r>
              <a:rPr lang="en-US" sz="2000" dirty="0">
                <a:solidFill>
                  <a:srgbClr val="333333"/>
                </a:solidFill>
              </a:rPr>
              <a:t>Our RHIG group contributes through three outreach efforts:</a:t>
            </a:r>
            <a:endParaRPr lang="en-US" sz="2000" dirty="0"/>
          </a:p>
          <a:p>
            <a:pPr>
              <a:spcAft>
                <a:spcPts val="267"/>
              </a:spcAft>
            </a:pPr>
            <a:r>
              <a:rPr lang="en-US" sz="2000" b="1" dirty="0">
                <a:solidFill>
                  <a:srgbClr val="000000"/>
                </a:solidFill>
              </a:rPr>
              <a:t>1.  Escape the Control Room</a:t>
            </a:r>
            <a:endParaRPr lang="en-US" sz="2000" dirty="0"/>
          </a:p>
          <a:p>
            <a:pPr>
              <a:spcAft>
                <a:spcPts val="800"/>
              </a:spcAft>
            </a:pPr>
            <a:r>
              <a:rPr lang="en-US" sz="1867" dirty="0">
                <a:solidFill>
                  <a:srgbClr val="666666"/>
                </a:solidFill>
              </a:rPr>
              <a:t>     1-hour enrichment activity</a:t>
            </a:r>
            <a:endParaRPr lang="en-US" sz="2000" dirty="0"/>
          </a:p>
          <a:p>
            <a:pPr>
              <a:spcAft>
                <a:spcPts val="267"/>
              </a:spcAft>
            </a:pPr>
            <a:r>
              <a:rPr lang="en-US" sz="2000" b="1" dirty="0">
                <a:solidFill>
                  <a:srgbClr val="000000"/>
                </a:solidFill>
              </a:rPr>
              <a:t>2.  Let’s Smash Some Protons!</a:t>
            </a:r>
            <a:endParaRPr lang="en-US" sz="2000" dirty="0"/>
          </a:p>
          <a:p>
            <a:pPr>
              <a:spcAft>
                <a:spcPts val="800"/>
              </a:spcAft>
            </a:pPr>
            <a:r>
              <a:rPr lang="en-US" sz="1867" dirty="0">
                <a:solidFill>
                  <a:srgbClr val="666666"/>
                </a:solidFill>
              </a:rPr>
              <a:t>     1-week high school course</a:t>
            </a:r>
            <a:endParaRPr lang="en-US" sz="2000" dirty="0"/>
          </a:p>
          <a:p>
            <a:pPr>
              <a:spcAft>
                <a:spcPts val="267"/>
              </a:spcAft>
            </a:pPr>
            <a:r>
              <a:rPr lang="en-US" sz="2000" b="1" dirty="0">
                <a:solidFill>
                  <a:srgbClr val="000000"/>
                </a:solidFill>
              </a:rPr>
              <a:t>3.  Summer Research Internship</a:t>
            </a:r>
            <a:endParaRPr lang="en-US" sz="2000" dirty="0"/>
          </a:p>
          <a:p>
            <a:r>
              <a:rPr lang="en-US" sz="1867" dirty="0">
                <a:solidFill>
                  <a:srgbClr val="666666"/>
                </a:solidFill>
              </a:rPr>
              <a:t>     7-week research experience in Wright Lab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852668" y="4823644"/>
            <a:ext cx="48768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dirty="0">
                <a:solidFill>
                  <a:srgbClr val="286DC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pathways.yale.edu</a:t>
            </a:r>
            <a:endParaRPr lang="en-US" sz="1600" dirty="0"/>
          </a:p>
        </p:txBody>
      </p:sp>
      <p:pic>
        <p:nvPicPr>
          <p:cNvPr id="8" name="Picture 7" descr="A white text on a white background&#10;&#10;AI-generated content may be incorrect.">
            <a:extLst>
              <a:ext uri="{FF2B5EF4-FFF2-40B4-BE49-F238E27FC236}">
                <a16:creationId xmlns:a16="http://schemas.microsoft.com/office/drawing/2014/main" id="{5093B5C0-8C44-1B10-D759-676CACAA7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511" y="3085166"/>
            <a:ext cx="3549154" cy="3156065"/>
          </a:xfrm>
          <a:prstGeom prst="rect">
            <a:avLst/>
          </a:prstGeom>
        </p:spPr>
      </p:pic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647997DB-2A7C-4911-D004-51C6D1D9B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664" y="2288894"/>
            <a:ext cx="3040283" cy="22802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014AF-F210-E302-A889-6323232F9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234" cy="480349"/>
          </a:xfrm>
        </p:spPr>
        <p:txBody>
          <a:bodyPr>
            <a:normAutofit fontScale="90000"/>
          </a:bodyPr>
          <a:lstStyle/>
          <a:p>
            <a:r>
              <a:rPr lang="en-US" noProof="1"/>
              <a:t>General Info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40E34-7C08-1EF3-7B09-6050C0EEA1FC}"/>
              </a:ext>
            </a:extLst>
          </p:cNvPr>
          <p:cNvSpPr txBox="1"/>
          <p:nvPr/>
        </p:nvSpPr>
        <p:spPr>
          <a:xfrm>
            <a:off x="438150" y="606175"/>
            <a:ext cx="113157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/>
              </a:buClr>
            </a:pPr>
            <a:r>
              <a:rPr lang="en-US" b="1" noProof="1">
                <a:solidFill>
                  <a:schemeClr val="bg2"/>
                </a:solidFill>
              </a:rPr>
              <a:t>WG Members:</a:t>
            </a:r>
          </a:p>
          <a:p>
            <a:pPr>
              <a:buClr>
                <a:schemeClr val="bg2"/>
              </a:buClr>
            </a:pPr>
            <a:endParaRPr lang="en-US" noProof="1"/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Armenia: Dr. Hrachya Marukyan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Czech Republic: Prof. Jana Bielcikova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France: Dr. Silvia Niccolai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India: Prof. Md Nasim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Israel: Prof. Zvi Citron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Italy: Prof. Marta Ruspa</a:t>
            </a:r>
          </a:p>
          <a:p>
            <a:pPr lvl="1">
              <a:buClr>
                <a:schemeClr val="bg2"/>
              </a:buClr>
            </a:pPr>
            <a:r>
              <a:rPr lang="en-US" sz="1600" noProof="1">
                <a:solidFill>
                  <a:srgbClr val="202122"/>
                </a:solidFill>
                <a:latin typeface="Arial" panose="020B0604020202020204" pitchFamily="34" charset="0"/>
              </a:rPr>
              <a:t>             Dr. Anna Maragno</a:t>
            </a:r>
            <a:endParaRPr lang="en-US" sz="1600" b="0" i="0" u="none" strike="noStrike" noProof="1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Japan: </a:t>
            </a:r>
            <a:r>
              <a:rPr lang="en-US" sz="1600" noProof="1">
                <a:solidFill>
                  <a:srgbClr val="202122"/>
                </a:solidFill>
                <a:latin typeface="Arial" panose="020B0604020202020204" pitchFamily="34" charset="0"/>
              </a:rPr>
              <a:t>Dr</a:t>
            </a:r>
            <a:r>
              <a:rPr lang="en-US" sz="1600" b="0" i="0" u="none" strike="noStrike" noProof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Masashai Kaneta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Senegal Dr. Sokhna Bineta Amar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Taiwan: Prof. Yi Yang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UK: Prof. Rachel Montgomery</a:t>
            </a:r>
          </a:p>
          <a:p>
            <a:pPr marL="742950" lvl="1" indent="-285750">
              <a:buClr>
                <a:schemeClr val="bg2"/>
              </a:buClr>
              <a:buFont typeface="Wingdings" pitchFamily="2" charset="2"/>
              <a:buChar char="§"/>
            </a:pPr>
            <a:r>
              <a:rPr lang="en-US" sz="1600" b="0" i="0" u="none" strike="noStrike" noProof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USA: Elke-Caroline Aschenauer\</a:t>
            </a:r>
          </a:p>
          <a:p>
            <a:pPr lvl="1">
              <a:buClr>
                <a:schemeClr val="bg2"/>
              </a:buClr>
            </a:pPr>
            <a:r>
              <a:rPr lang="en-US" sz="1600" b="0" i="0" u="none" strike="noStrike" noProof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           Amber Aponte</a:t>
            </a:r>
          </a:p>
          <a:p>
            <a:pPr lvl="1">
              <a:buClr>
                <a:schemeClr val="bg2"/>
              </a:buClr>
            </a:pPr>
            <a:r>
              <a:rPr lang="en-US" sz="1600" noProof="1">
                <a:solidFill>
                  <a:srgbClr val="202122"/>
                </a:solidFill>
                <a:latin typeface="Arial" panose="020B0604020202020204" pitchFamily="34" charset="0"/>
              </a:rPr>
              <a:t>and several early career members</a:t>
            </a:r>
            <a:endParaRPr lang="en-US" sz="1600" b="0" i="0" u="none" strike="noStrike" noProof="1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pPr indent="-230188">
              <a:buClr>
                <a:schemeClr val="bg2"/>
              </a:buClr>
            </a:pPr>
            <a:endParaRPr lang="en-US" noProof="1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en-US" noProof="1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en-US" noProof="1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en-US" noProof="1">
              <a:sym typeface="Wingdings" pitchFamily="2" charset="2"/>
            </a:endParaRPr>
          </a:p>
          <a:p>
            <a:pPr indent="-230188">
              <a:buClr>
                <a:schemeClr val="bg2"/>
              </a:buClr>
            </a:pPr>
            <a:endParaRPr lang="en-US" noProof="1">
              <a:sym typeface="Wingdings" pitchFamily="2" charset="2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19EA22E-4E8D-4DCC-8526-C87648BAD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6111" y="3171517"/>
            <a:ext cx="6818120" cy="184157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6F95D96-78B7-4218-B7B4-956BBD7BE204}"/>
              </a:ext>
            </a:extLst>
          </p:cNvPr>
          <p:cNvSpPr/>
          <p:nvPr/>
        </p:nvSpPr>
        <p:spPr>
          <a:xfrm>
            <a:off x="5657850" y="73437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noProof="1">
                <a:solidFill>
                  <a:srgbClr val="202122"/>
                </a:solidFill>
                <a:latin typeface="Arial" panose="020B0604020202020204" pitchFamily="34" charset="0"/>
              </a:rPr>
              <a:t>Email-list:</a:t>
            </a:r>
            <a:r>
              <a:rPr lang="en-US" noProof="1">
                <a:solidFill>
                  <a:srgbClr val="202122"/>
                </a:solidFill>
                <a:latin typeface="Arial" panose="020B0604020202020204" pitchFamily="34" charset="0"/>
              </a:rPr>
              <a:t> eic-outreach-wg@lists.bnl.gov</a:t>
            </a:r>
            <a:br>
              <a:rPr lang="en-US" noProof="1">
                <a:solidFill>
                  <a:srgbClr val="202122"/>
                </a:solidFill>
                <a:latin typeface="Arial" panose="020B0604020202020204" pitchFamily="34" charset="0"/>
              </a:rPr>
            </a:br>
            <a:endParaRPr lang="en-US" noProof="1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b="1" noProof="1">
                <a:solidFill>
                  <a:srgbClr val="202122"/>
                </a:solidFill>
                <a:latin typeface="Arial" panose="020B0604020202020204" pitchFamily="34" charset="0"/>
              </a:rPr>
              <a:t>Regular Meeting:</a:t>
            </a:r>
            <a:r>
              <a:rPr lang="en-US" noProof="1">
                <a:solidFill>
                  <a:srgbClr val="202122"/>
                </a:solidFill>
                <a:latin typeface="Arial" panose="020B0604020202020204" pitchFamily="34" charset="0"/>
              </a:rPr>
              <a:t> Biweekly Wednesdays</a:t>
            </a:r>
          </a:p>
          <a:p>
            <a:r>
              <a:rPr lang="en-US" noProof="1">
                <a:solidFill>
                  <a:srgbClr val="202122"/>
                </a:solidFill>
                <a:latin typeface="Arial" panose="020B0604020202020204" pitchFamily="34" charset="0"/>
              </a:rPr>
              <a:t>                               8:15 am NY-Time</a:t>
            </a:r>
          </a:p>
          <a:p>
            <a:endParaRPr lang="en-US" noProof="1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en-US" b="1" noProof="1">
                <a:solidFill>
                  <a:srgbClr val="202122"/>
                </a:solidFill>
                <a:latin typeface="Arial" panose="020B0604020202020204" pitchFamily="34" charset="0"/>
              </a:rPr>
              <a:t>Wiki-Page: </a:t>
            </a:r>
            <a:r>
              <a:rPr lang="en-US" noProof="1">
                <a:solidFill>
                  <a:srgbClr val="202122"/>
                </a:solidFill>
                <a:latin typeface="Arial" panose="020B0604020202020204" pitchFamily="34" charset="0"/>
              </a:rPr>
              <a:t>https://wiki.bnl.gov/EPIC/index.php?title=EICOutreach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165EFE-D7D1-FCA7-F593-6AFC4A9FBABE}"/>
              </a:ext>
            </a:extLst>
          </p:cNvPr>
          <p:cNvSpPr txBox="1"/>
          <p:nvPr/>
        </p:nvSpPr>
        <p:spPr>
          <a:xfrm>
            <a:off x="1504704" y="5456865"/>
            <a:ext cx="9206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noProof="1">
                <a:solidFill>
                  <a:srgbClr val="0432FF"/>
                </a:solidFill>
              </a:rPr>
              <a:t>Everybody is welcome to the meetings, helping with activities</a:t>
            </a:r>
          </a:p>
        </p:txBody>
      </p:sp>
    </p:spTree>
    <p:extLst>
      <p:ext uri="{BB962C8B-B14F-4D97-AF65-F5344CB8AC3E}">
        <p14:creationId xmlns:p14="http://schemas.microsoft.com/office/powerpoint/2010/main" val="1745170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EC2EE-E7A9-054C-B12A-D029495A2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67" y="0"/>
            <a:ext cx="11959493" cy="480349"/>
          </a:xfrm>
        </p:spPr>
        <p:txBody>
          <a:bodyPr>
            <a:normAutofit fontScale="90000"/>
          </a:bodyPr>
          <a:lstStyle/>
          <a:p>
            <a:r>
              <a:rPr lang="en-US" noProof="1"/>
              <a:t>The Global Goals of the WG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DACA92-A1D4-334D-BCDA-F0D0444D6744}"/>
              </a:ext>
            </a:extLst>
          </p:cNvPr>
          <p:cNvSpPr txBox="1"/>
          <p:nvPr/>
        </p:nvSpPr>
        <p:spPr>
          <a:xfrm>
            <a:off x="563788" y="1280446"/>
            <a:ext cx="11295583" cy="2870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noProof="1"/>
              <a:t>Expand EIC experimental community 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noProof="1"/>
              <a:t>Built up a STEM pipeline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noProof="1"/>
              <a:t>Provide opportunities for early career scientist especially from developing countries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noProof="1"/>
              <a:t>Develop a truly diverse workforce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noProof="1"/>
              <a:t>Make the EIC a real international facility</a:t>
            </a:r>
          </a:p>
          <a:p>
            <a:pPr algn="ctr">
              <a:spcAft>
                <a:spcPts val="300"/>
              </a:spcAft>
              <a:buClr>
                <a:srgbClr val="0432FF"/>
              </a:buClr>
            </a:pPr>
            <a:r>
              <a:rPr lang="en-US" sz="2400" b="0" i="0" u="none" strike="noStrike" noProof="1">
                <a:effectLst/>
              </a:rPr>
              <a:t>Spread EIC science to general public</a:t>
            </a:r>
            <a:endParaRPr lang="en-US" sz="2400" noProof="1"/>
          </a:p>
        </p:txBody>
      </p:sp>
    </p:spTree>
    <p:extLst>
      <p:ext uri="{BB962C8B-B14F-4D97-AF65-F5344CB8AC3E}">
        <p14:creationId xmlns:p14="http://schemas.microsoft.com/office/powerpoint/2010/main" val="2365255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849CB5-2FFE-47AF-58D0-AAF2721CD839}"/>
              </a:ext>
            </a:extLst>
          </p:cNvPr>
          <p:cNvSpPr txBox="1"/>
          <p:nvPr/>
        </p:nvSpPr>
        <p:spPr>
          <a:xfrm>
            <a:off x="2553195" y="3167390"/>
            <a:ext cx="7072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432FF"/>
                </a:solidFill>
              </a:rPr>
              <a:t>Examples of Activities in different Countries</a:t>
            </a:r>
          </a:p>
        </p:txBody>
      </p:sp>
    </p:spTree>
    <p:extLst>
      <p:ext uri="{BB962C8B-B14F-4D97-AF65-F5344CB8AC3E}">
        <p14:creationId xmlns:p14="http://schemas.microsoft.com/office/powerpoint/2010/main" val="3973385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B418A675-94DF-CD71-593E-0187C1473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09221"/>
          </a:xfrm>
        </p:spPr>
        <p:txBody>
          <a:bodyPr/>
          <a:lstStyle/>
          <a:p>
            <a:r>
              <a:rPr lang="en-US" noProof="1">
                <a:cs typeface="Arial"/>
              </a:rPr>
              <a:t>BNL EIC LinkedIn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A8DB1-B9D1-0BBB-19C9-5525632BA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27522" y="6316595"/>
            <a:ext cx="43248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33A556B-7C63-244D-9B7C-B0EA8042B330}" type="slidenum">
              <a:rPr lang="en-US" noProof="1" smtClean="0"/>
              <a:pPr>
                <a:spcAft>
                  <a:spcPts val="600"/>
                </a:spcAft>
              </a:pPr>
              <a:t>5</a:t>
            </a:fld>
            <a:endParaRPr lang="en-US" noProof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D5CFCC-7CB4-08C9-5290-B946CC6BB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4140" y="930082"/>
            <a:ext cx="3455948" cy="45220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B0A410-7521-A0DB-F5E5-D1721AAD2302}"/>
              </a:ext>
            </a:extLst>
          </p:cNvPr>
          <p:cNvSpPr txBox="1"/>
          <p:nvPr/>
        </p:nvSpPr>
        <p:spPr>
          <a:xfrm>
            <a:off x="545350" y="964236"/>
            <a:ext cx="4857750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noProof="1">
                <a:cs typeface="Arial"/>
              </a:rPr>
              <a:t>Official page for the project, launched January 2026</a:t>
            </a:r>
          </a:p>
          <a:p>
            <a:pPr marL="285750" indent="-285750">
              <a:buFont typeface="Arial"/>
              <a:buChar char="•"/>
            </a:pPr>
            <a:r>
              <a:rPr lang="en-US" sz="2000" noProof="1">
                <a:cs typeface="Arial"/>
              </a:rPr>
              <a:t>Latest developments</a:t>
            </a:r>
          </a:p>
          <a:p>
            <a:pPr marL="285750" indent="-285750">
              <a:buFont typeface="Arial"/>
              <a:buChar char="•"/>
            </a:pPr>
            <a:r>
              <a:rPr lang="en-US" sz="2000" noProof="1">
                <a:cs typeface="Arial"/>
              </a:rPr>
              <a:t>Project milestones</a:t>
            </a:r>
          </a:p>
          <a:p>
            <a:pPr marL="285750" indent="-285750">
              <a:buFont typeface="Arial"/>
              <a:buChar char="•"/>
            </a:pPr>
            <a:r>
              <a:rPr lang="en-US" sz="2000" noProof="1">
                <a:cs typeface="Arial"/>
              </a:rPr>
              <a:t>Staff profiles</a:t>
            </a:r>
          </a:p>
          <a:p>
            <a:pPr marL="285750" indent="-285750">
              <a:buFont typeface="Arial"/>
              <a:buChar char="•"/>
            </a:pPr>
            <a:r>
              <a:rPr lang="en-US" sz="2000" noProof="1">
                <a:cs typeface="Arial"/>
              </a:rPr>
              <a:t>Leadership spotlight</a:t>
            </a:r>
          </a:p>
          <a:p>
            <a:pPr marL="285750" indent="-285750">
              <a:buFont typeface="Arial"/>
              <a:buChar char="•"/>
            </a:pPr>
            <a:r>
              <a:rPr lang="en-US" sz="2000" noProof="1">
                <a:cs typeface="Arial"/>
              </a:rPr>
              <a:t>Technological advancements</a:t>
            </a:r>
          </a:p>
          <a:p>
            <a:pPr marL="285750" indent="-285750">
              <a:buFont typeface="Arial"/>
              <a:buChar char="•"/>
            </a:pPr>
            <a:r>
              <a:rPr lang="en-US" sz="2000" noProof="1">
                <a:cs typeface="Arial"/>
              </a:rPr>
              <a:t>Partnerships and collaborations </a:t>
            </a:r>
          </a:p>
          <a:p>
            <a:pPr marL="285750" indent="-285750">
              <a:buFont typeface="Arial"/>
              <a:buChar char="•"/>
            </a:pPr>
            <a:r>
              <a:rPr lang="en-US" sz="2000" noProof="1">
                <a:cs typeface="Arial"/>
              </a:rPr>
              <a:t>Multi-media</a:t>
            </a:r>
          </a:p>
          <a:p>
            <a:pPr marL="285750" indent="-285750">
              <a:buFont typeface="Arial"/>
              <a:buChar char="•"/>
            </a:pPr>
            <a:r>
              <a:rPr lang="en-US" sz="2000" noProof="1">
                <a:cs typeface="Arial"/>
              </a:rPr>
              <a:t>Authentic</a:t>
            </a:r>
          </a:p>
          <a:p>
            <a:endParaRPr lang="en-US" sz="2000" noProof="1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000" noProof="1"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90A792C-5EBD-60DD-640D-19972973B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248" y="1263353"/>
            <a:ext cx="2498892" cy="460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11BCE-23C1-D023-3EEF-8BED61EF7B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234" y="3657918"/>
            <a:ext cx="3240016" cy="2850481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1D481B6-000E-5D24-521B-5A57B48662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021500" y="4173350"/>
            <a:ext cx="1346711" cy="134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43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3AE0D-2122-88F5-2B4A-835CB1B63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EIC Outreach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67E4B-68EE-C8BF-B2DF-5C9BFD94E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1963" y="633988"/>
            <a:ext cx="6260563" cy="4891110"/>
          </a:xfrm>
        </p:spPr>
        <p:txBody>
          <a:bodyPr/>
          <a:lstStyle/>
          <a:p>
            <a:r>
              <a:rPr lang="en-US" noProof="1"/>
              <a:t>BNL Summer Sundays “Fascinating Physics”: EIC Open House - August 2026</a:t>
            </a:r>
          </a:p>
          <a:p>
            <a:r>
              <a:rPr lang="en-US" noProof="1"/>
              <a:t>“Let’s Smash the Proton” session for high schoolers – July 2026</a:t>
            </a:r>
          </a:p>
          <a:p>
            <a:pPr lvl="1"/>
            <a:r>
              <a:rPr lang="en-US" noProof="1"/>
              <a:t>“Escape the Control Room” activity (based on Yale Pathways Summer Scholars Program)</a:t>
            </a:r>
          </a:p>
          <a:p>
            <a:r>
              <a:rPr lang="en-US" noProof="1"/>
              <a:t>BNL PubSci event: “The Secrets of Matter: Journey to the Electron-Ion Collider”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1666F-DA4A-DFA7-D2B8-150F97667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noProof="1" smtClean="0"/>
              <a:pPr algn="ctr"/>
              <a:t>6</a:t>
            </a:fld>
            <a:endParaRPr lang="en-US" noProof="1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D29C26C-6F33-7887-CBB6-201874A24B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7194302" y="217931"/>
            <a:ext cx="4549463" cy="28616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2441AA-665B-C150-AEAF-1413BCC41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682" y="3844587"/>
            <a:ext cx="3981855" cy="26545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40925A-F61D-D214-BF6D-A7787F67F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45" y="3961705"/>
            <a:ext cx="3006307" cy="1920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AF8E9B-2A3D-A923-EBB2-5D45301E4A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5730"/>
          <a:stretch>
            <a:fillRect/>
          </a:stretch>
        </p:blipFill>
        <p:spPr>
          <a:xfrm>
            <a:off x="7491929" y="3021028"/>
            <a:ext cx="4549463" cy="286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85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19866-692B-2B2A-EA2D-B4F36120E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ePIC Outreach Initiative – early Career Group</a:t>
            </a:r>
            <a:endParaRPr lang="en-US" noProof="1"/>
          </a:p>
        </p:txBody>
      </p:sp>
      <p:pic>
        <p:nvPicPr>
          <p:cNvPr id="4" name="Image 0" descr="/home/claude/epic_radio_logo.png">
            <a:extLst>
              <a:ext uri="{FF2B5EF4-FFF2-40B4-BE49-F238E27FC236}">
                <a16:creationId xmlns:a16="http://schemas.microsoft.com/office/drawing/2014/main" id="{446AFA1B-C8FF-F805-0EAD-00E474F47C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302240" y="97536"/>
            <a:ext cx="853440" cy="853440"/>
          </a:xfrm>
          <a:prstGeom prst="rect">
            <a:avLst/>
          </a:prstGeom>
        </p:spPr>
      </p:pic>
      <p:pic>
        <p:nvPicPr>
          <p:cNvPr id="5" name="Image 1" descr="/home/claude/ree.png">
            <a:extLst>
              <a:ext uri="{FF2B5EF4-FFF2-40B4-BE49-F238E27FC236}">
                <a16:creationId xmlns:a16="http://schemas.microsoft.com/office/drawing/2014/main" id="{FB53A14B-4E48-D216-1578-87221AF5B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41024" y="97536"/>
            <a:ext cx="853440" cy="853440"/>
          </a:xfrm>
          <a:prstGeom prst="rect">
            <a:avLst/>
          </a:prstGeom>
        </p:spPr>
      </p:pic>
      <p:sp>
        <p:nvSpPr>
          <p:cNvPr id="6" name="Shape 5">
            <a:extLst>
              <a:ext uri="{FF2B5EF4-FFF2-40B4-BE49-F238E27FC236}">
                <a16:creationId xmlns:a16="http://schemas.microsoft.com/office/drawing/2014/main" id="{9F94893D-48B8-582B-2B98-4E8B17407D62}"/>
              </a:ext>
            </a:extLst>
          </p:cNvPr>
          <p:cNvSpPr/>
          <p:nvPr/>
        </p:nvSpPr>
        <p:spPr>
          <a:xfrm>
            <a:off x="402261" y="1044421"/>
            <a:ext cx="3657600" cy="3925824"/>
          </a:xfrm>
          <a:prstGeom prst="rect">
            <a:avLst/>
          </a:prstGeom>
          <a:solidFill>
            <a:srgbClr val="DEDEDE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5F869926-99C6-AD3D-230E-8B96F0F3EA59}"/>
              </a:ext>
            </a:extLst>
          </p:cNvPr>
          <p:cNvSpPr/>
          <p:nvPr/>
        </p:nvSpPr>
        <p:spPr>
          <a:xfrm>
            <a:off x="335205" y="977365"/>
            <a:ext cx="3657600" cy="3925824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AC39E22A-9428-2E0D-9CB8-DFDE09ABDB8B}"/>
              </a:ext>
            </a:extLst>
          </p:cNvPr>
          <p:cNvSpPr/>
          <p:nvPr/>
        </p:nvSpPr>
        <p:spPr>
          <a:xfrm>
            <a:off x="335205" y="977365"/>
            <a:ext cx="3657600" cy="755904"/>
          </a:xfrm>
          <a:prstGeom prst="rect">
            <a:avLst/>
          </a:prstGeom>
          <a:solidFill>
            <a:srgbClr val="1A237E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BFCE3767-3D50-A1E4-5961-070C1206B496}"/>
              </a:ext>
            </a:extLst>
          </p:cNvPr>
          <p:cNvSpPr/>
          <p:nvPr/>
        </p:nvSpPr>
        <p:spPr>
          <a:xfrm>
            <a:off x="1798245" y="1148053"/>
            <a:ext cx="731520" cy="73152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142A41E6-95D5-BCB3-DCE0-20AF9F5EF151}"/>
              </a:ext>
            </a:extLst>
          </p:cNvPr>
          <p:cNvSpPr/>
          <p:nvPr/>
        </p:nvSpPr>
        <p:spPr>
          <a:xfrm>
            <a:off x="1798245" y="1148053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667" noProof="1">
                <a:solidFill>
                  <a:srgbClr val="000000"/>
                </a:solidFill>
              </a:rPr>
              <a:t>🎯</a:t>
            </a:r>
            <a:endParaRPr lang="en-US" sz="2667" noProof="1"/>
          </a:p>
        </p:txBody>
      </p:sp>
      <p:sp>
        <p:nvSpPr>
          <p:cNvPr id="11" name="Text 10">
            <a:extLst>
              <a:ext uri="{FF2B5EF4-FFF2-40B4-BE49-F238E27FC236}">
                <a16:creationId xmlns:a16="http://schemas.microsoft.com/office/drawing/2014/main" id="{6F1D0481-6364-9740-4804-17DA953260C5}"/>
              </a:ext>
            </a:extLst>
          </p:cNvPr>
          <p:cNvSpPr/>
          <p:nvPr/>
        </p:nvSpPr>
        <p:spPr>
          <a:xfrm>
            <a:off x="457125" y="1806421"/>
            <a:ext cx="341376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67" b="1" noProof="1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Our Goal</a:t>
            </a:r>
            <a:endParaRPr lang="en-US" sz="1667" noProof="1"/>
          </a:p>
        </p:txBody>
      </p:sp>
      <p:sp>
        <p:nvSpPr>
          <p:cNvPr id="12" name="Shape 11">
            <a:extLst>
              <a:ext uri="{FF2B5EF4-FFF2-40B4-BE49-F238E27FC236}">
                <a16:creationId xmlns:a16="http://schemas.microsoft.com/office/drawing/2014/main" id="{CD15E223-6ABF-61ED-959E-B48B7A5F6304}"/>
              </a:ext>
            </a:extLst>
          </p:cNvPr>
          <p:cNvSpPr/>
          <p:nvPr/>
        </p:nvSpPr>
        <p:spPr>
          <a:xfrm>
            <a:off x="554661" y="2233141"/>
            <a:ext cx="3218688" cy="24384"/>
          </a:xfrm>
          <a:prstGeom prst="rect">
            <a:avLst/>
          </a:prstGeom>
          <a:solidFill>
            <a:srgbClr val="1A237E">
              <a:alpha val="45000"/>
            </a:srgbClr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13" name="Shape 12">
            <a:extLst>
              <a:ext uri="{FF2B5EF4-FFF2-40B4-BE49-F238E27FC236}">
                <a16:creationId xmlns:a16="http://schemas.microsoft.com/office/drawing/2014/main" id="{74D05C9B-923B-A284-57E7-95436339216D}"/>
              </a:ext>
            </a:extLst>
          </p:cNvPr>
          <p:cNvSpPr/>
          <p:nvPr/>
        </p:nvSpPr>
        <p:spPr>
          <a:xfrm>
            <a:off x="542469" y="2476981"/>
            <a:ext cx="134112" cy="134112"/>
          </a:xfrm>
          <a:prstGeom prst="ellipse">
            <a:avLst/>
          </a:prstGeom>
          <a:solidFill>
            <a:srgbClr val="1A237E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9966EEA0-6D82-FB19-5318-8A87CE3B8731}"/>
              </a:ext>
            </a:extLst>
          </p:cNvPr>
          <p:cNvSpPr/>
          <p:nvPr/>
        </p:nvSpPr>
        <p:spPr>
          <a:xfrm>
            <a:off x="749733" y="2342869"/>
            <a:ext cx="3096768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noProof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Make EIC science accessible to the general public</a:t>
            </a:r>
            <a:endParaRPr lang="en-US" sz="1333" noProof="1"/>
          </a:p>
        </p:txBody>
      </p:sp>
      <p:sp>
        <p:nvSpPr>
          <p:cNvPr id="15" name="Shape 14">
            <a:extLst>
              <a:ext uri="{FF2B5EF4-FFF2-40B4-BE49-F238E27FC236}">
                <a16:creationId xmlns:a16="http://schemas.microsoft.com/office/drawing/2014/main" id="{86B3D669-B11F-EF2B-FA3E-E6DDF0B04CAB}"/>
              </a:ext>
            </a:extLst>
          </p:cNvPr>
          <p:cNvSpPr/>
          <p:nvPr/>
        </p:nvSpPr>
        <p:spPr>
          <a:xfrm>
            <a:off x="542469" y="3110965"/>
            <a:ext cx="134112" cy="134112"/>
          </a:xfrm>
          <a:prstGeom prst="ellipse">
            <a:avLst/>
          </a:prstGeom>
          <a:solidFill>
            <a:srgbClr val="1A237E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16" name="Text 15">
            <a:extLst>
              <a:ext uri="{FF2B5EF4-FFF2-40B4-BE49-F238E27FC236}">
                <a16:creationId xmlns:a16="http://schemas.microsoft.com/office/drawing/2014/main" id="{B8DABCF5-8F4E-B2F4-6C49-005C330D3F8C}"/>
              </a:ext>
            </a:extLst>
          </p:cNvPr>
          <p:cNvSpPr/>
          <p:nvPr/>
        </p:nvSpPr>
        <p:spPr>
          <a:xfrm>
            <a:off x="749733" y="2976853"/>
            <a:ext cx="3096768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noProof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Engage physics students, PhDs &amp; researchers globally</a:t>
            </a:r>
            <a:endParaRPr lang="en-US" sz="1333" noProof="1"/>
          </a:p>
        </p:txBody>
      </p:sp>
      <p:sp>
        <p:nvSpPr>
          <p:cNvPr id="17" name="Shape 16">
            <a:extLst>
              <a:ext uri="{FF2B5EF4-FFF2-40B4-BE49-F238E27FC236}">
                <a16:creationId xmlns:a16="http://schemas.microsoft.com/office/drawing/2014/main" id="{ED9CD72A-E596-4CC6-77B1-BBE77B273C09}"/>
              </a:ext>
            </a:extLst>
          </p:cNvPr>
          <p:cNvSpPr/>
          <p:nvPr/>
        </p:nvSpPr>
        <p:spPr>
          <a:xfrm>
            <a:off x="542469" y="3744949"/>
            <a:ext cx="134112" cy="134112"/>
          </a:xfrm>
          <a:prstGeom prst="ellipse">
            <a:avLst/>
          </a:prstGeom>
          <a:solidFill>
            <a:srgbClr val="1A237E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18" name="Text 17">
            <a:extLst>
              <a:ext uri="{FF2B5EF4-FFF2-40B4-BE49-F238E27FC236}">
                <a16:creationId xmlns:a16="http://schemas.microsoft.com/office/drawing/2014/main" id="{2CECEA6F-E91B-26B6-E0D6-6E7CDBE7672A}"/>
              </a:ext>
            </a:extLst>
          </p:cNvPr>
          <p:cNvSpPr/>
          <p:nvPr/>
        </p:nvSpPr>
        <p:spPr>
          <a:xfrm>
            <a:off x="749733" y="3610837"/>
            <a:ext cx="3096768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noProof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Highlight early-career researchers &amp; diversity</a:t>
            </a:r>
            <a:endParaRPr lang="en-US" sz="1333" noProof="1"/>
          </a:p>
        </p:txBody>
      </p:sp>
      <p:sp>
        <p:nvSpPr>
          <p:cNvPr id="19" name="Shape 18">
            <a:extLst>
              <a:ext uri="{FF2B5EF4-FFF2-40B4-BE49-F238E27FC236}">
                <a16:creationId xmlns:a16="http://schemas.microsoft.com/office/drawing/2014/main" id="{5CAA54DF-BE92-8E12-5C9E-78B807ED31CE}"/>
              </a:ext>
            </a:extLst>
          </p:cNvPr>
          <p:cNvSpPr/>
          <p:nvPr/>
        </p:nvSpPr>
        <p:spPr>
          <a:xfrm>
            <a:off x="542469" y="4378933"/>
            <a:ext cx="134112" cy="134112"/>
          </a:xfrm>
          <a:prstGeom prst="ellipse">
            <a:avLst/>
          </a:prstGeom>
          <a:solidFill>
            <a:srgbClr val="1A237E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20" name="Text 19">
            <a:extLst>
              <a:ext uri="{FF2B5EF4-FFF2-40B4-BE49-F238E27FC236}">
                <a16:creationId xmlns:a16="http://schemas.microsoft.com/office/drawing/2014/main" id="{82F1EF36-F3A8-A3AA-A0BE-36ED94885A47}"/>
              </a:ext>
            </a:extLst>
          </p:cNvPr>
          <p:cNvSpPr/>
          <p:nvPr/>
        </p:nvSpPr>
        <p:spPr>
          <a:xfrm>
            <a:off x="749733" y="4244821"/>
            <a:ext cx="3096768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noProof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Build a lasting public narrative for the ePIC collaboration</a:t>
            </a:r>
            <a:endParaRPr lang="en-US" sz="1333" noProof="1"/>
          </a:p>
        </p:txBody>
      </p:sp>
      <p:sp>
        <p:nvSpPr>
          <p:cNvPr id="21" name="Shape 20">
            <a:extLst>
              <a:ext uri="{FF2B5EF4-FFF2-40B4-BE49-F238E27FC236}">
                <a16:creationId xmlns:a16="http://schemas.microsoft.com/office/drawing/2014/main" id="{6DBAB126-325F-506A-78E2-9952255643BB}"/>
              </a:ext>
            </a:extLst>
          </p:cNvPr>
          <p:cNvSpPr/>
          <p:nvPr/>
        </p:nvSpPr>
        <p:spPr>
          <a:xfrm>
            <a:off x="4450005" y="1044421"/>
            <a:ext cx="3657600" cy="3925824"/>
          </a:xfrm>
          <a:prstGeom prst="rect">
            <a:avLst/>
          </a:prstGeom>
          <a:solidFill>
            <a:srgbClr val="DEDEDE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22" name="Shape 21">
            <a:extLst>
              <a:ext uri="{FF2B5EF4-FFF2-40B4-BE49-F238E27FC236}">
                <a16:creationId xmlns:a16="http://schemas.microsoft.com/office/drawing/2014/main" id="{CFFDE1E1-99E3-2BB8-A349-EA4866AD820A}"/>
              </a:ext>
            </a:extLst>
          </p:cNvPr>
          <p:cNvSpPr/>
          <p:nvPr/>
        </p:nvSpPr>
        <p:spPr>
          <a:xfrm>
            <a:off x="4382949" y="977365"/>
            <a:ext cx="3657600" cy="3925824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23" name="Shape 22">
            <a:extLst>
              <a:ext uri="{FF2B5EF4-FFF2-40B4-BE49-F238E27FC236}">
                <a16:creationId xmlns:a16="http://schemas.microsoft.com/office/drawing/2014/main" id="{29BC62F4-C66F-96DF-98F7-7FACDBF18E5B}"/>
              </a:ext>
            </a:extLst>
          </p:cNvPr>
          <p:cNvSpPr/>
          <p:nvPr/>
        </p:nvSpPr>
        <p:spPr>
          <a:xfrm>
            <a:off x="4382949" y="977365"/>
            <a:ext cx="3657600" cy="755904"/>
          </a:xfrm>
          <a:prstGeom prst="rect">
            <a:avLst/>
          </a:prstGeom>
          <a:solidFill>
            <a:srgbClr val="4527A0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24" name="Shape 23">
            <a:extLst>
              <a:ext uri="{FF2B5EF4-FFF2-40B4-BE49-F238E27FC236}">
                <a16:creationId xmlns:a16="http://schemas.microsoft.com/office/drawing/2014/main" id="{5F23D6C7-16B5-D9A3-5FA5-84B3A0DF3A5F}"/>
              </a:ext>
            </a:extLst>
          </p:cNvPr>
          <p:cNvSpPr/>
          <p:nvPr/>
        </p:nvSpPr>
        <p:spPr>
          <a:xfrm>
            <a:off x="5845989" y="1148053"/>
            <a:ext cx="731520" cy="73152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25" name="Text 24">
            <a:extLst>
              <a:ext uri="{FF2B5EF4-FFF2-40B4-BE49-F238E27FC236}">
                <a16:creationId xmlns:a16="http://schemas.microsoft.com/office/drawing/2014/main" id="{1053280E-808F-8261-9F05-16ACDF64551C}"/>
              </a:ext>
            </a:extLst>
          </p:cNvPr>
          <p:cNvSpPr/>
          <p:nvPr/>
        </p:nvSpPr>
        <p:spPr>
          <a:xfrm>
            <a:off x="5845989" y="1148053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667" noProof="1">
                <a:solidFill>
                  <a:srgbClr val="000000"/>
                </a:solidFill>
              </a:rPr>
              <a:t>🎙</a:t>
            </a:r>
            <a:endParaRPr lang="en-US" sz="2667" noProof="1"/>
          </a:p>
        </p:txBody>
      </p:sp>
      <p:sp>
        <p:nvSpPr>
          <p:cNvPr id="26" name="Text 25">
            <a:extLst>
              <a:ext uri="{FF2B5EF4-FFF2-40B4-BE49-F238E27FC236}">
                <a16:creationId xmlns:a16="http://schemas.microsoft.com/office/drawing/2014/main" id="{B8D92DCA-3A0D-E2EB-6086-6524C4475855}"/>
              </a:ext>
            </a:extLst>
          </p:cNvPr>
          <p:cNvSpPr/>
          <p:nvPr/>
        </p:nvSpPr>
        <p:spPr>
          <a:xfrm>
            <a:off x="4504869" y="1806421"/>
            <a:ext cx="341376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67" b="1" noProof="1">
                <a:solidFill>
                  <a:srgbClr val="4527A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Podcast — ePIC Radio</a:t>
            </a:r>
            <a:endParaRPr lang="en-US" sz="1667" noProof="1"/>
          </a:p>
        </p:txBody>
      </p:sp>
      <p:sp>
        <p:nvSpPr>
          <p:cNvPr id="27" name="Shape 26">
            <a:extLst>
              <a:ext uri="{FF2B5EF4-FFF2-40B4-BE49-F238E27FC236}">
                <a16:creationId xmlns:a16="http://schemas.microsoft.com/office/drawing/2014/main" id="{2F67E8DC-69F6-743D-E046-858C0E11FB9C}"/>
              </a:ext>
            </a:extLst>
          </p:cNvPr>
          <p:cNvSpPr/>
          <p:nvPr/>
        </p:nvSpPr>
        <p:spPr>
          <a:xfrm>
            <a:off x="4602405" y="2233141"/>
            <a:ext cx="3218688" cy="24384"/>
          </a:xfrm>
          <a:prstGeom prst="rect">
            <a:avLst/>
          </a:prstGeom>
          <a:solidFill>
            <a:srgbClr val="4527A0">
              <a:alpha val="45000"/>
            </a:srgbClr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28" name="Shape 27">
            <a:extLst>
              <a:ext uri="{FF2B5EF4-FFF2-40B4-BE49-F238E27FC236}">
                <a16:creationId xmlns:a16="http://schemas.microsoft.com/office/drawing/2014/main" id="{EBDE5775-675B-217B-87E5-27BC81CC2A20}"/>
              </a:ext>
            </a:extLst>
          </p:cNvPr>
          <p:cNvSpPr/>
          <p:nvPr/>
        </p:nvSpPr>
        <p:spPr>
          <a:xfrm>
            <a:off x="4590213" y="2476981"/>
            <a:ext cx="134112" cy="134112"/>
          </a:xfrm>
          <a:prstGeom prst="ellipse">
            <a:avLst/>
          </a:prstGeom>
          <a:solidFill>
            <a:srgbClr val="4527A0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29" name="Text 28">
            <a:extLst>
              <a:ext uri="{FF2B5EF4-FFF2-40B4-BE49-F238E27FC236}">
                <a16:creationId xmlns:a16="http://schemas.microsoft.com/office/drawing/2014/main" id="{CCF2DECB-2C98-6C36-F014-8EA422A0B2AE}"/>
              </a:ext>
            </a:extLst>
          </p:cNvPr>
          <p:cNvSpPr/>
          <p:nvPr/>
        </p:nvSpPr>
        <p:spPr>
          <a:xfrm>
            <a:off x="4797477" y="2342869"/>
            <a:ext cx="3096768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noProof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Monthly episodes, 45–60 min, on YouTube</a:t>
            </a:r>
            <a:endParaRPr lang="en-US" sz="1333" noProof="1"/>
          </a:p>
        </p:txBody>
      </p:sp>
      <p:sp>
        <p:nvSpPr>
          <p:cNvPr id="30" name="Shape 29">
            <a:extLst>
              <a:ext uri="{FF2B5EF4-FFF2-40B4-BE49-F238E27FC236}">
                <a16:creationId xmlns:a16="http://schemas.microsoft.com/office/drawing/2014/main" id="{5DFFA3B6-67BD-EE3E-AB8C-7CB01FF30407}"/>
              </a:ext>
            </a:extLst>
          </p:cNvPr>
          <p:cNvSpPr/>
          <p:nvPr/>
        </p:nvSpPr>
        <p:spPr>
          <a:xfrm>
            <a:off x="4590213" y="3110965"/>
            <a:ext cx="134112" cy="134112"/>
          </a:xfrm>
          <a:prstGeom prst="ellipse">
            <a:avLst/>
          </a:prstGeom>
          <a:solidFill>
            <a:srgbClr val="4527A0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31" name="Text 30">
            <a:extLst>
              <a:ext uri="{FF2B5EF4-FFF2-40B4-BE49-F238E27FC236}">
                <a16:creationId xmlns:a16="http://schemas.microsoft.com/office/drawing/2014/main" id="{9FD8BEAF-6BD8-451A-3E34-B3012BD04614}"/>
              </a:ext>
            </a:extLst>
          </p:cNvPr>
          <p:cNvSpPr/>
          <p:nvPr/>
        </p:nvSpPr>
        <p:spPr>
          <a:xfrm>
            <a:off x="4797477" y="2976853"/>
            <a:ext cx="3096768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noProof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Live broadcasts &amp; interview-style recordings</a:t>
            </a:r>
            <a:endParaRPr lang="en-US" sz="1333" noProof="1"/>
          </a:p>
        </p:txBody>
      </p:sp>
      <p:sp>
        <p:nvSpPr>
          <p:cNvPr id="32" name="Shape 31">
            <a:extLst>
              <a:ext uri="{FF2B5EF4-FFF2-40B4-BE49-F238E27FC236}">
                <a16:creationId xmlns:a16="http://schemas.microsoft.com/office/drawing/2014/main" id="{D2511E03-08F3-11DE-0BD5-3B6E52816595}"/>
              </a:ext>
            </a:extLst>
          </p:cNvPr>
          <p:cNvSpPr/>
          <p:nvPr/>
        </p:nvSpPr>
        <p:spPr>
          <a:xfrm>
            <a:off x="4590213" y="3744949"/>
            <a:ext cx="134112" cy="134112"/>
          </a:xfrm>
          <a:prstGeom prst="ellipse">
            <a:avLst/>
          </a:prstGeom>
          <a:solidFill>
            <a:srgbClr val="4527A0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33" name="Text 32">
            <a:extLst>
              <a:ext uri="{FF2B5EF4-FFF2-40B4-BE49-F238E27FC236}">
                <a16:creationId xmlns:a16="http://schemas.microsoft.com/office/drawing/2014/main" id="{647FF33B-CCE6-2155-3AE9-E7F1803F10DB}"/>
              </a:ext>
            </a:extLst>
          </p:cNvPr>
          <p:cNvSpPr/>
          <p:nvPr/>
        </p:nvSpPr>
        <p:spPr>
          <a:xfrm>
            <a:off x="4797477" y="3610837"/>
            <a:ext cx="3096768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noProof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Topics: EIC history, detectors, physics &amp; beyond</a:t>
            </a:r>
            <a:endParaRPr lang="en-US" sz="1333" noProof="1"/>
          </a:p>
        </p:txBody>
      </p:sp>
      <p:sp>
        <p:nvSpPr>
          <p:cNvPr id="34" name="Shape 33">
            <a:extLst>
              <a:ext uri="{FF2B5EF4-FFF2-40B4-BE49-F238E27FC236}">
                <a16:creationId xmlns:a16="http://schemas.microsoft.com/office/drawing/2014/main" id="{1EC142FA-518E-DE61-8541-B2335489CDA9}"/>
              </a:ext>
            </a:extLst>
          </p:cNvPr>
          <p:cNvSpPr/>
          <p:nvPr/>
        </p:nvSpPr>
        <p:spPr>
          <a:xfrm>
            <a:off x="4590213" y="4378933"/>
            <a:ext cx="134112" cy="134112"/>
          </a:xfrm>
          <a:prstGeom prst="ellipse">
            <a:avLst/>
          </a:prstGeom>
          <a:solidFill>
            <a:srgbClr val="4527A0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35" name="Text 34">
            <a:extLst>
              <a:ext uri="{FF2B5EF4-FFF2-40B4-BE49-F238E27FC236}">
                <a16:creationId xmlns:a16="http://schemas.microsoft.com/office/drawing/2014/main" id="{075C0A53-3384-9B2C-4A49-E0EFA3A54BA0}"/>
              </a:ext>
            </a:extLst>
          </p:cNvPr>
          <p:cNvSpPr/>
          <p:nvPr/>
        </p:nvSpPr>
        <p:spPr>
          <a:xfrm>
            <a:off x="4797477" y="4244821"/>
            <a:ext cx="3096768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noProof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Early-career spotlight &amp; community discussions</a:t>
            </a:r>
            <a:endParaRPr lang="en-US" sz="1333" noProof="1"/>
          </a:p>
        </p:txBody>
      </p:sp>
      <p:sp>
        <p:nvSpPr>
          <p:cNvPr id="36" name="Shape 35">
            <a:extLst>
              <a:ext uri="{FF2B5EF4-FFF2-40B4-BE49-F238E27FC236}">
                <a16:creationId xmlns:a16="http://schemas.microsoft.com/office/drawing/2014/main" id="{2037D846-E9E8-5E60-9868-C9BFF87B4CEA}"/>
              </a:ext>
            </a:extLst>
          </p:cNvPr>
          <p:cNvSpPr/>
          <p:nvPr/>
        </p:nvSpPr>
        <p:spPr>
          <a:xfrm>
            <a:off x="8497749" y="1044421"/>
            <a:ext cx="3657600" cy="3925824"/>
          </a:xfrm>
          <a:prstGeom prst="rect">
            <a:avLst/>
          </a:prstGeom>
          <a:solidFill>
            <a:srgbClr val="DEDEDE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37" name="Shape 36">
            <a:extLst>
              <a:ext uri="{FF2B5EF4-FFF2-40B4-BE49-F238E27FC236}">
                <a16:creationId xmlns:a16="http://schemas.microsoft.com/office/drawing/2014/main" id="{CE5C18B2-200D-37A5-E47C-53850EE7A0EF}"/>
              </a:ext>
            </a:extLst>
          </p:cNvPr>
          <p:cNvSpPr/>
          <p:nvPr/>
        </p:nvSpPr>
        <p:spPr>
          <a:xfrm>
            <a:off x="8430693" y="977365"/>
            <a:ext cx="3657600" cy="3925824"/>
          </a:xfrm>
          <a:prstGeom prst="rect">
            <a:avLst/>
          </a:prstGeom>
          <a:solidFill>
            <a:srgbClr val="FAFAFA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38" name="Shape 37">
            <a:extLst>
              <a:ext uri="{FF2B5EF4-FFF2-40B4-BE49-F238E27FC236}">
                <a16:creationId xmlns:a16="http://schemas.microsoft.com/office/drawing/2014/main" id="{775EC6CA-5996-C9C2-E313-5F0A50F6A7A3}"/>
              </a:ext>
            </a:extLst>
          </p:cNvPr>
          <p:cNvSpPr/>
          <p:nvPr/>
        </p:nvSpPr>
        <p:spPr>
          <a:xfrm>
            <a:off x="8430693" y="977365"/>
            <a:ext cx="3657600" cy="755904"/>
          </a:xfrm>
          <a:prstGeom prst="rect">
            <a:avLst/>
          </a:prstGeom>
          <a:solidFill>
            <a:srgbClr val="00695C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39" name="Shape 38">
            <a:extLst>
              <a:ext uri="{FF2B5EF4-FFF2-40B4-BE49-F238E27FC236}">
                <a16:creationId xmlns:a16="http://schemas.microsoft.com/office/drawing/2014/main" id="{2BCA4DF5-1644-F846-9671-26576193D47C}"/>
              </a:ext>
            </a:extLst>
          </p:cNvPr>
          <p:cNvSpPr/>
          <p:nvPr/>
        </p:nvSpPr>
        <p:spPr>
          <a:xfrm>
            <a:off x="9893733" y="1148053"/>
            <a:ext cx="731520" cy="73152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40" name="Text 39">
            <a:extLst>
              <a:ext uri="{FF2B5EF4-FFF2-40B4-BE49-F238E27FC236}">
                <a16:creationId xmlns:a16="http://schemas.microsoft.com/office/drawing/2014/main" id="{D4492078-6482-2281-4304-3B1DE956A72D}"/>
              </a:ext>
            </a:extLst>
          </p:cNvPr>
          <p:cNvSpPr/>
          <p:nvPr/>
        </p:nvSpPr>
        <p:spPr>
          <a:xfrm>
            <a:off x="9893733" y="1148053"/>
            <a:ext cx="731520" cy="7315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2667" noProof="1">
                <a:solidFill>
                  <a:srgbClr val="000000"/>
                </a:solidFill>
              </a:rPr>
              <a:t>📱</a:t>
            </a:r>
            <a:endParaRPr lang="en-US" sz="2667" noProof="1"/>
          </a:p>
        </p:txBody>
      </p:sp>
      <p:sp>
        <p:nvSpPr>
          <p:cNvPr id="41" name="Text 40">
            <a:extLst>
              <a:ext uri="{FF2B5EF4-FFF2-40B4-BE49-F238E27FC236}">
                <a16:creationId xmlns:a16="http://schemas.microsoft.com/office/drawing/2014/main" id="{232E0695-391F-AD1C-9AD6-B8E342CDA48F}"/>
              </a:ext>
            </a:extLst>
          </p:cNvPr>
          <p:cNvSpPr/>
          <p:nvPr/>
        </p:nvSpPr>
        <p:spPr>
          <a:xfrm>
            <a:off x="8552613" y="1806421"/>
            <a:ext cx="3413760" cy="3901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667" b="1" noProof="1">
                <a:solidFill>
                  <a:srgbClr val="00695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Social Media</a:t>
            </a:r>
            <a:endParaRPr lang="en-US" sz="1667" noProof="1"/>
          </a:p>
        </p:txBody>
      </p:sp>
      <p:sp>
        <p:nvSpPr>
          <p:cNvPr id="42" name="Shape 41">
            <a:extLst>
              <a:ext uri="{FF2B5EF4-FFF2-40B4-BE49-F238E27FC236}">
                <a16:creationId xmlns:a16="http://schemas.microsoft.com/office/drawing/2014/main" id="{BF9D63B5-3AA5-B81D-63AA-9246726D3D4F}"/>
              </a:ext>
            </a:extLst>
          </p:cNvPr>
          <p:cNvSpPr/>
          <p:nvPr/>
        </p:nvSpPr>
        <p:spPr>
          <a:xfrm>
            <a:off x="8650149" y="2233141"/>
            <a:ext cx="3218688" cy="24384"/>
          </a:xfrm>
          <a:prstGeom prst="rect">
            <a:avLst/>
          </a:prstGeom>
          <a:solidFill>
            <a:srgbClr val="00695C">
              <a:alpha val="45000"/>
            </a:srgbClr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43" name="Shape 42">
            <a:extLst>
              <a:ext uri="{FF2B5EF4-FFF2-40B4-BE49-F238E27FC236}">
                <a16:creationId xmlns:a16="http://schemas.microsoft.com/office/drawing/2014/main" id="{5269EBAB-2AFB-70AB-B520-6B88FD4DC40B}"/>
              </a:ext>
            </a:extLst>
          </p:cNvPr>
          <p:cNvSpPr/>
          <p:nvPr/>
        </p:nvSpPr>
        <p:spPr>
          <a:xfrm>
            <a:off x="8637957" y="2476981"/>
            <a:ext cx="134112" cy="134112"/>
          </a:xfrm>
          <a:prstGeom prst="ellipse">
            <a:avLst/>
          </a:prstGeom>
          <a:solidFill>
            <a:srgbClr val="00695C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44" name="Text 43">
            <a:extLst>
              <a:ext uri="{FF2B5EF4-FFF2-40B4-BE49-F238E27FC236}">
                <a16:creationId xmlns:a16="http://schemas.microsoft.com/office/drawing/2014/main" id="{EAA429BD-B12D-97AB-6ACF-557C84A28F62}"/>
              </a:ext>
            </a:extLst>
          </p:cNvPr>
          <p:cNvSpPr/>
          <p:nvPr/>
        </p:nvSpPr>
        <p:spPr>
          <a:xfrm>
            <a:off x="8845221" y="2342869"/>
            <a:ext cx="3096768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noProof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Short explainer reels — 30 sec to 1 min</a:t>
            </a:r>
            <a:endParaRPr lang="en-US" sz="1333" noProof="1"/>
          </a:p>
        </p:txBody>
      </p:sp>
      <p:sp>
        <p:nvSpPr>
          <p:cNvPr id="45" name="Shape 44">
            <a:extLst>
              <a:ext uri="{FF2B5EF4-FFF2-40B4-BE49-F238E27FC236}">
                <a16:creationId xmlns:a16="http://schemas.microsoft.com/office/drawing/2014/main" id="{F9299B91-78DE-253E-5879-4D3A175EC607}"/>
              </a:ext>
            </a:extLst>
          </p:cNvPr>
          <p:cNvSpPr/>
          <p:nvPr/>
        </p:nvSpPr>
        <p:spPr>
          <a:xfrm>
            <a:off x="8637957" y="3110965"/>
            <a:ext cx="134112" cy="134112"/>
          </a:xfrm>
          <a:prstGeom prst="ellipse">
            <a:avLst/>
          </a:prstGeom>
          <a:solidFill>
            <a:srgbClr val="00695C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46" name="Text 45">
            <a:extLst>
              <a:ext uri="{FF2B5EF4-FFF2-40B4-BE49-F238E27FC236}">
                <a16:creationId xmlns:a16="http://schemas.microsoft.com/office/drawing/2014/main" id="{A2FD9EAD-2047-459C-C7A9-F958225872C2}"/>
              </a:ext>
            </a:extLst>
          </p:cNvPr>
          <p:cNvSpPr/>
          <p:nvPr/>
        </p:nvSpPr>
        <p:spPr>
          <a:xfrm>
            <a:off x="8845221" y="2976853"/>
            <a:ext cx="3096768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noProof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Detector series &amp; physics topic series</a:t>
            </a:r>
            <a:endParaRPr lang="en-US" sz="1333" noProof="1"/>
          </a:p>
        </p:txBody>
      </p:sp>
      <p:sp>
        <p:nvSpPr>
          <p:cNvPr id="47" name="Shape 46">
            <a:extLst>
              <a:ext uri="{FF2B5EF4-FFF2-40B4-BE49-F238E27FC236}">
                <a16:creationId xmlns:a16="http://schemas.microsoft.com/office/drawing/2014/main" id="{507D9F06-9B5F-41E0-298F-AC6C334B6EAB}"/>
              </a:ext>
            </a:extLst>
          </p:cNvPr>
          <p:cNvSpPr/>
          <p:nvPr/>
        </p:nvSpPr>
        <p:spPr>
          <a:xfrm>
            <a:off x="8637957" y="3744949"/>
            <a:ext cx="134112" cy="134112"/>
          </a:xfrm>
          <a:prstGeom prst="ellipse">
            <a:avLst/>
          </a:prstGeom>
          <a:solidFill>
            <a:srgbClr val="00695C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48" name="Text 47">
            <a:extLst>
              <a:ext uri="{FF2B5EF4-FFF2-40B4-BE49-F238E27FC236}">
                <a16:creationId xmlns:a16="http://schemas.microsoft.com/office/drawing/2014/main" id="{47AD157E-A5E1-B07F-2FB5-0A3D69910DC4}"/>
              </a:ext>
            </a:extLst>
          </p:cNvPr>
          <p:cNvSpPr/>
          <p:nvPr/>
        </p:nvSpPr>
        <p:spPr>
          <a:xfrm>
            <a:off x="8845221" y="3610837"/>
            <a:ext cx="3096768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noProof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"Who We Are" videos + weekly Q&amp;A</a:t>
            </a:r>
            <a:endParaRPr lang="en-US" sz="1333" noProof="1"/>
          </a:p>
        </p:txBody>
      </p:sp>
      <p:sp>
        <p:nvSpPr>
          <p:cNvPr id="49" name="Shape 48">
            <a:extLst>
              <a:ext uri="{FF2B5EF4-FFF2-40B4-BE49-F238E27FC236}">
                <a16:creationId xmlns:a16="http://schemas.microsoft.com/office/drawing/2014/main" id="{289A96DC-1EEC-EC45-EA31-AE325BA2D99E}"/>
              </a:ext>
            </a:extLst>
          </p:cNvPr>
          <p:cNvSpPr/>
          <p:nvPr/>
        </p:nvSpPr>
        <p:spPr>
          <a:xfrm>
            <a:off x="8637957" y="4378933"/>
            <a:ext cx="134112" cy="134112"/>
          </a:xfrm>
          <a:prstGeom prst="ellipse">
            <a:avLst/>
          </a:prstGeom>
          <a:solidFill>
            <a:srgbClr val="00695C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50" name="Text 49">
            <a:extLst>
              <a:ext uri="{FF2B5EF4-FFF2-40B4-BE49-F238E27FC236}">
                <a16:creationId xmlns:a16="http://schemas.microsoft.com/office/drawing/2014/main" id="{1AAAEDB3-71D3-859F-74B8-5A1546658676}"/>
              </a:ext>
            </a:extLst>
          </p:cNvPr>
          <p:cNvSpPr/>
          <p:nvPr/>
        </p:nvSpPr>
        <p:spPr>
          <a:xfrm>
            <a:off x="8845221" y="4244821"/>
            <a:ext cx="3096768" cy="5852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noProof="1">
                <a:solidFill>
                  <a:srgbClr val="33333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Instagram, TikTok, YouTube &amp; LinkedIn</a:t>
            </a:r>
            <a:endParaRPr lang="en-US" sz="1333" noProof="1"/>
          </a:p>
        </p:txBody>
      </p:sp>
      <p:sp>
        <p:nvSpPr>
          <p:cNvPr id="51" name="Shape 50">
            <a:extLst>
              <a:ext uri="{FF2B5EF4-FFF2-40B4-BE49-F238E27FC236}">
                <a16:creationId xmlns:a16="http://schemas.microsoft.com/office/drawing/2014/main" id="{A92F5A5C-718D-33C5-E51E-6105BDE32CD4}"/>
              </a:ext>
            </a:extLst>
          </p:cNvPr>
          <p:cNvSpPr/>
          <p:nvPr/>
        </p:nvSpPr>
        <p:spPr>
          <a:xfrm>
            <a:off x="335205" y="5037301"/>
            <a:ext cx="11753088" cy="341376"/>
          </a:xfrm>
          <a:prstGeom prst="rect">
            <a:avLst/>
          </a:prstGeom>
          <a:solidFill>
            <a:srgbClr val="EEF0FB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52" name="Text 51">
            <a:extLst>
              <a:ext uri="{FF2B5EF4-FFF2-40B4-BE49-F238E27FC236}">
                <a16:creationId xmlns:a16="http://schemas.microsoft.com/office/drawing/2014/main" id="{A7CE98B3-AF53-6B84-31F7-C28DBEF61DAB}"/>
              </a:ext>
            </a:extLst>
          </p:cNvPr>
          <p:cNvSpPr/>
          <p:nvPr/>
        </p:nvSpPr>
        <p:spPr>
          <a:xfrm>
            <a:off x="481509" y="5037301"/>
            <a:ext cx="11484864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b="1" noProof="1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we reach everyone:  </a:t>
            </a:r>
            <a:r>
              <a:rPr lang="en-US" sz="1333" noProof="1">
                <a:solidFill>
                  <a:srgbClr val="3747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YouTube  •  Instagram  •  TikTok  •  LinkedIn  •  Live Q&amp;A  •  Country pages  •  Conference clips &amp; interviews</a:t>
            </a:r>
            <a:endParaRPr lang="en-US" sz="1333" noProof="1"/>
          </a:p>
        </p:txBody>
      </p:sp>
      <p:sp>
        <p:nvSpPr>
          <p:cNvPr id="53" name="Text 3">
            <a:extLst>
              <a:ext uri="{FF2B5EF4-FFF2-40B4-BE49-F238E27FC236}">
                <a16:creationId xmlns:a16="http://schemas.microsoft.com/office/drawing/2014/main" id="{11DCF78B-0809-9BC9-0376-3E540993EA1F}"/>
              </a:ext>
            </a:extLst>
          </p:cNvPr>
          <p:cNvSpPr/>
          <p:nvPr/>
        </p:nvSpPr>
        <p:spPr>
          <a:xfrm>
            <a:off x="461963" y="547405"/>
            <a:ext cx="9509760" cy="3169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i="1" noProof="1">
                <a:solidFill>
                  <a:srgbClr val="607D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Our Goals  •  Our Plan  •  How We Reach the World</a:t>
            </a:r>
            <a:endParaRPr lang="en-US" sz="1600" noProof="1"/>
          </a:p>
        </p:txBody>
      </p:sp>
      <p:sp>
        <p:nvSpPr>
          <p:cNvPr id="54" name="Shape 50">
            <a:extLst>
              <a:ext uri="{FF2B5EF4-FFF2-40B4-BE49-F238E27FC236}">
                <a16:creationId xmlns:a16="http://schemas.microsoft.com/office/drawing/2014/main" id="{6327E0B8-0F2F-8B52-423B-C2C4CCD54519}"/>
              </a:ext>
            </a:extLst>
          </p:cNvPr>
          <p:cNvSpPr/>
          <p:nvPr/>
        </p:nvSpPr>
        <p:spPr>
          <a:xfrm>
            <a:off x="358356" y="5303520"/>
            <a:ext cx="11753088" cy="341376"/>
          </a:xfrm>
          <a:prstGeom prst="rect">
            <a:avLst/>
          </a:prstGeom>
          <a:solidFill>
            <a:srgbClr val="EEF0FB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55" name="Text 51">
            <a:extLst>
              <a:ext uri="{FF2B5EF4-FFF2-40B4-BE49-F238E27FC236}">
                <a16:creationId xmlns:a16="http://schemas.microsoft.com/office/drawing/2014/main" id="{0EA111DB-DBD8-F9E7-0F40-852F75CF9C86}"/>
              </a:ext>
            </a:extLst>
          </p:cNvPr>
          <p:cNvSpPr/>
          <p:nvPr/>
        </p:nvSpPr>
        <p:spPr>
          <a:xfrm>
            <a:off x="446785" y="5303520"/>
            <a:ext cx="11484864" cy="34137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33" b="1" noProof="1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we reach everyone:  </a:t>
            </a:r>
            <a:r>
              <a:rPr lang="en-US" sz="1333" noProof="1">
                <a:solidFill>
                  <a:srgbClr val="37474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YouTube  •  Instagram  •  TikTok  •  LinkedIn  •  Live Q&amp;A  •  Country pages  •  Conference clips &amp; interviews</a:t>
            </a:r>
            <a:endParaRPr lang="en-US" sz="1333" noProof="1"/>
          </a:p>
        </p:txBody>
      </p:sp>
      <p:sp>
        <p:nvSpPr>
          <p:cNvPr id="56" name="Shape 52">
            <a:extLst>
              <a:ext uri="{FF2B5EF4-FFF2-40B4-BE49-F238E27FC236}">
                <a16:creationId xmlns:a16="http://schemas.microsoft.com/office/drawing/2014/main" id="{B8442035-2182-84DE-6AD9-ED38F5BA432A}"/>
              </a:ext>
            </a:extLst>
          </p:cNvPr>
          <p:cNvSpPr/>
          <p:nvPr/>
        </p:nvSpPr>
        <p:spPr>
          <a:xfrm>
            <a:off x="219456" y="5766816"/>
            <a:ext cx="11753088" cy="731520"/>
          </a:xfrm>
          <a:prstGeom prst="rect">
            <a:avLst/>
          </a:prstGeom>
          <a:solidFill>
            <a:srgbClr val="F5F5F5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57" name="Shape 53">
            <a:extLst>
              <a:ext uri="{FF2B5EF4-FFF2-40B4-BE49-F238E27FC236}">
                <a16:creationId xmlns:a16="http://schemas.microsoft.com/office/drawing/2014/main" id="{1128B2CE-6C0B-39E5-9A7C-1EC66A8BCD9B}"/>
              </a:ext>
            </a:extLst>
          </p:cNvPr>
          <p:cNvSpPr/>
          <p:nvPr/>
        </p:nvSpPr>
        <p:spPr>
          <a:xfrm>
            <a:off x="219456" y="5766816"/>
            <a:ext cx="11753088" cy="42672"/>
          </a:xfrm>
          <a:prstGeom prst="rect">
            <a:avLst/>
          </a:prstGeom>
          <a:solidFill>
            <a:srgbClr val="1A237E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58" name="Shape 54">
            <a:extLst>
              <a:ext uri="{FF2B5EF4-FFF2-40B4-BE49-F238E27FC236}">
                <a16:creationId xmlns:a16="http://schemas.microsoft.com/office/drawing/2014/main" id="{702AD672-4F43-1AF2-9EFE-9D87A4D766B1}"/>
              </a:ext>
            </a:extLst>
          </p:cNvPr>
          <p:cNvSpPr/>
          <p:nvPr/>
        </p:nvSpPr>
        <p:spPr>
          <a:xfrm>
            <a:off x="1036320" y="6096000"/>
            <a:ext cx="10302240" cy="30480"/>
          </a:xfrm>
          <a:prstGeom prst="rect">
            <a:avLst/>
          </a:prstGeom>
          <a:solidFill>
            <a:srgbClr val="9FA8DA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59" name="Shape 55">
            <a:extLst>
              <a:ext uri="{FF2B5EF4-FFF2-40B4-BE49-F238E27FC236}">
                <a16:creationId xmlns:a16="http://schemas.microsoft.com/office/drawing/2014/main" id="{2833A722-74FE-0FF3-759B-F08C825F518A}"/>
              </a:ext>
            </a:extLst>
          </p:cNvPr>
          <p:cNvSpPr/>
          <p:nvPr/>
        </p:nvSpPr>
        <p:spPr>
          <a:xfrm>
            <a:off x="914400" y="6004560"/>
            <a:ext cx="243840" cy="243840"/>
          </a:xfrm>
          <a:prstGeom prst="ellipse">
            <a:avLst/>
          </a:prstGeom>
          <a:solidFill>
            <a:srgbClr val="1A237E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60" name="Text 57">
            <a:extLst>
              <a:ext uri="{FF2B5EF4-FFF2-40B4-BE49-F238E27FC236}">
                <a16:creationId xmlns:a16="http://schemas.microsoft.com/office/drawing/2014/main" id="{EB609332-106D-DB5E-2C29-76B32EF7DCE8}"/>
              </a:ext>
            </a:extLst>
          </p:cNvPr>
          <p:cNvSpPr/>
          <p:nvPr/>
        </p:nvSpPr>
        <p:spPr>
          <a:xfrm>
            <a:off x="-304800" y="6291072"/>
            <a:ext cx="2682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40" noProof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Branding &amp; team confirmation</a:t>
            </a:r>
            <a:endParaRPr lang="en-US" sz="1040" noProof="1"/>
          </a:p>
        </p:txBody>
      </p:sp>
      <p:sp>
        <p:nvSpPr>
          <p:cNvPr id="61" name="Shape 58">
            <a:extLst>
              <a:ext uri="{FF2B5EF4-FFF2-40B4-BE49-F238E27FC236}">
                <a16:creationId xmlns:a16="http://schemas.microsoft.com/office/drawing/2014/main" id="{BBC8EB9D-ED38-1DB2-B231-9A9D73A3A7AF}"/>
              </a:ext>
            </a:extLst>
          </p:cNvPr>
          <p:cNvSpPr/>
          <p:nvPr/>
        </p:nvSpPr>
        <p:spPr>
          <a:xfrm>
            <a:off x="4352544" y="6004560"/>
            <a:ext cx="243840" cy="243840"/>
          </a:xfrm>
          <a:prstGeom prst="ellipse">
            <a:avLst/>
          </a:prstGeom>
          <a:solidFill>
            <a:srgbClr val="1A237E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62" name="Text 59">
            <a:extLst>
              <a:ext uri="{FF2B5EF4-FFF2-40B4-BE49-F238E27FC236}">
                <a16:creationId xmlns:a16="http://schemas.microsoft.com/office/drawing/2014/main" id="{C08D9455-8293-D35C-61A6-D81A1B3F7ABC}"/>
              </a:ext>
            </a:extLst>
          </p:cNvPr>
          <p:cNvSpPr/>
          <p:nvPr/>
        </p:nvSpPr>
        <p:spPr>
          <a:xfrm>
            <a:off x="3133344" y="5833872"/>
            <a:ext cx="2682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133" b="1" noProof="1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June 2026</a:t>
            </a:r>
            <a:endParaRPr lang="en-US" sz="1133" noProof="1"/>
          </a:p>
        </p:txBody>
      </p:sp>
      <p:sp>
        <p:nvSpPr>
          <p:cNvPr id="63" name="Text 60">
            <a:extLst>
              <a:ext uri="{FF2B5EF4-FFF2-40B4-BE49-F238E27FC236}">
                <a16:creationId xmlns:a16="http://schemas.microsoft.com/office/drawing/2014/main" id="{A4A803F2-6AC0-7835-8AF4-EC2D9485623B}"/>
              </a:ext>
            </a:extLst>
          </p:cNvPr>
          <p:cNvSpPr/>
          <p:nvPr/>
        </p:nvSpPr>
        <p:spPr>
          <a:xfrm>
            <a:off x="3133344" y="6291072"/>
            <a:ext cx="2682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40" noProof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Launch channels + Episode 1</a:t>
            </a:r>
            <a:endParaRPr lang="en-US" sz="1040" noProof="1"/>
          </a:p>
        </p:txBody>
      </p:sp>
      <p:sp>
        <p:nvSpPr>
          <p:cNvPr id="64" name="Shape 61">
            <a:extLst>
              <a:ext uri="{FF2B5EF4-FFF2-40B4-BE49-F238E27FC236}">
                <a16:creationId xmlns:a16="http://schemas.microsoft.com/office/drawing/2014/main" id="{A91BD86E-6C3C-EA9A-6EA2-53E1AA207576}"/>
              </a:ext>
            </a:extLst>
          </p:cNvPr>
          <p:cNvSpPr/>
          <p:nvPr/>
        </p:nvSpPr>
        <p:spPr>
          <a:xfrm>
            <a:off x="7790688" y="6004560"/>
            <a:ext cx="243840" cy="243840"/>
          </a:xfrm>
          <a:prstGeom prst="ellipse">
            <a:avLst/>
          </a:prstGeom>
          <a:solidFill>
            <a:srgbClr val="1A237E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65" name="Text 62">
            <a:extLst>
              <a:ext uri="{FF2B5EF4-FFF2-40B4-BE49-F238E27FC236}">
                <a16:creationId xmlns:a16="http://schemas.microsoft.com/office/drawing/2014/main" id="{ACBD25C7-B7E6-345F-7D4F-59AC8A4DACB1}"/>
              </a:ext>
            </a:extLst>
          </p:cNvPr>
          <p:cNvSpPr/>
          <p:nvPr/>
        </p:nvSpPr>
        <p:spPr>
          <a:xfrm>
            <a:off x="6571488" y="5833872"/>
            <a:ext cx="2682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133" b="1" noProof="1">
                <a:solidFill>
                  <a:srgbClr val="1A237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July 2026</a:t>
            </a:r>
            <a:endParaRPr lang="en-US" sz="1133" noProof="1"/>
          </a:p>
        </p:txBody>
      </p:sp>
      <p:sp>
        <p:nvSpPr>
          <p:cNvPr id="66" name="Text 63">
            <a:extLst>
              <a:ext uri="{FF2B5EF4-FFF2-40B4-BE49-F238E27FC236}">
                <a16:creationId xmlns:a16="http://schemas.microsoft.com/office/drawing/2014/main" id="{3634A5E1-D3FA-012F-3E77-B3C7BF4288AB}"/>
              </a:ext>
            </a:extLst>
          </p:cNvPr>
          <p:cNvSpPr/>
          <p:nvPr/>
        </p:nvSpPr>
        <p:spPr>
          <a:xfrm>
            <a:off x="6571488" y="6291072"/>
            <a:ext cx="2682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40" noProof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Episode 2 + weekly posts</a:t>
            </a:r>
            <a:endParaRPr lang="en-US" sz="1040" noProof="1"/>
          </a:p>
        </p:txBody>
      </p:sp>
      <p:sp>
        <p:nvSpPr>
          <p:cNvPr id="67" name="Shape 64">
            <a:extLst>
              <a:ext uri="{FF2B5EF4-FFF2-40B4-BE49-F238E27FC236}">
                <a16:creationId xmlns:a16="http://schemas.microsoft.com/office/drawing/2014/main" id="{F6657D11-293A-E770-0044-B064A0FE0258}"/>
              </a:ext>
            </a:extLst>
          </p:cNvPr>
          <p:cNvSpPr/>
          <p:nvPr/>
        </p:nvSpPr>
        <p:spPr>
          <a:xfrm>
            <a:off x="11228832" y="6004560"/>
            <a:ext cx="243840" cy="243840"/>
          </a:xfrm>
          <a:prstGeom prst="ellipse">
            <a:avLst/>
          </a:prstGeom>
          <a:solidFill>
            <a:srgbClr val="1A237E"/>
          </a:solidFill>
          <a:ln/>
        </p:spPr>
        <p:txBody>
          <a:bodyPr/>
          <a:lstStyle/>
          <a:p>
            <a:endParaRPr lang="en-US" sz="2400" noProof="1"/>
          </a:p>
        </p:txBody>
      </p:sp>
      <p:sp>
        <p:nvSpPr>
          <p:cNvPr id="68" name="Text 66">
            <a:extLst>
              <a:ext uri="{FF2B5EF4-FFF2-40B4-BE49-F238E27FC236}">
                <a16:creationId xmlns:a16="http://schemas.microsoft.com/office/drawing/2014/main" id="{F3077818-1951-BD48-C5F3-13CCBC618B86}"/>
              </a:ext>
            </a:extLst>
          </p:cNvPr>
          <p:cNvSpPr/>
          <p:nvPr/>
        </p:nvSpPr>
        <p:spPr>
          <a:xfrm>
            <a:off x="9662383" y="6291072"/>
            <a:ext cx="268224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40" noProof="1">
                <a:solidFill>
                  <a:srgbClr val="546E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Monthly podcast &amp; ongoing content</a:t>
            </a:r>
            <a:endParaRPr lang="en-US" sz="1040" noProof="1"/>
          </a:p>
        </p:txBody>
      </p:sp>
    </p:spTree>
    <p:extLst>
      <p:ext uri="{BB962C8B-B14F-4D97-AF65-F5344CB8AC3E}">
        <p14:creationId xmlns:p14="http://schemas.microsoft.com/office/powerpoint/2010/main" val="1984465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6330F-B89B-1FBE-B3C7-FB3134A0B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Linkedin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page</a:t>
            </a:r>
            <a:endParaRPr lang="en-US" dirty="0"/>
          </a:p>
        </p:txBody>
      </p:sp>
      <p:pic>
        <p:nvPicPr>
          <p:cNvPr id="3" name="Image 16">
            <a:extLst>
              <a:ext uri="{FF2B5EF4-FFF2-40B4-BE49-F238E27FC236}">
                <a16:creationId xmlns:a16="http://schemas.microsoft.com/office/drawing/2014/main" id="{B9164B63-40D2-4CAE-8D29-E12F50FFA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05" y="0"/>
            <a:ext cx="4877482" cy="1954789"/>
          </a:xfrm>
          <a:prstGeom prst="rect">
            <a:avLst/>
          </a:prstGeom>
        </p:spPr>
      </p:pic>
      <p:sp>
        <p:nvSpPr>
          <p:cNvPr id="4" name="ZoneTexte 4">
            <a:extLst>
              <a:ext uri="{FF2B5EF4-FFF2-40B4-BE49-F238E27FC236}">
                <a16:creationId xmlns:a16="http://schemas.microsoft.com/office/drawing/2014/main" id="{8611A812-7C7E-DAB1-45BA-76842A4E77C5}"/>
              </a:ext>
            </a:extLst>
          </p:cNvPr>
          <p:cNvSpPr txBox="1"/>
          <p:nvPr/>
        </p:nvSpPr>
        <p:spPr>
          <a:xfrm>
            <a:off x="5102110" y="5446487"/>
            <a:ext cx="6687793" cy="646331"/>
          </a:xfrm>
          <a:prstGeom prst="rect">
            <a:avLst/>
          </a:prstGeom>
          <a:noFill/>
          <a:ln w="19050"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Linkedin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for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Collaboration was created in December Follow us! Ideas/material for new posts are very welcome!   </a:t>
            </a: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FDAA7B3A-61A2-A3FD-AD63-F9AF9693A410}"/>
              </a:ext>
            </a:extLst>
          </p:cNvPr>
          <p:cNvSpPr txBox="1"/>
          <p:nvPr/>
        </p:nvSpPr>
        <p:spPr>
          <a:xfrm>
            <a:off x="5608291" y="6218201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https://www.linkedin.com/company/epic-collaboration/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3">
            <a:extLst>
              <a:ext uri="{FF2B5EF4-FFF2-40B4-BE49-F238E27FC236}">
                <a16:creationId xmlns:a16="http://schemas.microsoft.com/office/drawing/2014/main" id="{4F08B07D-7FC3-DF3E-5585-6B335043B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627" y="658611"/>
            <a:ext cx="6585437" cy="4477827"/>
          </a:xfrm>
          <a:prstGeom prst="rect">
            <a:avLst/>
          </a:prstGeom>
        </p:spPr>
      </p:pic>
      <p:pic>
        <p:nvPicPr>
          <p:cNvPr id="7" name="Image 14">
            <a:extLst>
              <a:ext uri="{FF2B5EF4-FFF2-40B4-BE49-F238E27FC236}">
                <a16:creationId xmlns:a16="http://schemas.microsoft.com/office/drawing/2014/main" id="{99ED2164-632B-61A0-C9DD-CCF90B7A0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327" y="1954789"/>
            <a:ext cx="3444538" cy="42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37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E0C3F3-17C3-C039-4E65-BBF01BD740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35" b="21403"/>
          <a:stretch>
            <a:fillRect/>
          </a:stretch>
        </p:blipFill>
        <p:spPr>
          <a:xfrm>
            <a:off x="6668498" y="578734"/>
            <a:ext cx="2135372" cy="136581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B5037E2-FC2F-8922-5B81-13074BCE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ePIC – Israel Outreach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BDD274-F54E-355F-6B95-CC4B0A05A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61" y="795478"/>
            <a:ext cx="8178209" cy="4351338"/>
          </a:xfrm>
        </p:spPr>
        <p:txBody>
          <a:bodyPr>
            <a:normAutofit fontScale="85000" lnSpcReduction="10000"/>
          </a:bodyPr>
          <a:lstStyle/>
          <a:p>
            <a:r>
              <a:rPr lang="en-US" noProof="1"/>
              <a:t>In our outreach goals we target two distinct audiences</a:t>
            </a:r>
          </a:p>
          <a:p>
            <a:pPr lvl="1"/>
            <a:r>
              <a:rPr lang="en-US" noProof="1"/>
              <a:t>General population w/some interest in science</a:t>
            </a:r>
          </a:p>
          <a:p>
            <a:pPr lvl="2"/>
            <a:r>
              <a:rPr lang="en-US" noProof="1"/>
              <a:t>Raise awareness of the science’s very existence</a:t>
            </a:r>
          </a:p>
          <a:p>
            <a:pPr lvl="2"/>
            <a:r>
              <a:rPr lang="en-US" noProof="1"/>
              <a:t>Share progress and even one day results with broad audience</a:t>
            </a:r>
          </a:p>
          <a:p>
            <a:pPr lvl="2"/>
            <a:r>
              <a:rPr lang="en-US" noProof="1"/>
              <a:t>Aim to build support for long-term participation (and nuclear physics in general)</a:t>
            </a:r>
          </a:p>
          <a:p>
            <a:pPr lvl="1"/>
            <a:r>
              <a:rPr lang="en-US" noProof="1"/>
              <a:t>Young people ages ~12-25</a:t>
            </a:r>
          </a:p>
          <a:p>
            <a:pPr lvl="2"/>
            <a:r>
              <a:rPr lang="en-US" noProof="1"/>
              <a:t>Raise interest in science generally w/nuclear &amp; EIC interest as best case </a:t>
            </a:r>
          </a:p>
          <a:p>
            <a:pPr lvl="2"/>
            <a:r>
              <a:rPr lang="en-US" noProof="1"/>
              <a:t>Aim to inspire people to study science/physics/nuclear </a:t>
            </a:r>
          </a:p>
          <a:p>
            <a:r>
              <a:rPr lang="en-US" noProof="1"/>
              <a:t>Activities</a:t>
            </a:r>
          </a:p>
          <a:p>
            <a:pPr lvl="1"/>
            <a:r>
              <a:rPr lang="en-US" noProof="1"/>
              <a:t>Instagram – building up media “bank” scheduled to go live mid-June (!)</a:t>
            </a:r>
          </a:p>
          <a:p>
            <a:pPr lvl="1"/>
            <a:r>
              <a:rPr lang="en-US" noProof="1"/>
              <a:t>High school direct outreach – starting discussions/coordination for talks to high school students (summer vacation probably pushes schedule to Fall)</a:t>
            </a:r>
          </a:p>
          <a:p>
            <a:r>
              <a:rPr lang="en-US" noProof="1"/>
              <a:t>Group</a:t>
            </a:r>
          </a:p>
          <a:p>
            <a:pPr lvl="1"/>
            <a:r>
              <a:rPr lang="en-US" noProof="1"/>
              <a:t>So far, we are 1 PI, Zvi, and 2 UG students, Kfir and Guy, at BGU working on this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DC158-AAFA-4F07-5A78-27B3579B51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97" t="9598" r="7729"/>
          <a:stretch>
            <a:fillRect/>
          </a:stretch>
        </p:blipFill>
        <p:spPr>
          <a:xfrm>
            <a:off x="9112102" y="670303"/>
            <a:ext cx="2806995" cy="35237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2B9597-50CD-DE1B-FA3F-E441766E2035}"/>
              </a:ext>
            </a:extLst>
          </p:cNvPr>
          <p:cNvSpPr txBox="1"/>
          <p:nvPr/>
        </p:nvSpPr>
        <p:spPr>
          <a:xfrm>
            <a:off x="9112101" y="4241663"/>
            <a:ext cx="28069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1"/>
              <a:t>Screenshot from Instagram ‘carousel’</a:t>
            </a:r>
          </a:p>
        </p:txBody>
      </p:sp>
    </p:spTree>
    <p:extLst>
      <p:ext uri="{BB962C8B-B14F-4D97-AF65-F5344CB8AC3E}">
        <p14:creationId xmlns:p14="http://schemas.microsoft.com/office/powerpoint/2010/main" val="2983322911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5637A3-DEB1-4C7D-9F81-D2184D65C3B4}">
  <ds:schemaRefs>
    <ds:schemaRef ds:uri="d767f846-2003-4795-b8a5-c12e60d56749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3bfd71d5-c7ac-4dca-b865-a609d1eb4074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26439</TotalTime>
  <Words>1327</Words>
  <Application>Microsoft Macintosh PowerPoint</Application>
  <PresentationFormat>Widescreen</PresentationFormat>
  <Paragraphs>152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Times New Roman</vt:lpstr>
      <vt:lpstr>Arial</vt:lpstr>
      <vt:lpstr>Calibri</vt:lpstr>
      <vt:lpstr>Wingdings</vt:lpstr>
      <vt:lpstr>BNL</vt:lpstr>
      <vt:lpstr>Update on ePIC &amp; EIC-UG Outreach WG</vt:lpstr>
      <vt:lpstr>General Info</vt:lpstr>
      <vt:lpstr>The Global Goals of the WG</vt:lpstr>
      <vt:lpstr>PowerPoint Presentation</vt:lpstr>
      <vt:lpstr>BNL EIC LinkedIn</vt:lpstr>
      <vt:lpstr>EIC Outreach Activities</vt:lpstr>
      <vt:lpstr>ePIC Outreach Initiative – early Career Group</vt:lpstr>
      <vt:lpstr>Linkedin ePIC Collaboration page</vt:lpstr>
      <vt:lpstr>ePIC – Israel Outreach</vt:lpstr>
      <vt:lpstr>Italy EIC Outreach</vt:lpstr>
      <vt:lpstr>PowerPoint Presentation</vt:lpstr>
      <vt:lpstr>UK Outreach Topics</vt:lpstr>
      <vt:lpstr>UK Outreach Topics – II</vt:lpstr>
      <vt:lpstr>UK Outreach Topics – III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Elke-Caroline Aschenauer</cp:lastModifiedBy>
  <cp:revision>538</cp:revision>
  <cp:lastPrinted>2023-11-03T20:25:02Z</cp:lastPrinted>
  <dcterms:created xsi:type="dcterms:W3CDTF">2023-09-12T20:43:32Z</dcterms:created>
  <dcterms:modified xsi:type="dcterms:W3CDTF">2026-06-07T10:09:04Z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