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7" r:id="rId5"/>
    <p:sldId id="2147469676" r:id="rId6"/>
    <p:sldId id="2147469677" r:id="rId7"/>
    <p:sldId id="2147469620" r:id="rId8"/>
    <p:sldId id="2147469679" r:id="rId9"/>
    <p:sldId id="2147469674" r:id="rId10"/>
    <p:sldId id="2147469675" r:id="rId11"/>
    <p:sldId id="2147469678" r:id="rId12"/>
    <p:sldId id="4770" r:id="rId13"/>
    <p:sldId id="21474696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C6D1-D575-9E06-AE6B-CE3AF6A33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0575C0-5F2C-1211-CE96-8D2DCD9B7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EFCAB2-1501-4D27-BAD7-CEE2EC167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53CDF-BEA9-6CED-352D-6C119C3B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8EDC9-4EDF-4E72-02AE-7DEAB1845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3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519D9-6B4A-65BF-16A6-26DCC35AA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CF49F-ED4B-9FBD-9D68-9EF20FC96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369C5-F42C-93BE-C6E2-70A8FCD02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6FCE6-9388-E80C-FCE4-B1DE4A809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A3FC8-F324-DA7E-1625-1AF48DAA3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8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7697D3-B493-6BB6-25AF-91998E4A2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3EFB8D-6384-E9ED-5286-69D923AF4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BCF88-041D-A140-162D-3C3544F8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3F71-4BCC-448D-E96E-EC428DB9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531BB-12A9-1AC3-0FA9-EB187A65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32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02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20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17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32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00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A6EF-3B12-15B3-081A-F3B960E84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FFFEB-E48E-8CC2-704E-D7BC9FF3D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AD34B-07C3-E78B-2533-A82156674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4394-F72C-D15C-70EF-82EA8CBE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5F0B8-7D93-C34E-B450-DEBBC692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69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780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02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84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CC7D-1B21-4E96-5E7D-B66910988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EA70E-07E3-5EE6-EF94-4F862C7A6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3E9EF-91D5-5138-E9FB-B39F6B3F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1C9A0-9CB9-D525-3C90-319EE77AD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58B98-3A42-C7C0-CC97-B27B00603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28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EF250-E48A-B96F-C48D-22F0926BC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7E903-8D8B-0B88-9806-FFCA07BFC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4CFCB-6DF2-4227-A280-771BF6B0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160C1-879B-5075-8A9B-8FD9EE35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6CA8-64D0-BCDE-2432-B3AF9677C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91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BCC5-B36A-A669-F3D1-5715D6F4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6E4DDB-3905-772C-DC09-8635E5B43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6A475-2FB7-DD7F-99C7-7E8EA6A70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7E3D44-966D-ABF0-B464-9E2EBDCE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46B0E-CBBB-60D7-E77D-00B4038F7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429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35000-8924-6BD8-961D-EC06F49D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45643-AD67-A931-6E24-A41726389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86A1B-F10A-1CA7-AE1F-F930AE673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C5C7D-DD08-67B5-02D2-5C861B891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A6B9B-3515-E156-F24F-92D8F3A7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991D2-65E0-6D53-57C8-BFD1A4D6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38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76A8-33DA-25E0-9C16-75A80B7EA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4742E-CC45-8C6B-E13F-E0F96F49F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1C8B7-681F-78F8-3E70-8ABE596BDC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64DA9-A01F-5979-3552-4BE667DEE9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06A017-C844-C3DA-91BB-77FD9654F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E14E77-4228-1DF0-6C7E-95F5DB4BB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4C094-008A-E2B5-E489-D27FD91C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862489-6AA4-4E15-3BAE-5E33AC04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7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4DB4-A0E8-8B55-14C8-9C5149D0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6229D5-BA55-312B-97C6-3D5AAB154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291E8-5BD5-B4ED-144B-D6412086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72AF83-1145-A065-C47A-7FA8D745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6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1E8858-70FA-4CAF-7B31-D523C1DFE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F31071-84BF-818A-413E-7A4E0ABDB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262BF-5CA0-7624-4DF6-E0852C4D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DA3C-A253-6C9C-9517-6CEAB2230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9030B8-3DEE-937B-308F-FD0B702CC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12625-8092-1CEB-C812-88F63215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DA300-A588-EDBF-2BFE-7FB2397B3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8C29EC-206E-064F-A058-3848E6E75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685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0F147-7DF1-F473-F742-3BA4D89AE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9AF9F-CF9B-2296-D133-60384B38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A64AD6-D5FA-ADAB-2F75-D95AFCE79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1D590-F6CC-CEE1-82AE-FEE951DC2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1DBA3-E2F6-F608-DB3A-9664A839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EFCBF-B960-C0F8-C925-D9E497AE2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1881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0C7A0-F599-09C2-3A4C-5D2265963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3515EE-C98F-A1BD-9B43-8FE2157C9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9631C7-0AC0-33EA-E078-E3E921227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9CBD4-44EF-5528-A607-31101C6E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2E701-4FD0-FBFA-20E5-3F01C60C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8A602-1814-7EC3-CA4E-DB026291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04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89F5B-8048-5D37-005D-B550213EA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B32B2-47AB-7B80-564B-C44E400E2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3135-3B38-F4D3-ACB2-8D3CDAC50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B285DB-F7C8-1C86-C0A3-14AE91B7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2D796-95B3-EC8B-DD35-394CE16CF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10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14BA2-5166-3D09-294A-B53581CA04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FE950C-FC32-A550-BA6B-FD5437D31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E4830-3875-9CC8-3FD1-D770D9B36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746657-470A-3473-CEC9-CDAFCA1BA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02714-913C-0BFD-6874-3A33F240F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738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16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B845-9551-8488-0E95-7AF95F728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57D4D-66DD-A196-D0A8-8805CE50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0ADDD-5152-73DD-11CC-AFBE0829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9CBD8-7511-A28A-2586-7ABB5F707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AD182-9F01-4238-3E61-32F245760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61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E01F-402B-896B-075E-8B52C03B8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BD732-D622-D697-7848-0C60AE57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CEBB6-0851-0996-41E2-CD4C2019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A2124-1FF5-0D00-9D1D-75F1B6E5E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A1524-79FD-873B-B8AB-264A11B39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743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397D3-26E5-3B41-5D7F-5E9416CBC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4A382-22CC-D083-9CD5-3AB354029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C9DF4-3875-85D0-B28E-94494689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D6A2-64B4-C0E6-A47B-5E668C463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AB46D-86E4-4FA0-0887-108854F9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41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991E8-7E58-9C8E-1D32-516EC26D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2D4AF-133D-18E9-CF22-2098E9C07D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322A9-3784-C2C4-38FB-C81DBCD29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25AEC-0412-98AB-FD28-7EFA77527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D1176-F8FD-2CB4-4AD9-9C103A66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B3C3D-1318-EFDB-C2F7-549844E5C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76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FC24-176B-5708-56AB-20547320A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5511F-C5BC-D4A0-5CDB-7008E780C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7D202-A3AD-C87E-E899-06F554BA2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CB123-703D-2800-97F4-A2467204A5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AFE6E-4586-3040-72DD-058A028F8F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55D26-1F68-200C-91E8-DD30A7C85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0213-F391-E86F-E0D7-F9080ACD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01F6C0-C02E-41F7-7624-1F211EE10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3976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CC3C1-03E4-626B-6509-5FCF89371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4602D-309E-D848-B30A-670F020C3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CDDC2-FA23-DA00-4444-2D07EAF24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966360-FD7F-85A3-F579-AA3338FE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2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A508-F1DC-BFDB-CE0B-9E1BC639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37A7D-6182-658F-4076-BF4827AF6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A28CA9-B821-67FC-3B96-47AE1693F2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D92ACD-3EC1-4CF1-6966-42865C155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4D962-79B4-F15D-7AF8-2109A82C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DE14E-711F-FD72-65CE-D4B7D321C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08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4B827B-B882-EF08-B94B-BC4EC3D6F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89B48-3C65-1306-B9D4-327B80F52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D6E66-4D34-308B-F928-8D840B0E3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73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B975-3C76-A5B6-03AA-7AC63BB7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8828-AC71-580F-80EF-6A433FFFF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7CEB2-9E6E-C5BF-873F-165920CCA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34356-4E42-BF9D-CB81-6773A644B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E8D09-8B4B-D8F3-D8D7-4F1FCA32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522E60-46A7-473C-0F1F-79037FED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12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0046-A409-B36B-0483-B5070C3D9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34E26B-AE0F-8A59-618E-10CEDDB264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06652A-0F6C-C445-0475-70FA07134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A17E3-2E60-0D8A-A502-DE4F23B4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AC12B-5593-0FAE-01CA-06B9DBCE8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3083A-0444-8F96-5D17-8A51D0F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81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8EAA9-FD5C-FB10-5E29-583D9563D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2E0C21-CAF2-8240-D002-C94BB8AD4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ADFB-0727-ACB3-0B41-39AEC1F32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1AE20-ACDE-5B8A-6842-D0FD18AA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6B906-77A9-191C-0750-487D682D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41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70B496-BCD1-C439-2F1B-3F41C2831F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CC6F7-725F-20A8-3417-6C523576E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0F375-C9CC-DEF1-A546-790055B0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C2972-7336-1AFA-EC13-399387419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788EB3-F852-190D-3BEB-C3CCF3CC0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8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F1483-4D4D-E866-AD6E-3E2C11E36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320F11-4AB9-E6CC-48DD-E450AF0C7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0DE32-680E-3D1C-7B97-9C9ED95627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58A170-7717-8D6C-3B07-47A99E2FBA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A1FB6A-A310-875A-3235-61170DC67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F4D73-5272-B667-3CAA-47FBB948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8397E6-6EB1-D843-AEDB-8D761ADF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E0F2CF-AD5F-FDB9-C417-FCE55DA86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2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CE6B-2F92-4DE4-AF4C-53CEC0690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2CA9A0-DB1C-04FF-C513-B6283B1C2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0CEE3-2965-CFA4-BBBB-48A74BFAE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537BFC-20C1-8F70-29CF-89A8734D3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3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60D0D9-B2B9-F26C-DE51-3021AB9B5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CDAC89-5CDF-12A9-96CD-604238283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239A1-E0D7-D395-B731-013610CC8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490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C22D-CF1E-B16C-79A1-6B161A8C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935AD-BCFB-A131-491F-C3E9AE976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744F09-D1D0-8F35-D881-54B8CCA671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2A316-68E5-0C0D-2C20-B43241CF7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2671C-F74C-30C7-A94C-84B000647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184BB-D4C6-A3D5-4B02-8FC7D0A05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9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8A433-E4F3-F9BE-3CD2-C7AE36885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FAEE65-1ED4-779E-7112-228761E41E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5E0418-EF90-7854-ACF2-441B1737D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BC095-6889-94B9-273F-77B9A3215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2E4131-A8BD-B146-B1BD-0187BF0A2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75E04-F250-B654-7C67-8ECC75C15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910151-992D-1F1D-518B-451861A42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017D86-1C29-60CB-E9DE-6E5BF1E65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90183-A47C-DE1B-2198-BE91CD6918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0A42C1-0E42-4414-8D4B-921EB3F6E183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F760-3B91-E648-5BB3-86FAB76125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FCE56-CD91-CFCA-3141-0C4EE0CE6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6493E-C001-491C-8677-7009AAD7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0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54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627AC-31A9-FF63-1379-1A85F9BA8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13101-D99A-B76E-7FEA-837993568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0FAF2-389A-1DDF-CAFC-24315EE4F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655F-AC9F-62D9-A47F-B76C16784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D5C4B-849B-F8EE-5A64-50CB8D1A4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DC106C-42A3-4023-A84F-2165525BE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EC1EDF-F53A-8614-E2FA-B871C3053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05D3D-7C3F-7375-EC7E-52A2761C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C25882-7DBE-EFFF-5353-4511D27DB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1/9/2026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90A07-1EA6-5554-A455-D032D0D07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General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6ABC7-A4A4-DA95-22A1-6A8E3308C4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49A8-7CCD-4D90-AA9A-1451BFC6F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5A802C-5781-EF15-01F2-A062B5A064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Plans for the NIMA </a:t>
            </a:r>
            <a:b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Special Issue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D668C0-869F-17AA-CC68-C73150F444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John Lajoie</a:t>
            </a:r>
          </a:p>
          <a:p>
            <a:r>
              <a:rPr lang="en-US"/>
              <a:t>March 19, 2026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21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50879-1CF3-3B5B-3E13-CE1BFD61F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0790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Author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01973-D578-F8F9-E9EB-F021FD534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32"/>
            <a:ext cx="10515600" cy="53224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We hope to have multiple publications this year that will need an approved author list: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pTDR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Early Science Whitepaper</a:t>
            </a:r>
          </a:p>
          <a:p>
            <a:pPr lvl="1"/>
            <a:r>
              <a:rPr lang="en-US" dirty="0"/>
              <a:t>Multiple papers in the NIMA Special Issue</a:t>
            </a:r>
          </a:p>
          <a:p>
            <a:r>
              <a:rPr lang="en-US" dirty="0"/>
              <a:t>Considerations: </a:t>
            </a:r>
          </a:p>
          <a:p>
            <a:pPr lvl="1"/>
            <a:r>
              <a:rPr lang="en-US" dirty="0"/>
              <a:t>The </a:t>
            </a:r>
            <a:r>
              <a:rPr lang="en-US" dirty="0" err="1"/>
              <a:t>pTDR</a:t>
            </a:r>
            <a:r>
              <a:rPr lang="en-US" dirty="0"/>
              <a:t> has been developed through 2025-6, and may justifiably include some people who are not </a:t>
            </a:r>
            <a:r>
              <a:rPr lang="en-US" dirty="0" err="1"/>
              <a:t>ePIC</a:t>
            </a:r>
            <a:r>
              <a:rPr lang="en-US" dirty="0"/>
              <a:t> collaborators (engineers, technicians, etc.)</a:t>
            </a:r>
          </a:p>
          <a:p>
            <a:r>
              <a:rPr lang="en-US" dirty="0"/>
              <a:t>Discussion with Pub. Committee - What is the policy for how the author list will be determined?</a:t>
            </a:r>
          </a:p>
          <a:p>
            <a:pPr lvl="1"/>
            <a:r>
              <a:rPr lang="en-US" dirty="0"/>
              <a:t>We have the 2025 and 2026 collaboration surveys to start from (SP input)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7A226C-B3A0-EC21-A76C-6700FF71725F}"/>
              </a:ext>
            </a:extLst>
          </p:cNvPr>
          <p:cNvSpPr txBox="1"/>
          <p:nvPr/>
        </p:nvSpPr>
        <p:spPr>
          <a:xfrm>
            <a:off x="706776" y="1255640"/>
            <a:ext cx="1077844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Publication Committee will oversee the author, Institution, and acknowledgment lists and, in particular, act as the interface between the Collaboration and scientific journals through its Chair(s).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0BE10F-0125-A812-2BF0-9B4FC7D57E52}"/>
              </a:ext>
            </a:extLst>
          </p:cNvPr>
          <p:cNvSpPr txBox="1"/>
          <p:nvPr/>
        </p:nvSpPr>
        <p:spPr>
          <a:xfrm>
            <a:off x="7440168" y="886308"/>
            <a:ext cx="391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From the revised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Charter (Draft): 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6B2F221-4341-7672-6C1C-CB37BC8FF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3/12/2026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243C89E-9357-151A-905B-9B7729C90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ePIC Publication Committee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F1555C5-8A44-C504-E0DB-D25CB2F71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A8EE79-7FCB-4C22-BB50-E331764BFA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5425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91597-4F7B-A988-FE37-5198C3713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5035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Why a NIMA Special Issue?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131B6-C096-0E8D-143A-622641B78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3282"/>
            <a:ext cx="10515600" cy="49330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At the January 2025 collaboration meeting we discussed how to better engage early career scientists in </a:t>
            </a:r>
            <a:r>
              <a:rPr lang="en-US" dirty="0" err="1"/>
              <a:t>ePIC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Need recognition for their efforts</a:t>
            </a:r>
          </a:p>
          <a:p>
            <a:pPr lvl="1"/>
            <a:r>
              <a:rPr lang="en-US" dirty="0"/>
              <a:t>The recognition that matters is </a:t>
            </a:r>
            <a:r>
              <a:rPr lang="en-US" i="1" dirty="0"/>
              <a:t>publications</a:t>
            </a:r>
            <a:r>
              <a:rPr lang="en-US" dirty="0"/>
              <a:t> …</a:t>
            </a:r>
          </a:p>
          <a:p>
            <a:pPr lvl="1"/>
            <a:r>
              <a:rPr lang="en-US" dirty="0"/>
              <a:t>However, we are not an experiment with data (yet)</a:t>
            </a:r>
          </a:p>
          <a:p>
            <a:r>
              <a:rPr lang="en-US" dirty="0"/>
              <a:t>Started discussions with NIM Editors in Feb 2025</a:t>
            </a:r>
          </a:p>
          <a:p>
            <a:pPr lvl="1"/>
            <a:r>
              <a:rPr lang="en-US" dirty="0"/>
              <a:t>Elsevier expressed an interest in publishing performance studies for the EIC.</a:t>
            </a:r>
          </a:p>
          <a:p>
            <a:pPr lvl="1"/>
            <a:r>
              <a:rPr lang="en-US" dirty="0"/>
              <a:t>Broadened the discussion to a comprehensive issue on the </a:t>
            </a:r>
            <a:r>
              <a:rPr lang="en-US" dirty="0" err="1"/>
              <a:t>ePIC</a:t>
            </a:r>
            <a:r>
              <a:rPr lang="en-US" dirty="0"/>
              <a:t> detector and its capabilities for EIC science. </a:t>
            </a:r>
          </a:p>
          <a:p>
            <a:pPr lvl="1"/>
            <a:r>
              <a:rPr lang="en-US" dirty="0"/>
              <a:t>Subsequently added S&amp;C (Streaming Data Model) to the conversation</a:t>
            </a:r>
          </a:p>
          <a:p>
            <a:pPr lvl="1"/>
            <a:r>
              <a:rPr lang="en-US" dirty="0"/>
              <a:t>Model for this is the NIM Special Issue for RHIC</a:t>
            </a:r>
          </a:p>
          <a:p>
            <a:pPr lvl="1"/>
            <a:r>
              <a:rPr lang="en-US" dirty="0"/>
              <a:t>Submissions will be peer-reviewed</a:t>
            </a:r>
          </a:p>
          <a:p>
            <a:pPr lvl="1"/>
            <a:r>
              <a:rPr lang="en-US" dirty="0"/>
              <a:t>Elsevier editors very encouraging 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ACBDC-3211-078C-6DE8-DF20840CE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5AD4F2-4A00-A813-46B6-2FFC3225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693C0-C45F-172D-7A24-39BA9DE1E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CB584-C600-D113-37D1-EC8D0E2D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2499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Status of the Special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1D10F-8048-0E60-145C-298C43BFB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4845"/>
            <a:ext cx="10515600" cy="4682118"/>
          </a:xfrm>
        </p:spPr>
        <p:txBody>
          <a:bodyPr/>
          <a:lstStyle/>
          <a:p>
            <a:r>
              <a:rPr lang="en-US" dirty="0"/>
              <a:t>Special Issue form filed with Elsevier Jan 2026</a:t>
            </a:r>
          </a:p>
          <a:p>
            <a:r>
              <a:rPr lang="en-US" dirty="0"/>
              <a:t>Organization: </a:t>
            </a:r>
          </a:p>
          <a:p>
            <a:pPr lvl="1"/>
            <a:r>
              <a:rPr lang="en-US" dirty="0"/>
              <a:t>Spokesperson is Executive Guest Editor</a:t>
            </a:r>
          </a:p>
          <a:p>
            <a:pPr lvl="1"/>
            <a:r>
              <a:rPr lang="en-US" dirty="0"/>
              <a:t>Coordinators are Co-Guest Editors</a:t>
            </a:r>
          </a:p>
          <a:p>
            <a:pPr lvl="2"/>
            <a:r>
              <a:rPr lang="en-US" dirty="0"/>
              <a:t>Will manage submissions from their areas and manage reviews with an Elsevier editor</a:t>
            </a:r>
          </a:p>
          <a:p>
            <a:r>
              <a:rPr lang="en-US" dirty="0"/>
              <a:t>Special Issue is currently open for submissions</a:t>
            </a:r>
          </a:p>
          <a:p>
            <a:r>
              <a:rPr lang="en-US" dirty="0"/>
              <a:t>Planning for publications to be Open Access </a:t>
            </a:r>
          </a:p>
          <a:p>
            <a:pPr lvl="1"/>
            <a:r>
              <a:rPr lang="en-US" dirty="0"/>
              <a:t>Based on agreements with corresponding author institutions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B952A-1B0A-864A-EA22-2A932AF69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83979-5E3E-B244-E139-A749545BD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F27-C27C-81CB-6279-393BC026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07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5358-FD13-C8FD-87A2-BD25F2F6B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43261"/>
          </a:xfrm>
        </p:spPr>
        <p:txBody>
          <a:bodyPr/>
          <a:lstStyle/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NIMA Special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20B1E-4D84-5A76-DD0E-E994BD3C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386"/>
            <a:ext cx="10515600" cy="4642453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r>
              <a:rPr lang="en-US" dirty="0"/>
              <a:t>Plan to publish a super-set of the material prepared for the </a:t>
            </a:r>
            <a:r>
              <a:rPr lang="en-US" dirty="0" err="1"/>
              <a:t>pTDR</a:t>
            </a:r>
            <a:r>
              <a:rPr lang="en-US" dirty="0"/>
              <a:t> 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 Overview Paper</a:t>
            </a:r>
          </a:p>
          <a:p>
            <a:pPr lvl="1"/>
            <a:r>
              <a:rPr lang="en-US" dirty="0"/>
              <a:t>Subsystem technical papers (derived from </a:t>
            </a:r>
            <a:r>
              <a:rPr lang="en-US" dirty="0" err="1"/>
              <a:t>pTDR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Physics performance paper (derived from </a:t>
            </a:r>
            <a:r>
              <a:rPr lang="en-US" dirty="0" err="1"/>
              <a:t>pTDR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Early Science Whitepaper</a:t>
            </a:r>
          </a:p>
          <a:p>
            <a:pPr lvl="1"/>
            <a:r>
              <a:rPr lang="en-US" dirty="0"/>
              <a:t>Early Science Physics Appendices</a:t>
            </a:r>
          </a:p>
          <a:p>
            <a:pPr lvl="1"/>
            <a:r>
              <a:rPr lang="en-US" dirty="0"/>
              <a:t>BSM/EW Physics Performance Paper</a:t>
            </a:r>
          </a:p>
          <a:p>
            <a:pPr lvl="1"/>
            <a:r>
              <a:rPr lang="en-US" dirty="0"/>
              <a:t>Streaming Computing Model Paper</a:t>
            </a:r>
          </a:p>
          <a:p>
            <a:pPr lvl="1"/>
            <a:endParaRPr lang="en-US" dirty="0"/>
          </a:p>
          <a:p>
            <a:r>
              <a:rPr lang="en-US" dirty="0"/>
              <a:t>Overall 30+ publications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E74DD5-9B35-B6FC-6ADC-A048720A6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3/12/2026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F5B96-ED45-D90C-9E0C-526C7769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Publication Committee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DF0F7-3470-FE7C-6FB1-CC7D9316E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D3BCEB-06F0-1E52-AC7C-A96C0C810DC7}"/>
              </a:ext>
            </a:extLst>
          </p:cNvPr>
          <p:cNvSpPr txBox="1"/>
          <p:nvPr/>
        </p:nvSpPr>
        <p:spPr>
          <a:xfrm>
            <a:off x="7959558" y="4279614"/>
            <a:ext cx="339424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Special Issue will be an important tool to communicate to the NP community the depth, breadth and excitement for EIC science. </a:t>
            </a:r>
          </a:p>
        </p:txBody>
      </p:sp>
    </p:spTree>
    <p:extLst>
      <p:ext uri="{BB962C8B-B14F-4D97-AF65-F5344CB8AC3E}">
        <p14:creationId xmlns:p14="http://schemas.microsoft.com/office/powerpoint/2010/main" val="30177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6457-B84D-2AB2-F680-B3F067283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2743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Submission of Special Issue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FD94-1DAD-37BC-FCB8-E292F3F03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089"/>
            <a:ext cx="10515600" cy="472187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Submission is available “now” </a:t>
            </a:r>
          </a:p>
          <a:p>
            <a:r>
              <a:rPr lang="en-US" dirty="0"/>
              <a:t>We will follow the publication policy</a:t>
            </a:r>
          </a:p>
          <a:p>
            <a:pPr lvl="1"/>
            <a:r>
              <a:rPr lang="en-US" dirty="0"/>
              <a:t>Form Primary Author (PA) groups</a:t>
            </a:r>
          </a:p>
          <a:p>
            <a:pPr lvl="2"/>
            <a:r>
              <a:rPr lang="en-US" dirty="0"/>
              <a:t>Have these in most cases, but want to collect and post on website</a:t>
            </a:r>
          </a:p>
          <a:p>
            <a:pPr lvl="1"/>
            <a:r>
              <a:rPr lang="en-US" dirty="0"/>
              <a:t>Progress managed in coordination offices</a:t>
            </a:r>
          </a:p>
          <a:p>
            <a:pPr lvl="1"/>
            <a:r>
              <a:rPr lang="en-US" dirty="0"/>
              <a:t>Suggest release for collaboration review prior to submission</a:t>
            </a:r>
          </a:p>
          <a:p>
            <a:pPr lvl="2"/>
            <a:r>
              <a:rPr lang="en-US" dirty="0"/>
              <a:t>Not technically required but I think good practice. </a:t>
            </a:r>
          </a:p>
          <a:p>
            <a:pPr lvl="1"/>
            <a:r>
              <a:rPr lang="en-US" dirty="0"/>
              <a:t>Requires Pub. </a:t>
            </a:r>
            <a:r>
              <a:rPr lang="en-US" dirty="0" err="1"/>
              <a:t>Cmte</a:t>
            </a:r>
            <a:r>
              <a:rPr lang="en-US" dirty="0"/>
              <a:t>. and SP Office sign off</a:t>
            </a:r>
          </a:p>
          <a:p>
            <a:pPr lvl="2"/>
            <a:r>
              <a:rPr lang="en-US" dirty="0"/>
              <a:t>Should be mostly pro-forma for these papers</a:t>
            </a:r>
          </a:p>
          <a:p>
            <a:r>
              <a:rPr lang="en-US" dirty="0"/>
              <a:t>Coordinate submission with appropriate Coordinator/Co-Guest Editor</a:t>
            </a:r>
          </a:p>
          <a:p>
            <a:pPr lvl="1"/>
            <a:r>
              <a:rPr lang="en-US" dirty="0"/>
              <a:t>They will organize peer review and coordinate revisions with the paper authors. </a:t>
            </a:r>
          </a:p>
          <a:p>
            <a:pPr lvl="1"/>
            <a:r>
              <a:rPr lang="en-US" dirty="0"/>
              <a:t>Will be optimal to select corresponding authors with institutions that have Open Access agreements with Elsevier. </a:t>
            </a:r>
          </a:p>
          <a:p>
            <a:pPr lvl="2"/>
            <a:r>
              <a:rPr lang="en-US" dirty="0"/>
              <a:t>We have no funds to pay for Open Access</a:t>
            </a:r>
          </a:p>
          <a:p>
            <a:pPr lvl="1"/>
            <a:endParaRPr lang="en-US" dirty="0"/>
          </a:p>
          <a:p>
            <a:r>
              <a:rPr lang="en-US" dirty="0"/>
              <a:t>Expect submissions open until at least October 2026</a:t>
            </a:r>
          </a:p>
          <a:p>
            <a:pPr lvl="1"/>
            <a:r>
              <a:rPr lang="en-US" dirty="0"/>
              <a:t>Could be extended if necessary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D2CD0-CD29-4002-0482-C68E91B84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4629F-1668-E32A-8A31-5F2A7BE02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41271-AA96-4D26-9BBB-A2453B02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5</a:t>
            </a:fld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4C16E131-9F84-F435-1AC0-17DA1522D3E7}"/>
              </a:ext>
            </a:extLst>
          </p:cNvPr>
          <p:cNvSpPr/>
          <p:nvPr/>
        </p:nvSpPr>
        <p:spPr>
          <a:xfrm>
            <a:off x="7863840" y="2075290"/>
            <a:ext cx="397565" cy="1860606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2E2610-9102-F246-DB3D-3A2DFC33F212}"/>
              </a:ext>
            </a:extLst>
          </p:cNvPr>
          <p:cNvSpPr txBox="1"/>
          <p:nvPr/>
        </p:nvSpPr>
        <p:spPr>
          <a:xfrm>
            <a:off x="8372723" y="2505670"/>
            <a:ext cx="26732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Keep the process light!</a:t>
            </a:r>
          </a:p>
          <a:p>
            <a:r>
              <a:rPr lang="en-US" dirty="0"/>
              <a:t>The hard work should be spent on the papers. </a:t>
            </a:r>
          </a:p>
        </p:txBody>
      </p:sp>
    </p:spTree>
    <p:extLst>
      <p:ext uri="{BB962C8B-B14F-4D97-AF65-F5344CB8AC3E}">
        <p14:creationId xmlns:p14="http://schemas.microsoft.com/office/powerpoint/2010/main" val="1660730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C5456-5E3E-B14B-0992-505570C1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8187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Small Author Papers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C5763-0338-CED5-B4D9-8F3177358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4823651"/>
          </a:xfrm>
        </p:spPr>
        <p:txBody>
          <a:bodyPr/>
          <a:lstStyle/>
          <a:p>
            <a:r>
              <a:rPr lang="en-US" dirty="0"/>
              <a:t>The Publication Policy explicitly allows for small author papers: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F4E9E-E46B-5B05-A0B1-00F8B58B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1A1CE-4329-AEE5-1315-1001872E0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36A9D-5B93-7AAC-26B2-A6F9DD25D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8274C-DC59-301C-E48F-BDA27CAFC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184" y="1891261"/>
            <a:ext cx="9416374" cy="37477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2388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5E966-5676-528A-F83F-42498904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Small Author Papers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9C3F5-1FC3-9F52-130F-9534AD108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120"/>
            <a:ext cx="10515600" cy="483584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Candidates for these papers include:</a:t>
            </a:r>
          </a:p>
          <a:p>
            <a:pPr lvl="1"/>
            <a:r>
              <a:rPr lang="en-US" dirty="0"/>
              <a:t>Subsystem technical papers</a:t>
            </a:r>
          </a:p>
          <a:p>
            <a:pPr lvl="1"/>
            <a:r>
              <a:rPr lang="en-US" dirty="0" err="1"/>
              <a:t>ePIC</a:t>
            </a:r>
            <a:r>
              <a:rPr lang="en-US" dirty="0"/>
              <a:t> Physics Performance simulation papers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There is a push from within the PWG’s to publish the NIMA special articles as small author papers. </a:t>
            </a:r>
          </a:p>
          <a:p>
            <a:pPr lvl="1"/>
            <a:endParaRPr lang="en-US" dirty="0"/>
          </a:p>
          <a:p>
            <a:r>
              <a:rPr lang="en-US" dirty="0"/>
              <a:t>While this was discussed when the policy was approved, there continues to be substantial opposition to small author papers from the coordinators and within the Executive Board</a:t>
            </a:r>
          </a:p>
          <a:p>
            <a:pPr lvl="1"/>
            <a:r>
              <a:rPr lang="en-US" dirty="0"/>
              <a:t>Sets a bad precedent for a large collaboration</a:t>
            </a:r>
          </a:p>
          <a:p>
            <a:pPr lvl="1"/>
            <a:r>
              <a:rPr lang="en-US" dirty="0"/>
              <a:t>No work in the collaboration is truly independent of other parts of the collaboration</a:t>
            </a:r>
          </a:p>
          <a:p>
            <a:pPr lvl="1"/>
            <a:endParaRPr lang="en-US" dirty="0"/>
          </a:p>
          <a:p>
            <a:r>
              <a:rPr lang="en-US" dirty="0"/>
              <a:t>There is also a different interpretation within the publication committee compared to what is in the policy</a:t>
            </a:r>
          </a:p>
          <a:p>
            <a:pPr lvl="1"/>
            <a:r>
              <a:rPr lang="en-US" dirty="0"/>
              <a:t>They means “simulation” as “software”, so a technical paper on software developments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DE0CD-7E34-AADA-7BAF-A962357D9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7320F-18B0-76A9-8FD9-40E9CA2EA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1FE08-C257-CA42-01CD-953EA385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555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B01F3-E549-FB68-9161-2A865B7D6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722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SP/CC Request to Publication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D796F-742A-06F3-1734-96CFA17C0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7696"/>
            <a:ext cx="10515600" cy="479926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Does the publication committee still support small author papers? </a:t>
            </a:r>
          </a:p>
          <a:p>
            <a:r>
              <a:rPr lang="en-US" dirty="0"/>
              <a:t>What is the correct approach for acknowledging the collaboration for small author papers? </a:t>
            </a:r>
          </a:p>
          <a:p>
            <a:pPr lvl="1"/>
            <a:r>
              <a:rPr lang="en-US" dirty="0"/>
              <a:t>Can we “experiment” with an approach for the NIMA special issue without it setting a precedent for the future? </a:t>
            </a:r>
          </a:p>
          <a:p>
            <a:pPr lvl="1"/>
            <a:r>
              <a:rPr lang="en-US" dirty="0"/>
              <a:t>NOT an issue for physics papers!</a:t>
            </a:r>
          </a:p>
          <a:p>
            <a:r>
              <a:rPr lang="en-US"/>
              <a:t>Is </a:t>
            </a:r>
            <a:r>
              <a:rPr lang="en-US" dirty="0"/>
              <a:t>there an unfair asymmetry between detector and simulation small author papers?</a:t>
            </a:r>
          </a:p>
          <a:p>
            <a:r>
              <a:rPr lang="en-US" dirty="0"/>
              <a:t>Also asked to develop the policy for developing the full author list for: </a:t>
            </a:r>
          </a:p>
          <a:p>
            <a:pPr lvl="1"/>
            <a:r>
              <a:rPr lang="en-US" dirty="0" err="1"/>
              <a:t>pTDR</a:t>
            </a:r>
            <a:endParaRPr lang="en-US" dirty="0"/>
          </a:p>
          <a:p>
            <a:pPr lvl="1"/>
            <a:r>
              <a:rPr lang="en-US" dirty="0"/>
              <a:t>Early Science Whitepaper</a:t>
            </a:r>
          </a:p>
          <a:p>
            <a:pPr lvl="1"/>
            <a:r>
              <a:rPr lang="en-US" dirty="0"/>
              <a:t>NIMA Special Articles</a:t>
            </a:r>
          </a:p>
          <a:p>
            <a:r>
              <a:rPr lang="en-US" dirty="0"/>
              <a:t>Expect discussion in April CC Meeting (to be scheduled)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03B1CB-C159-6D99-B4E3-EF63C95C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3/12/2026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F1EBE-75DB-51D0-64ED-AEBFDB821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ePIC Publication Committee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081AA-C6FB-207A-A31E-4899E17B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C106C-42A3-4023-A84F-2165525BE8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938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35FE5CE-15BE-8B4A-54CC-D52C7DCC0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327" y="2112150"/>
            <a:ext cx="9053345" cy="26337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C7A3F4-3753-8E74-B80F-E4A0CDA8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1/9/2026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81DA-5D9A-F679-21B5-3F001B09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ePIC General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0BE84E-7880-E27B-720E-10DA6AD73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8949A8-7CCD-4D90-AA9A-1451BFC6FB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2306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844</Words>
  <Application>Microsoft Office PowerPoint</Application>
  <PresentationFormat>Widescreen</PresentationFormat>
  <Paragraphs>122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Calibri Light</vt:lpstr>
      <vt:lpstr>Office Theme</vt:lpstr>
      <vt:lpstr>2_Office Theme</vt:lpstr>
      <vt:lpstr>1_Office Theme</vt:lpstr>
      <vt:lpstr>3_Office Theme</vt:lpstr>
      <vt:lpstr>Plans for the NIMA  Special Issue</vt:lpstr>
      <vt:lpstr>Why a NIMA Special Issue?</vt:lpstr>
      <vt:lpstr>Status of the Special Issue</vt:lpstr>
      <vt:lpstr>ePIC NIMA Special Issue</vt:lpstr>
      <vt:lpstr>Submission of Special Issue Articles</vt:lpstr>
      <vt:lpstr>Small Author Papers (I)</vt:lpstr>
      <vt:lpstr>Small Author Papers (2)</vt:lpstr>
      <vt:lpstr>SP/CC Request to Publication Committee</vt:lpstr>
      <vt:lpstr>PowerPoint Presentation</vt:lpstr>
      <vt:lpstr>Author Lists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Lajoie, John</dc:creator>
  <cp:lastModifiedBy>Lajoie, John</cp:lastModifiedBy>
  <cp:revision>25</cp:revision>
  <dcterms:created xsi:type="dcterms:W3CDTF">2026-03-18T12:05:45Z</dcterms:created>
  <dcterms:modified xsi:type="dcterms:W3CDTF">2026-03-19T08:45:42Z</dcterms:modified>
</cp:coreProperties>
</file>