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 id="2147483674" r:id="rId3"/>
    <p:sldMasterId id="2147483686" r:id="rId4"/>
    <p:sldMasterId id="2147483698" r:id="rId5"/>
    <p:sldMasterId id="2147483710" r:id="rId6"/>
    <p:sldMasterId id="2147483718" r:id="rId7"/>
    <p:sldMasterId id="2147483726" r:id="rId8"/>
  </p:sldMasterIdLst>
  <p:notesMasterIdLst>
    <p:notesMasterId r:id="rId55"/>
  </p:notesMasterIdLst>
  <p:sldIdLst>
    <p:sldId id="256" r:id="rId9"/>
    <p:sldId id="5840" r:id="rId10"/>
    <p:sldId id="2147469664" r:id="rId11"/>
    <p:sldId id="2147469667" r:id="rId12"/>
    <p:sldId id="2147469681" r:id="rId13"/>
    <p:sldId id="2147375499" r:id="rId14"/>
    <p:sldId id="2147469695" r:id="rId15"/>
    <p:sldId id="365" r:id="rId16"/>
    <p:sldId id="2147469699" r:id="rId17"/>
    <p:sldId id="2147469682" r:id="rId18"/>
    <p:sldId id="2147469676" r:id="rId19"/>
    <p:sldId id="2147469690" r:id="rId20"/>
    <p:sldId id="2147469700" r:id="rId21"/>
    <p:sldId id="2147469694" r:id="rId22"/>
    <p:sldId id="2147375436" r:id="rId23"/>
    <p:sldId id="2147469692" r:id="rId24"/>
    <p:sldId id="2147469691" r:id="rId25"/>
    <p:sldId id="2147375462" r:id="rId26"/>
    <p:sldId id="2147469706" r:id="rId27"/>
    <p:sldId id="2147469707" r:id="rId28"/>
    <p:sldId id="2147469685" r:id="rId29"/>
    <p:sldId id="2147469696" r:id="rId30"/>
    <p:sldId id="2147469693" r:id="rId31"/>
    <p:sldId id="2147469683" r:id="rId32"/>
    <p:sldId id="2147469678" r:id="rId33"/>
    <p:sldId id="2147469702" r:id="rId34"/>
    <p:sldId id="2147469662" r:id="rId35"/>
    <p:sldId id="2147469703" r:id="rId36"/>
    <p:sldId id="2147469704" r:id="rId37"/>
    <p:sldId id="2147469705" r:id="rId38"/>
    <p:sldId id="2147469628" r:id="rId39"/>
    <p:sldId id="260" r:id="rId40"/>
    <p:sldId id="2147469701" r:id="rId41"/>
    <p:sldId id="2147469632" r:id="rId42"/>
    <p:sldId id="2147469674" r:id="rId43"/>
    <p:sldId id="2147469698" r:id="rId44"/>
    <p:sldId id="4770" r:id="rId45"/>
    <p:sldId id="2147469689" r:id="rId46"/>
    <p:sldId id="2147469684" r:id="rId47"/>
    <p:sldId id="2147469686" r:id="rId48"/>
    <p:sldId id="2147469688" r:id="rId49"/>
    <p:sldId id="2147469687" r:id="rId50"/>
    <p:sldId id="2147469602" r:id="rId51"/>
    <p:sldId id="5821" r:id="rId52"/>
    <p:sldId id="5759" r:id="rId53"/>
    <p:sldId id="214737543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18" autoAdjust="0"/>
    <p:restoredTop sz="94632" autoAdjust="0"/>
  </p:normalViewPr>
  <p:slideViewPr>
    <p:cSldViewPr snapToGrid="0">
      <p:cViewPr varScale="1">
        <p:scale>
          <a:sx n="99" d="100"/>
          <a:sy n="99" d="100"/>
        </p:scale>
        <p:origin x="90" y="10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57B3B-ED67-469A-B307-86F7A39C9689}" type="datetimeFigureOut">
              <a:rPr lang="en-US" smtClean="0"/>
              <a:t>4/9/2026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06A0A4-0EE3-4D82-BAB3-ED3AA258C5FC}" type="slidenum">
              <a:rPr lang="en-US" smtClean="0"/>
              <a:t>‹#›</a:t>
            </a:fld>
            <a:endParaRPr lang="en-US"/>
          </a:p>
        </p:txBody>
      </p:sp>
    </p:spTree>
    <p:extLst>
      <p:ext uri="{BB962C8B-B14F-4D97-AF65-F5344CB8AC3E}">
        <p14:creationId xmlns:p14="http://schemas.microsoft.com/office/powerpoint/2010/main" val="2587934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6.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6.emf"/></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6.emf"/></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4/9/2026</a:t>
            </a:r>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21222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4/9/2026</a:t>
            </a:r>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91711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4/9/2026</a:t>
            </a:r>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96978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1" y="1174478"/>
            <a:ext cx="10962105" cy="1240412"/>
          </a:xfrm>
          <a:prstGeom prst="rect">
            <a:avLst/>
          </a:prstGeom>
        </p:spPr>
        <p:txBody>
          <a:bodyPr anchor="b" anchorCtr="0">
            <a:noAutofit/>
          </a:bodyPr>
          <a:lstStyle>
            <a:lvl1pPr algn="l">
              <a:lnSpc>
                <a:spcPct val="100000"/>
              </a:lnSpc>
              <a:defRPr sz="4400" b="1" i="0">
                <a:solidFill>
                  <a:schemeClr val="bg1"/>
                </a:solidFill>
                <a:latin typeface="+mn-lt"/>
                <a:cs typeface="Arial" panose="020B0604020202020204" pitchFamily="34" charset="0"/>
              </a:defRPr>
            </a:lvl1pPr>
          </a:lstStyle>
          <a:p>
            <a:r>
              <a:rPr lang="en-US"/>
              <a:t>L2Ms Monthly Reporting</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1"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5"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6" y="472833"/>
            <a:ext cx="1825604" cy="457200"/>
          </a:xfrm>
          <a:prstGeom prst="rect">
            <a:avLst/>
          </a:prstGeom>
        </p:spPr>
      </p:pic>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1" y="4233687"/>
            <a:ext cx="10962105" cy="379542"/>
          </a:xfrm>
          <a:prstGeom prst="rect">
            <a:avLst/>
          </a:prstGeom>
        </p:spPr>
        <p:txBody>
          <a:bodyPr>
            <a:noAutofit/>
          </a:bodyPr>
          <a:lstStyle>
            <a:lvl1pPr marL="0" indent="0">
              <a:buFontTx/>
              <a:buNone/>
              <a:defRPr sz="20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Date</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1" y="3738425"/>
            <a:ext cx="10962105" cy="477838"/>
          </a:xfrm>
          <a:prstGeom prst="rect">
            <a:avLst/>
          </a:prstGeom>
        </p:spPr>
        <p:txBody>
          <a:bodyPr>
            <a:no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Needed)</a:t>
            </a:r>
          </a:p>
        </p:txBody>
      </p:sp>
    </p:spTree>
    <p:extLst>
      <p:ext uri="{BB962C8B-B14F-4D97-AF65-F5344CB8AC3E}">
        <p14:creationId xmlns:p14="http://schemas.microsoft.com/office/powerpoint/2010/main" val="875810383"/>
      </p:ext>
    </p:extLst>
  </p:cSld>
  <p:clrMapOvr>
    <a:masterClrMapping/>
  </p:clrMapOvr>
  <p:extLst>
    <p:ext uri="{DCECCB84-F9BA-43D5-87BE-67443E8EF086}">
      <p15:sldGuideLst xmlns:p15="http://schemas.microsoft.com/office/powerpoint/2012/main">
        <p15:guide id="7" orient="horz" pos="2160">
          <p15:clr>
            <a:srgbClr val="FBAE40"/>
          </p15:clr>
        </p15:guide>
        <p15:guide id="8" pos="5120">
          <p15:clr>
            <a:srgbClr val="FBAE40"/>
          </p15:clr>
        </p15:guide>
        <p15:guide id="9" orient="horz" pos="3888">
          <p15:clr>
            <a:srgbClr val="FBAE40"/>
          </p15:clr>
        </p15:guide>
        <p15:guide id="10" pos="480">
          <p15:clr>
            <a:srgbClr val="FBAE40"/>
          </p15:clr>
        </p15:guide>
        <p15:guide id="11" pos="9760">
          <p15:clr>
            <a:srgbClr val="FBAE40"/>
          </p15:clr>
        </p15:guide>
        <p15:guide id="12" orient="horz" pos="398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out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normAutofit/>
          </a:bodyPr>
          <a:lstStyle>
            <a:lvl1pPr>
              <a:defRPr sz="3600"/>
            </a:lvl1pPr>
          </a:lstStyle>
          <a:p>
            <a:r>
              <a:rPr lang="en-US"/>
              <a:t>Outline</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sz="1500"/>
            </a:lvl1pPr>
            <a:lvl2pPr>
              <a:defRPr sz="1200"/>
            </a:lvl2pPr>
            <a:lvl3pPr>
              <a:defRPr sz="1200"/>
            </a:lvl3pPr>
            <a:lvl4pPr>
              <a:defRPr sz="1200"/>
            </a:lvl4pPr>
            <a:lvl5pPr>
              <a:defRPr sz="1200"/>
            </a:lvl5pPr>
          </a:lstStyle>
          <a:p>
            <a:pPr lvl="0"/>
            <a:r>
              <a:rPr lang="en-US"/>
              <a:t>Level 1 – Arial 20</a:t>
            </a:r>
          </a:p>
          <a:p>
            <a:pPr lvl="1"/>
            <a:r>
              <a:rPr lang="en-US"/>
              <a:t>Level 2 – Arial 16</a:t>
            </a:r>
          </a:p>
          <a:p>
            <a:pPr lvl="2"/>
            <a:r>
              <a:rPr lang="en-US"/>
              <a:t>Level 3 – Arial 16</a:t>
            </a:r>
          </a:p>
          <a:p>
            <a:pPr lvl="3"/>
            <a:r>
              <a:rPr lang="en-US"/>
              <a:t>Level 4 – Arial 16</a:t>
            </a:r>
          </a:p>
          <a:p>
            <a:pPr lvl="4"/>
            <a:r>
              <a:rPr lang="en-US"/>
              <a:t>Level 5 – Arial 16</a:t>
            </a:r>
          </a:p>
        </p:txBody>
      </p:sp>
    </p:spTree>
    <p:extLst>
      <p:ext uri="{BB962C8B-B14F-4D97-AF65-F5344CB8AC3E}">
        <p14:creationId xmlns:p14="http://schemas.microsoft.com/office/powerpoint/2010/main" val="3922610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1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a:lvl1pPr>
            <a:lvl2pPr marL="386954" indent="-171450">
              <a:defRPr/>
            </a:lvl2pPr>
            <a:lvl3pPr marL="558404" indent="-127397">
              <a:defRPr/>
            </a:lvl3pPr>
            <a:lvl4pPr marL="729854" indent="-127397">
              <a:defRPr/>
            </a:lvl4pPr>
            <a:lvl5pPr marL="901304" indent="-127397">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Tree>
    <p:extLst>
      <p:ext uri="{BB962C8B-B14F-4D97-AF65-F5344CB8AC3E}">
        <p14:creationId xmlns:p14="http://schemas.microsoft.com/office/powerpoint/2010/main" val="2059050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0"/>
            <a:ext cx="11499235" cy="523415"/>
          </a:xfrm>
        </p:spPr>
        <p:txBody>
          <a:bodyPr/>
          <a:lstStyle>
            <a:lvl1pPr>
              <a:defRPr/>
            </a:lvl1pPr>
          </a:lstStyle>
          <a:p>
            <a:r>
              <a:rPr lang="en-US"/>
              <a:t>Title Only</a:t>
            </a:r>
          </a:p>
        </p:txBody>
      </p:sp>
    </p:spTree>
    <p:extLst>
      <p:ext uri="{BB962C8B-B14F-4D97-AF65-F5344CB8AC3E}">
        <p14:creationId xmlns:p14="http://schemas.microsoft.com/office/powerpoint/2010/main" val="2919804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042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Separato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nchor="ctr">
            <a:normAutofit/>
          </a:bodyPr>
          <a:lstStyle>
            <a:lvl1pPr marL="0" indent="0" algn="ctr">
              <a:buFontTx/>
              <a:buNone/>
              <a:defRPr sz="2700"/>
            </a:lvl1pPr>
            <a:lvl2pPr>
              <a:defRPr/>
            </a:lvl2pPr>
            <a:lvl3pPr>
              <a:defRPr/>
            </a:lvl3pPr>
            <a:lvl4pPr>
              <a:defRPr/>
            </a:lvl4pPr>
            <a:lvl5pPr>
              <a:defRPr/>
            </a:lvl5pPr>
          </a:lstStyle>
          <a:p>
            <a:pPr lvl="0"/>
            <a:r>
              <a:rPr lang="en-US"/>
              <a:t>Section Separator – Title Line 1</a:t>
            </a:r>
          </a:p>
          <a:p>
            <a:pPr lvl="0"/>
            <a:r>
              <a:rPr lang="en-US"/>
              <a:t>Section Separator – Title Line 2</a:t>
            </a:r>
          </a:p>
          <a:p>
            <a:pPr lvl="0"/>
            <a:r>
              <a:rPr lang="en-US"/>
              <a:t>Section Separator – Title Line 3</a:t>
            </a:r>
          </a:p>
        </p:txBody>
      </p:sp>
    </p:spTree>
    <p:extLst>
      <p:ext uri="{BB962C8B-B14F-4D97-AF65-F5344CB8AC3E}">
        <p14:creationId xmlns:p14="http://schemas.microsoft.com/office/powerpoint/2010/main" val="2770870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4/9/2026</a:t>
            </a:r>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642800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4/9/2026</a:t>
            </a:r>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774746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4/9/2026</a:t>
            </a:r>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371189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4/9/2026</a:t>
            </a:r>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38157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4/9/2026</a:t>
            </a:r>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870913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4/9/2026</a:t>
            </a:r>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ePIC General Meeting</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259719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4/9/2026</a:t>
            </a:r>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352135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4/9/2026</a:t>
            </a:r>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894693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4/9/2026</a:t>
            </a:r>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388940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4/9/2026</a:t>
            </a:r>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428800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4/9/2026</a:t>
            </a:r>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7753731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4/9/2026</a:t>
            </a:r>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47562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4/9/2026</a:t>
            </a:r>
            <a:endParaRPr lang="en-US" dirty="0"/>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968502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4/9/2026</a:t>
            </a:r>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84223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4/9/2026</a:t>
            </a:r>
            <a:endParaRPr lang="en-US" dirty="0"/>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004387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4/9/2026</a:t>
            </a:r>
            <a:endParaRPr lang="en-US" dirty="0"/>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6906893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4/9/2026</a:t>
            </a:r>
            <a:endParaRPr lang="en-US" dirty="0"/>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06123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4/9/2026</a:t>
            </a:r>
            <a:endParaRPr lang="en-US" dirty="0"/>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ePIC General Meeting</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402731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4/9/2026</a:t>
            </a:r>
            <a:endParaRPr lang="en-US" dirty="0"/>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2326819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4/9/2026</a:t>
            </a:r>
            <a:endParaRPr lang="en-US" dirty="0"/>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1306935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4/9/2026</a:t>
            </a:r>
            <a:endParaRPr lang="en-US" dirty="0"/>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7215597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4/9/2026</a:t>
            </a:r>
            <a:endParaRPr lang="en-US" dirty="0"/>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7835469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4/9/2026</a:t>
            </a:r>
            <a:endParaRPr lang="en-US" dirty="0"/>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5645238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4/9/2026</a:t>
            </a:r>
            <a:endParaRPr lang="en-US" dirty="0"/>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30259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4/9/2026</a:t>
            </a:r>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2415339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4/9/2026</a:t>
            </a:r>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2398679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4/9/2026</a:t>
            </a:r>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6116179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4/9/2026</a:t>
            </a:r>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4607953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4/9/2026</a:t>
            </a:r>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7194859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4/9/2026</a:t>
            </a:r>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ePIC General Meeting</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0290170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4/9/2026</a:t>
            </a:r>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6696753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4/9/2026</a:t>
            </a:r>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4165224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4/9/2026</a:t>
            </a:r>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6781025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4/9/2026</a:t>
            </a:r>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5414554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4/9/2026</a:t>
            </a:r>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82321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4/9/2026</a:t>
            </a:r>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ePIC General Meeting</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1445004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4/9/2026</a:t>
            </a:r>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8471175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0" y="1174478"/>
            <a:ext cx="10962105" cy="1240412"/>
          </a:xfrm>
          <a:prstGeom prst="rect">
            <a:avLst/>
          </a:prstGeom>
        </p:spPr>
        <p:txBody>
          <a:bodyPr anchor="b" anchorCtr="0"/>
          <a:lstStyle>
            <a:lvl1pPr algn="l">
              <a:lnSpc>
                <a:spcPct val="100000"/>
              </a:lnSpc>
              <a:defRPr sz="4000" b="1" i="0">
                <a:solidFill>
                  <a:schemeClr val="bg1"/>
                </a:solidFill>
                <a:latin typeface="+mn-lt"/>
                <a:cs typeface="Arial" panose="020B0604020202020204" pitchFamily="34" charset="0"/>
              </a:defRPr>
            </a:lvl1pPr>
          </a:lstStyle>
          <a:p>
            <a:r>
              <a:rPr lang="en-US" dirty="0"/>
              <a:t>Title from Agenda</a:t>
            </a:r>
            <a:br>
              <a:rPr lang="en-US" dirty="0"/>
            </a:br>
            <a:r>
              <a:rPr lang="en-US" dirty="0"/>
              <a:t>Continuation of Title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502920" y="5074920"/>
            <a:ext cx="4363736" cy="1019620"/>
          </a:xfrm>
          <a:prstGeom prst="rect">
            <a:avLst/>
          </a:prstGeom>
        </p:spPr>
        <p:txBody>
          <a:bodyPr>
            <a:noAutofit/>
          </a:bodyPr>
          <a:lstStyle>
            <a:lvl1pPr marL="0" indent="0" algn="l">
              <a:lnSpc>
                <a:spcPct val="100000"/>
              </a:lnSpc>
              <a:spcBef>
                <a:spcPts val="0"/>
              </a:spcBef>
              <a:spcAft>
                <a:spcPts val="20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SC-x Identifier</a:t>
            </a:r>
          </a:p>
          <a:p>
            <a:r>
              <a:rPr lang="en-US" dirty="0"/>
              <a:t>EIC CD-3A Review</a:t>
            </a:r>
          </a:p>
          <a:p>
            <a:r>
              <a:rPr lang="en-US" dirty="0"/>
              <a:t>November 14-16, 2023</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0"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502920" y="2423582"/>
            <a:ext cx="10962105" cy="501650"/>
          </a:xfrm>
          <a:prstGeom prst="rect">
            <a:avLst/>
          </a:prstGeo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dirty="0"/>
              <a:t>Secondary title if needed</a:t>
            </a:r>
            <a:endParaRPr lang="en-US" dirty="0"/>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0" y="4233687"/>
            <a:ext cx="10962105" cy="379542"/>
          </a:xfrm>
          <a:prstGeom prst="rect">
            <a:avLst/>
          </a:prstGeo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WBS 6.0x.xxx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0" y="3738425"/>
            <a:ext cx="10962105" cy="477838"/>
          </a:xfrm>
          <a:prstGeom prst="rect">
            <a:avLst/>
          </a:prstGeo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Project Role or Organizational Role if not Project</a:t>
            </a:r>
          </a:p>
        </p:txBody>
      </p:sp>
    </p:spTree>
    <p:extLst>
      <p:ext uri="{BB962C8B-B14F-4D97-AF65-F5344CB8AC3E}">
        <p14:creationId xmlns:p14="http://schemas.microsoft.com/office/powerpoint/2010/main" val="1092137083"/>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dirty="0"/>
              <a:t>Slide Title</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55240" y="567203"/>
            <a:ext cx="1152144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a:p>
            <a:pPr lvl="4"/>
            <a:r>
              <a:rPr lang="en-US" dirty="0"/>
              <a:t>Level 5 – Arial 16</a:t>
            </a:r>
          </a:p>
        </p:txBody>
      </p:sp>
    </p:spTree>
    <p:extLst>
      <p:ext uri="{BB962C8B-B14F-4D97-AF65-F5344CB8AC3E}">
        <p14:creationId xmlns:p14="http://schemas.microsoft.com/office/powerpoint/2010/main" val="17804470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0"/>
            <a:ext cx="11499234" cy="457200"/>
          </a:xfrm>
        </p:spPr>
        <p:txBody>
          <a:bodyPr/>
          <a:lstStyle>
            <a:lvl1pPr>
              <a:defRPr/>
            </a:lvl1pPr>
          </a:lstStyle>
          <a:p>
            <a:r>
              <a:rPr lang="en-US" dirty="0"/>
              <a:t>Title Only</a:t>
            </a:r>
          </a:p>
        </p:txBody>
      </p:sp>
    </p:spTree>
    <p:extLst>
      <p:ext uri="{BB962C8B-B14F-4D97-AF65-F5344CB8AC3E}">
        <p14:creationId xmlns:p14="http://schemas.microsoft.com/office/powerpoint/2010/main" val="22359172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E68CE5-5A83-D94D-B3BA-C3405E85E5CF}"/>
              </a:ext>
            </a:extLst>
          </p:cNvPr>
          <p:cNvSpPr txBox="1"/>
          <p:nvPr userDrawn="1"/>
        </p:nvSpPr>
        <p:spPr>
          <a:xfrm>
            <a:off x="365760" y="6490194"/>
            <a:ext cx="11043138" cy="276999"/>
          </a:xfrm>
          <a:prstGeom prst="rect">
            <a:avLst/>
          </a:prstGeom>
          <a:noFill/>
        </p:spPr>
        <p:txBody>
          <a:bodyPr wrap="square">
            <a:spAutoFit/>
          </a:bodyPr>
          <a:lstStyle/>
          <a:p>
            <a:r>
              <a:rPr lang="en-US" sz="1200" b="0" i="0" u="none" strike="noStrike" kern="1200" dirty="0" err="1">
                <a:solidFill>
                  <a:schemeClr val="tx1"/>
                </a:solidFill>
                <a:effectLst/>
                <a:latin typeface="+mn-lt"/>
                <a:ea typeface="+mn-ea"/>
                <a:cs typeface="+mn-cs"/>
              </a:rPr>
              <a:t>ePIC</a:t>
            </a:r>
            <a:r>
              <a:rPr lang="en-US" sz="1200" b="0" i="0" u="none" strike="noStrike" kern="1200" dirty="0">
                <a:solidFill>
                  <a:schemeClr val="tx1"/>
                </a:solidFill>
                <a:effectLst/>
                <a:latin typeface="+mn-lt"/>
                <a:ea typeface="+mn-ea"/>
                <a:cs typeface="+mn-cs"/>
              </a:rPr>
              <a:t> biweekly meeting February 13</a:t>
            </a:r>
            <a:r>
              <a:rPr lang="en-US" sz="1200" b="0" i="0" u="none" strike="noStrike" kern="1200" baseline="30000" dirty="0">
                <a:solidFill>
                  <a:schemeClr val="tx1"/>
                </a:solidFill>
                <a:effectLst/>
                <a:latin typeface="+mn-lt"/>
                <a:ea typeface="+mn-ea"/>
                <a:cs typeface="+mn-cs"/>
              </a:rPr>
              <a:t>th</a:t>
            </a:r>
            <a:r>
              <a:rPr lang="en-US" sz="1200" b="0" i="0" u="none" strike="noStrike" kern="1200" dirty="0">
                <a:solidFill>
                  <a:schemeClr val="tx1"/>
                </a:solidFill>
                <a:effectLst/>
                <a:latin typeface="+mn-lt"/>
                <a:ea typeface="+mn-ea"/>
                <a:cs typeface="+mn-cs"/>
              </a:rPr>
              <a:t>, 2026</a:t>
            </a:r>
          </a:p>
        </p:txBody>
      </p:sp>
    </p:spTree>
    <p:extLst>
      <p:ext uri="{BB962C8B-B14F-4D97-AF65-F5344CB8AC3E}">
        <p14:creationId xmlns:p14="http://schemas.microsoft.com/office/powerpoint/2010/main" val="34722254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55495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endParaRPr lang="en-US"/>
          </a:p>
        </p:txBody>
      </p:sp>
      <p:sp>
        <p:nvSpPr>
          <p:cNvPr id="14" name="Text Placeholder 13">
            <a:extLst>
              <a:ext uri="{FF2B5EF4-FFF2-40B4-BE49-F238E27FC236}">
                <a16:creationId xmlns:a16="http://schemas.microsoft.com/office/drawing/2014/main" id="{54C6E50E-3840-229D-97E9-6585956B40D4}"/>
              </a:ext>
            </a:extLst>
          </p:cNvPr>
          <p:cNvSpPr>
            <a:spLocks noGrp="1"/>
          </p:cNvSpPr>
          <p:nvPr>
            <p:ph type="body" sz="quarter" idx="10"/>
          </p:nvPr>
        </p:nvSpPr>
        <p:spPr>
          <a:xfrm>
            <a:off x="461963" y="981075"/>
            <a:ext cx="1149985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84762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t>‹#›</a:t>
            </a:fld>
            <a:endParaRPr lang="en-US" dirty="0"/>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A043A592-2C2C-1149-FE30-72A494F27799}"/>
              </a:ext>
            </a:extLst>
          </p:cNvPr>
          <p:cNvSpPr>
            <a:spLocks noGrp="1"/>
          </p:cNvSpPr>
          <p:nvPr>
            <p:ph type="body" sz="quarter" idx="10" hasCustomPrompt="1"/>
          </p:nvPr>
        </p:nvSpPr>
        <p:spPr>
          <a:xfrm>
            <a:off x="3485192" y="6316595"/>
            <a:ext cx="2659380" cy="365125"/>
          </a:xfrm>
        </p:spPr>
        <p:txBody>
          <a:bodyPr>
            <a:noAutofit/>
          </a:bodyPr>
          <a:lstStyle>
            <a:lvl1pPr marL="0" indent="0" algn="ctr">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Title of Meeting/Review</a:t>
            </a:r>
          </a:p>
        </p:txBody>
      </p:sp>
      <p:sp>
        <p:nvSpPr>
          <p:cNvPr id="4" name="Text Placeholder 2">
            <a:extLst>
              <a:ext uri="{FF2B5EF4-FFF2-40B4-BE49-F238E27FC236}">
                <a16:creationId xmlns:a16="http://schemas.microsoft.com/office/drawing/2014/main" id="{30C71E18-8584-A0E2-3682-9547339B30E0}"/>
              </a:ext>
            </a:extLst>
          </p:cNvPr>
          <p:cNvSpPr>
            <a:spLocks noGrp="1"/>
          </p:cNvSpPr>
          <p:nvPr>
            <p:ph type="body" sz="quarter" idx="11" hasCustomPrompt="1"/>
          </p:nvPr>
        </p:nvSpPr>
        <p:spPr>
          <a:xfrm>
            <a:off x="7094220" y="6316595"/>
            <a:ext cx="2659380" cy="365125"/>
          </a:xfrm>
        </p:spPr>
        <p:txBody>
          <a:bodyPr>
            <a:noAutofit/>
          </a:bodyPr>
          <a:lstStyle>
            <a:lvl1pPr marL="0" indent="0" algn="ctr">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Name of Presenter</a:t>
            </a:r>
          </a:p>
        </p:txBody>
      </p:sp>
    </p:spTree>
    <p:extLst>
      <p:ext uri="{BB962C8B-B14F-4D97-AF65-F5344CB8AC3E}">
        <p14:creationId xmlns:p14="http://schemas.microsoft.com/office/powerpoint/2010/main" val="15220959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3"/>
          <a:srcRect/>
          <a:stretch/>
        </p:blipFill>
        <p:spPr>
          <a:xfrm>
            <a:off x="6983308" y="450531"/>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4"/>
          <a:stretch>
            <a:fillRect/>
          </a:stretch>
        </p:blipFill>
        <p:spPr>
          <a:xfrm>
            <a:off x="4655554" y="457965"/>
            <a:ext cx="1825604" cy="45720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2C982CCA-1B74-BF6E-B229-11EF11E8D20A}"/>
              </a:ext>
            </a:extLst>
          </p:cNvPr>
          <p:cNvPicPr>
            <a:picLocks noChangeAspect="1"/>
          </p:cNvPicPr>
          <p:nvPr userDrawn="1"/>
        </p:nvPicPr>
        <p:blipFill>
          <a:blip r:embed="rId5"/>
          <a:stretch>
            <a:fillRect/>
          </a:stretch>
        </p:blipFill>
        <p:spPr>
          <a:xfrm>
            <a:off x="9294996" y="480267"/>
            <a:ext cx="2309706" cy="408248"/>
          </a:xfrm>
          <a:prstGeom prst="rect">
            <a:avLst/>
          </a:prstGeom>
        </p:spPr>
      </p:pic>
    </p:spTree>
    <p:extLst>
      <p:ext uri="{BB962C8B-B14F-4D97-AF65-F5344CB8AC3E}">
        <p14:creationId xmlns:p14="http://schemas.microsoft.com/office/powerpoint/2010/main" val="1860744398"/>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a:solidFill>
                <a:schemeClr val="tx1"/>
              </a:solidFill>
            </a:endParaRPr>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4424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4/9/2026</a:t>
            </a:r>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7560395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62579" y="975360"/>
            <a:ext cx="5524500"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204923" y="975360"/>
            <a:ext cx="5755084"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527522" y="6316595"/>
            <a:ext cx="432486" cy="365125"/>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a:solidFill>
                <a:schemeClr val="tx1"/>
              </a:solidFill>
            </a:endParaRPr>
          </a:p>
        </p:txBody>
      </p:sp>
    </p:spTree>
    <p:extLst>
      <p:ext uri="{BB962C8B-B14F-4D97-AF65-F5344CB8AC3E}">
        <p14:creationId xmlns:p14="http://schemas.microsoft.com/office/powerpoint/2010/main" val="34677591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D9BCDB3-24E9-1B4D-0A74-4298674A99F5}"/>
              </a:ext>
            </a:extLst>
          </p:cNvPr>
          <p:cNvSpPr>
            <a:spLocks noGrp="1"/>
          </p:cNvSpPr>
          <p:nvPr>
            <p:ph type="sldNum" sz="quarter" idx="4"/>
          </p:nvPr>
        </p:nvSpPr>
        <p:spPr>
          <a:xfrm>
            <a:off x="11527522"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cxnSp>
        <p:nvCxnSpPr>
          <p:cNvPr id="5" name="Straight Connector 4">
            <a:extLst>
              <a:ext uri="{FF2B5EF4-FFF2-40B4-BE49-F238E27FC236}">
                <a16:creationId xmlns:a16="http://schemas.microsoft.com/office/drawing/2014/main" id="{8D45B976-F9BD-96F9-4119-FEAF693C373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3" name="Text Placeholder 8">
            <a:extLst>
              <a:ext uri="{FF2B5EF4-FFF2-40B4-BE49-F238E27FC236}">
                <a16:creationId xmlns:a16="http://schemas.microsoft.com/office/drawing/2014/main" id="{8A81CFF9-DA4F-3FBE-623F-3833F7666FE5}"/>
              </a:ext>
            </a:extLst>
          </p:cNvPr>
          <p:cNvSpPr txBox="1">
            <a:spLocks/>
          </p:cNvSpPr>
          <p:nvPr userDrawn="1"/>
        </p:nvSpPr>
        <p:spPr>
          <a:xfrm>
            <a:off x="374352" y="6499158"/>
            <a:ext cx="5108913" cy="3128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Director’s Review of the EIC Project Closeout - March 12, 2026</a:t>
            </a:r>
          </a:p>
        </p:txBody>
      </p:sp>
    </p:spTree>
    <p:extLst>
      <p:ext uri="{BB962C8B-B14F-4D97-AF65-F5344CB8AC3E}">
        <p14:creationId xmlns:p14="http://schemas.microsoft.com/office/powerpoint/2010/main" val="4891638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D9BCDB3-24E9-1B4D-0A74-4298674A99F5}"/>
              </a:ext>
            </a:extLst>
          </p:cNvPr>
          <p:cNvSpPr>
            <a:spLocks noGrp="1"/>
          </p:cNvSpPr>
          <p:nvPr>
            <p:ph type="sldNum" sz="quarter" idx="4"/>
          </p:nvPr>
        </p:nvSpPr>
        <p:spPr>
          <a:xfrm>
            <a:off x="11527522" y="6316595"/>
            <a:ext cx="432486" cy="365125"/>
          </a:xfrm>
          <a:prstGeom prst="rect">
            <a:avLst/>
          </a:prstGeom>
        </p:spPr>
        <p:txBody>
          <a:bodyPr lIns="0" tIns="0" rIns="0" bIns="0" anchor="ctr"/>
          <a:lstStyle>
            <a:lvl1pPr algn="ctr">
              <a:defRPr sz="1200"/>
            </a:lvl1pPr>
          </a:lstStyle>
          <a:p>
            <a:fld id="{933A556B-7C63-244D-9B7C-B0EA8042B330}" type="slidenum">
              <a:rPr lang="en-US" smtClean="0"/>
              <a:pPr/>
              <a:t>‹#›</a:t>
            </a:fld>
            <a:endParaRPr lang="en-US" sz="1200"/>
          </a:p>
        </p:txBody>
      </p:sp>
      <p:cxnSp>
        <p:nvCxnSpPr>
          <p:cNvPr id="5" name="Straight Connector 4">
            <a:extLst>
              <a:ext uri="{FF2B5EF4-FFF2-40B4-BE49-F238E27FC236}">
                <a16:creationId xmlns:a16="http://schemas.microsoft.com/office/drawing/2014/main" id="{8D45B976-F9BD-96F9-4119-FEAF693C373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8">
            <a:extLst>
              <a:ext uri="{FF2B5EF4-FFF2-40B4-BE49-F238E27FC236}">
                <a16:creationId xmlns:a16="http://schemas.microsoft.com/office/drawing/2014/main" id="{B34518C8-F2B1-E317-4B68-6BB95ECAB6CF}"/>
              </a:ext>
            </a:extLst>
          </p:cNvPr>
          <p:cNvSpPr txBox="1">
            <a:spLocks/>
          </p:cNvSpPr>
          <p:nvPr userDrawn="1"/>
        </p:nvSpPr>
        <p:spPr>
          <a:xfrm>
            <a:off x="374352" y="6499158"/>
            <a:ext cx="5108913" cy="3128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Director’s Review of the EIC Project Closeout - March 12, 2026</a:t>
            </a:r>
          </a:p>
        </p:txBody>
      </p:sp>
    </p:spTree>
    <p:extLst>
      <p:ext uri="{BB962C8B-B14F-4D97-AF65-F5344CB8AC3E}">
        <p14:creationId xmlns:p14="http://schemas.microsoft.com/office/powerpoint/2010/main" val="30460745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endParaRPr lang="en-US"/>
          </a:p>
        </p:txBody>
      </p:sp>
      <p:sp>
        <p:nvSpPr>
          <p:cNvPr id="14" name="Text Placeholder 13">
            <a:extLst>
              <a:ext uri="{FF2B5EF4-FFF2-40B4-BE49-F238E27FC236}">
                <a16:creationId xmlns:a16="http://schemas.microsoft.com/office/drawing/2014/main" id="{54C6E50E-3840-229D-97E9-6585956B40D4}"/>
              </a:ext>
            </a:extLst>
          </p:cNvPr>
          <p:cNvSpPr>
            <a:spLocks noGrp="1"/>
          </p:cNvSpPr>
          <p:nvPr>
            <p:ph type="body" sz="quarter" idx="10"/>
          </p:nvPr>
        </p:nvSpPr>
        <p:spPr>
          <a:xfrm>
            <a:off x="461963" y="981075"/>
            <a:ext cx="1149985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30185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All White_BLANK">
  <p:cSld name="All White_BLANK">
    <p:spTree>
      <p:nvGrpSpPr>
        <p:cNvPr id="1" name="Shape 55"/>
        <p:cNvGrpSpPr/>
        <p:nvPr/>
      </p:nvGrpSpPr>
      <p:grpSpPr>
        <a:xfrm>
          <a:off x="0" y="0"/>
          <a:ext cx="0" cy="0"/>
          <a:chOff x="0" y="0"/>
          <a:chExt cx="0" cy="0"/>
        </a:xfrm>
      </p:grpSpPr>
    </p:spTree>
    <p:extLst>
      <p:ext uri="{BB962C8B-B14F-4D97-AF65-F5344CB8AC3E}">
        <p14:creationId xmlns:p14="http://schemas.microsoft.com/office/powerpoint/2010/main" val="3089995808"/>
      </p:ext>
    </p:extLst>
  </p:cSld>
  <p:clrMapOvr>
    <a:masterClrMapping/>
  </p:clrMapOvr>
  <p:extLst>
    <p:ext uri="{DCECCB84-F9BA-43D5-87BE-67443E8EF086}">
      <p15:sldGuideLst xmlns:p15="http://schemas.microsoft.com/office/powerpoint/2012/main">
        <p15:guide id="1" orient="horz" pos="300">
          <p15:clr>
            <a:srgbClr val="FBAE40"/>
          </p15:clr>
        </p15:guide>
        <p15:guide id="2" pos="28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795069" y="1481540"/>
            <a:ext cx="10334625" cy="1259607"/>
          </a:xfrm>
        </p:spPr>
        <p:txBody>
          <a:bodyPr anchor="t" anchorCtr="0"/>
          <a:lstStyle>
            <a:lvl1pPr algn="l">
              <a:lnSpc>
                <a:spcPct val="100000"/>
              </a:lnSpc>
              <a:defRPr sz="4400" b="1" i="0">
                <a:solidFill>
                  <a:schemeClr val="bg1"/>
                </a:solidFill>
                <a:latin typeface="+mn-lt"/>
                <a:cs typeface="Arial" panose="020B0604020202020204" pitchFamily="34" charset="0"/>
              </a:defRPr>
            </a:lvl1pPr>
          </a:lstStyle>
          <a:p>
            <a:r>
              <a:rPr lang="en-US"/>
              <a:t>Presentation Title</a:t>
            </a:r>
            <a:br>
              <a:rPr lang="en-US"/>
            </a:br>
            <a:r>
              <a:rPr lang="en-US"/>
              <a:t>Line 2</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795068" y="3955504"/>
            <a:ext cx="10334625" cy="746185"/>
          </a:xfrm>
        </p:spPr>
        <p:txBody>
          <a:bodyPr>
            <a:norm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indent="0">
              <a:buNone/>
            </a:pPr>
            <a:r>
              <a:rPr lang="en-US" sz="2000">
                <a:solidFill>
                  <a:schemeClr val="bg1"/>
                </a:solidFill>
              </a:rPr>
              <a:t>Review Title</a:t>
            </a:r>
          </a:p>
          <a:p>
            <a:pPr marL="0" indent="0">
              <a:buNone/>
            </a:pPr>
            <a:r>
              <a:rPr lang="en-US" sz="2000">
                <a:solidFill>
                  <a:schemeClr val="bg1"/>
                </a:solidFill>
              </a:rPr>
              <a:t>Review Date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795069" y="2769454"/>
            <a:ext cx="10334625" cy="457200"/>
          </a:xfr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Presenter’s Name</a:t>
            </a:r>
          </a:p>
        </p:txBody>
      </p:sp>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3"/>
          <a:srcRect/>
          <a:stretch/>
        </p:blipFill>
        <p:spPr>
          <a:xfrm>
            <a:off x="6983308" y="450531"/>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4"/>
          <a:stretch>
            <a:fillRect/>
          </a:stretch>
        </p:blipFill>
        <p:spPr>
          <a:xfrm>
            <a:off x="4655554" y="457965"/>
            <a:ext cx="1825604" cy="45720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2C982CCA-1B74-BF6E-B229-11EF11E8D20A}"/>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9294996" y="480267"/>
            <a:ext cx="2309706" cy="408248"/>
          </a:xfrm>
          <a:prstGeom prst="rect">
            <a:avLst/>
          </a:prstGeom>
        </p:spPr>
      </p:pic>
      <p:sp>
        <p:nvSpPr>
          <p:cNvPr id="4" name="Text Placeholder 4">
            <a:extLst>
              <a:ext uri="{FF2B5EF4-FFF2-40B4-BE49-F238E27FC236}">
                <a16:creationId xmlns:a16="http://schemas.microsoft.com/office/drawing/2014/main" id="{19D1AEC2-212C-585C-070F-0BAA6E40DA2B}"/>
              </a:ext>
            </a:extLst>
          </p:cNvPr>
          <p:cNvSpPr>
            <a:spLocks noGrp="1"/>
          </p:cNvSpPr>
          <p:nvPr>
            <p:ph type="body" sz="quarter" idx="11" hasCustomPrompt="1"/>
          </p:nvPr>
        </p:nvSpPr>
        <p:spPr>
          <a:xfrm>
            <a:off x="795069" y="3264505"/>
            <a:ext cx="10334625" cy="457200"/>
          </a:xfrm>
        </p:spPr>
        <p:txBody>
          <a:bodyPr>
            <a:noAutofit/>
          </a:bodyPr>
          <a:lstStyle>
            <a:lvl1pPr marL="0" indent="0">
              <a:lnSpc>
                <a:spcPct val="100000"/>
              </a:lnSpc>
              <a:spcBef>
                <a:spcPts val="0"/>
              </a:spcBef>
              <a:buFontTx/>
              <a:buNone/>
              <a:defRPr sz="2800" b="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Presenter’s Title</a:t>
            </a:r>
          </a:p>
        </p:txBody>
      </p:sp>
    </p:spTree>
    <p:extLst>
      <p:ext uri="{BB962C8B-B14F-4D97-AF65-F5344CB8AC3E}">
        <p14:creationId xmlns:p14="http://schemas.microsoft.com/office/powerpoint/2010/main" val="1757881878"/>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5110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62579" y="975360"/>
            <a:ext cx="5524500" cy="48911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204923" y="975360"/>
            <a:ext cx="5755084" cy="48911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9199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11575"/>
            <a:ext cx="10515600" cy="681037"/>
          </a:xfrm>
        </p:spPr>
        <p:txBody>
          <a:bodyPr/>
          <a:lstStyle>
            <a:lvl1pPr>
              <a:defRPr>
                <a:solidFill>
                  <a:schemeClr val="tx1"/>
                </a:solidFill>
                <a:latin typeface="Arial" charset="0"/>
                <a:ea typeface="Arial" charset="0"/>
                <a:cs typeface="Arial" charset="0"/>
              </a:defRPr>
            </a:lvl1pPr>
          </a:lstStyle>
          <a:p>
            <a:r>
              <a:rPr lang="en-US"/>
              <a:t>Heading</a:t>
            </a:r>
          </a:p>
        </p:txBody>
      </p:sp>
      <p:sp>
        <p:nvSpPr>
          <p:cNvPr id="6" name="Slide Number Placeholder 5"/>
          <p:cNvSpPr>
            <a:spLocks noGrp="1"/>
          </p:cNvSpPr>
          <p:nvPr>
            <p:ph type="sldNum" sz="quarter" idx="12"/>
          </p:nvPr>
        </p:nvSpPr>
        <p:spPr>
          <a:xfrm>
            <a:off x="11476298" y="6492875"/>
            <a:ext cx="715702" cy="365125"/>
          </a:xfrm>
        </p:spPr>
        <p:txBody>
          <a:bodyPr/>
          <a:lstStyle>
            <a:lvl1pPr algn="ctr">
              <a:defRPr/>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22573938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8" name="Slide Number Placeholder 5">
            <a:extLst>
              <a:ext uri="{FF2B5EF4-FFF2-40B4-BE49-F238E27FC236}">
                <a16:creationId xmlns:a16="http://schemas.microsoft.com/office/drawing/2014/main" id="{AF058090-69E1-4C76-B04E-24949BD11AEB}"/>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a:p>
        </p:txBody>
      </p:sp>
    </p:spTree>
    <p:extLst>
      <p:ext uri="{BB962C8B-B14F-4D97-AF65-F5344CB8AC3E}">
        <p14:creationId xmlns:p14="http://schemas.microsoft.com/office/powerpoint/2010/main" val="3796436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4/9/2026</a:t>
            </a:r>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064426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1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
        <p:nvSpPr>
          <p:cNvPr id="3" name="Slide Number Placeholder 5">
            <a:extLst>
              <a:ext uri="{FF2B5EF4-FFF2-40B4-BE49-F238E27FC236}">
                <a16:creationId xmlns:a16="http://schemas.microsoft.com/office/drawing/2014/main" id="{3C448F6E-7EC1-76B6-D57C-D51390EA534D}"/>
              </a:ext>
            </a:extLst>
          </p:cNvPr>
          <p:cNvSpPr>
            <a:spLocks noGrp="1"/>
          </p:cNvSpPr>
          <p:nvPr>
            <p:ph type="sldNum" sz="quarter" idx="4"/>
          </p:nvPr>
        </p:nvSpPr>
        <p:spPr>
          <a:xfrm>
            <a:off x="11530018" y="6492875"/>
            <a:ext cx="432486" cy="365125"/>
          </a:xfrm>
          <a:prstGeom prst="rect">
            <a:avLst/>
          </a:prstGeom>
        </p:spPr>
        <p:txBody>
          <a:bodyPr lIns="0" tIns="0" rIns="0" bIns="0" anchor="ctr"/>
          <a:lstStyle>
            <a:lvl1pPr algn="ctr">
              <a:defRPr sz="1200"/>
            </a:lvl1pPr>
          </a:lstStyle>
          <a:p>
            <a:fld id="{933A556B-7C63-244D-9B7C-B0EA8042B330}" type="slidenum">
              <a:rPr lang="en-US" smtClean="0"/>
              <a:pPr/>
              <a:t>‹#›</a:t>
            </a:fld>
            <a:endParaRPr lang="en-US" sz="1200"/>
          </a:p>
        </p:txBody>
      </p:sp>
    </p:spTree>
    <p:extLst>
      <p:ext uri="{BB962C8B-B14F-4D97-AF65-F5344CB8AC3E}">
        <p14:creationId xmlns:p14="http://schemas.microsoft.com/office/powerpoint/2010/main" val="3587992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4/9/2026</a:t>
            </a:r>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72049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4/9/2026</a:t>
            </a:r>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753346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9"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9"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67.xml"/><Relationship Id="rId7" Type="http://schemas.openxmlformats.org/officeDocument/2006/relationships/theme" Target="../theme/theme8.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4/9/2026</a:t>
            </a:r>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General Meeting</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2142164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56274" y="535093"/>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BCFEFF2-44B8-687E-DAB3-7026DB467298}"/>
              </a:ext>
            </a:extLst>
          </p:cNvPr>
          <p:cNvSpPr txBox="1"/>
          <p:nvPr userDrawn="1"/>
        </p:nvSpPr>
        <p:spPr>
          <a:xfrm>
            <a:off x="365760" y="6490194"/>
            <a:ext cx="11043139" cy="253916"/>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EIC L2Ms Monthly Reporting, February 25, 2025</a:t>
            </a:r>
          </a:p>
        </p:txBody>
      </p:sp>
      <p:sp>
        <p:nvSpPr>
          <p:cNvPr id="6" name="TextBox 5">
            <a:extLst>
              <a:ext uri="{FF2B5EF4-FFF2-40B4-BE49-F238E27FC236}">
                <a16:creationId xmlns:a16="http://schemas.microsoft.com/office/drawing/2014/main" id="{B4AB3137-4B00-CEAB-DCD1-3B470E06EA17}"/>
              </a:ext>
            </a:extLst>
          </p:cNvPr>
          <p:cNvSpPr txBox="1"/>
          <p:nvPr userDrawn="1"/>
        </p:nvSpPr>
        <p:spPr>
          <a:xfrm>
            <a:off x="11541501" y="6517123"/>
            <a:ext cx="513209" cy="253916"/>
          </a:xfrm>
          <a:prstGeom prst="rect">
            <a:avLst/>
          </a:prstGeom>
          <a:noFill/>
        </p:spPr>
        <p:txBody>
          <a:bodyPr wrap="square" anchor="ctr">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5E7E6BA-9547-40BA-BC84-EED48D8D50C1}" type="slidenum">
              <a:rPr kumimoji="0" lang="en-US" sz="105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7" name="Straight Connector 6">
            <a:extLst>
              <a:ext uri="{FF2B5EF4-FFF2-40B4-BE49-F238E27FC236}">
                <a16:creationId xmlns:a16="http://schemas.microsoft.com/office/drawing/2014/main" id="{7893395C-F7F6-5A6A-DA24-169AA14F65DF}"/>
              </a:ext>
            </a:extLst>
          </p:cNvPr>
          <p:cNvCxnSpPr/>
          <p:nvPr userDrawn="1"/>
        </p:nvCxnSpPr>
        <p:spPr>
          <a:xfrm>
            <a:off x="461963" y="6260638"/>
            <a:ext cx="114992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9">
            <a:extLst>
              <a:ext uri="{FF2B5EF4-FFF2-40B4-BE49-F238E27FC236}">
                <a16:creationId xmlns:a16="http://schemas.microsoft.com/office/drawing/2014/main" id="{E7866077-7D9B-4430-B0C0-7F253295F396}"/>
              </a:ext>
            </a:extLst>
          </p:cNvPr>
          <p:cNvSpPr>
            <a:spLocks noGrp="1"/>
          </p:cNvSpPr>
          <p:nvPr>
            <p:ph type="title"/>
          </p:nvPr>
        </p:nvSpPr>
        <p:spPr>
          <a:xfrm>
            <a:off x="461963" y="0"/>
            <a:ext cx="11499235" cy="504497"/>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1">
            <a:extLst>
              <a:ext uri="{FF2B5EF4-FFF2-40B4-BE49-F238E27FC236}">
                <a16:creationId xmlns:a16="http://schemas.microsoft.com/office/drawing/2014/main" id="{ECB0C19D-3CAB-5E13-FAF8-C95DA56F6F93}"/>
              </a:ext>
            </a:extLst>
          </p:cNvPr>
          <p:cNvSpPr>
            <a:spLocks noGrp="1"/>
          </p:cNvSpPr>
          <p:nvPr>
            <p:ph type="body" idx="1"/>
          </p:nvPr>
        </p:nvSpPr>
        <p:spPr>
          <a:xfrm>
            <a:off x="462578" y="908852"/>
            <a:ext cx="11498620" cy="525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19203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p:txStyles>
    <p:titleStyle>
      <a:lvl1pPr algn="l" defTabSz="685800" rtl="0" eaLnBrk="1" latinLnBrk="0" hangingPunct="1">
        <a:lnSpc>
          <a:spcPct val="90000"/>
        </a:lnSpc>
        <a:spcBef>
          <a:spcPct val="0"/>
        </a:spcBef>
        <a:buNone/>
        <a:defRPr sz="3600" b="1" u="none" kern="1200">
          <a:solidFill>
            <a:schemeClr val="tx1"/>
          </a:solidFill>
          <a:latin typeface="+mn-lt"/>
          <a:ea typeface="+mj-ea"/>
          <a:cs typeface="+mj-cs"/>
        </a:defRPr>
      </a:lvl1pPr>
    </p:titleStyle>
    <p:bodyStyle>
      <a:lvl1pPr marL="171450" indent="-171450" algn="l" defTabSz="6858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1pPr>
      <a:lvl2pPr marL="345281" indent="-175022" algn="l" defTabSz="685800" rtl="0" eaLnBrk="1" latinLnBrk="0" hangingPunct="1">
        <a:lnSpc>
          <a:spcPct val="100000"/>
        </a:lnSpc>
        <a:spcBef>
          <a:spcPts val="0"/>
        </a:spcBef>
        <a:spcAft>
          <a:spcPts val="300"/>
        </a:spcAft>
        <a:buFont typeface="Arial" panose="020B0604020202020204" pitchFamily="34" charset="0"/>
        <a:buChar char="•"/>
        <a:defRPr sz="1500" kern="1200">
          <a:solidFill>
            <a:schemeClr val="tx1"/>
          </a:solidFill>
          <a:latin typeface="+mn-lt"/>
          <a:ea typeface="+mn-ea"/>
          <a:cs typeface="+mn-cs"/>
        </a:defRPr>
      </a:lvl2pPr>
      <a:lvl3pPr marL="515541" indent="-170260" algn="l" defTabSz="685800" rtl="0" eaLnBrk="1" latinLnBrk="0" hangingPunct="1">
        <a:lnSpc>
          <a:spcPct val="100000"/>
        </a:lnSpc>
        <a:spcBef>
          <a:spcPts val="0"/>
        </a:spcBef>
        <a:spcAft>
          <a:spcPts val="300"/>
        </a:spcAft>
        <a:buFont typeface="Arial" panose="020B0604020202020204" pitchFamily="34" charset="0"/>
        <a:buChar char="•"/>
        <a:defRPr sz="1350" kern="1200">
          <a:solidFill>
            <a:schemeClr val="tx1"/>
          </a:solidFill>
          <a:latin typeface="+mn-lt"/>
          <a:ea typeface="+mn-ea"/>
          <a:cs typeface="+mn-cs"/>
        </a:defRPr>
      </a:lvl3pPr>
      <a:lvl4pPr marL="685800" indent="-170260" algn="l" defTabSz="685800" rtl="0" eaLnBrk="1" latinLnBrk="0" hangingPunct="1">
        <a:lnSpc>
          <a:spcPct val="100000"/>
        </a:lnSpc>
        <a:spcBef>
          <a:spcPts val="0"/>
        </a:spcBef>
        <a:spcAft>
          <a:spcPts val="300"/>
        </a:spcAft>
        <a:buFont typeface="Arial" panose="020B0604020202020204" pitchFamily="34" charset="0"/>
        <a:buChar char="•"/>
        <a:defRPr sz="1200" kern="1200">
          <a:solidFill>
            <a:schemeClr val="tx1"/>
          </a:solidFill>
          <a:latin typeface="+mn-lt"/>
          <a:ea typeface="+mn-ea"/>
          <a:cs typeface="+mn-cs"/>
        </a:defRPr>
      </a:lvl4pPr>
      <a:lvl5pPr marL="856060" indent="-170260" algn="l" defTabSz="685800" rtl="0" eaLnBrk="1" latinLnBrk="0" hangingPunct="1">
        <a:lnSpc>
          <a:spcPct val="100000"/>
        </a:lnSpc>
        <a:spcBef>
          <a:spcPts val="0"/>
        </a:spcBef>
        <a:spcAft>
          <a:spcPts val="30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5120">
          <p15:clr>
            <a:srgbClr val="F26B43"/>
          </p15:clr>
        </p15:guide>
        <p15:guide id="9" pos="480">
          <p15:clr>
            <a:srgbClr val="F26B43"/>
          </p15:clr>
        </p15:guide>
        <p15:guide id="10" orient="horz" pos="3888">
          <p15:clr>
            <a:srgbClr val="F26B43"/>
          </p15:clr>
        </p15:guide>
        <p15:guide id="11" pos="9760">
          <p15:clr>
            <a:srgbClr val="F26B43"/>
          </p15:clr>
        </p15:guide>
        <p15:guide id="12" orient="horz" pos="412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4/9/2026</a:t>
            </a:r>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General Meeting</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172995058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4/9/2026</a:t>
            </a:r>
            <a:endParaRPr lang="en-US" dirty="0"/>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General Meeting</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160321847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4/9/2026</a:t>
            </a:r>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General Meeting</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8839555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52419" y="494380"/>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BCFEFF2-44B8-687E-DAB3-7026DB467298}"/>
              </a:ext>
            </a:extLst>
          </p:cNvPr>
          <p:cNvSpPr txBox="1"/>
          <p:nvPr userDrawn="1"/>
        </p:nvSpPr>
        <p:spPr>
          <a:xfrm>
            <a:off x="365760" y="6490194"/>
            <a:ext cx="11043138" cy="276999"/>
          </a:xfrm>
          <a:prstGeom prst="rect">
            <a:avLst/>
          </a:prstGeom>
          <a:noFill/>
        </p:spPr>
        <p:txBody>
          <a:bodyPr wrap="square">
            <a:spAutoFit/>
          </a:bodyPr>
          <a:lstStyle/>
          <a:p>
            <a:r>
              <a:rPr lang="en-US" sz="1200" b="0" i="0" u="none" strike="noStrike" kern="1200" dirty="0" err="1">
                <a:solidFill>
                  <a:schemeClr val="tx1"/>
                </a:solidFill>
                <a:effectLst/>
                <a:latin typeface="+mn-lt"/>
                <a:ea typeface="+mn-ea"/>
                <a:cs typeface="+mn-cs"/>
              </a:rPr>
              <a:t>ePIC</a:t>
            </a:r>
            <a:r>
              <a:rPr lang="en-US" sz="1200" b="0" i="0" u="none" strike="noStrike" kern="1200" dirty="0">
                <a:solidFill>
                  <a:schemeClr val="tx1"/>
                </a:solidFill>
                <a:effectLst/>
                <a:latin typeface="+mn-lt"/>
                <a:ea typeface="+mn-ea"/>
                <a:cs typeface="+mn-cs"/>
              </a:rPr>
              <a:t> biweekly meeting March 27</a:t>
            </a:r>
            <a:r>
              <a:rPr lang="en-US" sz="1200" b="0" i="0" u="none" strike="noStrike" kern="1200" baseline="30000" dirty="0">
                <a:solidFill>
                  <a:schemeClr val="tx1"/>
                </a:solidFill>
                <a:effectLst/>
                <a:latin typeface="+mn-lt"/>
                <a:ea typeface="+mn-ea"/>
                <a:cs typeface="+mn-cs"/>
              </a:rPr>
              <a:t>th</a:t>
            </a:r>
            <a:r>
              <a:rPr lang="en-US" sz="1200" b="0" i="0" u="none" strike="noStrike" kern="1200" dirty="0">
                <a:solidFill>
                  <a:schemeClr val="tx1"/>
                </a:solidFill>
                <a:effectLst/>
                <a:latin typeface="+mn-lt"/>
                <a:ea typeface="+mn-ea"/>
                <a:cs typeface="+mn-cs"/>
              </a:rPr>
              <a:t>, 2026</a:t>
            </a:r>
          </a:p>
        </p:txBody>
      </p:sp>
      <p:sp>
        <p:nvSpPr>
          <p:cNvPr id="6" name="TextBox 5">
            <a:extLst>
              <a:ext uri="{FF2B5EF4-FFF2-40B4-BE49-F238E27FC236}">
                <a16:creationId xmlns:a16="http://schemas.microsoft.com/office/drawing/2014/main" id="{B4AB3137-4B00-CEAB-DCD1-3B470E06EA17}"/>
              </a:ext>
            </a:extLst>
          </p:cNvPr>
          <p:cNvSpPr txBox="1"/>
          <p:nvPr userDrawn="1"/>
        </p:nvSpPr>
        <p:spPr>
          <a:xfrm>
            <a:off x="11541499" y="6490193"/>
            <a:ext cx="513209" cy="307777"/>
          </a:xfrm>
          <a:prstGeom prst="rect">
            <a:avLst/>
          </a:prstGeom>
          <a:noFill/>
        </p:spPr>
        <p:txBody>
          <a:bodyPr wrap="square" anchor="ctr">
            <a:spAutoFit/>
          </a:bodyPr>
          <a:lstStyle/>
          <a:p>
            <a:pPr algn="r"/>
            <a:fld id="{E5E7E6BA-9547-40BA-BC84-EED48D8D50C1}" type="slidenum">
              <a:rPr lang="en-US" sz="1400" b="0" smtClean="0">
                <a:solidFill>
                  <a:schemeClr val="tx1"/>
                </a:solidFill>
              </a:rPr>
              <a:pPr algn="r"/>
              <a:t>‹#›</a:t>
            </a:fld>
            <a:endParaRPr lang="en-US" sz="1400" b="0" dirty="0">
              <a:solidFill>
                <a:schemeClr val="tx1"/>
              </a:solidFill>
            </a:endParaRPr>
          </a:p>
        </p:txBody>
      </p:sp>
      <p:cxnSp>
        <p:nvCxnSpPr>
          <p:cNvPr id="7" name="Straight Connector 6">
            <a:extLst>
              <a:ext uri="{FF2B5EF4-FFF2-40B4-BE49-F238E27FC236}">
                <a16:creationId xmlns:a16="http://schemas.microsoft.com/office/drawing/2014/main" id="{7893395C-F7F6-5A6A-DA24-169AA14F65DF}"/>
              </a:ext>
            </a:extLst>
          </p:cNvPr>
          <p:cNvCxnSpPr/>
          <p:nvPr userDrawn="1"/>
        </p:nvCxnSpPr>
        <p:spPr>
          <a:xfrm>
            <a:off x="455239" y="6294258"/>
            <a:ext cx="114992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9">
            <a:extLst>
              <a:ext uri="{FF2B5EF4-FFF2-40B4-BE49-F238E27FC236}">
                <a16:creationId xmlns:a16="http://schemas.microsoft.com/office/drawing/2014/main" id="{E7866077-7D9B-4430-B0C0-7F253295F396}"/>
              </a:ext>
            </a:extLst>
          </p:cNvPr>
          <p:cNvSpPr>
            <a:spLocks noGrp="1"/>
          </p:cNvSpPr>
          <p:nvPr>
            <p:ph type="title"/>
          </p:nvPr>
        </p:nvSpPr>
        <p:spPr>
          <a:xfrm>
            <a:off x="461963" y="0"/>
            <a:ext cx="11499234" cy="457200"/>
          </a:xfrm>
          <a:prstGeom prst="rect">
            <a:avLst/>
          </a:prstGeom>
        </p:spPr>
        <p:txBody>
          <a:bodyPr vert="horz" lIns="91440" tIns="45720" rIns="91440" bIns="45720" rtlCol="0" anchor="ctr">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ECB0C19D-3CAB-5E13-FAF8-C95DA56F6F93}"/>
              </a:ext>
            </a:extLst>
          </p:cNvPr>
          <p:cNvSpPr>
            <a:spLocks noGrp="1"/>
          </p:cNvSpPr>
          <p:nvPr>
            <p:ph type="body" idx="1"/>
          </p:nvPr>
        </p:nvSpPr>
        <p:spPr>
          <a:xfrm>
            <a:off x="462577" y="532329"/>
            <a:ext cx="1149862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623123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Lst>
  <p:hf sldNum="0" hdr="0" ftr="0" dt="0"/>
  <p:txStyles>
    <p:titleStyle>
      <a:lvl1pPr algn="l" defTabSz="914400" rtl="0" eaLnBrk="1" latinLnBrk="0" hangingPunct="1">
        <a:lnSpc>
          <a:spcPct val="90000"/>
        </a:lnSpc>
        <a:spcBef>
          <a:spcPct val="0"/>
        </a:spcBef>
        <a:buNone/>
        <a:defRPr sz="2800" b="1" u="none"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pos="360">
          <p15:clr>
            <a:srgbClr val="F26B43"/>
          </p15:clr>
        </p15:guide>
        <p15:guide id="10" orient="horz" pos="3888">
          <p15:clr>
            <a:srgbClr val="F26B43"/>
          </p15:clr>
        </p15:guide>
        <p15:guide id="11" pos="7320">
          <p15:clr>
            <a:srgbClr val="F26B43"/>
          </p15:clr>
        </p15:guide>
        <p15:guide id="12" orient="horz" pos="412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100" b="1">
                <a:solidFill>
                  <a:schemeClr val="tx1"/>
                </a:solidFill>
              </a:defRPr>
            </a:lvl1pPr>
          </a:lstStyle>
          <a:p>
            <a:fld id="{933A556B-7C63-244D-9B7C-B0EA8042B330}" type="slidenum">
              <a:rPr lang="en-US" smtClean="0"/>
              <a:pPr/>
              <a:t>‹#›</a:t>
            </a:fld>
            <a:endParaRPr lang="en-US">
              <a:solidFill>
                <a:schemeClr val="tx1"/>
              </a:solidFill>
            </a:endParaRPr>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2579" y="82517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58D2D7-4525-7982-81CE-BAFE8EFB999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6E230892-C4E5-B56A-EEB7-6D0CA1127CB8}"/>
              </a:ext>
            </a:extLst>
          </p:cNvPr>
          <p:cNvSpPr txBox="1"/>
          <p:nvPr userDrawn="1"/>
        </p:nvSpPr>
        <p:spPr>
          <a:xfrm>
            <a:off x="7394980" y="6499157"/>
            <a:ext cx="2254992" cy="253916"/>
          </a:xfrm>
          <a:prstGeom prst="rect">
            <a:avLst/>
          </a:prstGeom>
          <a:noFill/>
        </p:spPr>
        <p:txBody>
          <a:bodyPr wrap="square">
            <a:spAutoFit/>
          </a:bodyPr>
          <a:lstStyle/>
          <a:p>
            <a:r>
              <a:rPr lang="en-US" sz="1050"/>
              <a:t>T. </a:t>
            </a:r>
            <a:r>
              <a:rPr lang="en-US" sz="1050" err="1"/>
              <a:t>Glasmacher</a:t>
            </a:r>
            <a:r>
              <a:rPr lang="en-US" sz="1050"/>
              <a:t>/M. </a:t>
            </a:r>
            <a:r>
              <a:rPr lang="en-US" sz="1050" err="1"/>
              <a:t>Reichanadter</a:t>
            </a:r>
            <a:endParaRPr lang="en-US" sz="1050"/>
          </a:p>
        </p:txBody>
      </p:sp>
      <p:sp>
        <p:nvSpPr>
          <p:cNvPr id="7" name="Text Placeholder 8">
            <a:extLst>
              <a:ext uri="{FF2B5EF4-FFF2-40B4-BE49-F238E27FC236}">
                <a16:creationId xmlns:a16="http://schemas.microsoft.com/office/drawing/2014/main" id="{FAF94912-B43E-407C-2EA3-66E0D9B5B4A7}"/>
              </a:ext>
            </a:extLst>
          </p:cNvPr>
          <p:cNvSpPr txBox="1">
            <a:spLocks/>
          </p:cNvSpPr>
          <p:nvPr userDrawn="1"/>
        </p:nvSpPr>
        <p:spPr>
          <a:xfrm>
            <a:off x="374352" y="6499158"/>
            <a:ext cx="5108913" cy="3128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Director’s Review of the EIC Project Closeout - March 12, 2026</a:t>
            </a:r>
          </a:p>
        </p:txBody>
      </p:sp>
    </p:spTree>
    <p:extLst>
      <p:ext uri="{BB962C8B-B14F-4D97-AF65-F5344CB8AC3E}">
        <p14:creationId xmlns:p14="http://schemas.microsoft.com/office/powerpoint/2010/main" val="220515641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Lst>
  <p:hf hdr="0" ftr="0" dt="0"/>
  <p:txStyles>
    <p:title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pos="360">
          <p15:clr>
            <a:srgbClr val="F26B43"/>
          </p15:clr>
        </p15:guide>
        <p15:guide id="10" orient="horz" pos="3888">
          <p15:clr>
            <a:srgbClr val="F26B43"/>
          </p15:clr>
        </p15:guide>
        <p15:guide id="11" pos="7320">
          <p15:clr>
            <a:srgbClr val="F26B43"/>
          </p15:clr>
        </p15:guide>
        <p15:guide id="12" orient="horz" pos="412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62579" y="975365"/>
            <a:ext cx="11499925" cy="48658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2579" y="82517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58D2D7-4525-7982-81CE-BAFE8EFB999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39BB53F8-A717-D119-40D4-96606CB26870}"/>
              </a:ext>
            </a:extLst>
          </p:cNvPr>
          <p:cNvSpPr txBox="1"/>
          <p:nvPr userDrawn="1"/>
        </p:nvSpPr>
        <p:spPr>
          <a:xfrm>
            <a:off x="11321717" y="6580709"/>
            <a:ext cx="714166" cy="261610"/>
          </a:xfrm>
          <a:prstGeom prst="rect">
            <a:avLst/>
          </a:prstGeom>
          <a:noFill/>
        </p:spPr>
        <p:txBody>
          <a:bodyPr wrap="square" anchor="ctr">
            <a:spAutoFit/>
          </a:bodyPr>
          <a:lstStyle/>
          <a:p>
            <a:pPr algn="r"/>
            <a:fld id="{933A556B-7C63-244D-9B7C-B0EA8042B330}" type="slidenum">
              <a:rPr lang="en-US" sz="1100" b="1" smtClean="0"/>
              <a:pPr algn="r"/>
              <a:t>‹#›</a:t>
            </a:fld>
            <a:endParaRPr lang="en-US" sz="1100" b="1"/>
          </a:p>
        </p:txBody>
      </p:sp>
    </p:spTree>
    <p:extLst>
      <p:ext uri="{BB962C8B-B14F-4D97-AF65-F5344CB8AC3E}">
        <p14:creationId xmlns:p14="http://schemas.microsoft.com/office/powerpoint/2010/main" val="54589460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Lst>
  <p:hf hdr="0" dt="0"/>
  <p:txStyles>
    <p:title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pos="360">
          <p15:clr>
            <a:srgbClr val="F26B43"/>
          </p15:clr>
        </p15:guide>
        <p15:guide id="10" orient="horz" pos="3888">
          <p15:clr>
            <a:srgbClr val="F26B43"/>
          </p15:clr>
        </p15:guide>
        <p15:guide id="11" pos="7320">
          <p15:clr>
            <a:srgbClr val="F26B43"/>
          </p15:clr>
        </p15:guide>
        <p15:guide id="12" orient="horz" pos="412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indico.bnl.gov/event/30283/timetable/#20260317.detailed"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hyperlink" Target="https://indico.bnl.gov/event/31760/" TargetMode="External"/><Relationship Id="rId1" Type="http://schemas.openxmlformats.org/officeDocument/2006/relationships/slideLayout" Target="../slideLayouts/slideLayout6.xml"/><Relationship Id="rId5" Type="http://schemas.openxmlformats.org/officeDocument/2006/relationships/image" Target="../media/image21.emf"/><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indico.bnl.gov/event/31808/" TargetMode="Externa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indico.bnl.gov/event/31808/" TargetMode="External"/><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hyperlink" Target="https://indico.bnl.gov/event/31936/contributions/122246/attachments/69068/118555/27_03_26_GeneralMeetingUpdate.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hyperlink" Target="https://indico.bnl.gov/event/31494/"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indico.bnl.gov/event/31936/" TargetMode="External"/><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2" Type="http://schemas.openxmlformats.org/officeDocument/2006/relationships/hyperlink" Target="https://indico.bnl.gov/event/31936/" TargetMode="External"/><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2" Type="http://schemas.openxmlformats.org/officeDocument/2006/relationships/hyperlink" Target="https://indico.bnl.gov/event/31936/" TargetMode="External"/><Relationship Id="rId1" Type="http://schemas.openxmlformats.org/officeDocument/2006/relationships/slideLayout" Target="../slideLayouts/slideLayout66.xml"/></Relationships>
</file>

<file path=ppt/slides/_rels/slide28.xml.rels><?xml version="1.0" encoding="UTF-8" standalone="yes"?>
<Relationships xmlns="http://schemas.openxmlformats.org/package/2006/relationships"><Relationship Id="rId2" Type="http://schemas.openxmlformats.org/officeDocument/2006/relationships/hyperlink" Target="https://indico.bnl.gov/event/31936/" TargetMode="External"/><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2" Type="http://schemas.openxmlformats.org/officeDocument/2006/relationships/hyperlink" Target="https://indico.bnl.gov/event/31936/" TargetMode="External"/><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indico.bnl.gov/event/31936/" TargetMode="External"/><Relationship Id="rId2" Type="http://schemas.openxmlformats.org/officeDocument/2006/relationships/image" Target="../media/image29.png"/><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3" Type="http://schemas.openxmlformats.org/officeDocument/2006/relationships/hyperlink" Target="https://indico.bnl.gov/event/31936/" TargetMode="External"/><Relationship Id="rId2" Type="http://schemas.openxmlformats.org/officeDocument/2006/relationships/image" Target="../media/image30.png"/><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7.xml"/><Relationship Id="rId5" Type="http://schemas.openxmlformats.org/officeDocument/2006/relationships/hyperlink" Target="https://indico.bnl.gov/event/31936/" TargetMode="External"/><Relationship Id="rId4" Type="http://schemas.openxmlformats.org/officeDocument/2006/relationships/image" Target="../media/image33.svg"/></Relationships>
</file>

<file path=ppt/slides/_rels/slide33.xml.rels><?xml version="1.0" encoding="UTF-8" standalone="yes"?>
<Relationships xmlns="http://schemas.openxmlformats.org/package/2006/relationships"><Relationship Id="rId2" Type="http://schemas.openxmlformats.org/officeDocument/2006/relationships/hyperlink" Target="https://indico.bnl.gov/event/31936/" TargetMode="Externa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2" Type="http://schemas.openxmlformats.org/officeDocument/2006/relationships/hyperlink" Target="https://indico.bnl.gov/event/31936/" TargetMode="External"/><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hyperlink" Target="https://urldefense.us/v2/url?u=https-3A__urldefense.com_v3_-5F-5Fhttps-3A__docs.google.com_spreadsheets_d_1GW6p-5F2oNK0JzAS7Xwdr3KhqadZqnnfO-2DFyaj-2DJ0FT9c_edit-3Fusp-3Dsharing-5F-5F-3B-21-21P4SdNyxKAPE-21A8J2fUpVwk6PFWuNNGIG2rMqxHA2sUyfZ4UNKJ-5F-5FR-2D7kxFdjJZFzDTOLWsmExyGwhZNJirY9kTmvvaQnliclR6WVX8Z7iSYong-24&amp;d=DwMFaQ&amp;c=v4IIwRuZAmwupIjowmMWUmLasxPEgYsgNI-O7C4ViYc&amp;r=XRuhd5znVZ-86OLX6BWly44JW0XqYsaz7x_4t8rPm2w&amp;m=bMwJ5L3ZF2taOSSEQ8dzXlT4DQfoRWG481An0Pc1OmjBNJLEfL9aFmt_mNb9JOVZ&amp;s=KfGsQENCBJ_qPXVCq1SQ1emq6ARlhu2FZIsgKjwruf8&amp;e=" TargetMode="External"/><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8" Type="http://schemas.openxmlformats.org/officeDocument/2006/relationships/hyperlink" Target="https://eic.github.io/documentation/tutorials.html" TargetMode="External"/><Relationship Id="rId3" Type="http://schemas.openxmlformats.org/officeDocument/2006/relationships/hyperlink" Target="https://lists.bnl.gov/mailman/listinfo" TargetMode="External"/><Relationship Id="rId7" Type="http://schemas.openxmlformats.org/officeDocument/2006/relationships/hyperlink" Target="https://eic.github.io/documentation/landingpage.html" TargetMode="External"/><Relationship Id="rId2" Type="http://schemas.openxmlformats.org/officeDocument/2006/relationships/hyperlink" Target="https://www.bnl.gov/eic/epic.php" TargetMode="External"/><Relationship Id="rId1" Type="http://schemas.openxmlformats.org/officeDocument/2006/relationships/slideLayout" Target="../slideLayouts/slideLayout2.xml"/><Relationship Id="rId6" Type="http://schemas.openxmlformats.org/officeDocument/2006/relationships/hyperlink" Target="https://wiki.bnl.gov/EPIC/index.php?title=Early-Career_Election" TargetMode="External"/><Relationship Id="rId11" Type="http://schemas.openxmlformats.org/officeDocument/2006/relationships/image" Target="../media/image39.png"/><Relationship Id="rId5" Type="http://schemas.openxmlformats.org/officeDocument/2006/relationships/hyperlink" Target="https://indico.bnl.gov/category/435/" TargetMode="External"/><Relationship Id="rId10" Type="http://schemas.openxmlformats.org/officeDocument/2006/relationships/hyperlink" Target="https://zenodo.org/communities/epic" TargetMode="External"/><Relationship Id="rId4" Type="http://schemas.openxmlformats.org/officeDocument/2006/relationships/hyperlink" Target="https://indico.bnl.gov/category/402/" TargetMode="External"/><Relationship Id="rId9" Type="http://schemas.openxmlformats.org/officeDocument/2006/relationships/hyperlink" Target="https://chat.epic-eic.org/"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eicug.org/content/join.html" TargetMode="External"/><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3" Type="http://schemas.openxmlformats.org/officeDocument/2006/relationships/hyperlink" Target="https://greybook.cern.ch/experiment/recognized" TargetMode="External"/><Relationship Id="rId7"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hyperlink" Target="mailto:Users.Office@cern.ch" TargetMode="External"/><Relationship Id="rId5" Type="http://schemas.openxmlformats.org/officeDocument/2006/relationships/hyperlink" Target="https://usersoffice.web.cern.ch/team-leaders-corner" TargetMode="External"/><Relationship Id="rId4" Type="http://schemas.openxmlformats.org/officeDocument/2006/relationships/hyperlink" Target="https://usersoffice.web.cern.ch/"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indico.bnl.gov/event/30283/" TargetMode="Externa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2874D-5DB9-9CBE-A8C4-555A50D6B88C}"/>
              </a:ext>
            </a:extLst>
          </p:cNvPr>
          <p:cNvSpPr>
            <a:spLocks noGrp="1"/>
          </p:cNvSpPr>
          <p:nvPr>
            <p:ph type="ctrTitle"/>
          </p:nvPr>
        </p:nvSpPr>
        <p:spPr>
          <a:xfrm>
            <a:off x="1524000" y="406668"/>
            <a:ext cx="9144000" cy="1806834"/>
          </a:xfrm>
        </p:spPr>
        <p:txBody>
          <a:bodyPr/>
          <a:lstStyle/>
          <a:p>
            <a:r>
              <a:rPr lang="en-US" b="1" dirty="0" err="1">
                <a:solidFill>
                  <a:schemeClr val="accent1"/>
                </a:solidFill>
              </a:rPr>
              <a:t>ePIC</a:t>
            </a:r>
            <a:r>
              <a:rPr lang="en-US" b="1" dirty="0">
                <a:solidFill>
                  <a:schemeClr val="accent1"/>
                </a:solidFill>
              </a:rPr>
              <a:t> Collaboration News</a:t>
            </a:r>
          </a:p>
        </p:txBody>
      </p:sp>
      <p:sp>
        <p:nvSpPr>
          <p:cNvPr id="3" name="Subtitle 2">
            <a:extLst>
              <a:ext uri="{FF2B5EF4-FFF2-40B4-BE49-F238E27FC236}">
                <a16:creationId xmlns:a16="http://schemas.microsoft.com/office/drawing/2014/main" id="{2909A3C8-9C9D-F634-EB04-A0FF3ED0F882}"/>
              </a:ext>
            </a:extLst>
          </p:cNvPr>
          <p:cNvSpPr>
            <a:spLocks noGrp="1"/>
          </p:cNvSpPr>
          <p:nvPr>
            <p:ph type="subTitle" idx="1"/>
          </p:nvPr>
        </p:nvSpPr>
        <p:spPr>
          <a:xfrm>
            <a:off x="1524000" y="2308448"/>
            <a:ext cx="9144000" cy="1113282"/>
          </a:xfrm>
        </p:spPr>
        <p:txBody>
          <a:bodyPr/>
          <a:lstStyle/>
          <a:p>
            <a:r>
              <a:rPr lang="en-US" i="1" u="sng" dirty="0"/>
              <a:t>J. Lajoie</a:t>
            </a:r>
            <a:r>
              <a:rPr lang="en-US" i="1" dirty="0"/>
              <a:t>, S. Dalla Torre</a:t>
            </a:r>
          </a:p>
          <a:p>
            <a:r>
              <a:rPr lang="en-US" dirty="0"/>
              <a:t>April 9</a:t>
            </a:r>
            <a:r>
              <a:rPr lang="en-US" baseline="30000" dirty="0"/>
              <a:t>th</a:t>
            </a:r>
            <a:r>
              <a:rPr lang="en-US" dirty="0"/>
              <a:t>, 2026</a:t>
            </a:r>
          </a:p>
        </p:txBody>
      </p:sp>
      <p:pic>
        <p:nvPicPr>
          <p:cNvPr id="4" name="Picture 2">
            <a:extLst>
              <a:ext uri="{FF2B5EF4-FFF2-40B4-BE49-F238E27FC236}">
                <a16:creationId xmlns:a16="http://schemas.microsoft.com/office/drawing/2014/main" id="{8B087EBD-E9C1-E830-144E-E69D7556F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443" y="4715320"/>
            <a:ext cx="2411128" cy="173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476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DFB670-E0EB-7EFC-5976-633BBFA8DC71}"/>
              </a:ext>
            </a:extLst>
          </p:cNvPr>
          <p:cNvSpPr>
            <a:spLocks noGrp="1"/>
          </p:cNvSpPr>
          <p:nvPr>
            <p:ph type="title"/>
          </p:nvPr>
        </p:nvSpPr>
        <p:spPr>
          <a:xfrm>
            <a:off x="838200" y="365125"/>
            <a:ext cx="10515600" cy="1069039"/>
          </a:xfrm>
        </p:spPr>
        <p:txBody>
          <a:bodyPr/>
          <a:lstStyle/>
          <a:p>
            <a:r>
              <a:rPr lang="en-US" b="1" dirty="0">
                <a:solidFill>
                  <a:schemeClr val="accent1"/>
                </a:solidFill>
              </a:rPr>
              <a:t>Early Science Whitepaper</a:t>
            </a:r>
          </a:p>
        </p:txBody>
      </p:sp>
      <p:sp>
        <p:nvSpPr>
          <p:cNvPr id="6" name="Content Placeholder 5">
            <a:extLst>
              <a:ext uri="{FF2B5EF4-FFF2-40B4-BE49-F238E27FC236}">
                <a16:creationId xmlns:a16="http://schemas.microsoft.com/office/drawing/2014/main" id="{ECB3AD2A-EBE5-1593-B6A1-059FEB68A787}"/>
              </a:ext>
            </a:extLst>
          </p:cNvPr>
          <p:cNvSpPr>
            <a:spLocks noGrp="1"/>
          </p:cNvSpPr>
          <p:nvPr>
            <p:ph idx="1"/>
          </p:nvPr>
        </p:nvSpPr>
        <p:spPr>
          <a:xfrm>
            <a:off x="838200" y="1434164"/>
            <a:ext cx="10515600" cy="4742799"/>
          </a:xfrm>
        </p:spPr>
        <p:txBody>
          <a:bodyPr>
            <a:normAutofit lnSpcReduction="10000"/>
          </a:bodyPr>
          <a:lstStyle/>
          <a:p>
            <a:r>
              <a:rPr lang="en-US" dirty="0"/>
              <a:t>Excellent discussions on the status of the current draft of the whitepaper, led by comments from review teams. </a:t>
            </a:r>
          </a:p>
          <a:p>
            <a:endParaRPr lang="en-US" dirty="0"/>
          </a:p>
          <a:p>
            <a:r>
              <a:rPr lang="en-US" dirty="0"/>
              <a:t>Two important conclusions: </a:t>
            </a:r>
          </a:p>
          <a:p>
            <a:pPr lvl="1"/>
            <a:r>
              <a:rPr lang="en-US" dirty="0"/>
              <a:t>It will be more flexible to present a list of expected colliding species and integrated luminosities rather than a year-by-year list of runs.  The latter implies a degree of specificity that we don’t have. </a:t>
            </a:r>
          </a:p>
          <a:p>
            <a:pPr lvl="2"/>
            <a:r>
              <a:rPr lang="en-US" dirty="0"/>
              <a:t>See following talk from EIC Project and PACs, as well as slides from Workshop:</a:t>
            </a:r>
            <a:br>
              <a:rPr lang="en-US" dirty="0"/>
            </a:br>
            <a:r>
              <a:rPr lang="en-US" dirty="0">
                <a:hlinkClick r:id="rId2"/>
              </a:rPr>
              <a:t>https://indico.bnl.gov/event/30283/timetable/#20260317.detailed</a:t>
            </a:r>
            <a:endParaRPr lang="en-US" dirty="0"/>
          </a:p>
          <a:p>
            <a:pPr lvl="1"/>
            <a:r>
              <a:rPr lang="en-US" dirty="0"/>
              <a:t>Given the timing of the March simulation campaign and the EIC project’s work to develop a project baseline and implementation plan, we have requested a delay of the deadline for the whitepaper until </a:t>
            </a:r>
            <a:r>
              <a:rPr lang="en-US" b="1" dirty="0"/>
              <a:t>July 2026</a:t>
            </a:r>
            <a:r>
              <a:rPr lang="en-US" dirty="0"/>
              <a:t>. </a:t>
            </a:r>
          </a:p>
          <a:p>
            <a:pPr lvl="2"/>
            <a:r>
              <a:rPr lang="en-US" dirty="0"/>
              <a:t>Do not expect further delays!  Important to complete this so we can move on to other priorities. </a:t>
            </a:r>
          </a:p>
        </p:txBody>
      </p:sp>
      <p:sp>
        <p:nvSpPr>
          <p:cNvPr id="2" name="Date Placeholder 1">
            <a:extLst>
              <a:ext uri="{FF2B5EF4-FFF2-40B4-BE49-F238E27FC236}">
                <a16:creationId xmlns:a16="http://schemas.microsoft.com/office/drawing/2014/main" id="{48D6A04E-9B77-4990-DC2E-396C035787C2}"/>
              </a:ext>
            </a:extLst>
          </p:cNvPr>
          <p:cNvSpPr>
            <a:spLocks noGrp="1"/>
          </p:cNvSpPr>
          <p:nvPr>
            <p:ph type="dt" sz="half" idx="10"/>
          </p:nvPr>
        </p:nvSpPr>
        <p:spPr/>
        <p:txBody>
          <a:bodyPr/>
          <a:lstStyle/>
          <a:p>
            <a:r>
              <a:rPr lang="en-US"/>
              <a:t>4/9/2026</a:t>
            </a:r>
          </a:p>
        </p:txBody>
      </p:sp>
    </p:spTree>
    <p:extLst>
      <p:ext uri="{BB962C8B-B14F-4D97-AF65-F5344CB8AC3E}">
        <p14:creationId xmlns:p14="http://schemas.microsoft.com/office/powerpoint/2010/main" val="2040467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91597-4F7B-A988-FE37-5198C3713DA1}"/>
              </a:ext>
            </a:extLst>
          </p:cNvPr>
          <p:cNvSpPr>
            <a:spLocks noGrp="1"/>
          </p:cNvSpPr>
          <p:nvPr>
            <p:ph type="title"/>
          </p:nvPr>
        </p:nvSpPr>
        <p:spPr>
          <a:xfrm>
            <a:off x="838200" y="365125"/>
            <a:ext cx="10515600" cy="915035"/>
          </a:xfrm>
        </p:spPr>
        <p:txBody>
          <a:bodyPr/>
          <a:lstStyle/>
          <a:p>
            <a:r>
              <a:rPr lang="en-US" b="1" dirty="0">
                <a:solidFill>
                  <a:schemeClr val="accent1"/>
                </a:solidFill>
              </a:rPr>
              <a:t>Why a NIMA Special Issue?</a:t>
            </a:r>
          </a:p>
        </p:txBody>
      </p:sp>
      <p:sp>
        <p:nvSpPr>
          <p:cNvPr id="3" name="Content Placeholder 2">
            <a:extLst>
              <a:ext uri="{FF2B5EF4-FFF2-40B4-BE49-F238E27FC236}">
                <a16:creationId xmlns:a16="http://schemas.microsoft.com/office/drawing/2014/main" id="{A43131B6-C096-0E8D-143A-622641B78BB0}"/>
              </a:ext>
            </a:extLst>
          </p:cNvPr>
          <p:cNvSpPr>
            <a:spLocks noGrp="1"/>
          </p:cNvSpPr>
          <p:nvPr>
            <p:ph idx="1"/>
          </p:nvPr>
        </p:nvSpPr>
        <p:spPr>
          <a:xfrm>
            <a:off x="838200" y="1423282"/>
            <a:ext cx="10515600" cy="4933067"/>
          </a:xfrm>
        </p:spPr>
        <p:txBody>
          <a:bodyPr>
            <a:normAutofit lnSpcReduction="10000"/>
          </a:bodyPr>
          <a:lstStyle/>
          <a:p>
            <a:r>
              <a:rPr lang="en-US" dirty="0"/>
              <a:t>At the January 2025 collaboration meeting we discussed how to better engage early career scientists in </a:t>
            </a:r>
            <a:r>
              <a:rPr lang="en-US" dirty="0" err="1"/>
              <a:t>ePIC</a:t>
            </a:r>
            <a:r>
              <a:rPr lang="en-US" dirty="0"/>
              <a:t>:</a:t>
            </a:r>
          </a:p>
          <a:p>
            <a:pPr lvl="1"/>
            <a:r>
              <a:rPr lang="en-US" dirty="0"/>
              <a:t>Need recognition for their efforts</a:t>
            </a:r>
          </a:p>
          <a:p>
            <a:pPr lvl="1"/>
            <a:r>
              <a:rPr lang="en-US" dirty="0"/>
              <a:t>The recognition that matters is </a:t>
            </a:r>
            <a:r>
              <a:rPr lang="en-US" i="1" dirty="0"/>
              <a:t>publications</a:t>
            </a:r>
            <a:r>
              <a:rPr lang="en-US" dirty="0"/>
              <a:t> …</a:t>
            </a:r>
          </a:p>
          <a:p>
            <a:pPr lvl="1"/>
            <a:r>
              <a:rPr lang="en-US" dirty="0"/>
              <a:t>However, we are not an experiment with data (yet)</a:t>
            </a:r>
          </a:p>
          <a:p>
            <a:r>
              <a:rPr lang="en-US" dirty="0"/>
              <a:t>Started discussions with NIM Editors in Feb 2025</a:t>
            </a:r>
          </a:p>
          <a:p>
            <a:pPr lvl="1"/>
            <a:r>
              <a:rPr lang="en-US" dirty="0"/>
              <a:t>Elsevier expressed an interest in publishing performance studies for the EIC.</a:t>
            </a:r>
          </a:p>
          <a:p>
            <a:pPr lvl="1"/>
            <a:r>
              <a:rPr lang="en-US" dirty="0"/>
              <a:t>Broadened the discussion to a comprehensive issue on the </a:t>
            </a:r>
            <a:r>
              <a:rPr lang="en-US" dirty="0" err="1"/>
              <a:t>ePIC</a:t>
            </a:r>
            <a:r>
              <a:rPr lang="en-US" dirty="0"/>
              <a:t> detector and its capabilities for EIC science. </a:t>
            </a:r>
          </a:p>
          <a:p>
            <a:pPr lvl="1"/>
            <a:r>
              <a:rPr lang="en-US" dirty="0"/>
              <a:t>Subsequently added S&amp;C (Streaming Data Model) to the conversation</a:t>
            </a:r>
          </a:p>
          <a:p>
            <a:pPr lvl="1"/>
            <a:r>
              <a:rPr lang="en-US" dirty="0"/>
              <a:t>Model for this is the NIM Special Issue for RHIC</a:t>
            </a:r>
          </a:p>
          <a:p>
            <a:pPr lvl="1"/>
            <a:r>
              <a:rPr lang="en-US" dirty="0"/>
              <a:t>Submissions will be peer-reviewed</a:t>
            </a:r>
          </a:p>
          <a:p>
            <a:pPr lvl="1"/>
            <a:r>
              <a:rPr lang="en-US" dirty="0"/>
              <a:t>Elsevier editors very encouraging </a:t>
            </a:r>
          </a:p>
          <a:p>
            <a:endParaRPr lang="en-US" dirty="0"/>
          </a:p>
        </p:txBody>
      </p:sp>
      <p:sp>
        <p:nvSpPr>
          <p:cNvPr id="4" name="Date Placeholder 3">
            <a:extLst>
              <a:ext uri="{FF2B5EF4-FFF2-40B4-BE49-F238E27FC236}">
                <a16:creationId xmlns:a16="http://schemas.microsoft.com/office/drawing/2014/main" id="{A19ACBDC-3211-078C-6DE8-DF20840CEA00}"/>
              </a:ext>
            </a:extLst>
          </p:cNvPr>
          <p:cNvSpPr>
            <a:spLocks noGrp="1"/>
          </p:cNvSpPr>
          <p:nvPr>
            <p:ph type="dt" sz="half" idx="10"/>
          </p:nvPr>
        </p:nvSpPr>
        <p:spPr/>
        <p:txBody>
          <a:bodyPr/>
          <a:lstStyle/>
          <a:p>
            <a:r>
              <a:rPr lang="en-US"/>
              <a:t>4/9/2026</a:t>
            </a:r>
          </a:p>
        </p:txBody>
      </p:sp>
    </p:spTree>
    <p:extLst>
      <p:ext uri="{BB962C8B-B14F-4D97-AF65-F5344CB8AC3E}">
        <p14:creationId xmlns:p14="http://schemas.microsoft.com/office/powerpoint/2010/main" val="363177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85358-FD13-C8FD-87A2-BD25F2F6BD7F}"/>
              </a:ext>
            </a:extLst>
          </p:cNvPr>
          <p:cNvSpPr>
            <a:spLocks noGrp="1"/>
          </p:cNvSpPr>
          <p:nvPr>
            <p:ph type="title"/>
          </p:nvPr>
        </p:nvSpPr>
        <p:spPr>
          <a:xfrm>
            <a:off x="838200" y="365125"/>
            <a:ext cx="10515600" cy="1043261"/>
          </a:xfrm>
        </p:spPr>
        <p:txBody>
          <a:bodyPr/>
          <a:lstStyle/>
          <a:p>
            <a:r>
              <a:rPr lang="en-US" b="1" dirty="0" err="1">
                <a:solidFill>
                  <a:schemeClr val="accent1"/>
                </a:solidFill>
              </a:rPr>
              <a:t>ePIC</a:t>
            </a:r>
            <a:r>
              <a:rPr lang="en-US" b="1" dirty="0">
                <a:solidFill>
                  <a:schemeClr val="accent1"/>
                </a:solidFill>
              </a:rPr>
              <a:t> NIMA Special Issue</a:t>
            </a:r>
          </a:p>
        </p:txBody>
      </p:sp>
      <p:sp>
        <p:nvSpPr>
          <p:cNvPr id="3" name="Content Placeholder 2">
            <a:extLst>
              <a:ext uri="{FF2B5EF4-FFF2-40B4-BE49-F238E27FC236}">
                <a16:creationId xmlns:a16="http://schemas.microsoft.com/office/drawing/2014/main" id="{23920B1E-4D84-5A76-DD0E-E994BD3C70AD}"/>
              </a:ext>
            </a:extLst>
          </p:cNvPr>
          <p:cNvSpPr>
            <a:spLocks noGrp="1"/>
          </p:cNvSpPr>
          <p:nvPr>
            <p:ph idx="1"/>
          </p:nvPr>
        </p:nvSpPr>
        <p:spPr>
          <a:xfrm>
            <a:off x="838200" y="1408386"/>
            <a:ext cx="10515600" cy="4642453"/>
          </a:xfrm>
        </p:spPr>
        <p:txBody>
          <a:bodyPr>
            <a:normAutofit/>
          </a:bodyPr>
          <a:lstStyle/>
          <a:p>
            <a:pPr lvl="1"/>
            <a:endParaRPr lang="en-US" dirty="0"/>
          </a:p>
          <a:p>
            <a:r>
              <a:rPr lang="en-US" dirty="0"/>
              <a:t>Plan to publish a super-set of the material prepared for the </a:t>
            </a:r>
            <a:r>
              <a:rPr lang="en-US" dirty="0" err="1"/>
              <a:t>pTDR</a:t>
            </a:r>
            <a:r>
              <a:rPr lang="en-US" dirty="0"/>
              <a:t> </a:t>
            </a:r>
          </a:p>
          <a:p>
            <a:pPr lvl="1"/>
            <a:r>
              <a:rPr lang="en-US" dirty="0" err="1"/>
              <a:t>ePIC</a:t>
            </a:r>
            <a:r>
              <a:rPr lang="en-US" dirty="0"/>
              <a:t> Overview Paper</a:t>
            </a:r>
          </a:p>
          <a:p>
            <a:pPr lvl="1"/>
            <a:r>
              <a:rPr lang="en-US" dirty="0"/>
              <a:t>Subsystem technical papers (derived from </a:t>
            </a:r>
            <a:r>
              <a:rPr lang="en-US" dirty="0" err="1"/>
              <a:t>pTDR</a:t>
            </a:r>
            <a:r>
              <a:rPr lang="en-US" dirty="0"/>
              <a:t>)</a:t>
            </a:r>
          </a:p>
          <a:p>
            <a:pPr lvl="1"/>
            <a:r>
              <a:rPr lang="en-US" dirty="0"/>
              <a:t>Physics performance paper (derived from </a:t>
            </a:r>
            <a:r>
              <a:rPr lang="en-US" dirty="0" err="1"/>
              <a:t>pTDR</a:t>
            </a:r>
            <a:r>
              <a:rPr lang="en-US" dirty="0"/>
              <a:t>)</a:t>
            </a:r>
          </a:p>
          <a:p>
            <a:pPr lvl="1"/>
            <a:r>
              <a:rPr lang="en-US" dirty="0"/>
              <a:t>Early Science Whitepaper</a:t>
            </a:r>
          </a:p>
          <a:p>
            <a:pPr lvl="1"/>
            <a:r>
              <a:rPr lang="en-US" dirty="0"/>
              <a:t>Early Science Physics Appendices</a:t>
            </a:r>
          </a:p>
          <a:p>
            <a:pPr lvl="1"/>
            <a:r>
              <a:rPr lang="en-US" dirty="0"/>
              <a:t>BSM/EW Physics Performance Paper</a:t>
            </a:r>
          </a:p>
          <a:p>
            <a:pPr lvl="1"/>
            <a:r>
              <a:rPr lang="en-US" dirty="0"/>
              <a:t>Streaming Computing Model Paper</a:t>
            </a:r>
          </a:p>
          <a:p>
            <a:pPr lvl="1"/>
            <a:endParaRPr lang="en-US" dirty="0"/>
          </a:p>
          <a:p>
            <a:r>
              <a:rPr lang="en-US" dirty="0"/>
              <a:t>Overall 30+ publications</a:t>
            </a:r>
          </a:p>
          <a:p>
            <a:pPr marL="0" indent="0">
              <a:buNone/>
            </a:pPr>
            <a:endParaRPr lang="en-US" dirty="0"/>
          </a:p>
        </p:txBody>
      </p:sp>
      <p:sp>
        <p:nvSpPr>
          <p:cNvPr id="4" name="Date Placeholder 3">
            <a:extLst>
              <a:ext uri="{FF2B5EF4-FFF2-40B4-BE49-F238E27FC236}">
                <a16:creationId xmlns:a16="http://schemas.microsoft.com/office/drawing/2014/main" id="{7AE74DD5-9B35-B6FC-6ADC-A048720A66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4/9/2026</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5D3BCEB-06F0-1E52-AC7C-A96C0C810DC7}"/>
              </a:ext>
            </a:extLst>
          </p:cNvPr>
          <p:cNvSpPr txBox="1"/>
          <p:nvPr/>
        </p:nvSpPr>
        <p:spPr>
          <a:xfrm>
            <a:off x="7709301" y="3972286"/>
            <a:ext cx="3394242" cy="2308324"/>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This Special Issue will be an important tool to communicate to the NP community the depth, breadth and excitement for EIC science.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Discussions</a:t>
            </a:r>
            <a:r>
              <a:rPr kumimoji="0" lang="en-US" sz="1800" b="0" i="0" u="none" strike="noStrike" kern="1200" cap="none" spc="0" normalizeH="0" noProof="0" dirty="0">
                <a:ln>
                  <a:noFill/>
                </a:ln>
                <a:solidFill>
                  <a:srgbClr val="FF0000"/>
                </a:solidFill>
                <a:effectLst/>
                <a:uLnTx/>
                <a:uFillTx/>
                <a:latin typeface="Calibri" panose="020F0502020204030204"/>
                <a:ea typeface="+mn-ea"/>
                <a:cs typeface="+mn-cs"/>
              </a:rPr>
              <a:t> to follow in the PAC and TIC meetings. </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55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EAE6016-2545-A132-9D5E-255355AFCC6A}"/>
              </a:ext>
            </a:extLst>
          </p:cNvPr>
          <p:cNvSpPr>
            <a:spLocks noGrp="1"/>
          </p:cNvSpPr>
          <p:nvPr>
            <p:ph type="dt" sz="half" idx="10"/>
          </p:nvPr>
        </p:nvSpPr>
        <p:spPr/>
        <p:txBody>
          <a:bodyPr/>
          <a:lstStyle/>
          <a:p>
            <a:r>
              <a:rPr lang="en-US"/>
              <a:t>4/9/2026</a:t>
            </a:r>
          </a:p>
        </p:txBody>
      </p:sp>
      <p:pic>
        <p:nvPicPr>
          <p:cNvPr id="6" name="Picture 5">
            <a:extLst>
              <a:ext uri="{FF2B5EF4-FFF2-40B4-BE49-F238E27FC236}">
                <a16:creationId xmlns:a16="http://schemas.microsoft.com/office/drawing/2014/main" id="{976AC76E-D340-FCA5-F3E8-3C103EC8C1B3}"/>
              </a:ext>
            </a:extLst>
          </p:cNvPr>
          <p:cNvPicPr>
            <a:picLocks noChangeAspect="1"/>
          </p:cNvPicPr>
          <p:nvPr/>
        </p:nvPicPr>
        <p:blipFill>
          <a:blip r:embed="rId2"/>
          <a:stretch>
            <a:fillRect/>
          </a:stretch>
        </p:blipFill>
        <p:spPr>
          <a:xfrm>
            <a:off x="662472" y="238198"/>
            <a:ext cx="10867055" cy="611815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80237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9D5B6-8747-A9EA-CB9F-3BDD4D3346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284553-C62A-2EC0-6129-B2DBF52265CE}"/>
              </a:ext>
            </a:extLst>
          </p:cNvPr>
          <p:cNvSpPr>
            <a:spLocks noGrp="1"/>
          </p:cNvSpPr>
          <p:nvPr>
            <p:ph type="title"/>
          </p:nvPr>
        </p:nvSpPr>
        <p:spPr>
          <a:xfrm>
            <a:off x="568692" y="203918"/>
            <a:ext cx="10515600" cy="933739"/>
          </a:xfrm>
        </p:spPr>
        <p:txBody>
          <a:bodyPr/>
          <a:lstStyle/>
          <a:p>
            <a:r>
              <a:rPr lang="en-US" b="1" dirty="0">
                <a:solidFill>
                  <a:schemeClr val="accent1"/>
                </a:solidFill>
              </a:rPr>
              <a:t>Software </a:t>
            </a:r>
            <a:r>
              <a:rPr lang="en-US" b="1">
                <a:solidFill>
                  <a:schemeClr val="accent1"/>
                </a:solidFill>
              </a:rPr>
              <a:t>and Computing</a:t>
            </a:r>
            <a:endParaRPr lang="en-US" b="1" dirty="0">
              <a:solidFill>
                <a:schemeClr val="accent1"/>
              </a:solidFill>
            </a:endParaRPr>
          </a:p>
        </p:txBody>
      </p:sp>
      <p:sp>
        <p:nvSpPr>
          <p:cNvPr id="3" name="Date Placeholder 2">
            <a:extLst>
              <a:ext uri="{FF2B5EF4-FFF2-40B4-BE49-F238E27FC236}">
                <a16:creationId xmlns:a16="http://schemas.microsoft.com/office/drawing/2014/main" id="{15F21B56-90DC-D8BA-1530-D88A0C68CAE1}"/>
              </a:ext>
            </a:extLst>
          </p:cNvPr>
          <p:cNvSpPr>
            <a:spLocks noGrp="1"/>
          </p:cNvSpPr>
          <p:nvPr>
            <p:ph type="dt" sz="half" idx="10"/>
          </p:nvPr>
        </p:nvSpPr>
        <p:spPr/>
        <p:txBody>
          <a:bodyPr/>
          <a:lstStyle/>
          <a:p>
            <a:r>
              <a:rPr lang="en-US"/>
              <a:t>4/9/2026</a:t>
            </a:r>
          </a:p>
        </p:txBody>
      </p:sp>
      <p:pic>
        <p:nvPicPr>
          <p:cNvPr id="13" name="Picture 12">
            <a:extLst>
              <a:ext uri="{FF2B5EF4-FFF2-40B4-BE49-F238E27FC236}">
                <a16:creationId xmlns:a16="http://schemas.microsoft.com/office/drawing/2014/main" id="{F959E7D2-2CAD-4ECB-DA14-35640E8E0CF4}"/>
              </a:ext>
            </a:extLst>
          </p:cNvPr>
          <p:cNvPicPr>
            <a:picLocks noChangeAspect="1"/>
          </p:cNvPicPr>
          <p:nvPr/>
        </p:nvPicPr>
        <p:blipFill>
          <a:blip r:embed="rId2"/>
          <a:stretch>
            <a:fillRect/>
          </a:stretch>
        </p:blipFill>
        <p:spPr>
          <a:xfrm>
            <a:off x="293697" y="1181606"/>
            <a:ext cx="5972006" cy="3360249"/>
          </a:xfrm>
          <a:prstGeom prst="rect">
            <a:avLst/>
          </a:prstGeom>
          <a:ln>
            <a:solidFill>
              <a:schemeClr val="tx1"/>
            </a:solidFill>
          </a:ln>
        </p:spPr>
      </p:pic>
      <p:pic>
        <p:nvPicPr>
          <p:cNvPr id="15" name="Picture 14">
            <a:extLst>
              <a:ext uri="{FF2B5EF4-FFF2-40B4-BE49-F238E27FC236}">
                <a16:creationId xmlns:a16="http://schemas.microsoft.com/office/drawing/2014/main" id="{DB03E2F2-1998-6B16-3394-E7D88A8D1F02}"/>
              </a:ext>
            </a:extLst>
          </p:cNvPr>
          <p:cNvPicPr>
            <a:picLocks noChangeAspect="1"/>
          </p:cNvPicPr>
          <p:nvPr/>
        </p:nvPicPr>
        <p:blipFill>
          <a:blip r:embed="rId3"/>
          <a:stretch>
            <a:fillRect/>
          </a:stretch>
        </p:blipFill>
        <p:spPr>
          <a:xfrm>
            <a:off x="5160654" y="2617305"/>
            <a:ext cx="6293409" cy="3541092"/>
          </a:xfrm>
          <a:prstGeom prst="rect">
            <a:avLst/>
          </a:prstGeom>
          <a:ln>
            <a:solidFill>
              <a:schemeClr val="tx1"/>
            </a:solidFill>
          </a:ln>
        </p:spPr>
      </p:pic>
      <p:sp>
        <p:nvSpPr>
          <p:cNvPr id="16" name="TextBox 15">
            <a:extLst>
              <a:ext uri="{FF2B5EF4-FFF2-40B4-BE49-F238E27FC236}">
                <a16:creationId xmlns:a16="http://schemas.microsoft.com/office/drawing/2014/main" id="{8A62ED6E-AA86-DFF6-E65B-B53A76F529B4}"/>
              </a:ext>
            </a:extLst>
          </p:cNvPr>
          <p:cNvSpPr txBox="1"/>
          <p:nvPr/>
        </p:nvSpPr>
        <p:spPr>
          <a:xfrm>
            <a:off x="6628599" y="665026"/>
            <a:ext cx="4899259" cy="1754326"/>
          </a:xfrm>
          <a:prstGeom prst="rect">
            <a:avLst/>
          </a:prstGeom>
          <a:noFill/>
        </p:spPr>
        <p:txBody>
          <a:bodyPr wrap="square" rtlCol="0">
            <a:spAutoFit/>
          </a:bodyPr>
          <a:lstStyle/>
          <a:p>
            <a:r>
              <a:rPr lang="en-US" dirty="0"/>
              <a:t>Early Science Workshop had a joint session with Software and Computing – discussed simulation campaigns, reconstruction, </a:t>
            </a:r>
            <a:r>
              <a:rPr lang="en-US" dirty="0" err="1"/>
              <a:t>Rucio</a:t>
            </a:r>
            <a:r>
              <a:rPr lang="en-US" dirty="0"/>
              <a:t> tutorial, …</a:t>
            </a:r>
          </a:p>
          <a:p>
            <a:endParaRPr lang="en-US" dirty="0"/>
          </a:p>
          <a:p>
            <a:r>
              <a:rPr lang="en-US" dirty="0"/>
              <a:t>Efforts underway to scale our simulation productions and make datasets discoverable. </a:t>
            </a:r>
          </a:p>
        </p:txBody>
      </p:sp>
      <p:sp>
        <p:nvSpPr>
          <p:cNvPr id="17" name="TextBox 16">
            <a:extLst>
              <a:ext uri="{FF2B5EF4-FFF2-40B4-BE49-F238E27FC236}">
                <a16:creationId xmlns:a16="http://schemas.microsoft.com/office/drawing/2014/main" id="{965C08A5-34DA-09D1-0A6F-0613FC7E8F14}"/>
              </a:ext>
            </a:extLst>
          </p:cNvPr>
          <p:cNvSpPr txBox="1"/>
          <p:nvPr/>
        </p:nvSpPr>
        <p:spPr>
          <a:xfrm>
            <a:off x="353576" y="4794342"/>
            <a:ext cx="4349878" cy="1477328"/>
          </a:xfrm>
          <a:prstGeom prst="rect">
            <a:avLst/>
          </a:prstGeom>
          <a:noFill/>
        </p:spPr>
        <p:txBody>
          <a:bodyPr wrap="square" rtlCol="0">
            <a:spAutoFit/>
          </a:bodyPr>
          <a:lstStyle/>
          <a:p>
            <a:r>
              <a:rPr lang="en-US" dirty="0"/>
              <a:t>Software and Computing is extremely active both </a:t>
            </a:r>
            <a:r>
              <a:rPr lang="en-US" b="1" dirty="0"/>
              <a:t>supporting the simulation effort and planning for the future of S&amp;C in </a:t>
            </a:r>
            <a:r>
              <a:rPr lang="en-US" b="1" dirty="0" err="1"/>
              <a:t>ePIC</a:t>
            </a:r>
            <a:r>
              <a:rPr lang="en-US" dirty="0"/>
              <a:t>.  Will have a report </a:t>
            </a:r>
            <a:r>
              <a:rPr lang="en-US"/>
              <a:t>at the </a:t>
            </a:r>
            <a:r>
              <a:rPr lang="en-US" dirty="0"/>
              <a:t>General </a:t>
            </a:r>
            <a:r>
              <a:rPr lang="en-US"/>
              <a:t>Meeting on April 24</a:t>
            </a:r>
            <a:r>
              <a:rPr lang="en-US" baseline="30000"/>
              <a:t>th</a:t>
            </a:r>
            <a:r>
              <a:rPr lang="en-US"/>
              <a:t> </a:t>
            </a:r>
            <a:endParaRPr lang="en-US" dirty="0"/>
          </a:p>
        </p:txBody>
      </p:sp>
    </p:spTree>
    <p:extLst>
      <p:ext uri="{BB962C8B-B14F-4D97-AF65-F5344CB8AC3E}">
        <p14:creationId xmlns:p14="http://schemas.microsoft.com/office/powerpoint/2010/main" val="3301116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15EA2C-C4EF-82F0-89FF-28074D9BCF9B}"/>
              </a:ext>
            </a:extLst>
          </p:cNvPr>
          <p:cNvSpPr>
            <a:spLocks noGrp="1"/>
          </p:cNvSpPr>
          <p:nvPr>
            <p:ph type="title"/>
          </p:nvPr>
        </p:nvSpPr>
        <p:spPr>
          <a:xfrm>
            <a:off x="838200" y="257848"/>
            <a:ext cx="10515600" cy="1325563"/>
          </a:xfrm>
        </p:spPr>
        <p:txBody>
          <a:bodyPr/>
          <a:lstStyle/>
          <a:p>
            <a:r>
              <a:rPr lang="en-US" b="1" dirty="0">
                <a:solidFill>
                  <a:schemeClr val="accent1"/>
                </a:solidFill>
              </a:rPr>
              <a:t>Discoverability and Reusability for </a:t>
            </a:r>
            <a:br>
              <a:rPr lang="en-US" b="1" dirty="0">
                <a:solidFill>
                  <a:schemeClr val="accent1"/>
                </a:solidFill>
              </a:rPr>
            </a:br>
            <a:r>
              <a:rPr lang="en-US" b="1" dirty="0">
                <a:solidFill>
                  <a:schemeClr val="accent1"/>
                </a:solidFill>
              </a:rPr>
              <a:t>the </a:t>
            </a:r>
            <a:r>
              <a:rPr lang="en-US" b="1" dirty="0" err="1">
                <a:solidFill>
                  <a:schemeClr val="accent1"/>
                </a:solidFill>
              </a:rPr>
              <a:t>preTDR</a:t>
            </a:r>
            <a:r>
              <a:rPr lang="en-US" b="1" dirty="0">
                <a:solidFill>
                  <a:schemeClr val="accent1"/>
                </a:solidFill>
              </a:rPr>
              <a:t> and Beyond</a:t>
            </a:r>
          </a:p>
        </p:txBody>
      </p:sp>
      <p:sp>
        <p:nvSpPr>
          <p:cNvPr id="2" name="Date Placeholder 1">
            <a:extLst>
              <a:ext uri="{FF2B5EF4-FFF2-40B4-BE49-F238E27FC236}">
                <a16:creationId xmlns:a16="http://schemas.microsoft.com/office/drawing/2014/main" id="{DE768122-80B6-B892-71BC-7F6B77146BD1}"/>
              </a:ext>
            </a:extLst>
          </p:cNvPr>
          <p:cNvSpPr>
            <a:spLocks noGrp="1"/>
          </p:cNvSpPr>
          <p:nvPr>
            <p:ph type="dt" sz="half" idx="10"/>
          </p:nvPr>
        </p:nvSpPr>
        <p:spPr/>
        <p:txBody>
          <a:bodyPr/>
          <a:lstStyle/>
          <a:p>
            <a:r>
              <a:rPr lang="en-US"/>
              <a:t>4/9/2026</a:t>
            </a:r>
          </a:p>
        </p:txBody>
      </p:sp>
      <p:sp>
        <p:nvSpPr>
          <p:cNvPr id="6" name="TextBox 5">
            <a:extLst>
              <a:ext uri="{FF2B5EF4-FFF2-40B4-BE49-F238E27FC236}">
                <a16:creationId xmlns:a16="http://schemas.microsoft.com/office/drawing/2014/main" id="{C54E994E-6276-B839-4C55-1FF66AB0FC98}"/>
              </a:ext>
            </a:extLst>
          </p:cNvPr>
          <p:cNvSpPr txBox="1"/>
          <p:nvPr/>
        </p:nvSpPr>
        <p:spPr>
          <a:xfrm>
            <a:off x="5641041" y="2850776"/>
            <a:ext cx="914400" cy="914400"/>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7D6C0A52-3B16-7D35-D580-F7145956DB21}"/>
              </a:ext>
            </a:extLst>
          </p:cNvPr>
          <p:cNvSpPr txBox="1"/>
          <p:nvPr/>
        </p:nvSpPr>
        <p:spPr>
          <a:xfrm>
            <a:off x="838200" y="1785769"/>
            <a:ext cx="10515600" cy="3693319"/>
          </a:xfrm>
          <a:prstGeom prst="rect">
            <a:avLst/>
          </a:prstGeom>
          <a:noFill/>
        </p:spPr>
        <p:txBody>
          <a:bodyPr wrap="square" rtlCol="0">
            <a:spAutoFit/>
          </a:bodyPr>
          <a:lstStyle/>
          <a:p>
            <a:r>
              <a:rPr lang="en-US" dirty="0"/>
              <a:t>We are excited to announce the upcoming </a:t>
            </a:r>
            <a:r>
              <a:rPr lang="en-US" b="1" dirty="0"/>
              <a:t>online only</a:t>
            </a:r>
            <a:r>
              <a:rPr lang="en-US" dirty="0"/>
              <a:t> </a:t>
            </a:r>
            <a:r>
              <a:rPr lang="en-US" dirty="0" err="1"/>
              <a:t>ePIC</a:t>
            </a:r>
            <a:r>
              <a:rPr lang="en-US" dirty="0"/>
              <a:t> Software &amp; Computing Workshop on “Discoverability and Reusability for the </a:t>
            </a:r>
            <a:r>
              <a:rPr lang="en-US" dirty="0" err="1"/>
              <a:t>preTDR</a:t>
            </a:r>
            <a:r>
              <a:rPr lang="en-US" dirty="0"/>
              <a:t> and Beyond”. This workshop will take place Wednesday, April 29th with presentations on the current strategies for software discoverability and will be an open discussion with the community to gather feedback and refine priorities. We invite all in the </a:t>
            </a:r>
            <a:r>
              <a:rPr lang="en-US" dirty="0" err="1"/>
              <a:t>ePIC</a:t>
            </a:r>
            <a:r>
              <a:rPr lang="en-US" dirty="0"/>
              <a:t> Collaboration and EIC Community to join to learn about the current efforts and contribute to the discussions. Please find the agenda and registration on indico: </a:t>
            </a:r>
            <a:r>
              <a:rPr lang="en-US" u="sng" dirty="0">
                <a:hlinkClick r:id="rId2" tooltip="https://indico.bnl.gov/event/31760/"/>
              </a:rPr>
              <a:t>https://indico.bnl.gov/event/31760/</a:t>
            </a:r>
            <a:endParaRPr lang="en-US" dirty="0"/>
          </a:p>
          <a:p>
            <a:endParaRPr lang="en-US" dirty="0"/>
          </a:p>
          <a:p>
            <a:r>
              <a:rPr lang="en-US" dirty="0"/>
              <a:t>We look forward to your participation,</a:t>
            </a:r>
          </a:p>
          <a:p>
            <a:r>
              <a:rPr lang="en-US" dirty="0"/>
              <a:t>Holly </a:t>
            </a:r>
            <a:r>
              <a:rPr lang="en-US" dirty="0" err="1"/>
              <a:t>Szumila</a:t>
            </a:r>
            <a:r>
              <a:rPr lang="en-US" dirty="0"/>
              <a:t>-Vance, Stephen Kay, and Sasha Prozorov</a:t>
            </a:r>
            <a:br>
              <a:rPr lang="en-US" dirty="0"/>
            </a:br>
            <a:r>
              <a:rPr lang="en-US" dirty="0"/>
              <a:t>on behalf of the </a:t>
            </a:r>
            <a:r>
              <a:rPr lang="en-US" dirty="0" err="1"/>
              <a:t>ePIC</a:t>
            </a:r>
            <a:r>
              <a:rPr lang="en-US" dirty="0"/>
              <a:t> User Learning WG</a:t>
            </a:r>
          </a:p>
          <a:p>
            <a:r>
              <a:rPr lang="en-US" dirty="0"/>
              <a:t> </a:t>
            </a:r>
          </a:p>
          <a:p>
            <a:r>
              <a:rPr lang="en-US" dirty="0"/>
              <a:t> </a:t>
            </a:r>
          </a:p>
          <a:p>
            <a:endParaRPr lang="en-US" dirty="0"/>
          </a:p>
        </p:txBody>
      </p:sp>
      <p:pic>
        <p:nvPicPr>
          <p:cNvPr id="8" name="Picture 7">
            <a:extLst>
              <a:ext uri="{FF2B5EF4-FFF2-40B4-BE49-F238E27FC236}">
                <a16:creationId xmlns:a16="http://schemas.microsoft.com/office/drawing/2014/main" id="{F9582057-A14B-A7D9-E773-18AD6E91812C}"/>
              </a:ext>
            </a:extLst>
          </p:cNvPr>
          <p:cNvPicPr>
            <a:picLocks noChangeAspect="1"/>
          </p:cNvPicPr>
          <p:nvPr/>
        </p:nvPicPr>
        <p:blipFill>
          <a:blip r:embed="rId3"/>
          <a:stretch>
            <a:fillRect/>
          </a:stretch>
        </p:blipFill>
        <p:spPr>
          <a:xfrm>
            <a:off x="7140816" y="4668295"/>
            <a:ext cx="1726035" cy="1723186"/>
          </a:xfrm>
          <a:prstGeom prst="rect">
            <a:avLst/>
          </a:prstGeom>
        </p:spPr>
      </p:pic>
      <p:pic>
        <p:nvPicPr>
          <p:cNvPr id="10" name="Picture 9">
            <a:extLst>
              <a:ext uri="{FF2B5EF4-FFF2-40B4-BE49-F238E27FC236}">
                <a16:creationId xmlns:a16="http://schemas.microsoft.com/office/drawing/2014/main" id="{FBB9D7B8-C0CD-224B-4148-95C754B99DFC}"/>
              </a:ext>
            </a:extLst>
          </p:cNvPr>
          <p:cNvPicPr>
            <a:picLocks noChangeAspect="1"/>
          </p:cNvPicPr>
          <p:nvPr/>
        </p:nvPicPr>
        <p:blipFill>
          <a:blip r:embed="rId4"/>
          <a:stretch>
            <a:fillRect/>
          </a:stretch>
        </p:blipFill>
        <p:spPr>
          <a:xfrm>
            <a:off x="2911422" y="4681115"/>
            <a:ext cx="1726035" cy="1726035"/>
          </a:xfrm>
          <a:prstGeom prst="rect">
            <a:avLst/>
          </a:prstGeom>
        </p:spPr>
      </p:pic>
      <p:pic>
        <p:nvPicPr>
          <p:cNvPr id="12" name="Picture 11">
            <a:extLst>
              <a:ext uri="{FF2B5EF4-FFF2-40B4-BE49-F238E27FC236}">
                <a16:creationId xmlns:a16="http://schemas.microsoft.com/office/drawing/2014/main" id="{5289F326-EC8D-CF27-0781-FB4147C2B6B4}"/>
              </a:ext>
            </a:extLst>
          </p:cNvPr>
          <p:cNvPicPr>
            <a:picLocks noChangeAspect="1"/>
          </p:cNvPicPr>
          <p:nvPr/>
        </p:nvPicPr>
        <p:blipFill>
          <a:blip r:embed="rId5"/>
          <a:stretch>
            <a:fillRect/>
          </a:stretch>
        </p:blipFill>
        <p:spPr>
          <a:xfrm>
            <a:off x="5016783" y="4681115"/>
            <a:ext cx="1744707" cy="1744707"/>
          </a:xfrm>
          <a:prstGeom prst="rect">
            <a:avLst/>
          </a:prstGeom>
        </p:spPr>
      </p:pic>
      <p:sp>
        <p:nvSpPr>
          <p:cNvPr id="13" name="TextBox 12">
            <a:extLst>
              <a:ext uri="{FF2B5EF4-FFF2-40B4-BE49-F238E27FC236}">
                <a16:creationId xmlns:a16="http://schemas.microsoft.com/office/drawing/2014/main" id="{C67BC687-B5AA-FE18-6274-CA44716113D1}"/>
              </a:ext>
            </a:extLst>
          </p:cNvPr>
          <p:cNvSpPr txBox="1"/>
          <p:nvPr/>
        </p:nvSpPr>
        <p:spPr>
          <a:xfrm>
            <a:off x="9235440" y="1162472"/>
            <a:ext cx="2316480" cy="369332"/>
          </a:xfrm>
          <a:prstGeom prst="rect">
            <a:avLst/>
          </a:prstGeom>
          <a:noFill/>
        </p:spPr>
        <p:txBody>
          <a:bodyPr wrap="square" rtlCol="0">
            <a:spAutoFit/>
          </a:bodyPr>
          <a:lstStyle/>
          <a:p>
            <a:r>
              <a:rPr lang="en-US" dirty="0"/>
              <a:t>Announced March 2</a:t>
            </a:r>
            <a:r>
              <a:rPr lang="en-US" baseline="30000" dirty="0"/>
              <a:t>nd</a:t>
            </a:r>
            <a:r>
              <a:rPr lang="en-US" dirty="0"/>
              <a:t>  </a:t>
            </a:r>
          </a:p>
        </p:txBody>
      </p:sp>
    </p:spTree>
    <p:extLst>
      <p:ext uri="{BB962C8B-B14F-4D97-AF65-F5344CB8AC3E}">
        <p14:creationId xmlns:p14="http://schemas.microsoft.com/office/powerpoint/2010/main" val="253800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3986845-95CC-B0A3-C24E-35EF3F0868D8}"/>
              </a:ext>
            </a:extLst>
          </p:cNvPr>
          <p:cNvSpPr>
            <a:spLocks noGrp="1"/>
          </p:cNvSpPr>
          <p:nvPr>
            <p:ph type="title"/>
          </p:nvPr>
        </p:nvSpPr>
        <p:spPr>
          <a:xfrm>
            <a:off x="921328" y="2505652"/>
            <a:ext cx="10515600" cy="1325563"/>
          </a:xfrm>
        </p:spPr>
        <p:txBody>
          <a:bodyPr/>
          <a:lstStyle/>
          <a:p>
            <a:r>
              <a:rPr lang="en-US" b="1" dirty="0">
                <a:solidFill>
                  <a:schemeClr val="accent1"/>
                </a:solidFill>
              </a:rPr>
              <a:t>News Items</a:t>
            </a:r>
          </a:p>
        </p:txBody>
      </p:sp>
      <p:sp>
        <p:nvSpPr>
          <p:cNvPr id="4" name="Date Placeholder 3">
            <a:extLst>
              <a:ext uri="{FF2B5EF4-FFF2-40B4-BE49-F238E27FC236}">
                <a16:creationId xmlns:a16="http://schemas.microsoft.com/office/drawing/2014/main" id="{6CCC8591-9430-B40C-F411-BCD7B569AA57}"/>
              </a:ext>
            </a:extLst>
          </p:cNvPr>
          <p:cNvSpPr>
            <a:spLocks noGrp="1"/>
          </p:cNvSpPr>
          <p:nvPr>
            <p:ph type="dt" sz="half" idx="10"/>
          </p:nvPr>
        </p:nvSpPr>
        <p:spPr/>
        <p:txBody>
          <a:bodyPr/>
          <a:lstStyle/>
          <a:p>
            <a:r>
              <a:rPr lang="en-US"/>
              <a:t>4/9/2026</a:t>
            </a:r>
          </a:p>
        </p:txBody>
      </p:sp>
    </p:spTree>
    <p:extLst>
      <p:ext uri="{BB962C8B-B14F-4D97-AF65-F5344CB8AC3E}">
        <p14:creationId xmlns:p14="http://schemas.microsoft.com/office/powerpoint/2010/main" val="3509945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D707F46-B331-1F3B-F340-8269C644C139}"/>
              </a:ext>
            </a:extLst>
          </p:cNvPr>
          <p:cNvSpPr>
            <a:spLocks noGrp="1"/>
          </p:cNvSpPr>
          <p:nvPr>
            <p:ph type="dt" sz="half" idx="10"/>
          </p:nvPr>
        </p:nvSpPr>
        <p:spPr/>
        <p:txBody>
          <a:bodyPr/>
          <a:lstStyle/>
          <a:p>
            <a:r>
              <a:rPr lang="en-US"/>
              <a:t>4/9/2026</a:t>
            </a:r>
          </a:p>
        </p:txBody>
      </p:sp>
      <p:pic>
        <p:nvPicPr>
          <p:cNvPr id="8" name="Picture 7">
            <a:extLst>
              <a:ext uri="{FF2B5EF4-FFF2-40B4-BE49-F238E27FC236}">
                <a16:creationId xmlns:a16="http://schemas.microsoft.com/office/drawing/2014/main" id="{0DD83A87-6506-86CF-9708-BEE8E57D2CAB}"/>
              </a:ext>
            </a:extLst>
          </p:cNvPr>
          <p:cNvPicPr>
            <a:picLocks noChangeAspect="1"/>
          </p:cNvPicPr>
          <p:nvPr/>
        </p:nvPicPr>
        <p:blipFill>
          <a:blip r:embed="rId2"/>
          <a:stretch>
            <a:fillRect/>
          </a:stretch>
        </p:blipFill>
        <p:spPr>
          <a:xfrm>
            <a:off x="504" y="283"/>
            <a:ext cx="12190992" cy="6857433"/>
          </a:xfrm>
          <a:prstGeom prst="rect">
            <a:avLst/>
          </a:prstGeom>
        </p:spPr>
      </p:pic>
      <p:sp>
        <p:nvSpPr>
          <p:cNvPr id="9" name="TextBox 8">
            <a:extLst>
              <a:ext uri="{FF2B5EF4-FFF2-40B4-BE49-F238E27FC236}">
                <a16:creationId xmlns:a16="http://schemas.microsoft.com/office/drawing/2014/main" id="{97D73237-814B-6D2F-574A-66816009EE8D}"/>
              </a:ext>
            </a:extLst>
          </p:cNvPr>
          <p:cNvSpPr txBox="1"/>
          <p:nvPr/>
        </p:nvSpPr>
        <p:spPr>
          <a:xfrm>
            <a:off x="1627833" y="1276141"/>
            <a:ext cx="4233952" cy="369332"/>
          </a:xfrm>
          <a:prstGeom prst="rect">
            <a:avLst/>
          </a:prstGeom>
          <a:solidFill>
            <a:schemeClr val="bg1"/>
          </a:solidFill>
        </p:spPr>
        <p:txBody>
          <a:bodyPr wrap="square" rtlCol="0">
            <a:spAutoFit/>
          </a:bodyPr>
          <a:lstStyle/>
          <a:p>
            <a:r>
              <a:rPr lang="en-US" dirty="0"/>
              <a:t>(Following the 7</a:t>
            </a:r>
            <a:r>
              <a:rPr lang="en-US" baseline="30000" dirty="0"/>
              <a:t>th</a:t>
            </a:r>
            <a:r>
              <a:rPr lang="en-US" dirty="0"/>
              <a:t> RRB June 9-10</a:t>
            </a:r>
            <a:r>
              <a:rPr lang="en-US" baseline="30000" dirty="0"/>
              <a:t>th</a:t>
            </a:r>
            <a:r>
              <a:rPr lang="en-US" dirty="0"/>
              <a:t> at MEXT)</a:t>
            </a:r>
          </a:p>
        </p:txBody>
      </p:sp>
    </p:spTree>
    <p:extLst>
      <p:ext uri="{BB962C8B-B14F-4D97-AF65-F5344CB8AC3E}">
        <p14:creationId xmlns:p14="http://schemas.microsoft.com/office/powerpoint/2010/main" val="409460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lydeside river near the hotel">
            <a:extLst>
              <a:ext uri="{FF2B5EF4-FFF2-40B4-BE49-F238E27FC236}">
                <a16:creationId xmlns:a16="http://schemas.microsoft.com/office/drawing/2014/main" id="{1EAF45D0-8800-2961-2AC5-B90E23857D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0930856-9963-6437-D478-6010C6D2BCE4}"/>
              </a:ext>
            </a:extLst>
          </p:cNvPr>
          <p:cNvSpPr>
            <a:spLocks noGrp="1"/>
          </p:cNvSpPr>
          <p:nvPr>
            <p:ph type="title"/>
          </p:nvPr>
        </p:nvSpPr>
        <p:spPr>
          <a:xfrm>
            <a:off x="838200" y="365125"/>
            <a:ext cx="10515600" cy="969899"/>
          </a:xfrm>
        </p:spPr>
        <p:txBody>
          <a:bodyPr/>
          <a:lstStyle/>
          <a:p>
            <a:r>
              <a:rPr lang="en-US" b="1" dirty="0">
                <a:solidFill>
                  <a:schemeClr val="bg1"/>
                </a:solidFill>
              </a:rPr>
              <a:t>Summer 2026 Joint EICUG/</a:t>
            </a:r>
            <a:r>
              <a:rPr lang="en-US" b="1" dirty="0" err="1">
                <a:solidFill>
                  <a:schemeClr val="bg1"/>
                </a:solidFill>
              </a:rPr>
              <a:t>ePIC</a:t>
            </a:r>
            <a:r>
              <a:rPr lang="en-US" b="1" dirty="0">
                <a:solidFill>
                  <a:schemeClr val="bg1"/>
                </a:solidFill>
              </a:rPr>
              <a:t> Meeting</a:t>
            </a:r>
          </a:p>
        </p:txBody>
      </p:sp>
      <p:sp>
        <p:nvSpPr>
          <p:cNvPr id="4" name="Date Placeholder 3">
            <a:extLst>
              <a:ext uri="{FF2B5EF4-FFF2-40B4-BE49-F238E27FC236}">
                <a16:creationId xmlns:a16="http://schemas.microsoft.com/office/drawing/2014/main" id="{5F4884C9-0693-607E-ABD8-214966A4604D}"/>
              </a:ext>
            </a:extLst>
          </p:cNvPr>
          <p:cNvSpPr>
            <a:spLocks noGrp="1"/>
          </p:cNvSpPr>
          <p:nvPr>
            <p:ph type="dt" sz="half" idx="10"/>
          </p:nvPr>
        </p:nvSpPr>
        <p:spPr/>
        <p:txBody>
          <a:bodyPr/>
          <a:lstStyle/>
          <a:p>
            <a:r>
              <a:rPr lang="en-US"/>
              <a:t>4/9/2026</a:t>
            </a:r>
          </a:p>
        </p:txBody>
      </p:sp>
      <p:sp>
        <p:nvSpPr>
          <p:cNvPr id="8" name="AutoShape 4" descr="Unveiling Glasgow: A Captivating Journey Through Scotland's Largest City">
            <a:extLst>
              <a:ext uri="{FF2B5EF4-FFF2-40B4-BE49-F238E27FC236}">
                <a16:creationId xmlns:a16="http://schemas.microsoft.com/office/drawing/2014/main" id="{6F72AE54-62D3-8883-17B3-05FF2E737CA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C29E603E-71E9-0A8C-47EA-3E94805DF42B}"/>
              </a:ext>
            </a:extLst>
          </p:cNvPr>
          <p:cNvSpPr txBox="1"/>
          <p:nvPr/>
        </p:nvSpPr>
        <p:spPr>
          <a:xfrm>
            <a:off x="841248" y="1425476"/>
            <a:ext cx="5178552" cy="1477328"/>
          </a:xfrm>
          <a:prstGeom prst="rect">
            <a:avLst/>
          </a:prstGeom>
          <a:noFill/>
        </p:spPr>
        <p:txBody>
          <a:bodyPr wrap="square" rtlCol="0">
            <a:spAutoFit/>
          </a:bodyPr>
          <a:lstStyle/>
          <a:p>
            <a:r>
              <a:rPr lang="en-US" dirty="0"/>
              <a:t>The Summer 2026 joint EICUG/</a:t>
            </a:r>
            <a:r>
              <a:rPr lang="en-US" dirty="0" err="1"/>
              <a:t>ePIC</a:t>
            </a:r>
            <a:r>
              <a:rPr lang="en-US" dirty="0"/>
              <a:t> meeting will be held at the University of Glasgow July 13-17</a:t>
            </a:r>
            <a:r>
              <a:rPr lang="en-US" baseline="30000" dirty="0"/>
              <a:t>th</a:t>
            </a:r>
            <a:r>
              <a:rPr lang="en-US" dirty="0"/>
              <a:t> , 2026. </a:t>
            </a:r>
          </a:p>
          <a:p>
            <a:endParaRPr lang="en-US" dirty="0"/>
          </a:p>
          <a:p>
            <a:r>
              <a:rPr lang="en-US" dirty="0"/>
              <a:t>Indico w/information at: </a:t>
            </a:r>
            <a:br>
              <a:rPr lang="en-US" dirty="0"/>
            </a:br>
            <a:r>
              <a:rPr lang="en-US" dirty="0">
                <a:hlinkClick r:id="rId3"/>
              </a:rPr>
              <a:t>https://indico.bnl.gov/event/31808/</a:t>
            </a:r>
            <a:endParaRPr lang="en-US" dirty="0"/>
          </a:p>
        </p:txBody>
      </p:sp>
      <p:sp>
        <p:nvSpPr>
          <p:cNvPr id="11" name="AutoShape 10" descr="Is University of Glasgow good? Ultimate Guide for 2025">
            <a:extLst>
              <a:ext uri="{FF2B5EF4-FFF2-40B4-BE49-F238E27FC236}">
                <a16:creationId xmlns:a16="http://schemas.microsoft.com/office/drawing/2014/main" id="{FBA56472-82B8-CB6C-FF46-8A863FB04E0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0" name="Picture 16">
            <a:extLst>
              <a:ext uri="{FF2B5EF4-FFF2-40B4-BE49-F238E27FC236}">
                <a16:creationId xmlns:a16="http://schemas.microsoft.com/office/drawing/2014/main" id="{2EE74B18-C5B1-0CF5-506B-FCDB5E17EF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5459" y="3192898"/>
            <a:ext cx="6606541" cy="371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292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188C90C-736E-CF85-91F0-BC393452F3E6}"/>
              </a:ext>
            </a:extLst>
          </p:cNvPr>
          <p:cNvSpPr>
            <a:spLocks noGrp="1"/>
          </p:cNvSpPr>
          <p:nvPr>
            <p:ph type="dt" sz="half" idx="10"/>
          </p:nvPr>
        </p:nvSpPr>
        <p:spPr/>
        <p:txBody>
          <a:bodyPr/>
          <a:lstStyle/>
          <a:p>
            <a:r>
              <a:rPr lang="en-US"/>
              <a:t>4/9/2026</a:t>
            </a:r>
          </a:p>
        </p:txBody>
      </p:sp>
      <p:pic>
        <p:nvPicPr>
          <p:cNvPr id="8" name="Picture 7">
            <a:extLst>
              <a:ext uri="{FF2B5EF4-FFF2-40B4-BE49-F238E27FC236}">
                <a16:creationId xmlns:a16="http://schemas.microsoft.com/office/drawing/2014/main" id="{41E5D43E-6DC8-9272-598B-D95146EC9B6A}"/>
              </a:ext>
            </a:extLst>
          </p:cNvPr>
          <p:cNvPicPr>
            <a:picLocks noChangeAspect="1"/>
          </p:cNvPicPr>
          <p:nvPr/>
        </p:nvPicPr>
        <p:blipFill>
          <a:blip r:embed="rId2"/>
          <a:stretch>
            <a:fillRect/>
          </a:stretch>
        </p:blipFill>
        <p:spPr>
          <a:xfrm>
            <a:off x="1165798" y="454765"/>
            <a:ext cx="9860404" cy="554812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07922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5B25-8739-6B37-B6A9-E7F4FA5E9E9D}"/>
              </a:ext>
            </a:extLst>
          </p:cNvPr>
          <p:cNvSpPr>
            <a:spLocks noGrp="1"/>
          </p:cNvSpPr>
          <p:nvPr>
            <p:ph type="title"/>
          </p:nvPr>
        </p:nvSpPr>
        <p:spPr>
          <a:xfrm>
            <a:off x="838200" y="2626708"/>
            <a:ext cx="10515600" cy="1325563"/>
          </a:xfrm>
        </p:spPr>
        <p:txBody>
          <a:bodyPr>
            <a:normAutofit fontScale="90000"/>
          </a:bodyPr>
          <a:lstStyle/>
          <a:p>
            <a:pPr algn="ctr"/>
            <a:r>
              <a:rPr lang="en-US" b="1" dirty="0">
                <a:solidFill>
                  <a:schemeClr val="accent1"/>
                </a:solidFill>
              </a:rPr>
              <a:t>Hey John, start the recording….</a:t>
            </a:r>
            <a:br>
              <a:rPr lang="en-US" b="1" dirty="0">
                <a:solidFill>
                  <a:schemeClr val="accent1"/>
                </a:solidFill>
              </a:rPr>
            </a:br>
            <a:br>
              <a:rPr lang="en-US" b="1" dirty="0">
                <a:solidFill>
                  <a:schemeClr val="accent1"/>
                </a:solidFill>
              </a:rPr>
            </a:br>
            <a:br>
              <a:rPr lang="en-US" b="1" dirty="0">
                <a:solidFill>
                  <a:schemeClr val="accent1"/>
                </a:solidFill>
              </a:rPr>
            </a:br>
            <a:br>
              <a:rPr lang="en-US" b="1" dirty="0">
                <a:solidFill>
                  <a:schemeClr val="accent1"/>
                </a:solidFill>
              </a:rPr>
            </a:br>
            <a:endParaRPr lang="en-US" sz="3600" b="1" dirty="0">
              <a:solidFill>
                <a:schemeClr val="accent1"/>
              </a:solidFill>
            </a:endParaRPr>
          </a:p>
        </p:txBody>
      </p:sp>
      <p:sp>
        <p:nvSpPr>
          <p:cNvPr id="4" name="Date Placeholder 3">
            <a:extLst>
              <a:ext uri="{FF2B5EF4-FFF2-40B4-BE49-F238E27FC236}">
                <a16:creationId xmlns:a16="http://schemas.microsoft.com/office/drawing/2014/main" id="{CB7AE950-D4C7-B96E-B999-3B7EA542A92E}"/>
              </a:ext>
            </a:extLst>
          </p:cNvPr>
          <p:cNvSpPr>
            <a:spLocks noGrp="1"/>
          </p:cNvSpPr>
          <p:nvPr>
            <p:ph type="dt" sz="half" idx="10"/>
          </p:nvPr>
        </p:nvSpPr>
        <p:spPr/>
        <p:txBody>
          <a:bodyPr/>
          <a:lstStyle/>
          <a:p>
            <a:r>
              <a:rPr lang="en-US"/>
              <a:t>4/9/2026</a:t>
            </a:r>
          </a:p>
        </p:txBody>
      </p:sp>
    </p:spTree>
    <p:extLst>
      <p:ext uri="{BB962C8B-B14F-4D97-AF65-F5344CB8AC3E}">
        <p14:creationId xmlns:p14="http://schemas.microsoft.com/office/powerpoint/2010/main" val="1947452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7351F-6D17-3EE4-2C90-9576162EA729}"/>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F4DC4FE4-0126-8859-F809-917C5853D991}"/>
              </a:ext>
            </a:extLst>
          </p:cNvPr>
          <p:cNvSpPr>
            <a:spLocks noGrp="1"/>
          </p:cNvSpPr>
          <p:nvPr>
            <p:ph type="dt" sz="half" idx="10"/>
          </p:nvPr>
        </p:nvSpPr>
        <p:spPr/>
        <p:txBody>
          <a:bodyPr/>
          <a:lstStyle/>
          <a:p>
            <a:r>
              <a:rPr lang="en-US"/>
              <a:t>4/9/2026</a:t>
            </a:r>
          </a:p>
        </p:txBody>
      </p:sp>
      <p:pic>
        <p:nvPicPr>
          <p:cNvPr id="6" name="Picture 5">
            <a:extLst>
              <a:ext uri="{FF2B5EF4-FFF2-40B4-BE49-F238E27FC236}">
                <a16:creationId xmlns:a16="http://schemas.microsoft.com/office/drawing/2014/main" id="{11CC4B8F-4505-4472-9988-F55144130404}"/>
              </a:ext>
            </a:extLst>
          </p:cNvPr>
          <p:cNvPicPr>
            <a:picLocks noChangeAspect="1"/>
          </p:cNvPicPr>
          <p:nvPr/>
        </p:nvPicPr>
        <p:blipFill>
          <a:blip r:embed="rId2"/>
          <a:stretch>
            <a:fillRect/>
          </a:stretch>
        </p:blipFill>
        <p:spPr>
          <a:xfrm>
            <a:off x="301969" y="466175"/>
            <a:ext cx="9130790" cy="5137592"/>
          </a:xfrm>
          <a:prstGeom prst="rect">
            <a:avLst/>
          </a:prstGeom>
          <a:ln>
            <a:solidFill>
              <a:schemeClr val="tx1"/>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0435C72A-C4B4-2296-D243-17CF451AE19C}"/>
              </a:ext>
            </a:extLst>
          </p:cNvPr>
          <p:cNvSpPr txBox="1"/>
          <p:nvPr/>
        </p:nvSpPr>
        <p:spPr>
          <a:xfrm>
            <a:off x="9634888" y="1116531"/>
            <a:ext cx="2255143" cy="923330"/>
          </a:xfrm>
          <a:prstGeom prst="rect">
            <a:avLst/>
          </a:prstGeom>
          <a:noFill/>
        </p:spPr>
        <p:txBody>
          <a:bodyPr wrap="square" rtlCol="0">
            <a:spAutoFit/>
          </a:bodyPr>
          <a:lstStyle/>
          <a:p>
            <a:r>
              <a:rPr lang="en-US" dirty="0"/>
              <a:t>Indico: </a:t>
            </a:r>
            <a:br>
              <a:rPr lang="en-US" dirty="0"/>
            </a:br>
            <a:r>
              <a:rPr lang="en-US" dirty="0">
                <a:hlinkClick r:id="rId3"/>
              </a:rPr>
              <a:t>https://indico.bnl.gov/event/31808/</a:t>
            </a:r>
            <a:endParaRPr lang="en-US" dirty="0"/>
          </a:p>
        </p:txBody>
      </p:sp>
      <p:sp>
        <p:nvSpPr>
          <p:cNvPr id="3" name="TextBox 2">
            <a:extLst>
              <a:ext uri="{FF2B5EF4-FFF2-40B4-BE49-F238E27FC236}">
                <a16:creationId xmlns:a16="http://schemas.microsoft.com/office/drawing/2014/main" id="{04F0F4E8-5910-A754-59BE-62B4F983BDF5}"/>
              </a:ext>
            </a:extLst>
          </p:cNvPr>
          <p:cNvSpPr txBox="1"/>
          <p:nvPr/>
        </p:nvSpPr>
        <p:spPr>
          <a:xfrm>
            <a:off x="2030931" y="5769269"/>
            <a:ext cx="8537609" cy="923330"/>
          </a:xfrm>
          <a:prstGeom prst="rect">
            <a:avLst/>
          </a:prstGeom>
          <a:noFill/>
        </p:spPr>
        <p:txBody>
          <a:bodyPr wrap="square" rtlCol="0">
            <a:spAutoFit/>
          </a:bodyPr>
          <a:lstStyle/>
          <a:p>
            <a:r>
              <a:rPr lang="en-US" dirty="0"/>
              <a:t>For more information, see the GM presentation from March 27</a:t>
            </a:r>
            <a:r>
              <a:rPr lang="en-US" baseline="30000" dirty="0"/>
              <a:t>th</a:t>
            </a:r>
            <a:r>
              <a:rPr lang="en-US" dirty="0"/>
              <a:t>: </a:t>
            </a:r>
            <a:br>
              <a:rPr lang="en-US" dirty="0"/>
            </a:br>
            <a:r>
              <a:rPr lang="en-US" dirty="0">
                <a:hlinkClick r:id="rId4"/>
              </a:rPr>
              <a:t>https://indico.bnl.gov/event/31936/contributions/122246/attachments/69068/118555/27_03_26_GeneralMeetingUpdate.pdf</a:t>
            </a:r>
            <a:r>
              <a:rPr lang="en-US" dirty="0"/>
              <a:t> </a:t>
            </a:r>
          </a:p>
        </p:txBody>
      </p:sp>
    </p:spTree>
    <p:extLst>
      <p:ext uri="{BB962C8B-B14F-4D97-AF65-F5344CB8AC3E}">
        <p14:creationId xmlns:p14="http://schemas.microsoft.com/office/powerpoint/2010/main" val="3703398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A7DD5-5FE9-939F-4430-1B119AB4E29F}"/>
              </a:ext>
            </a:extLst>
          </p:cNvPr>
          <p:cNvSpPr>
            <a:spLocks noGrp="1"/>
          </p:cNvSpPr>
          <p:nvPr>
            <p:ph type="title"/>
          </p:nvPr>
        </p:nvSpPr>
        <p:spPr>
          <a:xfrm>
            <a:off x="0" y="242654"/>
            <a:ext cx="11353800" cy="857283"/>
          </a:xfrm>
        </p:spPr>
        <p:txBody>
          <a:bodyPr>
            <a:normAutofit/>
          </a:bodyPr>
          <a:lstStyle/>
          <a:p>
            <a:r>
              <a:rPr lang="en-US" b="1" dirty="0">
                <a:solidFill>
                  <a:schemeClr val="accent1"/>
                </a:solidFill>
              </a:rPr>
              <a:t>HEP-NP Merger in DOE SC</a:t>
            </a:r>
          </a:p>
        </p:txBody>
      </p:sp>
      <p:sp>
        <p:nvSpPr>
          <p:cNvPr id="3" name="Date Placeholder 2">
            <a:extLst>
              <a:ext uri="{FF2B5EF4-FFF2-40B4-BE49-F238E27FC236}">
                <a16:creationId xmlns:a16="http://schemas.microsoft.com/office/drawing/2014/main" id="{D61A8056-3AE9-DF47-CCCA-32C5CFB917A7}"/>
              </a:ext>
            </a:extLst>
          </p:cNvPr>
          <p:cNvSpPr>
            <a:spLocks noGrp="1"/>
          </p:cNvSpPr>
          <p:nvPr>
            <p:ph type="dt" sz="half" idx="10"/>
          </p:nvPr>
        </p:nvSpPr>
        <p:spPr/>
        <p:txBody>
          <a:bodyPr/>
          <a:lstStyle/>
          <a:p>
            <a:r>
              <a:rPr lang="en-US"/>
              <a:t>4/9/2026</a:t>
            </a:r>
          </a:p>
        </p:txBody>
      </p:sp>
      <p:pic>
        <p:nvPicPr>
          <p:cNvPr id="7" name="Picture 6">
            <a:extLst>
              <a:ext uri="{FF2B5EF4-FFF2-40B4-BE49-F238E27FC236}">
                <a16:creationId xmlns:a16="http://schemas.microsoft.com/office/drawing/2014/main" id="{66159312-8E9E-2916-6E7C-F7FD229185F4}"/>
              </a:ext>
            </a:extLst>
          </p:cNvPr>
          <p:cNvPicPr>
            <a:picLocks noChangeAspect="1"/>
          </p:cNvPicPr>
          <p:nvPr/>
        </p:nvPicPr>
        <p:blipFill>
          <a:blip r:embed="rId2"/>
          <a:stretch>
            <a:fillRect/>
          </a:stretch>
        </p:blipFill>
        <p:spPr>
          <a:xfrm>
            <a:off x="6096000" y="365125"/>
            <a:ext cx="5611008" cy="6125430"/>
          </a:xfrm>
          <a:prstGeom prst="rect">
            <a:avLst/>
          </a:prstGeom>
          <a:solidFill>
            <a:schemeClr val="bg1"/>
          </a:solidFill>
          <a:ln w="9525">
            <a:solidFill>
              <a:schemeClr val="tx1"/>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4C645E48-D2CE-2378-E3CB-0329A788AECD}"/>
              </a:ext>
            </a:extLst>
          </p:cNvPr>
          <p:cNvSpPr txBox="1"/>
          <p:nvPr/>
        </p:nvSpPr>
        <p:spPr>
          <a:xfrm>
            <a:off x="806079" y="1260034"/>
            <a:ext cx="4465320" cy="5355312"/>
          </a:xfrm>
          <a:prstGeom prst="rect">
            <a:avLst/>
          </a:prstGeom>
          <a:noFill/>
        </p:spPr>
        <p:txBody>
          <a:bodyPr wrap="square" rtlCol="0">
            <a:spAutoFit/>
          </a:bodyPr>
          <a:lstStyle/>
          <a:p>
            <a:r>
              <a:rPr lang="en-US" dirty="0"/>
              <a:t>The long-anticipated merger of HEP and NP in DOE SC was announced March 17</a:t>
            </a:r>
            <a:r>
              <a:rPr lang="en-US" baseline="30000" dirty="0"/>
              <a:t>th</a:t>
            </a:r>
            <a:r>
              <a:rPr lang="en-US" dirty="0"/>
              <a:t>. </a:t>
            </a:r>
            <a:br>
              <a:rPr lang="en-US" dirty="0"/>
            </a:br>
            <a:br>
              <a:rPr lang="en-US" dirty="0"/>
            </a:br>
            <a:r>
              <a:rPr lang="en-US" dirty="0"/>
              <a:t>Regina Rameika will lead</a:t>
            </a:r>
            <a:br>
              <a:rPr lang="en-US" dirty="0"/>
            </a:br>
            <a:r>
              <a:rPr lang="en-US" dirty="0"/>
              <a:t>the combined office. </a:t>
            </a:r>
            <a:br>
              <a:rPr lang="en-US" dirty="0"/>
            </a:br>
            <a:br>
              <a:rPr lang="en-US" dirty="0"/>
            </a:br>
            <a:endParaRPr lang="en-US" dirty="0"/>
          </a:p>
          <a:p>
            <a:endParaRPr lang="en-US" dirty="0"/>
          </a:p>
          <a:p>
            <a:endParaRPr lang="en-US" dirty="0"/>
          </a:p>
          <a:p>
            <a:endParaRPr lang="en-US" dirty="0"/>
          </a:p>
          <a:p>
            <a:r>
              <a:rPr lang="en-US" dirty="0"/>
              <a:t>Sharon Stephenson discussed the change in the APS DNP business meeting on March 18</a:t>
            </a:r>
            <a:r>
              <a:rPr lang="en-US" baseline="30000" dirty="0"/>
              <a:t>th</a:t>
            </a:r>
            <a:r>
              <a:rPr lang="en-US" dirty="0"/>
              <a:t>. The HEP and NP budget lines will remain separate through FY’27. </a:t>
            </a:r>
          </a:p>
          <a:p>
            <a:endParaRPr lang="en-US" dirty="0"/>
          </a:p>
          <a:p>
            <a:r>
              <a:rPr lang="en-US" dirty="0"/>
              <a:t>HEP and NP were originally together and were separated in 1990-91 under the Office of Energy Research (pre-Office of Science). </a:t>
            </a:r>
          </a:p>
          <a:p>
            <a:endParaRPr lang="en-US" dirty="0"/>
          </a:p>
        </p:txBody>
      </p:sp>
      <p:sp>
        <p:nvSpPr>
          <p:cNvPr id="9" name="Oval 8">
            <a:extLst>
              <a:ext uri="{FF2B5EF4-FFF2-40B4-BE49-F238E27FC236}">
                <a16:creationId xmlns:a16="http://schemas.microsoft.com/office/drawing/2014/main" id="{56FBCD05-1AD5-E40D-280F-ED23AD6FF21A}"/>
              </a:ext>
            </a:extLst>
          </p:cNvPr>
          <p:cNvSpPr/>
          <p:nvPr/>
        </p:nvSpPr>
        <p:spPr>
          <a:xfrm>
            <a:off x="6381550" y="4629752"/>
            <a:ext cx="1078029" cy="365125"/>
          </a:xfrm>
          <a:prstGeom prst="ellipse">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B14FACA0-D93A-132A-8016-958505146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383" y="2125225"/>
            <a:ext cx="2382409" cy="1786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469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AC0B7-366C-12B4-3C0D-C0EF0BDA72F6}"/>
              </a:ext>
            </a:extLst>
          </p:cNvPr>
          <p:cNvSpPr>
            <a:spLocks noGrp="1"/>
          </p:cNvSpPr>
          <p:nvPr>
            <p:ph type="title"/>
          </p:nvPr>
        </p:nvSpPr>
        <p:spPr>
          <a:xfrm>
            <a:off x="838200" y="365125"/>
            <a:ext cx="10515600" cy="843189"/>
          </a:xfrm>
        </p:spPr>
        <p:txBody>
          <a:bodyPr/>
          <a:lstStyle/>
          <a:p>
            <a:r>
              <a:rPr lang="en-US" b="1" dirty="0">
                <a:solidFill>
                  <a:schemeClr val="accent1"/>
                </a:solidFill>
              </a:rPr>
              <a:t>Upcoming CC Meetings</a:t>
            </a:r>
          </a:p>
        </p:txBody>
      </p:sp>
      <p:sp>
        <p:nvSpPr>
          <p:cNvPr id="3" name="Content Placeholder 2">
            <a:extLst>
              <a:ext uri="{FF2B5EF4-FFF2-40B4-BE49-F238E27FC236}">
                <a16:creationId xmlns:a16="http://schemas.microsoft.com/office/drawing/2014/main" id="{D9DA189C-9E3D-936C-CE02-986F51FBA49E}"/>
              </a:ext>
            </a:extLst>
          </p:cNvPr>
          <p:cNvSpPr>
            <a:spLocks noGrp="1"/>
          </p:cNvSpPr>
          <p:nvPr>
            <p:ph idx="1"/>
          </p:nvPr>
        </p:nvSpPr>
        <p:spPr>
          <a:xfrm>
            <a:off x="838200" y="1273630"/>
            <a:ext cx="10515600" cy="4903334"/>
          </a:xfrm>
        </p:spPr>
        <p:txBody>
          <a:bodyPr>
            <a:normAutofit fontScale="92500" lnSpcReduction="20000"/>
          </a:bodyPr>
          <a:lstStyle/>
          <a:p>
            <a:r>
              <a:rPr lang="en-US" dirty="0"/>
              <a:t>Closed Meeting (CC reps only): Friday, April 17</a:t>
            </a:r>
            <a:r>
              <a:rPr lang="en-US" baseline="30000" dirty="0"/>
              <a:t>th</a:t>
            </a:r>
            <a:r>
              <a:rPr lang="en-US" dirty="0"/>
              <a:t> @ 10:30AM ET</a:t>
            </a:r>
          </a:p>
          <a:p>
            <a:pPr lvl="1"/>
            <a:r>
              <a:rPr lang="en-US" dirty="0"/>
              <a:t>Agenda:</a:t>
            </a:r>
          </a:p>
          <a:p>
            <a:pPr lvl="2"/>
            <a:r>
              <a:rPr lang="en-US" dirty="0"/>
              <a:t>Status of non-compliance with required Statements of Service</a:t>
            </a:r>
          </a:p>
          <a:p>
            <a:pPr lvl="3"/>
            <a:r>
              <a:rPr lang="en-US" dirty="0"/>
              <a:t>We will present the current situation and the actions taken so far, and will solicit input from the Council.</a:t>
            </a:r>
          </a:p>
          <a:p>
            <a:pPr lvl="2"/>
            <a:r>
              <a:rPr lang="en-US" dirty="0"/>
              <a:t>Policy updates</a:t>
            </a:r>
          </a:p>
          <a:p>
            <a:pPr lvl="3"/>
            <a:r>
              <a:rPr lang="en-US" dirty="0"/>
              <a:t>Pending approval of the Charter update, we will ask the standing Council Committees to briefly summarize areas where they see a need for changes. This topic will also continue in the follow-up meeting.</a:t>
            </a:r>
          </a:p>
          <a:p>
            <a:pPr lvl="2"/>
            <a:r>
              <a:rPr lang="en-US" dirty="0"/>
              <a:t>Targeted discussion of author lists / limited-author papers</a:t>
            </a:r>
          </a:p>
          <a:p>
            <a:pPr lvl="3"/>
            <a:r>
              <a:rPr lang="en-US" dirty="0"/>
              <a:t>This will be an initial discussion, led by the publication committee,  and will be revisited at the subsequent meeting (see below).</a:t>
            </a:r>
          </a:p>
          <a:p>
            <a:r>
              <a:rPr lang="en-US" dirty="0"/>
              <a:t>Open Meeting (All welcome): Friday, May 29</a:t>
            </a:r>
            <a:r>
              <a:rPr lang="en-US" baseline="30000" dirty="0"/>
              <a:t>th</a:t>
            </a:r>
            <a:r>
              <a:rPr lang="en-US" dirty="0"/>
              <a:t> @ 10:30AM ET</a:t>
            </a:r>
          </a:p>
          <a:p>
            <a:pPr lvl="1"/>
            <a:r>
              <a:rPr lang="en-US" dirty="0"/>
              <a:t>Preliminary agenda:</a:t>
            </a:r>
          </a:p>
          <a:p>
            <a:pPr lvl="2"/>
            <a:r>
              <a:rPr lang="en-US" dirty="0"/>
              <a:t>Report from the CTC</a:t>
            </a:r>
          </a:p>
          <a:p>
            <a:pPr lvl="2"/>
            <a:r>
              <a:rPr lang="en-US" dirty="0"/>
              <a:t>Presentation from institutions applying for membership</a:t>
            </a:r>
          </a:p>
          <a:p>
            <a:pPr lvl="2"/>
            <a:r>
              <a:rPr lang="en-US" dirty="0"/>
              <a:t>Publication policies – author lists / limited-author papers</a:t>
            </a:r>
          </a:p>
          <a:p>
            <a:pPr lvl="2"/>
            <a:r>
              <a:rPr lang="en-US" dirty="0"/>
              <a:t>Policy updates – first draft proposals</a:t>
            </a:r>
          </a:p>
          <a:p>
            <a:pPr lvl="1"/>
            <a:endParaRPr lang="en-US" dirty="0"/>
          </a:p>
          <a:p>
            <a:endParaRPr lang="en-US" dirty="0"/>
          </a:p>
        </p:txBody>
      </p:sp>
      <p:sp>
        <p:nvSpPr>
          <p:cNvPr id="4" name="Date Placeholder 3">
            <a:extLst>
              <a:ext uri="{FF2B5EF4-FFF2-40B4-BE49-F238E27FC236}">
                <a16:creationId xmlns:a16="http://schemas.microsoft.com/office/drawing/2014/main" id="{E68FC581-C4CC-5E02-9003-4E5AE773BA3D}"/>
              </a:ext>
            </a:extLst>
          </p:cNvPr>
          <p:cNvSpPr>
            <a:spLocks noGrp="1"/>
          </p:cNvSpPr>
          <p:nvPr>
            <p:ph type="dt" sz="half" idx="10"/>
          </p:nvPr>
        </p:nvSpPr>
        <p:spPr/>
        <p:txBody>
          <a:bodyPr/>
          <a:lstStyle/>
          <a:p>
            <a:r>
              <a:rPr lang="en-US"/>
              <a:t>4/9/2026</a:t>
            </a:r>
          </a:p>
        </p:txBody>
      </p:sp>
    </p:spTree>
    <p:extLst>
      <p:ext uri="{BB962C8B-B14F-4D97-AF65-F5344CB8AC3E}">
        <p14:creationId xmlns:p14="http://schemas.microsoft.com/office/powerpoint/2010/main" val="879156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97D7FA-C8EE-603A-5FEE-79AADCFE1D08}"/>
              </a:ext>
            </a:extLst>
          </p:cNvPr>
          <p:cNvSpPr>
            <a:spLocks noGrp="1"/>
          </p:cNvSpPr>
          <p:nvPr>
            <p:ph type="title"/>
          </p:nvPr>
        </p:nvSpPr>
        <p:spPr>
          <a:xfrm>
            <a:off x="838200" y="2640734"/>
            <a:ext cx="10515600" cy="1325563"/>
          </a:xfrm>
        </p:spPr>
        <p:txBody>
          <a:bodyPr/>
          <a:lstStyle/>
          <a:p>
            <a:r>
              <a:rPr lang="en-US" b="1" dirty="0">
                <a:solidFill>
                  <a:schemeClr val="accent1"/>
                </a:solidFill>
              </a:rPr>
              <a:t>EIC Project News and </a:t>
            </a:r>
            <a:r>
              <a:rPr lang="en-US" b="1" dirty="0" err="1">
                <a:solidFill>
                  <a:schemeClr val="accent1"/>
                </a:solidFill>
              </a:rPr>
              <a:t>ePIC</a:t>
            </a:r>
            <a:endParaRPr lang="en-US" b="1" dirty="0">
              <a:solidFill>
                <a:schemeClr val="accent1"/>
              </a:solidFill>
            </a:endParaRPr>
          </a:p>
        </p:txBody>
      </p:sp>
      <p:sp>
        <p:nvSpPr>
          <p:cNvPr id="4" name="Date Placeholder 3">
            <a:extLst>
              <a:ext uri="{FF2B5EF4-FFF2-40B4-BE49-F238E27FC236}">
                <a16:creationId xmlns:a16="http://schemas.microsoft.com/office/drawing/2014/main" id="{30CDC897-A816-7958-F1B7-087D4DDCB877}"/>
              </a:ext>
            </a:extLst>
          </p:cNvPr>
          <p:cNvSpPr>
            <a:spLocks noGrp="1"/>
          </p:cNvSpPr>
          <p:nvPr>
            <p:ph type="dt" sz="half" idx="10"/>
          </p:nvPr>
        </p:nvSpPr>
        <p:spPr/>
        <p:txBody>
          <a:bodyPr/>
          <a:lstStyle/>
          <a:p>
            <a:r>
              <a:rPr lang="en-US"/>
              <a:t>4/9/2026</a:t>
            </a:r>
          </a:p>
        </p:txBody>
      </p:sp>
    </p:spTree>
    <p:extLst>
      <p:ext uri="{BB962C8B-B14F-4D97-AF65-F5344CB8AC3E}">
        <p14:creationId xmlns:p14="http://schemas.microsoft.com/office/powerpoint/2010/main" val="1056174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DBCB-592C-569E-9D47-C1E14FBB91EB}"/>
              </a:ext>
            </a:extLst>
          </p:cNvPr>
          <p:cNvSpPr>
            <a:spLocks noGrp="1"/>
          </p:cNvSpPr>
          <p:nvPr>
            <p:ph type="title"/>
          </p:nvPr>
        </p:nvSpPr>
        <p:spPr>
          <a:xfrm>
            <a:off x="838200" y="365126"/>
            <a:ext cx="10515600" cy="905410"/>
          </a:xfrm>
        </p:spPr>
        <p:txBody>
          <a:bodyPr/>
          <a:lstStyle/>
          <a:p>
            <a:r>
              <a:rPr lang="en-US" b="1" dirty="0">
                <a:solidFill>
                  <a:schemeClr val="accent1"/>
                </a:solidFill>
              </a:rPr>
              <a:t>2026 Timeline Of Major Events (so far…)</a:t>
            </a:r>
          </a:p>
        </p:txBody>
      </p:sp>
      <p:sp>
        <p:nvSpPr>
          <p:cNvPr id="3" name="Content Placeholder 2">
            <a:extLst>
              <a:ext uri="{FF2B5EF4-FFF2-40B4-BE49-F238E27FC236}">
                <a16:creationId xmlns:a16="http://schemas.microsoft.com/office/drawing/2014/main" id="{E2820B38-066F-90F3-EBAA-747A350C2D6E}"/>
              </a:ext>
            </a:extLst>
          </p:cNvPr>
          <p:cNvSpPr>
            <a:spLocks noGrp="1"/>
          </p:cNvSpPr>
          <p:nvPr>
            <p:ph idx="1"/>
          </p:nvPr>
        </p:nvSpPr>
        <p:spPr>
          <a:xfrm>
            <a:off x="838200" y="1405288"/>
            <a:ext cx="10515600" cy="4771675"/>
          </a:xfrm>
        </p:spPr>
        <p:txBody>
          <a:bodyPr/>
          <a:lstStyle/>
          <a:p>
            <a:r>
              <a:rPr lang="en-US" dirty="0"/>
              <a:t>EIC Project Strategy Meeting – Dec 4</a:t>
            </a:r>
            <a:r>
              <a:rPr lang="en-US" baseline="30000" dirty="0"/>
              <a:t>th</a:t>
            </a:r>
            <a:r>
              <a:rPr lang="en-US" dirty="0"/>
              <a:t>, 2025 </a:t>
            </a:r>
          </a:p>
          <a:p>
            <a:r>
              <a:rPr lang="en-US" dirty="0" err="1"/>
              <a:t>ePIC</a:t>
            </a:r>
            <a:r>
              <a:rPr lang="en-US" dirty="0"/>
              <a:t> Collaboration Meeting – Jan 20-23</a:t>
            </a:r>
            <a:r>
              <a:rPr lang="en-US" baseline="30000" dirty="0"/>
              <a:t>rd</a:t>
            </a:r>
            <a:r>
              <a:rPr lang="en-US" dirty="0"/>
              <a:t> </a:t>
            </a:r>
          </a:p>
          <a:p>
            <a:r>
              <a:rPr lang="en-US" dirty="0"/>
              <a:t>EIC DET Subproject Baseline Review – Feb 3-5</a:t>
            </a:r>
            <a:r>
              <a:rPr lang="en-US" baseline="30000" dirty="0"/>
              <a:t>th</a:t>
            </a:r>
            <a:r>
              <a:rPr lang="en-US" dirty="0"/>
              <a:t> </a:t>
            </a:r>
          </a:p>
          <a:p>
            <a:pPr lvl="1"/>
            <a:r>
              <a:rPr lang="en-US" dirty="0"/>
              <a:t>See Feb 13</a:t>
            </a:r>
            <a:r>
              <a:rPr lang="en-US" baseline="30000" dirty="0"/>
              <a:t>th</a:t>
            </a:r>
            <a:r>
              <a:rPr lang="en-US" dirty="0"/>
              <a:t> GM Report: </a:t>
            </a:r>
            <a:r>
              <a:rPr lang="en-US" dirty="0">
                <a:hlinkClick r:id="rId2"/>
              </a:rPr>
              <a:t>https://indico.bnl.gov/event/31494/</a:t>
            </a:r>
            <a:endParaRPr lang="en-US" dirty="0"/>
          </a:p>
          <a:p>
            <a:r>
              <a:rPr lang="en-US" dirty="0"/>
              <a:t>EIC Director’s Review – Mar 9-12</a:t>
            </a:r>
            <a:r>
              <a:rPr lang="en-US" baseline="30000" dirty="0"/>
              <a:t>th</a:t>
            </a:r>
            <a:r>
              <a:rPr lang="en-US" dirty="0"/>
              <a:t> </a:t>
            </a:r>
          </a:p>
          <a:p>
            <a:pPr lvl="1"/>
            <a:r>
              <a:rPr lang="en-US" dirty="0"/>
              <a:t>Report from the EIC Project in this meeting</a:t>
            </a:r>
          </a:p>
          <a:p>
            <a:r>
              <a:rPr lang="en-US" dirty="0"/>
              <a:t>Meeting with DOE in Washington D.C. – Mar 13</a:t>
            </a:r>
            <a:r>
              <a:rPr lang="en-US" baseline="30000" dirty="0"/>
              <a:t>th</a:t>
            </a:r>
            <a:r>
              <a:rPr lang="en-US" dirty="0"/>
              <a:t> </a:t>
            </a:r>
          </a:p>
          <a:p>
            <a:pPr lvl="1"/>
            <a:r>
              <a:rPr lang="en-US" dirty="0"/>
              <a:t>EIC Management Team, Lab Directors and ALD’s, </a:t>
            </a:r>
            <a:r>
              <a:rPr lang="en-US" dirty="0" err="1"/>
              <a:t>ePIC</a:t>
            </a:r>
            <a:r>
              <a:rPr lang="en-US" dirty="0"/>
              <a:t> SP</a:t>
            </a:r>
          </a:p>
          <a:p>
            <a:pPr lvl="1"/>
            <a:r>
              <a:rPr lang="en-US" dirty="0"/>
              <a:t>Focus on achieving the EIC baseline and implementation plan</a:t>
            </a:r>
          </a:p>
          <a:p>
            <a:r>
              <a:rPr lang="en-US" dirty="0"/>
              <a:t>OPA Review moved to Sept. 13-15</a:t>
            </a:r>
            <a:r>
              <a:rPr lang="en-US" baseline="30000" dirty="0"/>
              <a:t>th</a:t>
            </a:r>
            <a:r>
              <a:rPr lang="en-US" dirty="0"/>
              <a:t> </a:t>
            </a:r>
          </a:p>
        </p:txBody>
      </p:sp>
      <p:sp>
        <p:nvSpPr>
          <p:cNvPr id="4" name="Date Placeholder 3">
            <a:extLst>
              <a:ext uri="{FF2B5EF4-FFF2-40B4-BE49-F238E27FC236}">
                <a16:creationId xmlns:a16="http://schemas.microsoft.com/office/drawing/2014/main" id="{30572170-826D-142A-E5EA-0441223DB27E}"/>
              </a:ext>
            </a:extLst>
          </p:cNvPr>
          <p:cNvSpPr>
            <a:spLocks noGrp="1"/>
          </p:cNvSpPr>
          <p:nvPr>
            <p:ph type="dt" sz="half" idx="10"/>
          </p:nvPr>
        </p:nvSpPr>
        <p:spPr/>
        <p:txBody>
          <a:bodyPr/>
          <a:lstStyle/>
          <a:p>
            <a:r>
              <a:rPr lang="en-US"/>
              <a:t>4/9/2026</a:t>
            </a:r>
          </a:p>
        </p:txBody>
      </p:sp>
      <p:sp>
        <p:nvSpPr>
          <p:cNvPr id="7" name="TextBox 6">
            <a:extLst>
              <a:ext uri="{FF2B5EF4-FFF2-40B4-BE49-F238E27FC236}">
                <a16:creationId xmlns:a16="http://schemas.microsoft.com/office/drawing/2014/main" id="{292CA510-E055-F108-D918-ACA50F226122}"/>
              </a:ext>
            </a:extLst>
          </p:cNvPr>
          <p:cNvSpPr txBox="1"/>
          <p:nvPr/>
        </p:nvSpPr>
        <p:spPr>
          <a:xfrm>
            <a:off x="9372600" y="3695700"/>
            <a:ext cx="2533650" cy="1200329"/>
          </a:xfrm>
          <a:prstGeom prst="rect">
            <a:avLst/>
          </a:prstGeom>
          <a:solidFill>
            <a:schemeClr val="bg1"/>
          </a:solidFill>
          <a:ln w="15875">
            <a:solidFill>
              <a:schemeClr val="tx1"/>
            </a:solidFill>
          </a:ln>
          <a:effectLst>
            <a:outerShdw blurRad="50800" dist="38100" dir="2700000" algn="tl" rotWithShape="0">
              <a:prstClr val="black">
                <a:alpha val="40000"/>
              </a:prstClr>
            </a:outerShdw>
          </a:effectLst>
        </p:spPr>
        <p:txBody>
          <a:bodyPr wrap="square" rtlCol="0">
            <a:spAutoFit/>
          </a:bodyPr>
          <a:lstStyle/>
          <a:p>
            <a:r>
              <a:rPr lang="en-US" dirty="0">
                <a:solidFill>
                  <a:srgbClr val="FF0000"/>
                </a:solidFill>
              </a:rPr>
              <a:t>This review schedule has been a HUGE effort for both the DSC’s and especially the CAMs! </a:t>
            </a:r>
          </a:p>
        </p:txBody>
      </p:sp>
    </p:spTree>
    <p:extLst>
      <p:ext uri="{BB962C8B-B14F-4D97-AF65-F5344CB8AC3E}">
        <p14:creationId xmlns:p14="http://schemas.microsoft.com/office/powerpoint/2010/main" val="1746931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9A4D9-66DA-4B0B-3570-A3EE6737A435}"/>
              </a:ext>
            </a:extLst>
          </p:cNvPr>
          <p:cNvSpPr>
            <a:spLocks noGrp="1"/>
          </p:cNvSpPr>
          <p:nvPr>
            <p:ph type="title"/>
          </p:nvPr>
        </p:nvSpPr>
        <p:spPr/>
        <p:txBody>
          <a:bodyPr/>
          <a:lstStyle/>
          <a:p>
            <a:r>
              <a:rPr lang="en-US"/>
              <a:t>Director’s Review Conclusions (ChatGPT)</a:t>
            </a:r>
          </a:p>
        </p:txBody>
      </p:sp>
      <p:sp>
        <p:nvSpPr>
          <p:cNvPr id="3" name="Content Placeholder 2">
            <a:extLst>
              <a:ext uri="{FF2B5EF4-FFF2-40B4-BE49-F238E27FC236}">
                <a16:creationId xmlns:a16="http://schemas.microsoft.com/office/drawing/2014/main" id="{CD5036BB-A9E0-6AE4-85B3-2F262E9F0B73}"/>
              </a:ext>
            </a:extLst>
          </p:cNvPr>
          <p:cNvSpPr>
            <a:spLocks noGrp="1"/>
          </p:cNvSpPr>
          <p:nvPr>
            <p:ph idx="1"/>
          </p:nvPr>
        </p:nvSpPr>
        <p:spPr/>
        <p:txBody>
          <a:bodyPr>
            <a:noAutofit/>
          </a:bodyPr>
          <a:lstStyle/>
          <a:p>
            <a:r>
              <a:rPr lang="en-US" sz="1800" dirty="0"/>
              <a:t>The EIC Project has made strong technical progress and demonstrates the capability to deliver the facility.</a:t>
            </a:r>
          </a:p>
          <a:p>
            <a:r>
              <a:rPr lang="en-US" sz="1800" dirty="0"/>
              <a:t>The primary challenge is no longer technical feasibility, but:</a:t>
            </a:r>
          </a:p>
          <a:p>
            <a:r>
              <a:rPr lang="en-US" sz="1800" dirty="0">
                <a:highlight>
                  <a:srgbClr val="FFFF00"/>
                </a:highlight>
              </a:rPr>
              <a:t>Establishing a credible, fully integrated baseline and aligning scope, cost, schedule, and risk management to meet the $3B cap while preserving mission need.</a:t>
            </a:r>
          </a:p>
          <a:p>
            <a:r>
              <a:rPr lang="en-US" sz="1800" dirty="0"/>
              <a:t>Focused effort on completing and defending the integrated baseline is now the single highest priority for project success.</a:t>
            </a:r>
          </a:p>
          <a:p>
            <a:pPr lvl="0"/>
            <a:r>
              <a:rPr lang="en-US" sz="1800" dirty="0"/>
              <a:t>Technical progress across all subprojects is strong and in many areas supports CD-2/3 technical readiness.</a:t>
            </a:r>
          </a:p>
          <a:p>
            <a:pPr lvl="0"/>
            <a:r>
              <a:rPr lang="en-US" sz="1800" dirty="0"/>
              <a:t>The project lacks a fully integrated, resource-loaded preliminary baseline, limiting cost and schedule credibility.</a:t>
            </a:r>
          </a:p>
          <a:p>
            <a:pPr lvl="0"/>
            <a:r>
              <a:rPr lang="en-US" sz="1800" dirty="0"/>
              <a:t>Current estimates exceed the $3B cap; systematic cost reductions tied to a defensible baseline are required.</a:t>
            </a:r>
          </a:p>
          <a:p>
            <a:pPr lvl="0"/>
            <a:r>
              <a:rPr lang="en-US" sz="1800" dirty="0"/>
              <a:t>Key leadership positions must be made permanent.</a:t>
            </a:r>
          </a:p>
          <a:p>
            <a:pPr lvl="0"/>
            <a:r>
              <a:rPr lang="en-US" sz="1800" dirty="0"/>
              <a:t>Completing the integrated baseline and quantifying risk-based contingency is the critical next step toward a successful DOE review.</a:t>
            </a:r>
          </a:p>
        </p:txBody>
      </p:sp>
      <p:sp>
        <p:nvSpPr>
          <p:cNvPr id="4" name="Slide Number Placeholder 3">
            <a:extLst>
              <a:ext uri="{FF2B5EF4-FFF2-40B4-BE49-F238E27FC236}">
                <a16:creationId xmlns:a16="http://schemas.microsoft.com/office/drawing/2014/main" id="{0638F41B-5BBD-DC2C-5032-1DC482E9645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2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F328C794-5CA6-B3A9-EB17-24CC83AB49B4}"/>
              </a:ext>
            </a:extLst>
          </p:cNvPr>
          <p:cNvSpPr txBox="1"/>
          <p:nvPr/>
        </p:nvSpPr>
        <p:spPr>
          <a:xfrm>
            <a:off x="7545159" y="5345079"/>
            <a:ext cx="3398765" cy="584775"/>
          </a:xfrm>
          <a:prstGeom prst="rect">
            <a:avLst/>
          </a:prstGeom>
          <a:noFill/>
          <a:ln>
            <a:solidFill>
              <a:schemeClr val="tx1"/>
            </a:solidFill>
          </a:ln>
        </p:spPr>
        <p:txBody>
          <a:bodyPr wrap="square" rtlCol="0">
            <a:spAutoFit/>
          </a:bodyPr>
          <a:lstStyle/>
          <a:p>
            <a:r>
              <a:rPr lang="en-US" sz="1600" dirty="0"/>
              <a:t>From the March 27</a:t>
            </a:r>
            <a:r>
              <a:rPr lang="en-US" sz="1600" baseline="30000" dirty="0"/>
              <a:t>th</a:t>
            </a:r>
            <a:r>
              <a:rPr lang="en-US" sz="1600" dirty="0"/>
              <a:t> GM: </a:t>
            </a:r>
          </a:p>
          <a:p>
            <a:r>
              <a:rPr lang="en-US" sz="1600" dirty="0">
                <a:hlinkClick r:id="rId2"/>
              </a:rPr>
              <a:t>https://indico.bnl.gov/event/31936/</a:t>
            </a:r>
            <a:endParaRPr lang="en-US" sz="1600" dirty="0"/>
          </a:p>
        </p:txBody>
      </p:sp>
    </p:spTree>
    <p:extLst>
      <p:ext uri="{BB962C8B-B14F-4D97-AF65-F5344CB8AC3E}">
        <p14:creationId xmlns:p14="http://schemas.microsoft.com/office/powerpoint/2010/main" val="2607517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78556-7E0B-3FCA-0EBE-0825275168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291595-A417-CC45-10B3-1EA178D32165}"/>
              </a:ext>
            </a:extLst>
          </p:cNvPr>
          <p:cNvSpPr>
            <a:spLocks noGrp="1"/>
          </p:cNvSpPr>
          <p:nvPr>
            <p:ph type="title"/>
          </p:nvPr>
        </p:nvSpPr>
        <p:spPr/>
        <p:txBody>
          <a:bodyPr>
            <a:normAutofit/>
          </a:bodyPr>
          <a:lstStyle/>
          <a:p>
            <a:r>
              <a:rPr lang="en-US"/>
              <a:t>Cost Reduction Boundary Conditions</a:t>
            </a:r>
          </a:p>
        </p:txBody>
      </p:sp>
      <p:sp>
        <p:nvSpPr>
          <p:cNvPr id="3" name="Content Placeholder 2">
            <a:extLst>
              <a:ext uri="{FF2B5EF4-FFF2-40B4-BE49-F238E27FC236}">
                <a16:creationId xmlns:a16="http://schemas.microsoft.com/office/drawing/2014/main" id="{0ADFAE83-C83B-BBE3-68C1-E35609C503DD}"/>
              </a:ext>
            </a:extLst>
          </p:cNvPr>
          <p:cNvSpPr>
            <a:spLocks noGrp="1"/>
          </p:cNvSpPr>
          <p:nvPr>
            <p:ph idx="1"/>
          </p:nvPr>
        </p:nvSpPr>
        <p:spPr>
          <a:xfrm>
            <a:off x="462579" y="825178"/>
            <a:ext cx="11499925" cy="5289019"/>
          </a:xfrm>
        </p:spPr>
        <p:txBody>
          <a:bodyPr>
            <a:normAutofit/>
          </a:bodyPr>
          <a:lstStyle/>
          <a:p>
            <a:pPr>
              <a:lnSpc>
                <a:spcPct val="110000"/>
              </a:lnSpc>
              <a:spcBef>
                <a:spcPts val="0"/>
              </a:spcBef>
              <a:spcAft>
                <a:spcPts val="600"/>
              </a:spcAft>
            </a:pPr>
            <a:r>
              <a:rPr lang="en-US"/>
              <a:t>Boundary conditions to guide cost reduction:</a:t>
            </a:r>
          </a:p>
          <a:p>
            <a:pPr lvl="1">
              <a:lnSpc>
                <a:spcPct val="110000"/>
              </a:lnSpc>
              <a:spcBef>
                <a:spcPts val="0"/>
              </a:spcBef>
              <a:spcAft>
                <a:spcPts val="600"/>
              </a:spcAft>
            </a:pPr>
            <a:r>
              <a:rPr lang="en-US" sz="2400"/>
              <a:t>“Upgrades” are not currently part of the discussion. The only upgrade currently envisioned beyond EIC project CD-4 is the 2</a:t>
            </a:r>
            <a:r>
              <a:rPr lang="en-US" sz="2400" baseline="30000"/>
              <a:t>nd</a:t>
            </a:r>
            <a:r>
              <a:rPr lang="en-US" sz="2400"/>
              <a:t> Detector and experimental IR.</a:t>
            </a:r>
          </a:p>
          <a:p>
            <a:pPr lvl="1">
              <a:lnSpc>
                <a:spcPct val="110000"/>
              </a:lnSpc>
              <a:spcBef>
                <a:spcPts val="0"/>
              </a:spcBef>
              <a:spcAft>
                <a:spcPts val="600"/>
              </a:spcAft>
            </a:pPr>
            <a:r>
              <a:rPr lang="en-US" sz="2400"/>
              <a:t>Rather than “upgrade” – think about “adiabatic” evolution of the EIC facility capabilities achieved through construction and installation of deferred scope during the initial operations period.</a:t>
            </a:r>
          </a:p>
          <a:p>
            <a:pPr lvl="1">
              <a:lnSpc>
                <a:spcPct val="110000"/>
              </a:lnSpc>
              <a:spcBef>
                <a:spcPts val="0"/>
              </a:spcBef>
              <a:spcAft>
                <a:spcPts val="600"/>
              </a:spcAft>
            </a:pPr>
            <a:r>
              <a:rPr lang="en-US" sz="2400"/>
              <a:t>Assume conventional facilities scope (e.g. support buildings, penetrations, etc.) needed to support deferred scope must be delivered on project.</a:t>
            </a:r>
          </a:p>
          <a:p>
            <a:pPr lvl="1">
              <a:lnSpc>
                <a:spcPct val="110000"/>
              </a:lnSpc>
              <a:spcBef>
                <a:spcPts val="0"/>
              </a:spcBef>
              <a:spcAft>
                <a:spcPts val="600"/>
              </a:spcAft>
            </a:pPr>
            <a:r>
              <a:rPr lang="en-US" sz="2400"/>
              <a:t>In-Kind contributions of accelerator and detector equipment during the initial operations period are appropriate goals.</a:t>
            </a:r>
          </a:p>
          <a:p>
            <a:pPr lvl="1">
              <a:lnSpc>
                <a:spcPct val="110000"/>
              </a:lnSpc>
              <a:spcBef>
                <a:spcPts val="0"/>
              </a:spcBef>
              <a:spcAft>
                <a:spcPts val="600"/>
              </a:spcAft>
            </a:pPr>
            <a:endParaRPr lang="en-US" sz="2400"/>
          </a:p>
          <a:p>
            <a:pPr lvl="1">
              <a:lnSpc>
                <a:spcPct val="110000"/>
              </a:lnSpc>
              <a:spcBef>
                <a:spcPts val="0"/>
              </a:spcBef>
              <a:spcAft>
                <a:spcPts val="600"/>
              </a:spcAft>
            </a:pPr>
            <a:endParaRPr lang="en-US" sz="2400"/>
          </a:p>
        </p:txBody>
      </p:sp>
      <p:sp>
        <p:nvSpPr>
          <p:cNvPr id="4" name="TextBox 3">
            <a:extLst>
              <a:ext uri="{FF2B5EF4-FFF2-40B4-BE49-F238E27FC236}">
                <a16:creationId xmlns:a16="http://schemas.microsoft.com/office/drawing/2014/main" id="{78E2458B-BE33-2E7B-2145-3617F58B5E15}"/>
              </a:ext>
            </a:extLst>
          </p:cNvPr>
          <p:cNvSpPr txBox="1"/>
          <p:nvPr/>
        </p:nvSpPr>
        <p:spPr>
          <a:xfrm>
            <a:off x="7545159" y="5345079"/>
            <a:ext cx="3398765" cy="584775"/>
          </a:xfrm>
          <a:prstGeom prst="rect">
            <a:avLst/>
          </a:prstGeom>
          <a:noFill/>
          <a:ln>
            <a:solidFill>
              <a:schemeClr val="tx1"/>
            </a:solidFill>
          </a:ln>
        </p:spPr>
        <p:txBody>
          <a:bodyPr wrap="square" rtlCol="0">
            <a:spAutoFit/>
          </a:bodyPr>
          <a:lstStyle/>
          <a:p>
            <a:r>
              <a:rPr lang="en-US" sz="1600" dirty="0"/>
              <a:t>From the March 27</a:t>
            </a:r>
            <a:r>
              <a:rPr lang="en-US" sz="1600" baseline="30000" dirty="0"/>
              <a:t>th</a:t>
            </a:r>
            <a:r>
              <a:rPr lang="en-US" sz="1600" dirty="0"/>
              <a:t> GM: </a:t>
            </a:r>
          </a:p>
          <a:p>
            <a:r>
              <a:rPr lang="en-US" sz="1600" dirty="0">
                <a:hlinkClick r:id="rId2"/>
              </a:rPr>
              <a:t>https://indico.bnl.gov/event/31936/</a:t>
            </a:r>
            <a:endParaRPr lang="en-US" sz="1600" dirty="0"/>
          </a:p>
        </p:txBody>
      </p:sp>
    </p:spTree>
    <p:extLst>
      <p:ext uri="{BB962C8B-B14F-4D97-AF65-F5344CB8AC3E}">
        <p14:creationId xmlns:p14="http://schemas.microsoft.com/office/powerpoint/2010/main" val="1320173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3E371-A70B-DDDA-1945-1812261D7151}"/>
              </a:ext>
            </a:extLst>
          </p:cNvPr>
          <p:cNvSpPr>
            <a:spLocks noGrp="1"/>
          </p:cNvSpPr>
          <p:nvPr>
            <p:ph type="title"/>
          </p:nvPr>
        </p:nvSpPr>
        <p:spPr/>
        <p:txBody>
          <a:bodyPr/>
          <a:lstStyle/>
          <a:p>
            <a:r>
              <a:rPr lang="en-US" dirty="0"/>
              <a:t>Cost Reduction Actions</a:t>
            </a:r>
          </a:p>
        </p:txBody>
      </p:sp>
      <p:sp>
        <p:nvSpPr>
          <p:cNvPr id="3" name="Content Placeholder 2">
            <a:extLst>
              <a:ext uri="{FF2B5EF4-FFF2-40B4-BE49-F238E27FC236}">
                <a16:creationId xmlns:a16="http://schemas.microsoft.com/office/drawing/2014/main" id="{56F3B6C6-72CF-2DBE-335B-27E4EE2460D8}"/>
              </a:ext>
            </a:extLst>
          </p:cNvPr>
          <p:cNvSpPr>
            <a:spLocks noGrp="1"/>
          </p:cNvSpPr>
          <p:nvPr>
            <p:ph idx="1"/>
          </p:nvPr>
        </p:nvSpPr>
        <p:spPr>
          <a:xfrm>
            <a:off x="474009" y="882328"/>
            <a:ext cx="11499925" cy="5289019"/>
          </a:xfrm>
        </p:spPr>
        <p:txBody>
          <a:bodyPr>
            <a:noAutofit/>
          </a:bodyPr>
          <a:lstStyle/>
          <a:p>
            <a:pPr marL="0" indent="0">
              <a:lnSpc>
                <a:spcPct val="100000"/>
              </a:lnSpc>
              <a:spcBef>
                <a:spcPts val="0"/>
              </a:spcBef>
              <a:spcAft>
                <a:spcPts val="600"/>
              </a:spcAft>
              <a:buNone/>
            </a:pPr>
            <a:r>
              <a:rPr lang="en-US" sz="2000"/>
              <a:t>We have developed a comprehensive list of potential cost reduction opportunities aimed at achieving a $3B cost estimate target for the project, organized into two main classes.</a:t>
            </a:r>
          </a:p>
          <a:p>
            <a:pPr marL="0" indent="0">
              <a:lnSpc>
                <a:spcPct val="100000"/>
              </a:lnSpc>
              <a:spcBef>
                <a:spcPts val="0"/>
              </a:spcBef>
              <a:spcAft>
                <a:spcPts val="600"/>
              </a:spcAft>
              <a:buNone/>
            </a:pPr>
            <a:endParaRPr lang="en-US" sz="600"/>
          </a:p>
          <a:p>
            <a:pPr marL="457200" lvl="1" indent="0">
              <a:lnSpc>
                <a:spcPct val="100000"/>
              </a:lnSpc>
              <a:spcBef>
                <a:spcPts val="0"/>
              </a:spcBef>
              <a:spcAft>
                <a:spcPts val="600"/>
              </a:spcAft>
              <a:buNone/>
            </a:pPr>
            <a:r>
              <a:rPr lang="en-US" b="1"/>
              <a:t>Class 1</a:t>
            </a:r>
          </a:p>
          <a:p>
            <a:pPr lvl="1">
              <a:lnSpc>
                <a:spcPct val="100000"/>
              </a:lnSpc>
              <a:spcBef>
                <a:spcPts val="0"/>
              </a:spcBef>
              <a:spcAft>
                <a:spcPts val="600"/>
              </a:spcAft>
            </a:pPr>
            <a:r>
              <a:rPr lang="en-US"/>
              <a:t>Actions that reduce cost without impact to ultimate performance capabilities. For example:</a:t>
            </a:r>
          </a:p>
          <a:p>
            <a:pPr lvl="2">
              <a:lnSpc>
                <a:spcPct val="100000"/>
              </a:lnSpc>
              <a:spcBef>
                <a:spcPts val="0"/>
              </a:spcBef>
              <a:spcAft>
                <a:spcPts val="600"/>
              </a:spcAft>
            </a:pPr>
            <a:r>
              <a:rPr lang="en-US" sz="2000"/>
              <a:t>Design Optimization / Value Engineering</a:t>
            </a:r>
          </a:p>
          <a:p>
            <a:pPr lvl="2">
              <a:lnSpc>
                <a:spcPct val="100000"/>
              </a:lnSpc>
              <a:spcBef>
                <a:spcPts val="0"/>
              </a:spcBef>
              <a:spcAft>
                <a:spcPts val="600"/>
              </a:spcAft>
            </a:pPr>
            <a:r>
              <a:rPr lang="en-US" sz="2000"/>
              <a:t>Cost Scrubbing</a:t>
            </a:r>
          </a:p>
          <a:p>
            <a:pPr lvl="2">
              <a:lnSpc>
                <a:spcPct val="100000"/>
              </a:lnSpc>
              <a:spcBef>
                <a:spcPts val="0"/>
              </a:spcBef>
              <a:spcAft>
                <a:spcPts val="600"/>
              </a:spcAft>
            </a:pPr>
            <a:r>
              <a:rPr lang="en-US" sz="2000">
                <a:cs typeface="Times New Roman" panose="02020603050405020304" pitchFamily="18" charset="0"/>
              </a:rPr>
              <a:t>Realignment of the scope On-Project and Off-Project</a:t>
            </a:r>
          </a:p>
          <a:p>
            <a:pPr lvl="2">
              <a:lnSpc>
                <a:spcPct val="100000"/>
              </a:lnSpc>
              <a:spcBef>
                <a:spcPts val="0"/>
              </a:spcBef>
              <a:spcAft>
                <a:spcPts val="600"/>
              </a:spcAft>
            </a:pPr>
            <a:r>
              <a:rPr lang="en-US" sz="2000"/>
              <a:t>Procurement optimized to maximize best value opportunities</a:t>
            </a:r>
          </a:p>
          <a:p>
            <a:pPr marL="1371600" lvl="3" indent="0">
              <a:lnSpc>
                <a:spcPct val="100000"/>
              </a:lnSpc>
              <a:spcBef>
                <a:spcPts val="0"/>
              </a:spcBef>
              <a:spcAft>
                <a:spcPts val="600"/>
              </a:spcAft>
              <a:buNone/>
            </a:pPr>
            <a:endParaRPr lang="en-US" sz="600"/>
          </a:p>
          <a:p>
            <a:pPr marL="457200" lvl="1" indent="0">
              <a:lnSpc>
                <a:spcPct val="100000"/>
              </a:lnSpc>
              <a:spcBef>
                <a:spcPts val="0"/>
              </a:spcBef>
              <a:spcAft>
                <a:spcPts val="600"/>
              </a:spcAft>
              <a:buNone/>
            </a:pPr>
            <a:r>
              <a:rPr lang="en-US" b="1"/>
              <a:t>Class 2</a:t>
            </a:r>
          </a:p>
          <a:p>
            <a:pPr lvl="1">
              <a:lnSpc>
                <a:spcPct val="100000"/>
              </a:lnSpc>
              <a:spcBef>
                <a:spcPts val="0"/>
              </a:spcBef>
              <a:spcAft>
                <a:spcPts val="600"/>
              </a:spcAft>
            </a:pPr>
            <a:r>
              <a:rPr lang="en-US"/>
              <a:t>Actions that reduce cost and scope by deferring ultimate performance capabilities.</a:t>
            </a:r>
          </a:p>
          <a:p>
            <a:pPr lvl="2">
              <a:lnSpc>
                <a:spcPct val="100000"/>
              </a:lnSpc>
              <a:spcBef>
                <a:spcPts val="0"/>
              </a:spcBef>
              <a:spcAft>
                <a:spcPts val="600"/>
              </a:spcAft>
            </a:pPr>
            <a:r>
              <a:rPr lang="en-US" sz="2000"/>
              <a:t>Scope Deferred to Initial Operations Period</a:t>
            </a:r>
          </a:p>
          <a:p>
            <a:pPr lvl="2">
              <a:lnSpc>
                <a:spcPct val="100000"/>
              </a:lnSpc>
              <a:spcBef>
                <a:spcPts val="0"/>
              </a:spcBef>
              <a:spcAft>
                <a:spcPts val="600"/>
              </a:spcAft>
            </a:pPr>
            <a:r>
              <a:rPr lang="en-US" sz="2000"/>
              <a:t>Example:  Construction and installation of the full ESR RF system buildout during initial operations.</a:t>
            </a:r>
          </a:p>
        </p:txBody>
      </p:sp>
      <p:sp>
        <p:nvSpPr>
          <p:cNvPr id="4" name="TextBox 3">
            <a:extLst>
              <a:ext uri="{FF2B5EF4-FFF2-40B4-BE49-F238E27FC236}">
                <a16:creationId xmlns:a16="http://schemas.microsoft.com/office/drawing/2014/main" id="{EE8B51FC-1AD7-F0C0-0FC2-946580C7D67F}"/>
              </a:ext>
            </a:extLst>
          </p:cNvPr>
          <p:cNvSpPr txBox="1"/>
          <p:nvPr/>
        </p:nvSpPr>
        <p:spPr>
          <a:xfrm>
            <a:off x="7910919" y="6228497"/>
            <a:ext cx="3398765" cy="584775"/>
          </a:xfrm>
          <a:prstGeom prst="rect">
            <a:avLst/>
          </a:prstGeom>
          <a:noFill/>
          <a:ln>
            <a:solidFill>
              <a:schemeClr val="tx1"/>
            </a:solidFill>
          </a:ln>
        </p:spPr>
        <p:txBody>
          <a:bodyPr wrap="square" rtlCol="0">
            <a:spAutoFit/>
          </a:bodyPr>
          <a:lstStyle/>
          <a:p>
            <a:r>
              <a:rPr lang="en-US" sz="1600" dirty="0"/>
              <a:t>From the March 27</a:t>
            </a:r>
            <a:r>
              <a:rPr lang="en-US" sz="1600" baseline="30000" dirty="0"/>
              <a:t>th</a:t>
            </a:r>
            <a:r>
              <a:rPr lang="en-US" sz="1600" dirty="0"/>
              <a:t> GM: </a:t>
            </a:r>
          </a:p>
          <a:p>
            <a:r>
              <a:rPr lang="en-US" sz="1600" dirty="0">
                <a:hlinkClick r:id="rId2"/>
              </a:rPr>
              <a:t>https://indico.bnl.gov/event/31936/</a:t>
            </a:r>
            <a:endParaRPr lang="en-US" sz="1600" dirty="0"/>
          </a:p>
        </p:txBody>
      </p:sp>
    </p:spTree>
    <p:extLst>
      <p:ext uri="{BB962C8B-B14F-4D97-AF65-F5344CB8AC3E}">
        <p14:creationId xmlns:p14="http://schemas.microsoft.com/office/powerpoint/2010/main" val="197231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88136-2D10-A474-B29F-3F0EEDD051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15B726-0813-088C-94E8-D168E7294CCF}"/>
              </a:ext>
            </a:extLst>
          </p:cNvPr>
          <p:cNvSpPr>
            <a:spLocks noGrp="1"/>
          </p:cNvSpPr>
          <p:nvPr>
            <p:ph type="title"/>
          </p:nvPr>
        </p:nvSpPr>
        <p:spPr/>
        <p:txBody>
          <a:bodyPr>
            <a:noAutofit/>
          </a:bodyPr>
          <a:lstStyle/>
          <a:p>
            <a:pPr algn="l"/>
            <a:r>
              <a:rPr lang="en-US" sz="3200">
                <a:latin typeface="Arial" panose="020B0604020202020204" pitchFamily="34" charset="0"/>
                <a:cs typeface="Arial" panose="020B0604020202020204" pitchFamily="34" charset="0"/>
              </a:rPr>
              <a:t>Plan to Achieve Total Project Cost Estimate Goal ($3B)</a:t>
            </a:r>
            <a:endParaRPr lang="en-US" sz="3200">
              <a:solidFill>
                <a:schemeClr val="tx1"/>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E180FF6A-34A5-307B-3FA7-B9FB5DDB2401}"/>
              </a:ext>
            </a:extLst>
          </p:cNvPr>
          <p:cNvSpPr>
            <a:spLocks noGrp="1"/>
          </p:cNvSpPr>
          <p:nvPr>
            <p:ph idx="1"/>
          </p:nvPr>
        </p:nvSpPr>
        <p:spPr>
          <a:xfrm>
            <a:off x="462579" y="975364"/>
            <a:ext cx="11499925" cy="5143137"/>
          </a:xfrm>
        </p:spPr>
        <p:txBody>
          <a:bodyPr>
            <a:normAutofit fontScale="92500" lnSpcReduction="20000"/>
          </a:bodyPr>
          <a:lstStyle/>
          <a:p>
            <a:pPr marL="0" indent="0">
              <a:lnSpc>
                <a:spcPct val="120000"/>
              </a:lnSpc>
              <a:spcBef>
                <a:spcPts val="0"/>
              </a:spcBef>
              <a:spcAft>
                <a:spcPts val="600"/>
              </a:spcAft>
              <a:buNone/>
            </a:pPr>
            <a:r>
              <a:rPr lang="en-US" b="1" dirty="0"/>
              <a:t>“Scenario 2”: Implement Class 1 and Class 2 Cost Reduction Actions</a:t>
            </a:r>
            <a:endParaRPr lang="en-US" dirty="0"/>
          </a:p>
          <a:p>
            <a:pPr>
              <a:lnSpc>
                <a:spcPct val="120000"/>
              </a:lnSpc>
              <a:spcBef>
                <a:spcPts val="0"/>
              </a:spcBef>
              <a:spcAft>
                <a:spcPts val="600"/>
              </a:spcAft>
            </a:pPr>
            <a:r>
              <a:rPr lang="en-US" dirty="0"/>
              <a:t>Class 1: (many items, full list in backup slides)</a:t>
            </a:r>
          </a:p>
          <a:p>
            <a:pPr lvl="1">
              <a:lnSpc>
                <a:spcPct val="120000"/>
              </a:lnSpc>
              <a:spcBef>
                <a:spcPts val="0"/>
              </a:spcBef>
              <a:spcAft>
                <a:spcPts val="600"/>
              </a:spcAft>
            </a:pPr>
            <a:r>
              <a:rPr lang="en-US" b="1" dirty="0"/>
              <a:t>Maximum electron  beam energy reduced to 9 GeV.</a:t>
            </a:r>
          </a:p>
          <a:p>
            <a:pPr lvl="2">
              <a:lnSpc>
                <a:spcPct val="120000"/>
              </a:lnSpc>
              <a:spcBef>
                <a:spcPts val="0"/>
              </a:spcBef>
              <a:spcAft>
                <a:spcPts val="600"/>
              </a:spcAft>
            </a:pPr>
            <a:r>
              <a:rPr lang="en-US" i="1" dirty="0"/>
              <a:t>This requires that the respective PS in the HSR to support 275 GeV are upgraded to meet CM energy range.</a:t>
            </a:r>
          </a:p>
          <a:p>
            <a:pPr lvl="1">
              <a:lnSpc>
                <a:spcPct val="120000"/>
              </a:lnSpc>
              <a:spcBef>
                <a:spcPts val="0"/>
              </a:spcBef>
              <a:spcAft>
                <a:spcPts val="600"/>
              </a:spcAft>
            </a:pPr>
            <a:r>
              <a:rPr lang="en-US" b="1" dirty="0"/>
              <a:t>ESR Main SRF systems are relocated from the currently planned IR-10 location to IR-08.</a:t>
            </a:r>
          </a:p>
          <a:p>
            <a:pPr lvl="2" fontAlgn="base">
              <a:lnSpc>
                <a:spcPct val="120000"/>
              </a:lnSpc>
              <a:spcBef>
                <a:spcPts val="0"/>
              </a:spcBef>
              <a:spcAft>
                <a:spcPts val="600"/>
              </a:spcAft>
            </a:pPr>
            <a:r>
              <a:rPr lang="en-US" i="1" dirty="0"/>
              <a:t>Potential 2nd detector location would move to IR-12​</a:t>
            </a:r>
          </a:p>
          <a:p>
            <a:pPr lvl="2" fontAlgn="base">
              <a:lnSpc>
                <a:spcPct val="120000"/>
              </a:lnSpc>
              <a:spcBef>
                <a:spcPts val="0"/>
              </a:spcBef>
              <a:spcAft>
                <a:spcPts val="600"/>
              </a:spcAft>
            </a:pPr>
            <a:r>
              <a:rPr lang="en-US" i="1" dirty="0"/>
              <a:t>Would require a new Hall at IR-12 for a later EIC Detector 2 project​</a:t>
            </a:r>
          </a:p>
          <a:p>
            <a:pPr lvl="1" fontAlgn="base">
              <a:lnSpc>
                <a:spcPct val="120000"/>
              </a:lnSpc>
              <a:spcBef>
                <a:spcPts val="0"/>
              </a:spcBef>
              <a:spcAft>
                <a:spcPts val="600"/>
              </a:spcAft>
            </a:pPr>
            <a:r>
              <a:rPr lang="en-US" b="1" dirty="0"/>
              <a:t>Many others …</a:t>
            </a:r>
          </a:p>
          <a:p>
            <a:pPr>
              <a:lnSpc>
                <a:spcPct val="120000"/>
              </a:lnSpc>
              <a:spcBef>
                <a:spcPts val="0"/>
              </a:spcBef>
              <a:spcAft>
                <a:spcPts val="600"/>
              </a:spcAft>
            </a:pPr>
            <a:r>
              <a:rPr lang="en-US" dirty="0"/>
              <a:t>Class 2:</a:t>
            </a:r>
          </a:p>
          <a:p>
            <a:pPr lvl="1">
              <a:lnSpc>
                <a:spcPct val="120000"/>
              </a:lnSpc>
              <a:spcBef>
                <a:spcPts val="0"/>
              </a:spcBef>
              <a:spcAft>
                <a:spcPts val="600"/>
              </a:spcAft>
            </a:pPr>
            <a:r>
              <a:rPr lang="en-US" b="1" dirty="0"/>
              <a:t>Four elements deferred to NP / EIC OPS – see next slides.</a:t>
            </a:r>
          </a:p>
          <a:p>
            <a:pPr lvl="1">
              <a:lnSpc>
                <a:spcPct val="120000"/>
              </a:lnSpc>
              <a:spcBef>
                <a:spcPts val="0"/>
              </a:spcBef>
              <a:spcAft>
                <a:spcPts val="600"/>
              </a:spcAft>
            </a:pPr>
            <a:r>
              <a:rPr lang="en-US" b="1" dirty="0"/>
              <a:t>A fifth element, defer installation of the EIN-BAR, was considered and rejected. </a:t>
            </a:r>
            <a:r>
              <a:rPr lang="en-US" dirty="0"/>
              <a:t>The cost-benefit was very poor. Lumi plots in Slide 10 will be updated, to do a consistent simulation for all scenarios </a:t>
            </a:r>
          </a:p>
        </p:txBody>
      </p:sp>
      <p:sp>
        <p:nvSpPr>
          <p:cNvPr id="3" name="TextBox 2">
            <a:extLst>
              <a:ext uri="{FF2B5EF4-FFF2-40B4-BE49-F238E27FC236}">
                <a16:creationId xmlns:a16="http://schemas.microsoft.com/office/drawing/2014/main" id="{F0875704-681D-A56F-A57E-00F381533D9B}"/>
              </a:ext>
            </a:extLst>
          </p:cNvPr>
          <p:cNvSpPr txBox="1"/>
          <p:nvPr/>
        </p:nvSpPr>
        <p:spPr>
          <a:xfrm>
            <a:off x="7843542" y="6192102"/>
            <a:ext cx="3398765" cy="584775"/>
          </a:xfrm>
          <a:prstGeom prst="rect">
            <a:avLst/>
          </a:prstGeom>
          <a:noFill/>
          <a:ln>
            <a:solidFill>
              <a:schemeClr val="tx1"/>
            </a:solidFill>
          </a:ln>
        </p:spPr>
        <p:txBody>
          <a:bodyPr wrap="square" rtlCol="0">
            <a:spAutoFit/>
          </a:bodyPr>
          <a:lstStyle/>
          <a:p>
            <a:r>
              <a:rPr lang="en-US" sz="1600" dirty="0"/>
              <a:t>From the March 27</a:t>
            </a:r>
            <a:r>
              <a:rPr lang="en-US" sz="1600" baseline="30000" dirty="0"/>
              <a:t>th</a:t>
            </a:r>
            <a:r>
              <a:rPr lang="en-US" sz="1600" dirty="0"/>
              <a:t> GM: </a:t>
            </a:r>
          </a:p>
          <a:p>
            <a:r>
              <a:rPr lang="en-US" sz="1600" dirty="0">
                <a:hlinkClick r:id="rId2"/>
              </a:rPr>
              <a:t>https://indico.bnl.gov/event/31936/</a:t>
            </a:r>
            <a:endParaRPr lang="en-US" sz="1600" dirty="0"/>
          </a:p>
        </p:txBody>
      </p:sp>
    </p:spTree>
    <p:extLst>
      <p:ext uri="{BB962C8B-B14F-4D97-AF65-F5344CB8AC3E}">
        <p14:creationId xmlns:p14="http://schemas.microsoft.com/office/powerpoint/2010/main" val="4173121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88136-2D10-A474-B29F-3F0EEDD051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15B726-0813-088C-94E8-D168E7294CCF}"/>
              </a:ext>
            </a:extLst>
          </p:cNvPr>
          <p:cNvSpPr>
            <a:spLocks noGrp="1"/>
          </p:cNvSpPr>
          <p:nvPr>
            <p:ph type="title"/>
          </p:nvPr>
        </p:nvSpPr>
        <p:spPr/>
        <p:txBody>
          <a:bodyPr>
            <a:noAutofit/>
          </a:bodyPr>
          <a:lstStyle/>
          <a:p>
            <a:r>
              <a:rPr lang="en-US" sz="3200">
                <a:latin typeface="Arial" panose="020B0604020202020204" pitchFamily="34" charset="0"/>
                <a:cs typeface="Arial" panose="020B0604020202020204" pitchFamily="34" charset="0"/>
              </a:rPr>
              <a:t>Plan to Achieve Total Project Cost Estimate Goal ($3B)</a:t>
            </a:r>
            <a:endParaRPr lang="en-US" sz="3200">
              <a:solidFill>
                <a:schemeClr val="tx1"/>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E180FF6A-34A5-307B-3FA7-B9FB5DDB2401}"/>
              </a:ext>
            </a:extLst>
          </p:cNvPr>
          <p:cNvSpPr>
            <a:spLocks noGrp="1"/>
          </p:cNvSpPr>
          <p:nvPr>
            <p:ph idx="1"/>
          </p:nvPr>
        </p:nvSpPr>
        <p:spPr>
          <a:xfrm>
            <a:off x="462578" y="890305"/>
            <a:ext cx="11499925" cy="4865858"/>
          </a:xfrm>
        </p:spPr>
        <p:txBody>
          <a:bodyPr>
            <a:noAutofit/>
          </a:bodyPr>
          <a:lstStyle/>
          <a:p>
            <a:pPr>
              <a:lnSpc>
                <a:spcPct val="100000"/>
              </a:lnSpc>
              <a:spcBef>
                <a:spcPts val="0"/>
              </a:spcBef>
            </a:pPr>
            <a:r>
              <a:rPr lang="en-US" sz="2000"/>
              <a:t>Class 2 actions =&gt; elements provided during initial operations by NP / EIC OPS:</a:t>
            </a:r>
          </a:p>
          <a:p>
            <a:pPr lvl="1">
              <a:lnSpc>
                <a:spcPct val="100000"/>
              </a:lnSpc>
              <a:spcBef>
                <a:spcPts val="0"/>
              </a:spcBef>
            </a:pPr>
            <a:r>
              <a:rPr lang="en-US" b="1"/>
              <a:t>4x ESR Main SRF Systems deferred.</a:t>
            </a:r>
          </a:p>
          <a:p>
            <a:pPr lvl="2">
              <a:lnSpc>
                <a:spcPct val="100000"/>
              </a:lnSpc>
              <a:spcBef>
                <a:spcPts val="0"/>
              </a:spcBef>
            </a:pPr>
            <a:r>
              <a:rPr lang="en-US" sz="2000"/>
              <a:t>Installation reduced from 6x SRF CM systems to 2x systems.</a:t>
            </a:r>
          </a:p>
          <a:p>
            <a:pPr lvl="2">
              <a:lnSpc>
                <a:spcPct val="100000"/>
              </a:lnSpc>
              <a:spcBef>
                <a:spcPts val="0"/>
              </a:spcBef>
            </a:pPr>
            <a:r>
              <a:rPr lang="en-US" sz="2000"/>
              <a:t>Maximum bunch charge is reduced by ~3x from 28nC/bunch to 10nC/bunch at 9 GeV.</a:t>
            </a:r>
          </a:p>
          <a:p>
            <a:pPr lvl="1">
              <a:lnSpc>
                <a:spcPct val="100000"/>
              </a:lnSpc>
              <a:spcBef>
                <a:spcPts val="0"/>
              </a:spcBef>
            </a:pPr>
            <a:r>
              <a:rPr lang="en-US" b="1"/>
              <a:t>Low Energy Cooling deferred.</a:t>
            </a:r>
          </a:p>
          <a:p>
            <a:pPr lvl="2">
              <a:lnSpc>
                <a:spcPct val="100000"/>
              </a:lnSpc>
              <a:spcBef>
                <a:spcPts val="0"/>
              </a:spcBef>
            </a:pPr>
            <a:r>
              <a:rPr lang="en-US" sz="2000"/>
              <a:t>Reduces maximum average luminosity capability by 2x to 3x.</a:t>
            </a:r>
          </a:p>
          <a:p>
            <a:pPr lvl="1">
              <a:lnSpc>
                <a:spcPct val="100000"/>
              </a:lnSpc>
              <a:spcBef>
                <a:spcPts val="0"/>
              </a:spcBef>
            </a:pPr>
            <a:r>
              <a:rPr lang="en-US" b="1"/>
              <a:t>394 MHz IR Crab Systems deferred.</a:t>
            </a:r>
          </a:p>
          <a:p>
            <a:pPr lvl="2">
              <a:lnSpc>
                <a:spcPct val="100000"/>
              </a:lnSpc>
              <a:spcBef>
                <a:spcPts val="0"/>
              </a:spcBef>
            </a:pPr>
            <a:r>
              <a:rPr lang="en-US" sz="2000"/>
              <a:t>Reduces maximum hadron bunch charge by 2x.</a:t>
            </a:r>
          </a:p>
          <a:p>
            <a:pPr lvl="1">
              <a:lnSpc>
                <a:spcPct val="100000"/>
              </a:lnSpc>
              <a:spcBef>
                <a:spcPts val="0"/>
              </a:spcBef>
            </a:pPr>
            <a:r>
              <a:rPr lang="en-US" b="1"/>
              <a:t>41 GeV HSR Bypass Line deferred.</a:t>
            </a:r>
          </a:p>
          <a:p>
            <a:pPr lvl="2">
              <a:lnSpc>
                <a:spcPct val="100000"/>
              </a:lnSpc>
              <a:spcBef>
                <a:spcPts val="0"/>
              </a:spcBef>
            </a:pPr>
            <a:r>
              <a:rPr lang="en-US" sz="2000"/>
              <a:t>Minimum achievable </a:t>
            </a:r>
            <a:r>
              <a:rPr lang="en-US" sz="2000" err="1"/>
              <a:t>CoM</a:t>
            </a:r>
            <a:r>
              <a:rPr lang="en-US" sz="2000"/>
              <a:t> collision energy reach increases to 45 GeV from 29 GeV.</a:t>
            </a:r>
          </a:p>
          <a:p>
            <a:pPr>
              <a:lnSpc>
                <a:spcPct val="100000"/>
              </a:lnSpc>
              <a:spcBef>
                <a:spcPts val="0"/>
              </a:spcBef>
            </a:pPr>
            <a:endParaRPr lang="en-US" sz="2000" i="1"/>
          </a:p>
          <a:p>
            <a:pPr>
              <a:lnSpc>
                <a:spcPct val="100000"/>
              </a:lnSpc>
              <a:spcBef>
                <a:spcPts val="0"/>
              </a:spcBef>
            </a:pPr>
            <a:r>
              <a:rPr lang="en-US" sz="2000" b="1" i="1">
                <a:solidFill>
                  <a:srgbClr val="0070C0"/>
                </a:solidFill>
              </a:rPr>
              <a:t>This assumes all infrastructure work and engineering designs will be completed within the EIC Project scope to allow an adiabatic installation of these 4 items during EIC operations phase.</a:t>
            </a:r>
          </a:p>
          <a:p>
            <a:pPr marL="0" indent="0">
              <a:lnSpc>
                <a:spcPct val="100000"/>
              </a:lnSpc>
              <a:spcBef>
                <a:spcPts val="0"/>
              </a:spcBef>
              <a:buNone/>
            </a:pPr>
            <a:endParaRPr lang="en-US" sz="2000"/>
          </a:p>
          <a:p>
            <a:pPr>
              <a:lnSpc>
                <a:spcPct val="100000"/>
              </a:lnSpc>
              <a:spcBef>
                <a:spcPts val="0"/>
              </a:spcBef>
            </a:pPr>
            <a:r>
              <a:rPr lang="en-US" sz="2000"/>
              <a:t>Note that luminosity reductions (next slide) do not scale simply/linearly with the reductions shown here. They are for reference only.</a:t>
            </a:r>
          </a:p>
          <a:p>
            <a:pPr lvl="1">
              <a:lnSpc>
                <a:spcPct val="100000"/>
              </a:lnSpc>
              <a:spcBef>
                <a:spcPts val="0"/>
              </a:spcBef>
            </a:pPr>
            <a:endParaRPr lang="en-US"/>
          </a:p>
        </p:txBody>
      </p:sp>
      <p:sp>
        <p:nvSpPr>
          <p:cNvPr id="3" name="TextBox 2">
            <a:extLst>
              <a:ext uri="{FF2B5EF4-FFF2-40B4-BE49-F238E27FC236}">
                <a16:creationId xmlns:a16="http://schemas.microsoft.com/office/drawing/2014/main" id="{B90CA309-7EF8-79EC-6E37-9E9157643576}"/>
              </a:ext>
            </a:extLst>
          </p:cNvPr>
          <p:cNvSpPr txBox="1"/>
          <p:nvPr/>
        </p:nvSpPr>
        <p:spPr>
          <a:xfrm>
            <a:off x="7602911" y="6182477"/>
            <a:ext cx="3398765" cy="584775"/>
          </a:xfrm>
          <a:prstGeom prst="rect">
            <a:avLst/>
          </a:prstGeom>
          <a:noFill/>
          <a:ln>
            <a:solidFill>
              <a:schemeClr val="tx1"/>
            </a:solidFill>
          </a:ln>
        </p:spPr>
        <p:txBody>
          <a:bodyPr wrap="square" rtlCol="0">
            <a:spAutoFit/>
          </a:bodyPr>
          <a:lstStyle/>
          <a:p>
            <a:r>
              <a:rPr lang="en-US" sz="1600" dirty="0"/>
              <a:t>From the March 27</a:t>
            </a:r>
            <a:r>
              <a:rPr lang="en-US" sz="1600" baseline="30000" dirty="0"/>
              <a:t>th</a:t>
            </a:r>
            <a:r>
              <a:rPr lang="en-US" sz="1600" dirty="0"/>
              <a:t> GM: </a:t>
            </a:r>
          </a:p>
          <a:p>
            <a:r>
              <a:rPr lang="en-US" sz="1600" dirty="0">
                <a:hlinkClick r:id="rId2"/>
              </a:rPr>
              <a:t>https://indico.bnl.gov/event/31936/</a:t>
            </a:r>
            <a:endParaRPr lang="en-US" sz="1600" dirty="0"/>
          </a:p>
        </p:txBody>
      </p:sp>
    </p:spTree>
    <p:extLst>
      <p:ext uri="{BB962C8B-B14F-4D97-AF65-F5344CB8AC3E}">
        <p14:creationId xmlns:p14="http://schemas.microsoft.com/office/powerpoint/2010/main" val="848966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6B8FA-651A-6EDA-DAC2-B6F74CEC8E6F}"/>
              </a:ext>
            </a:extLst>
          </p:cNvPr>
          <p:cNvSpPr>
            <a:spLocks noGrp="1"/>
          </p:cNvSpPr>
          <p:nvPr>
            <p:ph type="title"/>
          </p:nvPr>
        </p:nvSpPr>
        <p:spPr>
          <a:xfrm>
            <a:off x="838200" y="365126"/>
            <a:ext cx="10515600" cy="1119430"/>
          </a:xfrm>
        </p:spPr>
        <p:txBody>
          <a:bodyPr/>
          <a:lstStyle/>
          <a:p>
            <a:r>
              <a:rPr lang="en-US" b="1" dirty="0">
                <a:solidFill>
                  <a:schemeClr val="accent1"/>
                </a:solidFill>
              </a:rPr>
              <a:t>Agenda</a:t>
            </a:r>
          </a:p>
        </p:txBody>
      </p:sp>
      <p:sp>
        <p:nvSpPr>
          <p:cNvPr id="4" name="Date Placeholder 3">
            <a:extLst>
              <a:ext uri="{FF2B5EF4-FFF2-40B4-BE49-F238E27FC236}">
                <a16:creationId xmlns:a16="http://schemas.microsoft.com/office/drawing/2014/main" id="{06E831F6-BE71-9921-FBAA-B3917D12ED2B}"/>
              </a:ext>
            </a:extLst>
          </p:cNvPr>
          <p:cNvSpPr>
            <a:spLocks noGrp="1"/>
          </p:cNvSpPr>
          <p:nvPr>
            <p:ph type="dt" sz="half" idx="10"/>
          </p:nvPr>
        </p:nvSpPr>
        <p:spPr/>
        <p:txBody>
          <a:bodyPr/>
          <a:lstStyle/>
          <a:p>
            <a:r>
              <a:rPr lang="en-US"/>
              <a:t>4/9/2026</a:t>
            </a:r>
          </a:p>
        </p:txBody>
      </p:sp>
      <p:sp>
        <p:nvSpPr>
          <p:cNvPr id="3" name="TextBox 2">
            <a:extLst>
              <a:ext uri="{FF2B5EF4-FFF2-40B4-BE49-F238E27FC236}">
                <a16:creationId xmlns:a16="http://schemas.microsoft.com/office/drawing/2014/main" id="{6DBF0157-BA5F-5AD0-ACCF-6B856A8F1B03}"/>
              </a:ext>
            </a:extLst>
          </p:cNvPr>
          <p:cNvSpPr txBox="1"/>
          <p:nvPr/>
        </p:nvSpPr>
        <p:spPr>
          <a:xfrm>
            <a:off x="213360" y="3007360"/>
            <a:ext cx="2489200" cy="2308324"/>
          </a:xfrm>
          <a:prstGeom prst="rect">
            <a:avLst/>
          </a:prstGeom>
          <a:noFill/>
        </p:spPr>
        <p:txBody>
          <a:bodyPr wrap="square" rtlCol="0">
            <a:spAutoFit/>
          </a:bodyPr>
          <a:lstStyle/>
          <a:p>
            <a:r>
              <a:rPr lang="en-US" dirty="0"/>
              <a:t>Collaboration (and Project) News</a:t>
            </a:r>
          </a:p>
          <a:p>
            <a:endParaRPr lang="en-US" dirty="0"/>
          </a:p>
          <a:p>
            <a:r>
              <a:rPr lang="en-US" dirty="0"/>
              <a:t>Info for EIC-Asia Workshop</a:t>
            </a:r>
          </a:p>
          <a:p>
            <a:endParaRPr lang="en-US" dirty="0"/>
          </a:p>
          <a:p>
            <a:r>
              <a:rPr lang="en-US" dirty="0"/>
              <a:t>SPADI-</a:t>
            </a:r>
            <a:r>
              <a:rPr lang="en-US" dirty="0" err="1"/>
              <a:t>EICrecon</a:t>
            </a:r>
            <a:r>
              <a:rPr lang="en-US" dirty="0"/>
              <a:t> beam test</a:t>
            </a:r>
          </a:p>
        </p:txBody>
      </p:sp>
      <p:pic>
        <p:nvPicPr>
          <p:cNvPr id="6" name="Picture 5">
            <a:extLst>
              <a:ext uri="{FF2B5EF4-FFF2-40B4-BE49-F238E27FC236}">
                <a16:creationId xmlns:a16="http://schemas.microsoft.com/office/drawing/2014/main" id="{DAB91F99-9526-EDDF-F968-A5B3294F7690}"/>
              </a:ext>
            </a:extLst>
          </p:cNvPr>
          <p:cNvPicPr>
            <a:picLocks noChangeAspect="1"/>
          </p:cNvPicPr>
          <p:nvPr/>
        </p:nvPicPr>
        <p:blipFill>
          <a:blip r:embed="rId2"/>
          <a:stretch>
            <a:fillRect/>
          </a:stretch>
        </p:blipFill>
        <p:spPr>
          <a:xfrm>
            <a:off x="2986053" y="618768"/>
            <a:ext cx="8855512" cy="537181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95427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8C27E-BC53-C4CB-7644-97056B4E206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B0482AA-2351-8B0B-F1C7-D9E3499FF849}"/>
              </a:ext>
            </a:extLst>
          </p:cNvPr>
          <p:cNvSpPr/>
          <p:nvPr/>
        </p:nvSpPr>
        <p:spPr>
          <a:xfrm>
            <a:off x="8867209" y="5951014"/>
            <a:ext cx="3235432" cy="3163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E5F68462-C760-F6EC-A7E2-12C6453AEFB3}"/>
              </a:ext>
            </a:extLst>
          </p:cNvPr>
          <p:cNvGrpSpPr/>
          <p:nvPr/>
        </p:nvGrpSpPr>
        <p:grpSpPr>
          <a:xfrm>
            <a:off x="9283791" y="5067820"/>
            <a:ext cx="2883144" cy="1732925"/>
            <a:chOff x="9516042" y="3526154"/>
            <a:chExt cx="2883144" cy="1732925"/>
          </a:xfrm>
        </p:grpSpPr>
        <p:sp>
          <p:nvSpPr>
            <p:cNvPr id="56" name="TextBox 55">
              <a:extLst>
                <a:ext uri="{FF2B5EF4-FFF2-40B4-BE49-F238E27FC236}">
                  <a16:creationId xmlns:a16="http://schemas.microsoft.com/office/drawing/2014/main" id="{CB268640-9167-4FE2-3B7B-92A5DCC5E81E}"/>
                </a:ext>
              </a:extLst>
            </p:cNvPr>
            <p:cNvSpPr txBox="1"/>
            <p:nvPr/>
          </p:nvSpPr>
          <p:spPr>
            <a:xfrm>
              <a:off x="9516042" y="3526154"/>
              <a:ext cx="394660" cy="523220"/>
            </a:xfrm>
            <a:prstGeom prst="rect">
              <a:avLst/>
            </a:prstGeom>
            <a:noFill/>
          </p:spPr>
          <p:txBody>
            <a:bodyPr wrap="none" rtlCol="0">
              <a:spAutoFit/>
            </a:bodyPr>
            <a:lstStyle/>
            <a:p>
              <a:r>
                <a:rPr lang="en-US" sz="2800">
                  <a:solidFill>
                    <a:srgbClr val="FF9300"/>
                  </a:solidFill>
                </a:rPr>
                <a:t>+</a:t>
              </a:r>
            </a:p>
          </p:txBody>
        </p:sp>
        <p:sp>
          <p:nvSpPr>
            <p:cNvPr id="57" name="TextBox 56">
              <a:extLst>
                <a:ext uri="{FF2B5EF4-FFF2-40B4-BE49-F238E27FC236}">
                  <a16:creationId xmlns:a16="http://schemas.microsoft.com/office/drawing/2014/main" id="{36875112-161F-4A5B-C868-632C62B4D96F}"/>
                </a:ext>
              </a:extLst>
            </p:cNvPr>
            <p:cNvSpPr txBox="1"/>
            <p:nvPr/>
          </p:nvSpPr>
          <p:spPr>
            <a:xfrm>
              <a:off x="9879278" y="3627863"/>
              <a:ext cx="2519908" cy="1631216"/>
            </a:xfrm>
            <a:prstGeom prst="rect">
              <a:avLst/>
            </a:prstGeom>
            <a:noFill/>
          </p:spPr>
          <p:txBody>
            <a:bodyPr wrap="square" rtlCol="0">
              <a:spAutoFit/>
            </a:bodyPr>
            <a:lstStyle/>
            <a:p>
              <a:r>
                <a:rPr lang="en-US" sz="1600"/>
                <a:t>EIC (rejected) </a:t>
              </a:r>
            </a:p>
            <a:p>
              <a:pPr marL="285750" indent="-285750">
                <a:buFont typeface="Arial" panose="020B0604020202020204" pitchFamily="34" charset="0"/>
                <a:buChar char="•"/>
              </a:pPr>
              <a:r>
                <a:rPr lang="en-US" sz="1400"/>
                <a:t>RF for 7nC/bunch </a:t>
              </a:r>
            </a:p>
            <a:p>
              <a:pPr marL="285750" indent="-285750">
                <a:buFont typeface="Arial" panose="020B0604020202020204" pitchFamily="34" charset="0"/>
                <a:buChar char="•"/>
              </a:pPr>
              <a:r>
                <a:rPr lang="en-US" sz="1400"/>
                <a:t>no 394 MHz crab cavities </a:t>
              </a:r>
            </a:p>
            <a:p>
              <a:pPr marL="285750" indent="-285750">
                <a:buFont typeface="Arial" panose="020B0604020202020204" pitchFamily="34" charset="0"/>
                <a:buChar char="•"/>
              </a:pPr>
              <a:r>
                <a:rPr lang="en-US" sz="1400"/>
                <a:t>no low energy cooling</a:t>
              </a:r>
            </a:p>
            <a:p>
              <a:pPr marL="285750" indent="-285750">
                <a:buFont typeface="Arial" panose="020B0604020202020204" pitchFamily="34" charset="0"/>
                <a:buChar char="•"/>
              </a:pPr>
              <a:r>
                <a:rPr lang="en-US" sz="1400"/>
                <a:t>no 41 GeV bypass</a:t>
              </a:r>
            </a:p>
            <a:p>
              <a:pPr marL="285750" indent="-285750">
                <a:buFont typeface="Arial" panose="020B0604020202020204" pitchFamily="34" charset="0"/>
                <a:buChar char="•"/>
              </a:pPr>
              <a:r>
                <a:rPr lang="en-US" sz="1400"/>
                <a:t>no Beam Accumulator Ring (rejected)</a:t>
              </a:r>
            </a:p>
          </p:txBody>
        </p:sp>
      </p:grpSp>
      <p:pic>
        <p:nvPicPr>
          <p:cNvPr id="6" name="Picture 5">
            <a:extLst>
              <a:ext uri="{FF2B5EF4-FFF2-40B4-BE49-F238E27FC236}">
                <a16:creationId xmlns:a16="http://schemas.microsoft.com/office/drawing/2014/main" id="{A9C6B422-295F-0534-8A31-B60ABEED14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12" y="905030"/>
            <a:ext cx="8969466" cy="5832362"/>
          </a:xfrm>
          <a:prstGeom prst="rect">
            <a:avLst/>
          </a:prstGeom>
          <a:solidFill>
            <a:schemeClr val="bg1"/>
          </a:solidFill>
        </p:spPr>
      </p:pic>
      <p:cxnSp>
        <p:nvCxnSpPr>
          <p:cNvPr id="50" name="Straight Connector 49">
            <a:extLst>
              <a:ext uri="{FF2B5EF4-FFF2-40B4-BE49-F238E27FC236}">
                <a16:creationId xmlns:a16="http://schemas.microsoft.com/office/drawing/2014/main" id="{CE3FC22A-5A06-7CB5-0107-FF281A87A6BE}"/>
              </a:ext>
            </a:extLst>
          </p:cNvPr>
          <p:cNvCxnSpPr>
            <a:cxnSpLocks/>
            <a:stCxn id="40" idx="2"/>
          </p:cNvCxnSpPr>
          <p:nvPr/>
        </p:nvCxnSpPr>
        <p:spPr>
          <a:xfrm flipV="1">
            <a:off x="3445913" y="1175577"/>
            <a:ext cx="8308" cy="531791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796B3C6-5B01-6AF9-EF72-631BD836CFCB}"/>
              </a:ext>
            </a:extLst>
          </p:cNvPr>
          <p:cNvSpPr>
            <a:spLocks noGrp="1"/>
          </p:cNvSpPr>
          <p:nvPr>
            <p:ph type="title"/>
          </p:nvPr>
        </p:nvSpPr>
        <p:spPr>
          <a:xfrm>
            <a:off x="450706" y="-20218"/>
            <a:ext cx="11499925" cy="825178"/>
          </a:xfrm>
        </p:spPr>
        <p:txBody>
          <a:bodyPr>
            <a:normAutofit/>
          </a:bodyPr>
          <a:lstStyle/>
          <a:p>
            <a:r>
              <a:rPr lang="en-US"/>
              <a:t>EIC Science Reach for ep vs Deferred Scope</a:t>
            </a:r>
          </a:p>
        </p:txBody>
      </p:sp>
      <p:grpSp>
        <p:nvGrpSpPr>
          <p:cNvPr id="8" name="Group 7">
            <a:extLst>
              <a:ext uri="{FF2B5EF4-FFF2-40B4-BE49-F238E27FC236}">
                <a16:creationId xmlns:a16="http://schemas.microsoft.com/office/drawing/2014/main" id="{B8675C8A-2CB3-D02A-9F5C-97D7EDD1DB4A}"/>
              </a:ext>
            </a:extLst>
          </p:cNvPr>
          <p:cNvGrpSpPr/>
          <p:nvPr/>
        </p:nvGrpSpPr>
        <p:grpSpPr>
          <a:xfrm>
            <a:off x="3248000" y="3646637"/>
            <a:ext cx="2895293" cy="1456026"/>
            <a:chOff x="4830765" y="3890036"/>
            <a:chExt cx="2895293" cy="1456026"/>
          </a:xfrm>
        </p:grpSpPr>
        <p:sp>
          <p:nvSpPr>
            <p:cNvPr id="23" name="TextBox 22">
              <a:extLst>
                <a:ext uri="{FF2B5EF4-FFF2-40B4-BE49-F238E27FC236}">
                  <a16:creationId xmlns:a16="http://schemas.microsoft.com/office/drawing/2014/main" id="{257B0A36-34F2-4A7B-7812-464191C806DA}"/>
                </a:ext>
              </a:extLst>
            </p:cNvPr>
            <p:cNvSpPr txBox="1"/>
            <p:nvPr/>
          </p:nvSpPr>
          <p:spPr>
            <a:xfrm>
              <a:off x="4830765" y="4761287"/>
              <a:ext cx="425116" cy="584775"/>
            </a:xfrm>
            <a:prstGeom prst="rect">
              <a:avLst/>
            </a:prstGeom>
            <a:noFill/>
          </p:spPr>
          <p:txBody>
            <a:bodyPr wrap="none" rtlCol="0">
              <a:spAutoFit/>
            </a:bodyPr>
            <a:lstStyle/>
            <a:p>
              <a:r>
                <a:rPr lang="en-US" sz="3200">
                  <a:solidFill>
                    <a:srgbClr val="FF40FF"/>
                  </a:solidFill>
                </a:rPr>
                <a:t>+</a:t>
              </a:r>
            </a:p>
          </p:txBody>
        </p:sp>
        <p:sp>
          <p:nvSpPr>
            <p:cNvPr id="24" name="TextBox 23">
              <a:extLst>
                <a:ext uri="{FF2B5EF4-FFF2-40B4-BE49-F238E27FC236}">
                  <a16:creationId xmlns:a16="http://schemas.microsoft.com/office/drawing/2014/main" id="{4050D7D1-7A6C-DA86-FE9E-39C074C532E7}"/>
                </a:ext>
              </a:extLst>
            </p:cNvPr>
            <p:cNvSpPr txBox="1"/>
            <p:nvPr/>
          </p:nvSpPr>
          <p:spPr>
            <a:xfrm>
              <a:off x="5741810" y="4564761"/>
              <a:ext cx="425116" cy="584775"/>
            </a:xfrm>
            <a:prstGeom prst="rect">
              <a:avLst/>
            </a:prstGeom>
            <a:noFill/>
          </p:spPr>
          <p:txBody>
            <a:bodyPr wrap="none" rtlCol="0">
              <a:spAutoFit/>
            </a:bodyPr>
            <a:lstStyle/>
            <a:p>
              <a:r>
                <a:rPr lang="en-US" sz="3200">
                  <a:solidFill>
                    <a:srgbClr val="FF40FF"/>
                  </a:solidFill>
                </a:rPr>
                <a:t>+</a:t>
              </a:r>
            </a:p>
          </p:txBody>
        </p:sp>
        <p:sp>
          <p:nvSpPr>
            <p:cNvPr id="26" name="TextBox 25">
              <a:extLst>
                <a:ext uri="{FF2B5EF4-FFF2-40B4-BE49-F238E27FC236}">
                  <a16:creationId xmlns:a16="http://schemas.microsoft.com/office/drawing/2014/main" id="{B7FF3865-BF15-7734-758F-5F05FBBFB112}"/>
                </a:ext>
              </a:extLst>
            </p:cNvPr>
            <p:cNvSpPr txBox="1"/>
            <p:nvPr/>
          </p:nvSpPr>
          <p:spPr>
            <a:xfrm>
              <a:off x="7300942" y="3890036"/>
              <a:ext cx="425116" cy="584775"/>
            </a:xfrm>
            <a:prstGeom prst="rect">
              <a:avLst/>
            </a:prstGeom>
            <a:noFill/>
          </p:spPr>
          <p:txBody>
            <a:bodyPr wrap="none" rtlCol="0">
              <a:spAutoFit/>
            </a:bodyPr>
            <a:lstStyle/>
            <a:p>
              <a:r>
                <a:rPr lang="en-US" sz="3200">
                  <a:solidFill>
                    <a:srgbClr val="FF40FF"/>
                  </a:solidFill>
                </a:rPr>
                <a:t>+</a:t>
              </a:r>
            </a:p>
          </p:txBody>
        </p:sp>
        <p:cxnSp>
          <p:nvCxnSpPr>
            <p:cNvPr id="39" name="Straight Connector 38">
              <a:extLst>
                <a:ext uri="{FF2B5EF4-FFF2-40B4-BE49-F238E27FC236}">
                  <a16:creationId xmlns:a16="http://schemas.microsoft.com/office/drawing/2014/main" id="{6989C263-BB79-9C36-E7D1-63FA2CF416D0}"/>
                </a:ext>
              </a:extLst>
            </p:cNvPr>
            <p:cNvCxnSpPr>
              <a:cxnSpLocks/>
            </p:cNvCxnSpPr>
            <p:nvPr/>
          </p:nvCxnSpPr>
          <p:spPr>
            <a:xfrm flipV="1">
              <a:off x="5031960" y="4175548"/>
              <a:ext cx="2513712" cy="887028"/>
            </a:xfrm>
            <a:prstGeom prst="line">
              <a:avLst/>
            </a:prstGeom>
            <a:ln w="25400">
              <a:solidFill>
                <a:srgbClr val="FF40FF"/>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1AB18B1A-6D9C-0868-E123-7BB511434A85}"/>
              </a:ext>
            </a:extLst>
          </p:cNvPr>
          <p:cNvGrpSpPr/>
          <p:nvPr/>
        </p:nvGrpSpPr>
        <p:grpSpPr>
          <a:xfrm>
            <a:off x="9310070" y="770961"/>
            <a:ext cx="2541578" cy="1100605"/>
            <a:chOff x="9594796" y="1390320"/>
            <a:chExt cx="2541578" cy="1100605"/>
          </a:xfrm>
        </p:grpSpPr>
        <p:sp>
          <p:nvSpPr>
            <p:cNvPr id="42" name="TextBox 41">
              <a:extLst>
                <a:ext uri="{FF2B5EF4-FFF2-40B4-BE49-F238E27FC236}">
                  <a16:creationId xmlns:a16="http://schemas.microsoft.com/office/drawing/2014/main" id="{1B62201C-0361-E67B-A5E9-7BB626F82C95}"/>
                </a:ext>
              </a:extLst>
            </p:cNvPr>
            <p:cNvSpPr txBox="1"/>
            <p:nvPr/>
          </p:nvSpPr>
          <p:spPr>
            <a:xfrm>
              <a:off x="9594796" y="1390320"/>
              <a:ext cx="394660" cy="523220"/>
            </a:xfrm>
            <a:prstGeom prst="rect">
              <a:avLst/>
            </a:prstGeom>
            <a:noFill/>
          </p:spPr>
          <p:txBody>
            <a:bodyPr wrap="none" rtlCol="0">
              <a:spAutoFit/>
            </a:bodyPr>
            <a:lstStyle/>
            <a:p>
              <a:r>
                <a:rPr lang="en-US" sz="2800"/>
                <a:t>+</a:t>
              </a:r>
            </a:p>
          </p:txBody>
        </p:sp>
        <p:sp>
          <p:nvSpPr>
            <p:cNvPr id="46" name="TextBox 45">
              <a:extLst>
                <a:ext uri="{FF2B5EF4-FFF2-40B4-BE49-F238E27FC236}">
                  <a16:creationId xmlns:a16="http://schemas.microsoft.com/office/drawing/2014/main" id="{FDC8C91A-D1FC-C22C-81C1-0AD2A37FC2D1}"/>
                </a:ext>
              </a:extLst>
            </p:cNvPr>
            <p:cNvSpPr txBox="1"/>
            <p:nvPr/>
          </p:nvSpPr>
          <p:spPr>
            <a:xfrm>
              <a:off x="9898726" y="1506040"/>
              <a:ext cx="2237648" cy="984885"/>
            </a:xfrm>
            <a:prstGeom prst="rect">
              <a:avLst/>
            </a:prstGeom>
            <a:noFill/>
          </p:spPr>
          <p:txBody>
            <a:bodyPr wrap="square" rtlCol="0">
              <a:spAutoFit/>
            </a:bodyPr>
            <a:lstStyle/>
            <a:p>
              <a:r>
                <a:rPr lang="en-US" sz="1600"/>
                <a:t>EIC Full Capability</a:t>
              </a:r>
            </a:p>
            <a:p>
              <a:pPr marL="285750" indent="-285750">
                <a:buFont typeface="Arial" panose="020B0604020202020204" pitchFamily="34" charset="0"/>
                <a:buChar char="•"/>
              </a:pPr>
              <a:r>
                <a:rPr lang="en-US" sz="1400" b="1">
                  <a:sym typeface="Wingdings" pitchFamily="2" charset="2"/>
                </a:rPr>
                <a:t>Implementation of Class 1</a:t>
              </a:r>
              <a:r>
                <a:rPr lang="en-US" sz="1400" b="1"/>
                <a:t> items </a:t>
              </a:r>
              <a:r>
                <a:rPr lang="en-US" sz="1400" b="1">
                  <a:solidFill>
                    <a:srgbClr val="FF0000"/>
                  </a:solidFill>
                </a:rPr>
                <a:t>(Scenario 1)</a:t>
              </a:r>
            </a:p>
          </p:txBody>
        </p:sp>
      </p:grpSp>
      <p:grpSp>
        <p:nvGrpSpPr>
          <p:cNvPr id="13" name="Group 12">
            <a:extLst>
              <a:ext uri="{FF2B5EF4-FFF2-40B4-BE49-F238E27FC236}">
                <a16:creationId xmlns:a16="http://schemas.microsoft.com/office/drawing/2014/main" id="{0E64C530-03E1-CEEA-C4E0-953C36B76E87}"/>
              </a:ext>
            </a:extLst>
          </p:cNvPr>
          <p:cNvGrpSpPr/>
          <p:nvPr/>
        </p:nvGrpSpPr>
        <p:grpSpPr>
          <a:xfrm>
            <a:off x="9288886" y="2417472"/>
            <a:ext cx="2829819" cy="865495"/>
            <a:chOff x="9526774" y="2250300"/>
            <a:chExt cx="2829819" cy="865495"/>
          </a:xfrm>
        </p:grpSpPr>
        <p:sp>
          <p:nvSpPr>
            <p:cNvPr id="43" name="TextBox 42">
              <a:extLst>
                <a:ext uri="{FF2B5EF4-FFF2-40B4-BE49-F238E27FC236}">
                  <a16:creationId xmlns:a16="http://schemas.microsoft.com/office/drawing/2014/main" id="{76BA8DD1-88E8-19AB-6BF9-0CA7485EFFB4}"/>
                </a:ext>
              </a:extLst>
            </p:cNvPr>
            <p:cNvSpPr txBox="1"/>
            <p:nvPr/>
          </p:nvSpPr>
          <p:spPr>
            <a:xfrm>
              <a:off x="9526774" y="2250300"/>
              <a:ext cx="394660" cy="523220"/>
            </a:xfrm>
            <a:prstGeom prst="rect">
              <a:avLst/>
            </a:prstGeom>
            <a:noFill/>
          </p:spPr>
          <p:txBody>
            <a:bodyPr wrap="none" rtlCol="0">
              <a:spAutoFit/>
            </a:bodyPr>
            <a:lstStyle/>
            <a:p>
              <a:r>
                <a:rPr lang="en-US" sz="2800">
                  <a:solidFill>
                    <a:srgbClr val="FF40FF"/>
                  </a:solidFill>
                </a:rPr>
                <a:t>+</a:t>
              </a:r>
            </a:p>
          </p:txBody>
        </p:sp>
        <p:sp>
          <p:nvSpPr>
            <p:cNvPr id="47" name="TextBox 46">
              <a:extLst>
                <a:ext uri="{FF2B5EF4-FFF2-40B4-BE49-F238E27FC236}">
                  <a16:creationId xmlns:a16="http://schemas.microsoft.com/office/drawing/2014/main" id="{EC4BBB37-924E-AFEB-7040-58EBE618F7E5}"/>
                </a:ext>
              </a:extLst>
            </p:cNvPr>
            <p:cNvSpPr txBox="1"/>
            <p:nvPr/>
          </p:nvSpPr>
          <p:spPr>
            <a:xfrm>
              <a:off x="9830327" y="2346354"/>
              <a:ext cx="2526266" cy="769441"/>
            </a:xfrm>
            <a:prstGeom prst="rect">
              <a:avLst/>
            </a:prstGeom>
            <a:noFill/>
          </p:spPr>
          <p:txBody>
            <a:bodyPr wrap="square" rtlCol="0">
              <a:spAutoFit/>
            </a:bodyPr>
            <a:lstStyle/>
            <a:p>
              <a:r>
                <a:rPr lang="en-US" sz="1600"/>
                <a:t>EIC</a:t>
              </a:r>
            </a:p>
            <a:p>
              <a:pPr marL="285750" indent="-285750">
                <a:buFont typeface="Arial" panose="020B0604020202020204" pitchFamily="34" charset="0"/>
                <a:buChar char="•"/>
              </a:pPr>
              <a:r>
                <a:rPr lang="en-US" sz="1400"/>
                <a:t>RF for 7nC/bunch</a:t>
              </a:r>
            </a:p>
            <a:p>
              <a:pPr marL="285750" indent="-285750">
                <a:buFont typeface="Arial" panose="020B0604020202020204" pitchFamily="34" charset="0"/>
                <a:buChar char="•"/>
              </a:pPr>
              <a:r>
                <a:rPr lang="en-US" sz="1400"/>
                <a:t>no 394 MHz crab cavities</a:t>
              </a:r>
            </a:p>
          </p:txBody>
        </p:sp>
      </p:grpSp>
      <p:grpSp>
        <p:nvGrpSpPr>
          <p:cNvPr id="16" name="Group 15">
            <a:extLst>
              <a:ext uri="{FF2B5EF4-FFF2-40B4-BE49-F238E27FC236}">
                <a16:creationId xmlns:a16="http://schemas.microsoft.com/office/drawing/2014/main" id="{FE0DCDA0-3364-42EA-D3D7-0197B620DF6A}"/>
              </a:ext>
            </a:extLst>
          </p:cNvPr>
          <p:cNvGrpSpPr/>
          <p:nvPr/>
        </p:nvGrpSpPr>
        <p:grpSpPr>
          <a:xfrm>
            <a:off x="9300125" y="3250321"/>
            <a:ext cx="2841774" cy="2132047"/>
            <a:chOff x="9527854" y="3116724"/>
            <a:chExt cx="2841774" cy="2132047"/>
          </a:xfrm>
        </p:grpSpPr>
        <p:sp>
          <p:nvSpPr>
            <p:cNvPr id="44" name="TextBox 43">
              <a:extLst>
                <a:ext uri="{FF2B5EF4-FFF2-40B4-BE49-F238E27FC236}">
                  <a16:creationId xmlns:a16="http://schemas.microsoft.com/office/drawing/2014/main" id="{D4BB8890-9D0F-4CCE-7A54-3619A75081C4}"/>
                </a:ext>
              </a:extLst>
            </p:cNvPr>
            <p:cNvSpPr txBox="1"/>
            <p:nvPr/>
          </p:nvSpPr>
          <p:spPr>
            <a:xfrm>
              <a:off x="9527854" y="3116724"/>
              <a:ext cx="394660" cy="523220"/>
            </a:xfrm>
            <a:prstGeom prst="rect">
              <a:avLst/>
            </a:prstGeom>
            <a:noFill/>
          </p:spPr>
          <p:txBody>
            <a:bodyPr wrap="none" rtlCol="0">
              <a:spAutoFit/>
            </a:bodyPr>
            <a:lstStyle/>
            <a:p>
              <a:r>
                <a:rPr lang="en-US" sz="2800">
                  <a:solidFill>
                    <a:srgbClr val="00B050"/>
                  </a:solidFill>
                </a:rPr>
                <a:t>+</a:t>
              </a:r>
            </a:p>
          </p:txBody>
        </p:sp>
        <p:sp>
          <p:nvSpPr>
            <p:cNvPr id="48" name="TextBox 47">
              <a:extLst>
                <a:ext uri="{FF2B5EF4-FFF2-40B4-BE49-F238E27FC236}">
                  <a16:creationId xmlns:a16="http://schemas.microsoft.com/office/drawing/2014/main" id="{5B8702BD-A84D-32F9-AFCF-A2C789C35E73}"/>
                </a:ext>
              </a:extLst>
            </p:cNvPr>
            <p:cNvSpPr txBox="1"/>
            <p:nvPr/>
          </p:nvSpPr>
          <p:spPr>
            <a:xfrm>
              <a:off x="9849720" y="3186668"/>
              <a:ext cx="2519908" cy="2062103"/>
            </a:xfrm>
            <a:prstGeom prst="rect">
              <a:avLst/>
            </a:prstGeom>
            <a:noFill/>
          </p:spPr>
          <p:txBody>
            <a:bodyPr wrap="square" rtlCol="0">
              <a:spAutoFit/>
            </a:bodyPr>
            <a:lstStyle/>
            <a:p>
              <a:r>
                <a:rPr lang="en-US" sz="1600"/>
                <a:t>EIC </a:t>
              </a:r>
            </a:p>
            <a:p>
              <a:pPr marL="285750" indent="-285750">
                <a:buFont typeface="Arial" panose="020B0604020202020204" pitchFamily="34" charset="0"/>
                <a:buChar char="•"/>
              </a:pPr>
              <a:r>
                <a:rPr lang="en-US" sz="1400" b="1"/>
                <a:t>Implementation of all Class 1 &amp; 2 Items </a:t>
              </a:r>
              <a:r>
                <a:rPr lang="en-US" sz="1400" b="1">
                  <a:solidFill>
                    <a:srgbClr val="FF0000"/>
                  </a:solidFill>
                </a:rPr>
                <a:t>(Scenario 2)</a:t>
              </a:r>
            </a:p>
            <a:p>
              <a:pPr marL="285750" indent="-285750">
                <a:buFont typeface="Arial" panose="020B0604020202020204" pitchFamily="34" charset="0"/>
                <a:buChar char="•"/>
              </a:pPr>
              <a:r>
                <a:rPr lang="en-US" sz="1400"/>
                <a:t>RF for 7nC/bunch </a:t>
              </a:r>
            </a:p>
            <a:p>
              <a:pPr marL="285750" indent="-285750">
                <a:buFont typeface="Arial" panose="020B0604020202020204" pitchFamily="34" charset="0"/>
                <a:buChar char="•"/>
              </a:pPr>
              <a:r>
                <a:rPr lang="en-US" sz="1400"/>
                <a:t>no 394 MHz crab cavities</a:t>
              </a:r>
            </a:p>
            <a:p>
              <a:pPr marL="285750" indent="-285750">
                <a:buFont typeface="Arial" panose="020B0604020202020204" pitchFamily="34" charset="0"/>
                <a:buChar char="•"/>
              </a:pPr>
              <a:r>
                <a:rPr lang="en-US" sz="1400"/>
                <a:t>no low energy cooling</a:t>
              </a:r>
            </a:p>
            <a:p>
              <a:pPr marL="285750" indent="-285750">
                <a:buFont typeface="Arial" panose="020B0604020202020204" pitchFamily="34" charset="0"/>
                <a:buChar char="•"/>
              </a:pPr>
              <a:r>
                <a:rPr lang="en-US" sz="1400"/>
                <a:t>no 41 GeV bypass</a:t>
              </a:r>
            </a:p>
            <a:p>
              <a:pPr marL="285750" indent="-285750">
                <a:buFont typeface="Arial" panose="020B0604020202020204" pitchFamily="34" charset="0"/>
                <a:buChar char="•"/>
              </a:pPr>
              <a:endParaRPr lang="en-US" sz="1400"/>
            </a:p>
          </p:txBody>
        </p:sp>
      </p:grpSp>
      <p:grpSp>
        <p:nvGrpSpPr>
          <p:cNvPr id="7" name="Group 6">
            <a:extLst>
              <a:ext uri="{FF2B5EF4-FFF2-40B4-BE49-F238E27FC236}">
                <a16:creationId xmlns:a16="http://schemas.microsoft.com/office/drawing/2014/main" id="{53FF7560-E6FB-FFD1-92CC-50D234006FA4}"/>
              </a:ext>
            </a:extLst>
          </p:cNvPr>
          <p:cNvGrpSpPr/>
          <p:nvPr/>
        </p:nvGrpSpPr>
        <p:grpSpPr>
          <a:xfrm>
            <a:off x="2609591" y="2788575"/>
            <a:ext cx="5166596" cy="2295898"/>
            <a:chOff x="4192356" y="2788575"/>
            <a:chExt cx="5166596" cy="2295898"/>
          </a:xfrm>
        </p:grpSpPr>
        <p:cxnSp>
          <p:nvCxnSpPr>
            <p:cNvPr id="31" name="Straight Connector 30">
              <a:extLst>
                <a:ext uri="{FF2B5EF4-FFF2-40B4-BE49-F238E27FC236}">
                  <a16:creationId xmlns:a16="http://schemas.microsoft.com/office/drawing/2014/main" id="{6C738FF8-CFC9-023F-D825-C4349C5BF80C}"/>
                </a:ext>
              </a:extLst>
            </p:cNvPr>
            <p:cNvCxnSpPr>
              <a:cxnSpLocks/>
            </p:cNvCxnSpPr>
            <p:nvPr/>
          </p:nvCxnSpPr>
          <p:spPr>
            <a:xfrm flipV="1">
              <a:off x="5086898" y="3359917"/>
              <a:ext cx="838200" cy="1461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8A10835-B256-BF2A-0316-517742B371A8}"/>
                </a:ext>
              </a:extLst>
            </p:cNvPr>
            <p:cNvGrpSpPr/>
            <p:nvPr/>
          </p:nvGrpSpPr>
          <p:grpSpPr>
            <a:xfrm>
              <a:off x="4192356" y="2788575"/>
              <a:ext cx="5166596" cy="2295898"/>
              <a:chOff x="4192356" y="2788575"/>
              <a:chExt cx="5166596" cy="2295898"/>
            </a:xfrm>
          </p:grpSpPr>
          <p:sp>
            <p:nvSpPr>
              <p:cNvPr id="9" name="TextBox 8">
                <a:extLst>
                  <a:ext uri="{FF2B5EF4-FFF2-40B4-BE49-F238E27FC236}">
                    <a16:creationId xmlns:a16="http://schemas.microsoft.com/office/drawing/2014/main" id="{D403EFCF-25F1-76C2-68FD-29D78C0C4E25}"/>
                  </a:ext>
                </a:extLst>
              </p:cNvPr>
              <p:cNvSpPr txBox="1"/>
              <p:nvPr/>
            </p:nvSpPr>
            <p:spPr>
              <a:xfrm>
                <a:off x="8933836" y="4011560"/>
                <a:ext cx="425116" cy="584775"/>
              </a:xfrm>
              <a:prstGeom prst="rect">
                <a:avLst/>
              </a:prstGeom>
              <a:noFill/>
            </p:spPr>
            <p:txBody>
              <a:bodyPr wrap="none" rtlCol="0">
                <a:spAutoFit/>
              </a:bodyPr>
              <a:lstStyle/>
              <a:p>
                <a:r>
                  <a:rPr lang="en-US" sz="3200"/>
                  <a:t>+</a:t>
                </a:r>
              </a:p>
            </p:txBody>
          </p:sp>
          <p:sp>
            <p:nvSpPr>
              <p:cNvPr id="10" name="TextBox 9">
                <a:extLst>
                  <a:ext uri="{FF2B5EF4-FFF2-40B4-BE49-F238E27FC236}">
                    <a16:creationId xmlns:a16="http://schemas.microsoft.com/office/drawing/2014/main" id="{EE7500CC-EF77-E788-93F1-C4B310388980}"/>
                  </a:ext>
                </a:extLst>
              </p:cNvPr>
              <p:cNvSpPr txBox="1"/>
              <p:nvPr/>
            </p:nvSpPr>
            <p:spPr>
              <a:xfrm>
                <a:off x="7521364" y="2788575"/>
                <a:ext cx="425116" cy="584775"/>
              </a:xfrm>
              <a:prstGeom prst="rect">
                <a:avLst/>
              </a:prstGeom>
              <a:noFill/>
            </p:spPr>
            <p:txBody>
              <a:bodyPr wrap="none" rtlCol="0">
                <a:spAutoFit/>
              </a:bodyPr>
              <a:lstStyle/>
              <a:p>
                <a:r>
                  <a:rPr lang="en-US" sz="3200"/>
                  <a:t>+</a:t>
                </a:r>
              </a:p>
            </p:txBody>
          </p:sp>
          <p:sp>
            <p:nvSpPr>
              <p:cNvPr id="14" name="TextBox 13">
                <a:extLst>
                  <a:ext uri="{FF2B5EF4-FFF2-40B4-BE49-F238E27FC236}">
                    <a16:creationId xmlns:a16="http://schemas.microsoft.com/office/drawing/2014/main" id="{ED3B9FAE-72FC-36D7-E68D-4FF02B738126}"/>
                  </a:ext>
                </a:extLst>
              </p:cNvPr>
              <p:cNvSpPr txBox="1"/>
              <p:nvPr/>
            </p:nvSpPr>
            <p:spPr>
              <a:xfrm>
                <a:off x="5721277" y="3080201"/>
                <a:ext cx="425116" cy="584775"/>
              </a:xfrm>
              <a:prstGeom prst="rect">
                <a:avLst/>
              </a:prstGeom>
              <a:noFill/>
            </p:spPr>
            <p:txBody>
              <a:bodyPr wrap="none" rtlCol="0">
                <a:spAutoFit/>
              </a:bodyPr>
              <a:lstStyle/>
              <a:p>
                <a:r>
                  <a:rPr lang="en-US" sz="3200"/>
                  <a:t>+</a:t>
                </a:r>
              </a:p>
            </p:txBody>
          </p:sp>
          <p:sp>
            <p:nvSpPr>
              <p:cNvPr id="15" name="TextBox 14">
                <a:extLst>
                  <a:ext uri="{FF2B5EF4-FFF2-40B4-BE49-F238E27FC236}">
                    <a16:creationId xmlns:a16="http://schemas.microsoft.com/office/drawing/2014/main" id="{A3522B1F-ACE8-ACEF-0097-A49CFC43CC42}"/>
                  </a:ext>
                </a:extLst>
              </p:cNvPr>
              <p:cNvSpPr txBox="1"/>
              <p:nvPr/>
            </p:nvSpPr>
            <p:spPr>
              <a:xfrm>
                <a:off x="4839618" y="3204333"/>
                <a:ext cx="425116" cy="584775"/>
              </a:xfrm>
              <a:prstGeom prst="rect">
                <a:avLst/>
              </a:prstGeom>
              <a:noFill/>
            </p:spPr>
            <p:txBody>
              <a:bodyPr wrap="none" rtlCol="0">
                <a:spAutoFit/>
              </a:bodyPr>
              <a:lstStyle/>
              <a:p>
                <a:r>
                  <a:rPr lang="en-US" sz="3200"/>
                  <a:t>+</a:t>
                </a:r>
              </a:p>
            </p:txBody>
          </p:sp>
          <p:sp>
            <p:nvSpPr>
              <p:cNvPr id="17" name="TextBox 16">
                <a:extLst>
                  <a:ext uri="{FF2B5EF4-FFF2-40B4-BE49-F238E27FC236}">
                    <a16:creationId xmlns:a16="http://schemas.microsoft.com/office/drawing/2014/main" id="{D14F718A-4708-785B-9954-ABEA53E37598}"/>
                  </a:ext>
                </a:extLst>
              </p:cNvPr>
              <p:cNvSpPr txBox="1"/>
              <p:nvPr/>
            </p:nvSpPr>
            <p:spPr>
              <a:xfrm>
                <a:off x="4192356" y="4499698"/>
                <a:ext cx="425116" cy="584775"/>
              </a:xfrm>
              <a:prstGeom prst="rect">
                <a:avLst/>
              </a:prstGeom>
              <a:noFill/>
            </p:spPr>
            <p:txBody>
              <a:bodyPr wrap="none" rtlCol="0">
                <a:spAutoFit/>
              </a:bodyPr>
              <a:lstStyle/>
              <a:p>
                <a:r>
                  <a:rPr lang="en-US" sz="3200"/>
                  <a:t>+</a:t>
                </a:r>
              </a:p>
            </p:txBody>
          </p:sp>
          <p:cxnSp>
            <p:nvCxnSpPr>
              <p:cNvPr id="29" name="Straight Connector 28">
                <a:extLst>
                  <a:ext uri="{FF2B5EF4-FFF2-40B4-BE49-F238E27FC236}">
                    <a16:creationId xmlns:a16="http://schemas.microsoft.com/office/drawing/2014/main" id="{65095E9E-9E45-D088-0A99-985DEE167D16}"/>
                  </a:ext>
                </a:extLst>
              </p:cNvPr>
              <p:cNvCxnSpPr>
                <a:cxnSpLocks/>
              </p:cNvCxnSpPr>
              <p:nvPr/>
            </p:nvCxnSpPr>
            <p:spPr>
              <a:xfrm flipV="1">
                <a:off x="4398407" y="3496720"/>
                <a:ext cx="688491" cy="13135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6332BCF-6DEE-BDF4-03B4-5F286EE0A8A7}"/>
                  </a:ext>
                </a:extLst>
              </p:cNvPr>
              <p:cNvCxnSpPr>
                <a:cxnSpLocks/>
              </p:cNvCxnSpPr>
              <p:nvPr/>
            </p:nvCxnSpPr>
            <p:spPr>
              <a:xfrm flipV="1">
                <a:off x="5927819" y="3079483"/>
                <a:ext cx="1806103" cy="2848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6E03AE3-BA78-15ED-2BF1-55797D203027}"/>
                  </a:ext>
                </a:extLst>
              </p:cNvPr>
              <p:cNvCxnSpPr>
                <a:cxnSpLocks/>
              </p:cNvCxnSpPr>
              <p:nvPr/>
            </p:nvCxnSpPr>
            <p:spPr>
              <a:xfrm>
                <a:off x="7740482" y="3063165"/>
                <a:ext cx="1405912" cy="126505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grpSp>
      <p:grpSp>
        <p:nvGrpSpPr>
          <p:cNvPr id="36" name="Group 35">
            <a:extLst>
              <a:ext uri="{FF2B5EF4-FFF2-40B4-BE49-F238E27FC236}">
                <a16:creationId xmlns:a16="http://schemas.microsoft.com/office/drawing/2014/main" id="{9A57816A-40E5-1CA6-1AF9-1E82625E55FF}"/>
              </a:ext>
            </a:extLst>
          </p:cNvPr>
          <p:cNvGrpSpPr/>
          <p:nvPr/>
        </p:nvGrpSpPr>
        <p:grpSpPr>
          <a:xfrm>
            <a:off x="3531781" y="3123907"/>
            <a:ext cx="2609547" cy="1340822"/>
            <a:chOff x="5129833" y="3116038"/>
            <a:chExt cx="2609547" cy="1340822"/>
          </a:xfrm>
        </p:grpSpPr>
        <p:sp>
          <p:nvSpPr>
            <p:cNvPr id="38" name="TextBox 37">
              <a:extLst>
                <a:ext uri="{FF2B5EF4-FFF2-40B4-BE49-F238E27FC236}">
                  <a16:creationId xmlns:a16="http://schemas.microsoft.com/office/drawing/2014/main" id="{E6A3B2F9-7E7C-DB9B-E481-3B00DB0DAC2A}"/>
                </a:ext>
              </a:extLst>
            </p:cNvPr>
            <p:cNvSpPr txBox="1"/>
            <p:nvPr/>
          </p:nvSpPr>
          <p:spPr>
            <a:xfrm>
              <a:off x="5129833" y="3872085"/>
              <a:ext cx="425116" cy="584775"/>
            </a:xfrm>
            <a:prstGeom prst="rect">
              <a:avLst/>
            </a:prstGeom>
            <a:noFill/>
          </p:spPr>
          <p:txBody>
            <a:bodyPr wrap="none" rtlCol="0">
              <a:spAutoFit/>
            </a:bodyPr>
            <a:lstStyle/>
            <a:p>
              <a:r>
                <a:rPr lang="en-US" sz="3200">
                  <a:solidFill>
                    <a:srgbClr val="0432FF"/>
                  </a:solidFill>
                </a:rPr>
                <a:t>+</a:t>
              </a:r>
            </a:p>
          </p:txBody>
        </p:sp>
        <p:sp>
          <p:nvSpPr>
            <p:cNvPr id="49" name="TextBox 48">
              <a:extLst>
                <a:ext uri="{FF2B5EF4-FFF2-40B4-BE49-F238E27FC236}">
                  <a16:creationId xmlns:a16="http://schemas.microsoft.com/office/drawing/2014/main" id="{886E7990-2BB0-16DB-6A41-DF45B65B5144}"/>
                </a:ext>
              </a:extLst>
            </p:cNvPr>
            <p:cNvSpPr txBox="1"/>
            <p:nvPr/>
          </p:nvSpPr>
          <p:spPr>
            <a:xfrm>
              <a:off x="6090857" y="3521226"/>
              <a:ext cx="425116" cy="584775"/>
            </a:xfrm>
            <a:prstGeom prst="rect">
              <a:avLst/>
            </a:prstGeom>
            <a:noFill/>
          </p:spPr>
          <p:txBody>
            <a:bodyPr wrap="none" rtlCol="0">
              <a:spAutoFit/>
            </a:bodyPr>
            <a:lstStyle/>
            <a:p>
              <a:r>
                <a:rPr lang="en-US" sz="3200">
                  <a:solidFill>
                    <a:srgbClr val="0432FF"/>
                  </a:solidFill>
                </a:rPr>
                <a:t>+</a:t>
              </a:r>
            </a:p>
          </p:txBody>
        </p:sp>
        <p:sp>
          <p:nvSpPr>
            <p:cNvPr id="52" name="TextBox 51">
              <a:extLst>
                <a:ext uri="{FF2B5EF4-FFF2-40B4-BE49-F238E27FC236}">
                  <a16:creationId xmlns:a16="http://schemas.microsoft.com/office/drawing/2014/main" id="{103ECD22-4A01-2FF6-FBC1-51C6818A0BE6}"/>
                </a:ext>
              </a:extLst>
            </p:cNvPr>
            <p:cNvSpPr txBox="1"/>
            <p:nvPr/>
          </p:nvSpPr>
          <p:spPr>
            <a:xfrm>
              <a:off x="7314264" y="3116038"/>
              <a:ext cx="425116" cy="584775"/>
            </a:xfrm>
            <a:prstGeom prst="rect">
              <a:avLst/>
            </a:prstGeom>
            <a:noFill/>
          </p:spPr>
          <p:txBody>
            <a:bodyPr wrap="none" rtlCol="0">
              <a:spAutoFit/>
            </a:bodyPr>
            <a:lstStyle/>
            <a:p>
              <a:r>
                <a:rPr lang="en-US" sz="3200">
                  <a:solidFill>
                    <a:srgbClr val="0432FF"/>
                  </a:solidFill>
                </a:rPr>
                <a:t>+</a:t>
              </a:r>
            </a:p>
          </p:txBody>
        </p:sp>
        <p:cxnSp>
          <p:nvCxnSpPr>
            <p:cNvPr id="54" name="Straight Connector 53">
              <a:extLst>
                <a:ext uri="{FF2B5EF4-FFF2-40B4-BE49-F238E27FC236}">
                  <a16:creationId xmlns:a16="http://schemas.microsoft.com/office/drawing/2014/main" id="{4A5EC57A-FACC-460F-2AC4-315BF8FC384C}"/>
                </a:ext>
              </a:extLst>
            </p:cNvPr>
            <p:cNvCxnSpPr>
              <a:cxnSpLocks/>
            </p:cNvCxnSpPr>
            <p:nvPr/>
          </p:nvCxnSpPr>
          <p:spPr>
            <a:xfrm flipV="1">
              <a:off x="5340563" y="3421131"/>
              <a:ext cx="2196088" cy="764526"/>
            </a:xfrm>
            <a:prstGeom prst="line">
              <a:avLst/>
            </a:prstGeom>
            <a:ln w="22225">
              <a:solidFill>
                <a:srgbClr val="0432FF"/>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D0BA5787-E64F-7843-90B6-043CE2E10972}"/>
              </a:ext>
            </a:extLst>
          </p:cNvPr>
          <p:cNvGrpSpPr/>
          <p:nvPr/>
        </p:nvGrpSpPr>
        <p:grpSpPr>
          <a:xfrm>
            <a:off x="9283791" y="1777998"/>
            <a:ext cx="2562924" cy="657181"/>
            <a:chOff x="9526774" y="2243171"/>
            <a:chExt cx="2562924" cy="657181"/>
          </a:xfrm>
        </p:grpSpPr>
        <p:sp>
          <p:nvSpPr>
            <p:cNvPr id="20" name="TextBox 19">
              <a:extLst>
                <a:ext uri="{FF2B5EF4-FFF2-40B4-BE49-F238E27FC236}">
                  <a16:creationId xmlns:a16="http://schemas.microsoft.com/office/drawing/2014/main" id="{64339900-8D57-D899-50AD-B697AEA0158A}"/>
                </a:ext>
              </a:extLst>
            </p:cNvPr>
            <p:cNvSpPr txBox="1"/>
            <p:nvPr/>
          </p:nvSpPr>
          <p:spPr>
            <a:xfrm>
              <a:off x="9526774" y="2243171"/>
              <a:ext cx="394660" cy="523220"/>
            </a:xfrm>
            <a:prstGeom prst="rect">
              <a:avLst/>
            </a:prstGeom>
            <a:noFill/>
          </p:spPr>
          <p:txBody>
            <a:bodyPr wrap="none" rtlCol="0">
              <a:spAutoFit/>
            </a:bodyPr>
            <a:lstStyle/>
            <a:p>
              <a:r>
                <a:rPr lang="en-US" sz="2800">
                  <a:solidFill>
                    <a:srgbClr val="0432FF"/>
                  </a:solidFill>
                </a:rPr>
                <a:t>+</a:t>
              </a:r>
            </a:p>
          </p:txBody>
        </p:sp>
        <p:sp>
          <p:nvSpPr>
            <p:cNvPr id="27" name="TextBox 26">
              <a:extLst>
                <a:ext uri="{FF2B5EF4-FFF2-40B4-BE49-F238E27FC236}">
                  <a16:creationId xmlns:a16="http://schemas.microsoft.com/office/drawing/2014/main" id="{9DA9DA16-29BF-3E97-FFAB-798E81B7EB3A}"/>
                </a:ext>
              </a:extLst>
            </p:cNvPr>
            <p:cNvSpPr txBox="1"/>
            <p:nvPr/>
          </p:nvSpPr>
          <p:spPr>
            <a:xfrm>
              <a:off x="9837472" y="2346354"/>
              <a:ext cx="2252226" cy="553998"/>
            </a:xfrm>
            <a:prstGeom prst="rect">
              <a:avLst/>
            </a:prstGeom>
            <a:noFill/>
          </p:spPr>
          <p:txBody>
            <a:bodyPr wrap="square" rtlCol="0">
              <a:spAutoFit/>
            </a:bodyPr>
            <a:lstStyle/>
            <a:p>
              <a:r>
                <a:rPr lang="en-US" sz="1600"/>
                <a:t>EIC</a:t>
              </a:r>
            </a:p>
            <a:p>
              <a:pPr marL="285750" indent="-285750">
                <a:buFont typeface="Arial" panose="020B0604020202020204" pitchFamily="34" charset="0"/>
                <a:buChar char="•"/>
              </a:pPr>
              <a:r>
                <a:rPr lang="en-US" sz="1400"/>
                <a:t>RF for 7nC/bunch</a:t>
              </a:r>
            </a:p>
          </p:txBody>
        </p:sp>
      </p:grpSp>
      <p:sp>
        <p:nvSpPr>
          <p:cNvPr id="60" name="TextBox 59">
            <a:extLst>
              <a:ext uri="{FF2B5EF4-FFF2-40B4-BE49-F238E27FC236}">
                <a16:creationId xmlns:a16="http://schemas.microsoft.com/office/drawing/2014/main" id="{C2E8A320-BDAD-7E09-D5B1-0B78AE4F754A}"/>
              </a:ext>
            </a:extLst>
          </p:cNvPr>
          <p:cNvSpPr txBox="1"/>
          <p:nvPr/>
        </p:nvSpPr>
        <p:spPr>
          <a:xfrm>
            <a:off x="2822149" y="933202"/>
            <a:ext cx="1390124" cy="276999"/>
          </a:xfrm>
          <a:prstGeom prst="rect">
            <a:avLst/>
          </a:prstGeom>
          <a:noFill/>
        </p:spPr>
        <p:txBody>
          <a:bodyPr wrap="none" rtlCol="0">
            <a:spAutoFit/>
          </a:bodyPr>
          <a:lstStyle/>
          <a:p>
            <a:r>
              <a:rPr lang="en-US" sz="1200"/>
              <a:t>5 GeV x 100 GeV</a:t>
            </a:r>
          </a:p>
        </p:txBody>
      </p:sp>
      <p:grpSp>
        <p:nvGrpSpPr>
          <p:cNvPr id="28" name="Group 27">
            <a:extLst>
              <a:ext uri="{FF2B5EF4-FFF2-40B4-BE49-F238E27FC236}">
                <a16:creationId xmlns:a16="http://schemas.microsoft.com/office/drawing/2014/main" id="{AD52EF74-8C88-F015-65DB-6886398010BF}"/>
              </a:ext>
            </a:extLst>
          </p:cNvPr>
          <p:cNvGrpSpPr/>
          <p:nvPr/>
        </p:nvGrpSpPr>
        <p:grpSpPr>
          <a:xfrm>
            <a:off x="3253569" y="4272591"/>
            <a:ext cx="2890033" cy="1720394"/>
            <a:chOff x="3487041" y="4272591"/>
            <a:chExt cx="2890033" cy="1720394"/>
          </a:xfrm>
        </p:grpSpPr>
        <p:grpSp>
          <p:nvGrpSpPr>
            <p:cNvPr id="32" name="Group 31">
              <a:extLst>
                <a:ext uri="{FF2B5EF4-FFF2-40B4-BE49-F238E27FC236}">
                  <a16:creationId xmlns:a16="http://schemas.microsoft.com/office/drawing/2014/main" id="{74F336A2-7AA0-B464-E79F-BA0A9D87F779}"/>
                </a:ext>
              </a:extLst>
            </p:cNvPr>
            <p:cNvGrpSpPr/>
            <p:nvPr/>
          </p:nvGrpSpPr>
          <p:grpSpPr>
            <a:xfrm>
              <a:off x="3687190" y="4272591"/>
              <a:ext cx="2689884" cy="1445827"/>
              <a:chOff x="3687190" y="4729791"/>
              <a:chExt cx="2689884" cy="1445827"/>
            </a:xfrm>
          </p:grpSpPr>
          <p:cxnSp>
            <p:nvCxnSpPr>
              <p:cNvPr id="21" name="Straight Connector 20">
                <a:extLst>
                  <a:ext uri="{FF2B5EF4-FFF2-40B4-BE49-F238E27FC236}">
                    <a16:creationId xmlns:a16="http://schemas.microsoft.com/office/drawing/2014/main" id="{B36D7A59-22BA-ACA7-5DF4-F618B24864D3}"/>
                  </a:ext>
                </a:extLst>
              </p:cNvPr>
              <p:cNvCxnSpPr>
                <a:cxnSpLocks/>
              </p:cNvCxnSpPr>
              <p:nvPr/>
            </p:nvCxnSpPr>
            <p:spPr>
              <a:xfrm flipV="1">
                <a:off x="3687190" y="5030756"/>
                <a:ext cx="2484881" cy="114486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6BA5D21-9D10-1E97-F44C-B6CB798B29C0}"/>
                  </a:ext>
                </a:extLst>
              </p:cNvPr>
              <p:cNvSpPr txBox="1"/>
              <p:nvPr/>
            </p:nvSpPr>
            <p:spPr>
              <a:xfrm>
                <a:off x="5951958" y="4729791"/>
                <a:ext cx="425116" cy="584775"/>
              </a:xfrm>
              <a:prstGeom prst="rect">
                <a:avLst/>
              </a:prstGeom>
              <a:noFill/>
            </p:spPr>
            <p:txBody>
              <a:bodyPr wrap="none" rtlCol="0">
                <a:spAutoFit/>
              </a:bodyPr>
              <a:lstStyle/>
              <a:p>
                <a:r>
                  <a:rPr lang="en-US" sz="3200">
                    <a:solidFill>
                      <a:srgbClr val="00B050"/>
                    </a:solidFill>
                  </a:rPr>
                  <a:t>+</a:t>
                </a:r>
              </a:p>
            </p:txBody>
          </p:sp>
        </p:grpSp>
        <p:sp>
          <p:nvSpPr>
            <p:cNvPr id="62" name="TextBox 61">
              <a:extLst>
                <a:ext uri="{FF2B5EF4-FFF2-40B4-BE49-F238E27FC236}">
                  <a16:creationId xmlns:a16="http://schemas.microsoft.com/office/drawing/2014/main" id="{2E23530D-2BE7-C742-F849-448661F2DF09}"/>
                </a:ext>
              </a:extLst>
            </p:cNvPr>
            <p:cNvSpPr txBox="1"/>
            <p:nvPr/>
          </p:nvSpPr>
          <p:spPr>
            <a:xfrm>
              <a:off x="3487041" y="5408210"/>
              <a:ext cx="425116" cy="584775"/>
            </a:xfrm>
            <a:prstGeom prst="rect">
              <a:avLst/>
            </a:prstGeom>
            <a:noFill/>
          </p:spPr>
          <p:txBody>
            <a:bodyPr wrap="none" rtlCol="0">
              <a:spAutoFit/>
            </a:bodyPr>
            <a:lstStyle/>
            <a:p>
              <a:r>
                <a:rPr lang="en-US" sz="3200">
                  <a:solidFill>
                    <a:srgbClr val="00B050"/>
                  </a:solidFill>
                </a:rPr>
                <a:t>+</a:t>
              </a:r>
            </a:p>
          </p:txBody>
        </p:sp>
      </p:grpSp>
      <p:sp>
        <p:nvSpPr>
          <p:cNvPr id="25" name="TextBox 24">
            <a:extLst>
              <a:ext uri="{FF2B5EF4-FFF2-40B4-BE49-F238E27FC236}">
                <a16:creationId xmlns:a16="http://schemas.microsoft.com/office/drawing/2014/main" id="{F3BD2AA2-E503-1005-FAED-00DDE5456AF2}"/>
              </a:ext>
            </a:extLst>
          </p:cNvPr>
          <p:cNvSpPr txBox="1"/>
          <p:nvPr/>
        </p:nvSpPr>
        <p:spPr>
          <a:xfrm rot="16200000">
            <a:off x="-1845748" y="3319563"/>
            <a:ext cx="4654955" cy="461665"/>
          </a:xfrm>
          <a:prstGeom prst="rect">
            <a:avLst/>
          </a:prstGeom>
          <a:solidFill>
            <a:schemeClr val="bg1"/>
          </a:solidFill>
        </p:spPr>
        <p:txBody>
          <a:bodyPr wrap="square" rtlCol="0">
            <a:spAutoFit/>
          </a:bodyPr>
          <a:lstStyle/>
          <a:p>
            <a:pPr algn="ctr"/>
            <a:r>
              <a:rPr lang="en-US" sz="2400"/>
              <a:t>Average Luminosity (cm</a:t>
            </a:r>
            <a:r>
              <a:rPr lang="en-US" sz="2400" baseline="30000"/>
              <a:t>-2</a:t>
            </a:r>
            <a:r>
              <a:rPr lang="en-US" sz="2400"/>
              <a:t> s</a:t>
            </a:r>
            <a:r>
              <a:rPr lang="en-US" sz="2400" baseline="30000"/>
              <a:t>-1</a:t>
            </a:r>
            <a:r>
              <a:rPr lang="en-US" sz="2400"/>
              <a:t>)</a:t>
            </a:r>
          </a:p>
        </p:txBody>
      </p:sp>
      <p:sp>
        <p:nvSpPr>
          <p:cNvPr id="34" name="TextBox 33">
            <a:extLst>
              <a:ext uri="{FF2B5EF4-FFF2-40B4-BE49-F238E27FC236}">
                <a16:creationId xmlns:a16="http://schemas.microsoft.com/office/drawing/2014/main" id="{4A3BE6DD-DCFA-9B90-3B97-123AA48FB072}"/>
              </a:ext>
            </a:extLst>
          </p:cNvPr>
          <p:cNvSpPr txBox="1"/>
          <p:nvPr/>
        </p:nvSpPr>
        <p:spPr>
          <a:xfrm>
            <a:off x="1890534" y="6226850"/>
            <a:ext cx="5788142" cy="461665"/>
          </a:xfrm>
          <a:prstGeom prst="rect">
            <a:avLst/>
          </a:prstGeom>
          <a:solidFill>
            <a:schemeClr val="bg1"/>
          </a:solidFill>
        </p:spPr>
        <p:txBody>
          <a:bodyPr wrap="square" rtlCol="0">
            <a:spAutoFit/>
          </a:bodyPr>
          <a:lstStyle/>
          <a:p>
            <a:pPr algn="ctr"/>
            <a:r>
              <a:rPr lang="en-US" sz="2400"/>
              <a:t>e-p Center-of-Mass Energy [GeV]</a:t>
            </a:r>
          </a:p>
        </p:txBody>
      </p:sp>
      <p:grpSp>
        <p:nvGrpSpPr>
          <p:cNvPr id="67" name="Group 66">
            <a:extLst>
              <a:ext uri="{FF2B5EF4-FFF2-40B4-BE49-F238E27FC236}">
                <a16:creationId xmlns:a16="http://schemas.microsoft.com/office/drawing/2014/main" id="{E9DF3AAB-6E9C-8744-0031-43FD8FBE40AC}"/>
              </a:ext>
            </a:extLst>
          </p:cNvPr>
          <p:cNvGrpSpPr/>
          <p:nvPr/>
        </p:nvGrpSpPr>
        <p:grpSpPr>
          <a:xfrm>
            <a:off x="3233355" y="4739967"/>
            <a:ext cx="2904572" cy="1753523"/>
            <a:chOff x="3466827" y="4739967"/>
            <a:chExt cx="2904572" cy="1753523"/>
          </a:xfrm>
        </p:grpSpPr>
        <p:sp>
          <p:nvSpPr>
            <p:cNvPr id="37" name="TextBox 36">
              <a:extLst>
                <a:ext uri="{FF2B5EF4-FFF2-40B4-BE49-F238E27FC236}">
                  <a16:creationId xmlns:a16="http://schemas.microsoft.com/office/drawing/2014/main" id="{4D99C97A-5630-7A37-8EEB-22D12B7F87C8}"/>
                </a:ext>
              </a:extLst>
            </p:cNvPr>
            <p:cNvSpPr txBox="1"/>
            <p:nvPr/>
          </p:nvSpPr>
          <p:spPr>
            <a:xfrm>
              <a:off x="5946283" y="4739967"/>
              <a:ext cx="425116" cy="584775"/>
            </a:xfrm>
            <a:prstGeom prst="rect">
              <a:avLst/>
            </a:prstGeom>
            <a:noFill/>
            <a:ln>
              <a:noFill/>
            </a:ln>
          </p:spPr>
          <p:txBody>
            <a:bodyPr wrap="none" rtlCol="0">
              <a:spAutoFit/>
            </a:bodyPr>
            <a:lstStyle/>
            <a:p>
              <a:r>
                <a:rPr lang="en-US" sz="3200">
                  <a:solidFill>
                    <a:srgbClr val="FF9300"/>
                  </a:solidFill>
                </a:rPr>
                <a:t>+</a:t>
              </a:r>
            </a:p>
          </p:txBody>
        </p:sp>
        <p:sp>
          <p:nvSpPr>
            <p:cNvPr id="40" name="TextBox 39">
              <a:extLst>
                <a:ext uri="{FF2B5EF4-FFF2-40B4-BE49-F238E27FC236}">
                  <a16:creationId xmlns:a16="http://schemas.microsoft.com/office/drawing/2014/main" id="{E8C59293-1BEF-6238-CA69-EE1DEFE1E155}"/>
                </a:ext>
              </a:extLst>
            </p:cNvPr>
            <p:cNvSpPr txBox="1"/>
            <p:nvPr/>
          </p:nvSpPr>
          <p:spPr>
            <a:xfrm>
              <a:off x="3466827" y="5908715"/>
              <a:ext cx="425116" cy="584775"/>
            </a:xfrm>
            <a:prstGeom prst="rect">
              <a:avLst/>
            </a:prstGeom>
            <a:noFill/>
            <a:ln>
              <a:noFill/>
            </a:ln>
          </p:spPr>
          <p:txBody>
            <a:bodyPr wrap="none" rtlCol="0">
              <a:spAutoFit/>
            </a:bodyPr>
            <a:lstStyle/>
            <a:p>
              <a:r>
                <a:rPr lang="en-US" sz="3200">
                  <a:solidFill>
                    <a:srgbClr val="FF9300"/>
                  </a:solidFill>
                </a:rPr>
                <a:t>+</a:t>
              </a:r>
            </a:p>
          </p:txBody>
        </p:sp>
        <p:cxnSp>
          <p:nvCxnSpPr>
            <p:cNvPr id="53" name="Straight Connector 52">
              <a:extLst>
                <a:ext uri="{FF2B5EF4-FFF2-40B4-BE49-F238E27FC236}">
                  <a16:creationId xmlns:a16="http://schemas.microsoft.com/office/drawing/2014/main" id="{DF6498F1-206E-BDC3-DB64-5F68C52A89AE}"/>
                </a:ext>
              </a:extLst>
            </p:cNvPr>
            <p:cNvCxnSpPr>
              <a:cxnSpLocks/>
            </p:cNvCxnSpPr>
            <p:nvPr/>
          </p:nvCxnSpPr>
          <p:spPr>
            <a:xfrm flipV="1">
              <a:off x="3662882" y="5077422"/>
              <a:ext cx="2484881" cy="1144862"/>
            </a:xfrm>
            <a:prstGeom prst="line">
              <a:avLst/>
            </a:prstGeom>
            <a:ln w="38100">
              <a:solidFill>
                <a:srgbClr val="FF930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8DC8DE76-0DBD-E818-3581-CBE5137E5CE9}"/>
              </a:ext>
            </a:extLst>
          </p:cNvPr>
          <p:cNvSpPr txBox="1"/>
          <p:nvPr/>
        </p:nvSpPr>
        <p:spPr>
          <a:xfrm>
            <a:off x="4458334" y="1013788"/>
            <a:ext cx="3398765" cy="584775"/>
          </a:xfrm>
          <a:prstGeom prst="rect">
            <a:avLst/>
          </a:prstGeom>
          <a:noFill/>
          <a:ln>
            <a:solidFill>
              <a:schemeClr val="tx1"/>
            </a:solidFill>
          </a:ln>
        </p:spPr>
        <p:txBody>
          <a:bodyPr wrap="square" rtlCol="0">
            <a:spAutoFit/>
          </a:bodyPr>
          <a:lstStyle/>
          <a:p>
            <a:r>
              <a:rPr lang="en-US" sz="1600" dirty="0"/>
              <a:t>From the March 27</a:t>
            </a:r>
            <a:r>
              <a:rPr lang="en-US" sz="1600" baseline="30000" dirty="0"/>
              <a:t>th</a:t>
            </a:r>
            <a:r>
              <a:rPr lang="en-US" sz="1600" dirty="0"/>
              <a:t> GM: </a:t>
            </a:r>
          </a:p>
          <a:p>
            <a:r>
              <a:rPr lang="en-US" sz="1600" dirty="0">
                <a:hlinkClick r:id="rId3"/>
              </a:rPr>
              <a:t>https://indico.bnl.gov/event/31936/</a:t>
            </a:r>
            <a:endParaRPr lang="en-US" sz="1600" dirty="0"/>
          </a:p>
        </p:txBody>
      </p:sp>
    </p:spTree>
    <p:extLst>
      <p:ext uri="{BB962C8B-B14F-4D97-AF65-F5344CB8AC3E}">
        <p14:creationId xmlns:p14="http://schemas.microsoft.com/office/powerpoint/2010/main" val="162411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AAD69-5BFC-E548-8369-3AF5BB2966F5}"/>
              </a:ext>
            </a:extLst>
          </p:cNvPr>
          <p:cNvSpPr>
            <a:spLocks noGrp="1"/>
          </p:cNvSpPr>
          <p:nvPr>
            <p:ph type="title"/>
          </p:nvPr>
        </p:nvSpPr>
        <p:spPr>
          <a:xfrm>
            <a:off x="462578" y="8710"/>
            <a:ext cx="11499925" cy="481408"/>
          </a:xfrm>
        </p:spPr>
        <p:txBody>
          <a:bodyPr/>
          <a:lstStyle/>
          <a:p>
            <a:r>
              <a:rPr lang="en-US" dirty="0"/>
              <a:t>(Potential) New IR layout to reduce Risk and Cost of SC Magnets</a:t>
            </a:r>
          </a:p>
        </p:txBody>
      </p:sp>
      <p:sp>
        <p:nvSpPr>
          <p:cNvPr id="3" name="Content Placeholder 2">
            <a:extLst>
              <a:ext uri="{FF2B5EF4-FFF2-40B4-BE49-F238E27FC236}">
                <a16:creationId xmlns:a16="http://schemas.microsoft.com/office/drawing/2014/main" id="{97F94719-9199-1FBF-4B82-D4B9C98B7D3A}"/>
              </a:ext>
            </a:extLst>
          </p:cNvPr>
          <p:cNvSpPr>
            <a:spLocks noGrp="1"/>
          </p:cNvSpPr>
          <p:nvPr>
            <p:ph idx="1"/>
          </p:nvPr>
        </p:nvSpPr>
        <p:spPr>
          <a:xfrm>
            <a:off x="462578" y="525568"/>
            <a:ext cx="11499925" cy="4865858"/>
          </a:xfrm>
        </p:spPr>
        <p:txBody>
          <a:bodyPr>
            <a:normAutofit/>
          </a:bodyPr>
          <a:lstStyle/>
          <a:p>
            <a:r>
              <a:rPr lang="en-US" sz="2000" dirty="0"/>
              <a:t>Magnet apertures mostly come from transverse momentum requirement to capture particles with </a:t>
            </a:r>
            <a:r>
              <a:rPr lang="en-US" sz="2000" dirty="0" err="1"/>
              <a:t>pT</a:t>
            </a:r>
            <a:r>
              <a:rPr lang="en-US" sz="2000" dirty="0"/>
              <a:t> &lt; 1.3 GeV in forward detectors </a:t>
            </a:r>
            <a:r>
              <a:rPr lang="en-US" sz="2000" dirty="0">
                <a:sym typeface="Wingdings" pitchFamily="2" charset="2"/>
              </a:rPr>
              <a:t> see slide 3</a:t>
            </a:r>
            <a:endParaRPr lang="en-US" sz="2000" dirty="0"/>
          </a:p>
          <a:p>
            <a:r>
              <a:rPr lang="en-US" sz="2000" dirty="0"/>
              <a:t>General Idea: Capture transverse momentum earlier between B0ApF and B0pF</a:t>
            </a:r>
          </a:p>
          <a:p>
            <a:pPr marL="0" indent="0">
              <a:buNone/>
            </a:pPr>
            <a:r>
              <a:rPr lang="en-US" sz="2000" dirty="0">
                <a:sym typeface="Wingdings" pitchFamily="2" charset="2"/>
              </a:rPr>
              <a:t> </a:t>
            </a:r>
            <a:r>
              <a:rPr lang="en-US" sz="2000" dirty="0"/>
              <a:t>Add space between B0pF and B0ApF and Increase B0pF integrated field</a:t>
            </a:r>
          </a:p>
          <a:p>
            <a:pPr marL="342900" lvl="1" indent="0">
              <a:buNone/>
            </a:pPr>
            <a:r>
              <a:rPr lang="en-US" sz="1400" dirty="0">
                <a:sym typeface="Wingdings" pitchFamily="2" charset="2"/>
              </a:rPr>
              <a:t> </a:t>
            </a:r>
            <a:r>
              <a:rPr lang="en-US" sz="1400" dirty="0"/>
              <a:t>Integral field from B0pF of 2.4 </a:t>
            </a:r>
            <a:r>
              <a:rPr lang="en-US" sz="1400" dirty="0" err="1"/>
              <a:t>T·m</a:t>
            </a:r>
            <a:endParaRPr lang="en-US" sz="1400" dirty="0"/>
          </a:p>
          <a:p>
            <a:pPr marL="342900" lvl="1" indent="0">
              <a:buNone/>
            </a:pPr>
            <a:r>
              <a:rPr lang="en-US" sz="1400" dirty="0">
                <a:sym typeface="Wingdings" pitchFamily="2" charset="2"/>
              </a:rPr>
              <a:t></a:t>
            </a:r>
            <a:r>
              <a:rPr lang="en-US" sz="1400" dirty="0"/>
              <a:t> reduce B0 aperture to 15 </a:t>
            </a:r>
            <a:r>
              <a:rPr lang="en-US" sz="1400" dirty="0" err="1"/>
              <a:t>mrad</a:t>
            </a:r>
            <a:r>
              <a:rPr lang="en-US" sz="1400" dirty="0"/>
              <a:t> and remove trackers and </a:t>
            </a:r>
            <a:r>
              <a:rPr lang="en-US" sz="1400" dirty="0" err="1"/>
              <a:t>ECal</a:t>
            </a:r>
            <a:endParaRPr lang="en-US" sz="1400" dirty="0"/>
          </a:p>
          <a:p>
            <a:r>
              <a:rPr lang="en-US" sz="2000" dirty="0"/>
              <a:t>1.5 m after B0pF for detector hardware </a:t>
            </a:r>
            <a:r>
              <a:rPr lang="en-US" sz="2000" dirty="0">
                <a:sym typeface="Wingdings" pitchFamily="2" charset="2"/>
              </a:rPr>
              <a:t> Roman Pots, Off momentum detectors and B0 detectors</a:t>
            </a:r>
          </a:p>
          <a:p>
            <a:r>
              <a:rPr lang="en-US" sz="2000" dirty="0">
                <a:sym typeface="Wingdings" pitchFamily="2" charset="2"/>
              </a:rPr>
              <a:t>Important;</a:t>
            </a:r>
          </a:p>
          <a:p>
            <a:pPr lvl="1"/>
            <a:r>
              <a:rPr lang="en-US" sz="1400" dirty="0"/>
              <a:t>Need sufficient separation between circulating beam and ZDC</a:t>
            </a:r>
          </a:p>
          <a:p>
            <a:pPr lvl="1"/>
            <a:r>
              <a:rPr lang="en-US" sz="1400" dirty="0"/>
              <a:t>Need sufficient separation between HSR and ESR at crab cavities</a:t>
            </a:r>
          </a:p>
          <a:p>
            <a:r>
              <a:rPr lang="en-US" sz="1800" dirty="0"/>
              <a:t>Investigate right now if there is a real gain to apertures, if we transport only the 4mrad neutron cone to the ZDC</a:t>
            </a:r>
          </a:p>
          <a:p>
            <a:endParaRPr lang="en-US" sz="2000" dirty="0"/>
          </a:p>
          <a:p>
            <a:pPr marL="0" indent="0">
              <a:buNone/>
            </a:pPr>
            <a:endParaRPr lang="en-US" sz="2000" dirty="0"/>
          </a:p>
          <a:p>
            <a:pPr marL="0" indent="0">
              <a:buNone/>
            </a:pPr>
            <a:endParaRPr lang="en-US" sz="2000" dirty="0"/>
          </a:p>
          <a:p>
            <a:endParaRPr lang="en-US" sz="2000" dirty="0"/>
          </a:p>
        </p:txBody>
      </p:sp>
      <p:sp>
        <p:nvSpPr>
          <p:cNvPr id="4" name="Slide Number Placeholder 3">
            <a:extLst>
              <a:ext uri="{FF2B5EF4-FFF2-40B4-BE49-F238E27FC236}">
                <a16:creationId xmlns:a16="http://schemas.microsoft.com/office/drawing/2014/main" id="{4975327E-D374-665F-4509-37A9E08EBC7B}"/>
              </a:ext>
            </a:extLst>
          </p:cNvPr>
          <p:cNvSpPr>
            <a:spLocks noGrp="1"/>
          </p:cNvSpPr>
          <p:nvPr>
            <p:ph type="sldNum" sz="quarter" idx="4"/>
          </p:nvPr>
        </p:nvSpPr>
        <p:spPr>
          <a:xfrm>
            <a:off x="11759513" y="6484165"/>
            <a:ext cx="432487" cy="365125"/>
          </a:xfrm>
          <a:prstGeom prst="rect">
            <a:avLst/>
          </a:prstGeom>
        </p:spPr>
        <p:txBody>
          <a:bodyPr lIns="0" tIns="0" rIns="0" bIns="0" anchor="ctr"/>
          <a:lstStyle>
            <a:defPPr>
              <a:defRPr lang="en-US"/>
            </a:defPPr>
            <a:lvl1pPr marL="0" algn="ctr" defTabSz="914400" rtl="0" eaLnBrk="1" latinLnBrk="0" hangingPunct="1">
              <a:defRPr sz="1100" b="1"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1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6" name="Picture 5" descr="A diagram of a vacuum&#10;&#10;AI-generated content may be incorrect.">
            <a:extLst>
              <a:ext uri="{FF2B5EF4-FFF2-40B4-BE49-F238E27FC236}">
                <a16:creationId xmlns:a16="http://schemas.microsoft.com/office/drawing/2014/main" id="{DBEC74AA-AE63-E287-6288-B985FD60545E}"/>
              </a:ext>
            </a:extLst>
          </p:cNvPr>
          <p:cNvPicPr>
            <a:picLocks noChangeAspect="1"/>
          </p:cNvPicPr>
          <p:nvPr/>
        </p:nvPicPr>
        <p:blipFill>
          <a:blip r:embed="rId2"/>
          <a:stretch>
            <a:fillRect/>
          </a:stretch>
        </p:blipFill>
        <p:spPr>
          <a:xfrm>
            <a:off x="2226913" y="3972232"/>
            <a:ext cx="6426861" cy="2877058"/>
          </a:xfrm>
          <a:prstGeom prst="rect">
            <a:avLst/>
          </a:prstGeom>
        </p:spPr>
      </p:pic>
      <p:sp>
        <p:nvSpPr>
          <p:cNvPr id="8" name="Rectangle 7">
            <a:extLst>
              <a:ext uri="{FF2B5EF4-FFF2-40B4-BE49-F238E27FC236}">
                <a16:creationId xmlns:a16="http://schemas.microsoft.com/office/drawing/2014/main" id="{348A78DC-8D60-DB32-C3E6-CA129A12575C}"/>
              </a:ext>
            </a:extLst>
          </p:cNvPr>
          <p:cNvSpPr/>
          <p:nvPr/>
        </p:nvSpPr>
        <p:spPr>
          <a:xfrm>
            <a:off x="6359235" y="4858866"/>
            <a:ext cx="332510" cy="369332"/>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E57B5977-539D-2876-F6E1-A16AE73FE0F4}"/>
              </a:ext>
            </a:extLst>
          </p:cNvPr>
          <p:cNvSpPr/>
          <p:nvPr/>
        </p:nvSpPr>
        <p:spPr>
          <a:xfrm>
            <a:off x="6376554" y="5871061"/>
            <a:ext cx="332510" cy="369332"/>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659398B7-C7F9-EDC3-4D88-B66739B97242}"/>
              </a:ext>
            </a:extLst>
          </p:cNvPr>
          <p:cNvSpPr txBox="1"/>
          <p:nvPr/>
        </p:nvSpPr>
        <p:spPr>
          <a:xfrm>
            <a:off x="6376554" y="4275315"/>
            <a:ext cx="1326004" cy="646331"/>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96FF"/>
              </a:buClr>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PbWO4</a:t>
            </a:r>
          </a:p>
          <a:p>
            <a:pPr marL="0" marR="0" lvl="0" indent="0" algn="l" defTabSz="914400" rtl="0" eaLnBrk="1" fontAlgn="auto" latinLnBrk="0" hangingPunct="1">
              <a:lnSpc>
                <a:spcPct val="100000"/>
              </a:lnSpc>
              <a:spcBef>
                <a:spcPts val="0"/>
              </a:spcBef>
              <a:spcAft>
                <a:spcPts val="0"/>
              </a:spcAft>
              <a:buClr>
                <a:srgbClr val="0096FF"/>
              </a:buClr>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calorimeter</a:t>
            </a:r>
          </a:p>
        </p:txBody>
      </p:sp>
      <p:sp>
        <p:nvSpPr>
          <p:cNvPr id="5" name="TextBox 4">
            <a:extLst>
              <a:ext uri="{FF2B5EF4-FFF2-40B4-BE49-F238E27FC236}">
                <a16:creationId xmlns:a16="http://schemas.microsoft.com/office/drawing/2014/main" id="{21EDCD82-F7B3-AD75-78F6-A5B4A9E8ED28}"/>
              </a:ext>
            </a:extLst>
          </p:cNvPr>
          <p:cNvSpPr txBox="1"/>
          <p:nvPr/>
        </p:nvSpPr>
        <p:spPr>
          <a:xfrm>
            <a:off x="8360748" y="4306092"/>
            <a:ext cx="3398765" cy="584775"/>
          </a:xfrm>
          <a:prstGeom prst="rect">
            <a:avLst/>
          </a:prstGeom>
          <a:noFill/>
          <a:ln>
            <a:solidFill>
              <a:schemeClr val="tx1"/>
            </a:solidFill>
          </a:ln>
        </p:spPr>
        <p:txBody>
          <a:bodyPr wrap="square" rtlCol="0">
            <a:spAutoFit/>
          </a:bodyPr>
          <a:lstStyle/>
          <a:p>
            <a:r>
              <a:rPr lang="en-US" sz="1600" dirty="0"/>
              <a:t>From the March 27</a:t>
            </a:r>
            <a:r>
              <a:rPr lang="en-US" sz="1600" baseline="30000" dirty="0"/>
              <a:t>th</a:t>
            </a:r>
            <a:r>
              <a:rPr lang="en-US" sz="1600" dirty="0"/>
              <a:t> GM: </a:t>
            </a:r>
          </a:p>
          <a:p>
            <a:r>
              <a:rPr lang="en-US" sz="1600" dirty="0">
                <a:hlinkClick r:id="rId3"/>
              </a:rPr>
              <a:t>https://indico.bnl.gov/event/31936/</a:t>
            </a:r>
            <a:endParaRPr lang="en-US" sz="1600" dirty="0"/>
          </a:p>
        </p:txBody>
      </p:sp>
    </p:spTree>
    <p:extLst>
      <p:ext uri="{BB962C8B-B14F-4D97-AF65-F5344CB8AC3E}">
        <p14:creationId xmlns:p14="http://schemas.microsoft.com/office/powerpoint/2010/main" val="2543651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CCA763-6E7E-5660-77BC-7C88D518AF1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5AF08AF0-DBDD-06F1-0FAF-C6E8550815A8}"/>
              </a:ext>
            </a:extLst>
          </p:cNvPr>
          <p:cNvSpPr>
            <a:spLocks noGrp="1"/>
          </p:cNvSpPr>
          <p:nvPr>
            <p:ph type="title"/>
          </p:nvPr>
        </p:nvSpPr>
        <p:spPr>
          <a:xfrm>
            <a:off x="462579" y="0"/>
            <a:ext cx="11499925" cy="499993"/>
          </a:xfrm>
        </p:spPr>
        <p:txBody>
          <a:bodyPr/>
          <a:lstStyle/>
          <a:p>
            <a:r>
              <a:rPr lang="en-US" dirty="0"/>
              <a:t>From Now to Layout 3 </a:t>
            </a:r>
          </a:p>
        </p:txBody>
      </p:sp>
      <p:sp>
        <p:nvSpPr>
          <p:cNvPr id="6" name="Content Placeholder 5">
            <a:extLst>
              <a:ext uri="{FF2B5EF4-FFF2-40B4-BE49-F238E27FC236}">
                <a16:creationId xmlns:a16="http://schemas.microsoft.com/office/drawing/2014/main" id="{9744A9F9-944D-5880-3F0F-9FAC5E0F391F}"/>
              </a:ext>
            </a:extLst>
          </p:cNvPr>
          <p:cNvSpPr>
            <a:spLocks noGrp="1"/>
          </p:cNvSpPr>
          <p:nvPr>
            <p:ph idx="1"/>
          </p:nvPr>
        </p:nvSpPr>
        <p:spPr>
          <a:xfrm>
            <a:off x="284797" y="591381"/>
            <a:ext cx="4389616" cy="5633826"/>
          </a:xfrm>
        </p:spPr>
        <p:txBody>
          <a:bodyPr>
            <a:noAutofit/>
          </a:bodyPr>
          <a:lstStyle/>
          <a:p>
            <a:r>
              <a:rPr lang="en-US" sz="1400" dirty="0"/>
              <a:t>Add 1.5 m of drift between B0pF and B0ApF for detector</a:t>
            </a:r>
          </a:p>
          <a:p>
            <a:r>
              <a:rPr lang="en-US" sz="1400" dirty="0"/>
              <a:t>No longer need to transmit high transverse momentum particles</a:t>
            </a:r>
          </a:p>
          <a:p>
            <a:r>
              <a:rPr lang="en-US" sz="1400" dirty="0"/>
              <a:t>Still must transmit neutral cone</a:t>
            </a:r>
          </a:p>
          <a:p>
            <a:r>
              <a:rPr lang="en-US" sz="1400" dirty="0"/>
              <a:t>Reduce magnet apertures. Will also reduce quadrupole lengths.</a:t>
            </a:r>
          </a:p>
          <a:p>
            <a:r>
              <a:rPr lang="en-US" sz="1400" dirty="0"/>
              <a:t>Minimum B0pF integrated gradient 2.4 </a:t>
            </a:r>
            <a:r>
              <a:rPr lang="en-US" sz="1400" dirty="0" err="1"/>
              <a:t>T·m</a:t>
            </a:r>
            <a:endParaRPr lang="en-US" sz="1400" dirty="0"/>
          </a:p>
          <a:p>
            <a:endParaRPr lang="en-US" sz="800" dirty="0"/>
          </a:p>
          <a:p>
            <a:r>
              <a:rPr lang="en-US" sz="1400" dirty="0"/>
              <a:t>B0pF uses the same basic design as the existing one</a:t>
            </a:r>
          </a:p>
          <a:p>
            <a:r>
              <a:rPr lang="en-US" sz="1400" dirty="0"/>
              <a:t>Remaining magnets have ESR edge along the neutral cone</a:t>
            </a:r>
          </a:p>
          <a:p>
            <a:pPr lvl="1"/>
            <a:r>
              <a:rPr lang="en-US" sz="1400" dirty="0"/>
              <a:t>Apertures are not aligned</a:t>
            </a:r>
          </a:p>
          <a:p>
            <a:r>
              <a:rPr lang="en-US" sz="1400" dirty="0"/>
              <a:t>Retain B1pF/B1ApF lengths, common design</a:t>
            </a:r>
          </a:p>
          <a:p>
            <a:r>
              <a:rPr lang="en-US" sz="1400" dirty="0"/>
              <a:t>Keep fields at beam tube to 4.5 T</a:t>
            </a:r>
          </a:p>
          <a:p>
            <a:r>
              <a:rPr lang="en-US" sz="1400" dirty="0"/>
              <a:t>Keep ZDC and downstream layout the same</a:t>
            </a:r>
          </a:p>
          <a:p>
            <a:r>
              <a:rPr lang="en-US" sz="1400" dirty="0"/>
              <a:t>Tried a solution without B0ApF, all bending in B0pF</a:t>
            </a:r>
          </a:p>
          <a:p>
            <a:pPr lvl="1"/>
            <a:r>
              <a:rPr lang="en-US" sz="1400" dirty="0"/>
              <a:t>B0pF probably too long, difficult quench protection</a:t>
            </a:r>
          </a:p>
          <a:p>
            <a:r>
              <a:rPr lang="en-US" sz="1400" dirty="0"/>
              <a:t>Haven’t run complete suite of configurations, did some educated guessing </a:t>
            </a:r>
            <a:r>
              <a:rPr lang="en-US" sz="1400" dirty="0">
                <a:sym typeface="Wingdings" pitchFamily="2" charset="2"/>
              </a:rPr>
              <a:t></a:t>
            </a:r>
            <a:r>
              <a:rPr lang="en-US" sz="1400" dirty="0"/>
              <a:t> Correct within 20%?</a:t>
            </a:r>
          </a:p>
          <a:p>
            <a:endParaRPr lang="en-US" sz="1400" dirty="0"/>
          </a:p>
        </p:txBody>
      </p:sp>
      <p:sp>
        <p:nvSpPr>
          <p:cNvPr id="7" name="Text Placeholder 6">
            <a:extLst>
              <a:ext uri="{FF2B5EF4-FFF2-40B4-BE49-F238E27FC236}">
                <a16:creationId xmlns:a16="http://schemas.microsoft.com/office/drawing/2014/main" id="{DC3D6101-09EB-C2D7-5F5E-76835F54E456}"/>
              </a:ext>
            </a:extLst>
          </p:cNvPr>
          <p:cNvSpPr>
            <a:spLocks noGrp="1"/>
          </p:cNvSpPr>
          <p:nvPr>
            <p:ph type="body" sz="quarter" idx="10"/>
          </p:nvPr>
        </p:nvSpPr>
        <p:spPr/>
        <p:txBody>
          <a:bodyPr/>
          <a:lstStyle/>
          <a:p>
            <a:r>
              <a:rPr lang="en-US" dirty="0"/>
              <a:t>March 17, 2026</a:t>
            </a:r>
          </a:p>
        </p:txBody>
      </p:sp>
      <p:sp>
        <p:nvSpPr>
          <p:cNvPr id="8" name="Text Placeholder 7">
            <a:extLst>
              <a:ext uri="{FF2B5EF4-FFF2-40B4-BE49-F238E27FC236}">
                <a16:creationId xmlns:a16="http://schemas.microsoft.com/office/drawing/2014/main" id="{1C08314C-D51D-8E89-197F-F2897141440B}"/>
              </a:ext>
            </a:extLst>
          </p:cNvPr>
          <p:cNvSpPr>
            <a:spLocks noGrp="1"/>
          </p:cNvSpPr>
          <p:nvPr>
            <p:ph type="body" sz="quarter" idx="11"/>
          </p:nvPr>
        </p:nvSpPr>
        <p:spPr/>
        <p:txBody>
          <a:bodyPr/>
          <a:lstStyle/>
          <a:p>
            <a:r>
              <a:rPr lang="en-US" dirty="0"/>
              <a:t>J. Scott Berg</a:t>
            </a:r>
          </a:p>
        </p:txBody>
      </p:sp>
      <p:pic>
        <p:nvPicPr>
          <p:cNvPr id="4" name="Picture 3" descr="Chart&#10;&#10;AI-generated content may be incorrect.">
            <a:extLst>
              <a:ext uri="{FF2B5EF4-FFF2-40B4-BE49-F238E27FC236}">
                <a16:creationId xmlns:a16="http://schemas.microsoft.com/office/drawing/2014/main" id="{323DDB5E-CAF2-E468-25C5-C30E8D64E6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3699" y="552391"/>
            <a:ext cx="7490671" cy="2468880"/>
          </a:xfrm>
          <a:prstGeom prst="rect">
            <a:avLst/>
          </a:prstGeom>
        </p:spPr>
      </p:pic>
      <p:pic>
        <p:nvPicPr>
          <p:cNvPr id="11" name="Graphic 10">
            <a:extLst>
              <a:ext uri="{FF2B5EF4-FFF2-40B4-BE49-F238E27FC236}">
                <a16:creationId xmlns:a16="http://schemas.microsoft.com/office/drawing/2014/main" id="{03CD9DCB-A373-842C-CD47-FFAF5282D2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7977" y="3065140"/>
            <a:ext cx="7459226" cy="2395728"/>
          </a:xfrm>
          <a:prstGeom prst="rect">
            <a:avLst/>
          </a:prstGeom>
        </p:spPr>
      </p:pic>
      <p:sp>
        <p:nvSpPr>
          <p:cNvPr id="3" name="TextBox 2">
            <a:extLst>
              <a:ext uri="{FF2B5EF4-FFF2-40B4-BE49-F238E27FC236}">
                <a16:creationId xmlns:a16="http://schemas.microsoft.com/office/drawing/2014/main" id="{C18C07CF-E54F-A5FE-363F-7112D898BD69}"/>
              </a:ext>
            </a:extLst>
          </p:cNvPr>
          <p:cNvSpPr txBox="1"/>
          <p:nvPr/>
        </p:nvSpPr>
        <p:spPr>
          <a:xfrm>
            <a:off x="10918739" y="602289"/>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32FF"/>
                </a:solidFill>
                <a:effectLst/>
                <a:uLnTx/>
                <a:uFillTx/>
                <a:latin typeface="Arial" panose="020B0604020202020204"/>
                <a:ea typeface="+mn-ea"/>
                <a:cs typeface="+mn-cs"/>
              </a:rPr>
              <a:t>Now</a:t>
            </a:r>
          </a:p>
        </p:txBody>
      </p:sp>
      <p:sp>
        <p:nvSpPr>
          <p:cNvPr id="9" name="TextBox 8">
            <a:extLst>
              <a:ext uri="{FF2B5EF4-FFF2-40B4-BE49-F238E27FC236}">
                <a16:creationId xmlns:a16="http://schemas.microsoft.com/office/drawing/2014/main" id="{5355A6A0-DF37-26F9-33CF-A446C7DBEA16}"/>
              </a:ext>
            </a:extLst>
          </p:cNvPr>
          <p:cNvSpPr txBox="1"/>
          <p:nvPr/>
        </p:nvSpPr>
        <p:spPr>
          <a:xfrm>
            <a:off x="10956578" y="305966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32FF"/>
                </a:solidFill>
                <a:effectLst/>
                <a:uLnTx/>
                <a:uFillTx/>
                <a:latin typeface="Arial" panose="020B0604020202020204"/>
                <a:ea typeface="+mn-ea"/>
                <a:cs typeface="+mn-cs"/>
              </a:rPr>
              <a:t>New</a:t>
            </a:r>
          </a:p>
        </p:txBody>
      </p:sp>
      <p:sp>
        <p:nvSpPr>
          <p:cNvPr id="10" name="TextBox 9">
            <a:extLst>
              <a:ext uri="{FF2B5EF4-FFF2-40B4-BE49-F238E27FC236}">
                <a16:creationId xmlns:a16="http://schemas.microsoft.com/office/drawing/2014/main" id="{63460802-B3FB-4481-576C-B66E34CDE501}"/>
              </a:ext>
            </a:extLst>
          </p:cNvPr>
          <p:cNvSpPr txBox="1"/>
          <p:nvPr/>
        </p:nvSpPr>
        <p:spPr>
          <a:xfrm>
            <a:off x="6096000" y="5704065"/>
            <a:ext cx="51988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Still need to investigate luminosity consequences</a:t>
            </a:r>
          </a:p>
        </p:txBody>
      </p:sp>
      <p:sp>
        <p:nvSpPr>
          <p:cNvPr id="12" name="TextBox 11">
            <a:extLst>
              <a:ext uri="{FF2B5EF4-FFF2-40B4-BE49-F238E27FC236}">
                <a16:creationId xmlns:a16="http://schemas.microsoft.com/office/drawing/2014/main" id="{09BB497E-BD96-4C80-01D1-7F29967E8581}"/>
              </a:ext>
            </a:extLst>
          </p:cNvPr>
          <p:cNvSpPr txBox="1"/>
          <p:nvPr/>
        </p:nvSpPr>
        <p:spPr>
          <a:xfrm rot="21307130">
            <a:off x="2871592" y="2655489"/>
            <a:ext cx="6817115" cy="1815882"/>
          </a:xfrm>
          <a:prstGeom prst="rect">
            <a:avLst/>
          </a:prstGeom>
          <a:solidFill>
            <a:schemeClr val="bg1">
              <a:lumMod val="85000"/>
            </a:schemeClr>
          </a:solidFill>
          <a:ln w="15875">
            <a:solidFill>
              <a:schemeClr val="bg1">
                <a:lumMod val="65000"/>
              </a:schemeClr>
            </a:solidFill>
          </a:ln>
          <a:effectLst>
            <a:outerShdw blurRad="177800" dist="254000" dir="2700000" algn="tl" rotWithShape="0">
              <a:prstClr val="black">
                <a:alpha val="40000"/>
              </a:prstClr>
            </a:outerShdw>
            <a:softEdge rad="127000"/>
          </a:effectLst>
          <a:scene3d>
            <a:camera prst="orthographicFront"/>
            <a:lightRig rig="threePt" dir="t"/>
          </a:scene3d>
          <a:sp3d>
            <a:bevelB w="114300" prst="artDeco"/>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a:ea typeface="+mn-ea"/>
                <a:cs typeface="+mn-cs"/>
              </a:rPr>
              <a:t>Nothing is decided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Will only be done, if there is a significant gain in making the magnets simpler and there is no significant loss in science</a:t>
            </a:r>
          </a:p>
        </p:txBody>
      </p:sp>
      <p:sp>
        <p:nvSpPr>
          <p:cNvPr id="13" name="TextBox 12">
            <a:extLst>
              <a:ext uri="{FF2B5EF4-FFF2-40B4-BE49-F238E27FC236}">
                <a16:creationId xmlns:a16="http://schemas.microsoft.com/office/drawing/2014/main" id="{864E4A46-0C0F-1C50-7A42-A6D1D939CDA5}"/>
              </a:ext>
            </a:extLst>
          </p:cNvPr>
          <p:cNvSpPr txBox="1"/>
          <p:nvPr/>
        </p:nvSpPr>
        <p:spPr>
          <a:xfrm>
            <a:off x="5986538" y="4614496"/>
            <a:ext cx="3398765" cy="584775"/>
          </a:xfrm>
          <a:prstGeom prst="rect">
            <a:avLst/>
          </a:prstGeom>
          <a:noFill/>
          <a:ln>
            <a:solidFill>
              <a:schemeClr val="tx1"/>
            </a:solidFill>
          </a:ln>
        </p:spPr>
        <p:txBody>
          <a:bodyPr wrap="square" rtlCol="0">
            <a:spAutoFit/>
          </a:bodyPr>
          <a:lstStyle/>
          <a:p>
            <a:r>
              <a:rPr lang="en-US" sz="1600" dirty="0"/>
              <a:t>From the March 27</a:t>
            </a:r>
            <a:r>
              <a:rPr lang="en-US" sz="1600" baseline="30000" dirty="0"/>
              <a:t>th</a:t>
            </a:r>
            <a:r>
              <a:rPr lang="en-US" sz="1600" dirty="0"/>
              <a:t> GM: </a:t>
            </a:r>
          </a:p>
          <a:p>
            <a:r>
              <a:rPr lang="en-US" sz="1600" dirty="0">
                <a:hlinkClick r:id="rId5"/>
              </a:rPr>
              <a:t>https://indico.bnl.gov/event/31936/</a:t>
            </a:r>
            <a:endParaRPr lang="en-US" sz="1600" dirty="0"/>
          </a:p>
        </p:txBody>
      </p:sp>
    </p:spTree>
    <p:extLst>
      <p:ext uri="{BB962C8B-B14F-4D97-AF65-F5344CB8AC3E}">
        <p14:creationId xmlns:p14="http://schemas.microsoft.com/office/powerpoint/2010/main" val="171364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E5E7F-575A-FE7E-F6B5-6660312F08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49B985-0692-DBFD-DCAD-3DDF7FD10D08}"/>
              </a:ext>
            </a:extLst>
          </p:cNvPr>
          <p:cNvSpPr>
            <a:spLocks noGrp="1"/>
          </p:cNvSpPr>
          <p:nvPr>
            <p:ph type="title"/>
          </p:nvPr>
        </p:nvSpPr>
        <p:spPr>
          <a:xfrm>
            <a:off x="249991" y="0"/>
            <a:ext cx="11942010" cy="523415"/>
          </a:xfrm>
        </p:spPr>
        <p:txBody>
          <a:bodyPr>
            <a:noAutofit/>
          </a:bodyPr>
          <a:lstStyle/>
          <a:p>
            <a:r>
              <a:rPr lang="en-US" dirty="0"/>
              <a:t>Update on </a:t>
            </a:r>
            <a:r>
              <a:rPr lang="en-US" sz="2800" b="1" dirty="0">
                <a:latin typeface="+mn-lt"/>
              </a:rPr>
              <a:t>Reviews – Path to Baselining CD-2 </a:t>
            </a:r>
          </a:p>
        </p:txBody>
      </p:sp>
      <p:sp>
        <p:nvSpPr>
          <p:cNvPr id="4" name="TextBox 3">
            <a:extLst>
              <a:ext uri="{FF2B5EF4-FFF2-40B4-BE49-F238E27FC236}">
                <a16:creationId xmlns:a16="http://schemas.microsoft.com/office/drawing/2014/main" id="{648DB66C-0D25-409D-9369-7BFE3F8B8F8D}"/>
              </a:ext>
            </a:extLst>
          </p:cNvPr>
          <p:cNvSpPr txBox="1"/>
          <p:nvPr/>
        </p:nvSpPr>
        <p:spPr>
          <a:xfrm>
            <a:off x="307865" y="603232"/>
            <a:ext cx="11884135" cy="378565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Preliminary Design Reviews (60% design maturity equivalent, called PDR, PDR2 or PDR3, pending the subsystem)</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PDR2: Silicon Tracking Detectors (6.03.01.02.01) – Jan. 27-28, 2026</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PDR2: Polarimetry (6.03.01.11) – February 18, 2026</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Peer Review</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DAQ-Slow Controls (6.03.01.08.02) – May 2026 – Separated from electronics/DAQ to ensure integration in collider common platform, we only have Slow Controls Integration and the controls relies on scope in various areas</a:t>
            </a:r>
            <a:endPar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PDR3: IR Integration and Auxiliary Detectors (6.03.01.10) – </a:t>
            </a: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April 20, 2026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Low-Q2, ZDC, includes 6.10.14 </a:t>
            </a:r>
            <a:r>
              <a:rPr kumimoji="0" lang="en-US" sz="12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lumi</a:t>
            </a: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detector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PDR3: IR Integration and Auxiliary Detectors (6.03.01.10) – July (?) 2026 – B0, RPs, OMDs – Exact Dates TBD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PDR2: AC-LGAD-based Particle Identification Detectors (6.10.04; BTOF, FTOF, common systems) – </a:t>
            </a: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June 3-4, 2026</a:t>
            </a:r>
            <a:endPar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Final Design Reviews (FDR):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Backward EM Calorimetry (6.03.01.04.01)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May 26, 2026</a:t>
            </a:r>
            <a:endPar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More FDRs planning ongoing – see next slide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Project Reviews: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Detector Baseline Readiness Review </a:t>
            </a: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Wingdings" pitchFamily="2" charset="2"/>
              </a:rPr>
              <a:t>Feb 3 – 5, 2026</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BNL Director’s Review – Comprehensive, Mar. 9-12, 2026</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rPr>
              <a:t>DOE OPA Status Review </a:t>
            </a:r>
            <a:r>
              <a:rPr kumimoji="0" lang="en-US" sz="1200" b="0" i="0" u="none" strike="sng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April 28-May 1, 2026 </a:t>
            </a: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September 15-18, 2026</a:t>
            </a:r>
            <a:endPar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DAC – Summer/Fall 2026 – aim is to let DAC review all (PDR and DAC) recommendations that need completion by CD-2 and the status towards CD-3</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CD2 IPR &amp; ICR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Fall 2026?</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Other Meetings: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rPr>
              <a:t>7</a:t>
            </a:r>
            <a:r>
              <a:rPr kumimoji="0" lang="en-US" sz="1200" b="1" i="0" u="none" strike="noStrike" kern="1200" cap="none" spc="0" normalizeH="0" baseline="3000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rPr>
              <a:t>th</a:t>
            </a:r>
            <a:r>
              <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rPr>
              <a:t> RRB Meeting: June 9-10, 2026 – MEXT, Tokyo</a:t>
            </a:r>
          </a:p>
        </p:txBody>
      </p:sp>
      <p:sp>
        <p:nvSpPr>
          <p:cNvPr id="3" name="TextBox 2">
            <a:extLst>
              <a:ext uri="{FF2B5EF4-FFF2-40B4-BE49-F238E27FC236}">
                <a16:creationId xmlns:a16="http://schemas.microsoft.com/office/drawing/2014/main" id="{A938B63A-6EBB-8B60-7947-5F40AAED7CF5}"/>
              </a:ext>
            </a:extLst>
          </p:cNvPr>
          <p:cNvSpPr txBox="1"/>
          <p:nvPr/>
        </p:nvSpPr>
        <p:spPr>
          <a:xfrm>
            <a:off x="7545159" y="5345079"/>
            <a:ext cx="3398765" cy="584775"/>
          </a:xfrm>
          <a:prstGeom prst="rect">
            <a:avLst/>
          </a:prstGeom>
          <a:noFill/>
          <a:ln>
            <a:solidFill>
              <a:schemeClr val="tx1"/>
            </a:solidFill>
          </a:ln>
        </p:spPr>
        <p:txBody>
          <a:bodyPr wrap="square" rtlCol="0">
            <a:spAutoFit/>
          </a:bodyPr>
          <a:lstStyle/>
          <a:p>
            <a:r>
              <a:rPr lang="en-US" sz="1600" dirty="0"/>
              <a:t>From the March 27</a:t>
            </a:r>
            <a:r>
              <a:rPr lang="en-US" sz="1600" baseline="30000" dirty="0"/>
              <a:t>th</a:t>
            </a:r>
            <a:r>
              <a:rPr lang="en-US" sz="1600" dirty="0"/>
              <a:t> GM: </a:t>
            </a:r>
          </a:p>
          <a:p>
            <a:r>
              <a:rPr lang="en-US" sz="1600" dirty="0">
                <a:hlinkClick r:id="rId2"/>
              </a:rPr>
              <a:t>https://indico.bnl.gov/event/31936/</a:t>
            </a:r>
            <a:endParaRPr lang="en-US" sz="1600" dirty="0"/>
          </a:p>
        </p:txBody>
      </p:sp>
    </p:spTree>
    <p:extLst>
      <p:ext uri="{BB962C8B-B14F-4D97-AF65-F5344CB8AC3E}">
        <p14:creationId xmlns:p14="http://schemas.microsoft.com/office/powerpoint/2010/main" val="23115591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E5E7F-575A-FE7E-F6B5-6660312F08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49B985-0692-DBFD-DCAD-3DDF7FD10D08}"/>
              </a:ext>
            </a:extLst>
          </p:cNvPr>
          <p:cNvSpPr>
            <a:spLocks noGrp="1"/>
          </p:cNvSpPr>
          <p:nvPr>
            <p:ph type="title"/>
          </p:nvPr>
        </p:nvSpPr>
        <p:spPr>
          <a:xfrm>
            <a:off x="249991" y="0"/>
            <a:ext cx="11942010" cy="523415"/>
          </a:xfrm>
        </p:spPr>
        <p:txBody>
          <a:bodyPr>
            <a:noAutofit/>
          </a:bodyPr>
          <a:lstStyle/>
          <a:p>
            <a:r>
              <a:rPr lang="en-US" dirty="0"/>
              <a:t>Update on </a:t>
            </a:r>
            <a:r>
              <a:rPr lang="en-US" sz="2800" b="1" dirty="0">
                <a:latin typeface="+mn-lt"/>
              </a:rPr>
              <a:t>Reviews – Planning for CD-3 </a:t>
            </a:r>
          </a:p>
        </p:txBody>
      </p:sp>
      <p:sp>
        <p:nvSpPr>
          <p:cNvPr id="6" name="TextBox 5">
            <a:extLst>
              <a:ext uri="{FF2B5EF4-FFF2-40B4-BE49-F238E27FC236}">
                <a16:creationId xmlns:a16="http://schemas.microsoft.com/office/drawing/2014/main" id="{CEE0913C-316F-4826-BD0A-0441B159DA2F}"/>
              </a:ext>
            </a:extLst>
          </p:cNvPr>
          <p:cNvSpPr txBox="1"/>
          <p:nvPr/>
        </p:nvSpPr>
        <p:spPr>
          <a:xfrm>
            <a:off x="452487" y="523415"/>
            <a:ext cx="11489522" cy="62478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Final Design Reviews (FDR):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6.03.01.04.01: Backward EM Calorimetry – </a:t>
            </a:r>
            <a:r>
              <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rPr>
              <a:t>May 26, 2026</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Planning for Final Design Reviews before CD-3: (dates given are what was before in P6 and what is </a:t>
            </a:r>
            <a:r>
              <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rPr>
              <a:t>now</a:t>
            </a: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6.03.01.02.01: </a:t>
            </a:r>
            <a:r>
              <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rPr>
              <a:t>MPGDs</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 January 2027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move to </a:t>
            </a:r>
            <a:r>
              <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rPr>
              <a:t>March 2027</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6.03.01.02.02: </a:t>
            </a:r>
            <a:r>
              <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rPr>
              <a:t>SVTs – August 2027</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hpDIRC</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 August 2026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en-US" sz="1200" b="1" i="0" u="none" strike="noStrike" kern="1200" cap="none" spc="0" normalizeH="0" baseline="0" noProof="0" dirty="0" err="1">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hpDIRC</a:t>
            </a:r>
            <a:r>
              <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en-US" sz="1200" b="1" i="0" u="none" strike="noStrike" kern="1200" cap="none" spc="0" normalizeH="0" baseline="0" noProof="0" dirty="0" err="1">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dRICH</a:t>
            </a:r>
            <a:r>
              <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and </a:t>
            </a:r>
            <a:r>
              <a:rPr kumimoji="0" lang="en-US" sz="1200" b="1" i="0" u="none" strike="noStrike" kern="1200" cap="none" spc="0" normalizeH="0" baseline="0" noProof="0" dirty="0" err="1">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pfRICH</a:t>
            </a:r>
            <a:r>
              <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 February 2027</a:t>
            </a:r>
            <a:endPar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dRICH</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 January 2027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hpDIRC</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dRICH</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and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pfRICH</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 February 2027</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pfRICH</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 February 2027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hpDIRC</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dRICH</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and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pfRICH</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 February 2027</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a:t>
            </a:r>
            <a:r>
              <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rPr>
              <a:t>TOF – June 2027</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Barrel EM Calorimetry – </a:t>
            </a:r>
            <a:r>
              <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rPr>
              <a:t>September 2026</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Forward EM Calorimetry – </a:t>
            </a:r>
            <a:r>
              <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rPr>
              <a:t>September 2026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combine with Barrel HCAL and LFHCAL?</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Barrel HCAL – October 2026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September 2026</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combine with Forward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EMCal</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and LFHCAL?</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LFHCAL – </a:t>
            </a:r>
            <a:r>
              <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rPr>
              <a:t>September 2026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combine with Forward EM Cal and Barrel HCAL?</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a:t>
            </a:r>
            <a:r>
              <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rPr>
              <a:t>Magnet </a:t>
            </a:r>
            <a:r>
              <a:rPr kumimoji="0" lang="en-US" sz="1200" b="1" i="0" u="none" strike="noStrike" kern="1200" cap="none" spc="0" normalizeH="0" baseline="0" noProof="0" dirty="0" err="1">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rPr>
              <a:t>Cryo</a:t>
            </a:r>
            <a:r>
              <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link to integral review with accelerator/</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cryo</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rPr>
              <a:t>July 2026</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6.03.01.07: Electronics – September 2026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Electronics and DAQ/Computing September 2026</a:t>
            </a:r>
            <a:endPar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6.03.01.08: DAQ/Computing – July 2026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Electronics and DAQ/Computing September 2026</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a:t>
            </a:r>
            <a:r>
              <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rPr>
              <a:t>I3 Barrel Detector Structures – February 2027</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a:t>
            </a:r>
            <a:r>
              <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rPr>
              <a:t>I3 Detector Infrastructure and Utilities Integration – July 2027</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Missing: FDR: Installation (includes also Magnet Installation)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Auxiliary Detectors, B0 – July 2027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B0 and RP/OMD – July 2027</a:t>
            </a:r>
            <a:endPar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Auxiliary Detectors, RP/OMD – July 2027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BO and RP/OMD</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Auxiliary Detectors, ZDC – July 2027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ZDC, </a:t>
            </a:r>
            <a:r>
              <a:rPr kumimoji="0" lang="en-US" sz="1200" b="1" i="0" u="none" strike="noStrike" kern="1200" cap="none" spc="0" normalizeH="0" baseline="0" noProof="0" dirty="0" err="1">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lumi</a:t>
            </a:r>
            <a:r>
              <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&amp; low-Q2 – April 2027</a:t>
            </a:r>
            <a:endPar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Auxiliary Detectors, Low-Q2 – March 2027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ZDC,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lumi</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&amp; low-Q2 – April 2027</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Auxiliary Detectors,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Lumi</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Monitor – October 2026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ZDC,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lumi</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&amp; low-Q2 – April 2027</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6.03.01.11.02: Hadron Polarimetry – March 2027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Hadron and Electron Polarimetry – May 2027</a:t>
            </a:r>
            <a:endPar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6.03.01.11.01: Electron Polarimetry – May 2027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Hadron and Electron Polarimetry – May 2027</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Missing: (FDR or perhaps rather) </a:t>
            </a:r>
            <a:r>
              <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rPr>
              <a:t>Peer Review: Commissioning – November 2027</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HRPPDs – </a:t>
            </a:r>
            <a:r>
              <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rPr>
              <a:t>September 2026</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Mirrors &amp; Aerogel – </a:t>
            </a:r>
            <a:r>
              <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rPr>
              <a:t>September 2026</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sng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GEMs &amp; PCBs – needs results of 1</a:t>
            </a:r>
            <a:r>
              <a:rPr kumimoji="0" lang="en-US" sz="1200" b="0" i="0" u="none" strike="sng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st</a:t>
            </a:r>
            <a:r>
              <a:rPr kumimoji="0" lang="en-US" sz="1200" b="0" i="0" u="none" strike="sng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and likely 2</a:t>
            </a:r>
            <a:r>
              <a:rPr kumimoji="0" lang="en-US" sz="1200" b="0" i="0" u="none" strike="sng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nd</a:t>
            </a:r>
            <a:r>
              <a:rPr kumimoji="0" lang="en-US" sz="1200" b="0" i="0" u="none" strike="sng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engineering test article</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Remove from CD-3C</a:t>
            </a:r>
            <a:endParaRPr kumimoji="0" lang="en-US" sz="12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AF9F820-0C1E-4D7A-A64F-E1433EC1E843}"/>
              </a:ext>
            </a:extLst>
          </p:cNvPr>
          <p:cNvSpPr txBox="1"/>
          <p:nvPr/>
        </p:nvSpPr>
        <p:spPr>
          <a:xfrm>
            <a:off x="7814820" y="3661738"/>
            <a:ext cx="4127187" cy="138499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PEMP deliverable - objective 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“Prepare a table of design reviews necessary to attain CD-2 and CD-3 for each subproject indicating what reviews have covered which scope and when, and </a:t>
            </a:r>
            <a:r>
              <a:rPr kumimoji="0" lang="en-US" sz="1200" b="0" i="1" u="none" strike="noStrike" kern="1200" cap="none" spc="0" normalizeH="0" baseline="0" noProof="0" dirty="0">
                <a:ln>
                  <a:noFill/>
                </a:ln>
                <a:solidFill>
                  <a:srgbClr val="000000"/>
                </a:solidFill>
                <a:effectLst/>
                <a:uLnTx/>
                <a:uFillTx/>
                <a:latin typeface="Arial" panose="020B0604020202020204"/>
                <a:ea typeface="+mn-ea"/>
                <a:cs typeface="+mn-cs"/>
              </a:rPr>
              <a:t>when future reviews of specified scope will occur. Actively maintain this table.  Indicate scope by citing work breakdown structure elements</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sp>
        <p:nvSpPr>
          <p:cNvPr id="10" name="TextBox 9">
            <a:extLst>
              <a:ext uri="{FF2B5EF4-FFF2-40B4-BE49-F238E27FC236}">
                <a16:creationId xmlns:a16="http://schemas.microsoft.com/office/drawing/2014/main" id="{75ED72CF-E966-4F0F-B133-F7E841C22F01}"/>
              </a:ext>
            </a:extLst>
          </p:cNvPr>
          <p:cNvSpPr txBox="1"/>
          <p:nvPr/>
        </p:nvSpPr>
        <p:spPr>
          <a:xfrm>
            <a:off x="7814821" y="585165"/>
            <a:ext cx="4127187" cy="2308324"/>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Assumption: DET CD-3 in Q1/FY28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rPr>
              <a:t> DOE Review ~ October 2027</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rPr>
              <a:t>FDRs need completion ~ July 2027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rPr>
              <a:t>BUT: There are subsystems that </a:t>
            </a:r>
            <a:r>
              <a:rPr kumimoji="0" lang="en-US" sz="1600" b="1" i="0" u="sng"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rPr>
              <a:t>benefit</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rPr>
              <a:t> from FDR this CY might there be a CD-3C. E.g., EM calorimetry, forward HCAL, gaseous-based PID detectors, and scope such as HRPPDs, </a:t>
            </a: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sym typeface="Wingdings" panose="05000000000000000000" pitchFamily="2" charset="2"/>
              </a:rPr>
              <a:t>SiPM</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rPr>
              <a:t> boards</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DB821836-D695-A571-7161-14588CDDB28A}"/>
              </a:ext>
            </a:extLst>
          </p:cNvPr>
          <p:cNvSpPr txBox="1"/>
          <p:nvPr/>
        </p:nvSpPr>
        <p:spPr>
          <a:xfrm>
            <a:off x="7954734" y="5522594"/>
            <a:ext cx="3398765" cy="584775"/>
          </a:xfrm>
          <a:prstGeom prst="rect">
            <a:avLst/>
          </a:prstGeom>
          <a:noFill/>
          <a:ln>
            <a:solidFill>
              <a:schemeClr val="tx1"/>
            </a:solidFill>
          </a:ln>
        </p:spPr>
        <p:txBody>
          <a:bodyPr wrap="square" rtlCol="0">
            <a:spAutoFit/>
          </a:bodyPr>
          <a:lstStyle/>
          <a:p>
            <a:r>
              <a:rPr lang="en-US" sz="1600" dirty="0"/>
              <a:t>From the March 27</a:t>
            </a:r>
            <a:r>
              <a:rPr lang="en-US" sz="1600" baseline="30000" dirty="0"/>
              <a:t>th</a:t>
            </a:r>
            <a:r>
              <a:rPr lang="en-US" sz="1600" dirty="0"/>
              <a:t> GM: </a:t>
            </a:r>
          </a:p>
          <a:p>
            <a:r>
              <a:rPr lang="en-US" sz="1600" dirty="0">
                <a:hlinkClick r:id="rId2"/>
              </a:rPr>
              <a:t>https://indico.bnl.gov/event/31936/</a:t>
            </a:r>
            <a:endParaRPr lang="en-US" sz="1600" dirty="0"/>
          </a:p>
        </p:txBody>
      </p:sp>
    </p:spTree>
    <p:extLst>
      <p:ext uri="{BB962C8B-B14F-4D97-AF65-F5344CB8AC3E}">
        <p14:creationId xmlns:p14="http://schemas.microsoft.com/office/powerpoint/2010/main" val="33631693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FEB99-D135-6A4E-B597-19198BC40DFC}"/>
              </a:ext>
            </a:extLst>
          </p:cNvPr>
          <p:cNvSpPr>
            <a:spLocks noGrp="1"/>
          </p:cNvSpPr>
          <p:nvPr>
            <p:ph type="title"/>
          </p:nvPr>
        </p:nvSpPr>
        <p:spPr>
          <a:xfrm>
            <a:off x="838200" y="365125"/>
            <a:ext cx="10515600" cy="888503"/>
          </a:xfrm>
        </p:spPr>
        <p:txBody>
          <a:bodyPr/>
          <a:lstStyle/>
          <a:p>
            <a:r>
              <a:rPr lang="en-US" b="1" dirty="0">
                <a:solidFill>
                  <a:schemeClr val="accent1"/>
                </a:solidFill>
              </a:rPr>
              <a:t>Conclusions</a:t>
            </a:r>
          </a:p>
        </p:txBody>
      </p:sp>
      <p:sp>
        <p:nvSpPr>
          <p:cNvPr id="6" name="Content Placeholder 5">
            <a:extLst>
              <a:ext uri="{FF2B5EF4-FFF2-40B4-BE49-F238E27FC236}">
                <a16:creationId xmlns:a16="http://schemas.microsoft.com/office/drawing/2014/main" id="{5DC82586-9BEC-FE8A-F88A-263B5A6DBB52}"/>
              </a:ext>
            </a:extLst>
          </p:cNvPr>
          <p:cNvSpPr>
            <a:spLocks noGrp="1"/>
          </p:cNvSpPr>
          <p:nvPr>
            <p:ph idx="1"/>
          </p:nvPr>
        </p:nvSpPr>
        <p:spPr>
          <a:xfrm>
            <a:off x="838200" y="1133341"/>
            <a:ext cx="10515600" cy="5043622"/>
          </a:xfrm>
        </p:spPr>
        <p:txBody>
          <a:bodyPr>
            <a:normAutofit lnSpcReduction="10000"/>
          </a:bodyPr>
          <a:lstStyle/>
          <a:p>
            <a:r>
              <a:rPr lang="en-US" dirty="0"/>
              <a:t>The collaboration is making progress on the priorities outlined in Jan. </a:t>
            </a:r>
          </a:p>
          <a:p>
            <a:r>
              <a:rPr lang="en-US" dirty="0"/>
              <a:t>The ongoing reviews are a process through which the EIC project works to establish the project baseline. </a:t>
            </a:r>
          </a:p>
          <a:p>
            <a:pPr lvl="1"/>
            <a:r>
              <a:rPr lang="en-US" dirty="0"/>
              <a:t>Support for the review process by the collaboration/CAMs has been tremendous!</a:t>
            </a:r>
          </a:p>
          <a:p>
            <a:pPr lvl="1"/>
            <a:r>
              <a:rPr lang="en-US" dirty="0"/>
              <a:t>Be ready to engage with the project to support the EIC science mission</a:t>
            </a:r>
          </a:p>
          <a:p>
            <a:r>
              <a:rPr lang="en-US" dirty="0"/>
              <a:t>It is critically important that we work</a:t>
            </a:r>
            <a:r>
              <a:rPr lang="en-US" i="1" dirty="0"/>
              <a:t> </a:t>
            </a:r>
            <a:r>
              <a:rPr lang="en-US" dirty="0"/>
              <a:t>to communicate the importance of EIC science to the community!</a:t>
            </a:r>
          </a:p>
          <a:p>
            <a:pPr lvl="1"/>
            <a:r>
              <a:rPr lang="en-US" dirty="0"/>
              <a:t>The Early Science whitepaper and NIMA Special Issue are how we will do this</a:t>
            </a:r>
          </a:p>
          <a:p>
            <a:pPr marL="457200" lvl="1" indent="0">
              <a:buNone/>
            </a:pPr>
            <a:endParaRPr lang="en-US" dirty="0"/>
          </a:p>
          <a:p>
            <a:r>
              <a:rPr lang="en-US" i="1" dirty="0">
                <a:solidFill>
                  <a:schemeClr val="accent1"/>
                </a:solidFill>
              </a:rPr>
              <a:t>The hectic pace of the reviews, as well as baselining and creating the implementation plan can generate a lot of noise. We have to stay the course and stay focused on the EIC science mission. </a:t>
            </a:r>
            <a:endParaRPr lang="en-US" dirty="0"/>
          </a:p>
          <a:p>
            <a:pPr marL="0" indent="0">
              <a:buNone/>
            </a:pPr>
            <a:endParaRPr lang="en-US" dirty="0"/>
          </a:p>
        </p:txBody>
      </p:sp>
      <p:sp>
        <p:nvSpPr>
          <p:cNvPr id="3" name="Date Placeholder 2">
            <a:extLst>
              <a:ext uri="{FF2B5EF4-FFF2-40B4-BE49-F238E27FC236}">
                <a16:creationId xmlns:a16="http://schemas.microsoft.com/office/drawing/2014/main" id="{2B5B2C03-6CE3-E67F-540A-189F7D7BDDE0}"/>
              </a:ext>
            </a:extLst>
          </p:cNvPr>
          <p:cNvSpPr>
            <a:spLocks noGrp="1"/>
          </p:cNvSpPr>
          <p:nvPr>
            <p:ph type="dt" sz="half" idx="10"/>
          </p:nvPr>
        </p:nvSpPr>
        <p:spPr/>
        <p:txBody>
          <a:bodyPr/>
          <a:lstStyle/>
          <a:p>
            <a:r>
              <a:rPr lang="en-US"/>
              <a:t>4/9/2026</a:t>
            </a:r>
          </a:p>
        </p:txBody>
      </p:sp>
    </p:spTree>
    <p:extLst>
      <p:ext uri="{BB962C8B-B14F-4D97-AF65-F5344CB8AC3E}">
        <p14:creationId xmlns:p14="http://schemas.microsoft.com/office/powerpoint/2010/main" val="2888535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548BC-B97A-CFDA-3118-879ACB294B5D}"/>
              </a:ext>
            </a:extLst>
          </p:cNvPr>
          <p:cNvSpPr>
            <a:spLocks noGrp="1"/>
          </p:cNvSpPr>
          <p:nvPr>
            <p:ph type="title"/>
          </p:nvPr>
        </p:nvSpPr>
        <p:spPr>
          <a:xfrm>
            <a:off x="838200" y="365126"/>
            <a:ext cx="10515600" cy="953536"/>
          </a:xfrm>
        </p:spPr>
        <p:txBody>
          <a:bodyPr/>
          <a:lstStyle/>
          <a:p>
            <a:r>
              <a:rPr lang="en-US" b="1" dirty="0">
                <a:solidFill>
                  <a:schemeClr val="accent1"/>
                </a:solidFill>
              </a:rPr>
              <a:t>What Would You Like to See? </a:t>
            </a:r>
          </a:p>
        </p:txBody>
      </p:sp>
      <p:sp>
        <p:nvSpPr>
          <p:cNvPr id="3" name="Content Placeholder 2">
            <a:extLst>
              <a:ext uri="{FF2B5EF4-FFF2-40B4-BE49-F238E27FC236}">
                <a16:creationId xmlns:a16="http://schemas.microsoft.com/office/drawing/2014/main" id="{08FD93AB-0DAA-2049-44C0-68C547AECE52}"/>
              </a:ext>
            </a:extLst>
          </p:cNvPr>
          <p:cNvSpPr>
            <a:spLocks noGrp="1"/>
          </p:cNvSpPr>
          <p:nvPr>
            <p:ph idx="1"/>
          </p:nvPr>
        </p:nvSpPr>
        <p:spPr>
          <a:xfrm>
            <a:off x="838200" y="1424539"/>
            <a:ext cx="10515600" cy="4752424"/>
          </a:xfrm>
        </p:spPr>
        <p:txBody>
          <a:bodyPr/>
          <a:lstStyle/>
          <a:p>
            <a:r>
              <a:rPr lang="en-US" dirty="0"/>
              <a:t>We’d like to make these General Meetings as useful as possible to everyone in the collaboration. We also recognize that the meetings held in the US/Europe time and Asia time don’t have to be identical. </a:t>
            </a:r>
          </a:p>
          <a:p>
            <a:endParaRPr lang="en-US" dirty="0"/>
          </a:p>
          <a:p>
            <a:r>
              <a:rPr lang="en-US" dirty="0"/>
              <a:t>What would make these meetings more useful to you? </a:t>
            </a:r>
          </a:p>
          <a:p>
            <a:r>
              <a:rPr lang="en-US" dirty="0"/>
              <a:t>What would you like to see more of? </a:t>
            </a:r>
          </a:p>
        </p:txBody>
      </p:sp>
      <p:sp>
        <p:nvSpPr>
          <p:cNvPr id="4" name="Date Placeholder 3">
            <a:extLst>
              <a:ext uri="{FF2B5EF4-FFF2-40B4-BE49-F238E27FC236}">
                <a16:creationId xmlns:a16="http://schemas.microsoft.com/office/drawing/2014/main" id="{2F10E107-2D8B-B23D-8FE6-2A09C5C94A69}"/>
              </a:ext>
            </a:extLst>
          </p:cNvPr>
          <p:cNvSpPr>
            <a:spLocks noGrp="1"/>
          </p:cNvSpPr>
          <p:nvPr>
            <p:ph type="dt" sz="half" idx="10"/>
          </p:nvPr>
        </p:nvSpPr>
        <p:spPr/>
        <p:txBody>
          <a:bodyPr/>
          <a:lstStyle/>
          <a:p>
            <a:r>
              <a:rPr lang="en-US"/>
              <a:t>4/9/2026</a:t>
            </a:r>
          </a:p>
        </p:txBody>
      </p:sp>
    </p:spTree>
    <p:extLst>
      <p:ext uri="{BB962C8B-B14F-4D97-AF65-F5344CB8AC3E}">
        <p14:creationId xmlns:p14="http://schemas.microsoft.com/office/powerpoint/2010/main" val="17984120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435FE5CE-15BE-8B4A-54CC-D52C7DCC0F08}"/>
              </a:ext>
            </a:extLst>
          </p:cNvPr>
          <p:cNvPicPr>
            <a:picLocks noChangeAspect="1"/>
          </p:cNvPicPr>
          <p:nvPr/>
        </p:nvPicPr>
        <p:blipFill>
          <a:blip r:embed="rId2"/>
          <a:stretch>
            <a:fillRect/>
          </a:stretch>
        </p:blipFill>
        <p:spPr>
          <a:xfrm>
            <a:off x="1569327" y="2112150"/>
            <a:ext cx="9053345" cy="2633700"/>
          </a:xfrm>
          <a:prstGeom prst="rect">
            <a:avLst/>
          </a:prstGeom>
        </p:spPr>
      </p:pic>
      <p:sp>
        <p:nvSpPr>
          <p:cNvPr id="2" name="Date Placeholder 1">
            <a:extLst>
              <a:ext uri="{FF2B5EF4-FFF2-40B4-BE49-F238E27FC236}">
                <a16:creationId xmlns:a16="http://schemas.microsoft.com/office/drawing/2014/main" id="{9BC7A3F4-3753-8E74-B80F-E4A0CDA88DCA}"/>
              </a:ext>
            </a:extLst>
          </p:cNvPr>
          <p:cNvSpPr>
            <a:spLocks noGrp="1"/>
          </p:cNvSpPr>
          <p:nvPr>
            <p:ph type="dt" sz="half" idx="10"/>
          </p:nvPr>
        </p:nvSpPr>
        <p:spPr/>
        <p:txBody>
          <a:bodyPr/>
          <a:lstStyle/>
          <a:p>
            <a:r>
              <a:rPr lang="en-US"/>
              <a:t>4/9/2026</a:t>
            </a:r>
          </a:p>
        </p:txBody>
      </p:sp>
    </p:spTree>
    <p:extLst>
      <p:ext uri="{BB962C8B-B14F-4D97-AF65-F5344CB8AC3E}">
        <p14:creationId xmlns:p14="http://schemas.microsoft.com/office/powerpoint/2010/main" val="30423066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CB584-C600-D113-37D1-EC8D0E2D256B}"/>
              </a:ext>
            </a:extLst>
          </p:cNvPr>
          <p:cNvSpPr>
            <a:spLocks noGrp="1"/>
          </p:cNvSpPr>
          <p:nvPr>
            <p:ph type="title"/>
          </p:nvPr>
        </p:nvSpPr>
        <p:spPr>
          <a:xfrm>
            <a:off x="838200" y="365125"/>
            <a:ext cx="10515600" cy="1002499"/>
          </a:xfrm>
        </p:spPr>
        <p:txBody>
          <a:bodyPr/>
          <a:lstStyle/>
          <a:p>
            <a:r>
              <a:rPr lang="en-US" b="1" dirty="0">
                <a:solidFill>
                  <a:schemeClr val="accent1"/>
                </a:solidFill>
              </a:rPr>
              <a:t>Status of the Special Issue</a:t>
            </a:r>
          </a:p>
        </p:txBody>
      </p:sp>
      <p:sp>
        <p:nvSpPr>
          <p:cNvPr id="3" name="Content Placeholder 2">
            <a:extLst>
              <a:ext uri="{FF2B5EF4-FFF2-40B4-BE49-F238E27FC236}">
                <a16:creationId xmlns:a16="http://schemas.microsoft.com/office/drawing/2014/main" id="{32D1D10F-8048-0E60-145C-298C43BFBCB1}"/>
              </a:ext>
            </a:extLst>
          </p:cNvPr>
          <p:cNvSpPr>
            <a:spLocks noGrp="1"/>
          </p:cNvSpPr>
          <p:nvPr>
            <p:ph idx="1"/>
          </p:nvPr>
        </p:nvSpPr>
        <p:spPr>
          <a:xfrm>
            <a:off x="838200" y="1494845"/>
            <a:ext cx="10515600" cy="4682118"/>
          </a:xfrm>
        </p:spPr>
        <p:txBody>
          <a:bodyPr/>
          <a:lstStyle/>
          <a:p>
            <a:r>
              <a:rPr lang="en-US" dirty="0"/>
              <a:t>Special Issue form filed with Elsevier Jan 2026</a:t>
            </a:r>
          </a:p>
          <a:p>
            <a:r>
              <a:rPr lang="en-US" dirty="0"/>
              <a:t>Organization: </a:t>
            </a:r>
          </a:p>
          <a:p>
            <a:pPr lvl="1"/>
            <a:r>
              <a:rPr lang="en-US" dirty="0"/>
              <a:t>Spokesperson is Executive Guest Editor</a:t>
            </a:r>
          </a:p>
          <a:p>
            <a:pPr lvl="1"/>
            <a:r>
              <a:rPr lang="en-US" dirty="0"/>
              <a:t>Coordinators are Co-Guest Editors</a:t>
            </a:r>
          </a:p>
          <a:p>
            <a:pPr lvl="2"/>
            <a:r>
              <a:rPr lang="en-US" dirty="0"/>
              <a:t>Will manage submissions from their areas and manage reviews with an Elsevier editor</a:t>
            </a:r>
          </a:p>
          <a:p>
            <a:r>
              <a:rPr lang="en-US" dirty="0"/>
              <a:t>Special Issue is currently open for submissions</a:t>
            </a:r>
          </a:p>
          <a:p>
            <a:r>
              <a:rPr lang="en-US" dirty="0"/>
              <a:t>Planning for publications to be Open Access </a:t>
            </a:r>
          </a:p>
          <a:p>
            <a:pPr lvl="1"/>
            <a:r>
              <a:rPr lang="en-US" dirty="0"/>
              <a:t>Based on agreements with corresponding author institutions</a:t>
            </a:r>
          </a:p>
          <a:p>
            <a:endParaRPr lang="en-US" dirty="0"/>
          </a:p>
        </p:txBody>
      </p:sp>
      <p:sp>
        <p:nvSpPr>
          <p:cNvPr id="4" name="Date Placeholder 3">
            <a:extLst>
              <a:ext uri="{FF2B5EF4-FFF2-40B4-BE49-F238E27FC236}">
                <a16:creationId xmlns:a16="http://schemas.microsoft.com/office/drawing/2014/main" id="{BD1B952A-1B0A-864A-EA22-2A932AF6949D}"/>
              </a:ext>
            </a:extLst>
          </p:cNvPr>
          <p:cNvSpPr>
            <a:spLocks noGrp="1"/>
          </p:cNvSpPr>
          <p:nvPr>
            <p:ph type="dt" sz="half" idx="10"/>
          </p:nvPr>
        </p:nvSpPr>
        <p:spPr/>
        <p:txBody>
          <a:bodyPr/>
          <a:lstStyle/>
          <a:p>
            <a:r>
              <a:rPr lang="en-US"/>
              <a:t>4/9/2026</a:t>
            </a:r>
          </a:p>
        </p:txBody>
      </p:sp>
    </p:spTree>
    <p:extLst>
      <p:ext uri="{BB962C8B-B14F-4D97-AF65-F5344CB8AC3E}">
        <p14:creationId xmlns:p14="http://schemas.microsoft.com/office/powerpoint/2010/main" val="14658070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E9E8-F8A9-5AAC-87A1-336DBD334E51}"/>
              </a:ext>
            </a:extLst>
          </p:cNvPr>
          <p:cNvSpPr>
            <a:spLocks noGrp="1"/>
          </p:cNvSpPr>
          <p:nvPr>
            <p:ph type="title"/>
          </p:nvPr>
        </p:nvSpPr>
        <p:spPr>
          <a:xfrm>
            <a:off x="764722" y="5166"/>
            <a:ext cx="10515600" cy="934286"/>
          </a:xfrm>
        </p:spPr>
        <p:txBody>
          <a:bodyPr/>
          <a:lstStyle/>
          <a:p>
            <a:r>
              <a:rPr lang="en-US" b="1" dirty="0">
                <a:solidFill>
                  <a:schemeClr val="accent1"/>
                </a:solidFill>
              </a:rPr>
              <a:t>High Level Summary of Where We Are</a:t>
            </a:r>
          </a:p>
        </p:txBody>
      </p:sp>
      <p:sp>
        <p:nvSpPr>
          <p:cNvPr id="3" name="Content Placeholder 2">
            <a:extLst>
              <a:ext uri="{FF2B5EF4-FFF2-40B4-BE49-F238E27FC236}">
                <a16:creationId xmlns:a16="http://schemas.microsoft.com/office/drawing/2014/main" id="{D8C624DE-C41A-121E-74DB-14E533AD225F}"/>
              </a:ext>
            </a:extLst>
          </p:cNvPr>
          <p:cNvSpPr>
            <a:spLocks noGrp="1"/>
          </p:cNvSpPr>
          <p:nvPr>
            <p:ph idx="1"/>
          </p:nvPr>
        </p:nvSpPr>
        <p:spPr>
          <a:xfrm>
            <a:off x="279935" y="1122015"/>
            <a:ext cx="10515600" cy="5416897"/>
          </a:xfrm>
        </p:spPr>
        <p:txBody>
          <a:bodyPr>
            <a:normAutofit fontScale="92500" lnSpcReduction="20000"/>
          </a:bodyPr>
          <a:lstStyle/>
          <a:p>
            <a:r>
              <a:rPr lang="en-US" dirty="0"/>
              <a:t>The EIC project must develop a baseline that: </a:t>
            </a:r>
          </a:p>
          <a:p>
            <a:pPr lvl="1"/>
            <a:r>
              <a:rPr lang="en-US" dirty="0"/>
              <a:t>Addresses the EIC CD-0 Mission Need Statement</a:t>
            </a:r>
          </a:p>
          <a:p>
            <a:pPr lvl="1"/>
            <a:r>
              <a:rPr lang="en-US" dirty="0"/>
              <a:t>Start early science within 10 years</a:t>
            </a:r>
          </a:p>
          <a:p>
            <a:pPr lvl="1"/>
            <a:r>
              <a:rPr lang="en-US" dirty="0"/>
              <a:t>Costs less than ~$3B</a:t>
            </a:r>
          </a:p>
          <a:p>
            <a:r>
              <a:rPr lang="en-US" dirty="0"/>
              <a:t>A baseline that meets these conditions was </a:t>
            </a:r>
            <a:r>
              <a:rPr lang="en-US" b="1" dirty="0"/>
              <a:t>not</a:t>
            </a:r>
            <a:r>
              <a:rPr lang="en-US" dirty="0"/>
              <a:t> presented at the Director’s Review. </a:t>
            </a:r>
          </a:p>
          <a:p>
            <a:pPr lvl="1"/>
            <a:r>
              <a:rPr lang="en-US" dirty="0"/>
              <a:t>When we discussed the EIC baseline at the Collaboration Meeting, I stated </a:t>
            </a:r>
            <a:r>
              <a:rPr lang="en-US" i="1" dirty="0">
                <a:solidFill>
                  <a:schemeClr val="accent1"/>
                </a:solidFill>
              </a:rPr>
              <a:t>“The collaboration must have an opportunity to respond to changes to the baseline that affect EIC science”</a:t>
            </a:r>
          </a:p>
          <a:p>
            <a:pPr lvl="1"/>
            <a:r>
              <a:rPr lang="en-US" dirty="0"/>
              <a:t>The project is working diligently to put together a combined EIC Portfolio (Project, R&amp;R, NYS…) and operations (implementation) plan that meets EIC Mission Need</a:t>
            </a:r>
          </a:p>
          <a:p>
            <a:pPr lvl="2"/>
            <a:r>
              <a:rPr lang="en-US" dirty="0"/>
              <a:t>While this doesn’t yet affect mission need it will likely impact early science</a:t>
            </a:r>
          </a:p>
          <a:p>
            <a:pPr lvl="2"/>
            <a:r>
              <a:rPr lang="en-US" dirty="0"/>
              <a:t>It may mean some redesign or rethinking to reduce cost/risk</a:t>
            </a:r>
          </a:p>
          <a:p>
            <a:pPr lvl="2"/>
            <a:r>
              <a:rPr lang="en-US" dirty="0"/>
              <a:t>We need to be realistic about how </a:t>
            </a:r>
            <a:r>
              <a:rPr lang="en-US" i="1" dirty="0"/>
              <a:t>both</a:t>
            </a:r>
            <a:r>
              <a:rPr lang="en-US" dirty="0"/>
              <a:t> </a:t>
            </a:r>
            <a:r>
              <a:rPr lang="en-US" dirty="0" err="1"/>
              <a:t>ePIC</a:t>
            </a:r>
            <a:r>
              <a:rPr lang="en-US" dirty="0"/>
              <a:t> and the EIC will turn on!</a:t>
            </a:r>
          </a:p>
          <a:p>
            <a:pPr lvl="1"/>
            <a:r>
              <a:rPr lang="en-US" dirty="0"/>
              <a:t>The EIC Project needs to get everything into P6 and use it as a tool </a:t>
            </a:r>
          </a:p>
          <a:p>
            <a:pPr lvl="1"/>
            <a:r>
              <a:rPr lang="en-US" dirty="0"/>
              <a:t>On the positive side – there has been tremendous technical progress</a:t>
            </a:r>
          </a:p>
          <a:p>
            <a:r>
              <a:rPr lang="en-US" dirty="0"/>
              <a:t>EIC Project Management to meet with DOE April 21</a:t>
            </a:r>
            <a:r>
              <a:rPr lang="en-US" baseline="30000" dirty="0"/>
              <a:t>st</a:t>
            </a:r>
            <a:r>
              <a:rPr lang="en-US" dirty="0"/>
              <a:t> </a:t>
            </a:r>
          </a:p>
          <a:p>
            <a:pPr lvl="1"/>
            <a:r>
              <a:rPr lang="en-US" dirty="0"/>
              <a:t>Both (former) HEP and NP DOE personnel to attend</a:t>
            </a:r>
          </a:p>
          <a:p>
            <a:endParaRPr lang="en-US" dirty="0"/>
          </a:p>
          <a:p>
            <a:endParaRPr lang="en-US" dirty="0"/>
          </a:p>
        </p:txBody>
      </p:sp>
      <p:sp>
        <p:nvSpPr>
          <p:cNvPr id="4" name="Date Placeholder 3">
            <a:extLst>
              <a:ext uri="{FF2B5EF4-FFF2-40B4-BE49-F238E27FC236}">
                <a16:creationId xmlns:a16="http://schemas.microsoft.com/office/drawing/2014/main" id="{2277A0ED-40D7-CE59-E45A-B10BE3C9F9F2}"/>
              </a:ext>
            </a:extLst>
          </p:cNvPr>
          <p:cNvSpPr>
            <a:spLocks noGrp="1"/>
          </p:cNvSpPr>
          <p:nvPr>
            <p:ph type="dt" sz="half" idx="10"/>
          </p:nvPr>
        </p:nvSpPr>
        <p:spPr/>
        <p:txBody>
          <a:bodyPr/>
          <a:lstStyle/>
          <a:p>
            <a:r>
              <a:rPr lang="en-US"/>
              <a:t>4/9/2026</a:t>
            </a:r>
          </a:p>
        </p:txBody>
      </p:sp>
      <p:sp>
        <p:nvSpPr>
          <p:cNvPr id="7" name="TextBox 6">
            <a:extLst>
              <a:ext uri="{FF2B5EF4-FFF2-40B4-BE49-F238E27FC236}">
                <a16:creationId xmlns:a16="http://schemas.microsoft.com/office/drawing/2014/main" id="{6E4DD24D-D4A0-AEA6-6302-E26CBCE08D25}"/>
              </a:ext>
            </a:extLst>
          </p:cNvPr>
          <p:cNvSpPr txBox="1"/>
          <p:nvPr/>
        </p:nvSpPr>
        <p:spPr>
          <a:xfrm>
            <a:off x="7065916" y="877087"/>
            <a:ext cx="4764506" cy="1384995"/>
          </a:xfrm>
          <a:prstGeom prst="rect">
            <a:avLst/>
          </a:prstGeom>
          <a:noFill/>
          <a:ln>
            <a:solidFill>
              <a:schemeClr val="tx1"/>
            </a:solidFill>
          </a:ln>
        </p:spPr>
        <p:txBody>
          <a:bodyPr wrap="square" rtlCol="0">
            <a:spAutoFit/>
          </a:bodyPr>
          <a:lstStyle/>
          <a:p>
            <a:r>
              <a:rPr lang="en-US" sz="1200" b="1" dirty="0"/>
              <a:t>EIC Mission Need Parameters</a:t>
            </a:r>
            <a:endParaRPr lang="en-US" sz="1200" dirty="0"/>
          </a:p>
          <a:p>
            <a:pPr marL="171450" lvl="0" indent="-171450">
              <a:buFont typeface="Arial" panose="020B0604020202020204" pitchFamily="34" charset="0"/>
              <a:buChar char="•"/>
            </a:pPr>
            <a:r>
              <a:rPr lang="en-US" sz="1200" dirty="0"/>
              <a:t>A high degree of beam polarization* (~70%) for electrons and light ions</a:t>
            </a:r>
          </a:p>
          <a:p>
            <a:pPr marL="171450" lvl="0" indent="-171450">
              <a:buFont typeface="Arial" panose="020B0604020202020204" pitchFamily="34" charset="0"/>
              <a:buChar char="•"/>
            </a:pPr>
            <a:r>
              <a:rPr lang="en-US" sz="1200" dirty="0"/>
              <a:t>Availability of ion beams from deuterons to the heaviest stable nuclei</a:t>
            </a:r>
          </a:p>
          <a:p>
            <a:pPr marL="171450" lvl="0" indent="-171450">
              <a:buFont typeface="Arial" panose="020B0604020202020204" pitchFamily="34" charset="0"/>
              <a:buChar char="•"/>
            </a:pPr>
            <a:r>
              <a:rPr lang="en-US" sz="1200" dirty="0"/>
              <a:t>Variable center of mass energies ~20–100 GeV, </a:t>
            </a:r>
            <a:br>
              <a:rPr lang="en-US" sz="1200" dirty="0"/>
            </a:br>
            <a:r>
              <a:rPr lang="en-US" sz="1200" dirty="0"/>
              <a:t>upgradable to ~140 GeV (e-p)</a:t>
            </a:r>
          </a:p>
          <a:p>
            <a:pPr marL="171450" lvl="0" indent="-171450">
              <a:buFont typeface="Arial" panose="020B0604020202020204" pitchFamily="34" charset="0"/>
              <a:buChar char="•"/>
            </a:pPr>
            <a:r>
              <a:rPr lang="en-US" sz="1200" dirty="0"/>
              <a:t>High collision luminosity* ~10³³–10³⁴ cm⁻² s⁻¹</a:t>
            </a:r>
          </a:p>
          <a:p>
            <a:pPr marL="171450" lvl="0" indent="-171450">
              <a:buFont typeface="Arial" panose="020B0604020202020204" pitchFamily="34" charset="0"/>
              <a:buChar char="•"/>
            </a:pPr>
            <a:r>
              <a:rPr lang="en-US" sz="1200" dirty="0"/>
              <a:t>Possibly more than one interaction region                 (* avg over a fill)</a:t>
            </a:r>
          </a:p>
        </p:txBody>
      </p:sp>
    </p:spTree>
    <p:extLst>
      <p:ext uri="{BB962C8B-B14F-4D97-AF65-F5344CB8AC3E}">
        <p14:creationId xmlns:p14="http://schemas.microsoft.com/office/powerpoint/2010/main" val="201618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B1B84D-088A-6BE5-E487-09D557F7C3E3}"/>
              </a:ext>
            </a:extLst>
          </p:cNvPr>
          <p:cNvSpPr>
            <a:spLocks noGrp="1"/>
          </p:cNvSpPr>
          <p:nvPr>
            <p:ph type="title"/>
          </p:nvPr>
        </p:nvSpPr>
        <p:spPr>
          <a:xfrm>
            <a:off x="838200" y="365125"/>
            <a:ext cx="10515600" cy="905325"/>
          </a:xfrm>
        </p:spPr>
        <p:txBody>
          <a:bodyPr/>
          <a:lstStyle/>
          <a:p>
            <a:r>
              <a:rPr lang="en-US" b="1" dirty="0">
                <a:solidFill>
                  <a:schemeClr val="accent1"/>
                </a:solidFill>
              </a:rPr>
              <a:t>Collaboration Goals for the first half of 2026 </a:t>
            </a:r>
          </a:p>
        </p:txBody>
      </p:sp>
      <p:sp>
        <p:nvSpPr>
          <p:cNvPr id="2" name="Date Placeholder 1">
            <a:extLst>
              <a:ext uri="{FF2B5EF4-FFF2-40B4-BE49-F238E27FC236}">
                <a16:creationId xmlns:a16="http://schemas.microsoft.com/office/drawing/2014/main" id="{CE598D3A-BA4E-8E4B-192A-23935D5C00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4/9/2026</a:t>
            </a:r>
          </a:p>
        </p:txBody>
      </p:sp>
      <p:sp>
        <p:nvSpPr>
          <p:cNvPr id="8" name="Content Placeholder 7">
            <a:extLst>
              <a:ext uri="{FF2B5EF4-FFF2-40B4-BE49-F238E27FC236}">
                <a16:creationId xmlns:a16="http://schemas.microsoft.com/office/drawing/2014/main" id="{A554DC72-DE95-B7FD-F0B5-2028EA3C34BD}"/>
              </a:ext>
            </a:extLst>
          </p:cNvPr>
          <p:cNvSpPr>
            <a:spLocks noGrp="1"/>
          </p:cNvSpPr>
          <p:nvPr>
            <p:ph idx="1"/>
          </p:nvPr>
        </p:nvSpPr>
        <p:spPr>
          <a:xfrm>
            <a:off x="838200" y="1536700"/>
            <a:ext cx="10515600" cy="4640263"/>
          </a:xfrm>
        </p:spPr>
        <p:txBody>
          <a:bodyPr>
            <a:normAutofit lnSpcReduction="10000"/>
          </a:bodyPr>
          <a:lstStyle/>
          <a:p>
            <a:r>
              <a:rPr lang="en-US" dirty="0"/>
              <a:t>Support the EIC project and </a:t>
            </a:r>
            <a:r>
              <a:rPr lang="en-US" dirty="0" err="1"/>
              <a:t>ePIC</a:t>
            </a:r>
            <a:r>
              <a:rPr lang="en-US" dirty="0"/>
              <a:t> Technical Design:</a:t>
            </a:r>
          </a:p>
          <a:p>
            <a:pPr lvl="1"/>
            <a:r>
              <a:rPr lang="en-US" dirty="0"/>
              <a:t>Close the design loop with </a:t>
            </a:r>
            <a:r>
              <a:rPr lang="en-US" dirty="0" err="1"/>
              <a:t>ePIC</a:t>
            </a:r>
            <a:r>
              <a:rPr lang="en-US" dirty="0"/>
              <a:t> simulations</a:t>
            </a:r>
          </a:p>
          <a:p>
            <a:pPr lvl="1"/>
            <a:r>
              <a:rPr lang="en-US" dirty="0"/>
              <a:t>Advance the </a:t>
            </a:r>
            <a:r>
              <a:rPr lang="en-US" dirty="0" err="1"/>
              <a:t>pTDR</a:t>
            </a:r>
            <a:r>
              <a:rPr lang="en-US" dirty="0"/>
              <a:t> in preparation for CD-2</a:t>
            </a:r>
          </a:p>
          <a:p>
            <a:pPr lvl="2"/>
            <a:r>
              <a:rPr lang="en-US" dirty="0"/>
              <a:t>Respond to review recommendations</a:t>
            </a:r>
          </a:p>
          <a:p>
            <a:pPr lvl="1"/>
            <a:endParaRPr lang="en-US" dirty="0"/>
          </a:p>
          <a:p>
            <a:r>
              <a:rPr lang="en-US" dirty="0"/>
              <a:t>Complete the Early Science whitepaper </a:t>
            </a:r>
          </a:p>
          <a:p>
            <a:pPr marL="0" indent="0">
              <a:buNone/>
            </a:pPr>
            <a:endParaRPr lang="en-US" dirty="0"/>
          </a:p>
          <a:p>
            <a:r>
              <a:rPr lang="en-US" dirty="0"/>
              <a:t>Progress in developing a multi-year plan for </a:t>
            </a:r>
            <a:r>
              <a:rPr lang="en-US" dirty="0" err="1"/>
              <a:t>ePIC</a:t>
            </a:r>
            <a:r>
              <a:rPr lang="en-US" dirty="0"/>
              <a:t> Software and Computing</a:t>
            </a:r>
          </a:p>
          <a:p>
            <a:pPr marL="0" indent="0">
              <a:buNone/>
            </a:pPr>
            <a:endParaRPr lang="en-US" dirty="0"/>
          </a:p>
          <a:p>
            <a:r>
              <a:rPr lang="en-US" dirty="0"/>
              <a:t>Begin submissions to the NIMA Special Issue</a:t>
            </a:r>
          </a:p>
        </p:txBody>
      </p:sp>
    </p:spTree>
    <p:extLst>
      <p:ext uri="{BB962C8B-B14F-4D97-AF65-F5344CB8AC3E}">
        <p14:creationId xmlns:p14="http://schemas.microsoft.com/office/powerpoint/2010/main" val="12540099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4A5BBBC-4316-DEBF-92BC-699F641EF1FA}"/>
              </a:ext>
            </a:extLst>
          </p:cNvPr>
          <p:cNvSpPr>
            <a:spLocks noGrp="1"/>
          </p:cNvSpPr>
          <p:nvPr>
            <p:ph type="dt" sz="half" idx="10"/>
          </p:nvPr>
        </p:nvSpPr>
        <p:spPr/>
        <p:txBody>
          <a:bodyPr/>
          <a:lstStyle/>
          <a:p>
            <a:r>
              <a:rPr lang="en-US"/>
              <a:t>4/9/2026</a:t>
            </a:r>
          </a:p>
        </p:txBody>
      </p:sp>
      <p:sp>
        <p:nvSpPr>
          <p:cNvPr id="8" name="Content Placeholder 14">
            <a:extLst>
              <a:ext uri="{FF2B5EF4-FFF2-40B4-BE49-F238E27FC236}">
                <a16:creationId xmlns:a16="http://schemas.microsoft.com/office/drawing/2014/main" id="{AE5D547B-BFA6-3182-1248-CA7CCE701FA3}"/>
              </a:ext>
            </a:extLst>
          </p:cNvPr>
          <p:cNvSpPr>
            <a:spLocks noGrp="1"/>
          </p:cNvSpPr>
          <p:nvPr/>
        </p:nvSpPr>
        <p:spPr>
          <a:xfrm>
            <a:off x="411892" y="706076"/>
            <a:ext cx="11285837" cy="53816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9" name="Picture 8">
            <a:extLst>
              <a:ext uri="{FF2B5EF4-FFF2-40B4-BE49-F238E27FC236}">
                <a16:creationId xmlns:a16="http://schemas.microsoft.com/office/drawing/2014/main" id="{69AD5BB7-AB65-953D-A54D-BE550E349083}"/>
              </a:ext>
            </a:extLst>
          </p:cNvPr>
          <p:cNvPicPr>
            <a:picLocks noChangeAspect="1"/>
          </p:cNvPicPr>
          <p:nvPr/>
        </p:nvPicPr>
        <p:blipFill>
          <a:blip r:embed="rId2"/>
          <a:stretch>
            <a:fillRect/>
          </a:stretch>
        </p:blipFill>
        <p:spPr>
          <a:xfrm>
            <a:off x="494271" y="711800"/>
            <a:ext cx="4203733" cy="54401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pic>
      <p:grpSp>
        <p:nvGrpSpPr>
          <p:cNvPr id="10" name="Group 9">
            <a:extLst>
              <a:ext uri="{FF2B5EF4-FFF2-40B4-BE49-F238E27FC236}">
                <a16:creationId xmlns:a16="http://schemas.microsoft.com/office/drawing/2014/main" id="{BE0B3AB5-B53A-BE7E-1E2E-50588A1D4746}"/>
              </a:ext>
            </a:extLst>
          </p:cNvPr>
          <p:cNvGrpSpPr/>
          <p:nvPr/>
        </p:nvGrpSpPr>
        <p:grpSpPr>
          <a:xfrm>
            <a:off x="5022485" y="692696"/>
            <a:ext cx="6757623" cy="5474990"/>
            <a:chOff x="4968487" y="923386"/>
            <a:chExt cx="6757623" cy="5474990"/>
          </a:xfrm>
        </p:grpSpPr>
        <p:pic>
          <p:nvPicPr>
            <p:cNvPr id="11" name="Picture 10">
              <a:extLst>
                <a:ext uri="{FF2B5EF4-FFF2-40B4-BE49-F238E27FC236}">
                  <a16:creationId xmlns:a16="http://schemas.microsoft.com/office/drawing/2014/main" id="{7DEA0867-4464-6944-81C3-E263FEF66152}"/>
                </a:ext>
              </a:extLst>
            </p:cNvPr>
            <p:cNvPicPr>
              <a:picLocks noChangeAspect="1"/>
            </p:cNvPicPr>
            <p:nvPr/>
          </p:nvPicPr>
          <p:blipFill>
            <a:blip r:embed="rId3"/>
            <a:stretch>
              <a:fillRect/>
            </a:stretch>
          </p:blipFill>
          <p:spPr>
            <a:xfrm>
              <a:off x="4968487" y="1915676"/>
              <a:ext cx="6729242" cy="2150772"/>
            </a:xfrm>
            <a:prstGeom prst="rect">
              <a:avLst/>
            </a:prstGeom>
          </p:spPr>
        </p:pic>
        <p:sp>
          <p:nvSpPr>
            <p:cNvPr id="12" name="TextBox 11">
              <a:extLst>
                <a:ext uri="{FF2B5EF4-FFF2-40B4-BE49-F238E27FC236}">
                  <a16:creationId xmlns:a16="http://schemas.microsoft.com/office/drawing/2014/main" id="{58B43246-01F2-9312-D201-A148C3E1AA3F}"/>
                </a:ext>
              </a:extLst>
            </p:cNvPr>
            <p:cNvSpPr txBox="1"/>
            <p:nvPr/>
          </p:nvSpPr>
          <p:spPr>
            <a:xfrm>
              <a:off x="5024507" y="923386"/>
              <a:ext cx="6673222"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Soliciting applications from </a:t>
              </a:r>
              <a:r>
                <a:rPr lang="en-US" b="1" dirty="0"/>
                <a:t>interdisciplinary teams </a:t>
              </a:r>
              <a:r>
                <a:rPr lang="en-US" dirty="0"/>
                <a:t>addressing the Genesis Mission Challenges to accelerate scientific discovery and R&amp;D workflows using novel AI models and frameworks. </a:t>
              </a:r>
            </a:p>
          </p:txBody>
        </p:sp>
        <p:pic>
          <p:nvPicPr>
            <p:cNvPr id="13" name="Picture 12">
              <a:extLst>
                <a:ext uri="{FF2B5EF4-FFF2-40B4-BE49-F238E27FC236}">
                  <a16:creationId xmlns:a16="http://schemas.microsoft.com/office/drawing/2014/main" id="{77409B7B-22B1-09C7-8C21-1BF46B531196}"/>
                </a:ext>
              </a:extLst>
            </p:cNvPr>
            <p:cNvPicPr>
              <a:picLocks noChangeAspect="1"/>
            </p:cNvPicPr>
            <p:nvPr/>
          </p:nvPicPr>
          <p:blipFill>
            <a:blip r:embed="rId4"/>
            <a:stretch>
              <a:fillRect/>
            </a:stretch>
          </p:blipFill>
          <p:spPr>
            <a:xfrm>
              <a:off x="4996126" y="4090159"/>
              <a:ext cx="6729984" cy="2308217"/>
            </a:xfrm>
            <a:prstGeom prst="rect">
              <a:avLst/>
            </a:prstGeom>
          </p:spPr>
        </p:pic>
      </p:grpSp>
    </p:spTree>
    <p:extLst>
      <p:ext uri="{BB962C8B-B14F-4D97-AF65-F5344CB8AC3E}">
        <p14:creationId xmlns:p14="http://schemas.microsoft.com/office/powerpoint/2010/main" val="40167624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668EE-3C29-9714-72A6-86A03CEE7BD8}"/>
              </a:ext>
            </a:extLst>
          </p:cNvPr>
          <p:cNvSpPr>
            <a:spLocks noGrp="1"/>
          </p:cNvSpPr>
          <p:nvPr>
            <p:ph type="title"/>
          </p:nvPr>
        </p:nvSpPr>
        <p:spPr>
          <a:xfrm>
            <a:off x="737716" y="157616"/>
            <a:ext cx="10515600" cy="1325563"/>
          </a:xfrm>
        </p:spPr>
        <p:txBody>
          <a:bodyPr/>
          <a:lstStyle/>
          <a:p>
            <a:r>
              <a:rPr lang="en-US" b="1" dirty="0" err="1">
                <a:solidFill>
                  <a:schemeClr val="accent1"/>
                </a:solidFill>
              </a:rPr>
              <a:t>ePIC</a:t>
            </a:r>
            <a:r>
              <a:rPr lang="en-US" b="1" dirty="0">
                <a:solidFill>
                  <a:schemeClr val="accent1"/>
                </a:solidFill>
              </a:rPr>
              <a:t> and the Genesis Mission</a:t>
            </a:r>
          </a:p>
        </p:txBody>
      </p:sp>
      <p:sp>
        <p:nvSpPr>
          <p:cNvPr id="3" name="Date Placeholder 2">
            <a:extLst>
              <a:ext uri="{FF2B5EF4-FFF2-40B4-BE49-F238E27FC236}">
                <a16:creationId xmlns:a16="http://schemas.microsoft.com/office/drawing/2014/main" id="{EB4E84B0-68D6-8172-CED1-526F933EF902}"/>
              </a:ext>
            </a:extLst>
          </p:cNvPr>
          <p:cNvSpPr>
            <a:spLocks noGrp="1"/>
          </p:cNvSpPr>
          <p:nvPr>
            <p:ph type="dt" sz="half" idx="10"/>
          </p:nvPr>
        </p:nvSpPr>
        <p:spPr/>
        <p:txBody>
          <a:bodyPr/>
          <a:lstStyle/>
          <a:p>
            <a:r>
              <a:rPr lang="en-US"/>
              <a:t>4/9/2026</a:t>
            </a:r>
          </a:p>
        </p:txBody>
      </p:sp>
      <p:pic>
        <p:nvPicPr>
          <p:cNvPr id="3074" name="Picture 2" descr="a blue and red background with the text &quot;Genesis Mission&quot; ">
            <a:extLst>
              <a:ext uri="{FF2B5EF4-FFF2-40B4-BE49-F238E27FC236}">
                <a16:creationId xmlns:a16="http://schemas.microsoft.com/office/drawing/2014/main" id="{2EE0EAB9-396B-E720-1062-310E08791D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4900" y="2339975"/>
            <a:ext cx="6477000" cy="4381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A14D3F3-CC9B-CB25-8DF5-093D0DAEA368}"/>
              </a:ext>
            </a:extLst>
          </p:cNvPr>
          <p:cNvSpPr txBox="1"/>
          <p:nvPr/>
        </p:nvSpPr>
        <p:spPr>
          <a:xfrm>
            <a:off x="440871" y="1240424"/>
            <a:ext cx="4180114" cy="5078313"/>
          </a:xfrm>
          <a:prstGeom prst="rect">
            <a:avLst/>
          </a:prstGeom>
          <a:noFill/>
        </p:spPr>
        <p:txBody>
          <a:bodyPr wrap="square" rtlCol="0">
            <a:spAutoFit/>
          </a:bodyPr>
          <a:lstStyle/>
          <a:p>
            <a:r>
              <a:rPr lang="en-US" dirty="0"/>
              <a:t>Markus hosted a discussion on coordinating </a:t>
            </a:r>
            <a:r>
              <a:rPr lang="en-US" dirty="0" err="1"/>
              <a:t>ePIC</a:t>
            </a:r>
            <a:r>
              <a:rPr lang="en-US" dirty="0"/>
              <a:t> efforts on the Genesis Mission after the March 25</a:t>
            </a:r>
            <a:r>
              <a:rPr lang="en-US" baseline="30000" dirty="0"/>
              <a:t>th</a:t>
            </a:r>
            <a:r>
              <a:rPr lang="en-US" dirty="0"/>
              <a:t> S&amp;C Meeting. </a:t>
            </a:r>
          </a:p>
          <a:p>
            <a:endParaRPr lang="en-US" dirty="0"/>
          </a:p>
          <a:p>
            <a:pPr eaLnBrk="0" fontAlgn="base" hangingPunct="0">
              <a:lnSpc>
                <a:spcPct val="100000"/>
              </a:lnSpc>
              <a:spcBef>
                <a:spcPct val="0"/>
              </a:spcBef>
              <a:spcAft>
                <a:spcPct val="0"/>
              </a:spcAft>
            </a:pPr>
            <a:r>
              <a:rPr lang="en-US" altLang="en-US" dirty="0">
                <a:solidFill>
                  <a:srgbClr val="000000"/>
                </a:solidFill>
              </a:rPr>
              <a:t>The Genesis Mission is an opportunity for </a:t>
            </a:r>
            <a:r>
              <a:rPr lang="en-US" altLang="en-US" dirty="0" err="1">
                <a:solidFill>
                  <a:srgbClr val="000000"/>
                </a:solidFill>
              </a:rPr>
              <a:t>ePIC</a:t>
            </a:r>
            <a:r>
              <a:rPr lang="en-US" altLang="en-US" dirty="0">
                <a:solidFill>
                  <a:srgbClr val="000000"/>
                </a:solidFill>
              </a:rPr>
              <a:t>. Success depends on </a:t>
            </a:r>
            <a:r>
              <a:rPr lang="en-US" altLang="en-US" b="1" dirty="0">
                <a:solidFill>
                  <a:srgbClr val="000000"/>
                </a:solidFill>
              </a:rPr>
              <a:t>alignment with our priorities. </a:t>
            </a:r>
            <a:r>
              <a:rPr lang="en-US" altLang="en-US" dirty="0">
                <a:solidFill>
                  <a:srgbClr val="000000"/>
                </a:solidFill>
              </a:rPr>
              <a:t>We should </a:t>
            </a:r>
            <a:r>
              <a:rPr lang="en-US" altLang="en-US" b="1" dirty="0">
                <a:solidFill>
                  <a:srgbClr val="000000"/>
                </a:solidFill>
              </a:rPr>
              <a:t>actively coordinate proposals now. </a:t>
            </a:r>
          </a:p>
          <a:p>
            <a:pPr eaLnBrk="0" fontAlgn="base" hangingPunct="0">
              <a:lnSpc>
                <a:spcPct val="100000"/>
              </a:lnSpc>
              <a:spcBef>
                <a:spcPct val="0"/>
              </a:spcBef>
              <a:spcAft>
                <a:spcPct val="0"/>
              </a:spcAft>
            </a:pPr>
            <a:endParaRPr lang="en-US" altLang="en-US" b="1" dirty="0">
              <a:solidFill>
                <a:srgbClr val="000000"/>
              </a:solidFill>
            </a:endParaRPr>
          </a:p>
          <a:p>
            <a:pPr eaLnBrk="0" fontAlgn="base" hangingPunct="0">
              <a:spcBef>
                <a:spcPct val="0"/>
              </a:spcBef>
              <a:spcAft>
                <a:spcPct val="0"/>
              </a:spcAft>
            </a:pPr>
            <a:r>
              <a:rPr lang="en-US" altLang="en-US" b="1" dirty="0">
                <a:solidFill>
                  <a:schemeClr val="accent1"/>
                </a:solidFill>
                <a:cs typeface="Calibri" panose="020F0502020204030204" pitchFamily="34" charset="0"/>
              </a:rPr>
              <a:t>Opportunities</a:t>
            </a:r>
            <a:r>
              <a:rPr lang="en-US" altLang="en-US" dirty="0">
                <a:solidFill>
                  <a:srgbClr val="000000"/>
                </a:solidFill>
                <a:cs typeface="Calibri" panose="020F0502020204030204" pitchFamily="34" charset="0"/>
              </a:rPr>
              <a:t>: </a:t>
            </a:r>
          </a:p>
          <a:p>
            <a:pPr marL="285750" indent="-285750" eaLnBrk="0" fontAlgn="base" hangingPunct="0">
              <a:lnSpc>
                <a:spcPct val="100000"/>
              </a:lnSpc>
              <a:spcBef>
                <a:spcPct val="0"/>
              </a:spcBef>
              <a:spcAft>
                <a:spcPct val="0"/>
              </a:spcAft>
              <a:buFont typeface="Arial" panose="020B0604020202020204" pitchFamily="34" charset="0"/>
              <a:buChar char="•"/>
            </a:pPr>
            <a:r>
              <a:rPr lang="en-US" altLang="en-US" dirty="0">
                <a:solidFill>
                  <a:srgbClr val="000000"/>
                </a:solidFill>
                <a:cs typeface="Calibri" panose="020F0502020204030204" pitchFamily="34" charset="0"/>
              </a:rPr>
              <a:t>Broader engagement with and in </a:t>
            </a:r>
            <a:r>
              <a:rPr lang="en-US" altLang="en-US" dirty="0" err="1">
                <a:solidFill>
                  <a:srgbClr val="000000"/>
                </a:solidFill>
                <a:cs typeface="Calibri" panose="020F0502020204030204" pitchFamily="34" charset="0"/>
              </a:rPr>
              <a:t>ePIC</a:t>
            </a:r>
            <a:r>
              <a:rPr lang="en-US" altLang="en-US" dirty="0">
                <a:solidFill>
                  <a:srgbClr val="000000"/>
                </a:solidFill>
                <a:cs typeface="Calibri" panose="020F0502020204030204" pitchFamily="34" charset="0"/>
              </a:rPr>
              <a:t> Software &amp; Computing, </a:t>
            </a:r>
          </a:p>
          <a:p>
            <a:pPr marL="285750" indent="-285750" eaLnBrk="0" fontAlgn="base" hangingPunct="0">
              <a:lnSpc>
                <a:spcPct val="100000"/>
              </a:lnSpc>
              <a:spcBef>
                <a:spcPct val="0"/>
              </a:spcBef>
              <a:spcAft>
                <a:spcPct val="0"/>
              </a:spcAft>
              <a:buFont typeface="Arial" panose="020B0604020202020204" pitchFamily="34" charset="0"/>
              <a:buChar char="•"/>
            </a:pPr>
            <a:r>
              <a:rPr lang="en-US" altLang="en-US" dirty="0">
                <a:solidFill>
                  <a:srgbClr val="000000"/>
                </a:solidFill>
                <a:cs typeface="Calibri" panose="020F0502020204030204" pitchFamily="34" charset="0"/>
              </a:rPr>
              <a:t>Expand our workforce.</a:t>
            </a:r>
          </a:p>
          <a:p>
            <a:pPr marL="285750" indent="-285750" eaLnBrk="0" fontAlgn="base" hangingPunct="0">
              <a:lnSpc>
                <a:spcPct val="100000"/>
              </a:lnSpc>
              <a:spcBef>
                <a:spcPct val="0"/>
              </a:spcBef>
              <a:spcAft>
                <a:spcPct val="0"/>
              </a:spcAft>
              <a:buFont typeface="Arial" panose="020B0604020202020204" pitchFamily="34" charset="0"/>
              <a:buChar char="•"/>
            </a:pPr>
            <a:r>
              <a:rPr lang="en-US" altLang="en-US" dirty="0">
                <a:solidFill>
                  <a:srgbClr val="000000"/>
                </a:solidFill>
                <a:cs typeface="Calibri" panose="020F0502020204030204" pitchFamily="34" charset="0"/>
              </a:rPr>
              <a:t>Increase visibility of AI within </a:t>
            </a:r>
            <a:r>
              <a:rPr lang="en-US" altLang="en-US" dirty="0" err="1">
                <a:solidFill>
                  <a:srgbClr val="000000"/>
                </a:solidFill>
                <a:cs typeface="Calibri" panose="020F0502020204030204" pitchFamily="34" charset="0"/>
              </a:rPr>
              <a:t>ePIC</a:t>
            </a:r>
            <a:r>
              <a:rPr lang="en-US" altLang="en-US" dirty="0">
                <a:solidFill>
                  <a:srgbClr val="000000"/>
                </a:solidFill>
                <a:cs typeface="Calibri" panose="020F0502020204030204" pitchFamily="34" charset="0"/>
              </a:rPr>
              <a:t>.</a:t>
            </a:r>
          </a:p>
          <a:p>
            <a:pPr marL="285750" indent="-285750" eaLnBrk="0" fontAlgn="base" hangingPunct="0">
              <a:lnSpc>
                <a:spcPct val="100000"/>
              </a:lnSpc>
              <a:spcBef>
                <a:spcPct val="0"/>
              </a:spcBef>
              <a:spcAft>
                <a:spcPct val="0"/>
              </a:spcAft>
              <a:buFont typeface="Arial" panose="020B0604020202020204" pitchFamily="34" charset="0"/>
              <a:buChar char="•"/>
            </a:pPr>
            <a:endParaRPr lang="en-US" altLang="en-US" dirty="0">
              <a:solidFill>
                <a:srgbClr val="000000"/>
              </a:solidFill>
              <a:cs typeface="Calibri" panose="020F0502020204030204" pitchFamily="34" charset="0"/>
            </a:endParaRPr>
          </a:p>
          <a:p>
            <a:pPr eaLnBrk="0" fontAlgn="base" hangingPunct="0">
              <a:spcBef>
                <a:spcPct val="0"/>
              </a:spcBef>
              <a:spcAft>
                <a:spcPct val="0"/>
              </a:spcAft>
            </a:pPr>
            <a:r>
              <a:rPr lang="en-US" altLang="en-US" b="1" dirty="0">
                <a:solidFill>
                  <a:schemeClr val="accent1"/>
                </a:solidFill>
                <a:cs typeface="Calibri" panose="020F0502020204030204" pitchFamily="34" charset="0"/>
              </a:rPr>
              <a:t>Challenges</a:t>
            </a:r>
            <a:r>
              <a:rPr lang="en-US" altLang="en-US" dirty="0">
                <a:solidFill>
                  <a:srgbClr val="000000"/>
                </a:solidFill>
                <a:cs typeface="Calibri" panose="020F0502020204030204" pitchFamily="34" charset="0"/>
              </a:rPr>
              <a:t>: </a:t>
            </a:r>
          </a:p>
          <a:p>
            <a:pPr marL="285750" indent="-285750" eaLnBrk="0" fontAlgn="base" hangingPunct="0">
              <a:lnSpc>
                <a:spcPct val="100000"/>
              </a:lnSpc>
              <a:spcBef>
                <a:spcPct val="0"/>
              </a:spcBef>
              <a:spcAft>
                <a:spcPct val="0"/>
              </a:spcAft>
              <a:buFont typeface="Arial" panose="020B0604020202020204" pitchFamily="34" charset="0"/>
              <a:buChar char="•"/>
            </a:pPr>
            <a:r>
              <a:rPr lang="en-US" dirty="0"/>
              <a:t>Impact depends on alignment with </a:t>
            </a:r>
            <a:r>
              <a:rPr lang="en-US" dirty="0" err="1"/>
              <a:t>ePIC</a:t>
            </a:r>
            <a:r>
              <a:rPr lang="en-US" dirty="0"/>
              <a:t> priorities. </a:t>
            </a:r>
          </a:p>
        </p:txBody>
      </p:sp>
      <p:sp>
        <p:nvSpPr>
          <p:cNvPr id="7" name="TextBox 6">
            <a:extLst>
              <a:ext uri="{FF2B5EF4-FFF2-40B4-BE49-F238E27FC236}">
                <a16:creationId xmlns:a16="http://schemas.microsoft.com/office/drawing/2014/main" id="{D470CDA3-B3CA-469D-FCD0-169946543698}"/>
              </a:ext>
            </a:extLst>
          </p:cNvPr>
          <p:cNvSpPr txBox="1"/>
          <p:nvPr/>
        </p:nvSpPr>
        <p:spPr>
          <a:xfrm>
            <a:off x="7757962" y="883014"/>
            <a:ext cx="3696322" cy="1200329"/>
          </a:xfrm>
          <a:prstGeom prst="rect">
            <a:avLst/>
          </a:prstGeom>
          <a:noFill/>
          <a:ln>
            <a:solidFill>
              <a:schemeClr val="tx1"/>
            </a:solidFill>
          </a:ln>
        </p:spPr>
        <p:txBody>
          <a:bodyPr wrap="square" rtlCol="0">
            <a:spAutoFit/>
          </a:bodyPr>
          <a:lstStyle/>
          <a:p>
            <a:r>
              <a:rPr lang="en-US" dirty="0"/>
              <a:t>Working to provide a way to coordinate efforts in </a:t>
            </a:r>
            <a:r>
              <a:rPr lang="en-US" dirty="0" err="1"/>
              <a:t>ePIC</a:t>
            </a:r>
            <a:r>
              <a:rPr lang="en-US" dirty="0"/>
              <a:t>, match up people and proposals. Shared spreadsheet </a:t>
            </a:r>
            <a:r>
              <a:rPr lang="en-US" dirty="0">
                <a:hlinkClick r:id="rId3"/>
              </a:rPr>
              <a:t>here</a:t>
            </a:r>
            <a:r>
              <a:rPr lang="en-US" dirty="0"/>
              <a:t>.  </a:t>
            </a:r>
          </a:p>
        </p:txBody>
      </p:sp>
    </p:spTree>
    <p:extLst>
      <p:ext uri="{BB962C8B-B14F-4D97-AF65-F5344CB8AC3E}">
        <p14:creationId xmlns:p14="http://schemas.microsoft.com/office/powerpoint/2010/main" val="9965040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47C9A-F64C-A713-5835-04DF90A62E37}"/>
              </a:ext>
            </a:extLst>
          </p:cNvPr>
          <p:cNvSpPr>
            <a:spLocks noGrp="1"/>
          </p:cNvSpPr>
          <p:nvPr>
            <p:ph type="title"/>
          </p:nvPr>
        </p:nvSpPr>
        <p:spPr>
          <a:xfrm>
            <a:off x="838200" y="365125"/>
            <a:ext cx="10515600" cy="777875"/>
          </a:xfrm>
        </p:spPr>
        <p:txBody>
          <a:bodyPr/>
          <a:lstStyle/>
          <a:p>
            <a:r>
              <a:rPr lang="en-US" b="1" dirty="0">
                <a:solidFill>
                  <a:schemeClr val="accent1"/>
                </a:solidFill>
              </a:rPr>
              <a:t>Research Funding</a:t>
            </a:r>
          </a:p>
        </p:txBody>
      </p:sp>
      <p:sp>
        <p:nvSpPr>
          <p:cNvPr id="6" name="Content Placeholder 5">
            <a:extLst>
              <a:ext uri="{FF2B5EF4-FFF2-40B4-BE49-F238E27FC236}">
                <a16:creationId xmlns:a16="http://schemas.microsoft.com/office/drawing/2014/main" id="{16447934-BA34-8DAC-3224-DB95CC476077}"/>
              </a:ext>
            </a:extLst>
          </p:cNvPr>
          <p:cNvSpPr>
            <a:spLocks noGrp="1"/>
          </p:cNvSpPr>
          <p:nvPr>
            <p:ph idx="1"/>
          </p:nvPr>
        </p:nvSpPr>
        <p:spPr>
          <a:xfrm>
            <a:off x="838200" y="1257300"/>
            <a:ext cx="10515600" cy="4919663"/>
          </a:xfrm>
        </p:spPr>
        <p:txBody>
          <a:bodyPr>
            <a:normAutofit lnSpcReduction="10000"/>
          </a:bodyPr>
          <a:lstStyle/>
          <a:p>
            <a:r>
              <a:rPr lang="en-US" dirty="0"/>
              <a:t>As many are aware, DOE NP research budgets are anticipated to decline in FY26</a:t>
            </a:r>
          </a:p>
          <a:p>
            <a:r>
              <a:rPr lang="en-US" dirty="0"/>
              <a:t>As discussed by Sharon Stephenson in APS DNP Business Meeting: </a:t>
            </a:r>
          </a:p>
          <a:p>
            <a:pPr lvl="1"/>
            <a:r>
              <a:rPr lang="en-US" dirty="0"/>
              <a:t>18% reduction in NP Research Budget</a:t>
            </a:r>
          </a:p>
          <a:p>
            <a:pPr lvl="1"/>
            <a:r>
              <a:rPr lang="en-US" dirty="0"/>
              <a:t>Redirect of ~10% for Genesis Mission</a:t>
            </a:r>
          </a:p>
          <a:p>
            <a:r>
              <a:rPr lang="en-US" dirty="0"/>
              <a:t>We anticipate this will create hardships for both university and lab research groups working on </a:t>
            </a:r>
            <a:r>
              <a:rPr lang="en-US" dirty="0" err="1"/>
              <a:t>ePIC</a:t>
            </a:r>
            <a:endParaRPr lang="en-US" dirty="0"/>
          </a:p>
          <a:p>
            <a:r>
              <a:rPr lang="en-US" dirty="0" err="1"/>
              <a:t>ePIC</a:t>
            </a:r>
            <a:r>
              <a:rPr lang="en-US" dirty="0"/>
              <a:t> Leadership needs to be able to communicate clearly the impact that this will have on engagement in </a:t>
            </a:r>
            <a:r>
              <a:rPr lang="en-US" dirty="0" err="1"/>
              <a:t>ePIC</a:t>
            </a:r>
            <a:r>
              <a:rPr lang="en-US" dirty="0"/>
              <a:t> and readiness for baselining and construction</a:t>
            </a:r>
          </a:p>
          <a:p>
            <a:r>
              <a:rPr lang="en-US" dirty="0"/>
              <a:t>Please contact the SP Office to let us know if budget cuts are forcing you to reduce your commitment to </a:t>
            </a:r>
            <a:r>
              <a:rPr lang="en-US" dirty="0" err="1"/>
              <a:t>ePIC</a:t>
            </a:r>
            <a:endParaRPr lang="en-US" dirty="0"/>
          </a:p>
          <a:p>
            <a:endParaRPr lang="en-US" dirty="0"/>
          </a:p>
        </p:txBody>
      </p:sp>
      <p:sp>
        <p:nvSpPr>
          <p:cNvPr id="3" name="Date Placeholder 2">
            <a:extLst>
              <a:ext uri="{FF2B5EF4-FFF2-40B4-BE49-F238E27FC236}">
                <a16:creationId xmlns:a16="http://schemas.microsoft.com/office/drawing/2014/main" id="{3CCC427F-4E0F-E86D-5D76-7D8F0ECA1991}"/>
              </a:ext>
            </a:extLst>
          </p:cNvPr>
          <p:cNvSpPr>
            <a:spLocks noGrp="1"/>
          </p:cNvSpPr>
          <p:nvPr>
            <p:ph type="dt" sz="half" idx="10"/>
          </p:nvPr>
        </p:nvSpPr>
        <p:spPr/>
        <p:txBody>
          <a:bodyPr/>
          <a:lstStyle/>
          <a:p>
            <a:r>
              <a:rPr lang="en-US"/>
              <a:t>4/9/2026</a:t>
            </a:r>
          </a:p>
        </p:txBody>
      </p:sp>
    </p:spTree>
    <p:extLst>
      <p:ext uri="{BB962C8B-B14F-4D97-AF65-F5344CB8AC3E}">
        <p14:creationId xmlns:p14="http://schemas.microsoft.com/office/powerpoint/2010/main" val="7212765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F8A2D-5EC0-C58F-E157-AB9BDCD5CA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AA309C-5F2C-C4A2-EC97-F4DBBA9CDFCF}"/>
              </a:ext>
            </a:extLst>
          </p:cNvPr>
          <p:cNvSpPr>
            <a:spLocks noGrp="1"/>
          </p:cNvSpPr>
          <p:nvPr>
            <p:ph type="title"/>
          </p:nvPr>
        </p:nvSpPr>
        <p:spPr>
          <a:xfrm>
            <a:off x="838200" y="136525"/>
            <a:ext cx="10515600" cy="993832"/>
          </a:xfrm>
        </p:spPr>
        <p:txBody>
          <a:bodyPr/>
          <a:lstStyle/>
          <a:p>
            <a:r>
              <a:rPr lang="en-US" b="1" dirty="0">
                <a:solidFill>
                  <a:schemeClr val="accent1"/>
                </a:solidFill>
              </a:rPr>
              <a:t>Request to the EIC Project</a:t>
            </a:r>
          </a:p>
        </p:txBody>
      </p:sp>
      <p:sp>
        <p:nvSpPr>
          <p:cNvPr id="3" name="Content Placeholder 2">
            <a:extLst>
              <a:ext uri="{FF2B5EF4-FFF2-40B4-BE49-F238E27FC236}">
                <a16:creationId xmlns:a16="http://schemas.microsoft.com/office/drawing/2014/main" id="{F3743B71-0C1B-AAE1-0068-D272C9DF275C}"/>
              </a:ext>
            </a:extLst>
          </p:cNvPr>
          <p:cNvSpPr>
            <a:spLocks noGrp="1"/>
          </p:cNvSpPr>
          <p:nvPr>
            <p:ph idx="1"/>
          </p:nvPr>
        </p:nvSpPr>
        <p:spPr>
          <a:xfrm>
            <a:off x="677944" y="1130357"/>
            <a:ext cx="10515600" cy="5150578"/>
          </a:xfrm>
        </p:spPr>
        <p:txBody>
          <a:bodyPr>
            <a:normAutofit fontScale="92500"/>
          </a:bodyPr>
          <a:lstStyle/>
          <a:p>
            <a:r>
              <a:rPr lang="en-US" dirty="0"/>
              <a:t>The outcome of the project baselining exercise can affect the EIC science program in multiple ways: </a:t>
            </a:r>
          </a:p>
          <a:p>
            <a:pPr lvl="1"/>
            <a:r>
              <a:rPr lang="en-US" dirty="0"/>
              <a:t>Changes the scope of the DET subproject</a:t>
            </a:r>
          </a:p>
          <a:p>
            <a:pPr lvl="1"/>
            <a:r>
              <a:rPr lang="en-US" dirty="0"/>
              <a:t>Changes to the ASR, EIN and ISR subprojects (EIC performance)</a:t>
            </a:r>
          </a:p>
          <a:p>
            <a:r>
              <a:rPr lang="en-US" dirty="0">
                <a:solidFill>
                  <a:schemeClr val="accent1"/>
                </a:solidFill>
              </a:rPr>
              <a:t>The collaboration must have an opportunity to respond to changes to the baseline that affect EIC science</a:t>
            </a:r>
          </a:p>
          <a:p>
            <a:r>
              <a:rPr lang="en-US" dirty="0"/>
              <a:t>We have discussed with Jim Yeck, David Dean, and Abhay a process by which the collaboration is charged to provide a formal, written response on the impact to EIC science once the preliminary baseline is established</a:t>
            </a:r>
          </a:p>
          <a:p>
            <a:pPr lvl="1"/>
            <a:r>
              <a:rPr lang="en-US" dirty="0"/>
              <a:t>The timescale for this will be VERY short!</a:t>
            </a:r>
          </a:p>
          <a:p>
            <a:r>
              <a:rPr lang="en-US" dirty="0"/>
              <a:t>We hope to have a better understanding of the baselining implications for the EIC collider at the collaboration meeting. </a:t>
            </a:r>
          </a:p>
          <a:p>
            <a:pPr lvl="1"/>
            <a:r>
              <a:rPr lang="en-US" dirty="0"/>
              <a:t>Today the focus is on the detector.</a:t>
            </a:r>
          </a:p>
        </p:txBody>
      </p:sp>
      <p:sp>
        <p:nvSpPr>
          <p:cNvPr id="4" name="Date Placeholder 3">
            <a:extLst>
              <a:ext uri="{FF2B5EF4-FFF2-40B4-BE49-F238E27FC236}">
                <a16:creationId xmlns:a16="http://schemas.microsoft.com/office/drawing/2014/main" id="{0F36A3E3-2057-CAA2-6F1C-902C7D32AF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4/9/2026</a:t>
            </a:r>
          </a:p>
        </p:txBody>
      </p:sp>
    </p:spTree>
    <p:extLst>
      <p:ext uri="{BB962C8B-B14F-4D97-AF65-F5344CB8AC3E}">
        <p14:creationId xmlns:p14="http://schemas.microsoft.com/office/powerpoint/2010/main" val="11814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380FF-8559-07BE-9E4B-F52B57D2E939}"/>
              </a:ext>
            </a:extLst>
          </p:cNvPr>
          <p:cNvSpPr>
            <a:spLocks noGrp="1"/>
          </p:cNvSpPr>
          <p:nvPr>
            <p:ph type="title"/>
          </p:nvPr>
        </p:nvSpPr>
        <p:spPr/>
        <p:txBody>
          <a:bodyPr/>
          <a:lstStyle/>
          <a:p>
            <a:r>
              <a:rPr lang="en-US" b="1" dirty="0" err="1">
                <a:solidFill>
                  <a:schemeClr val="accent1"/>
                </a:solidFill>
              </a:rPr>
              <a:t>ePIC</a:t>
            </a:r>
            <a:r>
              <a:rPr lang="en-US" b="1" dirty="0">
                <a:solidFill>
                  <a:schemeClr val="accent1"/>
                </a:solidFill>
              </a:rPr>
              <a:t> Resources</a:t>
            </a:r>
          </a:p>
        </p:txBody>
      </p:sp>
      <p:sp>
        <p:nvSpPr>
          <p:cNvPr id="4" name="Date Placeholder 3">
            <a:extLst>
              <a:ext uri="{FF2B5EF4-FFF2-40B4-BE49-F238E27FC236}">
                <a16:creationId xmlns:a16="http://schemas.microsoft.com/office/drawing/2014/main" id="{BDC6AA10-4DDA-80D2-7247-44004DAC3D34}"/>
              </a:ext>
            </a:extLst>
          </p:cNvPr>
          <p:cNvSpPr>
            <a:spLocks noGrp="1"/>
          </p:cNvSpPr>
          <p:nvPr>
            <p:ph type="dt" sz="half" idx="10"/>
          </p:nvPr>
        </p:nvSpPr>
        <p:spPr/>
        <p:txBody>
          <a:bodyPr/>
          <a:lstStyle/>
          <a:p>
            <a:r>
              <a:rPr lang="en-US"/>
              <a:t>4/9/2026</a:t>
            </a:r>
          </a:p>
        </p:txBody>
      </p:sp>
      <p:sp>
        <p:nvSpPr>
          <p:cNvPr id="10" name="Content Placeholder 2">
            <a:extLst>
              <a:ext uri="{FF2B5EF4-FFF2-40B4-BE49-F238E27FC236}">
                <a16:creationId xmlns:a16="http://schemas.microsoft.com/office/drawing/2014/main" id="{28EB6EB9-D306-E817-1A32-A2FC3A44F780}"/>
              </a:ext>
            </a:extLst>
          </p:cNvPr>
          <p:cNvSpPr>
            <a:spLocks noGrp="1"/>
          </p:cNvSpPr>
          <p:nvPr>
            <p:ph idx="1"/>
          </p:nvPr>
        </p:nvSpPr>
        <p:spPr>
          <a:xfrm>
            <a:off x="762785" y="1542820"/>
            <a:ext cx="10515600" cy="4736189"/>
          </a:xfrm>
        </p:spPr>
        <p:txBody>
          <a:bodyPr>
            <a:normAutofit lnSpcReduction="10000"/>
          </a:bodyPr>
          <a:lstStyle/>
          <a:p>
            <a:r>
              <a:rPr lang="en-US" dirty="0"/>
              <a:t>Public Website - </a:t>
            </a:r>
            <a:r>
              <a:rPr lang="en-US" dirty="0">
                <a:hlinkClick r:id="rId2"/>
              </a:rPr>
              <a:t>https://www.bnl.gov/eic/epic.php</a:t>
            </a:r>
            <a:endParaRPr lang="en-US" dirty="0"/>
          </a:p>
          <a:p>
            <a:r>
              <a:rPr lang="en-US" dirty="0"/>
              <a:t>Mailing Lists – </a:t>
            </a:r>
            <a:r>
              <a:rPr lang="en-US" dirty="0">
                <a:hlinkClick r:id="rId3"/>
              </a:rPr>
              <a:t>https://lists.bnl.gov/mailman/listinfo</a:t>
            </a:r>
            <a:endParaRPr lang="en-US" dirty="0"/>
          </a:p>
          <a:p>
            <a:r>
              <a:rPr lang="en-US" dirty="0"/>
              <a:t>Indico Agenda - </a:t>
            </a:r>
            <a:r>
              <a:rPr lang="en-US" dirty="0">
                <a:hlinkClick r:id="rId4"/>
              </a:rPr>
              <a:t>https://indico.bnl.gov/category/402/</a:t>
            </a:r>
            <a:endParaRPr lang="en-US" dirty="0"/>
          </a:p>
          <a:p>
            <a:pPr lvl="1"/>
            <a:r>
              <a:rPr lang="en-US" dirty="0" err="1"/>
              <a:t>ePIC</a:t>
            </a:r>
            <a:r>
              <a:rPr lang="en-US" dirty="0"/>
              <a:t> Software and Computing: </a:t>
            </a:r>
            <a:r>
              <a:rPr lang="en-US" dirty="0">
                <a:hlinkClick r:id="rId5"/>
              </a:rPr>
              <a:t>https://indico.bnl.gov/category/435/</a:t>
            </a:r>
            <a:endParaRPr lang="en-US" dirty="0"/>
          </a:p>
          <a:p>
            <a:r>
              <a:rPr lang="en-US" dirty="0"/>
              <a:t>Wiki - </a:t>
            </a:r>
            <a:r>
              <a:rPr lang="en-US" dirty="0">
                <a:hlinkClick r:id="rId6"/>
              </a:rPr>
              <a:t>https://wiki.bnl.gov/EPIC</a:t>
            </a:r>
            <a:endParaRPr lang="en-US" dirty="0"/>
          </a:p>
          <a:p>
            <a:r>
              <a:rPr lang="en-US" dirty="0"/>
              <a:t>ePIC Software Training: </a:t>
            </a:r>
          </a:p>
          <a:p>
            <a:pPr lvl="1"/>
            <a:r>
              <a:rPr lang="en-US" dirty="0"/>
              <a:t>Landing Page: </a:t>
            </a:r>
            <a:r>
              <a:rPr lang="en-US" dirty="0">
                <a:hlinkClick r:id="rId7"/>
              </a:rPr>
              <a:t>https://eic.github.io/documentation/landingpage.html</a:t>
            </a:r>
            <a:endParaRPr lang="en-US" sz="2800" dirty="0"/>
          </a:p>
          <a:p>
            <a:pPr lvl="1"/>
            <a:r>
              <a:rPr lang="en-US" dirty="0">
                <a:latin typeface="Calibri" panose="020F0502020204030204" pitchFamily="34" charset="0"/>
                <a:ea typeface="Calibri" panose="020F0502020204030204" pitchFamily="34" charset="0"/>
              </a:rPr>
              <a:t>Tutorials: </a:t>
            </a:r>
            <a:r>
              <a:rPr lang="en-US" u="sng" dirty="0">
                <a:solidFill>
                  <a:srgbClr val="0000FF"/>
                </a:solidFill>
                <a:effectLst/>
                <a:latin typeface="Calibri" panose="020F0502020204030204" pitchFamily="34" charset="0"/>
                <a:ea typeface="Times New Roman" panose="02020603050405020304" pitchFamily="18" charset="0"/>
                <a:hlinkClick r:id="rId8"/>
              </a:rPr>
              <a:t>https://eic.github.io/documentation/tutorials.html</a:t>
            </a:r>
            <a:r>
              <a:rPr lang="en-US" dirty="0">
                <a:effectLst/>
                <a:latin typeface="Calibri" panose="020F0502020204030204" pitchFamily="34" charset="0"/>
                <a:ea typeface="Times New Roman" panose="02020603050405020304" pitchFamily="18" charset="0"/>
                <a:hlinkClick r:id="rId8"/>
              </a:rPr>
              <a:t> </a:t>
            </a:r>
            <a:endParaRPr lang="en-US" dirty="0">
              <a:effectLst/>
              <a:latin typeface="Calibri" panose="020F0502020204030204" pitchFamily="34" charset="0"/>
              <a:ea typeface="Times New Roman" panose="02020603050405020304" pitchFamily="18" charset="0"/>
            </a:endParaRPr>
          </a:p>
          <a:p>
            <a:pPr marL="457200" lvl="1" indent="0">
              <a:buNone/>
            </a:pPr>
            <a:endParaRPr lang="en-US" dirty="0">
              <a:latin typeface="Calibri" panose="020F0502020204030204" pitchFamily="34" charset="0"/>
              <a:ea typeface="Calibri" panose="020F0502020204030204" pitchFamily="34" charset="0"/>
            </a:endParaRPr>
          </a:p>
          <a:p>
            <a:pPr marL="0">
              <a:spcBef>
                <a:spcPts val="0"/>
              </a:spcBef>
            </a:pPr>
            <a:r>
              <a:rPr lang="en-US" dirty="0" err="1">
                <a:effectLst/>
                <a:latin typeface="Calibri" panose="020F0502020204030204" pitchFamily="34" charset="0"/>
                <a:ea typeface="Calibri" panose="020F0502020204030204" pitchFamily="34" charset="0"/>
              </a:rPr>
              <a:t>Mattermost</a:t>
            </a:r>
            <a:r>
              <a:rPr lang="en-US"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hlinkClick r:id="rId9"/>
              </a:rPr>
              <a:t>https://</a:t>
            </a:r>
            <a:r>
              <a:rPr lang="en-US" dirty="0">
                <a:hlinkClick r:id="rId9"/>
              </a:rPr>
              <a:t>chat.epic-eic.org</a:t>
            </a:r>
            <a:endParaRPr lang="en-US" dirty="0"/>
          </a:p>
          <a:p>
            <a:pPr marL="0">
              <a:spcBef>
                <a:spcPts val="0"/>
              </a:spcBef>
            </a:pPr>
            <a:r>
              <a:rPr lang="en-US" dirty="0" err="1">
                <a:effectLst/>
                <a:latin typeface="Calibri" panose="020F0502020204030204" pitchFamily="34" charset="0"/>
                <a:ea typeface="Calibri" panose="020F0502020204030204" pitchFamily="34" charset="0"/>
              </a:rPr>
              <a:t>ePIC</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Zenodo</a:t>
            </a:r>
            <a:r>
              <a:rPr lang="en-US" dirty="0">
                <a:effectLst/>
                <a:latin typeface="Calibri" panose="020F0502020204030204" pitchFamily="34" charset="0"/>
                <a:ea typeface="Calibri" panose="020F0502020204030204" pitchFamily="34" charset="0"/>
              </a:rPr>
              <a:t> Community: </a:t>
            </a:r>
            <a:r>
              <a:rPr lang="en-US" dirty="0">
                <a:effectLst/>
                <a:latin typeface="Calibri" panose="020F0502020204030204" pitchFamily="34" charset="0"/>
                <a:ea typeface="Calibri" panose="020F0502020204030204" pitchFamily="34" charset="0"/>
                <a:hlinkClick r:id="rId10"/>
              </a:rPr>
              <a:t>https://zenodo.org/communities/epic</a:t>
            </a:r>
            <a:endParaRPr lang="en-US" dirty="0"/>
          </a:p>
        </p:txBody>
      </p:sp>
      <p:pic>
        <p:nvPicPr>
          <p:cNvPr id="3" name="Picture 2" descr="Logo&#10;&#10;Description automatically generated">
            <a:extLst>
              <a:ext uri="{FF2B5EF4-FFF2-40B4-BE49-F238E27FC236}">
                <a16:creationId xmlns:a16="http://schemas.microsoft.com/office/drawing/2014/main" id="{877754AE-841A-0ABD-B108-FCBDDA48D894}"/>
              </a:ext>
            </a:extLst>
          </p:cNvPr>
          <p:cNvPicPr>
            <a:picLocks noChangeAspect="1"/>
          </p:cNvPicPr>
          <p:nvPr/>
        </p:nvPicPr>
        <p:blipFill>
          <a:blip r:embed="rId11"/>
          <a:stretch>
            <a:fillRect/>
          </a:stretch>
        </p:blipFill>
        <p:spPr>
          <a:xfrm>
            <a:off x="9370437" y="314334"/>
            <a:ext cx="1804597" cy="1299014"/>
          </a:xfrm>
          <a:prstGeom prst="rect">
            <a:avLst/>
          </a:prstGeom>
        </p:spPr>
      </p:pic>
    </p:spTree>
    <p:extLst>
      <p:ext uri="{BB962C8B-B14F-4D97-AF65-F5344CB8AC3E}">
        <p14:creationId xmlns:p14="http://schemas.microsoft.com/office/powerpoint/2010/main" val="41212753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circle with an arrow and waves&#10;&#10;Description automatically generated">
            <a:extLst>
              <a:ext uri="{FF2B5EF4-FFF2-40B4-BE49-F238E27FC236}">
                <a16:creationId xmlns:a16="http://schemas.microsoft.com/office/drawing/2014/main" id="{45E19F64-D7CC-3A46-AE5A-90461E1CC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495" y="2707363"/>
            <a:ext cx="3480044" cy="3042663"/>
          </a:xfrm>
          <a:prstGeom prst="rect">
            <a:avLst/>
          </a:prstGeom>
        </p:spPr>
      </p:pic>
      <p:sp>
        <p:nvSpPr>
          <p:cNvPr id="2" name="Title 1">
            <a:extLst>
              <a:ext uri="{FF2B5EF4-FFF2-40B4-BE49-F238E27FC236}">
                <a16:creationId xmlns:a16="http://schemas.microsoft.com/office/drawing/2014/main" id="{5BBFA4F9-5649-0168-6C84-176E3B20FFFD}"/>
              </a:ext>
            </a:extLst>
          </p:cNvPr>
          <p:cNvSpPr>
            <a:spLocks noGrp="1"/>
          </p:cNvSpPr>
          <p:nvPr>
            <p:ph type="title"/>
          </p:nvPr>
        </p:nvSpPr>
        <p:spPr>
          <a:xfrm>
            <a:off x="838200" y="365125"/>
            <a:ext cx="10515600" cy="997331"/>
          </a:xfrm>
        </p:spPr>
        <p:txBody>
          <a:bodyPr/>
          <a:lstStyle/>
          <a:p>
            <a:r>
              <a:rPr lang="en-US" b="1" dirty="0">
                <a:solidFill>
                  <a:schemeClr val="accent1"/>
                </a:solidFill>
              </a:rPr>
              <a:t>EICUG Membership</a:t>
            </a:r>
          </a:p>
        </p:txBody>
      </p:sp>
      <p:sp>
        <p:nvSpPr>
          <p:cNvPr id="3" name="Content Placeholder 2">
            <a:extLst>
              <a:ext uri="{FF2B5EF4-FFF2-40B4-BE49-F238E27FC236}">
                <a16:creationId xmlns:a16="http://schemas.microsoft.com/office/drawing/2014/main" id="{075F0A71-F146-499F-F3E2-55D9C6D02AEC}"/>
              </a:ext>
            </a:extLst>
          </p:cNvPr>
          <p:cNvSpPr>
            <a:spLocks noGrp="1"/>
          </p:cNvSpPr>
          <p:nvPr>
            <p:ph idx="1"/>
          </p:nvPr>
        </p:nvSpPr>
        <p:spPr>
          <a:xfrm>
            <a:off x="838200" y="1444752"/>
            <a:ext cx="5080462" cy="4732211"/>
          </a:xfrm>
        </p:spPr>
        <p:txBody>
          <a:bodyPr>
            <a:normAutofit fontScale="92500" lnSpcReduction="10000"/>
          </a:bodyPr>
          <a:lstStyle/>
          <a:p>
            <a:r>
              <a:rPr lang="en-US" dirty="0"/>
              <a:t>The EICUG is a vital organization to promote the interests of the EIC community! </a:t>
            </a:r>
          </a:p>
          <a:p>
            <a:pPr lvl="1"/>
            <a:r>
              <a:rPr lang="en-US" dirty="0"/>
              <a:t>Without the EICUG we would never have gotten far enough to form ePIC!</a:t>
            </a:r>
          </a:p>
          <a:p>
            <a:endParaRPr lang="en-US" dirty="0"/>
          </a:p>
          <a:p>
            <a:r>
              <a:rPr lang="en-US" dirty="0"/>
              <a:t>Please register your institution!</a:t>
            </a:r>
          </a:p>
          <a:p>
            <a:r>
              <a:rPr lang="en-US" dirty="0"/>
              <a:t>Check with your EICUG IB representative to get registered as a member</a:t>
            </a:r>
          </a:p>
          <a:p>
            <a:pPr marL="0" indent="0">
              <a:buNone/>
            </a:pPr>
            <a:endParaRPr lang="en-US" dirty="0"/>
          </a:p>
          <a:p>
            <a:r>
              <a:rPr lang="en-US" sz="2000" dirty="0">
                <a:hlinkClick r:id="rId3"/>
              </a:rPr>
              <a:t>https://www.eicug.org/content/join.html</a:t>
            </a:r>
            <a:endParaRPr lang="en-US" sz="2000" dirty="0"/>
          </a:p>
        </p:txBody>
      </p:sp>
      <p:sp>
        <p:nvSpPr>
          <p:cNvPr id="4" name="Date Placeholder 3">
            <a:extLst>
              <a:ext uri="{FF2B5EF4-FFF2-40B4-BE49-F238E27FC236}">
                <a16:creationId xmlns:a16="http://schemas.microsoft.com/office/drawing/2014/main" id="{3DFBAFB3-EA53-8EC0-5C8F-7BE1EEA28B5D}"/>
              </a:ext>
            </a:extLst>
          </p:cNvPr>
          <p:cNvSpPr>
            <a:spLocks noGrp="1"/>
          </p:cNvSpPr>
          <p:nvPr>
            <p:ph type="dt" sz="half" idx="10"/>
          </p:nvPr>
        </p:nvSpPr>
        <p:spPr/>
        <p:txBody>
          <a:bodyPr/>
          <a:lstStyle/>
          <a:p>
            <a:r>
              <a:rPr lang="en-US"/>
              <a:t>4/9/2026</a:t>
            </a:r>
          </a:p>
        </p:txBody>
      </p:sp>
      <p:pic>
        <p:nvPicPr>
          <p:cNvPr id="2050" name="Picture 2">
            <a:extLst>
              <a:ext uri="{FF2B5EF4-FFF2-40B4-BE49-F238E27FC236}">
                <a16:creationId xmlns:a16="http://schemas.microsoft.com/office/drawing/2014/main" id="{B566A896-3E41-F7FC-CBB1-3F0CDF77C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3918" y="1807178"/>
            <a:ext cx="4899513" cy="900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2414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713AB-3FC1-AC48-9BAD-0F030B4E5F8D}"/>
              </a:ext>
            </a:extLst>
          </p:cNvPr>
          <p:cNvSpPr>
            <a:spLocks noGrp="1"/>
          </p:cNvSpPr>
          <p:nvPr>
            <p:ph type="title"/>
          </p:nvPr>
        </p:nvSpPr>
        <p:spPr>
          <a:xfrm>
            <a:off x="397525" y="189844"/>
            <a:ext cx="10515600" cy="1082675"/>
          </a:xfrm>
        </p:spPr>
        <p:txBody>
          <a:bodyPr/>
          <a:lstStyle/>
          <a:p>
            <a:r>
              <a:rPr lang="en-US" b="1" dirty="0">
                <a:solidFill>
                  <a:schemeClr val="accent1"/>
                </a:solidFill>
              </a:rPr>
              <a:t>CERN Recognized Experiment Status: RE47</a:t>
            </a:r>
          </a:p>
        </p:txBody>
      </p:sp>
      <p:sp>
        <p:nvSpPr>
          <p:cNvPr id="3" name="Date Placeholder 2">
            <a:extLst>
              <a:ext uri="{FF2B5EF4-FFF2-40B4-BE49-F238E27FC236}">
                <a16:creationId xmlns:a16="http://schemas.microsoft.com/office/drawing/2014/main" id="{BDAFD5E6-F695-80EB-79FB-C0043746C7C8}"/>
              </a:ext>
            </a:extLst>
          </p:cNvPr>
          <p:cNvSpPr>
            <a:spLocks noGrp="1"/>
          </p:cNvSpPr>
          <p:nvPr>
            <p:ph type="dt" sz="half" idx="10"/>
          </p:nvPr>
        </p:nvSpPr>
        <p:spPr/>
        <p:txBody>
          <a:bodyPr/>
          <a:lstStyle/>
          <a:p>
            <a:r>
              <a:rPr lang="en-US"/>
              <a:t>4/9/2026</a:t>
            </a:r>
            <a:endParaRPr lang="en-US" dirty="0"/>
          </a:p>
        </p:txBody>
      </p:sp>
      <p:pic>
        <p:nvPicPr>
          <p:cNvPr id="6" name="Picture 5" descr="Graphical user interface, text, application, email&#10;&#10;AI-generated content may be incorrect.">
            <a:extLst>
              <a:ext uri="{FF2B5EF4-FFF2-40B4-BE49-F238E27FC236}">
                <a16:creationId xmlns:a16="http://schemas.microsoft.com/office/drawing/2014/main" id="{2E223C0D-3C01-2D5B-2207-B45B550A0CC9}"/>
              </a:ext>
            </a:extLst>
          </p:cNvPr>
          <p:cNvPicPr>
            <a:picLocks noChangeAspect="1"/>
          </p:cNvPicPr>
          <p:nvPr/>
        </p:nvPicPr>
        <p:blipFill>
          <a:blip r:embed="rId2"/>
          <a:stretch>
            <a:fillRect/>
          </a:stretch>
        </p:blipFill>
        <p:spPr>
          <a:xfrm>
            <a:off x="4038600" y="1397220"/>
            <a:ext cx="8077884" cy="4959130"/>
          </a:xfrm>
          <a:prstGeom prst="rect">
            <a:avLst/>
          </a:prstGeom>
          <a:ln>
            <a:solidFill>
              <a:schemeClr val="tx1"/>
            </a:solidFill>
          </a:ln>
          <a:effectLst>
            <a:outerShdw blurRad="50800" dist="38100" dir="2700000" algn="tl" rotWithShape="0">
              <a:prstClr val="black">
                <a:alpha val="40000"/>
              </a:prstClr>
            </a:outerShdw>
          </a:effectLst>
        </p:spPr>
      </p:pic>
      <p:sp>
        <p:nvSpPr>
          <p:cNvPr id="7" name="Arrow: Right 6">
            <a:extLst>
              <a:ext uri="{FF2B5EF4-FFF2-40B4-BE49-F238E27FC236}">
                <a16:creationId xmlns:a16="http://schemas.microsoft.com/office/drawing/2014/main" id="{015A7798-45A8-F236-06F9-E7FED6B04756}"/>
              </a:ext>
            </a:extLst>
          </p:cNvPr>
          <p:cNvSpPr/>
          <p:nvPr/>
        </p:nvSpPr>
        <p:spPr>
          <a:xfrm>
            <a:off x="3712684" y="5096085"/>
            <a:ext cx="325916" cy="26440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F3592C0-F801-03FD-5DD3-3019CDD3C85D}"/>
              </a:ext>
            </a:extLst>
          </p:cNvPr>
          <p:cNvSpPr txBox="1"/>
          <p:nvPr/>
        </p:nvSpPr>
        <p:spPr>
          <a:xfrm>
            <a:off x="173974" y="1175625"/>
            <a:ext cx="3701668" cy="5047536"/>
          </a:xfrm>
          <a:prstGeom prst="rect">
            <a:avLst/>
          </a:prstGeom>
          <a:solidFill>
            <a:schemeClr val="bg1"/>
          </a:solidFill>
        </p:spPr>
        <p:txBody>
          <a:bodyPr wrap="square" rtlCol="0">
            <a:spAutoFit/>
          </a:bodyPr>
          <a:lstStyle/>
          <a:p>
            <a:r>
              <a:rPr lang="en-US" dirty="0" err="1"/>
              <a:t>ePIC</a:t>
            </a:r>
            <a:r>
              <a:rPr lang="en-US" dirty="0"/>
              <a:t> now appears in the CERN Grey Book database as RE47:</a:t>
            </a:r>
            <a:br>
              <a:rPr lang="en-US" dirty="0"/>
            </a:br>
            <a:r>
              <a:rPr lang="en-US" sz="1600" dirty="0">
                <a:hlinkClick r:id="rId3"/>
              </a:rPr>
              <a:t>https://greybook.cern.ch/experiment/recognized </a:t>
            </a:r>
            <a:endParaRPr lang="en-US" sz="1600" dirty="0"/>
          </a:p>
          <a:p>
            <a:endParaRPr lang="en-US" dirty="0"/>
          </a:p>
          <a:p>
            <a:r>
              <a:rPr lang="en-US" dirty="0"/>
              <a:t>Two steps to get </a:t>
            </a:r>
            <a:r>
              <a:rPr lang="en-US" dirty="0" err="1"/>
              <a:t>ePIC</a:t>
            </a:r>
            <a:r>
              <a:rPr lang="en-US" dirty="0"/>
              <a:t> Collaborators registered at CERN: </a:t>
            </a:r>
            <a:br>
              <a:rPr lang="en-US" dirty="0"/>
            </a:br>
            <a:endParaRPr lang="en-US" dirty="0"/>
          </a:p>
          <a:p>
            <a:pPr marL="285750" indent="-285750">
              <a:buFont typeface="Arial" panose="020B0604020202020204" pitchFamily="34" charset="0"/>
              <a:buChar char="•"/>
            </a:pPr>
            <a:r>
              <a:rPr lang="en-US" dirty="0"/>
              <a:t>CC Representative needs to register as team leader with </a:t>
            </a:r>
            <a:br>
              <a:rPr lang="en-US" dirty="0"/>
            </a:br>
            <a:r>
              <a:rPr lang="en-US" dirty="0"/>
              <a:t>CERN Users Office:</a:t>
            </a:r>
          </a:p>
          <a:p>
            <a:pPr marL="742950" lvl="1" indent="-285750">
              <a:buFont typeface="Arial" panose="020B0604020202020204" pitchFamily="34" charset="0"/>
              <a:buChar char="•"/>
            </a:pPr>
            <a:r>
              <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https://usersoffice.web.cern.ch/</a:t>
            </a:r>
            <a:endPar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r>
              <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https://usersoffice.web.cern.ch/team-leaders-corner</a:t>
            </a:r>
            <a:endPar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r>
              <a:rPr lang="en-US" sz="1400" dirty="0">
                <a:effectLst/>
                <a:latin typeface="Aptos" panose="020B0004020202020204" pitchFamily="34" charset="0"/>
                <a:ea typeface="Aptos" panose="020B0004020202020204" pitchFamily="34" charset="0"/>
                <a:cs typeface="Times New Roman" panose="02020603050405020304" pitchFamily="18" charset="0"/>
                <a:hlinkClick r:id="rId6"/>
              </a:rPr>
              <a:t>Users.Office@cern.ch</a:t>
            </a:r>
            <a:endParaRPr lang="en-US" dirty="0"/>
          </a:p>
          <a:p>
            <a:pPr marL="285750" indent="-285750">
              <a:buFont typeface="Arial" panose="020B0604020202020204" pitchFamily="34" charset="0"/>
              <a:buChar char="•"/>
            </a:pPr>
            <a:r>
              <a:rPr lang="en-US" dirty="0"/>
              <a:t>CC member can then certify registrations of team members</a:t>
            </a:r>
          </a:p>
          <a:p>
            <a:endParaRPr lang="en-US" dirty="0"/>
          </a:p>
          <a:p>
            <a:r>
              <a:rPr lang="en-US" dirty="0"/>
              <a:t>Contact us if you run into problems!</a:t>
            </a:r>
          </a:p>
        </p:txBody>
      </p:sp>
      <p:sp>
        <p:nvSpPr>
          <p:cNvPr id="5" name="Rectangle 4">
            <a:extLst>
              <a:ext uri="{FF2B5EF4-FFF2-40B4-BE49-F238E27FC236}">
                <a16:creationId xmlns:a16="http://schemas.microsoft.com/office/drawing/2014/main" id="{0923976D-15CA-C0C2-AE17-A792A2A7F4F1}"/>
              </a:ext>
            </a:extLst>
          </p:cNvPr>
          <p:cNvSpPr/>
          <p:nvPr/>
        </p:nvSpPr>
        <p:spPr>
          <a:xfrm>
            <a:off x="4038600" y="5096085"/>
            <a:ext cx="8077884" cy="264405"/>
          </a:xfrm>
          <a:prstGeom prst="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A3244513-4E8E-496C-C146-62570D8B8025}"/>
              </a:ext>
            </a:extLst>
          </p:cNvPr>
          <p:cNvPicPr>
            <a:picLocks noChangeAspect="1"/>
          </p:cNvPicPr>
          <p:nvPr/>
        </p:nvPicPr>
        <p:blipFill>
          <a:blip r:embed="rId7"/>
          <a:stretch>
            <a:fillRect/>
          </a:stretch>
        </p:blipFill>
        <p:spPr>
          <a:xfrm>
            <a:off x="10141781" y="65143"/>
            <a:ext cx="1542688" cy="1110482"/>
          </a:xfrm>
          <a:prstGeom prst="rect">
            <a:avLst/>
          </a:prstGeom>
        </p:spPr>
      </p:pic>
    </p:spTree>
    <p:extLst>
      <p:ext uri="{BB962C8B-B14F-4D97-AF65-F5344CB8AC3E}">
        <p14:creationId xmlns:p14="http://schemas.microsoft.com/office/powerpoint/2010/main" val="3792724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050078D-4D62-DCC4-8E09-6924C96298BB}"/>
              </a:ext>
            </a:extLst>
          </p:cNvPr>
          <p:cNvSpPr>
            <a:spLocks noGrp="1"/>
          </p:cNvSpPr>
          <p:nvPr>
            <p:ph type="title"/>
          </p:nvPr>
        </p:nvSpPr>
        <p:spPr>
          <a:xfrm>
            <a:off x="838200" y="2398206"/>
            <a:ext cx="10515600" cy="1325563"/>
          </a:xfrm>
        </p:spPr>
        <p:txBody>
          <a:bodyPr/>
          <a:lstStyle/>
          <a:p>
            <a:r>
              <a:rPr lang="en-US" b="1" dirty="0">
                <a:solidFill>
                  <a:schemeClr val="accent1"/>
                </a:solidFill>
              </a:rPr>
              <a:t>News from the TC Office</a:t>
            </a:r>
          </a:p>
        </p:txBody>
      </p:sp>
      <p:sp>
        <p:nvSpPr>
          <p:cNvPr id="4" name="Date Placeholder 3">
            <a:extLst>
              <a:ext uri="{FF2B5EF4-FFF2-40B4-BE49-F238E27FC236}">
                <a16:creationId xmlns:a16="http://schemas.microsoft.com/office/drawing/2014/main" id="{D3F67084-CD8E-3660-0C9D-C9822498A155}"/>
              </a:ext>
            </a:extLst>
          </p:cNvPr>
          <p:cNvSpPr>
            <a:spLocks noGrp="1"/>
          </p:cNvSpPr>
          <p:nvPr>
            <p:ph type="dt" sz="half" idx="10"/>
          </p:nvPr>
        </p:nvSpPr>
        <p:spPr/>
        <p:txBody>
          <a:bodyPr/>
          <a:lstStyle/>
          <a:p>
            <a:r>
              <a:rPr lang="en-US"/>
              <a:t>4/9/2026</a:t>
            </a:r>
          </a:p>
        </p:txBody>
      </p:sp>
    </p:spTree>
    <p:extLst>
      <p:ext uri="{BB962C8B-B14F-4D97-AF65-F5344CB8AC3E}">
        <p14:creationId xmlns:p14="http://schemas.microsoft.com/office/powerpoint/2010/main" val="2062972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13A0D-ED7B-7C99-C1B2-FBC7EEB206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F73CB4-3256-415B-6F7E-48BB3A26B723}"/>
              </a:ext>
            </a:extLst>
          </p:cNvPr>
          <p:cNvSpPr>
            <a:spLocks noGrp="1"/>
          </p:cNvSpPr>
          <p:nvPr>
            <p:ph type="title"/>
          </p:nvPr>
        </p:nvSpPr>
        <p:spPr>
          <a:xfrm>
            <a:off x="0" y="0"/>
            <a:ext cx="12192000" cy="835649"/>
          </a:xfrm>
        </p:spPr>
        <p:txBody>
          <a:bodyPr>
            <a:normAutofit/>
          </a:bodyPr>
          <a:lstStyle/>
          <a:p>
            <a:r>
              <a:rPr lang="en-US" sz="3800" b="1" dirty="0">
                <a:solidFill>
                  <a:schemeClr val="accent1"/>
                </a:solidFill>
              </a:rPr>
              <a:t>Beam Background Challenges for the </a:t>
            </a:r>
            <a:r>
              <a:rPr lang="en-US" sz="3800" b="1" dirty="0" err="1">
                <a:solidFill>
                  <a:schemeClr val="accent1"/>
                </a:solidFill>
              </a:rPr>
              <a:t>ePIC</a:t>
            </a:r>
            <a:r>
              <a:rPr lang="en-US" sz="3800" b="1" dirty="0">
                <a:solidFill>
                  <a:schemeClr val="accent1"/>
                </a:solidFill>
              </a:rPr>
              <a:t> Subsystems </a:t>
            </a:r>
          </a:p>
        </p:txBody>
      </p:sp>
      <p:sp>
        <p:nvSpPr>
          <p:cNvPr id="3" name="TextBox 2">
            <a:extLst>
              <a:ext uri="{FF2B5EF4-FFF2-40B4-BE49-F238E27FC236}">
                <a16:creationId xmlns:a16="http://schemas.microsoft.com/office/drawing/2014/main" id="{0D26449A-9467-9D58-83B0-FE5407D82539}"/>
              </a:ext>
            </a:extLst>
          </p:cNvPr>
          <p:cNvSpPr txBox="1"/>
          <p:nvPr/>
        </p:nvSpPr>
        <p:spPr>
          <a:xfrm>
            <a:off x="257432" y="689759"/>
            <a:ext cx="11677136" cy="2000548"/>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Motivations: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Background studies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needed for pre TDR (subsystems and physics studies)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project needs a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feedback about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current scheme of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collimation and shielding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Kick-off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TIC meeting on February 23</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Initial progress report based on the current simulation campaign</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TIC meetings on March 30</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and April 13th</a:t>
            </a:r>
          </a:p>
        </p:txBody>
      </p:sp>
      <p:sp>
        <p:nvSpPr>
          <p:cNvPr id="15" name="TextBox 14">
            <a:extLst>
              <a:ext uri="{FF2B5EF4-FFF2-40B4-BE49-F238E27FC236}">
                <a16:creationId xmlns:a16="http://schemas.microsoft.com/office/drawing/2014/main" id="{978E98F8-E9B9-E836-0926-BECBE3D72CEE}"/>
              </a:ext>
            </a:extLst>
          </p:cNvPr>
          <p:cNvSpPr txBox="1"/>
          <p:nvPr/>
        </p:nvSpPr>
        <p:spPr>
          <a:xfrm>
            <a:off x="257432" y="3206720"/>
            <a:ext cx="11677136" cy="329320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Overview of the 2026 </a:t>
            </a:r>
            <a:r>
              <a:rPr kumimoji="0" lang="en-US" sz="2400" b="1" i="1" u="none" strike="noStrike" kern="1200" cap="none" spc="0" normalizeH="0" baseline="0" noProof="0" dirty="0" err="1">
                <a:ln>
                  <a:noFill/>
                </a:ln>
                <a:solidFill>
                  <a:prstClr val="black"/>
                </a:solidFill>
                <a:effectLst/>
                <a:uLnTx/>
                <a:uFillTx/>
                <a:latin typeface="Calibri" panose="020F0502020204030204"/>
                <a:ea typeface="+mn-ea"/>
                <a:cs typeface="+mn-cs"/>
              </a:rPr>
              <a:t>ePIC</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black"/>
                </a:solidFill>
                <a:effectLst/>
                <a:uLnTx/>
                <a:uFillTx/>
                <a:latin typeface="Calibri" panose="020F0502020204030204"/>
                <a:ea typeface="+mn-ea"/>
                <a:cs typeface="+mn-cs"/>
              </a:rPr>
              <a:t>testbeams</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 at CERN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(TIC meeting February 23</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CC"/>
                </a:solidFill>
                <a:effectLst/>
                <a:uLnTx/>
                <a:uFillTx/>
                <a:latin typeface="Calibri" panose="020F0502020204030204"/>
                <a:ea typeface="+mn-ea"/>
                <a:cs typeface="+mn-cs"/>
              </a:rPr>
              <a:t>The coordination effort has made possible to accommodate all </a:t>
            </a:r>
            <a:r>
              <a:rPr kumimoji="0" lang="en-US" sz="2400" b="0" i="0" u="none" strike="noStrike" kern="1200" cap="none" spc="0" normalizeH="0" baseline="0" noProof="0" dirty="0" err="1">
                <a:ln>
                  <a:noFill/>
                </a:ln>
                <a:solidFill>
                  <a:srgbClr val="0000CC"/>
                </a:solidFill>
                <a:effectLst/>
                <a:uLnTx/>
                <a:uFillTx/>
                <a:latin typeface="Calibri" panose="020F0502020204030204"/>
                <a:ea typeface="+mn-ea"/>
                <a:cs typeface="+mn-cs"/>
              </a:rPr>
              <a:t>ePIC</a:t>
            </a:r>
            <a:r>
              <a:rPr kumimoji="0" lang="en-US" sz="2400" b="0" i="0" u="none" strike="noStrike" kern="1200" cap="none" spc="0" normalizeH="0" baseline="0" noProof="0" dirty="0">
                <a:ln>
                  <a:noFill/>
                </a:ln>
                <a:solidFill>
                  <a:srgbClr val="0000CC"/>
                </a:solidFill>
                <a:effectLst/>
                <a:uLnTx/>
                <a:uFillTx/>
                <a:latin typeface="Calibri" panose="020F0502020204030204"/>
                <a:ea typeface="+mn-ea"/>
                <a:cs typeface="+mn-cs"/>
              </a:rPr>
              <a:t> needs!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1" u="none" strike="noStrike" kern="1200" cap="none" spc="0" normalizeH="0" baseline="0" noProof="0" dirty="0">
              <a:ln>
                <a:noFill/>
              </a:ln>
              <a:solidFill>
                <a:srgbClr val="0000C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Status and plans for the coming </a:t>
            </a:r>
            <a:r>
              <a:rPr kumimoji="0" lang="en-US" sz="2400" b="1" i="1" u="none" strike="noStrike" kern="1200" cap="none" spc="0" normalizeH="0" baseline="0" noProof="0" dirty="0" err="1">
                <a:ln>
                  <a:noFill/>
                </a:ln>
                <a:solidFill>
                  <a:prstClr val="black"/>
                </a:solidFill>
                <a:effectLst/>
                <a:uLnTx/>
                <a:uFillTx/>
                <a:latin typeface="Calibri" panose="020F0502020204030204"/>
                <a:ea typeface="+mn-ea"/>
                <a:cs typeface="+mn-cs"/>
              </a:rPr>
              <a:t>testbeam</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 efforts: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LHFCAL,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TIC meeting March 9</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th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u="none" strike="noStrike" kern="1200" cap="none" spc="0" normalizeH="0" baseline="0" noProof="0" dirty="0" err="1">
                <a:ln>
                  <a:noFill/>
                </a:ln>
                <a:solidFill>
                  <a:prstClr val="black"/>
                </a:solidFill>
                <a:effectLst/>
                <a:uLnTx/>
                <a:uFillTx/>
                <a:latin typeface="Calibri" panose="020F0502020204030204"/>
                <a:ea typeface="+mn-ea"/>
                <a:cs typeface="+mn-cs"/>
              </a:rPr>
              <a:t>pfRICH</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black"/>
                </a:solidFill>
                <a:effectLst/>
                <a:uLnTx/>
                <a:uFillTx/>
                <a:latin typeface="Calibri" panose="020F0502020204030204"/>
                <a:ea typeface="+mn-ea"/>
                <a:cs typeface="+mn-cs"/>
              </a:rPr>
              <a:t>dRICH</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TIC meeting April 20th</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th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MPGDs, AC-LGAD,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TIC meeting April 27</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3000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Future perspective: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collecting information for future needs of </a:t>
            </a:r>
            <a:r>
              <a:rPr kumimoji="0" lang="en-US" sz="2400" b="0" i="1" u="none" strike="noStrike" kern="1200" cap="none" spc="0" normalizeH="0" baseline="0" noProof="0" dirty="0" err="1">
                <a:ln>
                  <a:noFill/>
                </a:ln>
                <a:solidFill>
                  <a:prstClr val="black"/>
                </a:solidFill>
                <a:effectLst/>
                <a:uLnTx/>
                <a:uFillTx/>
                <a:latin typeface="Calibri" panose="020F0502020204030204"/>
                <a:ea typeface="+mn-ea"/>
                <a:cs typeface="+mn-cs"/>
              </a:rPr>
              <a:t>testbeams</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at FNAL</a:t>
            </a:r>
          </a:p>
        </p:txBody>
      </p:sp>
      <p:sp>
        <p:nvSpPr>
          <p:cNvPr id="4" name="Title 1">
            <a:extLst>
              <a:ext uri="{FF2B5EF4-FFF2-40B4-BE49-F238E27FC236}">
                <a16:creationId xmlns:a16="http://schemas.microsoft.com/office/drawing/2014/main" id="{C936A359-93AE-17DC-97C1-E748B8EF86F4}"/>
              </a:ext>
            </a:extLst>
          </p:cNvPr>
          <p:cNvSpPr txBox="1">
            <a:spLocks/>
          </p:cNvSpPr>
          <p:nvPr/>
        </p:nvSpPr>
        <p:spPr>
          <a:xfrm>
            <a:off x="0" y="2571246"/>
            <a:ext cx="12192000" cy="7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rgbClr val="4472C4"/>
                </a:solidFill>
                <a:effectLst/>
                <a:uLnTx/>
                <a:uFillTx/>
                <a:latin typeface="Calibri Light" panose="020F0302020204030204"/>
                <a:ea typeface="+mj-ea"/>
                <a:cs typeface="+mj-cs"/>
              </a:rPr>
              <a:t>Coordination of the test beam activities</a:t>
            </a:r>
          </a:p>
        </p:txBody>
      </p:sp>
      <p:sp>
        <p:nvSpPr>
          <p:cNvPr id="7" name="Date Placeholder 6">
            <a:extLst>
              <a:ext uri="{FF2B5EF4-FFF2-40B4-BE49-F238E27FC236}">
                <a16:creationId xmlns:a16="http://schemas.microsoft.com/office/drawing/2014/main" id="{D3BBC207-99A1-81CC-96BE-F57DDD59FAC4}"/>
              </a:ext>
            </a:extLst>
          </p:cNvPr>
          <p:cNvSpPr>
            <a:spLocks noGrp="1"/>
          </p:cNvSpPr>
          <p:nvPr>
            <p:ph type="dt" sz="half" idx="10"/>
          </p:nvPr>
        </p:nvSpPr>
        <p:spPr/>
        <p:txBody>
          <a:bodyPr/>
          <a:lstStyle/>
          <a:p>
            <a:r>
              <a:rPr lang="en-US"/>
              <a:t>4/9/2026</a:t>
            </a:r>
            <a:endParaRPr lang="en-US" dirty="0"/>
          </a:p>
        </p:txBody>
      </p:sp>
    </p:spTree>
    <p:extLst>
      <p:ext uri="{BB962C8B-B14F-4D97-AF65-F5344CB8AC3E}">
        <p14:creationId xmlns:p14="http://schemas.microsoft.com/office/powerpoint/2010/main" val="2468272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228C0-4FCA-680E-475C-6B425A82BD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3F9D2D-6757-1B11-5961-6527C0B98308}"/>
              </a:ext>
            </a:extLst>
          </p:cNvPr>
          <p:cNvSpPr>
            <a:spLocks noGrp="1"/>
          </p:cNvSpPr>
          <p:nvPr>
            <p:ph type="title"/>
          </p:nvPr>
        </p:nvSpPr>
        <p:spPr>
          <a:xfrm>
            <a:off x="0" y="136525"/>
            <a:ext cx="12192000" cy="1037968"/>
          </a:xfrm>
        </p:spPr>
        <p:txBody>
          <a:bodyPr>
            <a:normAutofit fontScale="90000"/>
          </a:bodyPr>
          <a:lstStyle/>
          <a:p>
            <a:r>
              <a:rPr lang="en-US" sz="3800" b="1" dirty="0">
                <a:solidFill>
                  <a:schemeClr val="accent1"/>
                </a:solidFill>
              </a:rPr>
              <a:t>Workflow for managing simulation workflow</a:t>
            </a:r>
            <a:br>
              <a:rPr lang="en-US" sz="3800" b="1" dirty="0">
                <a:solidFill>
                  <a:schemeClr val="accent1"/>
                </a:solidFill>
              </a:rPr>
            </a:br>
            <a:r>
              <a:rPr lang="en-US" sz="3800" b="1" dirty="0">
                <a:solidFill>
                  <a:schemeClr val="accent1"/>
                </a:solidFill>
              </a:rPr>
              <a:t>				SCC/TC-Office cross-cutting efforts</a:t>
            </a:r>
          </a:p>
        </p:txBody>
      </p:sp>
      <p:sp>
        <p:nvSpPr>
          <p:cNvPr id="3" name="TextBox 2">
            <a:extLst>
              <a:ext uri="{FF2B5EF4-FFF2-40B4-BE49-F238E27FC236}">
                <a16:creationId xmlns:a16="http://schemas.microsoft.com/office/drawing/2014/main" id="{26A0C8D4-4774-898B-588D-3AE162E8B192}"/>
              </a:ext>
            </a:extLst>
          </p:cNvPr>
          <p:cNvSpPr txBox="1"/>
          <p:nvPr/>
        </p:nvSpPr>
        <p:spPr>
          <a:xfrm>
            <a:off x="257432" y="1033412"/>
            <a:ext cx="11677136" cy="3129062"/>
          </a:xfrm>
          <a:prstGeom prst="rect">
            <a:avLst/>
          </a:prstGeom>
          <a:solidFill>
            <a:schemeClr val="bg1">
              <a:lumMod val="95000"/>
            </a:schemeClr>
          </a:solidFill>
        </p:spPr>
        <p:txBody>
          <a:bodyPr wrap="square" rtlCol="0">
            <a:spAutoFit/>
          </a:bodyPr>
          <a:lstStyle/>
          <a:p>
            <a:r>
              <a:rPr lang="en-US" sz="2400" b="1" i="1" dirty="0"/>
              <a:t>Motivations:</a:t>
            </a:r>
          </a:p>
          <a:p>
            <a:pPr marL="457200" indent="-457200">
              <a:buFont typeface="Arial" panose="020B0604020202020204" pitchFamily="34" charset="0"/>
              <a:buChar char="•"/>
            </a:pPr>
            <a:r>
              <a:rPr lang="en-US" sz="2000" dirty="0"/>
              <a:t>The need for high fidelity in the geometry used in simulation studies </a:t>
            </a:r>
          </a:p>
          <a:p>
            <a:pPr marL="457200" indent="-457200">
              <a:buFont typeface="Arial" panose="020B0604020202020204" pitchFamily="34" charset="0"/>
              <a:buChar char="•"/>
            </a:pPr>
            <a:r>
              <a:rPr lang="en-US" sz="2000" dirty="0"/>
              <a:t>The need to establish a clear workflow for effectiveness and prompt implementation</a:t>
            </a:r>
            <a:endParaRPr lang="en-US" sz="2000" b="1" dirty="0"/>
          </a:p>
          <a:p>
            <a:pPr marL="457200" indent="-457200">
              <a:buFont typeface="Arial" panose="020B0604020202020204" pitchFamily="34" charset="0"/>
              <a:buChar char="•"/>
            </a:pPr>
            <a:endParaRPr lang="en-US" sz="2000" b="1" dirty="0"/>
          </a:p>
          <a:p>
            <a:r>
              <a:rPr lang="en-US" sz="2000" b="1" i="1" dirty="0"/>
              <a:t>Discussion at the TIC meeting on March 23</a:t>
            </a:r>
            <a:r>
              <a:rPr lang="en-US" sz="2000" b="1" i="1" baseline="30000" dirty="0"/>
              <a:t>rd</a:t>
            </a:r>
          </a:p>
          <a:p>
            <a:endParaRPr lang="en-US" sz="2000" b="1" i="1" baseline="30000" dirty="0"/>
          </a:p>
          <a:p>
            <a:r>
              <a:rPr lang="en-US" sz="2000" b="1" i="1" dirty="0"/>
              <a:t>First step toward establishing an effective workflow</a:t>
            </a:r>
          </a:p>
          <a:p>
            <a:pPr marL="342900" indent="-342900">
              <a:buFont typeface="Arial" panose="020B0604020202020204" pitchFamily="34" charset="0"/>
              <a:buChar char="•"/>
            </a:pPr>
            <a:r>
              <a:rPr lang="en-US" sz="2000" dirty="0"/>
              <a:t>All DSCs are requested to provide, by the end of May, a comparison between the geometry currently implemented in the </a:t>
            </a:r>
            <a:r>
              <a:rPr lang="en-US" sz="2000" dirty="0" err="1"/>
              <a:t>ePIC</a:t>
            </a:r>
            <a:r>
              <a:rPr lang="en-US" sz="2000" dirty="0"/>
              <a:t> simulation and the input from the EIC Project engineering team. This comparison should be performed with respect to the September envelopes, which represent the latest version.</a:t>
            </a:r>
          </a:p>
        </p:txBody>
      </p:sp>
      <p:sp>
        <p:nvSpPr>
          <p:cNvPr id="4" name="Title 1">
            <a:extLst>
              <a:ext uri="{FF2B5EF4-FFF2-40B4-BE49-F238E27FC236}">
                <a16:creationId xmlns:a16="http://schemas.microsoft.com/office/drawing/2014/main" id="{78640267-3B43-9E4B-7EDE-896233F7F2B9}"/>
              </a:ext>
            </a:extLst>
          </p:cNvPr>
          <p:cNvSpPr txBox="1">
            <a:spLocks/>
          </p:cNvSpPr>
          <p:nvPr/>
        </p:nvSpPr>
        <p:spPr>
          <a:xfrm>
            <a:off x="0" y="4128757"/>
            <a:ext cx="12192000" cy="103796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accent1"/>
                </a:solidFill>
              </a:rPr>
              <a:t>DSCs contributions to NIMA special issue</a:t>
            </a:r>
          </a:p>
        </p:txBody>
      </p:sp>
      <p:sp>
        <p:nvSpPr>
          <p:cNvPr id="7" name="TextBox 6">
            <a:extLst>
              <a:ext uri="{FF2B5EF4-FFF2-40B4-BE49-F238E27FC236}">
                <a16:creationId xmlns:a16="http://schemas.microsoft.com/office/drawing/2014/main" id="{AE2561EB-2D21-28F5-3F22-EA988F203A85}"/>
              </a:ext>
            </a:extLst>
          </p:cNvPr>
          <p:cNvSpPr txBox="1"/>
          <p:nvPr/>
        </p:nvSpPr>
        <p:spPr>
          <a:xfrm>
            <a:off x="257432" y="4885075"/>
            <a:ext cx="11677136" cy="1836400"/>
          </a:xfrm>
          <a:prstGeom prst="rect">
            <a:avLst/>
          </a:prstGeom>
          <a:solidFill>
            <a:schemeClr val="bg1">
              <a:lumMod val="95000"/>
            </a:schemeClr>
          </a:solidFill>
        </p:spPr>
        <p:txBody>
          <a:bodyPr wrap="square" rtlCol="0">
            <a:spAutoFit/>
          </a:bodyPr>
          <a:lstStyle/>
          <a:p>
            <a:r>
              <a:rPr lang="en-US" sz="2000" b="1" i="1" dirty="0"/>
              <a:t>DSLs are requested to send a slide with their planning by April 10</a:t>
            </a:r>
            <a:r>
              <a:rPr lang="en-US" sz="2000" b="1" i="1" baseline="30000" dirty="0"/>
              <a:t>th</a:t>
            </a:r>
            <a:r>
              <a:rPr lang="en-US" sz="2000" b="1" i="1" dirty="0"/>
              <a:t> </a:t>
            </a:r>
            <a:endParaRPr lang="en-US" sz="2000" b="1" i="1" baseline="30000" dirty="0"/>
          </a:p>
          <a:p>
            <a:endParaRPr lang="en-US" sz="2000" b="1" i="1" baseline="30000" dirty="0"/>
          </a:p>
          <a:p>
            <a:r>
              <a:rPr lang="en-US" sz="2000" b="1" i="1" dirty="0"/>
              <a:t>Discussion at TIC meeting on April 20</a:t>
            </a:r>
            <a:r>
              <a:rPr lang="en-US" sz="2000" b="1" i="1" baseline="30000" dirty="0"/>
              <a:t>th</a:t>
            </a:r>
            <a:r>
              <a:rPr lang="en-US" sz="2000" b="1" i="1" dirty="0"/>
              <a:t> </a:t>
            </a:r>
          </a:p>
          <a:p>
            <a:pPr marL="342900" indent="-342900">
              <a:buFont typeface="Arial" panose="020B0604020202020204" pitchFamily="34" charset="0"/>
              <a:buChar char="•"/>
            </a:pPr>
            <a:r>
              <a:rPr lang="en-US" sz="2000" b="1" i="1" dirty="0"/>
              <a:t>Motivation:</a:t>
            </a:r>
          </a:p>
          <a:p>
            <a:pPr marL="1257300" lvl="2" indent="-342900">
              <a:buFont typeface="Arial" panose="020B0604020202020204" pitchFamily="34" charset="0"/>
              <a:buChar char="•"/>
            </a:pPr>
            <a:r>
              <a:rPr lang="en-US" sz="2000" dirty="0"/>
              <a:t>Having a high-level picture of the subsystem contributions to the special issue to understand/cure problematic aspects, if any</a:t>
            </a:r>
          </a:p>
        </p:txBody>
      </p:sp>
      <p:sp>
        <p:nvSpPr>
          <p:cNvPr id="8" name="Date Placeholder 7">
            <a:extLst>
              <a:ext uri="{FF2B5EF4-FFF2-40B4-BE49-F238E27FC236}">
                <a16:creationId xmlns:a16="http://schemas.microsoft.com/office/drawing/2014/main" id="{7BFD20F1-982E-D34A-0652-48FF50BE10CD}"/>
              </a:ext>
            </a:extLst>
          </p:cNvPr>
          <p:cNvSpPr>
            <a:spLocks noGrp="1"/>
          </p:cNvSpPr>
          <p:nvPr>
            <p:ph type="dt" sz="half" idx="10"/>
          </p:nvPr>
        </p:nvSpPr>
        <p:spPr/>
        <p:txBody>
          <a:bodyPr/>
          <a:lstStyle/>
          <a:p>
            <a:r>
              <a:rPr lang="en-US"/>
              <a:t>4/9/2026</a:t>
            </a:r>
            <a:endParaRPr lang="en-US" dirty="0"/>
          </a:p>
        </p:txBody>
      </p:sp>
    </p:spTree>
    <p:extLst>
      <p:ext uri="{BB962C8B-B14F-4D97-AF65-F5344CB8AC3E}">
        <p14:creationId xmlns:p14="http://schemas.microsoft.com/office/powerpoint/2010/main" val="967742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8E9DC1-C34B-CD3E-C901-78AE5FCB3BE4}"/>
              </a:ext>
            </a:extLst>
          </p:cNvPr>
          <p:cNvSpPr txBox="1"/>
          <p:nvPr/>
        </p:nvSpPr>
        <p:spPr>
          <a:xfrm>
            <a:off x="6906259" y="806415"/>
            <a:ext cx="5050465" cy="5170646"/>
          </a:xfrm>
          <a:prstGeom prst="rect">
            <a:avLst/>
          </a:prstGeom>
          <a:noFill/>
        </p:spPr>
        <p:txBody>
          <a:bodyPr wrap="square" rtlCol="0">
            <a:spAutoFit/>
          </a:bodyPr>
          <a:lstStyle/>
          <a:p>
            <a:pPr>
              <a:spcBef>
                <a:spcPts val="600"/>
              </a:spcBef>
            </a:pPr>
            <a:r>
              <a:rPr lang="en-US" sz="2000" dirty="0"/>
              <a:t>The discussion on performance continues!</a:t>
            </a:r>
          </a:p>
          <a:p>
            <a:pPr marL="342900" indent="-342900">
              <a:spcBef>
                <a:spcPts val="600"/>
              </a:spcBef>
              <a:buFont typeface="Courier New" panose="02070309020205020404" pitchFamily="49" charset="0"/>
              <a:buChar char="o"/>
            </a:pPr>
            <a:r>
              <a:rPr lang="en-US" sz="2000" dirty="0"/>
              <a:t>Next Physics Readiness Workshop scheduled for March 17-19</a:t>
            </a:r>
            <a:endParaRPr lang="en-US" sz="2000" b="1" dirty="0"/>
          </a:p>
          <a:p>
            <a:pPr marL="800100" lvl="1" indent="-342900">
              <a:spcBef>
                <a:spcPts val="600"/>
              </a:spcBef>
              <a:buFont typeface="Arial" panose="020B0604020202020204" pitchFamily="34" charset="0"/>
              <a:buChar char="•"/>
            </a:pPr>
            <a:r>
              <a:rPr lang="en-US" sz="2000" dirty="0"/>
              <a:t>Hosted by the University of Calabria &amp; INFN Cosenza</a:t>
            </a:r>
          </a:p>
          <a:p>
            <a:pPr marL="800100" lvl="1" indent="-342900">
              <a:spcBef>
                <a:spcPts val="600"/>
              </a:spcBef>
              <a:buFont typeface="Arial" panose="020B0604020202020204" pitchFamily="34" charset="0"/>
              <a:buChar char="•"/>
            </a:pPr>
            <a:r>
              <a:rPr lang="en-US" sz="2000" dirty="0"/>
              <a:t>Indico: </a:t>
            </a:r>
            <a:r>
              <a:rPr lang="en-US" sz="2000" dirty="0">
                <a:hlinkClick r:id="rId2"/>
              </a:rPr>
              <a:t>https://</a:t>
            </a:r>
            <a:r>
              <a:rPr lang="en-US" sz="2000" dirty="0" err="1">
                <a:hlinkClick r:id="rId2"/>
              </a:rPr>
              <a:t>indico.bnl.gov</a:t>
            </a:r>
            <a:r>
              <a:rPr lang="en-US" sz="2000" dirty="0">
                <a:hlinkClick r:id="rId2"/>
              </a:rPr>
              <a:t>/event/30283/</a:t>
            </a:r>
            <a:endParaRPr lang="en-US" sz="2000" dirty="0"/>
          </a:p>
          <a:p>
            <a:pPr marL="800100" lvl="1" indent="-342900">
              <a:spcBef>
                <a:spcPts val="600"/>
              </a:spcBef>
              <a:buFont typeface="Arial" panose="020B0604020202020204" pitchFamily="34" charset="0"/>
              <a:buChar char="•"/>
            </a:pPr>
            <a:r>
              <a:rPr lang="en-US" sz="2000" dirty="0"/>
              <a:t>Hybrid format </a:t>
            </a:r>
            <a:r>
              <a:rPr lang="en-US" sz="2000" b="1" dirty="0"/>
              <a:t>- Please register </a:t>
            </a:r>
            <a:r>
              <a:rPr lang="en-US" sz="2000" dirty="0"/>
              <a:t>even if attending online (select proper option)</a:t>
            </a:r>
          </a:p>
          <a:p>
            <a:pPr marL="342900" indent="-342900">
              <a:spcBef>
                <a:spcPts val="600"/>
              </a:spcBef>
              <a:buFont typeface="Courier New" panose="02070309020205020404" pitchFamily="49" charset="0"/>
              <a:buChar char="o"/>
            </a:pPr>
            <a:r>
              <a:rPr lang="en-US" sz="2000" dirty="0"/>
              <a:t>The workshop will focus on the finalization of studies and text for the </a:t>
            </a:r>
            <a:r>
              <a:rPr lang="en-US" sz="2000" b="1" dirty="0"/>
              <a:t>TDR</a:t>
            </a:r>
            <a:r>
              <a:rPr lang="en-US" sz="2000" dirty="0"/>
              <a:t> and </a:t>
            </a:r>
            <a:r>
              <a:rPr lang="en-US" sz="2000" b="1" dirty="0"/>
              <a:t>early science</a:t>
            </a:r>
            <a:r>
              <a:rPr lang="en-US" sz="2000" dirty="0"/>
              <a:t> documents </a:t>
            </a:r>
          </a:p>
          <a:p>
            <a:pPr marL="342900" indent="-342900">
              <a:spcBef>
                <a:spcPts val="600"/>
              </a:spcBef>
              <a:buFont typeface="Courier New" panose="02070309020205020404" pitchFamily="49" charset="0"/>
              <a:buChar char="o"/>
            </a:pPr>
            <a:r>
              <a:rPr lang="en-US" sz="2000" dirty="0"/>
              <a:t>Joint sessions with Software &amp; Computing to discuss reconstruction and simulation priorities</a:t>
            </a:r>
          </a:p>
        </p:txBody>
      </p:sp>
      <p:pic>
        <p:nvPicPr>
          <p:cNvPr id="4" name="Picture 3" descr="A screenshot of a web page&#10;&#10;AI-generated content may be incorrect.">
            <a:extLst>
              <a:ext uri="{FF2B5EF4-FFF2-40B4-BE49-F238E27FC236}">
                <a16:creationId xmlns:a16="http://schemas.microsoft.com/office/drawing/2014/main" id="{29EF9750-022A-A5D0-0650-4383714EBAD1}"/>
              </a:ext>
            </a:extLst>
          </p:cNvPr>
          <p:cNvPicPr>
            <a:picLocks noChangeAspect="1"/>
          </p:cNvPicPr>
          <p:nvPr/>
        </p:nvPicPr>
        <p:blipFill>
          <a:blip r:embed="rId3"/>
          <a:stretch>
            <a:fillRect/>
          </a:stretch>
        </p:blipFill>
        <p:spPr>
          <a:xfrm>
            <a:off x="121757" y="0"/>
            <a:ext cx="6784502" cy="6224530"/>
          </a:xfrm>
          <a:prstGeom prst="rect">
            <a:avLst/>
          </a:prstGeom>
        </p:spPr>
      </p:pic>
      <p:sp>
        <p:nvSpPr>
          <p:cNvPr id="3" name="Date Placeholder 2">
            <a:extLst>
              <a:ext uri="{FF2B5EF4-FFF2-40B4-BE49-F238E27FC236}">
                <a16:creationId xmlns:a16="http://schemas.microsoft.com/office/drawing/2014/main" id="{E28C3929-FBA1-4724-5E0C-A2771E0F0948}"/>
              </a:ext>
            </a:extLst>
          </p:cNvPr>
          <p:cNvSpPr>
            <a:spLocks noGrp="1"/>
          </p:cNvSpPr>
          <p:nvPr>
            <p:ph type="dt" sz="half" idx="10"/>
          </p:nvPr>
        </p:nvSpPr>
        <p:spPr/>
        <p:txBody>
          <a:bodyPr/>
          <a:lstStyle/>
          <a:p>
            <a:r>
              <a:rPr lang="en-US"/>
              <a:t>4/9/2026</a:t>
            </a:r>
          </a:p>
        </p:txBody>
      </p:sp>
      <p:pic>
        <p:nvPicPr>
          <p:cNvPr id="1026" name="Picture 2" descr="Five things to take your top team from average to outstanding - Triumpha">
            <a:extLst>
              <a:ext uri="{FF2B5EF4-FFF2-40B4-BE49-F238E27FC236}">
                <a16:creationId xmlns:a16="http://schemas.microsoft.com/office/drawing/2014/main" id="{D30B75EA-DFDB-D851-652D-9DA15CBC57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7541" y="3357433"/>
            <a:ext cx="3666259" cy="2933007"/>
          </a:xfrm>
          <a:prstGeom prst="rect">
            <a:avLst/>
          </a:prstGeom>
          <a:solidFill>
            <a:schemeClr val="bg1"/>
          </a:solidFill>
          <a:ln w="15875">
            <a:solidFill>
              <a:schemeClr val="tx1"/>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50B8762A-3A77-F466-C17A-7346B55F7884}"/>
              </a:ext>
            </a:extLst>
          </p:cNvPr>
          <p:cNvSpPr txBox="1"/>
          <p:nvPr/>
        </p:nvSpPr>
        <p:spPr>
          <a:xfrm>
            <a:off x="1528027" y="2659854"/>
            <a:ext cx="5534527" cy="120032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dirty="0"/>
              <a:t>A very successful workshop with great participation held at the University of Calabria!  Many thanks to the PACs for organizing, to all the participants, and especially to Sal for hosting!</a:t>
            </a:r>
          </a:p>
        </p:txBody>
      </p:sp>
    </p:spTree>
    <p:extLst>
      <p:ext uri="{BB962C8B-B14F-4D97-AF65-F5344CB8AC3E}">
        <p14:creationId xmlns:p14="http://schemas.microsoft.com/office/powerpoint/2010/main" val="2894385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A99CD9-805D-3132-A430-63C51D7786D1}"/>
              </a:ext>
            </a:extLst>
          </p:cNvPr>
          <p:cNvSpPr>
            <a:spLocks noGrp="1"/>
          </p:cNvSpPr>
          <p:nvPr>
            <p:ph type="dt" sz="half" idx="10"/>
          </p:nvPr>
        </p:nvSpPr>
        <p:spPr/>
        <p:txBody>
          <a:bodyPr/>
          <a:lstStyle/>
          <a:p>
            <a:r>
              <a:rPr lang="en-US"/>
              <a:t>4/9/2026</a:t>
            </a:r>
          </a:p>
        </p:txBody>
      </p:sp>
      <p:pic>
        <p:nvPicPr>
          <p:cNvPr id="4" name="Picture 3">
            <a:extLst>
              <a:ext uri="{FF2B5EF4-FFF2-40B4-BE49-F238E27FC236}">
                <a16:creationId xmlns:a16="http://schemas.microsoft.com/office/drawing/2014/main" id="{321D97B3-E9CC-4B1E-74AC-FC6ED4343FA6}"/>
              </a:ext>
            </a:extLst>
          </p:cNvPr>
          <p:cNvPicPr>
            <a:picLocks noChangeAspect="1"/>
          </p:cNvPicPr>
          <p:nvPr/>
        </p:nvPicPr>
        <p:blipFill>
          <a:blip r:embed="rId2"/>
          <a:stretch>
            <a:fillRect/>
          </a:stretch>
        </p:blipFill>
        <p:spPr>
          <a:xfrm>
            <a:off x="524881" y="175818"/>
            <a:ext cx="10977855" cy="6180532"/>
          </a:xfrm>
          <a:prstGeom prst="rect">
            <a:avLst/>
          </a:prstGeom>
          <a:ln>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10988EC2-1C1F-6DBB-02E4-9CD123D1DC02}"/>
              </a:ext>
            </a:extLst>
          </p:cNvPr>
          <p:cNvSpPr txBox="1"/>
          <p:nvPr/>
        </p:nvSpPr>
        <p:spPr>
          <a:xfrm>
            <a:off x="6920565" y="6354247"/>
            <a:ext cx="4298484" cy="369332"/>
          </a:xfrm>
          <a:prstGeom prst="rect">
            <a:avLst/>
          </a:prstGeom>
          <a:noFill/>
        </p:spPr>
        <p:txBody>
          <a:bodyPr wrap="square" rtlCol="0">
            <a:spAutoFit/>
          </a:bodyPr>
          <a:lstStyle/>
          <a:p>
            <a:r>
              <a:rPr lang="en-US" dirty="0"/>
              <a:t>From Sal’s presentation at March 27</a:t>
            </a:r>
            <a:r>
              <a:rPr lang="en-US" baseline="30000" dirty="0"/>
              <a:t>th</a:t>
            </a:r>
            <a:r>
              <a:rPr lang="en-US" dirty="0"/>
              <a:t> GM</a:t>
            </a:r>
          </a:p>
        </p:txBody>
      </p:sp>
    </p:spTree>
    <p:extLst>
      <p:ext uri="{BB962C8B-B14F-4D97-AF65-F5344CB8AC3E}">
        <p14:creationId xmlns:p14="http://schemas.microsoft.com/office/powerpoint/2010/main" val="26237913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NL">
  <a:themeElements>
    <a:clrScheme name="Custom 3">
      <a:dk1>
        <a:srgbClr val="000000"/>
      </a:dk1>
      <a:lt1>
        <a:srgbClr val="FFFFFF"/>
      </a:lt1>
      <a:dk2>
        <a:srgbClr val="105B78"/>
      </a:dk2>
      <a:lt2>
        <a:srgbClr val="00ACDB"/>
      </a:lt2>
      <a:accent1>
        <a:srgbClr val="B2D33B"/>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Project Overview-J.Yeck  -  Read-Only" id="{D4A49460-A030-40E0-A942-078CDC808C92}" vid="{CAA149F5-F453-43A6-BD36-7417340123D3}"/>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7.xml><?xml version="1.0" encoding="utf-8"?>
<a:theme xmlns:a="http://schemas.openxmlformats.org/drawingml/2006/main" name="2_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0B03456-9B8D-484F-87DB-076ADB43E9F3}" vid="{D3F09972-1605-9348-86B6-2FB56E667A30}"/>
    </a:ext>
  </a:extLst>
</a:theme>
</file>

<file path=ppt/theme/theme8.xml><?xml version="1.0" encoding="utf-8"?>
<a:theme xmlns:a="http://schemas.openxmlformats.org/drawingml/2006/main" name="3_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_PPT_Template_TITLE_NAME.potx" id="{20BAE615-E1D6-4082-AD3D-765DD0DDCD0A}" vid="{385897CC-7FDC-417F-9B66-0FE921BA923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8642</TotalTime>
  <Words>4955</Words>
  <Application>Microsoft Office PowerPoint</Application>
  <PresentationFormat>Widescreen</PresentationFormat>
  <Paragraphs>519</Paragraphs>
  <Slides>46</Slides>
  <Notes>0</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46</vt:i4>
      </vt:variant>
    </vt:vector>
  </HeadingPairs>
  <TitlesOfParts>
    <vt:vector size="61" baseType="lpstr">
      <vt:lpstr>Aptos</vt:lpstr>
      <vt:lpstr>Arial</vt:lpstr>
      <vt:lpstr>Calibri</vt:lpstr>
      <vt:lpstr>Calibri Light</vt:lpstr>
      <vt:lpstr>Courier New</vt:lpstr>
      <vt:lpstr>Times New Roman</vt:lpstr>
      <vt:lpstr>Wingdings</vt:lpstr>
      <vt:lpstr>Office Theme</vt:lpstr>
      <vt:lpstr>1_BNL</vt:lpstr>
      <vt:lpstr>1_Office Theme</vt:lpstr>
      <vt:lpstr>2_Office Theme</vt:lpstr>
      <vt:lpstr>3_Office Theme</vt:lpstr>
      <vt:lpstr>BNL</vt:lpstr>
      <vt:lpstr>2_BNL</vt:lpstr>
      <vt:lpstr>3_BNL</vt:lpstr>
      <vt:lpstr>ePIC Collaboration News</vt:lpstr>
      <vt:lpstr>Hey John, start the recording….    </vt:lpstr>
      <vt:lpstr>Agenda</vt:lpstr>
      <vt:lpstr>Collaboration Goals for the first half of 2026 </vt:lpstr>
      <vt:lpstr>News from the TC Office</vt:lpstr>
      <vt:lpstr>Beam Background Challenges for the ePIC Subsystems </vt:lpstr>
      <vt:lpstr>Workflow for managing simulation workflow     SCC/TC-Office cross-cutting efforts</vt:lpstr>
      <vt:lpstr>PowerPoint Presentation</vt:lpstr>
      <vt:lpstr>PowerPoint Presentation</vt:lpstr>
      <vt:lpstr>Early Science Whitepaper</vt:lpstr>
      <vt:lpstr>Why a NIMA Special Issue?</vt:lpstr>
      <vt:lpstr>ePIC NIMA Special Issue</vt:lpstr>
      <vt:lpstr>PowerPoint Presentation</vt:lpstr>
      <vt:lpstr>Software and Computing</vt:lpstr>
      <vt:lpstr>Discoverability and Reusability for  the preTDR and Beyond</vt:lpstr>
      <vt:lpstr>News Items</vt:lpstr>
      <vt:lpstr>PowerPoint Presentation</vt:lpstr>
      <vt:lpstr>Summer 2026 Joint EICUG/ePIC Meeting</vt:lpstr>
      <vt:lpstr>PowerPoint Presentation</vt:lpstr>
      <vt:lpstr>PowerPoint Presentation</vt:lpstr>
      <vt:lpstr>HEP-NP Merger in DOE SC</vt:lpstr>
      <vt:lpstr>Upcoming CC Meetings</vt:lpstr>
      <vt:lpstr>EIC Project News and ePIC</vt:lpstr>
      <vt:lpstr>2026 Timeline Of Major Events (so far…)</vt:lpstr>
      <vt:lpstr>Director’s Review Conclusions (ChatGPT)</vt:lpstr>
      <vt:lpstr>Cost Reduction Boundary Conditions</vt:lpstr>
      <vt:lpstr>Cost Reduction Actions</vt:lpstr>
      <vt:lpstr>Plan to Achieve Total Project Cost Estimate Goal ($3B)</vt:lpstr>
      <vt:lpstr>Plan to Achieve Total Project Cost Estimate Goal ($3B)</vt:lpstr>
      <vt:lpstr>EIC Science Reach for ep vs Deferred Scope</vt:lpstr>
      <vt:lpstr>(Potential) New IR layout to reduce Risk and Cost of SC Magnets</vt:lpstr>
      <vt:lpstr>From Now to Layout 3 </vt:lpstr>
      <vt:lpstr>Update on Reviews – Path to Baselining CD-2 </vt:lpstr>
      <vt:lpstr>Update on Reviews – Planning for CD-3 </vt:lpstr>
      <vt:lpstr>Conclusions</vt:lpstr>
      <vt:lpstr>What Would You Like to See? </vt:lpstr>
      <vt:lpstr>PowerPoint Presentation</vt:lpstr>
      <vt:lpstr>Status of the Special Issue</vt:lpstr>
      <vt:lpstr>High Level Summary of Where We Are</vt:lpstr>
      <vt:lpstr>PowerPoint Presentation</vt:lpstr>
      <vt:lpstr>ePIC and the Genesis Mission</vt:lpstr>
      <vt:lpstr>Research Funding</vt:lpstr>
      <vt:lpstr>Request to the EIC Project</vt:lpstr>
      <vt:lpstr>ePIC Resources</vt:lpstr>
      <vt:lpstr>EICUG Membership</vt:lpstr>
      <vt:lpstr>CERN Recognized Experiment Status: RE47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ePIC Collaboration Status</dc:title>
  <dc:creator>Lajoie, John G [PHYSA]</dc:creator>
  <cp:lastModifiedBy>Lajoie, John</cp:lastModifiedBy>
  <cp:revision>2830</cp:revision>
  <dcterms:created xsi:type="dcterms:W3CDTF">2023-04-13T13:35:08Z</dcterms:created>
  <dcterms:modified xsi:type="dcterms:W3CDTF">2026-04-09T15:17:11Z</dcterms:modified>
</cp:coreProperties>
</file>