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28"/>
  </p:notesMasterIdLst>
  <p:sldIdLst>
    <p:sldId id="256" r:id="rId4"/>
    <p:sldId id="5840" r:id="rId5"/>
    <p:sldId id="2147469664" r:id="rId6"/>
    <p:sldId id="2147469690" r:id="rId7"/>
    <p:sldId id="2147469710" r:id="rId8"/>
    <p:sldId id="2147375499" r:id="rId9"/>
    <p:sldId id="2147469693" r:id="rId10"/>
    <p:sldId id="2147375436" r:id="rId11"/>
    <p:sldId id="2147469696" r:id="rId12"/>
    <p:sldId id="2147469691" r:id="rId13"/>
    <p:sldId id="2147469708" r:id="rId14"/>
    <p:sldId id="2147469706" r:id="rId15"/>
    <p:sldId id="2147469709" r:id="rId16"/>
    <p:sldId id="2147469632" r:id="rId17"/>
    <p:sldId id="2147469711" r:id="rId18"/>
    <p:sldId id="2147469707" r:id="rId19"/>
    <p:sldId id="2147469713" r:id="rId20"/>
    <p:sldId id="2147375461" r:id="rId21"/>
    <p:sldId id="4770" r:id="rId22"/>
    <p:sldId id="2147469667" r:id="rId23"/>
    <p:sldId id="2147469712" r:id="rId24"/>
    <p:sldId id="5821" r:id="rId25"/>
    <p:sldId id="5759" r:id="rId26"/>
    <p:sldId id="214737543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8" autoAdjust="0"/>
    <p:restoredTop sz="94632" autoAdjust="0"/>
  </p:normalViewPr>
  <p:slideViewPr>
    <p:cSldViewPr snapToGrid="0">
      <p:cViewPr varScale="1">
        <p:scale>
          <a:sx n="90" d="100"/>
          <a:sy n="90" d="100"/>
        </p:scale>
        <p:origin x="10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57B3B-ED67-469A-B307-86F7A39C968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A0A4-0EE3-4D82-BAB3-ED3AA258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1" y="1174478"/>
            <a:ext cx="10962105" cy="12404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L2Ms Monthly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5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6" y="472833"/>
            <a:ext cx="1825604" cy="457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1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1" y="3738425"/>
            <a:ext cx="10962105" cy="477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87581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512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480">
          <p15:clr>
            <a:srgbClr val="FBAE40"/>
          </p15:clr>
        </p15:guide>
        <p15:guide id="11" pos="976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922610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386954" indent="-171450">
              <a:defRPr/>
            </a:lvl2pPr>
            <a:lvl3pPr marL="558404" indent="-127397">
              <a:defRPr/>
            </a:lvl3pPr>
            <a:lvl4pPr marL="729854" indent="-127397">
              <a:defRPr/>
            </a:lvl4pPr>
            <a:lvl5pPr marL="901304" indent="-127397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59050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5" cy="5234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919804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042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7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2770870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00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4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7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3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19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13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3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40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80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73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6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6274" y="535093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 L2Ms Monthly Reporting, February 25,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501" y="6517123"/>
            <a:ext cx="513209" cy="2539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7E6BA-9547-40BA-BC84-EED48D8D50C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5" cy="504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8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5281" indent="-175022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606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5120">
          <p15:clr>
            <a:srgbClr val="F26B43"/>
          </p15:clr>
        </p15:guide>
        <p15:guide id="9" pos="48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976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5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2.riken.jp/event/5568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1808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23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reybook.cern.ch/experiment/recognized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Users.Office@cern.ch" TargetMode="External"/><Relationship Id="rId5" Type="http://schemas.openxmlformats.org/officeDocument/2006/relationships/hyperlink" Target="https://usersoffice.web.cern.ch/team-leaders-corner" TargetMode="External"/><Relationship Id="rId4" Type="http://schemas.openxmlformats.org/officeDocument/2006/relationships/hyperlink" Target="https://usersoffice.web.cern.ch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1905/" TargetMode="External"/><Relationship Id="rId2" Type="http://schemas.openxmlformats.org/officeDocument/2006/relationships/hyperlink" Target="https://indico.bnl.gov/event/32328/" TargetMode="Externa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hyperlink" Target="https://indico.bnl.gov/event/31760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us/v2/url?u=https-3A__urldefense.com_v3_-5F-5Fhttps-3A__chat.epic-2Deic.org_main_channels_software-2Dtutorials-5F-5F-3B-21-21P4SdNyxKAPE-21GgrC8rRkTn-5F-2DS9zDqyrcziD-5F630MyUl77t6BEdyF8JFu4W4SaHlmi8b3rEofXarCSlGud5xTfLIPABGHiZyHeTn-2DaM2E8kInuobpuLgrIg-24&amp;d=DwMFaQ&amp;c=v4IIwRuZAmwupIjowmMWUmLasxPEgYsgNI-O7C4ViYc&amp;r=XRuhd5znVZ-86OLX6BWly44JW0XqYsaz7x_4t8rPm2w&amp;m=DceTcgKxiVbHgYRcZZg_NXbp6ToG2QDpvRXMsJzxsMDAC0jcNrPePgOBSuFIF_Iq&amp;s=bCFrsvroxJWrJMsmQBDUudyrE63lesI3Eo4usZm7B2c&amp;e=" TargetMode="External"/><Relationship Id="rId2" Type="http://schemas.openxmlformats.org/officeDocument/2006/relationships/hyperlink" Target="https://indico.bnl.gov/event/32515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874D-5DB9-9CBE-A8C4-555A50D6B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668"/>
            <a:ext cx="9144000" cy="1806834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Collaboration News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9A3C8-9C9D-F634-EB04-A0FF3ED0F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08448"/>
            <a:ext cx="9144000" cy="1113282"/>
          </a:xfrm>
        </p:spPr>
        <p:txBody>
          <a:bodyPr/>
          <a:lstStyle/>
          <a:p>
            <a:r>
              <a:rPr lang="en-US" i="1" u="sng" dirty="0"/>
              <a:t>J. Lajoie</a:t>
            </a:r>
            <a:r>
              <a:rPr lang="en-US" i="1" dirty="0"/>
              <a:t>, S. Dalla Torre</a:t>
            </a:r>
          </a:p>
          <a:p>
            <a:r>
              <a:rPr lang="en-US" dirty="0"/>
              <a:t>April 24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B087EBD-E9C1-E830-144E-E69D7556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43" y="4715320"/>
            <a:ext cx="2411128" cy="1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76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07F46-B331-1F3B-F340-8269C644C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0F9A5-2D52-D682-B428-BAC406E2F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0E7FF-F292-A671-7A50-3CA045F71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83A87-6506-86CF-9708-BEE8E57D2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D73237-814B-6D2F-574A-66816009EE8D}"/>
              </a:ext>
            </a:extLst>
          </p:cNvPr>
          <p:cNvSpPr txBox="1"/>
          <p:nvPr/>
        </p:nvSpPr>
        <p:spPr>
          <a:xfrm>
            <a:off x="1627833" y="1276141"/>
            <a:ext cx="42339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(Following the 7</a:t>
            </a:r>
            <a:r>
              <a:rPr lang="en-US" baseline="30000" dirty="0"/>
              <a:t>th</a:t>
            </a:r>
            <a:r>
              <a:rPr lang="en-US" dirty="0"/>
              <a:t> RRB June 9-10</a:t>
            </a:r>
            <a:r>
              <a:rPr lang="en-US" baseline="30000" dirty="0"/>
              <a:t>th</a:t>
            </a:r>
            <a:r>
              <a:rPr lang="en-US" dirty="0"/>
              <a:t> at MEXT)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FD616-423C-D654-EAEB-A740A3DD7C8A}"/>
              </a:ext>
            </a:extLst>
          </p:cNvPr>
          <p:cNvSpPr txBox="1"/>
          <p:nvPr/>
        </p:nvSpPr>
        <p:spPr>
          <a:xfrm>
            <a:off x="7666075" y="3446914"/>
            <a:ext cx="4263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https://indico2.riken.jp/event/5568/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BE5EB-47A4-58CD-1705-D7B0D6B66EBB}"/>
              </a:ext>
            </a:extLst>
          </p:cNvPr>
          <p:cNvSpPr txBox="1"/>
          <p:nvPr/>
        </p:nvSpPr>
        <p:spPr>
          <a:xfrm>
            <a:off x="7707848" y="6231909"/>
            <a:ext cx="34236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Registration now open!</a:t>
            </a:r>
          </a:p>
        </p:txBody>
      </p:sp>
    </p:spTree>
    <p:extLst>
      <p:ext uri="{BB962C8B-B14F-4D97-AF65-F5344CB8AC3E}">
        <p14:creationId xmlns:p14="http://schemas.microsoft.com/office/powerpoint/2010/main" val="409460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lydeside river near the hotel">
            <a:extLst>
              <a:ext uri="{FF2B5EF4-FFF2-40B4-BE49-F238E27FC236}">
                <a16:creationId xmlns:a16="http://schemas.microsoft.com/office/drawing/2014/main" id="{1EAF45D0-8800-2961-2AC5-B90E2385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30856-9963-6437-D478-6010C6D2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Summer 2026 Joint EICUG/</a:t>
            </a:r>
            <a:r>
              <a:rPr lang="en-US" b="1" dirty="0" err="1">
                <a:solidFill>
                  <a:schemeClr val="bg1"/>
                </a:solidFill>
              </a:rPr>
              <a:t>ePIC</a:t>
            </a:r>
            <a:r>
              <a:rPr lang="en-US" b="1" dirty="0">
                <a:solidFill>
                  <a:schemeClr val="bg1"/>
                </a:solidFill>
              </a:rPr>
              <a:t>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884C9-0693-607E-ABD8-214966A46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4/9/2026</a:t>
            </a:r>
          </a:p>
        </p:txBody>
      </p:sp>
      <p:sp>
        <p:nvSpPr>
          <p:cNvPr id="8" name="AutoShape 4" descr="Unveiling Glasgow: A Captivating Journey Through Scotland's Largest City">
            <a:extLst>
              <a:ext uri="{FF2B5EF4-FFF2-40B4-BE49-F238E27FC236}">
                <a16:creationId xmlns:a16="http://schemas.microsoft.com/office/drawing/2014/main" id="{6F72AE54-62D3-8883-17B3-05FF2E737C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E603E-71E9-0A8C-47EA-3E94805DF42B}"/>
              </a:ext>
            </a:extLst>
          </p:cNvPr>
          <p:cNvSpPr txBox="1"/>
          <p:nvPr/>
        </p:nvSpPr>
        <p:spPr>
          <a:xfrm>
            <a:off x="841248" y="1425476"/>
            <a:ext cx="517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Summer 2026 joint EICUG/</a:t>
            </a:r>
            <a:r>
              <a:rPr lang="en-US" dirty="0" err="1"/>
              <a:t>ePIC</a:t>
            </a:r>
            <a:r>
              <a:rPr lang="en-US" dirty="0"/>
              <a:t> meeting will be held at the University of Glasgow July 13-17</a:t>
            </a:r>
            <a:r>
              <a:rPr lang="en-US" baseline="30000" dirty="0"/>
              <a:t>th</a:t>
            </a:r>
            <a:r>
              <a:rPr lang="en-US" dirty="0"/>
              <a:t> , 2026. </a:t>
            </a:r>
          </a:p>
          <a:p>
            <a:endParaRPr lang="en-US" dirty="0"/>
          </a:p>
          <a:p>
            <a:r>
              <a:rPr lang="en-US" dirty="0"/>
              <a:t>Indico w/information and Registration: </a:t>
            </a:r>
            <a:br>
              <a:rPr lang="en-US" dirty="0"/>
            </a:br>
            <a:r>
              <a:rPr lang="en-US" dirty="0">
                <a:hlinkClick r:id="rId3"/>
              </a:rPr>
              <a:t>https://indico.bnl.gov/event/31808/</a:t>
            </a:r>
            <a:endParaRPr lang="en-US" dirty="0"/>
          </a:p>
        </p:txBody>
      </p:sp>
      <p:sp>
        <p:nvSpPr>
          <p:cNvPr id="11" name="AutoShape 10" descr="Is University of Glasgow good? Ultimate Guide for 2025">
            <a:extLst>
              <a:ext uri="{FF2B5EF4-FFF2-40B4-BE49-F238E27FC236}">
                <a16:creationId xmlns:a16="http://schemas.microsoft.com/office/drawing/2014/main" id="{FBA56472-82B8-CB6C-FF46-8A863FB04E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2EE74B18-C5B1-0CF5-506B-FCDB5E17E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59" y="3192898"/>
            <a:ext cx="6606541" cy="37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24780C-95C1-E854-66EA-218BF53E6AE2}"/>
              </a:ext>
            </a:extLst>
          </p:cNvPr>
          <p:cNvSpPr/>
          <p:nvPr/>
        </p:nvSpPr>
        <p:spPr>
          <a:xfrm>
            <a:off x="4921102" y="2196405"/>
            <a:ext cx="7402033" cy="24651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Registration Now Open!</a:t>
            </a:r>
          </a:p>
        </p:txBody>
      </p:sp>
    </p:spTree>
    <p:extLst>
      <p:ext uri="{BB962C8B-B14F-4D97-AF65-F5344CB8AC3E}">
        <p14:creationId xmlns:p14="http://schemas.microsoft.com/office/powerpoint/2010/main" val="2088516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8C90C-736E-CF85-91F0-BC393452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4/9/2026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E5D43E-6DC8-9272-598B-D95146EC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98" y="454765"/>
            <a:ext cx="9860404" cy="5548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922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C0B7-366C-12B4-3C0D-C0EF0BDA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Upcoming CC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A189C-9E3D-936C-CE02-986F51FBA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3630"/>
            <a:ext cx="10515600" cy="4903334"/>
          </a:xfrm>
        </p:spPr>
        <p:txBody>
          <a:bodyPr>
            <a:normAutofit/>
          </a:bodyPr>
          <a:lstStyle/>
          <a:p>
            <a:r>
              <a:rPr lang="en-US" dirty="0"/>
              <a:t>Open Meeting: Friday, May 29</a:t>
            </a:r>
            <a:r>
              <a:rPr lang="en-US" baseline="30000" dirty="0"/>
              <a:t>th</a:t>
            </a:r>
            <a:r>
              <a:rPr lang="en-US" dirty="0"/>
              <a:t> @ 10:30AM ET</a:t>
            </a:r>
          </a:p>
          <a:p>
            <a:pPr lvl="1"/>
            <a:r>
              <a:rPr lang="en-US" dirty="0"/>
              <a:t>This is an </a:t>
            </a:r>
            <a:r>
              <a:rPr lang="en-US" b="1" dirty="0"/>
              <a:t>open meeting </a:t>
            </a:r>
            <a:r>
              <a:rPr lang="en-US" dirty="0"/>
              <a:t>– everyone welcome </a:t>
            </a:r>
          </a:p>
          <a:p>
            <a:pPr lvl="1"/>
            <a:r>
              <a:rPr lang="en-US" dirty="0"/>
              <a:t>Preliminary agenda:</a:t>
            </a:r>
          </a:p>
          <a:p>
            <a:pPr lvl="2"/>
            <a:r>
              <a:rPr lang="en-US" dirty="0"/>
              <a:t>Report from the CTC</a:t>
            </a:r>
          </a:p>
          <a:p>
            <a:pPr lvl="2"/>
            <a:r>
              <a:rPr lang="en-US" dirty="0"/>
              <a:t>Presentation from institutions applying for membership</a:t>
            </a:r>
          </a:p>
          <a:p>
            <a:pPr lvl="2"/>
            <a:r>
              <a:rPr lang="en-US" dirty="0"/>
              <a:t>Publication policies – author lists / limited-author papers</a:t>
            </a:r>
          </a:p>
          <a:p>
            <a:pPr lvl="2"/>
            <a:r>
              <a:rPr lang="en-US" dirty="0"/>
              <a:t>Policy updates – first draft proposals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FC581-C4CC-5E02-9003-4E5AE773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4/9/2026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C6036-8A12-A8C8-FF7B-8B633E6856BC}"/>
              </a:ext>
            </a:extLst>
          </p:cNvPr>
          <p:cNvSpPr txBox="1"/>
          <p:nvPr/>
        </p:nvSpPr>
        <p:spPr>
          <a:xfrm>
            <a:off x="838200" y="4593265"/>
            <a:ext cx="10421679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policy updates and publication policy discussions will be very important!  We will be moving forward very soon with author lists for the </a:t>
            </a:r>
            <a:r>
              <a:rPr lang="en-US" sz="2800" dirty="0" err="1">
                <a:solidFill>
                  <a:srgbClr val="FF0000"/>
                </a:solidFill>
              </a:rPr>
              <a:t>pTDR</a:t>
            </a:r>
            <a:r>
              <a:rPr lang="en-US" sz="2800" dirty="0">
                <a:solidFill>
                  <a:srgbClr val="FF0000"/>
                </a:solidFill>
              </a:rPr>
              <a:t> and </a:t>
            </a:r>
            <a:r>
              <a:rPr lang="en-US" sz="2800" dirty="0" err="1">
                <a:solidFill>
                  <a:srgbClr val="FF0000"/>
                </a:solidFill>
              </a:rPr>
              <a:t>ePIC</a:t>
            </a:r>
            <a:r>
              <a:rPr lang="en-US" sz="2800" dirty="0">
                <a:solidFill>
                  <a:srgbClr val="FF0000"/>
                </a:solidFill>
              </a:rPr>
              <a:t> Special Issue publications!</a:t>
            </a:r>
          </a:p>
        </p:txBody>
      </p:sp>
    </p:spTree>
    <p:extLst>
      <p:ext uri="{BB962C8B-B14F-4D97-AF65-F5344CB8AC3E}">
        <p14:creationId xmlns:p14="http://schemas.microsoft.com/office/powerpoint/2010/main" val="879156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63B68-1550-6136-B7A0-B3ADB7528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526B-1B66-CC2B-1190-E8D5B282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9" y="365126"/>
            <a:ext cx="11621386" cy="96756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Roles and Responsibilities for Collaborative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80551-511E-0912-CD0C-C57DC8256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02" y="1289871"/>
            <a:ext cx="10515600" cy="47178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have deliberately taken a measured approach to collaborative tools in </a:t>
            </a:r>
            <a:r>
              <a:rPr lang="en-US" dirty="0" err="1"/>
              <a:t>ePIC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Don’t lock in decisions before we understand the need!</a:t>
            </a:r>
          </a:p>
          <a:p>
            <a:pPr lvl="1"/>
            <a:r>
              <a:rPr lang="en-US" dirty="0"/>
              <a:t>Avoid locking ourselves into a single provider</a:t>
            </a:r>
          </a:p>
          <a:p>
            <a:r>
              <a:rPr lang="en-US" dirty="0"/>
              <a:t>Existing Tools:</a:t>
            </a:r>
          </a:p>
          <a:p>
            <a:pPr lvl="1"/>
            <a:r>
              <a:rPr lang="en-US" b="1" dirty="0"/>
              <a:t>Membership Database (Phonebook): </a:t>
            </a:r>
            <a:r>
              <a:rPr lang="en-US" dirty="0"/>
              <a:t>CC Office</a:t>
            </a:r>
          </a:p>
          <a:p>
            <a:pPr lvl="1"/>
            <a:r>
              <a:rPr lang="en-US" b="1" dirty="0"/>
              <a:t>Website</a:t>
            </a:r>
            <a:r>
              <a:rPr lang="en-US" b="1" dirty="0">
                <a:solidFill>
                  <a:schemeClr val="accent1"/>
                </a:solidFill>
              </a:rPr>
              <a:t>*</a:t>
            </a:r>
            <a:r>
              <a:rPr lang="en-US" b="1" dirty="0"/>
              <a:t> and Social Media: </a:t>
            </a:r>
            <a:r>
              <a:rPr lang="en-US" dirty="0"/>
              <a:t>Joint SP and CC Offices</a:t>
            </a:r>
          </a:p>
          <a:p>
            <a:pPr lvl="1"/>
            <a:r>
              <a:rPr lang="en-US" b="1" dirty="0"/>
              <a:t>Software Development (GitHub, GitHub Pages for documentation, </a:t>
            </a:r>
            <a:r>
              <a:rPr lang="en-US" b="1" dirty="0" err="1"/>
              <a:t>Mattermost</a:t>
            </a:r>
            <a:r>
              <a:rPr lang="en-US" b="1" dirty="0">
                <a:solidFill>
                  <a:schemeClr val="accent1"/>
                </a:solidFill>
              </a:rPr>
              <a:t>*</a:t>
            </a:r>
            <a:r>
              <a:rPr lang="en-US" b="1" dirty="0"/>
              <a:t>): </a:t>
            </a:r>
            <a:r>
              <a:rPr lang="en-US" dirty="0"/>
              <a:t>Software and Computing Coordination</a:t>
            </a:r>
          </a:p>
          <a:p>
            <a:pPr lvl="1"/>
            <a:r>
              <a:rPr lang="en-US" b="1" dirty="0"/>
              <a:t>Document Management (</a:t>
            </a:r>
            <a:r>
              <a:rPr lang="en-US" b="1" dirty="0" err="1"/>
              <a:t>Zenodo</a:t>
            </a:r>
            <a:r>
              <a:rPr lang="en-US" b="1" dirty="0"/>
              <a:t>): </a:t>
            </a:r>
            <a:r>
              <a:rPr lang="en-US" dirty="0"/>
              <a:t>Physics Analysis, Software and Computing, and Technical Coordination</a:t>
            </a:r>
          </a:p>
          <a:p>
            <a:pPr lvl="1"/>
            <a:r>
              <a:rPr lang="en-US" b="1" dirty="0"/>
              <a:t>Indico Sections:  </a:t>
            </a:r>
            <a:r>
              <a:rPr lang="en-US" dirty="0"/>
              <a:t>relevant office (SP,CC, Coord, Convener, DSL, etc.)</a:t>
            </a:r>
          </a:p>
          <a:p>
            <a:pPr lvl="1"/>
            <a:r>
              <a:rPr lang="en-US" b="1" dirty="0"/>
              <a:t>Mailing Lists: </a:t>
            </a:r>
            <a:r>
              <a:rPr lang="en-US" dirty="0"/>
              <a:t>relevant office (including DSC/WG’s)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4E469-779D-2CBD-746D-082BD0B3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C71CB-DCF0-3986-B3AC-C571FF00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Coordinator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9ADDD-011D-EFD8-F3F5-CE8BB5A5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B26B-3BCC-4527-98A9-CD8F0230F602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D31F0-B22B-C0C7-A1BE-EB43196FA5D3}"/>
              </a:ext>
            </a:extLst>
          </p:cNvPr>
          <p:cNvSpPr txBox="1"/>
          <p:nvPr/>
        </p:nvSpPr>
        <p:spPr>
          <a:xfrm>
            <a:off x="5433237" y="6050505"/>
            <a:ext cx="726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*</a:t>
            </a:r>
            <a:r>
              <a:rPr lang="en-US" dirty="0"/>
              <a:t> = Items for which collaboration members are supporting the costs</a:t>
            </a:r>
          </a:p>
        </p:txBody>
      </p:sp>
    </p:spTree>
    <p:extLst>
      <p:ext uri="{BB962C8B-B14F-4D97-AF65-F5344CB8AC3E}">
        <p14:creationId xmlns:p14="http://schemas.microsoft.com/office/powerpoint/2010/main" val="592217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913F9-9301-B0B1-D48E-BA9E53DFA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078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Future Developments in Collaborative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F5B54-7542-14D2-D4A4-C5D2F5697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322"/>
            <a:ext cx="10515600" cy="480909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Works in Progress:</a:t>
            </a:r>
          </a:p>
          <a:p>
            <a:pPr lvl="1"/>
            <a:r>
              <a:rPr lang="en-US" b="1" dirty="0"/>
              <a:t>Hardware Database: </a:t>
            </a:r>
            <a:r>
              <a:rPr lang="en-US" dirty="0"/>
              <a:t>Technical Coordination w/EIC Project</a:t>
            </a:r>
          </a:p>
          <a:p>
            <a:pPr lvl="1"/>
            <a:r>
              <a:rPr lang="en-US" b="1" dirty="0"/>
              <a:t>Workflow tools in dev/testing with CTC: </a:t>
            </a:r>
            <a:r>
              <a:rPr lang="en-US" dirty="0"/>
              <a:t>Brian Page/CTC</a:t>
            </a:r>
          </a:p>
          <a:p>
            <a:pPr lvl="1"/>
            <a:r>
              <a:rPr lang="en-US" b="1" dirty="0" err="1"/>
              <a:t>ePIC</a:t>
            </a:r>
            <a:r>
              <a:rPr lang="en-US" b="1" dirty="0"/>
              <a:t> Collaborative Tools: </a:t>
            </a:r>
            <a:r>
              <a:rPr lang="en-US" dirty="0"/>
              <a:t>BNL LDRD</a:t>
            </a:r>
          </a:p>
          <a:p>
            <a:pPr lvl="2"/>
            <a:r>
              <a:rPr lang="en-US" dirty="0"/>
              <a:t>Working on </a:t>
            </a:r>
            <a:r>
              <a:rPr lang="en-US" dirty="0" err="1"/>
              <a:t>Invenio</a:t>
            </a:r>
            <a:r>
              <a:rPr lang="en-US" dirty="0"/>
              <a:t> RDM Demonstrator</a:t>
            </a:r>
          </a:p>
          <a:p>
            <a:pPr lvl="1"/>
            <a:r>
              <a:rPr lang="en-US" b="1" dirty="0"/>
              <a:t>AI-Enabled Collaborative Tools:</a:t>
            </a:r>
            <a:r>
              <a:rPr lang="en-US" dirty="0"/>
              <a:t> BNL LDRD  	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Ongoing Discussions:</a:t>
            </a:r>
          </a:p>
          <a:p>
            <a:pPr lvl="1"/>
            <a:r>
              <a:rPr lang="en-US" b="1" dirty="0"/>
              <a:t>Support for AI tools </a:t>
            </a:r>
          </a:p>
          <a:p>
            <a:pPr lvl="2"/>
            <a:r>
              <a:rPr lang="en-US" dirty="0"/>
              <a:t>LLM’s, coding agents, etc. 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r>
              <a:rPr lang="en-US" dirty="0"/>
              <a:t>Discussion of Collaborative Tools with ECSJI April 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Some/all of this is within the </a:t>
            </a:r>
            <a:r>
              <a:rPr lang="en-US"/>
              <a:t>ECSJI scope</a:t>
            </a:r>
            <a:endParaRPr lang="en-US" dirty="0"/>
          </a:p>
          <a:p>
            <a:pPr lvl="1"/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66690-BAAD-BBB8-CA91-621FFDFC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DBF6-DC4B-7E2D-C672-3BD10F7A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A2A1D-0BAD-30A8-1188-F0365589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17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332EF-970E-EA34-65B6-40C4CC8ED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3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How do we want collaborative tools to evolve?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DB4DE-9CA9-C6C2-A3D8-6612E5799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788"/>
            <a:ext cx="10515600" cy="49995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Does the collaboration still want to maintain independence amid concerns over potential regulations that inhibit our use of these tools? </a:t>
            </a:r>
          </a:p>
          <a:p>
            <a:pPr lvl="1"/>
            <a:r>
              <a:rPr lang="en-US" dirty="0"/>
              <a:t>We currently have a mix, is this balance OK?</a:t>
            </a:r>
          </a:p>
          <a:p>
            <a:pPr lvl="1"/>
            <a:r>
              <a:rPr lang="en-US" dirty="0"/>
              <a:t>What is the dividing line between what we feel we should control, and what we are willing to rely on the lab for? </a:t>
            </a:r>
          </a:p>
          <a:p>
            <a:pPr lvl="1"/>
            <a:r>
              <a:rPr lang="en-US" dirty="0"/>
              <a:t>How do we fund the necessary expenses?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- OR - </a:t>
            </a:r>
            <a:r>
              <a:rPr lang="en-US" dirty="0"/>
              <a:t> </a:t>
            </a:r>
          </a:p>
          <a:p>
            <a:r>
              <a:rPr lang="en-US" dirty="0"/>
              <a:t>Is the collaboration more comfortable with relying more on BNL/</a:t>
            </a:r>
            <a:r>
              <a:rPr lang="en-US" dirty="0" err="1"/>
              <a:t>JLab</a:t>
            </a:r>
            <a:r>
              <a:rPr lang="en-US" dirty="0"/>
              <a:t> for the collaborative tools we need?</a:t>
            </a:r>
          </a:p>
          <a:p>
            <a:pPr lvl="1"/>
            <a:r>
              <a:rPr lang="en-US" dirty="0"/>
              <a:t>BNL currently supports the phone book, Indico, social media (EIC), and the mailing lists</a:t>
            </a:r>
          </a:p>
          <a:p>
            <a:pPr lvl="1"/>
            <a:r>
              <a:rPr lang="en-US" dirty="0"/>
              <a:t>Federated login works well for the phone book, eliminates need for host lab account</a:t>
            </a:r>
          </a:p>
          <a:p>
            <a:pPr lvl="1"/>
            <a:r>
              <a:rPr lang="en-US" dirty="0"/>
              <a:t>LDRD efforts at BNL are concluding at the end of this year. If we delay adopting this may have implications for what is available in the future.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BBDBA-06F1-5FD3-1708-F5920D41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9DB21-9690-E46E-225B-61C8D016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EB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D18C8-27AC-DB7F-94F0-C03B96B5C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27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2A3F-5BD2-9DB5-065F-FB9F3B15E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188"/>
            <a:ext cx="10515600" cy="6760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Upcoming Conferences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06DFB-74ED-18E4-4C1F-D78AD7EF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F030B-9330-B47E-F1C2-BF86203E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D795C-E387-4FEC-8735-50A366A9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5E6E6E-FC1B-FAB4-FD72-033890E8D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2" y="563628"/>
            <a:ext cx="4959035" cy="1350170"/>
          </a:xfrm>
          <a:prstGeom prst="rect">
            <a:avLst/>
          </a:prstGeom>
        </p:spPr>
      </p:pic>
      <p:pic>
        <p:nvPicPr>
          <p:cNvPr id="1026" name="Picture 2" descr="News &amp; Events – nextgentriggers.web.cern.ch">
            <a:extLst>
              <a:ext uri="{FF2B5EF4-FFF2-40B4-BE49-F238E27FC236}">
                <a16:creationId xmlns:a16="http://schemas.microsoft.com/office/drawing/2014/main" id="{8EA337B8-C368-D2AF-1CBD-58CA0A573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14475"/>
            <a:ext cx="49149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E67858C-D929-E6BD-880A-10F6B06E3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998103"/>
              </p:ext>
            </p:extLst>
          </p:nvPr>
        </p:nvGraphicFramePr>
        <p:xfrm>
          <a:off x="6883087" y="2096724"/>
          <a:ext cx="4648200" cy="4076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7050">
                  <a:extLst>
                    <a:ext uri="{9D8B030D-6E8A-4147-A177-3AD203B41FA5}">
                      <a16:colId xmlns:a16="http://schemas.microsoft.com/office/drawing/2014/main" val="2518342381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11911678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42665588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Ongoing Development in a Proximity-Focusing RICH Detector for </a:t>
                      </a:r>
                      <a:r>
                        <a:rPr lang="en-US" sz="1200" dirty="0" err="1">
                          <a:effectLst/>
                        </a:rPr>
                        <a:t>ePIC</a:t>
                      </a:r>
                      <a:r>
                        <a:rPr lang="en-US" sz="1200" dirty="0">
                          <a:effectLst/>
                        </a:rPr>
                        <a:t> at the Electron-Ion Collider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Jihee</a:t>
                      </a: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Kim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5851375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Heavy-Flavor Studies with the </a:t>
                      </a:r>
                      <a:r>
                        <a:rPr lang="en-US" sz="1200" dirty="0" err="1">
                          <a:effectLst/>
                        </a:rPr>
                        <a:t>ePIC</a:t>
                      </a:r>
                      <a:r>
                        <a:rPr lang="en-US" sz="1200" dirty="0">
                          <a:effectLst/>
                        </a:rPr>
                        <a:t> Experiment at the Electron-Ion Collider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Shyam Kumar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7609457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Preliminary cooling tests for the ePIC Silicon Vertex Tracker Inner Barrel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Rosario Turrisi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4165184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Design and development status of Silicon Vertex Tracker for ePIC experiment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MariaTeresa Camerlingo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0666592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ePIC PID Performance in SIDIS Processes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Lorenzo Polizzi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844844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SIDIS Studies at ePIC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Susanna Costanza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8065986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Projected High Precision Measurements on the Spin Structure g1 for the Proton and the Neutron at EIC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Win Lin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679137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The G-RWELL Endcap Tracker of the ePIC Experiment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Stefano Gramigna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440013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Particle Physics at the BNL Electron-Ion Collider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Alessandro Tricoli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3741475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Forward Particle Identification at the EIC with the ePIC dRICH Detector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Simone Vallarino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3307247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F501ECA-2244-1512-26E6-8A5ED81F9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990296"/>
              </p:ext>
            </p:extLst>
          </p:nvPr>
        </p:nvGraphicFramePr>
        <p:xfrm>
          <a:off x="838200" y="3810035"/>
          <a:ext cx="4648200" cy="2057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7050">
                  <a:extLst>
                    <a:ext uri="{9D8B030D-6E8A-4147-A177-3AD203B41FA5}">
                      <a16:colId xmlns:a16="http://schemas.microsoft.com/office/drawing/2014/main" val="2959862724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201242710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0994116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Development of Streaming Data Reconstruction for </a:t>
                      </a:r>
                      <a:r>
                        <a:rPr lang="en-US" sz="1200" dirty="0" err="1">
                          <a:effectLst/>
                        </a:rPr>
                        <a:t>ePIC</a:t>
                      </a:r>
                      <a:r>
                        <a:rPr lang="en-US" sz="1200" dirty="0">
                          <a:effectLst/>
                        </a:rPr>
                        <a:t> Experiment at EIC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Takuya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Kumaoka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7200126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Scaling </a:t>
                      </a:r>
                      <a:r>
                        <a:rPr lang="en-US" sz="1200" dirty="0" err="1">
                          <a:effectLst/>
                        </a:rPr>
                        <a:t>ePIC</a:t>
                      </a:r>
                      <a:r>
                        <a:rPr lang="en-US" sz="1200" dirty="0">
                          <a:effectLst/>
                        </a:rPr>
                        <a:t> Simulation Production: Distributed Workflow and Data Management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Sakib Rahman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49432975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The ePIC Streaming Computing Model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Holly Szumila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4079836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Exploring Potential Pathways to Accelerated ePIC Detector Simulations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Sakib Rahman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1643271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ePIC User Learning Training and Documentation Strategies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Sasha </a:t>
                      </a:r>
                      <a:r>
                        <a:rPr lang="en-US" sz="1200" dirty="0" err="1">
                          <a:effectLst/>
                        </a:rPr>
                        <a:t>Prozorov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181218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323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B1226-C2F9-7A63-EC91-9FCB6276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Upcoming Events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79A0-FED4-422E-3217-C7FBCAC7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0472"/>
            <a:ext cx="10515600" cy="45871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DIS 2026, Bologna Italy, May 4</a:t>
            </a:r>
            <a:r>
              <a:rPr lang="en-US" baseline="30000" dirty="0"/>
              <a:t>th</a:t>
            </a:r>
            <a:r>
              <a:rPr lang="en-US" dirty="0"/>
              <a:t>-8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CC Meeting Friday, May 29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EIC RRB &amp; EIC-Asia Meeting, Tokyo, June 9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EIC Early Science Whitepaper Due – July </a:t>
            </a:r>
          </a:p>
          <a:p>
            <a:r>
              <a:rPr lang="en-US" dirty="0"/>
              <a:t>Collaboration Meeting July 13-17</a:t>
            </a:r>
            <a:r>
              <a:rPr lang="en-US" baseline="30000" dirty="0"/>
              <a:t>th</a:t>
            </a:r>
            <a:r>
              <a:rPr lang="en-US" dirty="0"/>
              <a:t> @ University of Glasgow</a:t>
            </a:r>
          </a:p>
          <a:p>
            <a:r>
              <a:rPr lang="en-US" dirty="0"/>
              <a:t>DOE OPA review of the EIC Project Sept. 13-15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 err="1"/>
              <a:t>ePIC</a:t>
            </a:r>
            <a:r>
              <a:rPr lang="en-US" dirty="0"/>
              <a:t> NIM-A Special Issue Submissions – Oct </a:t>
            </a:r>
          </a:p>
          <a:p>
            <a:r>
              <a:rPr lang="en-US" dirty="0" err="1"/>
              <a:t>ePIC</a:t>
            </a:r>
            <a:r>
              <a:rPr lang="en-US" dirty="0"/>
              <a:t> Software </a:t>
            </a:r>
            <a:r>
              <a:rPr lang="en-US"/>
              <a:t>and Computing Review – Oct 13-14</a:t>
            </a:r>
            <a:r>
              <a:rPr lang="en-US" baseline="30000"/>
              <a:t>th</a:t>
            </a:r>
            <a:r>
              <a:rPr lang="en-US"/>
              <a:t> 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Plus</a:t>
            </a:r>
            <a:r>
              <a:rPr lang="en-US" dirty="0"/>
              <a:t>: Numerous PDR/FDR reviews – see Project News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BE4CD-FD49-8DE0-940C-4C4C4B17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19838-12D0-4537-2150-0E909AF4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EB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10FBB-0F5D-9580-CD71-18654E65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8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C7A3F4-3753-8E74-B80F-E4A0CDA8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D81DA-5D9A-F679-21B5-3F001B09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BE84E-7880-E27B-720E-10DA6AD7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5B25-8739-6B37-B6A9-E7F4FA5E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670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Hey John, start the recording….</a:t>
            </a: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AE950-D4C7-B96E-B999-3B7EA542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355A3-B1E2-D92B-5E8A-546BBA9E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60178-2655-EB15-B05F-FAD79F73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5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B1B84D-088A-6BE5-E487-09D557F7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53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Collaboration Goals for the first half of 2026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98D3A-BA4E-8E4B-192A-23935D5C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EB9A5D-F06C-7619-4B98-C384D294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211E4-F2D3-BEB0-67A2-86D1587D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949A8-7CCD-4D90-AA9A-1451BFC6FB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54DC72-DE95-B7FD-F0B5-2028EA3C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46402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Support the EIC project and </a:t>
            </a:r>
            <a:r>
              <a:rPr lang="en-US" dirty="0" err="1"/>
              <a:t>ePIC</a:t>
            </a:r>
            <a:r>
              <a:rPr lang="en-US" dirty="0"/>
              <a:t> Technical Design:</a:t>
            </a:r>
          </a:p>
          <a:p>
            <a:pPr lvl="1"/>
            <a:r>
              <a:rPr lang="en-US" dirty="0"/>
              <a:t>Close the design loop with </a:t>
            </a:r>
            <a:r>
              <a:rPr lang="en-US" dirty="0" err="1"/>
              <a:t>ePIC</a:t>
            </a:r>
            <a:r>
              <a:rPr lang="en-US" dirty="0"/>
              <a:t> simulations</a:t>
            </a:r>
          </a:p>
          <a:p>
            <a:pPr lvl="1"/>
            <a:r>
              <a:rPr lang="en-US" dirty="0"/>
              <a:t>Advance the </a:t>
            </a:r>
            <a:r>
              <a:rPr lang="en-US" dirty="0" err="1"/>
              <a:t>pTDR</a:t>
            </a:r>
            <a:r>
              <a:rPr lang="en-US" dirty="0"/>
              <a:t> in preparation for CD-2</a:t>
            </a:r>
          </a:p>
          <a:p>
            <a:pPr lvl="2"/>
            <a:r>
              <a:rPr lang="en-US" dirty="0"/>
              <a:t>Respond to review recommendations</a:t>
            </a:r>
          </a:p>
          <a:p>
            <a:pPr lvl="1"/>
            <a:endParaRPr lang="en-US" dirty="0"/>
          </a:p>
          <a:p>
            <a:r>
              <a:rPr lang="en-US" dirty="0"/>
              <a:t>Complete the Early Science whitepaper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Progress in developing a multi-year plan for </a:t>
            </a:r>
            <a:r>
              <a:rPr lang="en-US" dirty="0" err="1"/>
              <a:t>ePIC</a:t>
            </a:r>
            <a:r>
              <a:rPr lang="en-US" dirty="0"/>
              <a:t> Software and Computing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Begin submissions to the NIMA Special Issue</a:t>
            </a:r>
          </a:p>
        </p:txBody>
      </p:sp>
    </p:spTree>
    <p:extLst>
      <p:ext uri="{BB962C8B-B14F-4D97-AF65-F5344CB8AC3E}">
        <p14:creationId xmlns:p14="http://schemas.microsoft.com/office/powerpoint/2010/main" val="1254009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04A326-0873-C533-5E35-EF3A0269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Current Recurring Expenses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A6751-A0D7-7693-5CFD-8CA431FF0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27"/>
            <a:ext cx="10515600" cy="4671436"/>
          </a:xfrm>
        </p:spPr>
        <p:txBody>
          <a:bodyPr/>
          <a:lstStyle/>
          <a:p>
            <a:r>
              <a:rPr lang="en-US" dirty="0"/>
              <a:t>Monthly Google Cloud expenses for </a:t>
            </a:r>
            <a:r>
              <a:rPr lang="en-US" dirty="0" err="1"/>
              <a:t>Mattermost</a:t>
            </a:r>
            <a:r>
              <a:rPr lang="en-US" dirty="0"/>
              <a:t> server</a:t>
            </a:r>
          </a:p>
          <a:p>
            <a:pPr lvl="1"/>
            <a:r>
              <a:rPr lang="en-US" dirty="0"/>
              <a:t>Roughly $100CAD every month</a:t>
            </a:r>
          </a:p>
          <a:p>
            <a:r>
              <a:rPr lang="en-US" dirty="0"/>
              <a:t>Registration of </a:t>
            </a:r>
            <a:r>
              <a:rPr lang="en-US" dirty="0" err="1"/>
              <a:t>ePIC</a:t>
            </a:r>
            <a:r>
              <a:rPr lang="en-US" dirty="0"/>
              <a:t> domain names</a:t>
            </a:r>
          </a:p>
          <a:p>
            <a:pPr lvl="1"/>
            <a:r>
              <a:rPr lang="en-US" dirty="0"/>
              <a:t>Yearly $45US (renews in July) </a:t>
            </a:r>
          </a:p>
          <a:p>
            <a:pPr lvl="1"/>
            <a:endParaRPr lang="en-US" dirty="0"/>
          </a:p>
          <a:p>
            <a:r>
              <a:rPr lang="en-US" dirty="0"/>
              <a:t>Potential future charges: </a:t>
            </a:r>
          </a:p>
          <a:p>
            <a:pPr lvl="1"/>
            <a:r>
              <a:rPr lang="en-US" dirty="0"/>
              <a:t>Cloud resources for AI computing/agents</a:t>
            </a:r>
          </a:p>
          <a:p>
            <a:pPr lvl="2"/>
            <a:r>
              <a:rPr lang="en-US" dirty="0"/>
              <a:t>Collaborator currently supporting some exploratory work</a:t>
            </a:r>
          </a:p>
          <a:p>
            <a:pPr lvl="2"/>
            <a:r>
              <a:rPr lang="en-US" dirty="0"/>
              <a:t>Also brings in discussion of “AI policy” (not for today)</a:t>
            </a:r>
          </a:p>
          <a:p>
            <a:pPr lvl="1"/>
            <a:r>
              <a:rPr lang="en-US" dirty="0"/>
              <a:t>Do we need additional (paid) features in GitHub? 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225BB8-93D3-DD90-B7C9-07ADE28CC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1ECF30-77B0-7F23-1AB4-A1B1515D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EB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16F8C-253D-7AA9-5448-04F34115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11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A10-4DDA-80D2-7247-44004DAC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FE3D9-B3F2-39F4-1B72-AF0B64A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E5CE-7769-1D19-8A5E-C459C423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FB3-EA53-8EC0-5C8F-7BE1EEA2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FDB4-5DAA-99C8-8AF5-3846F872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0877-07F0-72A7-F1A2-7E638CCB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13AB-3FC1-AC48-9BAD-0F030B4E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5" y="189844"/>
            <a:ext cx="10515600" cy="1082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CERN Recognized Experiment Status: RE47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FD5E6-F695-80EB-79FB-C0043746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085BF-507D-C246-20D1-6BF53EBD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E223C0D-3C01-2D5B-2207-B45B550A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97220"/>
            <a:ext cx="8077884" cy="49591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15A7798-45A8-F236-06F9-E7FED6B04756}"/>
              </a:ext>
            </a:extLst>
          </p:cNvPr>
          <p:cNvSpPr/>
          <p:nvPr/>
        </p:nvSpPr>
        <p:spPr>
          <a:xfrm>
            <a:off x="3712684" y="5096085"/>
            <a:ext cx="325916" cy="2644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92C0-F801-03FD-5DD3-3019CDD3C85D}"/>
              </a:ext>
            </a:extLst>
          </p:cNvPr>
          <p:cNvSpPr txBox="1"/>
          <p:nvPr/>
        </p:nvSpPr>
        <p:spPr>
          <a:xfrm>
            <a:off x="173974" y="1175625"/>
            <a:ext cx="3701668" cy="50475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now appears in the CERN Grey Book database as RE47:</a:t>
            </a:r>
            <a:br>
              <a:rPr lang="en-US" dirty="0"/>
            </a:br>
            <a:r>
              <a:rPr lang="en-US" sz="1600" dirty="0">
                <a:hlinkClick r:id="rId3"/>
              </a:rPr>
              <a:t>https://greybook.cern.ch/experiment/recognized </a:t>
            </a:r>
            <a:endParaRPr lang="en-US" sz="1600" dirty="0"/>
          </a:p>
          <a:p>
            <a:endParaRPr lang="en-US" dirty="0"/>
          </a:p>
          <a:p>
            <a:r>
              <a:rPr lang="en-US" dirty="0"/>
              <a:t>Two steps to get </a:t>
            </a:r>
            <a:r>
              <a:rPr lang="en-US" dirty="0" err="1"/>
              <a:t>ePIC</a:t>
            </a:r>
            <a:r>
              <a:rPr lang="en-US" dirty="0"/>
              <a:t> Collaborators registered at CERN: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Representative needs to register as team leader with </a:t>
            </a:r>
            <a:br>
              <a:rPr lang="en-US" dirty="0"/>
            </a:br>
            <a:r>
              <a:rPr lang="en-US" dirty="0"/>
              <a:t>CERN Users Office: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https://usersoffice.web.cern.ch/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https://usersoffice.web.cern.ch/team-leaders-corner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Users.Office@cern.ch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member can then certify registrations of team members</a:t>
            </a:r>
          </a:p>
          <a:p>
            <a:endParaRPr lang="en-US" dirty="0"/>
          </a:p>
          <a:p>
            <a:r>
              <a:rPr lang="en-US" dirty="0"/>
              <a:t>Contact us if you run into problems!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3976D-15CA-C0C2-AE17-A792A2A7F4F1}"/>
              </a:ext>
            </a:extLst>
          </p:cNvPr>
          <p:cNvSpPr/>
          <p:nvPr/>
        </p:nvSpPr>
        <p:spPr>
          <a:xfrm>
            <a:off x="4038600" y="5096085"/>
            <a:ext cx="8077884" cy="2644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244513-4E8E-496C-C146-62570D8B8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781" y="65143"/>
            <a:ext cx="1542688" cy="111048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9C5689-B658-4A27-D39B-8AFC46F6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2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B8FA-651A-6EDA-DAC2-B6F74CEC8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94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831F6-BE71-9921-FBAA-B3917D12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1049-55A9-CEE8-306C-7AA253C5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4C743-06C1-57BD-CA3F-DB6AD5C4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F0157-BA5F-5AD0-ACCF-6B856A8F1B03}"/>
              </a:ext>
            </a:extLst>
          </p:cNvPr>
          <p:cNvSpPr txBox="1"/>
          <p:nvPr/>
        </p:nvSpPr>
        <p:spPr>
          <a:xfrm>
            <a:off x="213360" y="3007360"/>
            <a:ext cx="248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Collaboration and Project News</a:t>
            </a:r>
          </a:p>
          <a:p>
            <a:endParaRPr lang="en-US" dirty="0"/>
          </a:p>
          <a:p>
            <a:r>
              <a:rPr lang="en-US" dirty="0"/>
              <a:t>Report from Software and Computing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539A28-28D2-3948-1364-9987EBD4E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11" y="668044"/>
            <a:ext cx="8868793" cy="55219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427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5358-FD13-C8FD-87A2-BD25F2F6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3261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NIMA Special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0B1E-4D84-5A76-DD0E-E994BD3C7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386"/>
            <a:ext cx="10515600" cy="4642453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r>
              <a:rPr lang="en-US" dirty="0"/>
              <a:t>Plan to publish a super-set of the material prepared for the </a:t>
            </a:r>
            <a:r>
              <a:rPr lang="en-US" dirty="0" err="1"/>
              <a:t>pTDR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ePIC</a:t>
            </a:r>
            <a:r>
              <a:rPr lang="en-US" dirty="0"/>
              <a:t> Overview Paper</a:t>
            </a:r>
          </a:p>
          <a:p>
            <a:pPr lvl="1"/>
            <a:r>
              <a:rPr lang="en-US" dirty="0"/>
              <a:t>Subsystem technical papers (derived from </a:t>
            </a:r>
            <a:r>
              <a:rPr lang="en-US" dirty="0" err="1"/>
              <a:t>pTDR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Physics performance paper (derived from </a:t>
            </a:r>
            <a:r>
              <a:rPr lang="en-US" dirty="0" err="1"/>
              <a:t>pTDR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Early Science Whitepaper</a:t>
            </a:r>
          </a:p>
          <a:p>
            <a:pPr lvl="1"/>
            <a:r>
              <a:rPr lang="en-US" dirty="0"/>
              <a:t>Early Science Physics Appendices</a:t>
            </a:r>
          </a:p>
          <a:p>
            <a:pPr lvl="1"/>
            <a:r>
              <a:rPr lang="en-US" dirty="0"/>
              <a:t>BSM/EW Physics Performance Paper</a:t>
            </a:r>
          </a:p>
          <a:p>
            <a:pPr lvl="1"/>
            <a:r>
              <a:rPr lang="en-US" dirty="0"/>
              <a:t>Streaming Computing Model Paper</a:t>
            </a:r>
          </a:p>
          <a:p>
            <a:pPr lvl="1"/>
            <a:endParaRPr lang="en-US" dirty="0"/>
          </a:p>
          <a:p>
            <a:r>
              <a:rPr lang="en-US" dirty="0"/>
              <a:t>Overall 30+ publications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74DD5-9B35-B6FC-6ADC-A048720A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F5B96-ED45-D90C-9E0C-526C7769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General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DF0F7-3470-FE7C-6FB1-CC7D9316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949A8-7CCD-4D90-AA9A-1451BFC6FB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3BCEB-06F0-1E52-AC7C-A96C0C810DC7}"/>
              </a:ext>
            </a:extLst>
          </p:cNvPr>
          <p:cNvSpPr txBox="1"/>
          <p:nvPr/>
        </p:nvSpPr>
        <p:spPr>
          <a:xfrm>
            <a:off x="7709301" y="3972286"/>
            <a:ext cx="339424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Special Issue will be an important tool to communicate to the NP community the depth, breadth and excitement for EIC science.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follow in the PAC and TIC meetings.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55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7913C-17F9-649A-4E15-220461E2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82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Special Issue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55D4C-721E-9DF9-335A-0504AF693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642"/>
            <a:ext cx="10515600" cy="523823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Physics Analysis Coordination Meeting: </a:t>
            </a:r>
          </a:p>
          <a:p>
            <a:pPr lvl="1"/>
            <a:r>
              <a:rPr lang="en-US" dirty="0"/>
              <a:t>Discussion within the April 14</a:t>
            </a:r>
            <a:r>
              <a:rPr lang="en-US" baseline="30000" dirty="0"/>
              <a:t>th</a:t>
            </a:r>
            <a:r>
              <a:rPr lang="en-US" dirty="0"/>
              <a:t> PAC Meeting: </a:t>
            </a:r>
          </a:p>
          <a:p>
            <a:pPr lvl="1"/>
            <a:r>
              <a:rPr lang="en-US" dirty="0">
                <a:hlinkClick r:id="rId2"/>
              </a:rPr>
              <a:t>https://indico.bnl.gov/event/32328/</a:t>
            </a:r>
            <a:endParaRPr lang="en-US" dirty="0"/>
          </a:p>
          <a:p>
            <a:pPr lvl="1"/>
            <a:r>
              <a:rPr lang="en-US" dirty="0"/>
              <a:t>Expecting: </a:t>
            </a:r>
          </a:p>
          <a:p>
            <a:pPr lvl="2"/>
            <a:r>
              <a:rPr lang="en-US" dirty="0"/>
              <a:t>Early Science Whitepaper, 4 ES papers from the WG’s, BSM+ EW paper</a:t>
            </a:r>
          </a:p>
          <a:p>
            <a:r>
              <a:rPr lang="en-US" dirty="0"/>
              <a:t>Technical and Integration Council Meeting: </a:t>
            </a:r>
          </a:p>
          <a:p>
            <a:pPr lvl="1"/>
            <a:r>
              <a:rPr lang="en-US" dirty="0"/>
              <a:t>Discussion within the April 20</a:t>
            </a:r>
            <a:r>
              <a:rPr lang="en-US" baseline="30000" dirty="0"/>
              <a:t>th</a:t>
            </a:r>
            <a:r>
              <a:rPr lang="en-US" dirty="0"/>
              <a:t> TIC Meeting</a:t>
            </a:r>
          </a:p>
          <a:p>
            <a:pPr lvl="1"/>
            <a:r>
              <a:rPr lang="en-US" dirty="0">
                <a:hlinkClick r:id="rId3"/>
              </a:rPr>
              <a:t>https://indico.bnl.gov/event/31905/</a:t>
            </a:r>
            <a:endParaRPr lang="en-US" dirty="0"/>
          </a:p>
          <a:p>
            <a:pPr lvl="1"/>
            <a:r>
              <a:rPr lang="en-US" dirty="0"/>
              <a:t>Thoughtful discussion around creating a combined set of subsystem, technology and test beam performance papers. </a:t>
            </a:r>
          </a:p>
          <a:p>
            <a:pPr lvl="2"/>
            <a:r>
              <a:rPr lang="en-US" dirty="0"/>
              <a:t>e.g. separate </a:t>
            </a:r>
            <a:r>
              <a:rPr lang="en-US" dirty="0" err="1"/>
              <a:t>EMCal</a:t>
            </a:r>
            <a:r>
              <a:rPr lang="en-US" dirty="0"/>
              <a:t> papers, but a common HCAL paper</a:t>
            </a:r>
          </a:p>
          <a:p>
            <a:pPr lvl="2"/>
            <a:r>
              <a:rPr lang="en-US" dirty="0"/>
              <a:t>Separate ASIC contributions? </a:t>
            </a:r>
          </a:p>
          <a:p>
            <a:r>
              <a:rPr lang="en-US" dirty="0"/>
              <a:t>Software and Computing:</a:t>
            </a:r>
          </a:p>
          <a:p>
            <a:pPr lvl="1"/>
            <a:r>
              <a:rPr lang="en-US" dirty="0"/>
              <a:t>Will publish the Streaming Computing Model paper in the NIMA Special Issue</a:t>
            </a:r>
          </a:p>
          <a:p>
            <a:pPr lvl="1"/>
            <a:r>
              <a:rPr lang="en-US" dirty="0"/>
              <a:t>Dedicated software and simulation paper</a:t>
            </a:r>
          </a:p>
          <a:p>
            <a:r>
              <a:rPr lang="en-US" dirty="0"/>
              <a:t>SP Office has also invited “outside” contributions: </a:t>
            </a:r>
          </a:p>
          <a:p>
            <a:pPr lvl="1"/>
            <a:r>
              <a:rPr lang="en-US" dirty="0"/>
              <a:t>EIC polarimetry groups invited to contribute</a:t>
            </a:r>
          </a:p>
          <a:p>
            <a:pPr lvl="1"/>
            <a:r>
              <a:rPr lang="en-US" dirty="0"/>
              <a:t>In discussions with EPIOS consortium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D70F4-D685-7A87-48FD-AD58266A4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25DC-9916-F04E-E64B-B0D37A5A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49A8C-C704-D0CB-7B84-06ECC119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90991-2504-4725-27FE-A00582B2EDDE}"/>
              </a:ext>
            </a:extLst>
          </p:cNvPr>
          <p:cNvSpPr txBox="1"/>
          <p:nvPr/>
        </p:nvSpPr>
        <p:spPr>
          <a:xfrm>
            <a:off x="8273735" y="399089"/>
            <a:ext cx="341692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contents and format of the special issue are beginning to take shape!</a:t>
            </a:r>
          </a:p>
        </p:txBody>
      </p:sp>
    </p:spTree>
    <p:extLst>
      <p:ext uri="{BB962C8B-B14F-4D97-AF65-F5344CB8AC3E}">
        <p14:creationId xmlns:p14="http://schemas.microsoft.com/office/powerpoint/2010/main" val="3743579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3A0D-ED7B-7C99-C1B2-FBC7EEB20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73CB4-3256-415B-6F7E-48BB3A26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12" y="1187614"/>
            <a:ext cx="12192000" cy="48706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Beam Background Challenges for the </a:t>
            </a:r>
            <a:r>
              <a:rPr lang="en-US" sz="2800" b="1" dirty="0" err="1">
                <a:solidFill>
                  <a:schemeClr val="accent1"/>
                </a:solidFill>
              </a:rPr>
              <a:t>ePIC</a:t>
            </a:r>
            <a:r>
              <a:rPr lang="en-US" sz="2800" b="1" dirty="0">
                <a:solidFill>
                  <a:schemeClr val="accent1"/>
                </a:solidFill>
              </a:rPr>
              <a:t> Subsystems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6449A-9467-9D58-83B0-FE5407D82539}"/>
              </a:ext>
            </a:extLst>
          </p:cNvPr>
          <p:cNvSpPr txBox="1"/>
          <p:nvPr/>
        </p:nvSpPr>
        <p:spPr>
          <a:xfrm>
            <a:off x="673992" y="1674674"/>
            <a:ext cx="10684888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Motivations: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 studies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needed for pre TDR (subsystems and physics studies)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project needs a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about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current scheme of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collimation and shielding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Kick-off :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TIC meeting on February 23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progress report based on the current simulation campaign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TIC meetings on March 30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April 13th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8E98F8-E9B9-E836-0926-BECBE3D72CEE}"/>
              </a:ext>
            </a:extLst>
          </p:cNvPr>
          <p:cNvSpPr txBox="1"/>
          <p:nvPr/>
        </p:nvSpPr>
        <p:spPr>
          <a:xfrm>
            <a:off x="673992" y="4140359"/>
            <a:ext cx="10781408" cy="22159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Overview of the 2026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testbeams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CERN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(TIC meeting February 23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coordination effort has made possible to accommodate all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needs!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and plans for the coming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testbeam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efforts: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LHFCAL,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TIC meeting March 9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pfRICH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dRICH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TIC meeting April 20th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MPGDs, AC-LGAD,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TIC meeting April 27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36A359-93AE-17DC-97C1-E748B8EF86F4}"/>
              </a:ext>
            </a:extLst>
          </p:cNvPr>
          <p:cNvSpPr txBox="1">
            <a:spLocks/>
          </p:cNvSpPr>
          <p:nvPr/>
        </p:nvSpPr>
        <p:spPr>
          <a:xfrm>
            <a:off x="91440" y="3682053"/>
            <a:ext cx="12192000" cy="468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Coordination of the test beam activities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BBC207-99A1-81CC-96BE-F57DDD59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4/9/2026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84F96F-5D01-3F2A-3E03-276934257B37}"/>
              </a:ext>
            </a:extLst>
          </p:cNvPr>
          <p:cNvSpPr txBox="1">
            <a:spLocks/>
          </p:cNvSpPr>
          <p:nvPr/>
        </p:nvSpPr>
        <p:spPr>
          <a:xfrm>
            <a:off x="452120" y="271967"/>
            <a:ext cx="10515600" cy="798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News from the TIC</a:t>
            </a:r>
          </a:p>
        </p:txBody>
      </p:sp>
    </p:spTree>
    <p:extLst>
      <p:ext uri="{BB962C8B-B14F-4D97-AF65-F5344CB8AC3E}">
        <p14:creationId xmlns:p14="http://schemas.microsoft.com/office/powerpoint/2010/main" val="246827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558F-21F2-5BF5-A6A0-10C4B3A1F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82" y="434224"/>
            <a:ext cx="10515600" cy="7623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DC Nuclear Physics 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6B64A-2B53-823C-1940-689DA959C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435C5-39C5-4F83-E6E9-1061344D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AC7D8-46D2-42F6-D5DD-40785D1B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44842-5AD1-5848-12F4-58A035048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080" y="317278"/>
            <a:ext cx="3343338" cy="432667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24B92F-8BC2-A877-1562-BF4A8BCD7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718" y="943093"/>
            <a:ext cx="3343338" cy="432667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3757D5-232F-7BF1-6D0F-476D8917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143" y="1576763"/>
            <a:ext cx="3343338" cy="43266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89C4AE-6F43-CC26-D8CC-478DD6A18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2277856"/>
            <a:ext cx="3343338" cy="432667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2FEDC8-6B71-654E-F1C4-69DCB839DD71}"/>
              </a:ext>
            </a:extLst>
          </p:cNvPr>
          <p:cNvSpPr txBox="1"/>
          <p:nvPr/>
        </p:nvSpPr>
        <p:spPr>
          <a:xfrm>
            <a:off x="511133" y="1732330"/>
            <a:ext cx="47673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100+ nuclear physicists descended on Washington DC on April 21</a:t>
            </a:r>
            <a:r>
              <a:rPr lang="en-US" baseline="30000" dirty="0"/>
              <a:t>st </a:t>
            </a:r>
            <a:r>
              <a:rPr lang="en-US" dirty="0"/>
              <a:t>to inform congressional representatives about the importance of nuclear physics and ask for continued support for DOE SC, Office of Nuclear Physics, and  NSF.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By all accounts a lot of very good conversations with staffers on a wide variety of topics important to DOE SC, NP, Genesis and EIC. </a:t>
            </a:r>
          </a:p>
        </p:txBody>
      </p:sp>
    </p:spTree>
    <p:extLst>
      <p:ext uri="{BB962C8B-B14F-4D97-AF65-F5344CB8AC3E}">
        <p14:creationId xmlns:p14="http://schemas.microsoft.com/office/powerpoint/2010/main" val="384961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15EA2C-C4EF-82F0-89FF-28074D9B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84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Discoverability and Reusability for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</a:t>
            </a:r>
            <a:r>
              <a:rPr lang="en-US" b="1" dirty="0" err="1">
                <a:solidFill>
                  <a:schemeClr val="accent1"/>
                </a:solidFill>
              </a:rPr>
              <a:t>preTDR</a:t>
            </a:r>
            <a:r>
              <a:rPr lang="en-US" b="1" dirty="0">
                <a:solidFill>
                  <a:schemeClr val="accent1"/>
                </a:solidFill>
              </a:rPr>
              <a:t> and Beyond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68122-80B6-B892-71BC-7F6B771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F8387-37FB-C0B6-A12B-19BFB4E7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4C930-7041-8143-465C-832E536CD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E994E-6276-B839-4C55-1FF66AB0FC98}"/>
              </a:ext>
            </a:extLst>
          </p:cNvPr>
          <p:cNvSpPr txBox="1"/>
          <p:nvPr/>
        </p:nvSpPr>
        <p:spPr>
          <a:xfrm>
            <a:off x="5641041" y="285077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C0A52-3B16-7D35-D580-F7145956DB21}"/>
              </a:ext>
            </a:extLst>
          </p:cNvPr>
          <p:cNvSpPr txBox="1"/>
          <p:nvPr/>
        </p:nvSpPr>
        <p:spPr>
          <a:xfrm>
            <a:off x="838200" y="1785769"/>
            <a:ext cx="10515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excited to announce the upcoming </a:t>
            </a:r>
            <a:r>
              <a:rPr lang="en-US" b="1" dirty="0"/>
              <a:t>online only</a:t>
            </a:r>
            <a:r>
              <a:rPr lang="en-US" dirty="0"/>
              <a:t> </a:t>
            </a:r>
            <a:r>
              <a:rPr lang="en-US" dirty="0" err="1"/>
              <a:t>ePIC</a:t>
            </a:r>
            <a:r>
              <a:rPr lang="en-US" dirty="0"/>
              <a:t> Software &amp; Computing Workshop on “Discoverability and Reusability for the </a:t>
            </a:r>
            <a:r>
              <a:rPr lang="en-US" dirty="0" err="1"/>
              <a:t>preTDR</a:t>
            </a:r>
            <a:r>
              <a:rPr lang="en-US" dirty="0"/>
              <a:t> and Beyond”. This workshop will take place </a:t>
            </a:r>
            <a:r>
              <a:rPr lang="en-US" b="1" dirty="0"/>
              <a:t>Wednesday, April 29th </a:t>
            </a:r>
            <a:r>
              <a:rPr lang="en-US" dirty="0"/>
              <a:t>with presentations on the current strategies for software discoverability and will be an open discussion with the community to gather feedback and refine priorities. We invite all in the </a:t>
            </a:r>
            <a:r>
              <a:rPr lang="en-US" dirty="0" err="1"/>
              <a:t>ePIC</a:t>
            </a:r>
            <a:r>
              <a:rPr lang="en-US" dirty="0"/>
              <a:t> Collaboration and EIC Community to join to learn about the current efforts and contribute to the discussions. Please find the agenda and registration on indico: </a:t>
            </a:r>
            <a:r>
              <a:rPr lang="en-US" u="sng" dirty="0">
                <a:hlinkClick r:id="rId2" tooltip="https://indico.bnl.gov/event/31760/"/>
              </a:rPr>
              <a:t>https://indico.bnl.gov/event/31760/</a:t>
            </a:r>
            <a:endParaRPr lang="en-US" dirty="0"/>
          </a:p>
          <a:p>
            <a:endParaRPr lang="en-US" dirty="0"/>
          </a:p>
          <a:p>
            <a:r>
              <a:rPr lang="en-US" dirty="0"/>
              <a:t>We look forward to your participation,</a:t>
            </a:r>
          </a:p>
          <a:p>
            <a:r>
              <a:rPr lang="en-US" dirty="0"/>
              <a:t>Holly </a:t>
            </a:r>
            <a:r>
              <a:rPr lang="en-US" dirty="0" err="1"/>
              <a:t>Szumila</a:t>
            </a:r>
            <a:r>
              <a:rPr lang="en-US" dirty="0"/>
              <a:t>-Vance, Stephen Kay, and Sasha Prozorov</a:t>
            </a:r>
            <a:br>
              <a:rPr lang="en-US" dirty="0"/>
            </a:br>
            <a:r>
              <a:rPr lang="en-US" dirty="0"/>
              <a:t>on behalf of the </a:t>
            </a:r>
            <a:r>
              <a:rPr lang="en-US" dirty="0" err="1"/>
              <a:t>ePIC</a:t>
            </a:r>
            <a:r>
              <a:rPr lang="en-US" dirty="0"/>
              <a:t> User Learning WG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82057-A14B-A7D9-E773-18AD6E918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816" y="4668295"/>
            <a:ext cx="1726035" cy="1723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9D7B8-C0CD-224B-4148-95C754B99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422" y="4681115"/>
            <a:ext cx="1726035" cy="172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89F326-EC8D-CF27-0781-FB4147C2B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783" y="4681115"/>
            <a:ext cx="1744707" cy="1744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7BC687-B5AA-FE18-6274-CA44716113D1}"/>
              </a:ext>
            </a:extLst>
          </p:cNvPr>
          <p:cNvSpPr txBox="1"/>
          <p:nvPr/>
        </p:nvSpPr>
        <p:spPr>
          <a:xfrm>
            <a:off x="9235440" y="1162472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Announced March 2</a:t>
            </a:r>
            <a:r>
              <a:rPr lang="en-US" baseline="30000" dirty="0"/>
              <a:t>nd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380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9788-483B-A343-465E-5C695D24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Upcoming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Software Tutorial –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File Access with </a:t>
            </a:r>
            <a:r>
              <a:rPr lang="en-US" b="1" dirty="0" err="1">
                <a:solidFill>
                  <a:schemeClr val="accent1"/>
                </a:solidFill>
              </a:rPr>
              <a:t>Rucio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EAE4C-8C3E-584A-9D72-7884D649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5989"/>
            <a:ext cx="10515600" cy="39709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This tutorial will discuss the use of </a:t>
            </a:r>
            <a:r>
              <a:rPr lang="en-US" dirty="0" err="1"/>
              <a:t>Rucio</a:t>
            </a:r>
            <a:r>
              <a:rPr lang="en-US" dirty="0"/>
              <a:t> to find </a:t>
            </a:r>
            <a:r>
              <a:rPr lang="en-US" dirty="0" err="1"/>
              <a:t>ePIC</a:t>
            </a:r>
            <a:r>
              <a:rPr lang="en-US" dirty="0"/>
              <a:t> simulation data, including the usage of metadata tags. Specific use cases will be explored. 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05/05/26 (Tuesday 5th of May 2026), </a:t>
            </a:r>
            <a:r>
              <a:rPr lang="en-US" b="1" dirty="0"/>
              <a:t>0930-1130 Eastern Daylight Time (GMT-4)</a:t>
            </a:r>
            <a:br>
              <a:rPr lang="en-US" b="1" dirty="0"/>
            </a:br>
            <a:br>
              <a:rPr lang="en-US" b="1" dirty="0"/>
            </a:br>
            <a:r>
              <a:rPr lang="en-US" u="sng" dirty="0">
                <a:hlinkClick r:id="rId2"/>
              </a:rPr>
              <a:t>https://indico.bnl.gov/event/32515/</a:t>
            </a: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r>
              <a:rPr lang="en-US" dirty="0"/>
              <a:t>Join the Software Tutorials channel on </a:t>
            </a:r>
            <a:r>
              <a:rPr lang="en-US" dirty="0" err="1"/>
              <a:t>Mattermost</a:t>
            </a:r>
            <a:r>
              <a:rPr lang="en-US" dirty="0"/>
              <a:t> for tutorial updates and discussion of tutorial material - </a:t>
            </a:r>
            <a:r>
              <a:rPr lang="en-US" u="sng" dirty="0">
                <a:hlinkClick r:id="rId3"/>
              </a:rPr>
              <a:t>https://chat.epic-eic.org/main/channels/software-tutorials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F2DB5E-D7A2-6860-7719-18013D3C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4/24/2026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16ECC1-C809-4E5C-B865-3B6566E8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B7835-6C8D-0068-8030-0061E4C5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98380F-2E18-0D10-F73B-41AF2B705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50" y="281894"/>
            <a:ext cx="1744707" cy="174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66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NL">
  <a:themeElements>
    <a:clrScheme name="Custom 3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B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-Project Overview-J.Yeck  -  Read-Only" id="{D4A49460-A030-40E0-A942-078CDC808C92}" vid="{CAA149F5-F453-43A6-BD36-7417340123D3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8711</TotalTime>
  <Words>2017</Words>
  <Application>Microsoft Office PowerPoint</Application>
  <PresentationFormat>Widescreen</PresentationFormat>
  <Paragraphs>289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Office Theme</vt:lpstr>
      <vt:lpstr>1_BNL</vt:lpstr>
      <vt:lpstr>1_Office Theme</vt:lpstr>
      <vt:lpstr>ePIC Collaboration News</vt:lpstr>
      <vt:lpstr>Hey John, start the recording….    </vt:lpstr>
      <vt:lpstr>Agenda</vt:lpstr>
      <vt:lpstr>ePIC NIMA Special Issue</vt:lpstr>
      <vt:lpstr>Special Issue Discussions</vt:lpstr>
      <vt:lpstr>Beam Background Challenges for the ePIC Subsystems </vt:lpstr>
      <vt:lpstr>DC Nuclear Physics Day</vt:lpstr>
      <vt:lpstr>Discoverability and Reusability for  the preTDR and Beyond</vt:lpstr>
      <vt:lpstr>Upcoming ePIC Software Tutorial –  ePIC File Access with Rucio</vt:lpstr>
      <vt:lpstr>PowerPoint Presentation</vt:lpstr>
      <vt:lpstr>Summer 2026 Joint EICUG/ePIC Meeting</vt:lpstr>
      <vt:lpstr>PowerPoint Presentation</vt:lpstr>
      <vt:lpstr>Upcoming CC Meeting</vt:lpstr>
      <vt:lpstr>Roles and Responsibilities for Collaborative Tools</vt:lpstr>
      <vt:lpstr>Future Developments in Collaborative Tools</vt:lpstr>
      <vt:lpstr>How do we want collaborative tools to evolve? </vt:lpstr>
      <vt:lpstr>Upcoming Conferences</vt:lpstr>
      <vt:lpstr>Upcoming Events 2026</vt:lpstr>
      <vt:lpstr>PowerPoint Presentation</vt:lpstr>
      <vt:lpstr>Collaboration Goals for the first half of 2026 </vt:lpstr>
      <vt:lpstr>Current Recurring Expenses</vt:lpstr>
      <vt:lpstr>ePIC Resources</vt:lpstr>
      <vt:lpstr>EICUG Membership</vt:lpstr>
      <vt:lpstr>CERN Recognized Experiment Status: RE47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Collaboration Status</dc:title>
  <dc:creator>Lajoie, John G [PHYSA]</dc:creator>
  <cp:lastModifiedBy>Lajoie, John</cp:lastModifiedBy>
  <cp:revision>2864</cp:revision>
  <dcterms:created xsi:type="dcterms:W3CDTF">2023-04-13T13:35:08Z</dcterms:created>
  <dcterms:modified xsi:type="dcterms:W3CDTF">2026-04-24T13:09:45Z</dcterms:modified>
</cp:coreProperties>
</file>