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6" r:id="rId5"/>
    <p:sldId id="2147469664" r:id="rId6"/>
    <p:sldId id="2147469632" r:id="rId7"/>
    <p:sldId id="2147469685" r:id="rId8"/>
    <p:sldId id="263" r:id="rId9"/>
    <p:sldId id="293" r:id="rId10"/>
    <p:sldId id="2147469627" r:id="rId11"/>
    <p:sldId id="2147469686" r:id="rId12"/>
    <p:sldId id="2147469687" r:id="rId13"/>
    <p:sldId id="2147469682" r:id="rId14"/>
    <p:sldId id="2147375380" r:id="rId15"/>
    <p:sldId id="2147469638" r:id="rId16"/>
    <p:sldId id="2147469659" r:id="rId17"/>
    <p:sldId id="2147469660" r:id="rId18"/>
    <p:sldId id="2147469663" r:id="rId19"/>
    <p:sldId id="2147469683" r:id="rId20"/>
    <p:sldId id="5864" r:id="rId21"/>
  </p:sldIdLst>
  <p:sldSz cx="12192000" cy="6858000"/>
  <p:notesSz cx="7102475" cy="9388475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3333FF"/>
    <a:srgbClr val="FF40FF"/>
    <a:srgbClr val="B5D64A"/>
    <a:srgbClr val="008000"/>
    <a:srgbClr val="0091FF"/>
    <a:srgbClr val="00ACDB"/>
    <a:srgbClr val="BFBFBF"/>
    <a:srgbClr val="A6A6A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6" autoAdjust="0"/>
    <p:restoredTop sz="95205" autoAdjust="0"/>
  </p:normalViewPr>
  <p:slideViewPr>
    <p:cSldViewPr snapToGrid="0" snapToObjects="1">
      <p:cViewPr varScale="1">
        <p:scale>
          <a:sx n="84" d="100"/>
          <a:sy n="84" d="100"/>
        </p:scale>
        <p:origin x="447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22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68CE5-5A83-D94D-B3BA-C3405E85E5CF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April 24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511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0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7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>
                <a:solidFill>
                  <a:srgbClr val="002060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91" y="0"/>
            <a:ext cx="11347413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8804D3C-0186-7AFD-5990-11566D85E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92" y="975365"/>
            <a:ext cx="11347413" cy="4988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77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2419" y="494380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April 24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55239" y="629425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532329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699" r:id="rId3"/>
    <p:sldLayoutId id="2147483701" r:id="rId4"/>
    <p:sldLayoutId id="2147483721" r:id="rId5"/>
    <p:sldLayoutId id="2147483722" r:id="rId6"/>
    <p:sldLayoutId id="2147483723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040" y="1174478"/>
            <a:ext cx="10962105" cy="1240412"/>
          </a:xfrm>
        </p:spPr>
        <p:txBody>
          <a:bodyPr/>
          <a:lstStyle/>
          <a:p>
            <a:r>
              <a:rPr lang="en-US" b="0" dirty="0"/>
              <a:t>EIC Project News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075354"/>
            <a:ext cx="10962105" cy="2766646"/>
          </a:xfrm>
        </p:spPr>
        <p:txBody>
          <a:bodyPr/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(BNL), R. Ent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r>
              <a:rPr lang="en-US" b="0" dirty="0">
                <a:cs typeface="Arial" panose="020B0604020202020204" pitchFamily="34" charset="0"/>
              </a:rPr>
              <a:t>Co-Associate Directors for the EIC Experimental Program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D904B89-C718-9FD6-D411-229075A14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215" y="5006601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dirty="0" err="1"/>
              <a:t>ePIC</a:t>
            </a:r>
            <a:r>
              <a:rPr lang="en-US" dirty="0"/>
              <a:t> Bi-Weekly General Meeting</a:t>
            </a:r>
          </a:p>
          <a:p>
            <a:r>
              <a:rPr lang="en-US" dirty="0"/>
              <a:t>March 27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26E1CB-D234-3483-EC94-CA498EB9ED74}"/>
              </a:ext>
            </a:extLst>
          </p:cNvPr>
          <p:cNvSpPr txBox="1"/>
          <p:nvPr/>
        </p:nvSpPr>
        <p:spPr>
          <a:xfrm>
            <a:off x="4173674" y="2828835"/>
            <a:ext cx="3980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IR Layout Update</a:t>
            </a:r>
          </a:p>
        </p:txBody>
      </p:sp>
    </p:spTree>
    <p:extLst>
      <p:ext uri="{BB962C8B-B14F-4D97-AF65-F5344CB8AC3E}">
        <p14:creationId xmlns:p14="http://schemas.microsoft.com/office/powerpoint/2010/main" val="292757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F9827-04FB-8C4E-C994-46E4756E7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74FB6191-B903-FA25-EE12-081DCF800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2" r="17574" b="110"/>
          <a:stretch/>
        </p:blipFill>
        <p:spPr>
          <a:xfrm rot="21380903">
            <a:off x="365090" y="977824"/>
            <a:ext cx="11736686" cy="5004581"/>
          </a:xfrm>
          <a:prstGeom prst="round2Diag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13C5DE-3B00-2EFE-2BEF-EAE2115D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Current IR Layout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DFBEFEF-F32B-55EE-7B3C-B07CD079E461}"/>
              </a:ext>
            </a:extLst>
          </p:cNvPr>
          <p:cNvCxnSpPr>
            <a:cxnSpLocks/>
          </p:cNvCxnSpPr>
          <p:nvPr/>
        </p:nvCxnSpPr>
        <p:spPr>
          <a:xfrm flipV="1">
            <a:off x="3217699" y="4199481"/>
            <a:ext cx="916696" cy="39241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A36162-0D95-0245-8BC1-CD1DAD886000}"/>
              </a:ext>
            </a:extLst>
          </p:cNvPr>
          <p:cNvCxnSpPr>
            <a:cxnSpLocks/>
          </p:cNvCxnSpPr>
          <p:nvPr/>
        </p:nvCxnSpPr>
        <p:spPr>
          <a:xfrm flipH="1">
            <a:off x="10051647" y="1359408"/>
            <a:ext cx="878481" cy="387537"/>
          </a:xfrm>
          <a:prstGeom prst="straightConnector1">
            <a:avLst/>
          </a:prstGeom>
          <a:ln w="28575">
            <a:solidFill>
              <a:srgbClr val="FF8A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6155587-BE1C-6CDC-DF44-534DCBC4CC6F}"/>
              </a:ext>
            </a:extLst>
          </p:cNvPr>
          <p:cNvSpPr txBox="1"/>
          <p:nvPr/>
        </p:nvSpPr>
        <p:spPr>
          <a:xfrm rot="20177269">
            <a:off x="3002047" y="4104571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FC00"/>
                </a:solidFill>
                <a:latin typeface="Arial" panose="020B0604020202020204"/>
              </a:rPr>
              <a:t>p/A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9739D-6615-4250-D6A7-798937576E67}"/>
              </a:ext>
            </a:extLst>
          </p:cNvPr>
          <p:cNvSpPr txBox="1"/>
          <p:nvPr/>
        </p:nvSpPr>
        <p:spPr>
          <a:xfrm rot="20225625">
            <a:off x="9932166" y="122993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8AD8"/>
                </a:solidFill>
                <a:latin typeface="Arial" panose="020B0604020202020204"/>
              </a:rPr>
              <a:t>e beam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4526E44-9D5F-84B5-876B-FA92E9FED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24" y="2451552"/>
            <a:ext cx="631714" cy="454483"/>
          </a:xfrm>
          <a:prstGeom prst="rect">
            <a:avLst/>
          </a:prstGeom>
        </p:spPr>
      </p:pic>
      <p:pic>
        <p:nvPicPr>
          <p:cNvPr id="12" name="image004-Sep4.png" descr="image004-Sep4.png">
            <a:extLst>
              <a:ext uri="{FF2B5EF4-FFF2-40B4-BE49-F238E27FC236}">
                <a16:creationId xmlns:a16="http://schemas.microsoft.com/office/drawing/2014/main" id="{3D6B2371-A977-3939-01B4-843AE7EEB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461" y="5466700"/>
            <a:ext cx="1780505" cy="133537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3B95A8A3-3995-88F1-AA13-F14F9B85FCF2}"/>
              </a:ext>
            </a:extLst>
          </p:cNvPr>
          <p:cNvSpPr/>
          <p:nvPr/>
        </p:nvSpPr>
        <p:spPr>
          <a:xfrm flipV="1">
            <a:off x="4652044" y="4283563"/>
            <a:ext cx="244333" cy="123817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5F305D7D-325C-5C22-548B-ECD66B03FFC2}"/>
              </a:ext>
            </a:extLst>
          </p:cNvPr>
          <p:cNvSpPr/>
          <p:nvPr/>
        </p:nvSpPr>
        <p:spPr>
          <a:xfrm flipV="1">
            <a:off x="2895461" y="4785060"/>
            <a:ext cx="786929" cy="681640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0A7EEC27-F8B3-9E68-BFCA-D082EE79AFA0}"/>
              </a:ext>
            </a:extLst>
          </p:cNvPr>
          <p:cNvSpPr/>
          <p:nvPr/>
        </p:nvSpPr>
        <p:spPr>
          <a:xfrm flipH="1">
            <a:off x="1559780" y="4722084"/>
            <a:ext cx="3370" cy="79965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EE82CAC7-33C6-537A-040D-0CAC4FCDF7E5}"/>
              </a:ext>
            </a:extLst>
          </p:cNvPr>
          <p:cNvSpPr txBox="1"/>
          <p:nvPr/>
        </p:nvSpPr>
        <p:spPr>
          <a:xfrm>
            <a:off x="363534" y="4438181"/>
            <a:ext cx="2215348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ystem </a:t>
            </a:r>
          </a:p>
        </p:txBody>
      </p:sp>
      <p:pic>
        <p:nvPicPr>
          <p:cNvPr id="18" name="image002-Sep2023.png" descr="image002-Sep2023.png">
            <a:extLst>
              <a:ext uri="{FF2B5EF4-FFF2-40B4-BE49-F238E27FC236}">
                <a16:creationId xmlns:a16="http://schemas.microsoft.com/office/drawing/2014/main" id="{1FD73E5B-2890-BC0E-9D2B-C7AC615A6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87724" y="2912549"/>
            <a:ext cx="1831441" cy="163190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33">
            <a:extLst>
              <a:ext uri="{FF2B5EF4-FFF2-40B4-BE49-F238E27FC236}">
                <a16:creationId xmlns:a16="http://schemas.microsoft.com/office/drawing/2014/main" id="{7B7BC6F9-1022-5311-BC90-C33FDE998513}"/>
              </a:ext>
            </a:extLst>
          </p:cNvPr>
          <p:cNvSpPr txBox="1"/>
          <p:nvPr/>
        </p:nvSpPr>
        <p:spPr>
          <a:xfrm>
            <a:off x="2832753" y="5326455"/>
            <a:ext cx="1780505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9D0B0E8E-54CA-85CD-B672-A61C33E41149}"/>
              </a:ext>
            </a:extLst>
          </p:cNvPr>
          <p:cNvSpPr/>
          <p:nvPr/>
        </p:nvSpPr>
        <p:spPr>
          <a:xfrm flipV="1">
            <a:off x="10922399" y="1542411"/>
            <a:ext cx="414915" cy="1027987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9CC7AECF-5D90-B119-1E65-4DC5C2CCD369}"/>
              </a:ext>
            </a:extLst>
          </p:cNvPr>
          <p:cNvSpPr txBox="1"/>
          <p:nvPr/>
        </p:nvSpPr>
        <p:spPr>
          <a:xfrm>
            <a:off x="6167376" y="490337"/>
            <a:ext cx="2934093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/>
              <a:t>Zero Degree Calorimeter</a:t>
            </a:r>
            <a:endParaRPr sz="1600" dirty="0"/>
          </a:p>
        </p:txBody>
      </p:sp>
      <p:pic>
        <p:nvPicPr>
          <p:cNvPr id="25" name="20240305_155927.jpeg" descr="20240305_155927.jpeg">
            <a:extLst>
              <a:ext uri="{FF2B5EF4-FFF2-40B4-BE49-F238E27FC236}">
                <a16:creationId xmlns:a16="http://schemas.microsoft.com/office/drawing/2014/main" id="{180F92E4-D72D-2494-60B4-E157FC4AD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74" y="822951"/>
            <a:ext cx="1351468" cy="101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Line">
            <a:extLst>
              <a:ext uri="{FF2B5EF4-FFF2-40B4-BE49-F238E27FC236}">
                <a16:creationId xmlns:a16="http://schemas.microsoft.com/office/drawing/2014/main" id="{F96656DA-FC0A-A15A-014A-86F319C59FA7}"/>
              </a:ext>
            </a:extLst>
          </p:cNvPr>
          <p:cNvSpPr/>
          <p:nvPr/>
        </p:nvSpPr>
        <p:spPr>
          <a:xfrm flipH="1" flipV="1">
            <a:off x="10310400" y="1908000"/>
            <a:ext cx="0" cy="69119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0564D928-453C-AA45-1DD3-D8A95266042E}"/>
              </a:ext>
            </a:extLst>
          </p:cNvPr>
          <p:cNvSpPr/>
          <p:nvPr/>
        </p:nvSpPr>
        <p:spPr>
          <a:xfrm>
            <a:off x="8942400" y="885599"/>
            <a:ext cx="2406000" cy="48359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355B85AF-F157-5B63-105D-B96D8E8E4ADA}"/>
              </a:ext>
            </a:extLst>
          </p:cNvPr>
          <p:cNvSpPr txBox="1"/>
          <p:nvPr/>
        </p:nvSpPr>
        <p:spPr>
          <a:xfrm>
            <a:off x="9710749" y="3528448"/>
            <a:ext cx="2294218" cy="40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/>
              <a:t>B0 </a:t>
            </a:r>
            <a:r>
              <a:rPr lang="en-US" sz="1400" dirty="0"/>
              <a:t>M</a:t>
            </a:r>
            <a:r>
              <a:rPr sz="1400" dirty="0"/>
              <a:t>agnet</a:t>
            </a:r>
            <a:r>
              <a:rPr lang="en-US" sz="1400" dirty="0"/>
              <a:t> Spectrometer</a:t>
            </a:r>
            <a:endParaRPr sz="1400" dirty="0"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FED38B93-7398-E4BE-4405-9343723A34AA}"/>
              </a:ext>
            </a:extLst>
          </p:cNvPr>
          <p:cNvSpPr/>
          <p:nvPr/>
        </p:nvSpPr>
        <p:spPr>
          <a:xfrm flipH="1" flipV="1">
            <a:off x="8493120" y="2599198"/>
            <a:ext cx="1217613" cy="122217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23C9E94A-7F67-5908-9CE6-75164C9BAF04}"/>
              </a:ext>
            </a:extLst>
          </p:cNvPr>
          <p:cNvSpPr txBox="1"/>
          <p:nvPr/>
        </p:nvSpPr>
        <p:spPr>
          <a:xfrm>
            <a:off x="9667319" y="2432220"/>
            <a:ext cx="1823882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Roman Pots and </a:t>
            </a:r>
            <a:endParaRPr lang="en-US" sz="1600"/>
          </a:p>
          <a:p>
            <a:r>
              <a:rPr sz="1600"/>
              <a:t>Off-Momentum </a:t>
            </a:r>
            <a:r>
              <a:rPr lang="en-US" sz="1600"/>
              <a:t>D</a:t>
            </a:r>
            <a:r>
              <a:rPr sz="1600"/>
              <a:t>etectors </a:t>
            </a:r>
          </a:p>
        </p:txBody>
      </p:sp>
      <p:pic>
        <p:nvPicPr>
          <p:cNvPr id="29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27E8344E-AC99-BD92-DE53-3FE5F8D524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60"/>
          <a:stretch>
            <a:fillRect/>
          </a:stretch>
        </p:blipFill>
        <p:spPr>
          <a:xfrm>
            <a:off x="9606530" y="3821378"/>
            <a:ext cx="2502656" cy="990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RP-Front-image004.jpg">
            <a:extLst>
              <a:ext uri="{FF2B5EF4-FFF2-40B4-BE49-F238E27FC236}">
                <a16:creationId xmlns:a16="http://schemas.microsoft.com/office/drawing/2014/main" id="{138828B3-0EEB-731E-6F5B-448D95F5BA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250" r="21543"/>
          <a:stretch/>
        </p:blipFill>
        <p:spPr>
          <a:xfrm>
            <a:off x="11337329" y="1908000"/>
            <a:ext cx="854671" cy="108710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482083-5295-ADA5-4B41-496BC255FA7F}"/>
              </a:ext>
            </a:extLst>
          </p:cNvPr>
          <p:cNvSpPr/>
          <p:nvPr/>
        </p:nvSpPr>
        <p:spPr>
          <a:xfrm rot="20239708">
            <a:off x="1151275" y="5383683"/>
            <a:ext cx="1206971" cy="16603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6D33D-E308-5556-F883-F5F418630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5BF9205F-445B-D684-49F2-BF502A5FA795}"/>
              </a:ext>
            </a:extLst>
          </p:cNvPr>
          <p:cNvGraphicFramePr/>
          <p:nvPr/>
        </p:nvGraphicFramePr>
        <p:xfrm>
          <a:off x="4851631" y="4957076"/>
          <a:ext cx="7311625" cy="1866622"/>
        </p:xfrm>
        <a:graphic>
          <a:graphicData uri="http://schemas.openxmlformats.org/drawingml/2006/table">
            <a:tbl>
              <a:tblPr bandRow="1"/>
              <a:tblGrid>
                <a:gridCol w="146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1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2771">
                <a:tc>
                  <a:txBody>
                    <a:bodyPr/>
                    <a:lstStyle/>
                    <a:p>
                      <a:pPr algn="l">
                        <a:defRPr sz="18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Particles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 Angle [</a:t>
                      </a:r>
                      <a:r>
                        <a:rPr sz="1700" dirty="0" err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sz="17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]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Distance from IP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B0-tracker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Charged  particles</a:t>
                      </a:r>
                    </a:p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Photons ( tagged) 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5.5 - 20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6-7 m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Off-momentum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Charged particles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0-5.0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0.4&lt; </a:t>
                      </a:r>
                      <a:r>
                        <a:rPr sz="1400" dirty="0" err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xL</a:t>
                      </a: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&lt; 0.65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23-25 m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Roman Pots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Protons </a:t>
                      </a:r>
                    </a:p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Light nuclei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rPr dirty="0"/>
                        <a:t>0*-5.0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0.6 &lt; </a:t>
                      </a:r>
                      <a:r>
                        <a:rPr sz="1400" dirty="0" err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xL</a:t>
                      </a: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&lt; 0.95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27-30 m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ZDC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Neutrons </a:t>
                      </a:r>
                    </a:p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Photons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0-4.0 (5.5)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35 m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09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CA1015-2B46-4E90-AE0B-F0D58D863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09AC7D-6CAD-48A4-89DF-BB39542E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12064"/>
          </a:xfrm>
        </p:spPr>
        <p:txBody>
          <a:bodyPr/>
          <a:lstStyle/>
          <a:p>
            <a:r>
              <a:rPr lang="en-US" dirty="0"/>
              <a:t>From layout 1 to layout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A5BA72-02A9-4CD7-BDA7-B07C778C3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Layout 1</a:t>
            </a:r>
          </a:p>
          <a:p>
            <a:pPr lvl="1"/>
            <a:r>
              <a:rPr lang="en-US" dirty="0"/>
              <a:t>Weight of B1pF magnet couldn’t be handled by existing crane infrastructure</a:t>
            </a:r>
          </a:p>
          <a:p>
            <a:pPr lvl="1"/>
            <a:r>
              <a:rPr lang="en-US" dirty="0"/>
              <a:t>Two different designs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Layout 2</a:t>
            </a:r>
          </a:p>
          <a:p>
            <a:pPr lvl="1"/>
            <a:r>
              <a:rPr lang="en-US" dirty="0"/>
              <a:t>Weight compatible with existing crane</a:t>
            </a:r>
          </a:p>
          <a:p>
            <a:pPr lvl="1"/>
            <a:r>
              <a:rPr lang="en-US" dirty="0"/>
              <a:t>Common designs: identical coils (and aligned)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0C5E0-B365-4C52-A112-BD4DD5187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99" y="2104257"/>
            <a:ext cx="7181851" cy="13565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6385F-4D79-4323-A46D-7A662221B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328" y="2060098"/>
            <a:ext cx="3031152" cy="1536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4AF214-5148-41B0-B312-64D5EA7D4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44" t="13064" r="22954" b="8013"/>
          <a:stretch/>
        </p:blipFill>
        <p:spPr>
          <a:xfrm>
            <a:off x="8650016" y="4681006"/>
            <a:ext cx="1599340" cy="12838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A5876F-71CE-4B53-8134-4C71A965EA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15" t="12033" r="23561" b="8956"/>
          <a:stretch/>
        </p:blipFill>
        <p:spPr>
          <a:xfrm>
            <a:off x="10304880" y="4681006"/>
            <a:ext cx="1586600" cy="12838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48AB84-76F9-4C26-A5F8-4D3EBE2EB8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0" t="20658" r="8660" b="11507"/>
          <a:stretch/>
        </p:blipFill>
        <p:spPr>
          <a:xfrm>
            <a:off x="901698" y="4681006"/>
            <a:ext cx="7181851" cy="13013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93B0AC-695B-E73F-D8D0-9EB55549A68E}"/>
              </a:ext>
            </a:extLst>
          </p:cNvPr>
          <p:cNvSpPr txBox="1"/>
          <p:nvPr/>
        </p:nvSpPr>
        <p:spPr>
          <a:xfrm>
            <a:off x="9729216" y="75975"/>
            <a:ext cx="236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Thanks to P. </a:t>
            </a:r>
            <a:r>
              <a:rPr lang="en-US" dirty="0" err="1">
                <a:solidFill>
                  <a:srgbClr val="0432FF"/>
                </a:solidFill>
              </a:rPr>
              <a:t>Ferracin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78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CA1015-2B46-4E90-AE0B-F0D58D863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09AC7D-6CAD-48A4-89DF-BB39542E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432644"/>
          </a:xfrm>
        </p:spPr>
        <p:txBody>
          <a:bodyPr>
            <a:normAutofit fontScale="90000"/>
          </a:bodyPr>
          <a:lstStyle/>
          <a:p>
            <a:r>
              <a:rPr lang="en-US" dirty="0"/>
              <a:t>From layout 1 to layout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A5BA72-02A9-4CD7-BDA7-B07C778C3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4"/>
            <a:ext cx="11499925" cy="934214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Layout 1</a:t>
            </a:r>
          </a:p>
          <a:p>
            <a:pPr lvl="1"/>
            <a:r>
              <a:rPr lang="en-US" dirty="0"/>
              <a:t>Misaligned beam tubes and tight space in B0ApF/Q1ApF/Q1BpF -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welding extremely challenging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C3E5C3-9F4F-46C9-9EF3-34238DB88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3" y="1909578"/>
            <a:ext cx="7181851" cy="13565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E70E02-8ECE-41D5-96D6-8F7A3A40E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0" t="20658" r="8660" b="11507"/>
          <a:stretch/>
        </p:blipFill>
        <p:spPr>
          <a:xfrm>
            <a:off x="2505073" y="4749780"/>
            <a:ext cx="7181851" cy="13013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A393CAB-FF2E-4E07-983C-B5199A737CB4}"/>
              </a:ext>
            </a:extLst>
          </p:cNvPr>
          <p:cNvSpPr txBox="1">
            <a:spLocks/>
          </p:cNvSpPr>
          <p:nvPr/>
        </p:nvSpPr>
        <p:spPr>
          <a:xfrm>
            <a:off x="532429" y="3259526"/>
            <a:ext cx="11499925" cy="1879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Layout 2</a:t>
            </a:r>
          </a:p>
          <a:p>
            <a:pPr lvl="1"/>
            <a:r>
              <a:rPr lang="en-US" dirty="0"/>
              <a:t>HRS </a:t>
            </a:r>
            <a:r>
              <a:rPr lang="en-US" b="1" dirty="0"/>
              <a:t>beam tube aligned </a:t>
            </a:r>
            <a:r>
              <a:rPr lang="en-US" dirty="0"/>
              <a:t>in B0ApF/Q1ApF/Q1BpF</a:t>
            </a:r>
          </a:p>
          <a:p>
            <a:pPr lvl="1"/>
            <a:r>
              <a:rPr lang="en-US" dirty="0"/>
              <a:t>B1pF/B1ApF and 8-10% reduction of aperture in B0ApF, Q1Apf, B1pF, B1ApF </a:t>
            </a:r>
          </a:p>
          <a:p>
            <a:pPr lvl="1"/>
            <a:r>
              <a:rPr lang="en-US" dirty="0"/>
              <a:t>Significant reduction of </a:t>
            </a:r>
            <a:r>
              <a:rPr lang="en-US" b="1" dirty="0"/>
              <a:t>B0ApF field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C9D23-1ADB-66DC-1FCC-0C176149FCD9}"/>
              </a:ext>
            </a:extLst>
          </p:cNvPr>
          <p:cNvSpPr txBox="1"/>
          <p:nvPr/>
        </p:nvSpPr>
        <p:spPr>
          <a:xfrm>
            <a:off x="9180576" y="63312"/>
            <a:ext cx="236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Thanks to P. </a:t>
            </a:r>
            <a:r>
              <a:rPr lang="en-US" dirty="0" err="1">
                <a:solidFill>
                  <a:srgbClr val="0432FF"/>
                </a:solidFill>
              </a:rPr>
              <a:t>Ferracin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CA1015-2B46-4E90-AE0B-F0D58D863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09AC7D-6CAD-48A4-89DF-BB39542E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461964"/>
          </a:xfrm>
        </p:spPr>
        <p:txBody>
          <a:bodyPr>
            <a:normAutofit fontScale="90000"/>
          </a:bodyPr>
          <a:lstStyle/>
          <a:p>
            <a:r>
              <a:rPr lang="en-US" dirty="0"/>
              <a:t>From layout 1 to layout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A5BA72-02A9-4CD7-BDA7-B07C778C3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5284171" cy="4865858"/>
          </a:xfrm>
        </p:spPr>
        <p:txBody>
          <a:bodyPr>
            <a:normAutofit/>
          </a:bodyPr>
          <a:lstStyle/>
          <a:p>
            <a:r>
              <a:rPr lang="en-US" b="1" dirty="0"/>
              <a:t>Layout 1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B2pF magnet </a:t>
            </a:r>
            <a:r>
              <a:rPr lang="en-US" dirty="0"/>
              <a:t>with field of nearly 7 T, and no space to increase its length</a:t>
            </a:r>
          </a:p>
          <a:p>
            <a:pPr lvl="1"/>
            <a:r>
              <a:rPr lang="en-US" dirty="0"/>
              <a:t>Operational temperature: 1.9 K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warm Q3 </a:t>
            </a:r>
            <a:r>
              <a:rPr lang="en-US" dirty="0"/>
              <a:t>and correctors without a design yet, and again, very tight space</a:t>
            </a:r>
          </a:p>
          <a:p>
            <a:pPr lvl="1"/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Layout 2</a:t>
            </a:r>
          </a:p>
          <a:p>
            <a:pPr lvl="1"/>
            <a:r>
              <a:rPr lang="en-US" dirty="0"/>
              <a:t>Shorter </a:t>
            </a:r>
            <a:r>
              <a:rPr lang="en-US" b="1" dirty="0"/>
              <a:t>superconducting Q3</a:t>
            </a:r>
          </a:p>
          <a:p>
            <a:pPr lvl="1"/>
            <a:r>
              <a:rPr lang="en-US" b="1" dirty="0"/>
              <a:t>Longer B2pF</a:t>
            </a:r>
            <a:r>
              <a:rPr lang="en-US" dirty="0"/>
              <a:t>, lower field and operating at 4.5 K</a:t>
            </a:r>
          </a:p>
          <a:p>
            <a:pPr lvl="2"/>
            <a:endParaRPr lang="en-US" dirty="0"/>
          </a:p>
        </p:txBody>
      </p:sp>
      <p:pic>
        <p:nvPicPr>
          <p:cNvPr id="5" name="Picture 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297E1765-F99E-4722-BE48-28B0562C3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414" y="1385157"/>
            <a:ext cx="6001721" cy="1611617"/>
          </a:xfrm>
          <a:prstGeom prst="rect">
            <a:avLst/>
          </a:prstGeom>
        </p:spPr>
      </p:pic>
      <p:pic>
        <p:nvPicPr>
          <p:cNvPr id="6" name="Picture 5" descr="A picture containing text, screenshot, writing implement, stationary&#10;&#10;AI-generated content may be incorrect.">
            <a:extLst>
              <a:ext uri="{FF2B5EF4-FFF2-40B4-BE49-F238E27FC236}">
                <a16:creationId xmlns:a16="http://schemas.microsoft.com/office/drawing/2014/main" id="{0ADA4250-BA5A-4A7E-AED5-33827F951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45"/>
          <a:stretch/>
        </p:blipFill>
        <p:spPr>
          <a:xfrm>
            <a:off x="5882414" y="3919967"/>
            <a:ext cx="6001721" cy="2019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8625F-C1CF-2DE2-A3B4-33170F6E7BF2}"/>
              </a:ext>
            </a:extLst>
          </p:cNvPr>
          <p:cNvSpPr txBox="1"/>
          <p:nvPr/>
        </p:nvSpPr>
        <p:spPr>
          <a:xfrm>
            <a:off x="9368775" y="46316"/>
            <a:ext cx="236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Thanks to P. </a:t>
            </a:r>
            <a:r>
              <a:rPr lang="en-US" dirty="0" err="1">
                <a:solidFill>
                  <a:srgbClr val="0432FF"/>
                </a:solidFill>
              </a:rPr>
              <a:t>Ferracin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97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FA7DFE-60CC-4C05-BB42-A31442F79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FD389D-EFE3-4AAA-AA96-88F45FA1C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28810"/>
          </a:xfrm>
        </p:spPr>
        <p:txBody>
          <a:bodyPr/>
          <a:lstStyle/>
          <a:p>
            <a:r>
              <a:rPr lang="en-US" dirty="0"/>
              <a:t>Investigation of layout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14115-8FCD-4CE9-9614-B68B583E1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6410779" cy="486585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Add a drift between B0pF and B0ApF to provide space for detectors</a:t>
            </a:r>
          </a:p>
          <a:p>
            <a:r>
              <a:rPr lang="en-US" dirty="0"/>
              <a:t>No longer need to transmit </a:t>
            </a:r>
            <a:r>
              <a:rPr lang="en-US" dirty="0">
                <a:solidFill>
                  <a:srgbClr val="FF9F4A"/>
                </a:solidFill>
              </a:rPr>
              <a:t>high transverse  momentum particles</a:t>
            </a:r>
          </a:p>
          <a:p>
            <a:r>
              <a:rPr lang="en-US" dirty="0"/>
              <a:t>Still must transmit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neutral cone</a:t>
            </a:r>
          </a:p>
          <a:p>
            <a:r>
              <a:rPr lang="en-US" dirty="0"/>
              <a:t>Reduce magnet apertures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4FFF9E6-9AB1-4FE0-967A-0FEB0DBAD3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51727" y="975365"/>
            <a:ext cx="5010777" cy="160934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ADF986C-7782-47D9-95A9-37C4C383DD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1727" y="4231879"/>
            <a:ext cx="5010777" cy="16093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A60C97E-33F4-4069-8DD9-87AAB7D271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1727" y="2603622"/>
            <a:ext cx="5010777" cy="1609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8746F4-7E7F-4EE2-B51B-59002B442362}"/>
              </a:ext>
            </a:extLst>
          </p:cNvPr>
          <p:cNvSpPr txBox="1"/>
          <p:nvPr/>
        </p:nvSpPr>
        <p:spPr>
          <a:xfrm>
            <a:off x="11093450" y="1032929"/>
            <a:ext cx="79068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Layout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51E008-FD66-4746-8FCB-0DE0C8AFCE4F}"/>
              </a:ext>
            </a:extLst>
          </p:cNvPr>
          <p:cNvSpPr txBox="1"/>
          <p:nvPr/>
        </p:nvSpPr>
        <p:spPr>
          <a:xfrm>
            <a:off x="11010900" y="2653960"/>
            <a:ext cx="87323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Layout 3a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92EAF-A6CB-47FC-9006-4E853B75AFC9}"/>
              </a:ext>
            </a:extLst>
          </p:cNvPr>
          <p:cNvSpPr txBox="1"/>
          <p:nvPr/>
        </p:nvSpPr>
        <p:spPr>
          <a:xfrm>
            <a:off x="11052174" y="4266913"/>
            <a:ext cx="87323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Layout 3b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632BEB-EBCD-0FE0-F137-F54E82EC75FF}"/>
              </a:ext>
            </a:extLst>
          </p:cNvPr>
          <p:cNvSpPr txBox="1"/>
          <p:nvPr/>
        </p:nvSpPr>
        <p:spPr>
          <a:xfrm>
            <a:off x="4767072" y="51341"/>
            <a:ext cx="236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Thanks to P. </a:t>
            </a:r>
            <a:r>
              <a:rPr lang="en-US" dirty="0" err="1">
                <a:solidFill>
                  <a:srgbClr val="0432FF"/>
                </a:solidFill>
              </a:rPr>
              <a:t>Ferracin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31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12BD4-158B-E8F1-7DD3-FDED3E4BB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B46B4-0B70-93C1-EF01-B46054FFC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00D8A1-A247-5EEF-D383-E3F6272D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28810"/>
          </a:xfrm>
        </p:spPr>
        <p:txBody>
          <a:bodyPr/>
          <a:lstStyle/>
          <a:p>
            <a:r>
              <a:rPr lang="en-US" dirty="0"/>
              <a:t>Investigation of layout 3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F4D2B8D-284C-CCCF-6CAD-62EF510F9E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22242" y="154006"/>
            <a:ext cx="5010777" cy="160934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344824E-C703-8431-EFEA-7A960159FC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2242" y="3410520"/>
            <a:ext cx="5010777" cy="16093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702A807-9681-B6CE-520B-556AD3187B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2242" y="1782263"/>
            <a:ext cx="5010777" cy="1609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B30D55-0DDD-F63B-576C-4A359455F6FE}"/>
              </a:ext>
            </a:extLst>
          </p:cNvPr>
          <p:cNvSpPr txBox="1"/>
          <p:nvPr/>
        </p:nvSpPr>
        <p:spPr>
          <a:xfrm>
            <a:off x="11052176" y="195016"/>
            <a:ext cx="79068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Layout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CAB98-63FC-D290-A4B7-1890C7FEF22C}"/>
              </a:ext>
            </a:extLst>
          </p:cNvPr>
          <p:cNvSpPr txBox="1"/>
          <p:nvPr/>
        </p:nvSpPr>
        <p:spPr>
          <a:xfrm>
            <a:off x="10969626" y="1816047"/>
            <a:ext cx="87323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Layout 3a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BECE0-F838-9851-A960-7C5D27FF4052}"/>
              </a:ext>
            </a:extLst>
          </p:cNvPr>
          <p:cNvSpPr txBox="1"/>
          <p:nvPr/>
        </p:nvSpPr>
        <p:spPr>
          <a:xfrm>
            <a:off x="11010900" y="3429000"/>
            <a:ext cx="87323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Layout 3b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A881E58-DFE6-A015-2B58-3B390A1D4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472014"/>
            <a:ext cx="6489147" cy="5819057"/>
          </a:xfrm>
        </p:spPr>
        <p:txBody>
          <a:bodyPr>
            <a:noAutofit/>
          </a:bodyPr>
          <a:lstStyle/>
          <a:p>
            <a:r>
              <a:rPr lang="en-US" sz="1800" dirty="0"/>
              <a:t>Two layout 3 options</a:t>
            </a:r>
          </a:p>
          <a:p>
            <a:pPr lvl="1"/>
            <a:r>
              <a:rPr lang="en-US" sz="1600" dirty="0"/>
              <a:t>One less aggressive (3b, with B0Apf)</a:t>
            </a:r>
          </a:p>
          <a:p>
            <a:pPr lvl="2"/>
            <a:r>
              <a:rPr lang="en-US" sz="1400" dirty="0"/>
              <a:t>Cost/risk reduction in B1/B1A</a:t>
            </a:r>
          </a:p>
          <a:p>
            <a:pPr lvl="2"/>
            <a:r>
              <a:rPr lang="en-US" sz="1400" dirty="0"/>
              <a:t>Q2: smaller apertures but some challenges in terms of field quality and margin</a:t>
            </a:r>
          </a:p>
          <a:p>
            <a:pPr lvl="2"/>
            <a:r>
              <a:rPr lang="en-US" sz="1400" dirty="0"/>
              <a:t>Q1: option of a single Q1 Rutherford cable </a:t>
            </a:r>
          </a:p>
          <a:p>
            <a:pPr lvl="2"/>
            <a:r>
              <a:rPr lang="en-US" sz="1400" dirty="0"/>
              <a:t>B0 and B0A more difficult but they seems doable</a:t>
            </a:r>
          </a:p>
          <a:p>
            <a:pPr lvl="1"/>
            <a:r>
              <a:rPr lang="en-US" sz="1600" dirty="0"/>
              <a:t>One more aggressive (3a, without B0Apf)</a:t>
            </a:r>
          </a:p>
          <a:p>
            <a:pPr lvl="2"/>
            <a:r>
              <a:rPr lang="en-US" sz="1400" dirty="0"/>
              <a:t>Similar situation for B1/B1A and Q1/Q2</a:t>
            </a:r>
          </a:p>
          <a:p>
            <a:pPr lvl="2"/>
            <a:r>
              <a:rPr lang="en-US" sz="1400" dirty="0"/>
              <a:t>One less magnet (B0A) but still a corrector package</a:t>
            </a:r>
          </a:p>
          <a:p>
            <a:pPr lvl="2"/>
            <a:r>
              <a:rPr lang="en-US" sz="1400" dirty="0"/>
              <a:t>“New” B0pF, not necessarily more difficult, but definitely new….</a:t>
            </a:r>
          </a:p>
          <a:p>
            <a:pPr lvl="1"/>
            <a:r>
              <a:rPr lang="en-US" sz="1600" dirty="0"/>
              <a:t>The “</a:t>
            </a:r>
            <a:r>
              <a:rPr lang="en-US" sz="1600" dirty="0" err="1"/>
              <a:t>sextupole</a:t>
            </a:r>
            <a:r>
              <a:rPr lang="en-US" sz="1600" dirty="0"/>
              <a:t> issue” could play a role….</a:t>
            </a:r>
          </a:p>
          <a:p>
            <a:pPr lvl="1"/>
            <a:endParaRPr lang="en-US" sz="800" dirty="0"/>
          </a:p>
          <a:p>
            <a:pPr marL="0" indent="0">
              <a:buNone/>
            </a:pPr>
            <a:r>
              <a:rPr lang="en-US" sz="1800" i="1" dirty="0"/>
              <a:t>However, putting everything together</a:t>
            </a:r>
            <a:endParaRPr lang="en-US" sz="1800" dirty="0"/>
          </a:p>
          <a:p>
            <a:pPr lvl="1"/>
            <a:r>
              <a:rPr lang="en-US" sz="1600" i="1" dirty="0"/>
              <a:t>It is unclear if this can actually result in major cost savings.</a:t>
            </a:r>
            <a:endParaRPr lang="en-US" sz="1600" dirty="0"/>
          </a:p>
          <a:p>
            <a:pPr lvl="1"/>
            <a:r>
              <a:rPr lang="en-US" sz="1600" i="1" dirty="0"/>
              <a:t>It is not fully explored, so risks related to possible hidden showstoppers exist.</a:t>
            </a:r>
            <a:endParaRPr lang="en-US" sz="1600" dirty="0"/>
          </a:p>
          <a:p>
            <a:pPr lvl="2"/>
            <a:r>
              <a:rPr lang="en-US" sz="1400" i="1" dirty="0"/>
              <a:t>For example, we did not look much into the electron optics (Q1eF?) for layout 3</a:t>
            </a:r>
            <a:endParaRPr lang="en-US" sz="1400" dirty="0"/>
          </a:p>
          <a:p>
            <a:pPr lvl="1"/>
            <a:r>
              <a:rPr lang="en-US" sz="1600" i="1" dirty="0"/>
              <a:t>Layout 2 we are really close to a completed design, which currently appears feasible, well optimized, and without showstoppers.</a:t>
            </a:r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A7F132-5383-6188-FCD3-B8027B3D3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789" y="4441789"/>
            <a:ext cx="3859661" cy="24162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D8319B-9CC9-0456-7F43-D5CDC7F0F9AB}"/>
              </a:ext>
            </a:extLst>
          </p:cNvPr>
          <p:cNvSpPr txBox="1"/>
          <p:nvPr/>
        </p:nvSpPr>
        <p:spPr>
          <a:xfrm>
            <a:off x="4767072" y="51341"/>
            <a:ext cx="236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Thanks to P. </a:t>
            </a:r>
            <a:r>
              <a:rPr lang="en-US" dirty="0" err="1">
                <a:solidFill>
                  <a:srgbClr val="0432FF"/>
                </a:solidFill>
              </a:rPr>
              <a:t>Ferracin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38A81B-9C9E-0972-8366-2CBD33465A8D}"/>
              </a:ext>
            </a:extLst>
          </p:cNvPr>
          <p:cNvSpPr txBox="1"/>
          <p:nvPr/>
        </p:nvSpPr>
        <p:spPr>
          <a:xfrm rot="21307130">
            <a:off x="1619744" y="1975980"/>
            <a:ext cx="8952513" cy="2554545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outerShdw blurRad="177800" dist="254000" dir="2700000" algn="tl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txBody>
          <a:bodyPr wrap="square" rtlCol="0">
            <a:spAutoFit/>
          </a:bodyPr>
          <a:lstStyle/>
          <a:p>
            <a:pPr lvl="1" algn="ctr"/>
            <a:r>
              <a:rPr lang="en-US" sz="3200" b="1" dirty="0">
                <a:solidFill>
                  <a:srgbClr val="0432FF"/>
                </a:solidFill>
              </a:rPr>
              <a:t>No major change in IR Layout</a:t>
            </a:r>
          </a:p>
          <a:p>
            <a:pPr lvl="1" algn="ctr"/>
            <a:r>
              <a:rPr lang="en-US" sz="3200" b="1" dirty="0"/>
              <a:t>all but the same B1pf and B1Apf is already implemented in dd4hep since a long time</a:t>
            </a:r>
          </a:p>
          <a:p>
            <a:pPr lvl="1" algn="ctr"/>
            <a:r>
              <a:rPr lang="en-US" sz="3200" b="1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3200" b="1" dirty="0">
                <a:sym typeface="Wingdings" pitchFamily="2" charset="2"/>
              </a:rPr>
              <a:t> no impact on science as acceptance remains identical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163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E5E7F-575A-FE7E-F6B5-6660312F0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B985-0692-DBFD-DCAD-3DDF7FD1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1" y="0"/>
            <a:ext cx="11942010" cy="523415"/>
          </a:xfrm>
        </p:spPr>
        <p:txBody>
          <a:bodyPr>
            <a:noAutofit/>
          </a:bodyPr>
          <a:lstStyle/>
          <a:p>
            <a:r>
              <a:rPr lang="en-US" dirty="0"/>
              <a:t>Update on </a:t>
            </a:r>
            <a:r>
              <a:rPr lang="en-US" sz="2800" b="1" dirty="0">
                <a:latin typeface="+mn-lt"/>
              </a:rPr>
              <a:t>Reviews – Path to Baselining CD-2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DB66C-0D25-409D-9369-7BFE3F8B8F8D}"/>
              </a:ext>
            </a:extLst>
          </p:cNvPr>
          <p:cNvSpPr txBox="1"/>
          <p:nvPr/>
        </p:nvSpPr>
        <p:spPr>
          <a:xfrm>
            <a:off x="307865" y="603232"/>
            <a:ext cx="11884135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Design Reviews (60% design maturity equivalent, called PDR, PDR2 or PDR3, pending the subsystem)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Silicon Tracking Detectors (6.03.01.02.01) – Jan. 27-28, 2026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Polarimetry (6.03.01.11) – February 18,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Peer Review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DAQ-Slow Controls (6.03.01.08.02) – May 2026 – Separated from electronics/DAQ to ensure integration in collider common platform, we only have Slow Controls Integration and the controls relies on scope in various areas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IR Integration and Auxiliary Detectors (6.03.01.10) –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20, 2026 –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Low-Q2, ZDC, includes 6.10.14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PDR2: AC-LGAD-based Particle Identification Detectors (6.10.04; BTOF, FTOF, common systems) –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June 3-4, 2026</a:t>
            </a:r>
            <a:endParaRPr lang="en-US" sz="1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IR Integration and Auxiliary Detectors (6.03.01.10) – July (?) 2026 – B0, RPs, OMDs – Exact Dates TBD</a:t>
            </a:r>
          </a:p>
          <a:p>
            <a:pPr lvl="1"/>
            <a:endParaRPr lang="en-US" sz="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Design Reviews (FDR):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Backward EM Calorimetry (6.03.01.04.01) –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May 26, 2026</a:t>
            </a:r>
            <a:endParaRPr lang="en-US" sz="1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FDRs planning ongoing – see next slide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Reviews: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Detector Baseline Readiness Review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Feb 3 – 5, 2026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BNL Director’s Review – Comprehensive, Mar. 9-12, 2026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OPA Status Review </a:t>
            </a:r>
            <a:r>
              <a:rPr lang="en-US" sz="1200" strike="sng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28-May 1, 2026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September 15-18, 2026</a:t>
            </a:r>
            <a:endParaRPr lang="en-US" sz="1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 – Summer/Fall 2026 – aim is to let DAC review all (PDR and DAC) recommendations that need completion by CD-2 and the status towards CD-3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CD2 IPR &amp; ICR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Fall 2026?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Meetings: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b="1" baseline="30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RRB Meeting: June 9-10, 2026 – MEXT, Tokyo</a:t>
            </a:r>
          </a:p>
        </p:txBody>
      </p:sp>
    </p:spTree>
    <p:extLst>
      <p:ext uri="{BB962C8B-B14F-4D97-AF65-F5344CB8AC3E}">
        <p14:creationId xmlns:p14="http://schemas.microsoft.com/office/powerpoint/2010/main" val="2311559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E5E7F-575A-FE7E-F6B5-6660312F0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B985-0692-DBFD-DCAD-3DDF7FD1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1" y="0"/>
            <a:ext cx="11942010" cy="523415"/>
          </a:xfrm>
        </p:spPr>
        <p:txBody>
          <a:bodyPr>
            <a:noAutofit/>
          </a:bodyPr>
          <a:lstStyle/>
          <a:p>
            <a:r>
              <a:rPr lang="en-US" dirty="0"/>
              <a:t>Update on </a:t>
            </a:r>
            <a:r>
              <a:rPr lang="en-US" sz="2800" b="1" dirty="0">
                <a:latin typeface="+mn-lt"/>
              </a:rPr>
              <a:t>Reviews – Planning for CD-3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0913C-316F-4826-BD0A-0441B159DA2F}"/>
              </a:ext>
            </a:extLst>
          </p:cNvPr>
          <p:cNvSpPr txBox="1"/>
          <p:nvPr/>
        </p:nvSpPr>
        <p:spPr>
          <a:xfrm>
            <a:off x="452487" y="523415"/>
            <a:ext cx="11489522" cy="624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Design Reviews (FDR):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6.03.01.04.01: Backward EM Calorimetry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26,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Planning for Final Design Reviews before CD-3: (dates given are what was before in P6 and what is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6.03.01.02.01: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MPGDs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January 2027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move to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6.03.01.02.02: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SVTs – August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hpDIRC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August 2026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b="1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hpDIRC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1200" b="1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dRICH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</a:t>
            </a:r>
            <a:r>
              <a:rPr lang="en-US" sz="1200" b="1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pfRICH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– February 2027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January 2027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hpDIRC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dRICH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pfRICH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– February 2027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pfRICH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February 2027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hpDIRC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dRICH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pfRICH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– February 2027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TOF – June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Barrel EM Calorimetry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2026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Forward EM Calorimetry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2026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combine with Barrel HCAL and LFHCAL?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Barrel HCAL – October 2026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September 2026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combine with Forward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EMCal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LFHCAL?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LFHCAL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2026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combine with Forward EM Cal and Barrel HCAL?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 </a:t>
            </a:r>
            <a:r>
              <a:rPr lang="en-US" sz="1200" b="1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link to integral review with accelerator/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July 2026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6.03.01.07: Electronics – September 2026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Electronics and DAQ/Computing September 2026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6.03.01.08: DAQ/Computing – July 2026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Electronics and DAQ/Computing September 2026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I3 Barrel Detector Structures – February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I3 Detector Infrastructure and Utilities Integration – July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Missing: FDR: Installation (includes also Magnet Installation)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Auxiliary Detectors, B0 – July 2027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B0 and RP/OMD – July 2027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Auxiliary Detectors, RP/OMD – July 2027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BO and RP/OMD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Auxiliary Detectors, ZDC – July 2027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ZDC, </a:t>
            </a:r>
            <a:r>
              <a:rPr lang="en-US" sz="1200" b="1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lumi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low-Q2 – April 2027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Auxiliary Detectors, Low-Q2 – March 2027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ZDC,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lumi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low-Q2 – April 2027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Auxiliary Detectors,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Monitor – October 2026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ZDC,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lumi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&amp; low-Q2 – April 2027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6.03.01.11.02: Hadron Polarimetry – March 2027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Hadron and Electron Polarimetry – May 2027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 6.03.01.11.01: Electron Polarimetry – May 2027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Hadron and Electron Polarimetry – May 2027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Missing: (FDR or perhaps rather)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Peer Review: Commissioning – November 2027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HRPPDs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2026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Mirrors &amp; Aerogel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2026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strike="sng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GEMs &amp; PCBs – needs results of 1</a:t>
            </a:r>
            <a:r>
              <a:rPr lang="en-US" sz="1200" strike="sngStrike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200" strike="sng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likely 2</a:t>
            </a:r>
            <a:r>
              <a:rPr lang="en-US" sz="1200" strike="sngStrike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200" strike="sng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engineering test article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Remove from CD-3C</a:t>
            </a:r>
            <a:endParaRPr lang="en-US" sz="1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D72CF-E966-4F0F-B133-F7E841C22F01}"/>
              </a:ext>
            </a:extLst>
          </p:cNvPr>
          <p:cNvSpPr txBox="1"/>
          <p:nvPr/>
        </p:nvSpPr>
        <p:spPr>
          <a:xfrm>
            <a:off x="7814821" y="585165"/>
            <a:ext cx="4127187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Assumption: DET CD-3 in Q1/FY28 </a:t>
            </a:r>
          </a:p>
          <a:p>
            <a:r>
              <a:rPr lang="en-US" sz="1600" dirty="0">
                <a:sym typeface="Wingdings" panose="05000000000000000000" pitchFamily="2" charset="2"/>
              </a:rPr>
              <a:t> DOE Review ~ October 2027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FDRs need completion ~ July 2027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>
                <a:sym typeface="Wingdings" panose="05000000000000000000" pitchFamily="2" charset="2"/>
              </a:rPr>
              <a:t>BUT: There are subsystems that </a:t>
            </a:r>
            <a:r>
              <a:rPr lang="en-US" sz="1600" b="1" u="sng" dirty="0">
                <a:sym typeface="Wingdings" panose="05000000000000000000" pitchFamily="2" charset="2"/>
              </a:rPr>
              <a:t>benefit</a:t>
            </a:r>
            <a:r>
              <a:rPr lang="en-US" sz="1600" dirty="0">
                <a:sym typeface="Wingdings" panose="05000000000000000000" pitchFamily="2" charset="2"/>
              </a:rPr>
              <a:t> from FDR this CY might there be a CD-3C. E.g., EM calorimetry, forward HCAL, gaseous-based PID detectors, and scope such as HRPPDs, </a:t>
            </a:r>
            <a:r>
              <a:rPr lang="en-US" sz="1600" dirty="0" err="1">
                <a:sym typeface="Wingdings" panose="05000000000000000000" pitchFamily="2" charset="2"/>
              </a:rPr>
              <a:t>SiPM</a:t>
            </a:r>
            <a:r>
              <a:rPr lang="en-US" sz="1600" dirty="0">
                <a:sym typeface="Wingdings" panose="05000000000000000000" pitchFamily="2" charset="2"/>
              </a:rPr>
              <a:t> boards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316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428" y="3732265"/>
            <a:ext cx="11089143" cy="2057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cs typeface="Arial"/>
              </a:rPr>
              <a:t>Fulvia Pilat (ORNL), Wolfram Zeuner (KIT), Gerrit Van Nieuwenhuizen (BNL), Eugene Chudakov (</a:t>
            </a:r>
            <a:r>
              <a:rPr lang="en-US" sz="3200" dirty="0" err="1">
                <a:cs typeface="Arial"/>
              </a:rPr>
              <a:t>JLab</a:t>
            </a:r>
            <a:r>
              <a:rPr lang="en-US" sz="3200" dirty="0">
                <a:cs typeface="Arial"/>
              </a:rPr>
              <a:t>)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cs typeface="Arial"/>
              </a:rPr>
              <a:t>April 20,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578" y="1176101"/>
            <a:ext cx="11476049" cy="24503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b="1" dirty="0"/>
              <a:t>Closeout Report</a:t>
            </a:r>
          </a:p>
          <a:p>
            <a:r>
              <a:rPr lang="en-US" sz="3600" b="1" dirty="0">
                <a:solidFill>
                  <a:srgbClr val="FFFFFF"/>
                </a:solidFill>
                <a:ea typeface="Cambria"/>
                <a:cs typeface="Arial"/>
              </a:rPr>
              <a:t>Preliminary (60%) Design and Safety Review of the EIC Auxiliary Detectors (Zero Degree Calorimeter, Low-Q2 taggers and Luminosity system)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1009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55894-6BDB-16B0-6752-A1DD503E7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33A556B-7C63-244D-9B7C-B0EA8042B330}" type="slidenum">
              <a:rPr lang="en-US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5</a:t>
            </a:fld>
            <a:endParaRPr lang="en-US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0"/>
            <a:ext cx="9947239" cy="498492"/>
          </a:xfrm>
        </p:spPr>
        <p:txBody>
          <a:bodyPr/>
          <a:lstStyle/>
          <a:p>
            <a:r>
              <a:rPr lang="en-US" dirty="0"/>
              <a:t>Responses to Charge Questions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D0BCF26-070D-4A21-B8E6-E90DE6392430}"/>
              </a:ext>
            </a:extLst>
          </p:cNvPr>
          <p:cNvSpPr txBox="1">
            <a:spLocks/>
          </p:cNvSpPr>
          <p:nvPr/>
        </p:nvSpPr>
        <p:spPr>
          <a:xfrm>
            <a:off x="1985319" y="981077"/>
            <a:ext cx="8510041" cy="506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7C1B29-8612-4076-9FE8-BC7BA5C1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664" y="584250"/>
            <a:ext cx="11550841" cy="6273749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800" dirty="0"/>
              <a:t>Are the technical performance requirements appropriately defined and complete for this stage of the project?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/>
              <a:t>YES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2"/>
            </a:pPr>
            <a:r>
              <a:rPr lang="en-US" sz="1800" dirty="0"/>
              <a:t>Are the plans for the various sub-systems appropriately documented and complete for this stage of the project? 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/>
              <a:t>YES, for documentation.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/>
              <a:t>However, detailed plans and timeline towards CD2 were not presented.</a:t>
            </a:r>
          </a:p>
          <a:p>
            <a:pPr marL="396875" indent="-396875">
              <a:buFont typeface="+mj-lt"/>
              <a:buAutoNum type="arabicPeriod" startAt="3"/>
            </a:pPr>
            <a:r>
              <a:rPr lang="en-US" sz="1800" dirty="0"/>
              <a:t>Are the current plans for the detector likely to achieve the technical performance requirements, with a low risk for cost increases, schedule delays, and technical problems? </a:t>
            </a:r>
          </a:p>
          <a:p>
            <a:pPr marL="0" indent="0">
              <a:buNone/>
            </a:pPr>
            <a:r>
              <a:rPr lang="en-US" sz="1800" dirty="0"/>
              <a:t>YES, for technical performance</a:t>
            </a:r>
          </a:p>
          <a:p>
            <a:pPr marL="0" indent="0">
              <a:buNone/>
            </a:pPr>
            <a:r>
              <a:rPr lang="en-US" sz="1800" dirty="0"/>
              <a:t>NO, for cost and schedule (see comments)</a:t>
            </a:r>
          </a:p>
          <a:p>
            <a:pPr marL="396875" indent="-396875">
              <a:buFont typeface="+mj-lt"/>
              <a:buAutoNum type="arabicPeriod" startAt="4"/>
            </a:pPr>
            <a:r>
              <a:rPr lang="en-US" sz="1800" dirty="0"/>
              <a:t>Are the schedule assumptions for the fabrication of the various sub-systems and assembly plans reasonable and consistent with the overall detector schedule?</a:t>
            </a:r>
          </a:p>
          <a:p>
            <a:pPr marL="0" indent="0">
              <a:buNone/>
            </a:pPr>
            <a:r>
              <a:rPr lang="en-US" sz="1800" dirty="0"/>
              <a:t>YES, but detailed plans on how to go from R&amp;D to production were not presented</a:t>
            </a:r>
            <a:endParaRPr lang="en-US" sz="1800" dirty="0">
              <a:solidFill>
                <a:srgbClr val="000000"/>
              </a:solidFill>
              <a:cs typeface="Arial"/>
            </a:endParaRPr>
          </a:p>
          <a:p>
            <a:pPr marL="396875" indent="-396875">
              <a:buFont typeface="+mj-lt"/>
              <a:buAutoNum type="arabicPeriod" startAt="5"/>
            </a:pPr>
            <a:r>
              <a:rPr lang="en-US" sz="1800" dirty="0"/>
              <a:t>Have ESH&amp;Q and QA considerations been adequately incorporated into the plans at their present stage?</a:t>
            </a:r>
          </a:p>
          <a:p>
            <a:pPr marL="0" indent="0">
              <a:buNone/>
            </a:pPr>
            <a:r>
              <a:rPr lang="en-US" sz="1800" dirty="0">
                <a:cs typeface="Arial"/>
              </a:rPr>
              <a:t>YES, for QA. </a:t>
            </a:r>
          </a:p>
          <a:p>
            <a:pPr marL="0" indent="0">
              <a:buNone/>
            </a:pPr>
            <a:r>
              <a:rPr lang="en-US" sz="1800" dirty="0">
                <a:cs typeface="Arial"/>
              </a:rPr>
              <a:t>A comprehensive ESH&amp;Q plan for the ancillary systems referring to the overall Project ESH&amp;Q plan was not presented</a:t>
            </a:r>
          </a:p>
          <a:p>
            <a:pPr marL="396875" indent="-396875">
              <a:buFont typeface="+mj-lt"/>
              <a:buAutoNum type="arabicPeriod" startAt="6"/>
            </a:pPr>
            <a:r>
              <a:rPr lang="en-US" sz="1800" dirty="0"/>
              <a:t>Have the recommendations from previous reviews been adequately addressed?</a:t>
            </a:r>
            <a:endParaRPr lang="en-US" sz="1800" dirty="0"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cs typeface="Arial"/>
              </a:rPr>
              <a:t>Partly. Some of the recommendations from the previous review were not explicitly discussed, but probably due to change in systems scope and timeline </a:t>
            </a:r>
          </a:p>
          <a:p>
            <a:pPr marL="396875" indent="-396875">
              <a:buFont typeface="+mj-lt"/>
              <a:buAutoNum type="arabicPeriod"/>
            </a:pPr>
            <a:endParaRPr lang="en-US" sz="1800" dirty="0">
              <a:cs typeface="Arial"/>
            </a:endParaRPr>
          </a:p>
          <a:p>
            <a:pPr marL="396875" indent="-396875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cs typeface="Arial"/>
            </a:endParaRPr>
          </a:p>
          <a:p>
            <a:pPr marL="569912" lvl="1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569912" lvl="1" indent="-342900">
              <a:spcAft>
                <a:spcPts val="0"/>
              </a:spcAft>
              <a:buFont typeface="+mj-lt"/>
              <a:buAutoNum type="arabicPeriod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48550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1D8990-D10E-797A-FE96-76780CB69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91ADBB-1D6F-EFCB-162A-84C142120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91" y="0"/>
            <a:ext cx="11347413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Recommendations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21FD4-AA6E-1621-D4D9-BD5C5A1E9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91" y="610241"/>
            <a:ext cx="11347413" cy="21681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Prior to CD2, develop a plan for access and installation in collaboration with the accelerator</a:t>
            </a:r>
          </a:p>
          <a:p>
            <a:pPr marL="0" indent="0">
              <a:buNone/>
            </a:pPr>
            <a:r>
              <a:rPr lang="en-US" dirty="0"/>
              <a:t>Develop a comprehensive ESH&amp;Q project plan and refer to that in all forthcoming reviews (including CD2)</a:t>
            </a:r>
          </a:p>
          <a:p>
            <a:pPr marL="0" indent="0">
              <a:buNone/>
            </a:pPr>
            <a:r>
              <a:rPr lang="en-US" dirty="0"/>
              <a:t>Prior to CD2, develop a detailed production plan for the auxiliary systems</a:t>
            </a:r>
          </a:p>
          <a:p>
            <a:endParaRPr lang="en-US" sz="2000" dirty="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F0449E-979A-B094-0D63-FDA65791F511}"/>
              </a:ext>
            </a:extLst>
          </p:cNvPr>
          <p:cNvSpPr txBox="1">
            <a:spLocks/>
          </p:cNvSpPr>
          <p:nvPr/>
        </p:nvSpPr>
        <p:spPr>
          <a:xfrm>
            <a:off x="491267" y="2778369"/>
            <a:ext cx="9791029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Conclusion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D36EFF-7AA4-9CC0-30A2-A5F5F5097B7C}"/>
              </a:ext>
            </a:extLst>
          </p:cNvPr>
          <p:cNvSpPr txBox="1">
            <a:spLocks/>
          </p:cNvSpPr>
          <p:nvPr/>
        </p:nvSpPr>
        <p:spPr>
          <a:xfrm>
            <a:off x="615091" y="3784052"/>
            <a:ext cx="10701343" cy="17375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Committee thanks the project for a well organized and efficient review</a:t>
            </a:r>
          </a:p>
          <a:p>
            <a:r>
              <a:rPr lang="en-US"/>
              <a:t>We congratulate the Project team for the good progress in Auxiliary  Systems since the last review</a:t>
            </a:r>
          </a:p>
          <a:p>
            <a:r>
              <a:rPr lang="en-US"/>
              <a:t>A focused effort will be necessary to be ready for CD2 later in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2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26E1CB-D234-3483-EC94-CA498EB9ED74}"/>
              </a:ext>
            </a:extLst>
          </p:cNvPr>
          <p:cNvSpPr txBox="1"/>
          <p:nvPr/>
        </p:nvSpPr>
        <p:spPr>
          <a:xfrm>
            <a:off x="1442482" y="3105834"/>
            <a:ext cx="9307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Meeting in DC with new DOE NHEP Office</a:t>
            </a:r>
          </a:p>
        </p:txBody>
      </p:sp>
    </p:spTree>
    <p:extLst>
      <p:ext uri="{BB962C8B-B14F-4D97-AF65-F5344CB8AC3E}">
        <p14:creationId xmlns:p14="http://schemas.microsoft.com/office/powerpoint/2010/main" val="1554092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D5EE-1280-BFCF-D6DB-972057EEC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and What?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666D2-59C8-B0A1-C173-8F870D0A3538}"/>
              </a:ext>
            </a:extLst>
          </p:cNvPr>
          <p:cNvSpPr txBox="1"/>
          <p:nvPr/>
        </p:nvSpPr>
        <p:spPr>
          <a:xfrm>
            <a:off x="558643" y="624746"/>
            <a:ext cx="1018548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Attendance: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Representatives from the new High-Energy and Nuclear Physics Office, both from HEP and NP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 Directors (BNL and 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EIC Project Staff (BNL and 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Remote: Federal Project Director and Deputies (BNL Site Office)</a:t>
            </a:r>
          </a:p>
          <a:p>
            <a:endParaRPr lang="en-US" dirty="0"/>
          </a:p>
          <a:p>
            <a:r>
              <a:rPr lang="en-US" dirty="0"/>
              <a:t>General topics: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EIC Project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Director’s Review of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Response to Director’s Review and Program Guidance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Supporting the EIC Portfolio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Path Forward to DOE IPR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Challenges and Summary</a:t>
            </a:r>
          </a:p>
          <a:p>
            <a:endParaRPr lang="en-US" dirty="0"/>
          </a:p>
          <a:p>
            <a:r>
              <a:rPr lang="en-US" dirty="0"/>
              <a:t>Main goal: Seeking alignment on charge and scope for September EIC Project Review</a:t>
            </a:r>
          </a:p>
        </p:txBody>
      </p:sp>
    </p:spTree>
    <p:extLst>
      <p:ext uri="{BB962C8B-B14F-4D97-AF65-F5344CB8AC3E}">
        <p14:creationId xmlns:p14="http://schemas.microsoft.com/office/powerpoint/2010/main" val="2421002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84EF7-EE8E-F1B3-3C55-8B3B0B641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33393-F0AF-9CCD-2F11-9D20B78E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4480F-5B17-28D1-6F07-1B18EEC55EFA}"/>
              </a:ext>
            </a:extLst>
          </p:cNvPr>
          <p:cNvSpPr txBox="1"/>
          <p:nvPr/>
        </p:nvSpPr>
        <p:spPr>
          <a:xfrm>
            <a:off x="558643" y="624746"/>
            <a:ext cx="113115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Productive meeting with good and constructive discussions on EIC path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engagement of Office of High-Energy and Nuclear Physics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Desire to implement less subprojects: Infrastructure, Detector, “Other” (Accelerator)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Kudos for trying to get a grasp of full EIC costs (including portfolio and deferrals to EIC operations)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that funding for BNL/EIC will not likely grow much in next few years from what is in FY26 and projected for FY27 ($200M in President’s Budget for EIC Project, $140M for BNL Ops).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Desire to get something in construction for EIC as soon as possible. That something is likely: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Infrastructure subproject (but limited to phase-1 scope that is ready)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/>
              <a:t>to stay in phase with NY State funds and scope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CD-3C long-lead procurement package but limited to ensure affordability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Realization of need to keep detector funding moving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/>
              <a:t>Ensure EIC community remains engaged and continue to make progress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/>
              <a:t>Yet realization that large in-kind contribution for detector remains a risk for baselining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work priority for EIC: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establishing a credible integrated resource-loaded P6 schedule for full EIC Project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aligning requirements, scope, and cost with the $3B Total Project Cost target &amp; annual funding profiles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working with DOE/HENP on further detailing the planning and charge for September Review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1840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d767f846-2003-4795-b8a5-c12e60d56749"/>
    <ds:schemaRef ds:uri="http://schemas.openxmlformats.org/package/2006/metadata/core-properties"/>
    <ds:schemaRef ds:uri="3bfd71d5-c7ac-4dca-b865-a609d1eb4074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26088</TotalTime>
  <Words>2034</Words>
  <Application>Microsoft Office PowerPoint</Application>
  <PresentationFormat>Widescreen</PresentationFormat>
  <Paragraphs>241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Courier New</vt:lpstr>
      <vt:lpstr>Wingdings</vt:lpstr>
      <vt:lpstr>Calibri</vt:lpstr>
      <vt:lpstr>Cambria</vt:lpstr>
      <vt:lpstr>BNL</vt:lpstr>
      <vt:lpstr>EIC Project News</vt:lpstr>
      <vt:lpstr>Update on Reviews – Path to Baselining CD-2 </vt:lpstr>
      <vt:lpstr>Update on Reviews – Planning for CD-3 </vt:lpstr>
      <vt:lpstr>Fulvia Pilat (ORNL), Wolfram Zeuner (KIT), Gerrit Van Nieuwenhuizen (BNL), Eugene Chudakov (JLab)  April 20, 2026</vt:lpstr>
      <vt:lpstr>Responses to Charge Questions</vt:lpstr>
      <vt:lpstr>Recommendations</vt:lpstr>
      <vt:lpstr>PowerPoint Presentation</vt:lpstr>
      <vt:lpstr>Who and What?</vt:lpstr>
      <vt:lpstr>Summary</vt:lpstr>
      <vt:lpstr>PowerPoint Presentation</vt:lpstr>
      <vt:lpstr>Current IR Layout</vt:lpstr>
      <vt:lpstr>From layout 1 to layout 2</vt:lpstr>
      <vt:lpstr>From layout 1 to layout 2</vt:lpstr>
      <vt:lpstr>From layout 1 to layout 2</vt:lpstr>
      <vt:lpstr>Investigation of layout 3</vt:lpstr>
      <vt:lpstr>Investigation of layout 3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Rolf Ent</cp:lastModifiedBy>
  <cp:revision>484</cp:revision>
  <cp:lastPrinted>2025-02-20T14:32:25Z</cp:lastPrinted>
  <dcterms:created xsi:type="dcterms:W3CDTF">2023-09-12T20:43:32Z</dcterms:created>
  <dcterms:modified xsi:type="dcterms:W3CDTF">2026-04-24T02:11:56Z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