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45"/>
  </p:notesMasterIdLst>
  <p:sldIdLst>
    <p:sldId id="2350" r:id="rId2"/>
    <p:sldId id="2304" r:id="rId3"/>
    <p:sldId id="2303" r:id="rId4"/>
    <p:sldId id="2360" r:id="rId5"/>
    <p:sldId id="2282" r:id="rId6"/>
    <p:sldId id="2271" r:id="rId7"/>
    <p:sldId id="2147375405" r:id="rId8"/>
    <p:sldId id="2147375409" r:id="rId9"/>
    <p:sldId id="2274" r:id="rId10"/>
    <p:sldId id="2147375418" r:id="rId11"/>
    <p:sldId id="322" r:id="rId12"/>
    <p:sldId id="2147375406" r:id="rId13"/>
    <p:sldId id="324" r:id="rId14"/>
    <p:sldId id="2284" r:id="rId15"/>
    <p:sldId id="2292" r:id="rId16"/>
    <p:sldId id="1123" r:id="rId17"/>
    <p:sldId id="2147375408" r:id="rId18"/>
    <p:sldId id="2310" r:id="rId19"/>
    <p:sldId id="2336" r:id="rId20"/>
    <p:sldId id="2147375417" r:id="rId21"/>
    <p:sldId id="2349" r:id="rId22"/>
    <p:sldId id="2147375413" r:id="rId23"/>
    <p:sldId id="2314" r:id="rId24"/>
    <p:sldId id="2147375414" r:id="rId25"/>
    <p:sldId id="2340" r:id="rId26"/>
    <p:sldId id="2309" r:id="rId27"/>
    <p:sldId id="2275" r:id="rId28"/>
    <p:sldId id="2147375415" r:id="rId29"/>
    <p:sldId id="2308" r:id="rId30"/>
    <p:sldId id="314" r:id="rId31"/>
    <p:sldId id="2320" r:id="rId32"/>
    <p:sldId id="2321" r:id="rId33"/>
    <p:sldId id="2147375407" r:id="rId34"/>
    <p:sldId id="2147375416" r:id="rId35"/>
    <p:sldId id="2322" r:id="rId36"/>
    <p:sldId id="263" r:id="rId37"/>
    <p:sldId id="2324" r:id="rId38"/>
    <p:sldId id="2326" r:id="rId39"/>
    <p:sldId id="2147375411" r:id="rId40"/>
    <p:sldId id="2344" r:id="rId41"/>
    <p:sldId id="2363" r:id="rId42"/>
    <p:sldId id="2147375404" r:id="rId43"/>
    <p:sldId id="2305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4F8FF6-B72A-524D-B4C7-5A21DDB772B4}" v="235" dt="2026-07-08T19:41:51.2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27" autoAdjust="0"/>
    <p:restoredTop sz="94589"/>
  </p:normalViewPr>
  <p:slideViewPr>
    <p:cSldViewPr snapToGrid="0" snapToObjects="1">
      <p:cViewPr varScale="1">
        <p:scale>
          <a:sx n="120" d="100"/>
          <a:sy n="120" d="100"/>
        </p:scale>
        <p:origin x="9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scher, Wolfram" userId="99129c38-454d-40b3-bad3-fa13926f419c" providerId="ADAL" clId="{83DBFA2D-0759-53BA-9977-A3C37E44B875}"/>
    <pc:docChg chg="undo custSel addSld delSld modSld sldOrd modMainMaster modShowInfo">
      <pc:chgData name="Fischer, Wolfram" userId="99129c38-454d-40b3-bad3-fa13926f419c" providerId="ADAL" clId="{83DBFA2D-0759-53BA-9977-A3C37E44B875}" dt="2026-07-08T19:41:51.283" v="17717" actId="18331"/>
      <pc:docMkLst>
        <pc:docMk/>
      </pc:docMkLst>
      <pc:sldChg chg="addSp modSp mod">
        <pc:chgData name="Fischer, Wolfram" userId="99129c38-454d-40b3-bad3-fa13926f419c" providerId="ADAL" clId="{83DBFA2D-0759-53BA-9977-A3C37E44B875}" dt="2026-07-08T16:28:59.643" v="16341" actId="20577"/>
        <pc:sldMkLst>
          <pc:docMk/>
          <pc:sldMk cId="651685136" sldId="263"/>
        </pc:sldMkLst>
        <pc:spChg chg="add mod">
          <ac:chgData name="Fischer, Wolfram" userId="99129c38-454d-40b3-bad3-fa13926f419c" providerId="ADAL" clId="{83DBFA2D-0759-53BA-9977-A3C37E44B875}" dt="2026-07-08T16:28:59.643" v="16341" actId="20577"/>
          <ac:spMkLst>
            <pc:docMk/>
            <pc:sldMk cId="651685136" sldId="263"/>
            <ac:spMk id="2" creationId="{A22D0887-8BC0-472C-601B-0203C85DDAA3}"/>
          </ac:spMkLst>
        </pc:spChg>
      </pc:sldChg>
      <pc:sldChg chg="modSp add mod modTransition">
        <pc:chgData name="Fischer, Wolfram" userId="99129c38-454d-40b3-bad3-fa13926f419c" providerId="ADAL" clId="{83DBFA2D-0759-53BA-9977-A3C37E44B875}" dt="2026-07-08T19:31:42.298" v="17694" actId="6549"/>
        <pc:sldMkLst>
          <pc:docMk/>
          <pc:sldMk cId="961454412" sldId="314"/>
        </pc:sldMkLst>
        <pc:spChg chg="mod">
          <ac:chgData name="Fischer, Wolfram" userId="99129c38-454d-40b3-bad3-fa13926f419c" providerId="ADAL" clId="{83DBFA2D-0759-53BA-9977-A3C37E44B875}" dt="2026-07-08T19:31:42.298" v="17694" actId="6549"/>
          <ac:spMkLst>
            <pc:docMk/>
            <pc:sldMk cId="961454412" sldId="314"/>
            <ac:spMk id="2" creationId="{00000000-0000-0000-0000-000000000000}"/>
          </ac:spMkLst>
        </pc:spChg>
        <pc:spChg chg="mod">
          <ac:chgData name="Fischer, Wolfram" userId="99129c38-454d-40b3-bad3-fa13926f419c" providerId="ADAL" clId="{83DBFA2D-0759-53BA-9977-A3C37E44B875}" dt="2026-07-07T19:08:36.221" v="14295" actId="1076"/>
          <ac:spMkLst>
            <pc:docMk/>
            <pc:sldMk cId="961454412" sldId="314"/>
            <ac:spMk id="12" creationId="{00000000-0000-0000-0000-000000000000}"/>
          </ac:spMkLst>
        </pc:spChg>
      </pc:sldChg>
      <pc:sldChg chg="del">
        <pc:chgData name="Fischer, Wolfram" userId="99129c38-454d-40b3-bad3-fa13926f419c" providerId="ADAL" clId="{83DBFA2D-0759-53BA-9977-A3C37E44B875}" dt="2026-07-08T18:58:02.865" v="17387" actId="2696"/>
        <pc:sldMkLst>
          <pc:docMk/>
          <pc:sldMk cId="1521604509" sldId="618"/>
        </pc:sldMkLst>
      </pc:sldChg>
      <pc:sldChg chg="modSp mod">
        <pc:chgData name="Fischer, Wolfram" userId="99129c38-454d-40b3-bad3-fa13926f419c" providerId="ADAL" clId="{83DBFA2D-0759-53BA-9977-A3C37E44B875}" dt="2026-07-08T18:46:28.638" v="17279" actId="6549"/>
        <pc:sldMkLst>
          <pc:docMk/>
          <pc:sldMk cId="679712166" sldId="2271"/>
        </pc:sldMkLst>
        <pc:spChg chg="mod">
          <ac:chgData name="Fischer, Wolfram" userId="99129c38-454d-40b3-bad3-fa13926f419c" providerId="ADAL" clId="{83DBFA2D-0759-53BA-9977-A3C37E44B875}" dt="2026-07-08T18:46:28.638" v="17279" actId="6549"/>
          <ac:spMkLst>
            <pc:docMk/>
            <pc:sldMk cId="679712166" sldId="2271"/>
            <ac:spMk id="3" creationId="{47DE2C7D-784F-6C4E-BA9E-97D0886B60C9}"/>
          </ac:spMkLst>
        </pc:spChg>
      </pc:sldChg>
      <pc:sldChg chg="modSp mod">
        <pc:chgData name="Fischer, Wolfram" userId="99129c38-454d-40b3-bad3-fa13926f419c" providerId="ADAL" clId="{83DBFA2D-0759-53BA-9977-A3C37E44B875}" dt="2026-07-08T14:40:40.780" v="15382" actId="20577"/>
        <pc:sldMkLst>
          <pc:docMk/>
          <pc:sldMk cId="4024925190" sldId="2274"/>
        </pc:sldMkLst>
        <pc:spChg chg="mod">
          <ac:chgData name="Fischer, Wolfram" userId="99129c38-454d-40b3-bad3-fa13926f419c" providerId="ADAL" clId="{83DBFA2D-0759-53BA-9977-A3C37E44B875}" dt="2026-07-08T14:40:40.780" v="15382" actId="20577"/>
          <ac:spMkLst>
            <pc:docMk/>
            <pc:sldMk cId="4024925190" sldId="2274"/>
            <ac:spMk id="3" creationId="{4F1B56A6-D4E7-9640-B53F-0DB7811DBC4F}"/>
          </ac:spMkLst>
        </pc:spChg>
      </pc:sldChg>
      <pc:sldChg chg="del">
        <pc:chgData name="Fischer, Wolfram" userId="99129c38-454d-40b3-bad3-fa13926f419c" providerId="ADAL" clId="{83DBFA2D-0759-53BA-9977-A3C37E44B875}" dt="2026-07-08T13:55:53.744" v="15095" actId="2696"/>
        <pc:sldMkLst>
          <pc:docMk/>
          <pc:sldMk cId="2045752296" sldId="2275"/>
        </pc:sldMkLst>
      </pc:sldChg>
      <pc:sldChg chg="addSp delSp modSp add del mod">
        <pc:chgData name="Fischer, Wolfram" userId="99129c38-454d-40b3-bad3-fa13926f419c" providerId="ADAL" clId="{83DBFA2D-0759-53BA-9977-A3C37E44B875}" dt="2026-07-08T16:37:48.364" v="16447" actId="2696"/>
        <pc:sldMkLst>
          <pc:docMk/>
          <pc:sldMk cId="2046039132" sldId="2275"/>
        </pc:sldMkLst>
        <pc:spChg chg="add mod">
          <ac:chgData name="Fischer, Wolfram" userId="99129c38-454d-40b3-bad3-fa13926f419c" providerId="ADAL" clId="{83DBFA2D-0759-53BA-9977-A3C37E44B875}" dt="2026-07-08T14:17:01.911" v="15212" actId="1076"/>
          <ac:spMkLst>
            <pc:docMk/>
            <pc:sldMk cId="2046039132" sldId="2275"/>
            <ac:spMk id="4" creationId="{7A250734-8F76-6DA4-F86B-D8D332F9CC51}"/>
          </ac:spMkLst>
        </pc:spChg>
        <pc:picChg chg="add mod">
          <ac:chgData name="Fischer, Wolfram" userId="99129c38-454d-40b3-bad3-fa13926f419c" providerId="ADAL" clId="{83DBFA2D-0759-53BA-9977-A3C37E44B875}" dt="2026-07-08T14:09:02.479" v="15117" actId="1037"/>
          <ac:picMkLst>
            <pc:docMk/>
            <pc:sldMk cId="2046039132" sldId="2275"/>
            <ac:picMk id="2" creationId="{E90049F7-678E-7046-2D2F-E2D86AA1680C}"/>
          </ac:picMkLst>
        </pc:picChg>
        <pc:picChg chg="del">
          <ac:chgData name="Fischer, Wolfram" userId="99129c38-454d-40b3-bad3-fa13926f419c" providerId="ADAL" clId="{83DBFA2D-0759-53BA-9977-A3C37E44B875}" dt="2026-07-08T14:08:50.057" v="15104" actId="478"/>
          <ac:picMkLst>
            <pc:docMk/>
            <pc:sldMk cId="2046039132" sldId="2275"/>
            <ac:picMk id="1026" creationId="{6B72D5A6-02EB-A005-48E5-FD627DFD221C}"/>
          </ac:picMkLst>
        </pc:picChg>
      </pc:sldChg>
      <pc:sldChg chg="add">
        <pc:chgData name="Fischer, Wolfram" userId="99129c38-454d-40b3-bad3-fa13926f419c" providerId="ADAL" clId="{83DBFA2D-0759-53BA-9977-A3C37E44B875}" dt="2026-07-08T16:37:56.318" v="16448"/>
        <pc:sldMkLst>
          <pc:docMk/>
          <pc:sldMk cId="2696996395" sldId="2275"/>
        </pc:sldMkLst>
      </pc:sldChg>
      <pc:sldChg chg="modSp mod">
        <pc:chgData name="Fischer, Wolfram" userId="99129c38-454d-40b3-bad3-fa13926f419c" providerId="ADAL" clId="{83DBFA2D-0759-53BA-9977-A3C37E44B875}" dt="2026-07-08T19:40:47.886" v="17716" actId="18331"/>
        <pc:sldMkLst>
          <pc:docMk/>
          <pc:sldMk cId="3705336886" sldId="2282"/>
        </pc:sldMkLst>
        <pc:picChg chg="mod">
          <ac:chgData name="Fischer, Wolfram" userId="99129c38-454d-40b3-bad3-fa13926f419c" providerId="ADAL" clId="{83DBFA2D-0759-53BA-9977-A3C37E44B875}" dt="2026-07-08T19:40:47.886" v="17716" actId="18331"/>
          <ac:picMkLst>
            <pc:docMk/>
            <pc:sldMk cId="3705336886" sldId="2282"/>
            <ac:picMk id="6" creationId="{5078F08A-E7F4-F746-BD16-11C785E6A35D}"/>
          </ac:picMkLst>
        </pc:picChg>
        <pc:picChg chg="mod">
          <ac:chgData name="Fischer, Wolfram" userId="99129c38-454d-40b3-bad3-fa13926f419c" providerId="ADAL" clId="{83DBFA2D-0759-53BA-9977-A3C37E44B875}" dt="2026-07-08T19:40:47.886" v="17716" actId="18331"/>
          <ac:picMkLst>
            <pc:docMk/>
            <pc:sldMk cId="3705336886" sldId="2282"/>
            <ac:picMk id="9" creationId="{E44BB28B-5B24-544E-AAD9-763B60711C95}"/>
          </ac:picMkLst>
        </pc:picChg>
        <pc:picChg chg="mod">
          <ac:chgData name="Fischer, Wolfram" userId="99129c38-454d-40b3-bad3-fa13926f419c" providerId="ADAL" clId="{83DBFA2D-0759-53BA-9977-A3C37E44B875}" dt="2026-07-08T19:40:47.886" v="17716" actId="18331"/>
          <ac:picMkLst>
            <pc:docMk/>
            <pc:sldMk cId="3705336886" sldId="2282"/>
            <ac:picMk id="10" creationId="{DFBAEB45-1561-8441-AB53-C48D63C37764}"/>
          </ac:picMkLst>
        </pc:picChg>
        <pc:picChg chg="mod">
          <ac:chgData name="Fischer, Wolfram" userId="99129c38-454d-40b3-bad3-fa13926f419c" providerId="ADAL" clId="{83DBFA2D-0759-53BA-9977-A3C37E44B875}" dt="2026-07-08T19:40:47.886" v="17716" actId="18331"/>
          <ac:picMkLst>
            <pc:docMk/>
            <pc:sldMk cId="3705336886" sldId="2282"/>
            <ac:picMk id="11" creationId="{C13EE51C-CF02-3F4A-BADA-75E75692C2E9}"/>
          </ac:picMkLst>
        </pc:picChg>
      </pc:sldChg>
      <pc:sldChg chg="modSp">
        <pc:chgData name="Fischer, Wolfram" userId="99129c38-454d-40b3-bad3-fa13926f419c" providerId="ADAL" clId="{83DBFA2D-0759-53BA-9977-A3C37E44B875}" dt="2026-07-08T19:23:42.433" v="17499" actId="6549"/>
        <pc:sldMkLst>
          <pc:docMk/>
          <pc:sldMk cId="2105011570" sldId="2284"/>
        </pc:sldMkLst>
        <pc:spChg chg="mod">
          <ac:chgData name="Fischer, Wolfram" userId="99129c38-454d-40b3-bad3-fa13926f419c" providerId="ADAL" clId="{83DBFA2D-0759-53BA-9977-A3C37E44B875}" dt="2026-07-08T19:23:42.433" v="17499" actId="6549"/>
          <ac:spMkLst>
            <pc:docMk/>
            <pc:sldMk cId="2105011570" sldId="2284"/>
            <ac:spMk id="7" creationId="{6F7E3463-BE83-8440-8FD9-82B5D701905E}"/>
          </ac:spMkLst>
        </pc:spChg>
      </pc:sldChg>
      <pc:sldChg chg="addSp delSp modSp del mod">
        <pc:chgData name="Fischer, Wolfram" userId="99129c38-454d-40b3-bad3-fa13926f419c" providerId="ADAL" clId="{83DBFA2D-0759-53BA-9977-A3C37E44B875}" dt="2026-07-08T13:45:00.893" v="15000" actId="2696"/>
        <pc:sldMkLst>
          <pc:docMk/>
          <pc:sldMk cId="520992838" sldId="2291"/>
        </pc:sldMkLst>
        <pc:picChg chg="add del mod">
          <ac:chgData name="Fischer, Wolfram" userId="99129c38-454d-40b3-bad3-fa13926f419c" providerId="ADAL" clId="{83DBFA2D-0759-53BA-9977-A3C37E44B875}" dt="2026-07-08T13:42:33.882" v="14918" actId="478"/>
          <ac:picMkLst>
            <pc:docMk/>
            <pc:sldMk cId="520992838" sldId="2291"/>
            <ac:picMk id="2" creationId="{F53AA392-0960-EC0E-68D3-A7DE970F58A5}"/>
          </ac:picMkLst>
        </pc:picChg>
        <pc:picChg chg="add del">
          <ac:chgData name="Fischer, Wolfram" userId="99129c38-454d-40b3-bad3-fa13926f419c" providerId="ADAL" clId="{83DBFA2D-0759-53BA-9977-A3C37E44B875}" dt="2026-07-08T13:42:27.766" v="14917" actId="478"/>
          <ac:picMkLst>
            <pc:docMk/>
            <pc:sldMk cId="520992838" sldId="2291"/>
            <ac:picMk id="2050" creationId="{C34748C8-6524-A1E2-9A68-55035657776C}"/>
          </ac:picMkLst>
        </pc:picChg>
      </pc:sldChg>
      <pc:sldChg chg="modSp mod">
        <pc:chgData name="Fischer, Wolfram" userId="99129c38-454d-40b3-bad3-fa13926f419c" providerId="ADAL" clId="{83DBFA2D-0759-53BA-9977-A3C37E44B875}" dt="2026-07-08T17:45:13.377" v="16727" actId="6549"/>
        <pc:sldMkLst>
          <pc:docMk/>
          <pc:sldMk cId="3003186297" sldId="2303"/>
        </pc:sldMkLst>
        <pc:spChg chg="mod">
          <ac:chgData name="Fischer, Wolfram" userId="99129c38-454d-40b3-bad3-fa13926f419c" providerId="ADAL" clId="{83DBFA2D-0759-53BA-9977-A3C37E44B875}" dt="2026-07-08T17:45:13.377" v="16727" actId="6549"/>
          <ac:spMkLst>
            <pc:docMk/>
            <pc:sldMk cId="3003186297" sldId="2303"/>
            <ac:spMk id="3" creationId="{D6081B9B-EF1E-63AA-5A80-FDF05684346B}"/>
          </ac:spMkLst>
        </pc:spChg>
      </pc:sldChg>
      <pc:sldChg chg="modSp">
        <pc:chgData name="Fischer, Wolfram" userId="99129c38-454d-40b3-bad3-fa13926f419c" providerId="ADAL" clId="{83DBFA2D-0759-53BA-9977-A3C37E44B875}" dt="2026-07-08T19:41:51.283" v="17717" actId="18331"/>
        <pc:sldMkLst>
          <pc:docMk/>
          <pc:sldMk cId="3163562951" sldId="2304"/>
        </pc:sldMkLst>
        <pc:picChg chg="mod">
          <ac:chgData name="Fischer, Wolfram" userId="99129c38-454d-40b3-bad3-fa13926f419c" providerId="ADAL" clId="{83DBFA2D-0759-53BA-9977-A3C37E44B875}" dt="2026-07-08T19:41:51.283" v="17717" actId="18331"/>
          <ac:picMkLst>
            <pc:docMk/>
            <pc:sldMk cId="3163562951" sldId="2304"/>
            <ac:picMk id="3" creationId="{16C30C37-12AE-E707-5D75-AB59DB5A6234}"/>
          </ac:picMkLst>
        </pc:picChg>
        <pc:picChg chg="mod">
          <ac:chgData name="Fischer, Wolfram" userId="99129c38-454d-40b3-bad3-fa13926f419c" providerId="ADAL" clId="{83DBFA2D-0759-53BA-9977-A3C37E44B875}" dt="2026-07-08T19:41:51.283" v="17717" actId="18331"/>
          <ac:picMkLst>
            <pc:docMk/>
            <pc:sldMk cId="3163562951" sldId="2304"/>
            <ac:picMk id="7" creationId="{233606A3-9019-8F68-C369-FF33393C6CE4}"/>
          </ac:picMkLst>
        </pc:picChg>
      </pc:sldChg>
      <pc:sldChg chg="addSp delSp modSp mod">
        <pc:chgData name="Fischer, Wolfram" userId="99129c38-454d-40b3-bad3-fa13926f419c" providerId="ADAL" clId="{83DBFA2D-0759-53BA-9977-A3C37E44B875}" dt="2026-07-08T19:34:40.181" v="17712" actId="20577"/>
        <pc:sldMkLst>
          <pc:docMk/>
          <pc:sldMk cId="74779884" sldId="2305"/>
        </pc:sldMkLst>
        <pc:spChg chg="mod">
          <ac:chgData name="Fischer, Wolfram" userId="99129c38-454d-40b3-bad3-fa13926f419c" providerId="ADAL" clId="{83DBFA2D-0759-53BA-9977-A3C37E44B875}" dt="2026-07-08T19:34:40.181" v="17712" actId="20577"/>
          <ac:spMkLst>
            <pc:docMk/>
            <pc:sldMk cId="74779884" sldId="2305"/>
            <ac:spMk id="3" creationId="{F6E41673-85E5-1BE8-5058-A8CC68F824FE}"/>
          </ac:spMkLst>
        </pc:spChg>
        <pc:spChg chg="mod">
          <ac:chgData name="Fischer, Wolfram" userId="99129c38-454d-40b3-bad3-fa13926f419c" providerId="ADAL" clId="{83DBFA2D-0759-53BA-9977-A3C37E44B875}" dt="2026-07-08T12:29:37.376" v="14667" actId="1076"/>
          <ac:spMkLst>
            <pc:docMk/>
            <pc:sldMk cId="74779884" sldId="2305"/>
            <ac:spMk id="6" creationId="{4A96F42B-0252-D006-4DCA-973417C290B0}"/>
          </ac:spMkLst>
        </pc:spChg>
        <pc:spChg chg="mod">
          <ac:chgData name="Fischer, Wolfram" userId="99129c38-454d-40b3-bad3-fa13926f419c" providerId="ADAL" clId="{83DBFA2D-0759-53BA-9977-A3C37E44B875}" dt="2026-07-08T13:20:15.583" v="14692" actId="1035"/>
          <ac:spMkLst>
            <pc:docMk/>
            <pc:sldMk cId="74779884" sldId="2305"/>
            <ac:spMk id="16" creationId="{93D7E0BA-33A0-5496-7C59-FD7E231F1B25}"/>
          </ac:spMkLst>
        </pc:spChg>
        <pc:grpChg chg="mod">
          <ac:chgData name="Fischer, Wolfram" userId="99129c38-454d-40b3-bad3-fa13926f419c" providerId="ADAL" clId="{83DBFA2D-0759-53BA-9977-A3C37E44B875}" dt="2026-07-08T13:20:41.733" v="14701" actId="14100"/>
          <ac:grpSpMkLst>
            <pc:docMk/>
            <pc:sldMk cId="74779884" sldId="2305"/>
            <ac:grpSpMk id="12" creationId="{BF28FDEF-7942-29D4-C52C-E2D3F3720345}"/>
          </ac:grpSpMkLst>
        </pc:grpChg>
        <pc:picChg chg="add mod">
          <ac:chgData name="Fischer, Wolfram" userId="99129c38-454d-40b3-bad3-fa13926f419c" providerId="ADAL" clId="{83DBFA2D-0759-53BA-9977-A3C37E44B875}" dt="2026-07-08T13:19:41.524" v="14673" actId="167"/>
          <ac:picMkLst>
            <pc:docMk/>
            <pc:sldMk cId="74779884" sldId="2305"/>
            <ac:picMk id="5" creationId="{8B6EE18F-0DEA-6E19-2E77-89FC24CA371E}"/>
          </ac:picMkLst>
        </pc:picChg>
        <pc:picChg chg="del">
          <ac:chgData name="Fischer, Wolfram" userId="99129c38-454d-40b3-bad3-fa13926f419c" providerId="ADAL" clId="{83DBFA2D-0759-53BA-9977-A3C37E44B875}" dt="2026-07-08T13:19:24.273" v="14670" actId="478"/>
          <ac:picMkLst>
            <pc:docMk/>
            <pc:sldMk cId="74779884" sldId="2305"/>
            <ac:picMk id="4098" creationId="{CB5B1379-58CD-B1D9-7B04-758816C9E52E}"/>
          </ac:picMkLst>
        </pc:picChg>
      </pc:sldChg>
      <pc:sldChg chg="modSp mod">
        <pc:chgData name="Fischer, Wolfram" userId="99129c38-454d-40b3-bad3-fa13926f419c" providerId="ADAL" clId="{83DBFA2D-0759-53BA-9977-A3C37E44B875}" dt="2026-07-08T19:30:18.305" v="17667" actId="20577"/>
        <pc:sldMkLst>
          <pc:docMk/>
          <pc:sldMk cId="910581419" sldId="2308"/>
        </pc:sldMkLst>
        <pc:spChg chg="mod">
          <ac:chgData name="Fischer, Wolfram" userId="99129c38-454d-40b3-bad3-fa13926f419c" providerId="ADAL" clId="{83DBFA2D-0759-53BA-9977-A3C37E44B875}" dt="2026-07-08T16:47:05.047" v="16653" actId="20577"/>
          <ac:spMkLst>
            <pc:docMk/>
            <pc:sldMk cId="910581419" sldId="2308"/>
            <ac:spMk id="2" creationId="{60E90EF9-8E74-C6AC-35A2-EF3DC18E1002}"/>
          </ac:spMkLst>
        </pc:spChg>
        <pc:spChg chg="mod">
          <ac:chgData name="Fischer, Wolfram" userId="99129c38-454d-40b3-bad3-fa13926f419c" providerId="ADAL" clId="{83DBFA2D-0759-53BA-9977-A3C37E44B875}" dt="2026-07-08T19:30:18.305" v="17667" actId="20577"/>
          <ac:spMkLst>
            <pc:docMk/>
            <pc:sldMk cId="910581419" sldId="2308"/>
            <ac:spMk id="3" creationId="{54AD38D8-674A-FBE0-2248-5E62F4226703}"/>
          </ac:spMkLst>
        </pc:spChg>
        <pc:grpChg chg="mod">
          <ac:chgData name="Fischer, Wolfram" userId="99129c38-454d-40b3-bad3-fa13926f419c" providerId="ADAL" clId="{83DBFA2D-0759-53BA-9977-A3C37E44B875}" dt="2026-07-08T16:46:55.025" v="16626" actId="1035"/>
          <ac:grpSpMkLst>
            <pc:docMk/>
            <pc:sldMk cId="910581419" sldId="2308"/>
            <ac:grpSpMk id="8" creationId="{E0712EF0-41D6-3F73-5D8B-FA28DF4B75EA}"/>
          </ac:grpSpMkLst>
        </pc:grpChg>
      </pc:sldChg>
      <pc:sldChg chg="addSp delSp modSp mod ord modAnim">
        <pc:chgData name="Fischer, Wolfram" userId="99129c38-454d-40b3-bad3-fa13926f419c" providerId="ADAL" clId="{83DBFA2D-0759-53BA-9977-A3C37E44B875}" dt="2026-07-08T19:29:26.559" v="17664"/>
        <pc:sldMkLst>
          <pc:docMk/>
          <pc:sldMk cId="4189603877" sldId="2309"/>
        </pc:sldMkLst>
        <pc:spChg chg="del">
          <ac:chgData name="Fischer, Wolfram" userId="99129c38-454d-40b3-bad3-fa13926f419c" providerId="ADAL" clId="{83DBFA2D-0759-53BA-9977-A3C37E44B875}" dt="2026-07-08T16:37:10.795" v="16444" actId="478"/>
          <ac:spMkLst>
            <pc:docMk/>
            <pc:sldMk cId="4189603877" sldId="2309"/>
            <ac:spMk id="5" creationId="{61FC5388-CCF0-229A-8C3F-FE60F86C4BC5}"/>
          </ac:spMkLst>
        </pc:spChg>
        <pc:spChg chg="mod">
          <ac:chgData name="Fischer, Wolfram" userId="99129c38-454d-40b3-bad3-fa13926f419c" providerId="ADAL" clId="{83DBFA2D-0759-53BA-9977-A3C37E44B875}" dt="2026-07-08T16:40:23.386" v="16584" actId="6549"/>
          <ac:spMkLst>
            <pc:docMk/>
            <pc:sldMk cId="4189603877" sldId="2309"/>
            <ac:spMk id="8" creationId="{35EA143C-6DC0-3486-0B68-CA90B342A98C}"/>
          </ac:spMkLst>
        </pc:spChg>
        <pc:spChg chg="mod">
          <ac:chgData name="Fischer, Wolfram" userId="99129c38-454d-40b3-bad3-fa13926f419c" providerId="ADAL" clId="{83DBFA2D-0759-53BA-9977-A3C37E44B875}" dt="2026-07-08T16:41:26.213" v="16585"/>
          <ac:spMkLst>
            <pc:docMk/>
            <pc:sldMk cId="4189603877" sldId="2309"/>
            <ac:spMk id="12" creationId="{B12C376E-37E7-5158-A6CE-D1B90FF1CA32}"/>
          </ac:spMkLst>
        </pc:spChg>
        <pc:grpChg chg="mod">
          <ac:chgData name="Fischer, Wolfram" userId="99129c38-454d-40b3-bad3-fa13926f419c" providerId="ADAL" clId="{83DBFA2D-0759-53BA-9977-A3C37E44B875}" dt="2026-07-08T16:39:07.190" v="16527" actId="14100"/>
          <ac:grpSpMkLst>
            <pc:docMk/>
            <pc:sldMk cId="4189603877" sldId="2309"/>
            <ac:grpSpMk id="10" creationId="{0B7B5701-6D62-4AFA-C615-4C19A1CB1BEA}"/>
          </ac:grpSpMkLst>
        </pc:grpChg>
        <pc:grpChg chg="add mod">
          <ac:chgData name="Fischer, Wolfram" userId="99129c38-454d-40b3-bad3-fa13926f419c" providerId="ADAL" clId="{83DBFA2D-0759-53BA-9977-A3C37E44B875}" dt="2026-07-08T16:41:30.624" v="16586" actId="1076"/>
          <ac:grpSpMkLst>
            <pc:docMk/>
            <pc:sldMk cId="4189603877" sldId="2309"/>
            <ac:grpSpMk id="11" creationId="{0C0B43AA-2BBA-55FB-4644-9168847C6945}"/>
          </ac:grpSpMkLst>
        </pc:grpChg>
        <pc:picChg chg="add mod">
          <ac:chgData name="Fischer, Wolfram" userId="99129c38-454d-40b3-bad3-fa13926f419c" providerId="ADAL" clId="{83DBFA2D-0759-53BA-9977-A3C37E44B875}" dt="2026-07-08T16:38:53.459" v="16486" actId="1076"/>
          <ac:picMkLst>
            <pc:docMk/>
            <pc:sldMk cId="4189603877" sldId="2309"/>
            <ac:picMk id="4" creationId="{87AD3528-8B74-FBDD-D56A-7BC4797BE5FE}"/>
          </ac:picMkLst>
        </pc:picChg>
        <pc:picChg chg="del">
          <ac:chgData name="Fischer, Wolfram" userId="99129c38-454d-40b3-bad3-fa13926f419c" providerId="ADAL" clId="{83DBFA2D-0759-53BA-9977-A3C37E44B875}" dt="2026-07-08T16:37:07.956" v="16443" actId="478"/>
          <ac:picMkLst>
            <pc:docMk/>
            <pc:sldMk cId="4189603877" sldId="2309"/>
            <ac:picMk id="6" creationId="{50B9745B-849D-8D34-F0AF-27EFBCEA8AA0}"/>
          </ac:picMkLst>
        </pc:picChg>
        <pc:picChg chg="del">
          <ac:chgData name="Fischer, Wolfram" userId="99129c38-454d-40b3-bad3-fa13926f419c" providerId="ADAL" clId="{83DBFA2D-0759-53BA-9977-A3C37E44B875}" dt="2026-07-08T16:38:20.954" v="16479" actId="478"/>
          <ac:picMkLst>
            <pc:docMk/>
            <pc:sldMk cId="4189603877" sldId="2309"/>
            <ac:picMk id="7" creationId="{5349E8A3-3CF1-FB5B-68F5-AE9D22243246}"/>
          </ac:picMkLst>
        </pc:picChg>
        <pc:cxnChg chg="mod">
          <ac:chgData name="Fischer, Wolfram" userId="99129c38-454d-40b3-bad3-fa13926f419c" providerId="ADAL" clId="{83DBFA2D-0759-53BA-9977-A3C37E44B875}" dt="2026-07-08T16:40:23.386" v="16584" actId="6549"/>
          <ac:cxnSpMkLst>
            <pc:docMk/>
            <pc:sldMk cId="4189603877" sldId="2309"/>
            <ac:cxnSpMk id="9" creationId="{571A6D3E-5F9C-55C0-8EE9-53B6C9EC166E}"/>
          </ac:cxnSpMkLst>
        </pc:cxnChg>
        <pc:cxnChg chg="mod">
          <ac:chgData name="Fischer, Wolfram" userId="99129c38-454d-40b3-bad3-fa13926f419c" providerId="ADAL" clId="{83DBFA2D-0759-53BA-9977-A3C37E44B875}" dt="2026-07-08T16:41:26.213" v="16585"/>
          <ac:cxnSpMkLst>
            <pc:docMk/>
            <pc:sldMk cId="4189603877" sldId="2309"/>
            <ac:cxnSpMk id="13" creationId="{1617FAEB-8827-E34D-8CD2-83C05F5EA2E8}"/>
          </ac:cxnSpMkLst>
        </pc:cxnChg>
      </pc:sldChg>
      <pc:sldChg chg="modSp mod ord">
        <pc:chgData name="Fischer, Wolfram" userId="99129c38-454d-40b3-bad3-fa13926f419c" providerId="ADAL" clId="{83DBFA2D-0759-53BA-9977-A3C37E44B875}" dt="2026-07-08T19:26:31.382" v="17584" actId="20577"/>
        <pc:sldMkLst>
          <pc:docMk/>
          <pc:sldMk cId="2673102790" sldId="2310"/>
        </pc:sldMkLst>
        <pc:spChg chg="mod">
          <ac:chgData name="Fischer, Wolfram" userId="99129c38-454d-40b3-bad3-fa13926f419c" providerId="ADAL" clId="{83DBFA2D-0759-53BA-9977-A3C37E44B875}" dt="2026-07-08T15:42:35.093" v="15698" actId="6549"/>
          <ac:spMkLst>
            <pc:docMk/>
            <pc:sldMk cId="2673102790" sldId="2310"/>
            <ac:spMk id="2" creationId="{DD24047D-16D7-00A0-CCCC-0BBAB02D4450}"/>
          </ac:spMkLst>
        </pc:spChg>
        <pc:spChg chg="mod">
          <ac:chgData name="Fischer, Wolfram" userId="99129c38-454d-40b3-bad3-fa13926f419c" providerId="ADAL" clId="{83DBFA2D-0759-53BA-9977-A3C37E44B875}" dt="2026-07-08T19:26:31.382" v="17584" actId="20577"/>
          <ac:spMkLst>
            <pc:docMk/>
            <pc:sldMk cId="2673102790" sldId="2310"/>
            <ac:spMk id="3" creationId="{6530B12B-284D-9A7B-8283-A5B4EB47C6AE}"/>
          </ac:spMkLst>
        </pc:spChg>
      </pc:sldChg>
      <pc:sldChg chg="add del">
        <pc:chgData name="Fischer, Wolfram" userId="99129c38-454d-40b3-bad3-fa13926f419c" providerId="ADAL" clId="{83DBFA2D-0759-53BA-9977-A3C37E44B875}" dt="2026-07-08T16:31:24.557" v="16355" actId="2696"/>
        <pc:sldMkLst>
          <pc:docMk/>
          <pc:sldMk cId="66265327" sldId="2311"/>
        </pc:sldMkLst>
      </pc:sldChg>
      <pc:sldChg chg="del">
        <pc:chgData name="Fischer, Wolfram" userId="99129c38-454d-40b3-bad3-fa13926f419c" providerId="ADAL" clId="{83DBFA2D-0759-53BA-9977-A3C37E44B875}" dt="2026-07-08T16:31:16.017" v="16353" actId="2696"/>
        <pc:sldMkLst>
          <pc:docMk/>
          <pc:sldMk cId="3092538925" sldId="2311"/>
        </pc:sldMkLst>
      </pc:sldChg>
      <pc:sldChg chg="del">
        <pc:chgData name="Fischer, Wolfram" userId="99129c38-454d-40b3-bad3-fa13926f419c" providerId="ADAL" clId="{83DBFA2D-0759-53BA-9977-A3C37E44B875}" dt="2026-07-08T16:31:16.017" v="16353" actId="2696"/>
        <pc:sldMkLst>
          <pc:docMk/>
          <pc:sldMk cId="1831277194" sldId="2313"/>
        </pc:sldMkLst>
      </pc:sldChg>
      <pc:sldChg chg="add del">
        <pc:chgData name="Fischer, Wolfram" userId="99129c38-454d-40b3-bad3-fa13926f419c" providerId="ADAL" clId="{83DBFA2D-0759-53BA-9977-A3C37E44B875}" dt="2026-07-08T16:31:25.243" v="16356" actId="2696"/>
        <pc:sldMkLst>
          <pc:docMk/>
          <pc:sldMk cId="3475877058" sldId="2313"/>
        </pc:sldMkLst>
      </pc:sldChg>
      <pc:sldChg chg="addSp modSp mod ord">
        <pc:chgData name="Fischer, Wolfram" userId="99129c38-454d-40b3-bad3-fa13926f419c" providerId="ADAL" clId="{83DBFA2D-0759-53BA-9977-A3C37E44B875}" dt="2026-07-08T19:28:21.110" v="17663" actId="6549"/>
        <pc:sldMkLst>
          <pc:docMk/>
          <pc:sldMk cId="2203570239" sldId="2314"/>
        </pc:sldMkLst>
        <pc:spChg chg="mod">
          <ac:chgData name="Fischer, Wolfram" userId="99129c38-454d-40b3-bad3-fa13926f419c" providerId="ADAL" clId="{83DBFA2D-0759-53BA-9977-A3C37E44B875}" dt="2026-07-08T19:28:01.076" v="17603" actId="20577"/>
          <ac:spMkLst>
            <pc:docMk/>
            <pc:sldMk cId="2203570239" sldId="2314"/>
            <ac:spMk id="2" creationId="{2C638BEB-476A-DB88-9D5B-0FC6D8E91D3B}"/>
          </ac:spMkLst>
        </pc:spChg>
        <pc:spChg chg="add mod">
          <ac:chgData name="Fischer, Wolfram" userId="99129c38-454d-40b3-bad3-fa13926f419c" providerId="ADAL" clId="{83DBFA2D-0759-53BA-9977-A3C37E44B875}" dt="2026-07-08T19:28:21.110" v="17663" actId="6549"/>
          <ac:spMkLst>
            <pc:docMk/>
            <pc:sldMk cId="2203570239" sldId="2314"/>
            <ac:spMk id="3" creationId="{D70A42AC-CC72-0915-400C-F54091FD9C53}"/>
          </ac:spMkLst>
        </pc:spChg>
        <pc:spChg chg="mod">
          <ac:chgData name="Fischer, Wolfram" userId="99129c38-454d-40b3-bad3-fa13926f419c" providerId="ADAL" clId="{83DBFA2D-0759-53BA-9977-A3C37E44B875}" dt="2026-07-08T16:04:26.442" v="15877" actId="6549"/>
          <ac:spMkLst>
            <pc:docMk/>
            <pc:sldMk cId="2203570239" sldId="2314"/>
            <ac:spMk id="7" creationId="{649EF11F-0482-7C27-E281-E2E9BA16588D}"/>
          </ac:spMkLst>
        </pc:spChg>
        <pc:spChg chg="mod">
          <ac:chgData name="Fischer, Wolfram" userId="99129c38-454d-40b3-bad3-fa13926f419c" providerId="ADAL" clId="{83DBFA2D-0759-53BA-9977-A3C37E44B875}" dt="2026-07-08T16:04:36.204" v="15902" actId="6549"/>
          <ac:spMkLst>
            <pc:docMk/>
            <pc:sldMk cId="2203570239" sldId="2314"/>
            <ac:spMk id="9" creationId="{D60DA2AC-43AD-B29B-ADA2-D8A1884E88FE}"/>
          </ac:spMkLst>
        </pc:spChg>
      </pc:sldChg>
      <pc:sldChg chg="modSp mod">
        <pc:chgData name="Fischer, Wolfram" userId="99129c38-454d-40b3-bad3-fa13926f419c" providerId="ADAL" clId="{83DBFA2D-0759-53BA-9977-A3C37E44B875}" dt="2026-07-08T19:32:11.975" v="17695" actId="20577"/>
        <pc:sldMkLst>
          <pc:docMk/>
          <pc:sldMk cId="1568428048" sldId="2321"/>
        </pc:sldMkLst>
        <pc:spChg chg="mod">
          <ac:chgData name="Fischer, Wolfram" userId="99129c38-454d-40b3-bad3-fa13926f419c" providerId="ADAL" clId="{83DBFA2D-0759-53BA-9977-A3C37E44B875}" dt="2026-07-08T19:32:11.975" v="17695" actId="20577"/>
          <ac:spMkLst>
            <pc:docMk/>
            <pc:sldMk cId="1568428048" sldId="2321"/>
            <ac:spMk id="5" creationId="{051DDB90-48D4-7642-5E5B-CE4CB0238C9F}"/>
          </ac:spMkLst>
        </pc:spChg>
      </pc:sldChg>
      <pc:sldChg chg="modSp mod">
        <pc:chgData name="Fischer, Wolfram" userId="99129c38-454d-40b3-bad3-fa13926f419c" providerId="ADAL" clId="{83DBFA2D-0759-53BA-9977-A3C37E44B875}" dt="2026-07-08T16:25:10.815" v="16293" actId="20577"/>
        <pc:sldMkLst>
          <pc:docMk/>
          <pc:sldMk cId="875161648" sldId="2322"/>
        </pc:sldMkLst>
        <pc:spChg chg="mod">
          <ac:chgData name="Fischer, Wolfram" userId="99129c38-454d-40b3-bad3-fa13926f419c" providerId="ADAL" clId="{83DBFA2D-0759-53BA-9977-A3C37E44B875}" dt="2026-07-08T16:25:10.815" v="16293" actId="20577"/>
          <ac:spMkLst>
            <pc:docMk/>
            <pc:sldMk cId="875161648" sldId="2322"/>
            <ac:spMk id="6" creationId="{5CAE842C-E89E-758E-62EA-B171F4AA46C8}"/>
          </ac:spMkLst>
        </pc:spChg>
      </pc:sldChg>
      <pc:sldChg chg="addSp modSp add mod modAnim">
        <pc:chgData name="Fischer, Wolfram" userId="99129c38-454d-40b3-bad3-fa13926f419c" providerId="ADAL" clId="{83DBFA2D-0759-53BA-9977-A3C37E44B875}" dt="2026-07-08T16:35:36.302" v="16440"/>
        <pc:sldMkLst>
          <pc:docMk/>
          <pc:sldMk cId="355571613" sldId="2336"/>
        </pc:sldMkLst>
        <pc:spChg chg="mod">
          <ac:chgData name="Fischer, Wolfram" userId="99129c38-454d-40b3-bad3-fa13926f419c" providerId="ADAL" clId="{83DBFA2D-0759-53BA-9977-A3C37E44B875}" dt="2026-07-08T16:01:02.598" v="15735" actId="6549"/>
          <ac:spMkLst>
            <pc:docMk/>
            <pc:sldMk cId="355571613" sldId="2336"/>
            <ac:spMk id="5" creationId="{01F47E6D-412B-D7C0-3BCA-6F95C42D0C9A}"/>
          </ac:spMkLst>
        </pc:spChg>
        <pc:spChg chg="add mod">
          <ac:chgData name="Fischer, Wolfram" userId="99129c38-454d-40b3-bad3-fa13926f419c" providerId="ADAL" clId="{83DBFA2D-0759-53BA-9977-A3C37E44B875}" dt="2026-07-08T16:35:15.828" v="16438" actId="113"/>
          <ac:spMkLst>
            <pc:docMk/>
            <pc:sldMk cId="355571613" sldId="2336"/>
            <ac:spMk id="6" creationId="{91258A82-885F-9789-7A34-F11B4CC7FA95}"/>
          </ac:spMkLst>
        </pc:spChg>
        <pc:spChg chg="add mod">
          <ac:chgData name="Fischer, Wolfram" userId="99129c38-454d-40b3-bad3-fa13926f419c" providerId="ADAL" clId="{83DBFA2D-0759-53BA-9977-A3C37E44B875}" dt="2026-07-08T16:34:41.272" v="16407" actId="14100"/>
          <ac:spMkLst>
            <pc:docMk/>
            <pc:sldMk cId="355571613" sldId="2336"/>
            <ac:spMk id="7" creationId="{E39FC6CF-3233-A9E8-9923-458763801205}"/>
          </ac:spMkLst>
        </pc:spChg>
        <pc:spChg chg="mod">
          <ac:chgData name="Fischer, Wolfram" userId="99129c38-454d-40b3-bad3-fa13926f419c" providerId="ADAL" clId="{83DBFA2D-0759-53BA-9977-A3C37E44B875}" dt="2026-07-08T16:33:26.344" v="16369" actId="1076"/>
          <ac:spMkLst>
            <pc:docMk/>
            <pc:sldMk cId="355571613" sldId="2336"/>
            <ac:spMk id="8" creationId="{DF2439C4-82A3-99DA-5926-7D3EE89C09CD}"/>
          </ac:spMkLst>
        </pc:spChg>
        <pc:grpChg chg="add">
          <ac:chgData name="Fischer, Wolfram" userId="99129c38-454d-40b3-bad3-fa13926f419c" providerId="ADAL" clId="{83DBFA2D-0759-53BA-9977-A3C37E44B875}" dt="2026-07-08T16:35:23.757" v="16439" actId="164"/>
          <ac:grpSpMkLst>
            <pc:docMk/>
            <pc:sldMk cId="355571613" sldId="2336"/>
            <ac:grpSpMk id="9" creationId="{F351E910-5B5E-A807-5C4A-C1558AF6B931}"/>
          </ac:grpSpMkLst>
        </pc:grpChg>
        <pc:grpChg chg="mod">
          <ac:chgData name="Fischer, Wolfram" userId="99129c38-454d-40b3-bad3-fa13926f419c" providerId="ADAL" clId="{83DBFA2D-0759-53BA-9977-A3C37E44B875}" dt="2026-07-08T16:34:35.659" v="16406" actId="1038"/>
          <ac:grpSpMkLst>
            <pc:docMk/>
            <pc:sldMk cId="355571613" sldId="2336"/>
            <ac:grpSpMk id="11" creationId="{EB6E6EBA-F19B-CB9B-7DFA-ED553EEA0242}"/>
          </ac:grpSpMkLst>
        </pc:grpChg>
      </pc:sldChg>
      <pc:sldChg chg="del">
        <pc:chgData name="Fischer, Wolfram" userId="99129c38-454d-40b3-bad3-fa13926f419c" providerId="ADAL" clId="{83DBFA2D-0759-53BA-9977-A3C37E44B875}" dt="2026-07-08T16:00:47.580" v="15723" actId="2696"/>
        <pc:sldMkLst>
          <pc:docMk/>
          <pc:sldMk cId="2330118600" sldId="2336"/>
        </pc:sldMkLst>
      </pc:sldChg>
      <pc:sldChg chg="modSp add ord">
        <pc:chgData name="Fischer, Wolfram" userId="99129c38-454d-40b3-bad3-fa13926f419c" providerId="ADAL" clId="{83DBFA2D-0759-53BA-9977-A3C37E44B875}" dt="2026-07-08T16:43:31.114" v="16588" actId="207"/>
        <pc:sldMkLst>
          <pc:docMk/>
          <pc:sldMk cId="1754262482" sldId="2340"/>
        </pc:sldMkLst>
        <pc:spChg chg="mod">
          <ac:chgData name="Fischer, Wolfram" userId="99129c38-454d-40b3-bad3-fa13926f419c" providerId="ADAL" clId="{83DBFA2D-0759-53BA-9977-A3C37E44B875}" dt="2026-07-08T16:43:31.114" v="16588" actId="207"/>
          <ac:spMkLst>
            <pc:docMk/>
            <pc:sldMk cId="1754262482" sldId="2340"/>
            <ac:spMk id="3" creationId="{AE4774E1-1E39-72F8-5F43-D20A7884B675}"/>
          </ac:spMkLst>
        </pc:spChg>
      </pc:sldChg>
      <pc:sldChg chg="del">
        <pc:chgData name="Fischer, Wolfram" userId="99129c38-454d-40b3-bad3-fa13926f419c" providerId="ADAL" clId="{83DBFA2D-0759-53BA-9977-A3C37E44B875}" dt="2026-07-08T16:37:31.809" v="16445" actId="2696"/>
        <pc:sldMkLst>
          <pc:docMk/>
          <pc:sldMk cId="4227432332" sldId="2340"/>
        </pc:sldMkLst>
      </pc:sldChg>
      <pc:sldChg chg="ord">
        <pc:chgData name="Fischer, Wolfram" userId="99129c38-454d-40b3-bad3-fa13926f419c" providerId="ADAL" clId="{83DBFA2D-0759-53BA-9977-A3C37E44B875}" dt="2026-07-08T16:03:20.873" v="15775" actId="20578"/>
        <pc:sldMkLst>
          <pc:docMk/>
          <pc:sldMk cId="2182085878" sldId="2349"/>
        </pc:sldMkLst>
      </pc:sldChg>
      <pc:sldChg chg="modSp mod modNotesTx">
        <pc:chgData name="Fischer, Wolfram" userId="99129c38-454d-40b3-bad3-fa13926f419c" providerId="ADAL" clId="{83DBFA2D-0759-53BA-9977-A3C37E44B875}" dt="2026-07-08T15:35:47.542" v="15640" actId="6549"/>
        <pc:sldMkLst>
          <pc:docMk/>
          <pc:sldMk cId="2169671771" sldId="2350"/>
        </pc:sldMkLst>
        <pc:spChg chg="mod">
          <ac:chgData name="Fischer, Wolfram" userId="99129c38-454d-40b3-bad3-fa13926f419c" providerId="ADAL" clId="{83DBFA2D-0759-53BA-9977-A3C37E44B875}" dt="2026-07-08T00:50:45.698" v="14519" actId="1036"/>
          <ac:spMkLst>
            <pc:docMk/>
            <pc:sldMk cId="2169671771" sldId="2350"/>
            <ac:spMk id="2" creationId="{EB289658-971A-1DE4-BBF9-57CDFBF5DFDD}"/>
          </ac:spMkLst>
        </pc:spChg>
        <pc:spChg chg="mod">
          <ac:chgData name="Fischer, Wolfram" userId="99129c38-454d-40b3-bad3-fa13926f419c" providerId="ADAL" clId="{83DBFA2D-0759-53BA-9977-A3C37E44B875}" dt="2026-07-08T00:48:30.127" v="14367" actId="20577"/>
          <ac:spMkLst>
            <pc:docMk/>
            <pc:sldMk cId="2169671771" sldId="2350"/>
            <ac:spMk id="3" creationId="{BB7904C2-3B66-1B21-1B74-FC49A82DA2C5}"/>
          </ac:spMkLst>
        </pc:spChg>
        <pc:spChg chg="mod">
          <ac:chgData name="Fischer, Wolfram" userId="99129c38-454d-40b3-bad3-fa13926f419c" providerId="ADAL" clId="{83DBFA2D-0759-53BA-9977-A3C37E44B875}" dt="2026-07-08T15:35:47.542" v="15640" actId="6549"/>
          <ac:spMkLst>
            <pc:docMk/>
            <pc:sldMk cId="2169671771" sldId="2350"/>
            <ac:spMk id="4" creationId="{A2E19AF5-5D0D-E20E-61B0-7F9B03240DEF}"/>
          </ac:spMkLst>
        </pc:spChg>
      </pc:sldChg>
      <pc:sldChg chg="modSp mod">
        <pc:chgData name="Fischer, Wolfram" userId="99129c38-454d-40b3-bad3-fa13926f419c" providerId="ADAL" clId="{83DBFA2D-0759-53BA-9977-A3C37E44B875}" dt="2026-07-08T14:18:18.392" v="15242" actId="20577"/>
        <pc:sldMkLst>
          <pc:docMk/>
          <pc:sldMk cId="896476333" sldId="2360"/>
        </pc:sldMkLst>
        <pc:spChg chg="mod">
          <ac:chgData name="Fischer, Wolfram" userId="99129c38-454d-40b3-bad3-fa13926f419c" providerId="ADAL" clId="{83DBFA2D-0759-53BA-9977-A3C37E44B875}" dt="2026-07-08T14:18:18.392" v="15242" actId="20577"/>
          <ac:spMkLst>
            <pc:docMk/>
            <pc:sldMk cId="896476333" sldId="2360"/>
            <ac:spMk id="3" creationId="{271EC362-24EC-63EB-88DA-E4E3CD317056}"/>
          </ac:spMkLst>
        </pc:spChg>
      </pc:sldChg>
      <pc:sldChg chg="del">
        <pc:chgData name="Fischer, Wolfram" userId="99129c38-454d-40b3-bad3-fa13926f419c" providerId="ADAL" clId="{83DBFA2D-0759-53BA-9977-A3C37E44B875}" dt="2026-07-08T14:37:23.294" v="15303" actId="2696"/>
        <pc:sldMkLst>
          <pc:docMk/>
          <pc:sldMk cId="3431081929" sldId="2361"/>
        </pc:sldMkLst>
      </pc:sldChg>
      <pc:sldChg chg="addSp delSp modSp add del mod delAnim">
        <pc:chgData name="Fischer, Wolfram" userId="99129c38-454d-40b3-bad3-fa13926f419c" providerId="ADAL" clId="{83DBFA2D-0759-53BA-9977-A3C37E44B875}" dt="2026-07-08T19:37:29.484" v="17714" actId="2696"/>
        <pc:sldMkLst>
          <pc:docMk/>
          <pc:sldMk cId="987895599" sldId="2147375404"/>
        </pc:sldMkLst>
        <pc:spChg chg="mod">
          <ac:chgData name="Fischer, Wolfram" userId="99129c38-454d-40b3-bad3-fa13926f419c" providerId="ADAL" clId="{83DBFA2D-0759-53BA-9977-A3C37E44B875}" dt="2026-07-08T13:23:34.843" v="14750" actId="6549"/>
          <ac:spMkLst>
            <pc:docMk/>
            <pc:sldMk cId="987895599" sldId="2147375404"/>
            <ac:spMk id="2" creationId="{598B146D-C654-9C84-C1C1-1B0FDE1B3431}"/>
          </ac:spMkLst>
        </pc:spChg>
        <pc:spChg chg="del">
          <ac:chgData name="Fischer, Wolfram" userId="99129c38-454d-40b3-bad3-fa13926f419c" providerId="ADAL" clId="{83DBFA2D-0759-53BA-9977-A3C37E44B875}" dt="2026-07-07T19:12:02.244" v="14308" actId="478"/>
          <ac:spMkLst>
            <pc:docMk/>
            <pc:sldMk cId="987895599" sldId="2147375404"/>
            <ac:spMk id="5" creationId="{15CD2621-D8F7-901C-FEC6-D2E3D181510B}"/>
          </ac:spMkLst>
        </pc:spChg>
        <pc:spChg chg="mod">
          <ac:chgData name="Fischer, Wolfram" userId="99129c38-454d-40b3-bad3-fa13926f419c" providerId="ADAL" clId="{83DBFA2D-0759-53BA-9977-A3C37E44B875}" dt="2026-07-08T13:25:41.654" v="14810" actId="1076"/>
          <ac:spMkLst>
            <pc:docMk/>
            <pc:sldMk cId="987895599" sldId="2147375404"/>
            <ac:spMk id="7" creationId="{2AFF6EF4-74AC-9318-3922-7E3DBFC88446}"/>
          </ac:spMkLst>
        </pc:spChg>
        <pc:spChg chg="add del mod">
          <ac:chgData name="Fischer, Wolfram" userId="99129c38-454d-40b3-bad3-fa13926f419c" providerId="ADAL" clId="{83DBFA2D-0759-53BA-9977-A3C37E44B875}" dt="2026-07-08T13:24:39.966" v="14758" actId="478"/>
          <ac:spMkLst>
            <pc:docMk/>
            <pc:sldMk cId="987895599" sldId="2147375404"/>
            <ac:spMk id="8" creationId="{A66A4E1A-6426-A763-AE4E-220917502773}"/>
          </ac:spMkLst>
        </pc:spChg>
        <pc:spChg chg="del">
          <ac:chgData name="Fischer, Wolfram" userId="99129c38-454d-40b3-bad3-fa13926f419c" providerId="ADAL" clId="{83DBFA2D-0759-53BA-9977-A3C37E44B875}" dt="2026-07-08T13:26:10.888" v="14838" actId="478"/>
          <ac:spMkLst>
            <pc:docMk/>
            <pc:sldMk cId="987895599" sldId="2147375404"/>
            <ac:spMk id="16" creationId="{9F4C2634-1D06-E2D7-E5B8-82242DF09ABE}"/>
          </ac:spMkLst>
        </pc:spChg>
        <pc:spChg chg="mod">
          <ac:chgData name="Fischer, Wolfram" userId="99129c38-454d-40b3-bad3-fa13926f419c" providerId="ADAL" clId="{83DBFA2D-0759-53BA-9977-A3C37E44B875}" dt="2026-07-08T13:26:00.563" v="14836" actId="1038"/>
          <ac:spMkLst>
            <pc:docMk/>
            <pc:sldMk cId="987895599" sldId="2147375404"/>
            <ac:spMk id="21" creationId="{F8CB3825-FC1D-30ED-00A0-D62D47F932D7}"/>
          </ac:spMkLst>
        </pc:spChg>
        <pc:spChg chg="mod">
          <ac:chgData name="Fischer, Wolfram" userId="99129c38-454d-40b3-bad3-fa13926f419c" providerId="ADAL" clId="{83DBFA2D-0759-53BA-9977-A3C37E44B875}" dt="2026-07-08T13:26:00.563" v="14836" actId="1038"/>
          <ac:spMkLst>
            <pc:docMk/>
            <pc:sldMk cId="987895599" sldId="2147375404"/>
            <ac:spMk id="22" creationId="{D96B66A4-7319-EDCA-0B4A-4A9EDE343B05}"/>
          </ac:spMkLst>
        </pc:spChg>
        <pc:spChg chg="mod">
          <ac:chgData name="Fischer, Wolfram" userId="99129c38-454d-40b3-bad3-fa13926f419c" providerId="ADAL" clId="{83DBFA2D-0759-53BA-9977-A3C37E44B875}" dt="2026-07-08T13:26:00.563" v="14836" actId="1038"/>
          <ac:spMkLst>
            <pc:docMk/>
            <pc:sldMk cId="987895599" sldId="2147375404"/>
            <ac:spMk id="23" creationId="{A2EFDFF9-24E6-3849-730F-5275F4E40AC6}"/>
          </ac:spMkLst>
        </pc:spChg>
        <pc:picChg chg="add mod">
          <ac:chgData name="Fischer, Wolfram" userId="99129c38-454d-40b3-bad3-fa13926f419c" providerId="ADAL" clId="{83DBFA2D-0759-53BA-9977-A3C37E44B875}" dt="2026-07-08T13:26:07.619" v="14837" actId="14100"/>
          <ac:picMkLst>
            <pc:docMk/>
            <pc:sldMk cId="987895599" sldId="2147375404"/>
            <ac:picMk id="5" creationId="{45CEDB08-46FA-A12F-C7BE-8AFDF8AD855C}"/>
          </ac:picMkLst>
        </pc:picChg>
        <pc:picChg chg="del">
          <ac:chgData name="Fischer, Wolfram" userId="99129c38-454d-40b3-bad3-fa13926f419c" providerId="ADAL" clId="{83DBFA2D-0759-53BA-9977-A3C37E44B875}" dt="2026-07-07T19:11:06.989" v="14299" actId="478"/>
          <ac:picMkLst>
            <pc:docMk/>
            <pc:sldMk cId="987895599" sldId="2147375404"/>
            <ac:picMk id="8" creationId="{5DFFEBC4-9573-A5E3-842B-023825F01824}"/>
          </ac:picMkLst>
        </pc:picChg>
        <pc:picChg chg="add mod">
          <ac:chgData name="Fischer, Wolfram" userId="99129c38-454d-40b3-bad3-fa13926f419c" providerId="ADAL" clId="{83DBFA2D-0759-53BA-9977-A3C37E44B875}" dt="2026-07-08T13:25:51.081" v="14823" actId="1038"/>
          <ac:picMkLst>
            <pc:docMk/>
            <pc:sldMk cId="987895599" sldId="2147375404"/>
            <ac:picMk id="9" creationId="{65405A9A-4451-2B27-429C-E3549FBF6CD3}"/>
          </ac:picMkLst>
        </pc:picChg>
        <pc:picChg chg="del">
          <ac:chgData name="Fischer, Wolfram" userId="99129c38-454d-40b3-bad3-fa13926f419c" providerId="ADAL" clId="{83DBFA2D-0759-53BA-9977-A3C37E44B875}" dt="2026-07-08T13:24:31.411" v="14755" actId="478"/>
          <ac:picMkLst>
            <pc:docMk/>
            <pc:sldMk cId="987895599" sldId="2147375404"/>
            <ac:picMk id="11" creationId="{DA056BC6-2E25-5282-5D1E-6BC101AFD087}"/>
          </ac:picMkLst>
        </pc:picChg>
        <pc:picChg chg="mod">
          <ac:chgData name="Fischer, Wolfram" userId="99129c38-454d-40b3-bad3-fa13926f419c" providerId="ADAL" clId="{83DBFA2D-0759-53BA-9977-A3C37E44B875}" dt="2026-07-08T13:26:00.563" v="14836" actId="1038"/>
          <ac:picMkLst>
            <pc:docMk/>
            <pc:sldMk cId="987895599" sldId="2147375404"/>
            <ac:picMk id="18" creationId="{D96A0D91-5338-396F-BC94-2C51A77C9F22}"/>
          </ac:picMkLst>
        </pc:picChg>
      </pc:sldChg>
      <pc:sldChg chg="modSp mod">
        <pc:chgData name="Fischer, Wolfram" userId="99129c38-454d-40b3-bad3-fa13926f419c" providerId="ADAL" clId="{83DBFA2D-0759-53BA-9977-A3C37E44B875}" dt="2026-07-08T15:02:34.730" v="15523" actId="1076"/>
        <pc:sldMkLst>
          <pc:docMk/>
          <pc:sldMk cId="3897582231" sldId="2147375405"/>
        </pc:sldMkLst>
        <pc:spChg chg="mod">
          <ac:chgData name="Fischer, Wolfram" userId="99129c38-454d-40b3-bad3-fa13926f419c" providerId="ADAL" clId="{83DBFA2D-0759-53BA-9977-A3C37E44B875}" dt="2026-07-08T15:02:34.730" v="15523" actId="1076"/>
          <ac:spMkLst>
            <pc:docMk/>
            <pc:sldMk cId="3897582231" sldId="2147375405"/>
            <ac:spMk id="5" creationId="{F623604A-F76F-21D4-5D17-9844A742BC80}"/>
          </ac:spMkLst>
        </pc:spChg>
      </pc:sldChg>
      <pc:sldChg chg="modSp mod">
        <pc:chgData name="Fischer, Wolfram" userId="99129c38-454d-40b3-bad3-fa13926f419c" providerId="ADAL" clId="{83DBFA2D-0759-53BA-9977-A3C37E44B875}" dt="2026-07-08T19:22:43.492" v="17465" actId="20577"/>
        <pc:sldMkLst>
          <pc:docMk/>
          <pc:sldMk cId="2314253513" sldId="2147375406"/>
        </pc:sldMkLst>
        <pc:spChg chg="mod">
          <ac:chgData name="Fischer, Wolfram" userId="99129c38-454d-40b3-bad3-fa13926f419c" providerId="ADAL" clId="{83DBFA2D-0759-53BA-9977-A3C37E44B875}" dt="2026-07-08T19:21:29.203" v="17409" actId="20577"/>
          <ac:spMkLst>
            <pc:docMk/>
            <pc:sldMk cId="2314253513" sldId="2147375406"/>
            <ac:spMk id="2" creationId="{0882D273-A436-A51A-8BD4-70901D05E8CA}"/>
          </ac:spMkLst>
        </pc:spChg>
        <pc:spChg chg="mod">
          <ac:chgData name="Fischer, Wolfram" userId="99129c38-454d-40b3-bad3-fa13926f419c" providerId="ADAL" clId="{83DBFA2D-0759-53BA-9977-A3C37E44B875}" dt="2026-07-08T19:22:43.492" v="17465" actId="20577"/>
          <ac:spMkLst>
            <pc:docMk/>
            <pc:sldMk cId="2314253513" sldId="2147375406"/>
            <ac:spMk id="3" creationId="{37FFB128-6743-41E3-3BFC-352D406DD9C4}"/>
          </ac:spMkLst>
        </pc:spChg>
      </pc:sldChg>
      <pc:sldChg chg="addSp delSp modSp add del mod">
        <pc:chgData name="Fischer, Wolfram" userId="99129c38-454d-40b3-bad3-fa13926f419c" providerId="ADAL" clId="{83DBFA2D-0759-53BA-9977-A3C37E44B875}" dt="2026-07-08T16:46:36.743" v="16610" actId="2696"/>
        <pc:sldMkLst>
          <pc:docMk/>
          <pc:sldMk cId="227861944" sldId="2147375407"/>
        </pc:sldMkLst>
        <pc:picChg chg="add mod">
          <ac:chgData name="Fischer, Wolfram" userId="99129c38-454d-40b3-bad3-fa13926f419c" providerId="ADAL" clId="{83DBFA2D-0759-53BA-9977-A3C37E44B875}" dt="2026-07-08T13:44:48.278" v="14999" actId="14100"/>
          <ac:picMkLst>
            <pc:docMk/>
            <pc:sldMk cId="227861944" sldId="2147375407"/>
            <ac:picMk id="2" creationId="{D71183FE-EF05-0705-1E16-33F3E2C83FDC}"/>
          </ac:picMkLst>
        </pc:picChg>
        <pc:picChg chg="del">
          <ac:chgData name="Fischer, Wolfram" userId="99129c38-454d-40b3-bad3-fa13926f419c" providerId="ADAL" clId="{83DBFA2D-0759-53BA-9977-A3C37E44B875}" dt="2026-07-08T13:43:47.857" v="14921" actId="478"/>
          <ac:picMkLst>
            <pc:docMk/>
            <pc:sldMk cId="227861944" sldId="2147375407"/>
            <ac:picMk id="2050" creationId="{AD55EE4B-E85F-7F3D-58C1-29594DBEAC9D}"/>
          </ac:picMkLst>
        </pc:picChg>
      </pc:sldChg>
      <pc:sldChg chg="add">
        <pc:chgData name="Fischer, Wolfram" userId="99129c38-454d-40b3-bad3-fa13926f419c" providerId="ADAL" clId="{83DBFA2D-0759-53BA-9977-A3C37E44B875}" dt="2026-07-08T16:46:41.308" v="16611"/>
        <pc:sldMkLst>
          <pc:docMk/>
          <pc:sldMk cId="804684194" sldId="2147375407"/>
        </pc:sldMkLst>
      </pc:sldChg>
      <pc:sldChg chg="del">
        <pc:chgData name="Fischer, Wolfram" userId="99129c38-454d-40b3-bad3-fa13926f419c" providerId="ADAL" clId="{83DBFA2D-0759-53BA-9977-A3C37E44B875}" dt="2026-07-07T19:10:54.658" v="14298" actId="2696"/>
        <pc:sldMkLst>
          <pc:docMk/>
          <pc:sldMk cId="3802253570" sldId="2147375407"/>
        </pc:sldMkLst>
      </pc:sldChg>
      <pc:sldChg chg="modSp add mod">
        <pc:chgData name="Fischer, Wolfram" userId="99129c38-454d-40b3-bad3-fa13926f419c" providerId="ADAL" clId="{83DBFA2D-0759-53BA-9977-A3C37E44B875}" dt="2026-07-08T16:25:48.804" v="16297" actId="404"/>
        <pc:sldMkLst>
          <pc:docMk/>
          <pc:sldMk cId="3193235835" sldId="2147375408"/>
        </pc:sldMkLst>
        <pc:spChg chg="mod">
          <ac:chgData name="Fischer, Wolfram" userId="99129c38-454d-40b3-bad3-fa13926f419c" providerId="ADAL" clId="{83DBFA2D-0759-53BA-9977-A3C37E44B875}" dt="2026-07-08T16:25:48.804" v="16297" actId="404"/>
          <ac:spMkLst>
            <pc:docMk/>
            <pc:sldMk cId="3193235835" sldId="2147375408"/>
            <ac:spMk id="3" creationId="{0A21BA6D-3223-59E6-8823-C20C6FABFF66}"/>
          </ac:spMkLst>
        </pc:spChg>
      </pc:sldChg>
      <pc:sldChg chg="modSp add mod">
        <pc:chgData name="Fischer, Wolfram" userId="99129c38-454d-40b3-bad3-fa13926f419c" providerId="ADAL" clId="{83DBFA2D-0759-53BA-9977-A3C37E44B875}" dt="2026-07-08T14:40:05.403" v="15376" actId="20577"/>
        <pc:sldMkLst>
          <pc:docMk/>
          <pc:sldMk cId="965161722" sldId="2147375409"/>
        </pc:sldMkLst>
        <pc:spChg chg="mod">
          <ac:chgData name="Fischer, Wolfram" userId="99129c38-454d-40b3-bad3-fa13926f419c" providerId="ADAL" clId="{83DBFA2D-0759-53BA-9977-A3C37E44B875}" dt="2026-07-08T14:40:05.403" v="15376" actId="20577"/>
          <ac:spMkLst>
            <pc:docMk/>
            <pc:sldMk cId="965161722" sldId="2147375409"/>
            <ac:spMk id="3" creationId="{FEC1D496-CE76-26A8-4348-A7B7D9B07B71}"/>
          </ac:spMkLst>
        </pc:spChg>
      </pc:sldChg>
      <pc:sldChg chg="new del">
        <pc:chgData name="Fischer, Wolfram" userId="99129c38-454d-40b3-bad3-fa13926f419c" providerId="ADAL" clId="{83DBFA2D-0759-53BA-9977-A3C37E44B875}" dt="2026-07-08T14:54:28.217" v="15455" actId="2696"/>
        <pc:sldMkLst>
          <pc:docMk/>
          <pc:sldMk cId="3938741180" sldId="2147375410"/>
        </pc:sldMkLst>
      </pc:sldChg>
      <pc:sldChg chg="modSp add mod">
        <pc:chgData name="Fischer, Wolfram" userId="99129c38-454d-40b3-bad3-fa13926f419c" providerId="ADAL" clId="{83DBFA2D-0759-53BA-9977-A3C37E44B875}" dt="2026-07-08T16:48:19.234" v="16674" actId="20577"/>
        <pc:sldMkLst>
          <pc:docMk/>
          <pc:sldMk cId="2912482196" sldId="2147375411"/>
        </pc:sldMkLst>
        <pc:spChg chg="mod">
          <ac:chgData name="Fischer, Wolfram" userId="99129c38-454d-40b3-bad3-fa13926f419c" providerId="ADAL" clId="{83DBFA2D-0759-53BA-9977-A3C37E44B875}" dt="2026-07-08T16:48:19.234" v="16674" actId="20577"/>
          <ac:spMkLst>
            <pc:docMk/>
            <pc:sldMk cId="2912482196" sldId="2147375411"/>
            <ac:spMk id="3" creationId="{8A3BA1A7-1F66-F285-CB0C-67C55C1D655F}"/>
          </ac:spMkLst>
        </pc:spChg>
      </pc:sldChg>
      <pc:sldChg chg="new del">
        <pc:chgData name="Fischer, Wolfram" userId="99129c38-454d-40b3-bad3-fa13926f419c" providerId="ADAL" clId="{83DBFA2D-0759-53BA-9977-A3C37E44B875}" dt="2026-07-08T16:30:59.403" v="16352" actId="2696"/>
        <pc:sldMkLst>
          <pc:docMk/>
          <pc:sldMk cId="334101116" sldId="2147375412"/>
        </pc:sldMkLst>
      </pc:sldChg>
      <pc:sldChg chg="add ord">
        <pc:chgData name="Fischer, Wolfram" userId="99129c38-454d-40b3-bad3-fa13926f419c" providerId="ADAL" clId="{83DBFA2D-0759-53BA-9977-A3C37E44B875}" dt="2026-07-08T16:36:33.266" v="16441" actId="20578"/>
        <pc:sldMkLst>
          <pc:docMk/>
          <pc:sldMk cId="458154838" sldId="2147375413"/>
        </pc:sldMkLst>
      </pc:sldChg>
      <pc:sldChg chg="add ord">
        <pc:chgData name="Fischer, Wolfram" userId="99129c38-454d-40b3-bad3-fa13926f419c" providerId="ADAL" clId="{83DBFA2D-0759-53BA-9977-A3C37E44B875}" dt="2026-07-08T16:36:46.309" v="16442" actId="20578"/>
        <pc:sldMkLst>
          <pc:docMk/>
          <pc:sldMk cId="3890222321" sldId="2147375414"/>
        </pc:sldMkLst>
      </pc:sldChg>
      <pc:sldChg chg="modSp add mod">
        <pc:chgData name="Fischer, Wolfram" userId="99129c38-454d-40b3-bad3-fa13926f419c" providerId="ADAL" clId="{83DBFA2D-0759-53BA-9977-A3C37E44B875}" dt="2026-07-08T16:25:43.085" v="16296" actId="404"/>
        <pc:sldMkLst>
          <pc:docMk/>
          <pc:sldMk cId="1934958335" sldId="2147375415"/>
        </pc:sldMkLst>
        <pc:spChg chg="mod">
          <ac:chgData name="Fischer, Wolfram" userId="99129c38-454d-40b3-bad3-fa13926f419c" providerId="ADAL" clId="{83DBFA2D-0759-53BA-9977-A3C37E44B875}" dt="2026-07-08T16:25:43.085" v="16296" actId="404"/>
          <ac:spMkLst>
            <pc:docMk/>
            <pc:sldMk cId="1934958335" sldId="2147375415"/>
            <ac:spMk id="3" creationId="{789B23C3-E06F-F4E4-E5F3-FBFD710A1983}"/>
          </ac:spMkLst>
        </pc:spChg>
      </pc:sldChg>
      <pc:sldChg chg="modSp add mod modNotesTx">
        <pc:chgData name="Fischer, Wolfram" userId="99129c38-454d-40b3-bad3-fa13926f419c" providerId="ADAL" clId="{83DBFA2D-0759-53BA-9977-A3C37E44B875}" dt="2026-07-08T19:32:49.294" v="17708" actId="6549"/>
        <pc:sldMkLst>
          <pc:docMk/>
          <pc:sldMk cId="2437441325" sldId="2147375416"/>
        </pc:sldMkLst>
        <pc:spChg chg="mod">
          <ac:chgData name="Fischer, Wolfram" userId="99129c38-454d-40b3-bad3-fa13926f419c" providerId="ADAL" clId="{83DBFA2D-0759-53BA-9977-A3C37E44B875}" dt="2026-07-08T19:32:49.294" v="17708" actId="6549"/>
          <ac:spMkLst>
            <pc:docMk/>
            <pc:sldMk cId="2437441325" sldId="2147375416"/>
            <ac:spMk id="3" creationId="{AED4C179-55D6-2A99-7C66-7629C40557C3}"/>
          </ac:spMkLst>
        </pc:spChg>
      </pc:sldChg>
      <pc:sldChg chg="addSp modSp new mod">
        <pc:chgData name="Fischer, Wolfram" userId="99129c38-454d-40b3-bad3-fa13926f419c" providerId="ADAL" clId="{83DBFA2D-0759-53BA-9977-A3C37E44B875}" dt="2026-07-08T19:27:44.326" v="17597" actId="1076"/>
        <pc:sldMkLst>
          <pc:docMk/>
          <pc:sldMk cId="710205350" sldId="2147375417"/>
        </pc:sldMkLst>
        <pc:spChg chg="mod">
          <ac:chgData name="Fischer, Wolfram" userId="99129c38-454d-40b3-bad3-fa13926f419c" providerId="ADAL" clId="{83DBFA2D-0759-53BA-9977-A3C37E44B875}" dt="2026-07-08T18:27:03.772" v="16787" actId="14100"/>
          <ac:spMkLst>
            <pc:docMk/>
            <pc:sldMk cId="710205350" sldId="2147375417"/>
            <ac:spMk id="2" creationId="{37CF31D4-F15E-9DD3-A376-6B17DC9C2E87}"/>
          </ac:spMkLst>
        </pc:spChg>
        <pc:spChg chg="mod">
          <ac:chgData name="Fischer, Wolfram" userId="99129c38-454d-40b3-bad3-fa13926f419c" providerId="ADAL" clId="{83DBFA2D-0759-53BA-9977-A3C37E44B875}" dt="2026-07-08T18:37:26.619" v="16982" actId="6549"/>
          <ac:spMkLst>
            <pc:docMk/>
            <pc:sldMk cId="710205350" sldId="2147375417"/>
            <ac:spMk id="3" creationId="{948C366A-5E9C-AC5E-30CF-A8CC35782CEA}"/>
          </ac:spMkLst>
        </pc:spChg>
        <pc:spChg chg="add mod">
          <ac:chgData name="Fischer, Wolfram" userId="99129c38-454d-40b3-bad3-fa13926f419c" providerId="ADAL" clId="{83DBFA2D-0759-53BA-9977-A3C37E44B875}" dt="2026-07-08T18:42:41.838" v="17212" actId="1076"/>
          <ac:spMkLst>
            <pc:docMk/>
            <pc:sldMk cId="710205350" sldId="2147375417"/>
            <ac:spMk id="5" creationId="{2D85C826-7761-7733-4D41-80B9E2069489}"/>
          </ac:spMkLst>
        </pc:spChg>
        <pc:spChg chg="add mod">
          <ac:chgData name="Fischer, Wolfram" userId="99129c38-454d-40b3-bad3-fa13926f419c" providerId="ADAL" clId="{83DBFA2D-0759-53BA-9977-A3C37E44B875}" dt="2026-07-08T19:27:44.326" v="17597" actId="1076"/>
          <ac:spMkLst>
            <pc:docMk/>
            <pc:sldMk cId="710205350" sldId="2147375417"/>
            <ac:spMk id="8" creationId="{FB9C3504-D56A-5A5E-9B64-465ECDB1EB8C}"/>
          </ac:spMkLst>
        </pc:spChg>
        <pc:spChg chg="add mod">
          <ac:chgData name="Fischer, Wolfram" userId="99129c38-454d-40b3-bad3-fa13926f419c" providerId="ADAL" clId="{83DBFA2D-0759-53BA-9977-A3C37E44B875}" dt="2026-07-08T19:27:26.350" v="17596" actId="1076"/>
          <ac:spMkLst>
            <pc:docMk/>
            <pc:sldMk cId="710205350" sldId="2147375417"/>
            <ac:spMk id="9" creationId="{B91584C7-C735-E2BA-A326-5175B536261E}"/>
          </ac:spMkLst>
        </pc:spChg>
        <pc:picChg chg="add mod">
          <ac:chgData name="Fischer, Wolfram" userId="99129c38-454d-40b3-bad3-fa13926f419c" providerId="ADAL" clId="{83DBFA2D-0759-53BA-9977-A3C37E44B875}" dt="2026-07-08T19:27:22.948" v="17595" actId="1035"/>
          <ac:picMkLst>
            <pc:docMk/>
            <pc:sldMk cId="710205350" sldId="2147375417"/>
            <ac:picMk id="6" creationId="{3578F5E7-00DD-A049-2D4A-928A88F91523}"/>
          </ac:picMkLst>
        </pc:picChg>
        <pc:picChg chg="add mod">
          <ac:chgData name="Fischer, Wolfram" userId="99129c38-454d-40b3-bad3-fa13926f419c" providerId="ADAL" clId="{83DBFA2D-0759-53BA-9977-A3C37E44B875}" dt="2026-07-08T18:42:56.721" v="17217" actId="1076"/>
          <ac:picMkLst>
            <pc:docMk/>
            <pc:sldMk cId="710205350" sldId="2147375417"/>
            <ac:picMk id="7" creationId="{B8C095E1-ABCA-89A1-A136-DFEBB24DFA86}"/>
          </ac:picMkLst>
        </pc:picChg>
      </pc:sldChg>
      <pc:sldChg chg="add">
        <pc:chgData name="Fischer, Wolfram" userId="99129c38-454d-40b3-bad3-fa13926f419c" providerId="ADAL" clId="{83DBFA2D-0759-53BA-9977-A3C37E44B875}" dt="2026-07-08T18:57:51.092" v="17386"/>
        <pc:sldMkLst>
          <pc:docMk/>
          <pc:sldMk cId="3171418707" sldId="2147375418"/>
        </pc:sldMkLst>
      </pc:sldChg>
      <pc:sldMasterChg chg="addSldLayout delSldLayout">
        <pc:chgData name="Fischer, Wolfram" userId="99129c38-454d-40b3-bad3-fa13926f419c" providerId="ADAL" clId="{83DBFA2D-0759-53BA-9977-A3C37E44B875}" dt="2026-07-08T19:37:29.484" v="17714" actId="2696"/>
        <pc:sldMasterMkLst>
          <pc:docMk/>
          <pc:sldMasterMk cId="544521178" sldId="2147483660"/>
        </pc:sldMasterMkLst>
        <pc:sldLayoutChg chg="add del">
          <pc:chgData name="Fischer, Wolfram" userId="99129c38-454d-40b3-bad3-fa13926f419c" providerId="ADAL" clId="{83DBFA2D-0759-53BA-9977-A3C37E44B875}" dt="2026-07-08T19:37:29.484" v="17714" actId="2696"/>
          <pc:sldLayoutMkLst>
            <pc:docMk/>
            <pc:sldMasterMk cId="544521178" sldId="2147483660"/>
            <pc:sldLayoutMk cId="2161745653" sldId="2147483678"/>
          </pc:sldLayoutMkLst>
        </pc:sldLayoutChg>
        <pc:sldLayoutChg chg="del">
          <pc:chgData name="Fischer, Wolfram" userId="99129c38-454d-40b3-bad3-fa13926f419c" providerId="ADAL" clId="{83DBFA2D-0759-53BA-9977-A3C37E44B875}" dt="2026-07-07T19:10:54.658" v="14298" actId="2696"/>
          <pc:sldLayoutMkLst>
            <pc:docMk/>
            <pc:sldMasterMk cId="544521178" sldId="2147483660"/>
            <pc:sldLayoutMk cId="1313567702" sldId="214748368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6A7C2-7BB4-1BC7-0EC2-247AF1635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C8B3E5-83B7-2F51-042A-D5F18383D8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8AFF02-7EE2-1648-A219-167557010E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 min  = 30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937640-2ACC-776F-4A10-F040F67CC6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0573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xfrm>
            <a:off x="700086" y="4406545"/>
            <a:ext cx="5594353" cy="41767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62400" y="8839200"/>
            <a:ext cx="3048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1390" indent="-28515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0600" indent="-22812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96840" indent="-22812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3079" indent="-22812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09319" indent="-2281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65559" indent="-2281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1799" indent="-2281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78039" indent="-22812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8BCCE513-371F-4DD3-8BEF-F1923CBD5938}" type="slidenum">
              <a:rPr lang="en-US" altLang="en-US" sz="1200">
                <a:latin typeface="Helvetica" pitchFamily="34" charset="0"/>
              </a:rPr>
              <a:pPr/>
              <a:t>36</a:t>
            </a:fld>
            <a:endParaRPr lang="en-US" altLang="en-US" sz="1200"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56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26DDA-7751-A039-DBC0-B3E2583AF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98754-AB41-730B-5FC1-02115630FA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75F602-7FE6-EEA4-B7E0-E39206B9B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B0806-C253-EE60-3C08-DEF580A082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57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CBEE1-1C7A-7B95-003C-389DE2E26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CD4AFD8E-5483-9946-C0EA-BD5F5572E7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3843" y="9119496"/>
            <a:ext cx="3169699" cy="48006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79" tIns="47540" rIns="95079" bIns="47540"/>
          <a:lstStyle>
            <a:lvl1pPr defTabSz="963999"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72519" indent="-297123" defTabSz="963999"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88491" indent="-237698" defTabSz="963999"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63888" indent="-237698" defTabSz="963999"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39285" indent="-237698" defTabSz="963999"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14681" indent="-237698" algn="ctr" defTabSz="963999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90078" indent="-237698" algn="ctr" defTabSz="963999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565474" indent="-237698" algn="ctr" defTabSz="963999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040871" indent="-237698" algn="ctr" defTabSz="963999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654B7E5-F6E1-0045-80DF-0ECD44742973}" type="slidenum">
              <a:rPr lang="en-US" sz="1200" b="0"/>
              <a:pPr/>
              <a:t>7</a:t>
            </a:fld>
            <a:endParaRPr lang="en-US" sz="1200" b="0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377A0800-C1E9-57BA-5141-D4C2C2E748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1963" y="720725"/>
            <a:ext cx="6400800" cy="36004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488E8A58-EAB4-C2C4-11A2-D768A75554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5803" y="4562215"/>
            <a:ext cx="5363595" cy="431889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96638" tIns="48321" rIns="96638" bIns="48321"/>
          <a:lstStyle/>
          <a:p>
            <a:pPr eaLnBrk="1" hangingPunct="1"/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No EBIS, NSRL, AtR, Tandems pic</a:t>
            </a:r>
          </a:p>
        </p:txBody>
      </p:sp>
    </p:spTree>
    <p:extLst>
      <p:ext uri="{BB962C8B-B14F-4D97-AF65-F5344CB8AC3E}">
        <p14:creationId xmlns:p14="http://schemas.microsoft.com/office/powerpoint/2010/main" val="1951281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3843" y="9119496"/>
            <a:ext cx="3169699" cy="48006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79" tIns="47540" rIns="95079" bIns="47540"/>
          <a:lstStyle>
            <a:lvl1pPr defTabSz="963999"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72519" indent="-297123" defTabSz="963999"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88491" indent="-237698" defTabSz="963999"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63888" indent="-237698" defTabSz="963999"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39285" indent="-237698" defTabSz="963999"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14681" indent="-237698" algn="ctr" defTabSz="963999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90078" indent="-237698" algn="ctr" defTabSz="963999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565474" indent="-237698" algn="ctr" defTabSz="963999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040871" indent="-237698" algn="ctr" defTabSz="963999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654B7E5-F6E1-0045-80DF-0ECD44742973}" type="slidenum">
              <a:rPr lang="en-US" sz="1200" b="0"/>
              <a:pPr/>
              <a:t>10</a:t>
            </a:fld>
            <a:endParaRPr lang="en-US" sz="1200" b="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1963" y="720725"/>
            <a:ext cx="6400800" cy="36004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803" y="4562215"/>
            <a:ext cx="5363595" cy="431889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96638" tIns="48321" rIns="96638" bIns="48321"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336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New slide, 9 Apr 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28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REAL CALCULATION FOR DX MOVE</a:t>
            </a:r>
          </a:p>
        </p:txBody>
      </p:sp>
    </p:spTree>
    <p:extLst>
      <p:ext uri="{BB962C8B-B14F-4D97-AF65-F5344CB8AC3E}">
        <p14:creationId xmlns:p14="http://schemas.microsoft.com/office/powerpoint/2010/main" val="2012284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F652A-CA7B-3D55-4D0F-DDD8795AE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CE624A-A72F-D581-5C8E-1A56C0618C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59B601-F02C-BC2A-8A70-00576AA86F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Frequency range: 5-8 GHz transverse, 6-9</a:t>
            </a:r>
            <a:r>
              <a:rPr lang="en-US" baseline="0" dirty="0"/>
              <a:t> GHz longitudinal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028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Fillno</a:t>
            </a:r>
            <a:r>
              <a:rPr lang="en-US" baseline="0" dirty="0"/>
              <a:t> </a:t>
            </a:r>
            <a:r>
              <a:rPr lang="en-US" dirty="0"/>
              <a:t>15443, one of best stores</a:t>
            </a:r>
          </a:p>
        </p:txBody>
      </p:sp>
    </p:spTree>
    <p:extLst>
      <p:ext uri="{BB962C8B-B14F-4D97-AF65-F5344CB8AC3E}">
        <p14:creationId xmlns:p14="http://schemas.microsoft.com/office/powerpoint/2010/main" val="1309638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dipole current 568 A for GeV/n 97 GeV/n Au injection; dipole current at 190 A for 3.85 GeV/n Au injection; nominal injection lowered to 470 A dipole current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57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E4079-FD93-306F-00F9-66B5444A5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28A547-2751-15E9-C8D7-9427F2234A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8FFAE5-293E-4785-4B59-681657DF85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Picture from 2015 NSAC long-range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DFE067-BEBD-7378-EDEB-042C8F4764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143843" y="9119496"/>
            <a:ext cx="3169699" cy="480060"/>
          </a:xfrm>
          <a:prstGeom prst="rect">
            <a:avLst/>
          </a:prstGeom>
        </p:spPr>
        <p:txBody>
          <a:bodyPr lIns="95079" tIns="47540" rIns="95079" bIns="47540"/>
          <a:lstStyle/>
          <a:p>
            <a:pPr>
              <a:defRPr/>
            </a:pPr>
            <a:fld id="{855FB499-52C8-4342-9C3D-246A6BF1B330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130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CCAF04-6C30-614D-8071-3CC683E976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8740" y="5755088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4E83-FA30-AE49-A809-D1503D6A5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97B18-F1D3-C845-98E1-FCEEFD596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677A6-B440-D244-B039-82AFE3A15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ACFED41-9DB8-3441-9E99-88FCE31DC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6033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99BF-B963-A049-A11E-59531395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4A0F9-2FD7-DE46-AE52-AD7C0C073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413AE-9723-9D45-B482-FF92ED073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0BC717A-FCD7-0D46-A097-931C0228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11919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FA0D-AA3C-664A-87D2-78DEA605D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5DD7F-359B-0241-A0E1-CB4146394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4FE3B0-EE83-EE47-9729-1EF19530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81660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785AC-BC0C-8F4E-B552-D8A6AD40E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9A820-91F6-F544-8B07-61605B067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FAE437-C75F-3A40-9104-1FFF2D5E7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66097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77080" y="365127"/>
            <a:ext cx="11105321" cy="64637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C32DBA4-F079-EC4A-BBC8-8D44D94EB954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10054129" y="6482932"/>
            <a:ext cx="1320800" cy="457200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82E0A0-C266-4798-8C8F-B9F91E9DA37E}" type="slidenum">
              <a:rPr lang="en-US" sz="1200" b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0432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4639" y="6492875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893C5830-40F3-F04E-B2E3-10E6672BA8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3C26E3D-943D-5D33-8717-65956769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1745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EB6B9-C6AF-7F40-9A3F-E71E87EB2D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8740" y="5742910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54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96C7-1801-CD4F-9F28-C99CEA00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B783-2389-2044-9FEC-A01C0926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68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5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ACFC5-D97A-B448-B815-E68D1A97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B46D-01D9-1D44-ABED-AC6282C16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F9F48-3F7F-A545-9387-0732A54B5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0C0DC1-B7CB-B343-8B4E-8D57625AE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2689F1-F4A7-6440-A9D9-1BF6E3E127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E88283-FA1D-D040-8AFC-1D07DFC30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7393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B70F5-09AC-CD48-85DB-1752A5E8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FDB5-5C90-C844-8D34-266A469CE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359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D20343-9337-0E42-A01C-2815CA8E0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825625"/>
            <a:ext cx="11049000" cy="420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197529-49AB-B428-8531-EB3AEFD82A2B}"/>
              </a:ext>
            </a:extLst>
          </p:cNvPr>
          <p:cNvSpPr txBox="1"/>
          <p:nvPr userDrawn="1"/>
        </p:nvSpPr>
        <p:spPr>
          <a:xfrm>
            <a:off x="9312965" y="6316595"/>
            <a:ext cx="1300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Wolfram Fischer</a:t>
            </a:r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7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5" r:id="rId14"/>
    <p:sldLayoutId id="2147483678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Relationship Id="rId9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tif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3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ngage.aps.org/dpb/resources/newsletters/25-newsletter/2025-f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CE8D3-D461-BE0F-4178-4E5ECA62F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89658-971A-1DE4-BBF9-57CDFBF5D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74" y="2173917"/>
            <a:ext cx="10334625" cy="1334305"/>
          </a:xfrm>
        </p:spPr>
        <p:txBody>
          <a:bodyPr>
            <a:noAutofit/>
          </a:bodyPr>
          <a:lstStyle/>
          <a:p>
            <a:r>
              <a:rPr lang="en-US" dirty="0"/>
              <a:t>RHIC – The heavy ion story</a:t>
            </a:r>
            <a:endParaRPr lang="en-US" sz="44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7904C2-3B66-1B21-1B74-FC49A82DA2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9 July 2026, RHICfest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19AF5-5D0D-E20E-61B0-7F9B03240D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073" y="3610258"/>
            <a:ext cx="11249891" cy="1655078"/>
          </a:xfrm>
        </p:spPr>
        <p:txBody>
          <a:bodyPr/>
          <a:lstStyle/>
          <a:p>
            <a:r>
              <a:rPr lang="en-US" sz="3200" dirty="0"/>
              <a:t>Wolfram Fischer</a:t>
            </a:r>
            <a:br>
              <a:rPr lang="en-US" sz="2800" dirty="0"/>
            </a:br>
            <a:endParaRPr lang="en-US" sz="300" dirty="0"/>
          </a:p>
          <a:p>
            <a:r>
              <a:rPr lang="en-US" sz="2000" dirty="0"/>
              <a:t>(Only a short while ago: System Commissioner – Injection; Commissioner – A Team)</a:t>
            </a:r>
          </a:p>
        </p:txBody>
      </p:sp>
    </p:spTree>
    <p:extLst>
      <p:ext uri="{BB962C8B-B14F-4D97-AF65-F5344CB8AC3E}">
        <p14:creationId xmlns:p14="http://schemas.microsoft.com/office/powerpoint/2010/main" val="2169671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2988" y="806383"/>
            <a:ext cx="9185012" cy="6085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Oval 3"/>
          <p:cNvSpPr>
            <a:spLocks noChangeArrowheads="1"/>
          </p:cNvSpPr>
          <p:nvPr/>
        </p:nvSpPr>
        <p:spPr bwMode="auto">
          <a:xfrm>
            <a:off x="2438400" y="1182688"/>
            <a:ext cx="7924800" cy="1676400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171" name="Oval 4"/>
          <p:cNvSpPr>
            <a:spLocks noChangeArrowheads="1"/>
          </p:cNvSpPr>
          <p:nvPr/>
        </p:nvSpPr>
        <p:spPr bwMode="auto">
          <a:xfrm>
            <a:off x="2438400" y="1143000"/>
            <a:ext cx="7924800" cy="1676400"/>
          </a:xfrm>
          <a:prstGeom prst="ellips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172" name="Line 5"/>
          <p:cNvSpPr>
            <a:spLocks noChangeShapeType="1"/>
          </p:cNvSpPr>
          <p:nvPr/>
        </p:nvSpPr>
        <p:spPr bwMode="auto">
          <a:xfrm flipH="1">
            <a:off x="4724400" y="3087689"/>
            <a:ext cx="304800" cy="457200"/>
          </a:xfrm>
          <a:prstGeom prst="lin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73" name="Line 6"/>
          <p:cNvSpPr>
            <a:spLocks noChangeShapeType="1"/>
          </p:cNvSpPr>
          <p:nvPr/>
        </p:nvSpPr>
        <p:spPr bwMode="auto">
          <a:xfrm>
            <a:off x="4724400" y="3544889"/>
            <a:ext cx="76200" cy="533400"/>
          </a:xfrm>
          <a:prstGeom prst="lin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74" name="Arc 7"/>
          <p:cNvSpPr>
            <a:spLocks/>
          </p:cNvSpPr>
          <p:nvPr/>
        </p:nvSpPr>
        <p:spPr bwMode="auto">
          <a:xfrm>
            <a:off x="4724400" y="2782888"/>
            <a:ext cx="304800" cy="304800"/>
          </a:xfrm>
          <a:custGeom>
            <a:avLst/>
            <a:gdLst>
              <a:gd name="T0" fmla="*/ 0 w 21600"/>
              <a:gd name="T1" fmla="*/ 0 h 25397"/>
              <a:gd name="T2" fmla="*/ 2147483647 w 21600"/>
              <a:gd name="T3" fmla="*/ 2147483647 h 25397"/>
              <a:gd name="T4" fmla="*/ 0 w 21600"/>
              <a:gd name="T5" fmla="*/ 2147483647 h 25397"/>
              <a:gd name="T6" fmla="*/ 0 60000 65536"/>
              <a:gd name="T7" fmla="*/ 0 60000 65536"/>
              <a:gd name="T8" fmla="*/ 0 60000 65536"/>
              <a:gd name="T9" fmla="*/ 0 w 21600"/>
              <a:gd name="T10" fmla="*/ 0 h 25397"/>
              <a:gd name="T11" fmla="*/ 21600 w 21600"/>
              <a:gd name="T12" fmla="*/ 25397 h 253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5397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873"/>
                  <a:pt x="21487" y="24143"/>
                  <a:pt x="21263" y="25396"/>
                </a:cubicBezTo>
              </a:path>
              <a:path w="21600" h="25397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873"/>
                  <a:pt x="21487" y="24143"/>
                  <a:pt x="21263" y="25396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/>
          </a:p>
        </p:txBody>
      </p:sp>
      <p:sp>
        <p:nvSpPr>
          <p:cNvPr id="7175" name="Freeform 8"/>
          <p:cNvSpPr>
            <a:spLocks/>
          </p:cNvSpPr>
          <p:nvPr/>
        </p:nvSpPr>
        <p:spPr bwMode="auto">
          <a:xfrm>
            <a:off x="5029201" y="2870201"/>
            <a:ext cx="539750" cy="228600"/>
          </a:xfrm>
          <a:custGeom>
            <a:avLst/>
            <a:gdLst>
              <a:gd name="T0" fmla="*/ 0 w 288"/>
              <a:gd name="T1" fmla="*/ 2147483647 h 144"/>
              <a:gd name="T2" fmla="*/ 2147483647 w 288"/>
              <a:gd name="T3" fmla="*/ 2147483647 h 144"/>
              <a:gd name="T4" fmla="*/ 2147483647 w 288"/>
              <a:gd name="T5" fmla="*/ 0 h 144"/>
              <a:gd name="T6" fmla="*/ 0 60000 65536"/>
              <a:gd name="T7" fmla="*/ 0 60000 65536"/>
              <a:gd name="T8" fmla="*/ 0 60000 65536"/>
              <a:gd name="T9" fmla="*/ 0 w 288"/>
              <a:gd name="T10" fmla="*/ 0 h 144"/>
              <a:gd name="T11" fmla="*/ 288 w 28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144">
                <a:moveTo>
                  <a:pt x="0" y="144"/>
                </a:moveTo>
                <a:cubicBezTo>
                  <a:pt x="24" y="108"/>
                  <a:pt x="48" y="72"/>
                  <a:pt x="96" y="48"/>
                </a:cubicBezTo>
                <a:cubicBezTo>
                  <a:pt x="144" y="24"/>
                  <a:pt x="256" y="8"/>
                  <a:pt x="288" y="0"/>
                </a:cubicBezTo>
              </a:path>
            </a:pathLst>
          </a:cu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76" name="Line 9"/>
          <p:cNvSpPr>
            <a:spLocks noChangeShapeType="1"/>
          </p:cNvSpPr>
          <p:nvPr/>
        </p:nvSpPr>
        <p:spPr bwMode="auto">
          <a:xfrm rot="20365824" flipH="1">
            <a:off x="2798763" y="3884613"/>
            <a:ext cx="233362" cy="133350"/>
          </a:xfrm>
          <a:prstGeom prst="line">
            <a:avLst/>
          </a:prstGeom>
          <a:noFill/>
          <a:ln w="25400">
            <a:solidFill>
              <a:srgbClr val="33CC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77" name="Line 10"/>
          <p:cNvSpPr>
            <a:spLocks noChangeShapeType="1"/>
          </p:cNvSpPr>
          <p:nvPr/>
        </p:nvSpPr>
        <p:spPr bwMode="auto">
          <a:xfrm>
            <a:off x="1801815" y="3529014"/>
            <a:ext cx="733425" cy="3238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78" name="Line 11"/>
          <p:cNvSpPr>
            <a:spLocks noChangeShapeType="1"/>
          </p:cNvSpPr>
          <p:nvPr/>
        </p:nvSpPr>
        <p:spPr bwMode="auto">
          <a:xfrm rot="855002" flipV="1">
            <a:off x="2540001" y="3776665"/>
            <a:ext cx="26988" cy="793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79" name="Line 12"/>
          <p:cNvSpPr>
            <a:spLocks noChangeShapeType="1"/>
          </p:cNvSpPr>
          <p:nvPr/>
        </p:nvSpPr>
        <p:spPr bwMode="auto">
          <a:xfrm>
            <a:off x="2590800" y="37734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80" name="Line 13"/>
          <p:cNvSpPr>
            <a:spLocks noChangeShapeType="1"/>
          </p:cNvSpPr>
          <p:nvPr/>
        </p:nvSpPr>
        <p:spPr bwMode="auto">
          <a:xfrm rot="855002" flipV="1">
            <a:off x="1673227" y="3489326"/>
            <a:ext cx="150813" cy="1301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81" name="Line 14"/>
          <p:cNvSpPr>
            <a:spLocks noChangeShapeType="1"/>
          </p:cNvSpPr>
          <p:nvPr/>
        </p:nvSpPr>
        <p:spPr bwMode="auto">
          <a:xfrm rot="855002" flipV="1">
            <a:off x="1568453" y="3436940"/>
            <a:ext cx="150813" cy="1301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82" name="Line 15"/>
          <p:cNvSpPr>
            <a:spLocks noChangeShapeType="1"/>
          </p:cNvSpPr>
          <p:nvPr/>
        </p:nvSpPr>
        <p:spPr bwMode="auto">
          <a:xfrm rot="-741322">
            <a:off x="1568451" y="3527426"/>
            <a:ext cx="92076" cy="76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83" name="Line 16"/>
          <p:cNvSpPr>
            <a:spLocks noChangeShapeType="1"/>
          </p:cNvSpPr>
          <p:nvPr/>
        </p:nvSpPr>
        <p:spPr bwMode="auto">
          <a:xfrm rot="-369779">
            <a:off x="1724025" y="3444875"/>
            <a:ext cx="109538" cy="76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84" name="Line 17"/>
          <p:cNvSpPr>
            <a:spLocks noChangeShapeType="1"/>
          </p:cNvSpPr>
          <p:nvPr/>
        </p:nvSpPr>
        <p:spPr bwMode="auto">
          <a:xfrm rot="344547">
            <a:off x="2555875" y="3825875"/>
            <a:ext cx="26988" cy="344488"/>
          </a:xfrm>
          <a:prstGeom prst="line">
            <a:avLst/>
          </a:prstGeom>
          <a:noFill/>
          <a:ln w="254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85" name="Line 18"/>
          <p:cNvSpPr>
            <a:spLocks noChangeShapeType="1"/>
          </p:cNvSpPr>
          <p:nvPr/>
        </p:nvSpPr>
        <p:spPr bwMode="auto">
          <a:xfrm>
            <a:off x="2565400" y="4168778"/>
            <a:ext cx="101600" cy="138113"/>
          </a:xfrm>
          <a:prstGeom prst="line">
            <a:avLst/>
          </a:prstGeom>
          <a:noFill/>
          <a:ln w="254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86" name="Line 19"/>
          <p:cNvSpPr>
            <a:spLocks noChangeShapeType="1"/>
          </p:cNvSpPr>
          <p:nvPr/>
        </p:nvSpPr>
        <p:spPr bwMode="auto">
          <a:xfrm>
            <a:off x="2667001" y="4306889"/>
            <a:ext cx="1066800" cy="762000"/>
          </a:xfrm>
          <a:prstGeom prst="line">
            <a:avLst/>
          </a:prstGeom>
          <a:noFill/>
          <a:ln w="254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87" name="Line 20"/>
          <p:cNvSpPr>
            <a:spLocks noChangeShapeType="1"/>
          </p:cNvSpPr>
          <p:nvPr/>
        </p:nvSpPr>
        <p:spPr bwMode="auto">
          <a:xfrm>
            <a:off x="3733801" y="5068889"/>
            <a:ext cx="304800" cy="152400"/>
          </a:xfrm>
          <a:prstGeom prst="line">
            <a:avLst/>
          </a:prstGeom>
          <a:noFill/>
          <a:ln w="254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88" name="Line 21"/>
          <p:cNvSpPr>
            <a:spLocks noChangeShapeType="1"/>
          </p:cNvSpPr>
          <p:nvPr/>
        </p:nvSpPr>
        <p:spPr bwMode="auto">
          <a:xfrm>
            <a:off x="4038601" y="5221289"/>
            <a:ext cx="3200400" cy="152400"/>
          </a:xfrm>
          <a:prstGeom prst="line">
            <a:avLst/>
          </a:prstGeom>
          <a:noFill/>
          <a:ln w="254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89" name="Line 22"/>
          <p:cNvSpPr>
            <a:spLocks noChangeShapeType="1"/>
          </p:cNvSpPr>
          <p:nvPr/>
        </p:nvSpPr>
        <p:spPr bwMode="auto">
          <a:xfrm flipH="1">
            <a:off x="7162801" y="5373690"/>
            <a:ext cx="76200" cy="109536"/>
          </a:xfrm>
          <a:prstGeom prst="line">
            <a:avLst/>
          </a:prstGeom>
          <a:noFill/>
          <a:ln w="254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90" name="Rectangle 23"/>
          <p:cNvSpPr>
            <a:spLocks noChangeArrowheads="1"/>
          </p:cNvSpPr>
          <p:nvPr/>
        </p:nvSpPr>
        <p:spPr bwMode="auto">
          <a:xfrm rot="183840">
            <a:off x="6096001" y="5373689"/>
            <a:ext cx="304800" cy="762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191" name="Rectangle 24"/>
          <p:cNvSpPr>
            <a:spLocks noChangeArrowheads="1"/>
          </p:cNvSpPr>
          <p:nvPr/>
        </p:nvSpPr>
        <p:spPr bwMode="auto">
          <a:xfrm rot="183840">
            <a:off x="6629400" y="5410200"/>
            <a:ext cx="304800" cy="762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192" name="Line 25"/>
          <p:cNvSpPr>
            <a:spLocks noChangeShapeType="1"/>
          </p:cNvSpPr>
          <p:nvPr/>
        </p:nvSpPr>
        <p:spPr bwMode="auto">
          <a:xfrm rot="216884" flipH="1">
            <a:off x="6934201" y="5465763"/>
            <a:ext cx="255588" cy="0"/>
          </a:xfrm>
          <a:prstGeom prst="line">
            <a:avLst/>
          </a:prstGeom>
          <a:noFill/>
          <a:ln w="2540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93" name="Line 26"/>
          <p:cNvSpPr>
            <a:spLocks noChangeShapeType="1"/>
          </p:cNvSpPr>
          <p:nvPr/>
        </p:nvSpPr>
        <p:spPr bwMode="auto">
          <a:xfrm rot="216884" flipH="1">
            <a:off x="6400801" y="5419725"/>
            <a:ext cx="152400" cy="0"/>
          </a:xfrm>
          <a:prstGeom prst="line">
            <a:avLst/>
          </a:prstGeom>
          <a:noFill/>
          <a:ln w="25400">
            <a:solidFill>
              <a:srgbClr val="FFCC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94" name="Line 27"/>
          <p:cNvSpPr>
            <a:spLocks noChangeShapeType="1"/>
          </p:cNvSpPr>
          <p:nvPr/>
        </p:nvSpPr>
        <p:spPr bwMode="auto">
          <a:xfrm rot="216884" flipH="1">
            <a:off x="6554789" y="5370513"/>
            <a:ext cx="76200" cy="76200"/>
          </a:xfrm>
          <a:prstGeom prst="line">
            <a:avLst/>
          </a:prstGeom>
          <a:noFill/>
          <a:ln w="25400">
            <a:solidFill>
              <a:srgbClr val="FFCC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95" name="Line 28"/>
          <p:cNvSpPr>
            <a:spLocks noChangeShapeType="1"/>
          </p:cNvSpPr>
          <p:nvPr/>
        </p:nvSpPr>
        <p:spPr bwMode="auto">
          <a:xfrm rot="274163" flipH="1">
            <a:off x="6629401" y="5378451"/>
            <a:ext cx="381000" cy="9525"/>
          </a:xfrm>
          <a:prstGeom prst="line">
            <a:avLst/>
          </a:prstGeom>
          <a:noFill/>
          <a:ln w="25400">
            <a:solidFill>
              <a:srgbClr val="FFCC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96" name="Line 29"/>
          <p:cNvSpPr>
            <a:spLocks noChangeShapeType="1"/>
          </p:cNvSpPr>
          <p:nvPr/>
        </p:nvSpPr>
        <p:spPr bwMode="auto">
          <a:xfrm rot="216884" flipH="1" flipV="1">
            <a:off x="7004050" y="5383213"/>
            <a:ext cx="76200" cy="76200"/>
          </a:xfrm>
          <a:prstGeom prst="line">
            <a:avLst/>
          </a:prstGeom>
          <a:noFill/>
          <a:ln w="25400">
            <a:solidFill>
              <a:srgbClr val="FFCC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97" name="Line 34"/>
          <p:cNvSpPr>
            <a:spLocks noChangeShapeType="1"/>
          </p:cNvSpPr>
          <p:nvPr/>
        </p:nvSpPr>
        <p:spPr bwMode="auto">
          <a:xfrm flipH="1">
            <a:off x="4724400" y="4154489"/>
            <a:ext cx="228600" cy="123825"/>
          </a:xfrm>
          <a:prstGeom prst="lin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98" name="Line 35"/>
          <p:cNvSpPr>
            <a:spLocks noChangeShapeType="1"/>
          </p:cNvSpPr>
          <p:nvPr/>
        </p:nvSpPr>
        <p:spPr bwMode="auto">
          <a:xfrm flipH="1">
            <a:off x="4800601" y="3849688"/>
            <a:ext cx="304800" cy="381000"/>
          </a:xfrm>
          <a:prstGeom prst="lin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199" name="Line 36"/>
          <p:cNvSpPr>
            <a:spLocks noChangeShapeType="1"/>
          </p:cNvSpPr>
          <p:nvPr/>
        </p:nvSpPr>
        <p:spPr bwMode="auto">
          <a:xfrm flipH="1">
            <a:off x="4953000" y="4002088"/>
            <a:ext cx="152400" cy="152400"/>
          </a:xfrm>
          <a:prstGeom prst="lin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200" name="Line 37"/>
          <p:cNvSpPr>
            <a:spLocks noChangeShapeType="1"/>
          </p:cNvSpPr>
          <p:nvPr/>
        </p:nvSpPr>
        <p:spPr bwMode="auto">
          <a:xfrm flipH="1">
            <a:off x="4953000" y="4002088"/>
            <a:ext cx="381000" cy="152400"/>
          </a:xfrm>
          <a:prstGeom prst="lin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201" name="Line 38"/>
          <p:cNvSpPr>
            <a:spLocks noChangeShapeType="1"/>
          </p:cNvSpPr>
          <p:nvPr/>
        </p:nvSpPr>
        <p:spPr bwMode="auto">
          <a:xfrm rot="20674670" flipH="1">
            <a:off x="5257800" y="3925888"/>
            <a:ext cx="152400" cy="76200"/>
          </a:xfrm>
          <a:prstGeom prst="lin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202" name="Line 39"/>
          <p:cNvSpPr>
            <a:spLocks noChangeShapeType="1"/>
          </p:cNvSpPr>
          <p:nvPr/>
        </p:nvSpPr>
        <p:spPr bwMode="auto">
          <a:xfrm rot="21278497" flipH="1">
            <a:off x="5332413" y="3829051"/>
            <a:ext cx="393700" cy="152400"/>
          </a:xfrm>
          <a:prstGeom prst="lin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203" name="Line 41"/>
          <p:cNvSpPr>
            <a:spLocks noChangeShapeType="1"/>
          </p:cNvSpPr>
          <p:nvPr/>
        </p:nvSpPr>
        <p:spPr bwMode="auto">
          <a:xfrm flipH="1" flipV="1">
            <a:off x="4648200" y="3316288"/>
            <a:ext cx="76200" cy="228600"/>
          </a:xfrm>
          <a:prstGeom prst="line">
            <a:avLst/>
          </a:prstGeom>
          <a:noFill/>
          <a:ln w="25400">
            <a:solidFill>
              <a:srgbClr val="00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204" name="Line 42"/>
          <p:cNvSpPr>
            <a:spLocks noChangeShapeType="1"/>
          </p:cNvSpPr>
          <p:nvPr/>
        </p:nvSpPr>
        <p:spPr bwMode="auto">
          <a:xfrm rot="13263285" flipV="1">
            <a:off x="2846388" y="3652839"/>
            <a:ext cx="215900" cy="160337"/>
          </a:xfrm>
          <a:prstGeom prst="line">
            <a:avLst/>
          </a:prstGeom>
          <a:noFill/>
          <a:ln w="25400">
            <a:solidFill>
              <a:srgbClr val="99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205" name="Rectangle 43"/>
          <p:cNvSpPr>
            <a:spLocks noChangeArrowheads="1"/>
          </p:cNvSpPr>
          <p:nvPr/>
        </p:nvSpPr>
        <p:spPr bwMode="auto">
          <a:xfrm rot="4257526">
            <a:off x="3397250" y="3584576"/>
            <a:ext cx="76200" cy="152400"/>
          </a:xfrm>
          <a:prstGeom prst="rect">
            <a:avLst/>
          </a:prstGeom>
          <a:solidFill>
            <a:srgbClr val="80008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06" name="Line 44"/>
          <p:cNvSpPr>
            <a:spLocks noChangeShapeType="1"/>
          </p:cNvSpPr>
          <p:nvPr/>
        </p:nvSpPr>
        <p:spPr bwMode="auto">
          <a:xfrm rot="21414741" flipH="1">
            <a:off x="3079752" y="3692527"/>
            <a:ext cx="284163" cy="49213"/>
          </a:xfrm>
          <a:prstGeom prst="line">
            <a:avLst/>
          </a:prstGeom>
          <a:noFill/>
          <a:ln w="25400">
            <a:solidFill>
              <a:srgbClr val="99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213" name="Rectangle 51"/>
          <p:cNvSpPr>
            <a:spLocks noChangeArrowheads="1"/>
          </p:cNvSpPr>
          <p:nvPr/>
        </p:nvSpPr>
        <p:spPr bwMode="auto">
          <a:xfrm rot="219660">
            <a:off x="5105401" y="2782890"/>
            <a:ext cx="152400" cy="9842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14" name="Rectangle 52"/>
          <p:cNvSpPr>
            <a:spLocks noChangeArrowheads="1"/>
          </p:cNvSpPr>
          <p:nvPr/>
        </p:nvSpPr>
        <p:spPr bwMode="auto">
          <a:xfrm rot="3112852">
            <a:off x="2424113" y="2151063"/>
            <a:ext cx="152400" cy="98426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15" name="Rectangle 53"/>
          <p:cNvSpPr>
            <a:spLocks noChangeArrowheads="1"/>
          </p:cNvSpPr>
          <p:nvPr/>
        </p:nvSpPr>
        <p:spPr bwMode="auto">
          <a:xfrm rot="-771096">
            <a:off x="9353550" y="2525715"/>
            <a:ext cx="152400" cy="9842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16" name="Rectangle 54"/>
          <p:cNvSpPr>
            <a:spLocks noChangeArrowheads="1"/>
          </p:cNvSpPr>
          <p:nvPr/>
        </p:nvSpPr>
        <p:spPr bwMode="auto">
          <a:xfrm rot="1180436">
            <a:off x="9750426" y="1570041"/>
            <a:ext cx="152400" cy="9842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17" name="Rectangle 55"/>
          <p:cNvSpPr>
            <a:spLocks noChangeArrowheads="1"/>
          </p:cNvSpPr>
          <p:nvPr/>
        </p:nvSpPr>
        <p:spPr bwMode="auto">
          <a:xfrm rot="181585">
            <a:off x="7151689" y="1166816"/>
            <a:ext cx="152400" cy="9842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18" name="Rectangle 56"/>
          <p:cNvSpPr>
            <a:spLocks noChangeArrowheads="1"/>
          </p:cNvSpPr>
          <p:nvPr/>
        </p:nvSpPr>
        <p:spPr bwMode="auto">
          <a:xfrm rot="-581619">
            <a:off x="4022726" y="1303341"/>
            <a:ext cx="152400" cy="9842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23" name="Text Box 61"/>
          <p:cNvSpPr txBox="1">
            <a:spLocks noChangeArrowheads="1"/>
          </p:cNvSpPr>
          <p:nvPr/>
        </p:nvSpPr>
        <p:spPr bwMode="auto">
          <a:xfrm>
            <a:off x="9347151" y="2590803"/>
            <a:ext cx="423965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4" rIns="91428" bIns="45714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  <a:latin typeface="Helvetica" charset="0"/>
                <a:cs typeface="Helvetica" charset="0"/>
              </a:rPr>
              <a:t>RF</a:t>
            </a:r>
          </a:p>
        </p:txBody>
      </p:sp>
      <p:sp>
        <p:nvSpPr>
          <p:cNvPr id="7228" name="Line 66"/>
          <p:cNvSpPr>
            <a:spLocks noChangeShapeType="1"/>
          </p:cNvSpPr>
          <p:nvPr/>
        </p:nvSpPr>
        <p:spPr bwMode="auto">
          <a:xfrm>
            <a:off x="2360614" y="3741738"/>
            <a:ext cx="220661" cy="100012"/>
          </a:xfrm>
          <a:prstGeom prst="line">
            <a:avLst/>
          </a:prstGeom>
          <a:noFill/>
          <a:ln w="254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229" name="Oval 67"/>
          <p:cNvSpPr>
            <a:spLocks noChangeArrowheads="1"/>
          </p:cNvSpPr>
          <p:nvPr/>
        </p:nvSpPr>
        <p:spPr bwMode="auto">
          <a:xfrm>
            <a:off x="2568575" y="3722690"/>
            <a:ext cx="473076" cy="166687"/>
          </a:xfrm>
          <a:prstGeom prst="ellipse">
            <a:avLst/>
          </a:prstGeom>
          <a:noFill/>
          <a:ln w="25400">
            <a:solidFill>
              <a:srgbClr val="33CC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30" name="Oval 68"/>
          <p:cNvSpPr>
            <a:spLocks noChangeArrowheads="1"/>
          </p:cNvSpPr>
          <p:nvPr/>
        </p:nvSpPr>
        <p:spPr bwMode="auto">
          <a:xfrm>
            <a:off x="2819400" y="3746502"/>
            <a:ext cx="1981200" cy="758825"/>
          </a:xfrm>
          <a:prstGeom prst="ellips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31" name="Freeform 69"/>
          <p:cNvSpPr>
            <a:spLocks/>
          </p:cNvSpPr>
          <p:nvPr/>
        </p:nvSpPr>
        <p:spPr bwMode="auto">
          <a:xfrm>
            <a:off x="2230439" y="3656014"/>
            <a:ext cx="246062" cy="107950"/>
          </a:xfrm>
          <a:custGeom>
            <a:avLst/>
            <a:gdLst>
              <a:gd name="T0" fmla="*/ 0 w 126"/>
              <a:gd name="T1" fmla="*/ 2147483647 h 67"/>
              <a:gd name="T2" fmla="*/ 2147483647 w 126"/>
              <a:gd name="T3" fmla="*/ 2147483647 h 67"/>
              <a:gd name="T4" fmla="*/ 2147483647 w 126"/>
              <a:gd name="T5" fmla="*/ 2147483647 h 67"/>
              <a:gd name="T6" fmla="*/ 2147483647 w 126"/>
              <a:gd name="T7" fmla="*/ 0 h 67"/>
              <a:gd name="T8" fmla="*/ 0 w 126"/>
              <a:gd name="T9" fmla="*/ 2147483647 h 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67"/>
              <a:gd name="T17" fmla="*/ 126 w 126"/>
              <a:gd name="T18" fmla="*/ 67 h 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67">
                <a:moveTo>
                  <a:pt x="0" y="24"/>
                </a:moveTo>
                <a:lnTo>
                  <a:pt x="93" y="67"/>
                </a:lnTo>
                <a:lnTo>
                  <a:pt x="126" y="45"/>
                </a:lnTo>
                <a:lnTo>
                  <a:pt x="33" y="0"/>
                </a:lnTo>
                <a:lnTo>
                  <a:pt x="0" y="24"/>
                </a:lnTo>
                <a:close/>
              </a:path>
            </a:pathLst>
          </a:custGeom>
          <a:solidFill>
            <a:srgbClr val="0066FF"/>
          </a:solidFill>
          <a:ln w="9525">
            <a:solidFill>
              <a:srgbClr val="0066FF"/>
            </a:solidFill>
            <a:round/>
            <a:headEnd/>
            <a:tailEnd/>
          </a:ln>
        </p:spPr>
        <p:txBody>
          <a:bodyPr lIns="91428" tIns="45714" rIns="91428" bIns="45714"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482988" y="1219202"/>
            <a:ext cx="8533588" cy="4161186"/>
            <a:chOff x="-41012" y="1219202"/>
            <a:chExt cx="8533588" cy="4161186"/>
          </a:xfrm>
        </p:grpSpPr>
        <p:sp>
          <p:nvSpPr>
            <p:cNvPr id="7207" name="Text Box 45"/>
            <p:cNvSpPr txBox="1">
              <a:spLocks noChangeArrowheads="1"/>
            </p:cNvSpPr>
            <p:nvPr/>
          </p:nvSpPr>
          <p:spPr bwMode="auto">
            <a:xfrm>
              <a:off x="4216400" y="1616076"/>
              <a:ext cx="106203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270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RHIC</a:t>
              </a:r>
            </a:p>
          </p:txBody>
        </p:sp>
        <p:sp>
          <p:nvSpPr>
            <p:cNvPr id="7208" name="Text Box 46"/>
            <p:cNvSpPr txBox="1">
              <a:spLocks noChangeArrowheads="1"/>
            </p:cNvSpPr>
            <p:nvPr/>
          </p:nvSpPr>
          <p:spPr bwMode="auto">
            <a:xfrm>
              <a:off x="1481038" y="3284540"/>
              <a:ext cx="668539" cy="316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NSRL</a:t>
              </a:r>
            </a:p>
          </p:txBody>
        </p:sp>
        <p:sp>
          <p:nvSpPr>
            <p:cNvPr id="7209" name="Text Box 47"/>
            <p:cNvSpPr txBox="1">
              <a:spLocks noChangeArrowheads="1"/>
            </p:cNvSpPr>
            <p:nvPr/>
          </p:nvSpPr>
          <p:spPr bwMode="auto">
            <a:xfrm>
              <a:off x="-41012" y="3175001"/>
              <a:ext cx="736075" cy="307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LINAC</a:t>
              </a:r>
            </a:p>
          </p:txBody>
        </p:sp>
        <p:sp>
          <p:nvSpPr>
            <p:cNvPr id="7210" name="Text Box 48"/>
            <p:cNvSpPr txBox="1">
              <a:spLocks noChangeArrowheads="1"/>
            </p:cNvSpPr>
            <p:nvPr/>
          </p:nvSpPr>
          <p:spPr bwMode="auto">
            <a:xfrm>
              <a:off x="926467" y="3476626"/>
              <a:ext cx="858518" cy="316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Booster</a:t>
              </a:r>
            </a:p>
          </p:txBody>
        </p:sp>
        <p:sp>
          <p:nvSpPr>
            <p:cNvPr id="7211" name="Text Box 49"/>
            <p:cNvSpPr txBox="1">
              <a:spLocks noChangeArrowheads="1"/>
            </p:cNvSpPr>
            <p:nvPr/>
          </p:nvSpPr>
          <p:spPr bwMode="auto">
            <a:xfrm>
              <a:off x="1907455" y="3886200"/>
              <a:ext cx="712643" cy="384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90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AGS</a:t>
              </a:r>
            </a:p>
          </p:txBody>
        </p:sp>
        <p:sp>
          <p:nvSpPr>
            <p:cNvPr id="7212" name="Text Box 50"/>
            <p:cNvSpPr txBox="1">
              <a:spLocks noChangeArrowheads="1"/>
            </p:cNvSpPr>
            <p:nvPr/>
          </p:nvSpPr>
          <p:spPr bwMode="auto">
            <a:xfrm>
              <a:off x="4680640" y="5072624"/>
              <a:ext cx="966907" cy="307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Tandems</a:t>
              </a:r>
            </a:p>
          </p:txBody>
        </p:sp>
        <p:sp>
          <p:nvSpPr>
            <p:cNvPr id="7219" name="Text Box 57"/>
            <p:cNvSpPr txBox="1">
              <a:spLocks noChangeArrowheads="1"/>
            </p:cNvSpPr>
            <p:nvPr/>
          </p:nvSpPr>
          <p:spPr bwMode="auto">
            <a:xfrm>
              <a:off x="3818866" y="2905127"/>
              <a:ext cx="660132" cy="307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STAR</a:t>
              </a:r>
            </a:p>
          </p:txBody>
        </p:sp>
        <p:sp>
          <p:nvSpPr>
            <p:cNvPr id="7220" name="Text Box 58"/>
            <p:cNvSpPr txBox="1">
              <a:spLocks noChangeArrowheads="1"/>
            </p:cNvSpPr>
            <p:nvPr/>
          </p:nvSpPr>
          <p:spPr bwMode="auto">
            <a:xfrm>
              <a:off x="283529" y="2286002"/>
              <a:ext cx="1072705" cy="307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(s)PHENIX</a:t>
              </a:r>
            </a:p>
          </p:txBody>
        </p:sp>
        <p:sp>
          <p:nvSpPr>
            <p:cNvPr id="7221" name="Text Box 59"/>
            <p:cNvSpPr txBox="1">
              <a:spLocks noChangeArrowheads="1"/>
            </p:cNvSpPr>
            <p:nvPr/>
          </p:nvSpPr>
          <p:spPr bwMode="auto">
            <a:xfrm>
              <a:off x="2080074" y="1393826"/>
              <a:ext cx="1507120" cy="523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(PHOBOS)</a:t>
              </a:r>
              <a:b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Electron lenses</a:t>
              </a:r>
            </a:p>
          </p:txBody>
        </p:sp>
        <p:sp>
          <p:nvSpPr>
            <p:cNvPr id="7222" name="Text Box 60"/>
            <p:cNvSpPr txBox="1">
              <a:spLocks noChangeArrowheads="1"/>
            </p:cNvSpPr>
            <p:nvPr/>
          </p:nvSpPr>
          <p:spPr bwMode="auto">
            <a:xfrm>
              <a:off x="4921764" y="1219202"/>
              <a:ext cx="1861110" cy="316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Polarized Jet Target</a:t>
              </a:r>
            </a:p>
          </p:txBody>
        </p:sp>
        <p:sp>
          <p:nvSpPr>
            <p:cNvPr id="7224" name="Text Box 62"/>
            <p:cNvSpPr txBox="1">
              <a:spLocks noChangeArrowheads="1"/>
            </p:cNvSpPr>
            <p:nvPr/>
          </p:nvSpPr>
          <p:spPr bwMode="auto">
            <a:xfrm>
              <a:off x="6906910" y="1647827"/>
              <a:ext cx="1585666" cy="523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(BRAHMS)</a:t>
              </a:r>
              <a:b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Electron cooling</a:t>
              </a:r>
            </a:p>
          </p:txBody>
        </p:sp>
        <p:sp>
          <p:nvSpPr>
            <p:cNvPr id="7232" name="Text Box 70"/>
            <p:cNvSpPr txBox="1">
              <a:spLocks noChangeArrowheads="1"/>
            </p:cNvSpPr>
            <p:nvPr/>
          </p:nvSpPr>
          <p:spPr bwMode="auto">
            <a:xfrm>
              <a:off x="545887" y="3352801"/>
              <a:ext cx="603677" cy="307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EBIS</a:t>
              </a:r>
            </a:p>
          </p:txBody>
        </p:sp>
        <p:sp>
          <p:nvSpPr>
            <p:cNvPr id="7233" name="Text Box 70"/>
            <p:cNvSpPr txBox="1">
              <a:spLocks noChangeArrowheads="1"/>
            </p:cNvSpPr>
            <p:nvPr/>
          </p:nvSpPr>
          <p:spPr bwMode="auto">
            <a:xfrm>
              <a:off x="343052" y="3806826"/>
              <a:ext cx="595010" cy="307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BLIP</a:t>
              </a:r>
            </a:p>
          </p:txBody>
        </p:sp>
        <p:sp>
          <p:nvSpPr>
            <p:cNvPr id="68" name="Text Box 70"/>
            <p:cNvSpPr txBox="1">
              <a:spLocks noChangeArrowheads="1"/>
            </p:cNvSpPr>
            <p:nvPr/>
          </p:nvSpPr>
          <p:spPr bwMode="auto">
            <a:xfrm>
              <a:off x="4607794" y="4572002"/>
              <a:ext cx="523727" cy="307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solidFill>
                    <a:schemeClr val="bg1"/>
                  </a:solidFill>
                  <a:latin typeface="Helvetica" charset="0"/>
                  <a:cs typeface="Helvetica" charset="0"/>
                </a:rPr>
                <a:t>TPL</a:t>
              </a: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6233789" y="2964989"/>
            <a:ext cx="5803178" cy="233910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Collisions	: 12 Jun 2000 – </a:t>
            </a:r>
            <a:r>
              <a:rPr lang="en-US" sz="2000" b="1" dirty="0">
                <a:solidFill>
                  <a:srgbClr val="FF0000"/>
                </a:solidFill>
              </a:rPr>
              <a:t>6 Feb 2026</a:t>
            </a:r>
            <a:endParaRPr lang="en-US" b="1" dirty="0">
              <a:solidFill>
                <a:srgbClr val="FF0000"/>
              </a:solidFill>
            </a:endParaRPr>
          </a:p>
          <a:p>
            <a:pPr algn="l"/>
            <a:r>
              <a:rPr lang="en-US" dirty="0"/>
              <a:t>Circumference   	: 3.8 km</a:t>
            </a:r>
          </a:p>
          <a:p>
            <a:pPr algn="l"/>
            <a:r>
              <a:rPr lang="en-US" dirty="0"/>
              <a:t>Max dipole field	: 3.5 T</a:t>
            </a:r>
            <a:br>
              <a:rPr lang="en-US" dirty="0"/>
            </a:br>
            <a:r>
              <a:rPr lang="en-US" dirty="0"/>
              <a:t>Energy               	: 255 GeV polarized p</a:t>
            </a:r>
            <a:br>
              <a:rPr lang="en-US" dirty="0"/>
            </a:br>
            <a:r>
              <a:rPr lang="en-US" dirty="0"/>
              <a:t>	   	: 100 GeV/nucleon Au</a:t>
            </a:r>
          </a:p>
          <a:p>
            <a:r>
              <a:rPr lang="en-US" dirty="0"/>
              <a:t>Species          	: p</a:t>
            </a:r>
            <a:r>
              <a:rPr lang="en-US" dirty="0">
                <a:latin typeface="Wingdings 3" charset="2"/>
                <a:cs typeface="Wingdings 3" charset="2"/>
              </a:rPr>
              <a:t>h</a:t>
            </a:r>
            <a:r>
              <a:rPr lang="en-US" dirty="0"/>
              <a:t> to U (incl. asymmetric)</a:t>
            </a:r>
            <a:br>
              <a:rPr lang="en-US" dirty="0"/>
            </a:br>
            <a:r>
              <a:rPr lang="en-US" dirty="0"/>
              <a:t>Experiments	: BRAHMS, PHOBOS, pp2pp, AnDY, </a:t>
            </a:r>
          </a:p>
          <a:p>
            <a:r>
              <a:rPr lang="en-US" dirty="0"/>
              <a:t>		  RHICf, PHENIX, STAR, sPHENIX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5589" y="172038"/>
            <a:ext cx="11049000" cy="960294"/>
          </a:xfrm>
        </p:spPr>
        <p:txBody>
          <a:bodyPr>
            <a:normAutofit/>
          </a:bodyPr>
          <a:lstStyle/>
          <a:p>
            <a:r>
              <a:rPr lang="en-US" sz="3600" dirty="0"/>
              <a:t>Relativistic Heavy Ion Collider – main parameters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4B3FDFD-8ED9-C320-44B7-FCE8CB9C9989}"/>
              </a:ext>
            </a:extLst>
          </p:cNvPr>
          <p:cNvGrpSpPr/>
          <p:nvPr/>
        </p:nvGrpSpPr>
        <p:grpSpPr>
          <a:xfrm>
            <a:off x="119117" y="1500264"/>
            <a:ext cx="3934094" cy="5287885"/>
            <a:chOff x="119117" y="1500264"/>
            <a:chExt cx="3934094" cy="52878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73C348-B72D-AC94-1652-47F966D00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117" y="1500264"/>
              <a:ext cx="3934094" cy="528788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22246C-E568-8C78-4D33-D58A0A1D4B1B}"/>
                </a:ext>
              </a:extLst>
            </p:cNvPr>
            <p:cNvSpPr txBox="1"/>
            <p:nvPr/>
          </p:nvSpPr>
          <p:spPr>
            <a:xfrm>
              <a:off x="140624" y="5815227"/>
              <a:ext cx="3647152" cy="92333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DOE Under Secretary for Science</a:t>
              </a:r>
              <a:br>
                <a:rPr lang="en-US" dirty="0"/>
              </a:br>
              <a:r>
                <a:rPr lang="en-US" dirty="0"/>
                <a:t>Dario Gil ending last RHIC store</a:t>
              </a:r>
              <a:br>
                <a:rPr lang="en-US" dirty="0"/>
              </a:br>
              <a:r>
                <a:rPr lang="en-US"/>
                <a:t>(oxygen-oxygen)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7141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1" y="228600"/>
            <a:ext cx="8126919" cy="6342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820" y="171194"/>
            <a:ext cx="7688580" cy="47748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RHIC Design Manual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8534400" y="6553200"/>
            <a:ext cx="4572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 </a:t>
            </a:r>
            <a:fld id="{6DDFC27F-93F2-477E-AD06-9129FC5F425E}" type="slidenum">
              <a:rPr lang="en-US" smtClean="0"/>
              <a:pPr>
                <a:defRPr/>
              </a:pPr>
              <a:t>11</a:t>
            </a:fld>
            <a:r>
              <a:rPr lang="en-US"/>
              <a:t> </a:t>
            </a:r>
            <a:endParaRPr lang="en-US" sz="800" dirty="0">
              <a:latin typeface="Times New Roman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362200" y="1447800"/>
            <a:ext cx="7391400" cy="381000"/>
            <a:chOff x="838200" y="1447800"/>
            <a:chExt cx="7391400" cy="381000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4953000" y="1447800"/>
              <a:ext cx="3276600" cy="0"/>
            </a:xfrm>
            <a:prstGeom prst="lin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>
              <a:off x="838200" y="1828800"/>
              <a:ext cx="381000" cy="0"/>
            </a:xfrm>
            <a:prstGeom prst="lin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" name="TextBox 9"/>
          <p:cNvSpPr txBox="1"/>
          <p:nvPr/>
        </p:nvSpPr>
        <p:spPr>
          <a:xfrm>
            <a:off x="7045109" y="752326"/>
            <a:ext cx="504529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reached 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88×10</a:t>
            </a:r>
            <a:r>
              <a:rPr lang="en-US" sz="20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20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(44x design)</a:t>
            </a:r>
            <a:endParaRPr lang="en-US" sz="20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3962400" y="3124200"/>
            <a:ext cx="2590800" cy="0"/>
          </a:xfrm>
          <a:prstGeom prst="line">
            <a:avLst/>
          </a:prstGeom>
          <a:noFill/>
          <a:ln w="2540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031065" y="2381190"/>
            <a:ext cx="7231467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reached </a:t>
            </a:r>
            <a:r>
              <a:rPr lang="en-US" sz="2000" i="1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</a:t>
            </a:r>
            <a:r>
              <a:rPr 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24.8×10</a:t>
            </a:r>
            <a:r>
              <a:rPr lang="en-US" sz="2000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r>
              <a:rPr 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2000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baseline="30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(25x design) with P</a:t>
            </a:r>
            <a:r>
              <a:rPr lang="en-US" sz="2000" baseline="-25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</a:t>
            </a:r>
            <a:r>
              <a:rPr lang="en-US" sz="2000" dirty="0">
                <a:solidFill>
                  <a:srgbClr val="0432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57%</a:t>
            </a:r>
            <a:endParaRPr lang="en-US" sz="2000" baseline="30000" dirty="0">
              <a:solidFill>
                <a:srgbClr val="0432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886200" y="1828800"/>
            <a:ext cx="5791200" cy="0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4" name="Group 23"/>
          <p:cNvGrpSpPr/>
          <p:nvPr/>
        </p:nvGrpSpPr>
        <p:grpSpPr>
          <a:xfrm>
            <a:off x="2362200" y="4495800"/>
            <a:ext cx="7391400" cy="304800"/>
            <a:chOff x="914400" y="4495800"/>
            <a:chExt cx="7391400" cy="304800"/>
          </a:xfrm>
        </p:grpSpPr>
        <p:cxnSp>
          <p:nvCxnSpPr>
            <p:cNvPr id="20" name="Straight Connector 19"/>
            <p:cNvCxnSpPr/>
            <p:nvPr/>
          </p:nvCxnSpPr>
          <p:spPr bwMode="auto">
            <a:xfrm>
              <a:off x="6934200" y="4495800"/>
              <a:ext cx="1371600" cy="0"/>
            </a:xfrm>
            <a:prstGeom prst="lin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 bwMode="auto">
            <a:xfrm>
              <a:off x="914400" y="4800600"/>
              <a:ext cx="4343400" cy="0"/>
            </a:xfrm>
            <a:prstGeom prst="lin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15989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D273-A436-A51A-8BD4-70901D05E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design choices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FB128-6743-41E3-3BFC-352D406DD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182" y="1574613"/>
            <a:ext cx="11049000" cy="420718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2 rings (almost independent) =&gt; flexibility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Dipole first IR =&gt; flexibility (only 6 common magnets, </a:t>
            </a:r>
            <a:br>
              <a:rPr lang="en-US" dirty="0"/>
            </a:br>
            <a:r>
              <a:rPr lang="en-US" dirty="0"/>
              <a:t>ran at burn-off limit, more focusing not very helpful)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3.5 T dipole field =&gt; high enough to create QGP (wasn’t really known), low enough to control cost/performance risk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Crossing transition =&gt; was a risk with </a:t>
            </a:r>
            <a:r>
              <a:rPr lang="en-US" dirty="0" err="1"/>
              <a:t>sc</a:t>
            </a:r>
            <a:r>
              <a:rPr lang="en-US" dirty="0"/>
              <a:t> magnets </a:t>
            </a:r>
            <a:br>
              <a:rPr lang="en-US" dirty="0"/>
            </a:br>
            <a:r>
              <a:rPr lang="en-US" dirty="0"/>
              <a:t>(issue with electron clouds, could be resolved)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Nested IR PS (ok but not easy)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(Stainless steel pipe not coated =&gt; was ok for RHIC, not EIC)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E4F2D4-63C7-7F46-82F6-78BBD105D6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12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14253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ic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1" y="914400"/>
            <a:ext cx="6095999" cy="51599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060" y="137755"/>
            <a:ext cx="9161780" cy="544367"/>
          </a:xfrm>
        </p:spPr>
        <p:txBody>
          <a:bodyPr>
            <a:normAutofit/>
          </a:bodyPr>
          <a:lstStyle/>
          <a:p>
            <a:r>
              <a:rPr lang="en-US" sz="3200" dirty="0"/>
              <a:t>RHIC Design Manual (July 1998)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>
          <a:xfrm>
            <a:off x="76200" y="6553200"/>
            <a:ext cx="17526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r"/>
              </a:tabLs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Wolfram Fischer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8534400" y="6553200"/>
            <a:ext cx="4572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 </a:t>
            </a:r>
            <a:fld id="{6DDFC27F-93F2-477E-AD06-9129FC5F425E}" type="slidenum">
              <a:rPr lang="en-US" smtClean="0"/>
              <a:pPr>
                <a:defRPr/>
              </a:pPr>
              <a:t>13</a:t>
            </a:fld>
            <a:r>
              <a:rPr lang="en-US"/>
              <a:t> </a:t>
            </a:r>
            <a:endParaRPr lang="en-US" sz="800" dirty="0"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609600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>
                <a:solidFill>
                  <a:srgbClr val="0000FF"/>
                </a:solidFill>
              </a:rPr>
              <a:t>IR design with beam splitting DX dipoles first</a:t>
            </a:r>
          </a:p>
        </p:txBody>
      </p:sp>
      <p:pic>
        <p:nvPicPr>
          <p:cNvPr id="7" name="Picture 6" descr="2001-1127 DX Crotch Triple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6112" y="3505200"/>
            <a:ext cx="4470400" cy="3352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77000" y="541020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dirty="0"/>
              <a:t>DX dipole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63000" y="4338935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D0,Q1—Q3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60951" y="256907"/>
            <a:ext cx="3159839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/>
              <a:t>DX dipoles</a:t>
            </a:r>
          </a:p>
          <a:p>
            <a:pPr marL="342900" indent="-342900">
              <a:buFont typeface="Arial"/>
              <a:buChar char="•"/>
            </a:pPr>
            <a:r>
              <a:rPr lang="en-US" i="1" dirty="0">
                <a:latin typeface="Times New Roman"/>
                <a:cs typeface="Times New Roman"/>
              </a:rPr>
              <a:t>L</a:t>
            </a:r>
            <a:r>
              <a:rPr lang="en-US" baseline="-25000" dirty="0">
                <a:latin typeface="Times New Roman"/>
                <a:cs typeface="Times New Roman"/>
              </a:rPr>
              <a:t>mag</a:t>
            </a:r>
            <a:r>
              <a:rPr lang="en-US" dirty="0"/>
              <a:t> = 3.7 </a:t>
            </a:r>
            <a:r>
              <a:rPr lang="en-US" dirty="0">
                <a:latin typeface="Times New Roman"/>
                <a:cs typeface="Times New Roman"/>
              </a:rPr>
              <a:t>m</a:t>
            </a:r>
            <a:r>
              <a:rPr lang="en-US" dirty="0"/>
              <a:t>, </a:t>
            </a:r>
            <a:r>
              <a:rPr lang="en-US" i="1" dirty="0">
                <a:latin typeface="Times New Roman"/>
                <a:cs typeface="Times New Roman"/>
              </a:rPr>
              <a:t>B</a:t>
            </a:r>
            <a:r>
              <a:rPr lang="en-US" baseline="-25000" dirty="0">
                <a:latin typeface="Times New Roman"/>
                <a:cs typeface="Times New Roman"/>
              </a:rPr>
              <a:t>max</a:t>
            </a:r>
            <a:r>
              <a:rPr lang="en-US" dirty="0"/>
              <a:t> = 4.3 </a:t>
            </a:r>
            <a:r>
              <a:rPr lang="en-US" dirty="0">
                <a:latin typeface="Times New Roman"/>
                <a:cs typeface="Times New Roman"/>
              </a:rPr>
              <a:t>T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large aperture </a:t>
            </a:r>
            <a:br>
              <a:rPr lang="en-US" dirty="0"/>
            </a:br>
            <a:r>
              <a:rPr lang="en-US" sz="1600" dirty="0"/>
              <a:t>(18 cm coil ID)</a:t>
            </a:r>
          </a:p>
          <a:p>
            <a:pPr marL="342900" indent="-342900">
              <a:buFont typeface="Arial"/>
              <a:buChar char="•"/>
            </a:pPr>
            <a:r>
              <a:rPr lang="en-US" dirty="0"/>
              <a:t>only magnets that </a:t>
            </a:r>
            <a:br>
              <a:rPr lang="en-US" dirty="0"/>
            </a:br>
            <a:r>
              <a:rPr lang="en-US" dirty="0"/>
              <a:t>need training </a:t>
            </a:r>
            <a:br>
              <a:rPr lang="en-US" dirty="0"/>
            </a:br>
            <a:r>
              <a:rPr lang="en-US" sz="1600" dirty="0"/>
              <a:t>(~5 for IR6/8 only)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4711571" y="2527055"/>
            <a:ext cx="712501" cy="158774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F15847-C35B-B2B5-905D-82D7C213016E}"/>
              </a:ext>
            </a:extLst>
          </p:cNvPr>
          <p:cNvSpPr txBox="1"/>
          <p:nvPr/>
        </p:nvSpPr>
        <p:spPr>
          <a:xfrm>
            <a:off x="7462632" y="3091190"/>
            <a:ext cx="214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Symbol" pitchFamily="2" charset="2"/>
              </a:rPr>
              <a:t> </a:t>
            </a:r>
            <a:r>
              <a:rPr lang="en-US" dirty="0"/>
              <a:t>Interaction Point</a:t>
            </a:r>
          </a:p>
        </p:txBody>
      </p:sp>
    </p:spTree>
    <p:extLst>
      <p:ext uri="{BB962C8B-B14F-4D97-AF65-F5344CB8AC3E}">
        <p14:creationId xmlns:p14="http://schemas.microsoft.com/office/powerpoint/2010/main" val="149138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0871E-6 2.08189E-6 L -0.0007 0.0515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6E7AB-4135-0E4F-BE3F-0F9881276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742315"/>
          </a:xfrm>
        </p:spPr>
        <p:txBody>
          <a:bodyPr/>
          <a:lstStyle/>
          <a:p>
            <a:r>
              <a:rPr lang="en-US" dirty="0"/>
              <a:t>Transition crossing – with sc magnets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81460-30FC-1E4D-BD44-3A6B7AB6E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14</a:t>
            </a:fld>
            <a:endParaRPr lang="en-US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850D7F-7963-6B47-B9E2-4AFAD09337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562" y="1503154"/>
            <a:ext cx="5963958" cy="47249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3DFB49-12C3-9340-9B7F-8960CABCB13B}"/>
              </a:ext>
            </a:extLst>
          </p:cNvPr>
          <p:cNvSpPr txBox="1"/>
          <p:nvPr/>
        </p:nvSpPr>
        <p:spPr>
          <a:xfrm>
            <a:off x="2113249" y="6550223"/>
            <a:ext cx="8406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[M. Harrison, S. Peggs, and T. Roser, “The RHIC accelerator”, Annu. Rev. </a:t>
            </a:r>
            <a:r>
              <a:rPr lang="en-US" sz="1400" dirty="0" err="1"/>
              <a:t>Nucl</a:t>
            </a:r>
            <a:r>
              <a:rPr lang="en-US" sz="1400" dirty="0"/>
              <a:t>. Sci. 2002. 52:425-369]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7E3463-BE83-8440-8FD9-82B5D701905E}"/>
              </a:ext>
            </a:extLst>
          </p:cNvPr>
          <p:cNvSpPr txBox="1"/>
          <p:nvPr/>
        </p:nvSpPr>
        <p:spPr>
          <a:xfrm>
            <a:off x="7473244" y="1879600"/>
            <a:ext cx="41472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Topic of Jie Wei’s </a:t>
            </a:r>
            <a:br>
              <a:rPr lang="en-US" sz="2400" dirty="0"/>
            </a:br>
            <a:r>
              <a:rPr lang="en-US" sz="2400" dirty="0"/>
              <a:t>PhD thesis (1989)</a:t>
            </a:r>
          </a:p>
          <a:p>
            <a:endParaRPr lang="en-US" sz="2400" dirty="0"/>
          </a:p>
          <a:p>
            <a:r>
              <a:rPr lang="en-US" sz="2400" dirty="0"/>
              <a:t>Did limit intensity </a:t>
            </a:r>
            <a:br>
              <a:rPr lang="en-US" sz="2400" dirty="0"/>
            </a:br>
            <a:r>
              <a:rPr lang="en-US" sz="2400" dirty="0"/>
              <a:t>for some time: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Initially no gamma-t quads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Electron clouds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Instabilities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01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3457DD-86FE-2247-9FFE-9B25381E3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373" y="230647"/>
            <a:ext cx="9835252" cy="647199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1ABD6CF-52E5-4D97-191D-AE50817B79B2}"/>
              </a:ext>
            </a:extLst>
          </p:cNvPr>
          <p:cNvGrpSpPr/>
          <p:nvPr/>
        </p:nvGrpSpPr>
        <p:grpSpPr>
          <a:xfrm>
            <a:off x="1539088" y="553162"/>
            <a:ext cx="10216401" cy="5826963"/>
            <a:chOff x="1404099" y="523761"/>
            <a:chExt cx="10216401" cy="5826963"/>
          </a:xfrm>
          <a:solidFill>
            <a:schemeClr val="bg1"/>
          </a:solidFill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6BD8D44-8F7E-454F-974B-CC22E554D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4099" y="523761"/>
              <a:ext cx="7824779" cy="5826963"/>
            </a:xfrm>
            <a:prstGeom prst="rect">
              <a:avLst/>
            </a:prstGeom>
            <a:grpFill/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F07F320-758B-404B-871C-CE3DB6E4487D}"/>
                </a:ext>
              </a:extLst>
            </p:cNvPr>
            <p:cNvSpPr txBox="1"/>
            <p:nvPr/>
          </p:nvSpPr>
          <p:spPr>
            <a:xfrm>
              <a:off x="9242926" y="2934404"/>
              <a:ext cx="2377574" cy="34163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dirty="0"/>
                <a:t>Claudia Ratti,</a:t>
              </a:r>
            </a:p>
            <a:p>
              <a:r>
                <a:rPr lang="en-US" dirty="0"/>
                <a:t>University of Houston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C8C56C-E66F-414E-BF1A-FC7EDBE09503}"/>
              </a:ext>
            </a:extLst>
          </p:cNvPr>
          <p:cNvGrpSpPr/>
          <p:nvPr/>
        </p:nvGrpSpPr>
        <p:grpSpPr>
          <a:xfrm>
            <a:off x="1268632" y="0"/>
            <a:ext cx="9654735" cy="6858000"/>
            <a:chOff x="1268632" y="0"/>
            <a:chExt cx="9654735" cy="6858000"/>
          </a:xfrm>
          <a:solidFill>
            <a:schemeClr val="bg2"/>
          </a:solidFill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96BB8A3-BDF0-C340-9B69-2BB0AD43C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8632" y="0"/>
              <a:ext cx="9654735" cy="6858000"/>
            </a:xfrm>
            <a:prstGeom prst="rect">
              <a:avLst/>
            </a:prstGeom>
            <a:grpFill/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96D824-D77B-4343-ADC2-DBDAF10B2570}"/>
                </a:ext>
              </a:extLst>
            </p:cNvPr>
            <p:cNvSpPr txBox="1"/>
            <p:nvPr/>
          </p:nvSpPr>
          <p:spPr>
            <a:xfrm>
              <a:off x="8496744" y="154429"/>
              <a:ext cx="1954381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RHIC CDR, 1986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8BA48F-92C8-114B-B8AE-A390FFB80B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15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5493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E4CDD7-4534-6E43-8421-C902DB740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16</a:t>
            </a:fld>
            <a:endParaRPr lang="en-US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15325-C441-C346-B667-87B7539F5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63" y="219062"/>
            <a:ext cx="8540086" cy="60975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8EF7EB-6E80-AF40-8626-E37FBBB96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5114" y="1957892"/>
            <a:ext cx="4084913" cy="402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69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3D6E5-C6CB-8F2F-F970-CF6B8D571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FF51CE-F416-C8BF-086A-3AC734635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21BA6D-3223-59E6-8823-C20C6FABF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75" y="2541806"/>
            <a:ext cx="10807325" cy="1947460"/>
          </a:xfrm>
        </p:spPr>
        <p:txBody>
          <a:bodyPr>
            <a:normAutofit/>
          </a:bodyPr>
          <a:lstStyle/>
          <a:p>
            <a:r>
              <a:rPr lang="en-US" dirty="0"/>
              <a:t>RHIC performance evolution</a:t>
            </a:r>
            <a:br>
              <a:rPr lang="en-US" dirty="0"/>
            </a:br>
            <a:r>
              <a:rPr lang="en-US" sz="5400" dirty="0"/>
              <a:t>luminosity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235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1982E-2655-A72F-5B28-1EDB0989B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4047D-16D7-00A0-CCCC-0BBAB02D4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Luminosity limits – ions, high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0B12B-284D-9A7B-8283-A5B4EB47C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2075005"/>
            <a:ext cx="11049000" cy="4496153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/>
              <a:buChar char="•"/>
            </a:pPr>
            <a:r>
              <a:rPr lang="en-US" dirty="0"/>
              <a:t>Bunch intensity </a:t>
            </a:r>
            <a:r>
              <a:rPr lang="en-US" i="1" dirty="0">
                <a:latin typeface="Times New Roman"/>
                <a:cs typeface="Times New Roman"/>
              </a:rPr>
              <a:t>N</a:t>
            </a:r>
            <a:r>
              <a:rPr lang="en-US" i="1" baseline="-25000" dirty="0">
                <a:latin typeface="Times New Roman"/>
                <a:cs typeface="Times New Roman"/>
              </a:rPr>
              <a:t>b</a:t>
            </a:r>
            <a:r>
              <a:rPr lang="en-US" dirty="0"/>
              <a:t>, limited by injectors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  </a:t>
            </a:r>
            <a:r>
              <a:rPr lang="en-US" dirty="0">
                <a:solidFill>
                  <a:srgbClr val="0432FF"/>
                </a:solidFill>
              </a:rPr>
              <a:t>EBIS, bunch </a:t>
            </a:r>
            <a:r>
              <a:rPr lang="en-US" dirty="0">
                <a:solidFill>
                  <a:srgbClr val="0000FF"/>
                </a:solidFill>
              </a:rPr>
              <a:t>merges in Booster and AGS</a:t>
            </a:r>
            <a:br>
              <a:rPr lang="en-US" dirty="0">
                <a:solidFill>
                  <a:srgbClr val="0000FF"/>
                </a:solidFill>
              </a:rPr>
            </a:br>
            <a:r>
              <a:rPr lang="en-US" dirty="0">
                <a:solidFill>
                  <a:srgbClr val="0000FF"/>
                </a:solidFill>
              </a:rPr>
              <a:t>  transition instability</a:t>
            </a:r>
            <a:br>
              <a:rPr lang="en-US" dirty="0">
                <a:solidFill>
                  <a:srgbClr val="0000FF"/>
                </a:solidFill>
              </a:rPr>
            </a:br>
            <a:r>
              <a:rPr lang="en-US" dirty="0">
                <a:solidFill>
                  <a:srgbClr val="0000FF"/>
                </a:solidFill>
              </a:rPr>
              <a:t>   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/>
              <a:t>Intrabeam scattering 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>
                <a:solidFill>
                  <a:srgbClr val="0000FF"/>
                </a:solidFill>
              </a:rPr>
              <a:t>luminosity lifetime </a:t>
            </a:r>
            <a:br>
              <a:rPr lang="en-US" dirty="0">
                <a:solidFill>
                  <a:srgbClr val="0000FF"/>
                </a:solidFill>
              </a:rPr>
            </a:br>
            <a:r>
              <a:rPr lang="en-US" dirty="0">
                <a:solidFill>
                  <a:srgbClr val="0000FF"/>
                </a:solidFill>
              </a:rPr>
              <a:t>  stochastic cooling</a:t>
            </a:r>
            <a:br>
              <a:rPr lang="en-US" dirty="0">
                <a:solidFill>
                  <a:srgbClr val="0000FF"/>
                </a:solidFill>
              </a:rPr>
            </a:br>
            <a:br>
              <a:rPr lang="en-US" sz="1600" dirty="0">
                <a:solidFill>
                  <a:srgbClr val="0000FF"/>
                </a:solidFill>
              </a:rPr>
            </a:br>
            <a:endParaRPr lang="en-US" sz="1600" dirty="0">
              <a:solidFill>
                <a:srgbClr val="0000FF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dirty="0"/>
              <a:t>Lattice with small </a:t>
            </a:r>
            <a:r>
              <a:rPr lang="en-US" dirty="0">
                <a:latin typeface="Symbol" charset="2"/>
                <a:cs typeface="Symbol" charset="2"/>
              </a:rPr>
              <a:t>b</a:t>
            </a:r>
            <a:r>
              <a:rPr lang="en-US" dirty="0"/>
              <a:t>* and large off-momentum dynamic aperture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>
                <a:solidFill>
                  <a:srgbClr val="0000FF"/>
                </a:solidFill>
              </a:rPr>
              <a:t>with hourglass factor ≈0.5 at end of store limits potential</a:t>
            </a:r>
            <a:br>
              <a:rPr lang="en-US" dirty="0">
                <a:solidFill>
                  <a:srgbClr val="0000FF"/>
                </a:solidFill>
              </a:rPr>
            </a:br>
            <a:r>
              <a:rPr lang="en-US" dirty="0">
                <a:solidFill>
                  <a:srgbClr val="0000FF"/>
                </a:solidFill>
              </a:rPr>
              <a:t>  ran with </a:t>
            </a:r>
            <a:r>
              <a:rPr lang="en-US" dirty="0">
                <a:solidFill>
                  <a:srgbClr val="0000FF"/>
                </a:solidFill>
                <a:latin typeface="Symbol" charset="2"/>
                <a:cs typeface="Symbol" charset="2"/>
              </a:rPr>
              <a:t>b</a:t>
            </a:r>
            <a:r>
              <a:rPr lang="en-US" dirty="0">
                <a:solidFill>
                  <a:srgbClr val="0000FF"/>
                </a:solidFill>
              </a:rPr>
              <a:t>* = 0.7 m vs. 1.0 m design</a:t>
            </a:r>
          </a:p>
          <a:p>
            <a:pPr marL="342900" indent="-342900">
              <a:buFont typeface="Arial"/>
              <a:buChar char="•"/>
            </a:pPr>
            <a:endParaRPr lang="en-US" dirty="0"/>
          </a:p>
          <a:p>
            <a:pPr marL="0" indent="0"/>
            <a:r>
              <a:rPr lang="en-US" dirty="0">
                <a:solidFill>
                  <a:srgbClr val="FF0000"/>
                </a:solidFill>
              </a:rPr>
              <a:t>Goal is to have burn-off as the dominant beam loss mechanism.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919501-5EB0-46BE-1391-5B757CE92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8534400" y="6553200"/>
            <a:ext cx="4572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4458C1C5-6436-4E31-8D48-2E701D44914F}" type="slidenum">
              <a:rPr lang="en-US" smtClean="0"/>
              <a:pPr>
                <a:defRPr/>
              </a:pPr>
              <a:t>18</a:t>
            </a:fld>
            <a:r>
              <a:rPr lang="en-US"/>
              <a:t> </a:t>
            </a:r>
            <a:endParaRPr lang="en-US" sz="800" dirty="0">
              <a:latin typeface="Times New Roman" pitchFamily="18" charset="0"/>
            </a:endParaRPr>
          </a:p>
        </p:txBody>
      </p:sp>
      <p:pic>
        <p:nvPicPr>
          <p:cNvPr id="5" name="Picture 1028" descr="C:\Documents and Settings\wfischer\My Documents\CADXXX_02.jpg">
            <a:extLst>
              <a:ext uri="{FF2B5EF4-FFF2-40B4-BE49-F238E27FC236}">
                <a16:creationId xmlns:a16="http://schemas.microsoft.com/office/drawing/2014/main" id="{258803B4-8B52-7D34-4D16-088D3F287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3894" y="2340615"/>
            <a:ext cx="3606606" cy="193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Object 2048">
            <a:extLst>
              <a:ext uri="{FF2B5EF4-FFF2-40B4-BE49-F238E27FC236}">
                <a16:creationId xmlns:a16="http://schemas.microsoft.com/office/drawing/2014/main" id="{AD2AA0C3-BC44-F100-CE5E-8EB1D0890B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1412628"/>
              </p:ext>
            </p:extLst>
          </p:nvPr>
        </p:nvGraphicFramePr>
        <p:xfrm>
          <a:off x="8013894" y="1493683"/>
          <a:ext cx="3622675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46300" imgH="444500" progId="Equation.3">
                  <p:embed/>
                </p:oleObj>
              </mc:Choice>
              <mc:Fallback>
                <p:oleObj name="Equation" r:id="rId3" imgW="2146300" imgH="444500" progId="Equation.3">
                  <p:embed/>
                  <p:pic>
                    <p:nvPicPr>
                      <p:cNvPr id="6" name="Object 2048">
                        <a:extLst>
                          <a:ext uri="{FF2B5EF4-FFF2-40B4-BE49-F238E27FC236}">
                            <a16:creationId xmlns:a16="http://schemas.microsoft.com/office/drawing/2014/main" id="{AD2AA0C3-BC44-F100-CE5E-8EB1D0890B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894" y="1493683"/>
                        <a:ext cx="3622675" cy="7794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3102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E7A3E-104F-5E29-91B7-F7FFF067B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495E7B6-3AB0-A86F-B87B-278AA736C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911" y="2218395"/>
            <a:ext cx="5710177" cy="44573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6F3245-B094-27E0-C9E9-9C0F49779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013" y="224491"/>
            <a:ext cx="11049000" cy="374595"/>
          </a:xfrm>
        </p:spPr>
        <p:txBody>
          <a:bodyPr>
            <a:normAutofit fontScale="90000"/>
          </a:bodyPr>
          <a:lstStyle/>
          <a:p>
            <a:r>
              <a:rPr lang="en-US" dirty="0"/>
              <a:t>Au bunch intensity evolution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71474-B9DA-4056-78B2-9F19365EAAE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>
            <a:off x="76200" y="6553200"/>
            <a:ext cx="17526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r"/>
              </a:tabLs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Wolfram Fischer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9C2BD2-41B8-9BFA-E74A-3866F41FF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8534400" y="6553200"/>
            <a:ext cx="4572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 </a:t>
            </a:r>
            <a:fld id="{6DDFC27F-93F2-477E-AD06-9129FC5F425E}" type="slidenum">
              <a:rPr lang="en-US" smtClean="0"/>
              <a:pPr>
                <a:defRPr/>
              </a:pPr>
              <a:t>19</a:t>
            </a:fld>
            <a:r>
              <a:rPr lang="en-US"/>
              <a:t> </a:t>
            </a:r>
            <a:endParaRPr lang="en-US" sz="800" dirty="0">
              <a:latin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2439C4-82A3-99DA-5926-7D3EE89C09CD}"/>
              </a:ext>
            </a:extLst>
          </p:cNvPr>
          <p:cNvSpPr txBox="1"/>
          <p:nvPr/>
        </p:nvSpPr>
        <p:spPr>
          <a:xfrm>
            <a:off x="9190256" y="2811658"/>
            <a:ext cx="30179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Main limits: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- injectors output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- e-cloud in RHIC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      transition instability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      incoherent effects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B6E6EBA-F19B-CB9B-7DFA-ED553EEA0242}"/>
              </a:ext>
            </a:extLst>
          </p:cNvPr>
          <p:cNvGrpSpPr/>
          <p:nvPr/>
        </p:nvGrpSpPr>
        <p:grpSpPr>
          <a:xfrm>
            <a:off x="7543936" y="2309192"/>
            <a:ext cx="2179260" cy="369332"/>
            <a:chOff x="5410200" y="2057400"/>
            <a:chExt cx="2179260" cy="3693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1F47E6D-412B-D7C0-3BCA-6F95C42D0C9A}"/>
                </a:ext>
              </a:extLst>
            </p:cNvPr>
            <p:cNvSpPr txBox="1"/>
            <p:nvPr/>
          </p:nvSpPr>
          <p:spPr>
            <a:xfrm>
              <a:off x="6019800" y="2057400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b="1" dirty="0">
                  <a:solidFill>
                    <a:srgbClr val="0432FF"/>
                  </a:solidFill>
                </a:rPr>
                <a:t>Final Run-25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AA2D6017-20FD-6C7B-FA83-E59CFF5E0D6A}"/>
                </a:ext>
              </a:extLst>
            </p:cNvPr>
            <p:cNvCxnSpPr/>
            <p:nvPr/>
          </p:nvCxnSpPr>
          <p:spPr bwMode="auto">
            <a:xfrm flipH="1">
              <a:off x="5410200" y="2286000"/>
              <a:ext cx="609600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A0280DA-C2E5-9494-ACEB-67F46E0BC392}"/>
              </a:ext>
            </a:extLst>
          </p:cNvPr>
          <p:cNvGrpSpPr/>
          <p:nvPr/>
        </p:nvGrpSpPr>
        <p:grpSpPr>
          <a:xfrm>
            <a:off x="5295713" y="1916668"/>
            <a:ext cx="2377574" cy="521732"/>
            <a:chOff x="3821141" y="1916668"/>
            <a:chExt cx="2377574" cy="521732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610F7CB-D3DD-2706-5B6F-5A1790315F3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962400" y="2226366"/>
              <a:ext cx="0" cy="212034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8C9118-B661-4527-7A5C-BDE48C5EB482}"/>
                </a:ext>
              </a:extLst>
            </p:cNvPr>
            <p:cNvSpPr txBox="1"/>
            <p:nvPr/>
          </p:nvSpPr>
          <p:spPr>
            <a:xfrm>
              <a:off x="3821141" y="1916668"/>
              <a:ext cx="23775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AGS 12</a:t>
              </a:r>
              <a:r>
                <a:rPr lang="en-US" dirty="0">
                  <a:solidFill>
                    <a:srgbClr val="000000"/>
                  </a:solidFill>
                  <a:latin typeface="Wingdings 3" charset="2"/>
                  <a:cs typeface="Wingdings 3" charset="2"/>
                </a:rPr>
                <a:t>g</a:t>
              </a:r>
              <a:r>
                <a:rPr lang="en-US" dirty="0"/>
                <a:t>6</a:t>
              </a:r>
              <a:r>
                <a:rPr lang="en-US" dirty="0">
                  <a:solidFill>
                    <a:srgbClr val="000000"/>
                  </a:solidFill>
                  <a:latin typeface="Wingdings 3" charset="2"/>
                  <a:cs typeface="Wingdings 3" charset="2"/>
                </a:rPr>
                <a:t>g</a:t>
              </a:r>
              <a:r>
                <a:rPr lang="en-US" dirty="0"/>
                <a:t>2 merge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DC7ACC7-6326-69C4-3508-DD2A4E9AA8F8}"/>
              </a:ext>
            </a:extLst>
          </p:cNvPr>
          <p:cNvGrpSpPr/>
          <p:nvPr/>
        </p:nvGrpSpPr>
        <p:grpSpPr>
          <a:xfrm>
            <a:off x="4880922" y="1676400"/>
            <a:ext cx="4737259" cy="1437503"/>
            <a:chOff x="3048000" y="1676400"/>
            <a:chExt cx="4737259" cy="1437503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AA3C28A9-69D4-829D-C8F2-9826FA3B82A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256105" y="2014620"/>
              <a:ext cx="0" cy="1099283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4E44622-C6B9-0BE7-917B-255538E8F2C4}"/>
                </a:ext>
              </a:extLst>
            </p:cNvPr>
            <p:cNvSpPr txBox="1"/>
            <p:nvPr/>
          </p:nvSpPr>
          <p:spPr>
            <a:xfrm>
              <a:off x="3048000" y="1676400"/>
              <a:ext cx="47372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EBIS, Booster 4</a:t>
              </a:r>
              <a:r>
                <a:rPr lang="en-US" dirty="0">
                  <a:solidFill>
                    <a:srgbClr val="000000"/>
                  </a:solidFill>
                  <a:latin typeface="Wingdings 3" charset="2"/>
                  <a:cs typeface="Wingdings 3" charset="2"/>
                </a:rPr>
                <a:t>g</a:t>
              </a:r>
              <a:r>
                <a:rPr lang="en-US" dirty="0"/>
                <a:t>2</a:t>
              </a:r>
              <a:r>
                <a:rPr lang="en-US" dirty="0">
                  <a:solidFill>
                    <a:srgbClr val="000000"/>
                  </a:solidFill>
                  <a:latin typeface="Wingdings 3" charset="2"/>
                  <a:cs typeface="Wingdings 3" charset="2"/>
                </a:rPr>
                <a:t>g</a:t>
              </a:r>
              <a:r>
                <a:rPr lang="en-US" dirty="0"/>
                <a:t>1, AGS 8</a:t>
              </a:r>
              <a:r>
                <a:rPr lang="en-US" dirty="0">
                  <a:solidFill>
                    <a:srgbClr val="000000"/>
                  </a:solidFill>
                  <a:latin typeface="Wingdings 3" charset="2"/>
                  <a:cs typeface="Wingdings 3" charset="2"/>
                </a:rPr>
                <a:t>g</a:t>
              </a:r>
              <a:r>
                <a:rPr lang="en-US" dirty="0"/>
                <a:t>4</a:t>
              </a:r>
              <a:r>
                <a:rPr lang="en-US" dirty="0">
                  <a:solidFill>
                    <a:srgbClr val="000000"/>
                  </a:solidFill>
                  <a:latin typeface="Wingdings 3" charset="2"/>
                  <a:cs typeface="Wingdings 3" charset="2"/>
                </a:rPr>
                <a:t>g</a:t>
              </a:r>
              <a:r>
                <a:rPr lang="en-US" dirty="0"/>
                <a:t>2 merge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1C70AF5-F62E-5CF8-7FC6-FFF6F7DD3ED8}"/>
              </a:ext>
            </a:extLst>
          </p:cNvPr>
          <p:cNvGrpSpPr/>
          <p:nvPr/>
        </p:nvGrpSpPr>
        <p:grpSpPr>
          <a:xfrm>
            <a:off x="4399105" y="1339960"/>
            <a:ext cx="2494230" cy="2243220"/>
            <a:chOff x="2875105" y="1339960"/>
            <a:chExt cx="2494230" cy="2243220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380F63DC-C262-B566-2FDF-4772D5FEFC2B}"/>
                </a:ext>
              </a:extLst>
            </p:cNvPr>
            <p:cNvCxnSpPr/>
            <p:nvPr/>
          </p:nvCxnSpPr>
          <p:spPr bwMode="auto">
            <a:xfrm>
              <a:off x="3014577" y="1678180"/>
              <a:ext cx="0" cy="190500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3EE16E6-C3D2-BA0C-1691-20FE8CF9F619}"/>
                </a:ext>
              </a:extLst>
            </p:cNvPr>
            <p:cNvSpPr txBox="1"/>
            <p:nvPr/>
          </p:nvSpPr>
          <p:spPr>
            <a:xfrm>
              <a:off x="2875105" y="1339960"/>
              <a:ext cx="24942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scrubbing with protons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F229C86-D147-25ED-9055-F1E5CAAD408B}"/>
              </a:ext>
            </a:extLst>
          </p:cNvPr>
          <p:cNvGrpSpPr/>
          <p:nvPr/>
        </p:nvGrpSpPr>
        <p:grpSpPr>
          <a:xfrm>
            <a:off x="4168719" y="1035160"/>
            <a:ext cx="1472391" cy="2972888"/>
            <a:chOff x="2644718" y="1035160"/>
            <a:chExt cx="1472391" cy="2972888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37B70D7-5A59-20B4-3122-7CEA1A565523}"/>
                </a:ext>
              </a:extLst>
            </p:cNvPr>
            <p:cNvCxnSpPr/>
            <p:nvPr/>
          </p:nvCxnSpPr>
          <p:spPr bwMode="auto">
            <a:xfrm>
              <a:off x="2819400" y="1371600"/>
              <a:ext cx="11441" cy="2636448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06CF4EF-F720-CF93-613A-96EBE901F42D}"/>
                </a:ext>
              </a:extLst>
            </p:cNvPr>
            <p:cNvSpPr txBox="1"/>
            <p:nvPr/>
          </p:nvSpPr>
          <p:spPr>
            <a:xfrm>
              <a:off x="2644718" y="1035160"/>
              <a:ext cx="14723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111 bunches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8A8466D-32D7-43B1-1656-52491A0EE721}"/>
              </a:ext>
            </a:extLst>
          </p:cNvPr>
          <p:cNvGrpSpPr/>
          <p:nvPr/>
        </p:nvGrpSpPr>
        <p:grpSpPr>
          <a:xfrm>
            <a:off x="2971801" y="1688068"/>
            <a:ext cx="1378277" cy="2320100"/>
            <a:chOff x="1447800" y="1688068"/>
            <a:chExt cx="1378277" cy="2320100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5345C92-C2A4-9A4C-A936-1EB6F3F66DBC}"/>
                </a:ext>
              </a:extLst>
            </p:cNvPr>
            <p:cNvCxnSpPr/>
            <p:nvPr/>
          </p:nvCxnSpPr>
          <p:spPr bwMode="auto">
            <a:xfrm flipH="1">
              <a:off x="1729718" y="2057400"/>
              <a:ext cx="22882" cy="1950768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03B2AFB-C9F0-CC12-3B4F-454EF7022200}"/>
                </a:ext>
              </a:extLst>
            </p:cNvPr>
            <p:cNvSpPr txBox="1"/>
            <p:nvPr/>
          </p:nvSpPr>
          <p:spPr>
            <a:xfrm>
              <a:off x="1447800" y="1688068"/>
              <a:ext cx="13782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43 bunches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F3398F6-0DE2-39C3-AC38-DD73D1859F58}"/>
              </a:ext>
            </a:extLst>
          </p:cNvPr>
          <p:cNvGrpSpPr/>
          <p:nvPr/>
        </p:nvGrpSpPr>
        <p:grpSpPr>
          <a:xfrm>
            <a:off x="2689282" y="764308"/>
            <a:ext cx="3328180" cy="4145912"/>
            <a:chOff x="1196318" y="697468"/>
            <a:chExt cx="3328180" cy="4145912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72002C-4D94-8C44-172B-522442BE8B89}"/>
                </a:ext>
              </a:extLst>
            </p:cNvPr>
            <p:cNvCxnSpPr/>
            <p:nvPr/>
          </p:nvCxnSpPr>
          <p:spPr bwMode="auto">
            <a:xfrm>
              <a:off x="1391495" y="1109580"/>
              <a:ext cx="0" cy="373380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360A24-CB9A-3E1D-88AA-0677ECC4031D}"/>
                </a:ext>
              </a:extLst>
            </p:cNvPr>
            <p:cNvSpPr txBox="1"/>
            <p:nvPr/>
          </p:nvSpPr>
          <p:spPr>
            <a:xfrm>
              <a:off x="1196318" y="697468"/>
              <a:ext cx="3328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Symbol" charset="2"/>
                  <a:cs typeface="Symbol" charset="2"/>
                </a:rPr>
                <a:t>g</a:t>
              </a:r>
              <a:r>
                <a:rPr lang="en-US" baseline="-25000" dirty="0" err="1"/>
                <a:t>t</a:t>
              </a:r>
              <a:r>
                <a:rPr lang="en-US" dirty="0"/>
                <a:t>-jump, octupoles at transition</a:t>
              </a:r>
            </a:p>
          </p:txBody>
        </p:sp>
      </p:grpSp>
      <p:graphicFrame>
        <p:nvGraphicFramePr>
          <p:cNvPr id="42" name="Object 2048">
            <a:extLst>
              <a:ext uri="{FF2B5EF4-FFF2-40B4-BE49-F238E27FC236}">
                <a16:creationId xmlns:a16="http://schemas.microsoft.com/office/drawing/2014/main" id="{69489FC6-BBBF-FEF8-2518-F3A593EB90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52691" y="759380"/>
          <a:ext cx="3622675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46300" imgH="444500" progId="Equation.3">
                  <p:embed/>
                </p:oleObj>
              </mc:Choice>
              <mc:Fallback>
                <p:oleObj name="Equation" r:id="rId3" imgW="2146300" imgH="444500" progId="Equation.3">
                  <p:embed/>
                  <p:pic>
                    <p:nvPicPr>
                      <p:cNvPr id="42" name="Object 2048">
                        <a:extLst>
                          <a:ext uri="{FF2B5EF4-FFF2-40B4-BE49-F238E27FC236}">
                            <a16:creationId xmlns:a16="http://schemas.microsoft.com/office/drawing/2014/main" id="{69489FC6-BBBF-FEF8-2518-F3A593EB90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2691" y="759380"/>
                        <a:ext cx="3622675" cy="7794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Oval 44">
            <a:extLst>
              <a:ext uri="{FF2B5EF4-FFF2-40B4-BE49-F238E27FC236}">
                <a16:creationId xmlns:a16="http://schemas.microsoft.com/office/drawing/2014/main" id="{81A6F3C5-AE2D-799C-000A-595B7B8D82FC}"/>
              </a:ext>
            </a:extLst>
          </p:cNvPr>
          <p:cNvSpPr/>
          <p:nvPr/>
        </p:nvSpPr>
        <p:spPr bwMode="auto">
          <a:xfrm>
            <a:off x="10121347" y="719220"/>
            <a:ext cx="457200" cy="4572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351E910-5B5E-A807-5C4A-C1558AF6B931}"/>
              </a:ext>
            </a:extLst>
          </p:cNvPr>
          <p:cNvGrpSpPr/>
          <p:nvPr/>
        </p:nvGrpSpPr>
        <p:grpSpPr>
          <a:xfrm>
            <a:off x="7230564" y="2537792"/>
            <a:ext cx="2014479" cy="3150488"/>
            <a:chOff x="7230564" y="2537792"/>
            <a:chExt cx="2014479" cy="315048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1258A82-885F-9789-7A34-F11B4CC7FA95}"/>
                </a:ext>
              </a:extLst>
            </p:cNvPr>
            <p:cNvSpPr txBox="1"/>
            <p:nvPr/>
          </p:nvSpPr>
          <p:spPr>
            <a:xfrm>
              <a:off x="7543936" y="3905136"/>
              <a:ext cx="170110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432FF"/>
                  </a:solidFill>
                </a:rPr>
                <a:t>44x </a:t>
              </a:r>
              <a:r>
                <a:rPr lang="en-US" b="1" dirty="0" err="1">
                  <a:solidFill>
                    <a:srgbClr val="0432FF"/>
                  </a:solidFill>
                </a:rPr>
                <a:t>L</a:t>
              </a:r>
              <a:r>
                <a:rPr lang="en-US" b="1" baseline="-25000" dirty="0" err="1">
                  <a:solidFill>
                    <a:srgbClr val="0432FF"/>
                  </a:solidFill>
                </a:rPr>
                <a:t>peak</a:t>
              </a:r>
              <a:br>
                <a:rPr lang="en-US" b="1" baseline="-25000" dirty="0">
                  <a:solidFill>
                    <a:srgbClr val="0432FF"/>
                  </a:solidFill>
                </a:rPr>
              </a:br>
              <a:r>
                <a:rPr lang="en-US" baseline="-25000" dirty="0">
                  <a:solidFill>
                    <a:srgbClr val="0432FF"/>
                  </a:solidFill>
                </a:rPr>
                <a:t>(all other things equal)</a:t>
              </a:r>
            </a:p>
          </p:txBody>
        </p:sp>
        <p:sp>
          <p:nvSpPr>
            <p:cNvPr id="7" name="Right Brace 6">
              <a:extLst>
                <a:ext uri="{FF2B5EF4-FFF2-40B4-BE49-F238E27FC236}">
                  <a16:creationId xmlns:a16="http://schemas.microsoft.com/office/drawing/2014/main" id="{E39FC6CF-3233-A9E8-9923-458763801205}"/>
                </a:ext>
              </a:extLst>
            </p:cNvPr>
            <p:cNvSpPr/>
            <p:nvPr/>
          </p:nvSpPr>
          <p:spPr>
            <a:xfrm>
              <a:off x="7230564" y="2537792"/>
              <a:ext cx="302995" cy="3150488"/>
            </a:xfrm>
            <a:prstGeom prst="rightBrace">
              <a:avLst/>
            </a:prstGeom>
            <a:ln w="34925">
              <a:solidFill>
                <a:srgbClr val="0432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557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7C54C-520D-EBED-DF0B-7CA67FC4A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27FFAB-ED8C-C18C-BDE0-9F3EB7AE8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</a:t>
            </a:fld>
            <a:endParaRPr lang="en-US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C30C37-12AE-E707-5D75-AB59DB5A6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5304"/>
            <a:ext cx="12192000" cy="693330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6E3C495-8AC1-62E0-65F6-B2D92B370D5A}"/>
              </a:ext>
            </a:extLst>
          </p:cNvPr>
          <p:cNvGrpSpPr/>
          <p:nvPr/>
        </p:nvGrpSpPr>
        <p:grpSpPr>
          <a:xfrm>
            <a:off x="7553104" y="1189839"/>
            <a:ext cx="4638896" cy="1086661"/>
            <a:chOff x="7520830" y="1107897"/>
            <a:chExt cx="4638896" cy="108666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760A63-C1E5-18B4-501F-D4AD67545426}"/>
                </a:ext>
              </a:extLst>
            </p:cNvPr>
            <p:cNvSpPr txBox="1"/>
            <p:nvPr/>
          </p:nvSpPr>
          <p:spPr>
            <a:xfrm>
              <a:off x="7520830" y="1107897"/>
              <a:ext cx="46388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Relativistic Heavy Ion Collider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0E656984-7D10-AB0C-6EE9-69E82F2B6C46}"/>
                </a:ext>
              </a:extLst>
            </p:cNvPr>
            <p:cNvCxnSpPr>
              <a:cxnSpLocks/>
            </p:cNvCxnSpPr>
            <p:nvPr/>
          </p:nvCxnSpPr>
          <p:spPr>
            <a:xfrm>
              <a:off x="10112188" y="1666519"/>
              <a:ext cx="0" cy="528039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76C7773-5A23-31FD-906D-F1796BB3B8CF}"/>
              </a:ext>
            </a:extLst>
          </p:cNvPr>
          <p:cNvSpPr txBox="1"/>
          <p:nvPr/>
        </p:nvSpPr>
        <p:spPr>
          <a:xfrm>
            <a:off x="596347" y="3289852"/>
            <a:ext cx="222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New York City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3606A3-9019-8F68-C369-FF33393C6C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805532"/>
            <a:ext cx="7772400" cy="524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56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C095E1-ABCA-89A1-A136-DFEBB24DFA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838" y="2428668"/>
            <a:ext cx="2945041" cy="35885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CF31D4-F15E-9DD3-A376-6B17DC9C2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800287"/>
          </a:xfrm>
        </p:spPr>
        <p:txBody>
          <a:bodyPr/>
          <a:lstStyle/>
          <a:p>
            <a:r>
              <a:rPr lang="en-US" dirty="0"/>
              <a:t>Electron clouds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C366A-5E9C-AC5E-30CF-A8CC35782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317813"/>
            <a:ext cx="11049000" cy="471499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E-clouds limited RHIC intensity beginning in 2001 through:</a:t>
            </a:r>
            <a:br>
              <a:rPr lang="en-US" dirty="0"/>
            </a:br>
            <a:r>
              <a:rPr lang="en-US" dirty="0"/>
              <a:t>dynamic pressure rise, tune shifts, transition instabilities, and possible emittance growth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Electron detector signals tracked </a:t>
            </a:r>
            <a:r>
              <a:rPr lang="en-US" dirty="0">
                <a:latin typeface="Symbol" pitchFamily="2" charset="2"/>
              </a:rPr>
              <a:t>D</a:t>
            </a:r>
            <a:r>
              <a:rPr lang="en-US" dirty="0"/>
              <a:t>P; measured </a:t>
            </a:r>
            <a:r>
              <a:rPr lang="en-US" dirty="0">
                <a:latin typeface="Symbol" pitchFamily="2" charset="2"/>
              </a:rPr>
              <a:t>D</a:t>
            </a:r>
            <a:r>
              <a:rPr lang="en-US" dirty="0"/>
              <a:t>Q + simulations =&gt; cloud densities of ~10</a:t>
            </a:r>
            <a:r>
              <a:rPr lang="en-US" baseline="30000" dirty="0"/>
              <a:t>11</a:t>
            </a:r>
            <a:r>
              <a:rPr lang="en-US" dirty="0"/>
              <a:t>–10</a:t>
            </a:r>
            <a:r>
              <a:rPr lang="en-US" baseline="30000" dirty="0"/>
              <a:t>12</a:t>
            </a:r>
            <a:r>
              <a:rPr lang="en-US" dirty="0"/>
              <a:t> m</a:t>
            </a:r>
            <a:r>
              <a:rPr lang="en-US" baseline="30000" dirty="0"/>
              <a:t>-3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929017-4CC8-6BC1-966F-845EA4A61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20</a:t>
            </a:fld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85C826-7761-7733-4D41-80B9E2069489}"/>
              </a:ext>
            </a:extLst>
          </p:cNvPr>
          <p:cNvSpPr txBox="1"/>
          <p:nvPr/>
        </p:nvSpPr>
        <p:spPr>
          <a:xfrm>
            <a:off x="8063613" y="2428668"/>
            <a:ext cx="4007828" cy="341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/>
            </a:pPr>
            <a:r>
              <a:rPr dirty="0"/>
              <a:t>Mitigations</a:t>
            </a:r>
          </a:p>
          <a:p>
            <a:pPr>
              <a:defRPr sz="1800" b="0"/>
            </a:pPr>
            <a:r>
              <a:rPr dirty="0">
                <a:solidFill>
                  <a:srgbClr val="0432FF"/>
                </a:solidFill>
              </a:rPr>
              <a:t>• </a:t>
            </a:r>
            <a:r>
              <a:rPr lang="en-US" dirty="0">
                <a:solidFill>
                  <a:srgbClr val="0432FF"/>
                </a:solidFill>
              </a:rPr>
              <a:t>Large scale </a:t>
            </a:r>
            <a:r>
              <a:rPr dirty="0">
                <a:solidFill>
                  <a:srgbClr val="0432FF"/>
                </a:solidFill>
              </a:rPr>
              <a:t>NEG-coated </a:t>
            </a:r>
            <a:r>
              <a:rPr lang="en-US" dirty="0">
                <a:solidFill>
                  <a:srgbClr val="0432FF"/>
                </a:solidFill>
              </a:rPr>
              <a:t>warm 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  </a:t>
            </a:r>
            <a:r>
              <a:rPr dirty="0">
                <a:solidFill>
                  <a:srgbClr val="0432FF"/>
                </a:solidFill>
              </a:rPr>
              <a:t>beam pipes (most effective)</a:t>
            </a:r>
            <a:br>
              <a:rPr dirty="0">
                <a:solidFill>
                  <a:srgbClr val="0432FF"/>
                </a:solidFill>
              </a:rPr>
            </a:br>
            <a:r>
              <a:rPr sz="1600" dirty="0">
                <a:solidFill>
                  <a:srgbClr val="0432FF"/>
                </a:solidFill>
              </a:rPr>
              <a:t>• In-situ baking</a:t>
            </a:r>
            <a:br>
              <a:rPr sz="1600" dirty="0">
                <a:solidFill>
                  <a:srgbClr val="0432FF"/>
                </a:solidFill>
              </a:rPr>
            </a:br>
            <a:r>
              <a:rPr sz="1600" dirty="0">
                <a:solidFill>
                  <a:srgbClr val="0432FF"/>
                </a:solidFill>
              </a:rPr>
              <a:t>• Solenoids (local)</a:t>
            </a:r>
            <a:br>
              <a:rPr sz="1600" dirty="0">
                <a:solidFill>
                  <a:srgbClr val="0432FF"/>
                </a:solidFill>
              </a:rPr>
            </a:br>
            <a:r>
              <a:rPr sz="1600" dirty="0">
                <a:solidFill>
                  <a:srgbClr val="0432FF"/>
                </a:solidFill>
              </a:rPr>
              <a:t>• Optimized bunch patterns</a:t>
            </a:r>
            <a:br>
              <a:rPr sz="1600" dirty="0">
                <a:solidFill>
                  <a:srgbClr val="0432FF"/>
                </a:solidFill>
              </a:rPr>
            </a:br>
            <a:r>
              <a:rPr sz="1600" dirty="0">
                <a:solidFill>
                  <a:srgbClr val="0432FF"/>
                </a:solidFill>
              </a:rPr>
              <a:t>• Pre</a:t>
            </a:r>
            <a:r>
              <a:rPr lang="en-US" sz="1600" dirty="0">
                <a:solidFill>
                  <a:srgbClr val="0432FF"/>
                </a:solidFill>
              </a:rPr>
              <a:t>-</a:t>
            </a:r>
            <a:r>
              <a:rPr sz="1600" dirty="0">
                <a:solidFill>
                  <a:srgbClr val="0432FF"/>
                </a:solidFill>
              </a:rPr>
              <a:t>pumped cold sections</a:t>
            </a:r>
            <a:br>
              <a:rPr sz="1600" dirty="0">
                <a:solidFill>
                  <a:srgbClr val="0432FF"/>
                </a:solidFill>
              </a:rPr>
            </a:br>
            <a:r>
              <a:rPr sz="1600" dirty="0">
                <a:solidFill>
                  <a:srgbClr val="0432FF"/>
                </a:solidFill>
              </a:rPr>
              <a:t>• Beam scrubbing</a:t>
            </a:r>
            <a:br>
              <a:rPr sz="1600" dirty="0">
                <a:solidFill>
                  <a:srgbClr val="0432FF"/>
                </a:solidFill>
              </a:rPr>
            </a:br>
            <a:r>
              <a:rPr sz="1600" dirty="0">
                <a:solidFill>
                  <a:srgbClr val="0432FF"/>
                </a:solidFill>
              </a:rPr>
              <a:t>• Longer bunches</a:t>
            </a:r>
            <a:endParaRPr dirty="0">
              <a:solidFill>
                <a:srgbClr val="0432FF"/>
              </a:solidFill>
            </a:endParaRPr>
          </a:p>
          <a:p>
            <a:pPr>
              <a:defRPr sz="2000" b="1"/>
            </a:pPr>
            <a:r>
              <a:rPr dirty="0"/>
              <a:t>Outcome</a:t>
            </a:r>
          </a:p>
          <a:p>
            <a:pPr>
              <a:defRPr sz="1800" b="0"/>
            </a:pPr>
            <a:r>
              <a:rPr lang="en-US" sz="1600" dirty="0">
                <a:solidFill>
                  <a:srgbClr val="0432FF"/>
                </a:solidFill>
              </a:rPr>
              <a:t>• R</a:t>
            </a:r>
            <a:r>
              <a:rPr sz="1600" dirty="0">
                <a:solidFill>
                  <a:srgbClr val="0432FF"/>
                </a:solidFill>
              </a:rPr>
              <a:t>educed </a:t>
            </a:r>
            <a:r>
              <a:rPr lang="en-US" sz="1600" dirty="0">
                <a:solidFill>
                  <a:srgbClr val="0432FF"/>
                </a:solidFill>
                <a:latin typeface="Symbol" pitchFamily="2" charset="2"/>
              </a:rPr>
              <a:t>D</a:t>
            </a:r>
            <a:r>
              <a:rPr lang="en-US" sz="1600" dirty="0">
                <a:solidFill>
                  <a:srgbClr val="0432FF"/>
                </a:solidFill>
              </a:rPr>
              <a:t>P</a:t>
            </a:r>
            <a:r>
              <a:rPr sz="1600" dirty="0">
                <a:solidFill>
                  <a:srgbClr val="0432FF"/>
                </a:solidFill>
              </a:rPr>
              <a:t> by orders of magnitude</a:t>
            </a:r>
            <a:endParaRPr lang="en-US" sz="1600" dirty="0">
              <a:solidFill>
                <a:srgbClr val="0432FF"/>
              </a:solidFill>
            </a:endParaRPr>
          </a:p>
          <a:p>
            <a:pPr>
              <a:defRPr sz="1800" b="0"/>
            </a:pPr>
            <a:r>
              <a:rPr lang="en-US" sz="1600" dirty="0">
                <a:solidFill>
                  <a:srgbClr val="0432FF"/>
                </a:solidFill>
              </a:rPr>
              <a:t>• Re</a:t>
            </a:r>
            <a:r>
              <a:rPr sz="1600" dirty="0">
                <a:solidFill>
                  <a:srgbClr val="0432FF"/>
                </a:solidFill>
              </a:rPr>
              <a:t>mained an operational consideration, </a:t>
            </a:r>
            <a:br>
              <a:rPr lang="en-US" sz="1600" dirty="0">
                <a:solidFill>
                  <a:srgbClr val="0432FF"/>
                </a:solidFill>
              </a:rPr>
            </a:br>
            <a:r>
              <a:rPr lang="en-US" sz="1200" dirty="0">
                <a:solidFill>
                  <a:srgbClr val="0432FF"/>
                </a:solidFill>
              </a:rPr>
              <a:t>  (</a:t>
            </a:r>
            <a:r>
              <a:rPr sz="1200" dirty="0">
                <a:solidFill>
                  <a:srgbClr val="0432FF"/>
                </a:solidFill>
              </a:rPr>
              <a:t>transition</a:t>
            </a:r>
            <a:r>
              <a:rPr lang="en-US" sz="1200" dirty="0">
                <a:solidFill>
                  <a:srgbClr val="0432FF"/>
                </a:solidFill>
              </a:rPr>
              <a:t>, l</a:t>
            </a:r>
            <a:r>
              <a:rPr sz="1200" dirty="0">
                <a:solidFill>
                  <a:srgbClr val="0432FF"/>
                </a:solidFill>
              </a:rPr>
              <a:t>ocations that could not be baked or coated</a:t>
            </a:r>
            <a:r>
              <a:rPr lang="en-US" sz="1200" dirty="0">
                <a:solidFill>
                  <a:srgbClr val="0432FF"/>
                </a:solidFill>
              </a:rPr>
              <a:t>)</a:t>
            </a:r>
            <a:endParaRPr sz="1600" dirty="0">
              <a:solidFill>
                <a:srgbClr val="0432FF"/>
              </a:solidFill>
            </a:endParaRPr>
          </a:p>
        </p:txBody>
      </p:sp>
      <p:pic>
        <p:nvPicPr>
          <p:cNvPr id="6" name="Picture 1028" descr="C:\Documents and Settings\wfischer\My Documents\CADXXX_02.jpg">
            <a:extLst>
              <a:ext uri="{FF2B5EF4-FFF2-40B4-BE49-F238E27FC236}">
                <a16:creationId xmlns:a16="http://schemas.microsoft.com/office/drawing/2014/main" id="{3578F5E7-00DD-A049-2D4A-928A88F91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4888" y="3420035"/>
            <a:ext cx="4061565" cy="217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9C3504-D56A-5A5E-9B64-465ECDB1EB8C}"/>
              </a:ext>
            </a:extLst>
          </p:cNvPr>
          <p:cNvSpPr txBox="1"/>
          <p:nvPr/>
        </p:nvSpPr>
        <p:spPr>
          <a:xfrm>
            <a:off x="1838740" y="4038281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ymbol" pitchFamily="2" charset="2"/>
              </a:rPr>
              <a:t>D</a:t>
            </a:r>
            <a:r>
              <a:rPr lang="en-US" dirty="0"/>
              <a:t>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1584C7-C735-E2BA-A326-5175B536261E}"/>
              </a:ext>
            </a:extLst>
          </p:cNvPr>
          <p:cNvSpPr txBox="1"/>
          <p:nvPr/>
        </p:nvSpPr>
        <p:spPr>
          <a:xfrm>
            <a:off x="4065217" y="2986089"/>
            <a:ext cx="3658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Bunch intensity in train with intentional gaps</a:t>
            </a:r>
            <a:br>
              <a:rPr lang="en-US" sz="1400" dirty="0"/>
            </a:br>
            <a:r>
              <a:rPr lang="en-US" sz="1400" dirty="0"/>
              <a:t>before and after crossing transition energy</a:t>
            </a:r>
          </a:p>
        </p:txBody>
      </p:sp>
    </p:spTree>
    <p:extLst>
      <p:ext uri="{BB962C8B-B14F-4D97-AF65-F5344CB8AC3E}">
        <p14:creationId xmlns:p14="http://schemas.microsoft.com/office/powerpoint/2010/main" val="710205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50DE6-C784-A56F-CC62-9C3D48D2E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772559"/>
          </a:xfrm>
        </p:spPr>
        <p:txBody>
          <a:bodyPr/>
          <a:lstStyle/>
          <a:p>
            <a:r>
              <a:rPr lang="en-US" dirty="0"/>
              <a:t>Early interest in cooling for RHIC</a:t>
            </a:r>
          </a:p>
        </p:txBody>
      </p:sp>
      <p:pic>
        <p:nvPicPr>
          <p:cNvPr id="6" name="Content Placeholder 5" descr="Text&#10;&#10;AI-generated content may be incorrect.">
            <a:extLst>
              <a:ext uri="{FF2B5EF4-FFF2-40B4-BE49-F238E27FC236}">
                <a16:creationId xmlns:a16="http://schemas.microsoft.com/office/drawing/2014/main" id="{16F2AB14-396B-DDA2-F7B7-7801536F23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301" y="1374849"/>
            <a:ext cx="4428000" cy="3664984"/>
          </a:xfrm>
          <a:ln>
            <a:solidFill>
              <a:schemeClr val="accent1">
                <a:shade val="15000"/>
              </a:schemeClr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E2CF1-3F8B-0E1E-A0A8-206861572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21</a:t>
            </a:fld>
            <a:endParaRPr lang="en-US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83DCF2-510F-E744-5761-E5E69FDBD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9017" y="2126510"/>
            <a:ext cx="4493993" cy="40510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F3E3437-E653-AA1C-89CD-A710B594AA4B}"/>
              </a:ext>
            </a:extLst>
          </p:cNvPr>
          <p:cNvSpPr txBox="1"/>
          <p:nvPr/>
        </p:nvSpPr>
        <p:spPr>
          <a:xfrm>
            <a:off x="5380074" y="1477926"/>
            <a:ext cx="2911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Simon Van der Meer, 1984</a:t>
            </a:r>
          </a:p>
        </p:txBody>
      </p:sp>
    </p:spTree>
    <p:extLst>
      <p:ext uri="{BB962C8B-B14F-4D97-AF65-F5344CB8AC3E}">
        <p14:creationId xmlns:p14="http://schemas.microsoft.com/office/powerpoint/2010/main" val="2182085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38379-7BC9-1E80-5607-DDE8DD525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CCnew7_03_08.jpg">
            <a:extLst>
              <a:ext uri="{FF2B5EF4-FFF2-40B4-BE49-F238E27FC236}">
                <a16:creationId xmlns:a16="http://schemas.microsoft.com/office/drawing/2014/main" id="{4E5B50B2-6511-3876-03C3-389590B00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154" y="838200"/>
            <a:ext cx="5561646" cy="5181600"/>
          </a:xfrm>
          <a:prstGeom prst="rect">
            <a:avLst/>
          </a:prstGeom>
        </p:spPr>
      </p:pic>
      <p:pic>
        <p:nvPicPr>
          <p:cNvPr id="30" name="Picture 1" descr="pic.tiff">
            <a:extLst>
              <a:ext uri="{FF2B5EF4-FFF2-40B4-BE49-F238E27FC236}">
                <a16:creationId xmlns:a16="http://schemas.microsoft.com/office/drawing/2014/main" id="{91E9B33C-005C-F958-BFB3-95B82F6230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8414" y="2500301"/>
            <a:ext cx="2897187" cy="191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6BD12C-5BFD-48EC-0F91-07799348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28600"/>
            <a:ext cx="8382000" cy="41433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 </a:t>
            </a:r>
            <a:r>
              <a:rPr lang="en-US" sz="2800" b="0" dirty="0">
                <a:solidFill>
                  <a:srgbClr val="FF0000"/>
                </a:solidFill>
              </a:rPr>
              <a:t>3D stochastic cooling for heavy 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DA179C-DC55-18FD-BDA4-646E87CE794A}"/>
              </a:ext>
            </a:extLst>
          </p:cNvPr>
          <p:cNvSpPr txBox="1"/>
          <p:nvPr/>
        </p:nvSpPr>
        <p:spPr>
          <a:xfrm>
            <a:off x="1600200" y="6474023"/>
            <a:ext cx="8915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M. Brennan, M. Blaskiewicz, F. Severino, PRL </a:t>
            </a:r>
            <a:r>
              <a:rPr lang="en-US" sz="1600" b="1" dirty="0"/>
              <a:t>100</a:t>
            </a:r>
            <a:r>
              <a:rPr lang="en-US" sz="1600" dirty="0"/>
              <a:t> 174803 (2008); K. Mernick </a:t>
            </a:r>
            <a:r>
              <a:rPr lang="en-US" sz="1200" dirty="0"/>
              <a:t>PRSTAB, PAC, EPAC</a:t>
            </a:r>
            <a:endParaRPr lang="en-US" sz="1400" dirty="0"/>
          </a:p>
        </p:txBody>
      </p:sp>
      <p:pic>
        <p:nvPicPr>
          <p:cNvPr id="9" name="Picture 8" descr="pic.jpg">
            <a:extLst>
              <a:ext uri="{FF2B5EF4-FFF2-40B4-BE49-F238E27FC236}">
                <a16:creationId xmlns:a16="http://schemas.microsoft.com/office/drawing/2014/main" id="{3535878F-D86B-D7A0-D636-04AC6C8531C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2800" y="2701212"/>
            <a:ext cx="1295400" cy="17183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FC948D-54F0-9B79-88C2-86CB4A1B4461}"/>
              </a:ext>
            </a:extLst>
          </p:cNvPr>
          <p:cNvSpPr txBox="1"/>
          <p:nvPr/>
        </p:nvSpPr>
        <p:spPr>
          <a:xfrm>
            <a:off x="7391400" y="228600"/>
            <a:ext cx="152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longitudinal</a:t>
            </a:r>
            <a:br>
              <a:rPr lang="en-US" sz="1600" dirty="0"/>
            </a:br>
            <a:r>
              <a:rPr lang="en-US" sz="1600" dirty="0"/>
              <a:t> kicker cavity </a:t>
            </a:r>
            <a:br>
              <a:rPr lang="en-US" sz="1600" dirty="0"/>
            </a:br>
            <a:r>
              <a:rPr lang="en-US" sz="1600" dirty="0"/>
              <a:t>(half side with</a:t>
            </a:r>
            <a:br>
              <a:rPr lang="en-US" sz="1600" dirty="0"/>
            </a:br>
            <a:r>
              <a:rPr lang="en-US" sz="1600" dirty="0"/>
              <a:t>waveguides)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C50ED0-92AB-9BC7-9813-8598540E881B}"/>
              </a:ext>
            </a:extLst>
          </p:cNvPr>
          <p:cNvSpPr txBox="1"/>
          <p:nvPr/>
        </p:nvSpPr>
        <p:spPr>
          <a:xfrm>
            <a:off x="8577305" y="2544169"/>
            <a:ext cx="1874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</a:rPr>
              <a:t>horizontal kicker 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(open)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A7146B-7CF1-1FD2-0913-BA67D165708B}"/>
              </a:ext>
            </a:extLst>
          </p:cNvPr>
          <p:cNvSpPr txBox="1"/>
          <p:nvPr/>
        </p:nvSpPr>
        <p:spPr>
          <a:xfrm>
            <a:off x="1632308" y="4395522"/>
            <a:ext cx="1585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/>
              <a:t>horizontal and</a:t>
            </a:r>
            <a:br>
              <a:rPr lang="en-US" sz="1600" dirty="0"/>
            </a:br>
            <a:r>
              <a:rPr lang="en-US" sz="1600" dirty="0"/>
              <a:t>vertical pickups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C35611-7A8C-7B05-24F8-766B0FBF8B9C}"/>
              </a:ext>
            </a:extLst>
          </p:cNvPr>
          <p:cNvSpPr txBox="1"/>
          <p:nvPr/>
        </p:nvSpPr>
        <p:spPr>
          <a:xfrm>
            <a:off x="1524001" y="609600"/>
            <a:ext cx="18729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/>
              <a:t>longitudinal pickup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72FF84-ED3B-6D1E-84F4-66DDEE282270}"/>
              </a:ext>
            </a:extLst>
          </p:cNvPr>
          <p:cNvSpPr txBox="1"/>
          <p:nvPr/>
        </p:nvSpPr>
        <p:spPr>
          <a:xfrm>
            <a:off x="3892662" y="5948082"/>
            <a:ext cx="303801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/>
              <a:t>5-9 GHz, cooling times ~1 h</a:t>
            </a:r>
          </a:p>
        </p:txBody>
      </p:sp>
      <p:pic>
        <p:nvPicPr>
          <p:cNvPr id="18" name="Picture 17" descr="2010 RHIC transverse pick-up.JPG">
            <a:extLst>
              <a:ext uri="{FF2B5EF4-FFF2-40B4-BE49-F238E27FC236}">
                <a16:creationId xmlns:a16="http://schemas.microsoft.com/office/drawing/2014/main" id="{449F83B2-A36A-E136-1439-7BCFE1B981F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03684" y="4988256"/>
            <a:ext cx="1953917" cy="130799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21330E4-6194-FE2A-BA6A-5910C4E24EFA}"/>
              </a:ext>
            </a:extLst>
          </p:cNvPr>
          <p:cNvSpPr txBox="1"/>
          <p:nvPr/>
        </p:nvSpPr>
        <p:spPr>
          <a:xfrm>
            <a:off x="7499345" y="5148462"/>
            <a:ext cx="9140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/>
              <a:t>vertical</a:t>
            </a:r>
            <a:br>
              <a:rPr lang="en-US" sz="1600" dirty="0"/>
            </a:br>
            <a:r>
              <a:rPr lang="en-US" sz="1600" dirty="0"/>
              <a:t>kicker</a:t>
            </a:r>
            <a:br>
              <a:rPr lang="en-US" sz="1600" dirty="0"/>
            </a:br>
            <a:r>
              <a:rPr lang="en-US" sz="1600" dirty="0"/>
              <a:t>(closed)</a:t>
            </a:r>
          </a:p>
        </p:txBody>
      </p:sp>
      <p:pic>
        <p:nvPicPr>
          <p:cNvPr id="21" name="Picture 20" descr="2010 RHIC stochastic cooling, vertical kicker, closed.JPG">
            <a:extLst>
              <a:ext uri="{FF2B5EF4-FFF2-40B4-BE49-F238E27FC236}">
                <a16:creationId xmlns:a16="http://schemas.microsoft.com/office/drawing/2014/main" id="{F092B2EE-8D58-F281-1431-F9BC30D6121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60586" y="4482353"/>
            <a:ext cx="2231215" cy="1905000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B6753DE2-5E9B-C021-436F-B28038AEB0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4000" y="914401"/>
            <a:ext cx="2057400" cy="1293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761967E-14C6-DC3D-0FD3-9B2FC213AF5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5401" y="1"/>
            <a:ext cx="1714499" cy="257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54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E597A-5CA0-3FA6-3A31-F06654E8C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38BEB-476A-DB88-9D5B-0FC6D8E91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646331"/>
          </a:xfrm>
        </p:spPr>
        <p:txBody>
          <a:bodyPr>
            <a:normAutofit fontScale="90000"/>
          </a:bodyPr>
          <a:lstStyle/>
          <a:p>
            <a:r>
              <a:rPr lang="en-US" dirty="0"/>
              <a:t>RHIC Run-14                     Full 3D Cooling</a:t>
            </a:r>
            <a:endParaRPr lang="en-US" b="0" dirty="0">
              <a:solidFill>
                <a:schemeClr val="tx2"/>
              </a:solidFill>
            </a:endParaRPr>
          </a:p>
        </p:txBody>
      </p:sp>
      <p:pic>
        <p:nvPicPr>
          <p:cNvPr id="4" name="Picture 3" descr="Untitled.tiff">
            <a:extLst>
              <a:ext uri="{FF2B5EF4-FFF2-40B4-BE49-F238E27FC236}">
                <a16:creationId xmlns:a16="http://schemas.microsoft.com/office/drawing/2014/main" id="{D15CEB66-C23B-C3DD-C670-FEF6F8EB7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1" y="1638660"/>
            <a:ext cx="6683000" cy="4609741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7BD098A2-7F9A-A060-34C4-9CA224F68A23}"/>
              </a:ext>
            </a:extLst>
          </p:cNvPr>
          <p:cNvGrpSpPr/>
          <p:nvPr/>
        </p:nvGrpSpPr>
        <p:grpSpPr>
          <a:xfrm>
            <a:off x="7620000" y="4365681"/>
            <a:ext cx="3886288" cy="646331"/>
            <a:chOff x="6172200" y="4047871"/>
            <a:chExt cx="3886288" cy="646331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073FC852-8D7A-6884-6FA6-9C0F86491195}"/>
                </a:ext>
              </a:extLst>
            </p:cNvPr>
            <p:cNvCxnSpPr/>
            <p:nvPr/>
          </p:nvCxnSpPr>
          <p:spPr bwMode="auto">
            <a:xfrm flipH="1">
              <a:off x="6172200" y="4254191"/>
              <a:ext cx="990600" cy="13009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49EF11F-0482-7C27-E281-E2E9BA16588D}"/>
                </a:ext>
              </a:extLst>
            </p:cNvPr>
            <p:cNvSpPr txBox="1"/>
            <p:nvPr/>
          </p:nvSpPr>
          <p:spPr>
            <a:xfrm>
              <a:off x="7142305" y="4047871"/>
              <a:ext cx="291618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solidFill>
                    <a:srgbClr val="FF0000"/>
                  </a:solidFill>
                  <a:latin typeface="Arial"/>
                  <a:cs typeface="Arial"/>
                </a:rPr>
                <a:t>2007, </a:t>
              </a:r>
              <a:r>
                <a:rPr lang="en-US" u="sng" dirty="0">
                  <a:solidFill>
                    <a:srgbClr val="FF0000"/>
                  </a:solidFill>
                  <a:latin typeface="Arial"/>
                  <a:cs typeface="Arial"/>
                </a:rPr>
                <a:t>Beginning</a:t>
              </a:r>
              <a:r>
                <a:rPr lang="en-US" dirty="0">
                  <a:solidFill>
                    <a:srgbClr val="FF0000"/>
                  </a:solidFill>
                  <a:latin typeface="Arial"/>
                  <a:cs typeface="Arial"/>
                </a:rPr>
                <a:t> of</a:t>
              </a:r>
              <a:br>
                <a:rPr lang="en-US" dirty="0">
                  <a:solidFill>
                    <a:srgbClr val="FF0000"/>
                  </a:solidFill>
                  <a:latin typeface="Arial"/>
                  <a:cs typeface="Arial"/>
                </a:rPr>
              </a:br>
              <a:r>
                <a:rPr lang="en-US" dirty="0">
                  <a:solidFill>
                    <a:srgbClr val="FF0000"/>
                  </a:solidFill>
                  <a:latin typeface="Arial"/>
                  <a:cs typeface="Arial"/>
                </a:rPr>
                <a:t>stochastic cooling upgrade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715F24-C69E-4550-96F5-E7B440A5DFEE}"/>
              </a:ext>
            </a:extLst>
          </p:cNvPr>
          <p:cNvGrpSpPr/>
          <p:nvPr/>
        </p:nvGrpSpPr>
        <p:grpSpPr>
          <a:xfrm>
            <a:off x="7772400" y="2096870"/>
            <a:ext cx="3742303" cy="646331"/>
            <a:chOff x="6324600" y="1868490"/>
            <a:chExt cx="3742303" cy="646331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35F445DD-F458-C2EE-9B94-2C5CC89CA370}"/>
                </a:ext>
              </a:extLst>
            </p:cNvPr>
            <p:cNvCxnSpPr/>
            <p:nvPr/>
          </p:nvCxnSpPr>
          <p:spPr bwMode="auto">
            <a:xfrm flipH="1" flipV="1">
              <a:off x="6324600" y="2057401"/>
              <a:ext cx="838200" cy="220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0DA2AC-43AD-B29B-ADA2-D8A1884E88FE}"/>
                </a:ext>
              </a:extLst>
            </p:cNvPr>
            <p:cNvSpPr txBox="1"/>
            <p:nvPr/>
          </p:nvSpPr>
          <p:spPr>
            <a:xfrm>
              <a:off x="7086600" y="1868490"/>
              <a:ext cx="29803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latin typeface="Arial"/>
                  <a:cs typeface="Arial"/>
                </a:rPr>
                <a:t>2014, </a:t>
              </a:r>
              <a:r>
                <a:rPr lang="en-US" u="sng" dirty="0">
                  <a:latin typeface="Arial"/>
                  <a:cs typeface="Arial"/>
                </a:rPr>
                <a:t>End</a:t>
              </a:r>
              <a:r>
                <a:rPr lang="en-US" dirty="0">
                  <a:latin typeface="Arial"/>
                  <a:cs typeface="Arial"/>
                </a:rPr>
                <a:t> of</a:t>
              </a:r>
              <a:br>
                <a:rPr lang="en-US" dirty="0">
                  <a:latin typeface="Arial"/>
                  <a:cs typeface="Arial"/>
                </a:rPr>
              </a:br>
              <a:r>
                <a:rPr lang="en-US" dirty="0">
                  <a:latin typeface="Arial"/>
                  <a:cs typeface="Arial"/>
                </a:rPr>
                <a:t>stochastic cooling upgrade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C2E12F1-0354-3C69-2F4B-6962F4358AF4}"/>
              </a:ext>
            </a:extLst>
          </p:cNvPr>
          <p:cNvGrpSpPr/>
          <p:nvPr/>
        </p:nvGrpSpPr>
        <p:grpSpPr>
          <a:xfrm>
            <a:off x="2767764" y="1030070"/>
            <a:ext cx="3404436" cy="3313331"/>
            <a:chOff x="1243764" y="801469"/>
            <a:chExt cx="3404436" cy="3313331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3902A78-25E8-2D8A-3B8B-7CBFE0EB19FD}"/>
                </a:ext>
              </a:extLst>
            </p:cNvPr>
            <p:cNvCxnSpPr/>
            <p:nvPr/>
          </p:nvCxnSpPr>
          <p:spPr bwMode="auto">
            <a:xfrm>
              <a:off x="4648200" y="1752600"/>
              <a:ext cx="0" cy="2362200"/>
            </a:xfrm>
            <a:prstGeom prst="straightConnector1">
              <a:avLst/>
            </a:prstGeom>
            <a:noFill/>
            <a:ln w="25400" cap="flat" cmpd="sng" algn="ctr">
              <a:solidFill>
                <a:srgbClr val="0000FF"/>
              </a:solidFill>
              <a:prstDash val="solid"/>
              <a:round/>
              <a:headEnd type="oval"/>
              <a:tailEnd type="oval"/>
            </a:ln>
            <a:effectLst/>
          </p:spPr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29D4FC-E485-9C18-41F0-7AB041E51C93}"/>
                </a:ext>
              </a:extLst>
            </p:cNvPr>
            <p:cNvSpPr txBox="1"/>
            <p:nvPr/>
          </p:nvSpPr>
          <p:spPr>
            <a:xfrm>
              <a:off x="1243764" y="801469"/>
              <a:ext cx="326404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solidFill>
                    <a:srgbClr val="0000FF"/>
                  </a:solidFill>
                  <a:latin typeface="Arial"/>
                  <a:cs typeface="Arial"/>
                </a:rPr>
                <a:t>Increase in initial luminosity</a:t>
              </a:r>
              <a:br>
                <a:rPr lang="en-US" dirty="0">
                  <a:solidFill>
                    <a:srgbClr val="0000FF"/>
                  </a:solidFill>
                  <a:latin typeface="Arial"/>
                  <a:cs typeface="Arial"/>
                </a:rPr>
              </a:br>
              <a:r>
                <a:rPr lang="en-US" dirty="0">
                  <a:solidFill>
                    <a:srgbClr val="0000FF"/>
                  </a:solidFill>
                  <a:latin typeface="Arial"/>
                  <a:cs typeface="Arial"/>
                </a:rPr>
                <a:t>result of larger bunch intensity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118DC713-4801-C469-8B50-8159ABB2AC54}"/>
                </a:ext>
              </a:extLst>
            </p:cNvPr>
            <p:cNvCxnSpPr/>
            <p:nvPr/>
          </p:nvCxnSpPr>
          <p:spPr bwMode="auto">
            <a:xfrm>
              <a:off x="3962400" y="1447800"/>
              <a:ext cx="609600" cy="1066800"/>
            </a:xfrm>
            <a:prstGeom prst="straightConnector1">
              <a:avLst/>
            </a:prstGeom>
            <a:noFill/>
            <a:ln w="254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72BAE9E-45E8-5DDC-7F70-51B654F16FCF}"/>
              </a:ext>
            </a:extLst>
          </p:cNvPr>
          <p:cNvGrpSpPr/>
          <p:nvPr/>
        </p:nvGrpSpPr>
        <p:grpSpPr>
          <a:xfrm>
            <a:off x="6656406" y="1066800"/>
            <a:ext cx="5398519" cy="1752600"/>
            <a:chOff x="5181600" y="838200"/>
            <a:chExt cx="5398519" cy="1752600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958C93A5-F224-B257-78BB-F054F06DFA38}"/>
                </a:ext>
              </a:extLst>
            </p:cNvPr>
            <p:cNvCxnSpPr/>
            <p:nvPr/>
          </p:nvCxnSpPr>
          <p:spPr bwMode="auto">
            <a:xfrm flipH="1">
              <a:off x="5181600" y="1430240"/>
              <a:ext cx="893425" cy="1160560"/>
            </a:xfrm>
            <a:prstGeom prst="straightConnector1">
              <a:avLst/>
            </a:prstGeom>
            <a:noFill/>
            <a:ln w="254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DAF858D-7C0C-CC59-AAD0-B670F0526759}"/>
                </a:ext>
              </a:extLst>
            </p:cNvPr>
            <p:cNvSpPr txBox="1"/>
            <p:nvPr/>
          </p:nvSpPr>
          <p:spPr>
            <a:xfrm>
              <a:off x="5250775" y="838200"/>
              <a:ext cx="532934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>
                  <a:solidFill>
                    <a:srgbClr val="0000FF"/>
                  </a:solidFill>
                  <a:latin typeface="Arial"/>
                  <a:cs typeface="Arial"/>
                </a:rPr>
                <a:t>Increase in luminosity lifetime</a:t>
              </a:r>
              <a:br>
                <a:rPr lang="en-US" dirty="0">
                  <a:solidFill>
                    <a:srgbClr val="0000FF"/>
                  </a:solidFill>
                  <a:latin typeface="Arial"/>
                  <a:cs typeface="Arial"/>
                </a:rPr>
              </a:br>
              <a:r>
                <a:rPr lang="en-US" dirty="0">
                  <a:solidFill>
                    <a:srgbClr val="0000FF"/>
                  </a:solidFill>
                  <a:latin typeface="Arial"/>
                  <a:cs typeface="Arial"/>
                </a:rPr>
                <a:t>result of 3D bunched beam cooling,</a:t>
              </a:r>
              <a:r>
                <a:rPr lang="en-US" dirty="0">
                  <a:solidFill>
                    <a:srgbClr val="FF0000"/>
                  </a:solidFill>
                  <a:latin typeface="Arial"/>
                  <a:cs typeface="Arial"/>
                </a:rPr>
                <a:t> &gt;90% burn-off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70A42AC-CC72-0915-400C-F54091FD9C53}"/>
              </a:ext>
            </a:extLst>
          </p:cNvPr>
          <p:cNvSpPr txBox="1"/>
          <p:nvPr/>
        </p:nvSpPr>
        <p:spPr>
          <a:xfrm>
            <a:off x="636494" y="6418729"/>
            <a:ext cx="5211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More detail in presentation by Mike Blaskiewicz</a:t>
            </a:r>
          </a:p>
        </p:txBody>
      </p:sp>
    </p:spTree>
    <p:extLst>
      <p:ext uri="{BB962C8B-B14F-4D97-AF65-F5344CB8AC3E}">
        <p14:creationId xmlns:p14="http://schemas.microsoft.com/office/powerpoint/2010/main" val="220357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68F09-C5BF-8472-4506-8F5E94C56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C6969-5AF2-B1E4-62D7-9D27DC621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69" y="15051"/>
            <a:ext cx="11049000" cy="819018"/>
          </a:xfrm>
        </p:spPr>
        <p:txBody>
          <a:bodyPr/>
          <a:lstStyle/>
          <a:p>
            <a:r>
              <a:rPr lang="en-US" dirty="0"/>
              <a:t>Operation at burn-off limit in U+U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28378C-A0F3-48B5-99CA-0D5DBC55D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8534400" y="6553200"/>
            <a:ext cx="4572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 </a:t>
            </a:r>
            <a:fld id="{6DDFC27F-93F2-477E-AD06-9129FC5F425E}" type="slidenum">
              <a:rPr lang="en-US" smtClean="0"/>
              <a:pPr>
                <a:defRPr/>
              </a:pPr>
              <a:t>24</a:t>
            </a:fld>
            <a:r>
              <a:rPr lang="en-US"/>
              <a:t> </a:t>
            </a:r>
            <a:endParaRPr lang="en-US" sz="800" dirty="0">
              <a:latin typeface="Times New Roman" pitchFamily="18" charset="0"/>
            </a:endParaRPr>
          </a:p>
        </p:txBody>
      </p:sp>
      <p:pic>
        <p:nvPicPr>
          <p:cNvPr id="4" name="Picture 3" descr="Untitled.tiff">
            <a:extLst>
              <a:ext uri="{FF2B5EF4-FFF2-40B4-BE49-F238E27FC236}">
                <a16:creationId xmlns:a16="http://schemas.microsoft.com/office/drawing/2014/main" id="{744371F2-3A61-7BAB-B0B3-5F01B2853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217950"/>
            <a:ext cx="9144000" cy="395466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7C6FAC0-34BF-D996-4B51-290264A17B9F}"/>
              </a:ext>
            </a:extLst>
          </p:cNvPr>
          <p:cNvGrpSpPr/>
          <p:nvPr/>
        </p:nvGrpSpPr>
        <p:grpSpPr>
          <a:xfrm>
            <a:off x="4370247" y="731161"/>
            <a:ext cx="3651813" cy="945240"/>
            <a:chOff x="2846246" y="731160"/>
            <a:chExt cx="3651813" cy="104925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5488DBC-6C72-81D4-B524-B6AC7C5C5B24}"/>
                </a:ext>
              </a:extLst>
            </p:cNvPr>
            <p:cNvSpPr txBox="1"/>
            <p:nvPr/>
          </p:nvSpPr>
          <p:spPr>
            <a:xfrm>
              <a:off x="2847060" y="731160"/>
              <a:ext cx="3650999" cy="4099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97% of intensity burned off at </a:t>
              </a:r>
              <a:r>
                <a:rPr lang="en-US" i="1" dirty="0" err="1"/>
                <a:t>L</a:t>
              </a:r>
              <a:r>
                <a:rPr lang="en-US" baseline="-25000" dirty="0" err="1"/>
                <a:t>max</a:t>
              </a:r>
              <a:endParaRPr lang="en-US" baseline="-25000" dirty="0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924A9B7-0FA0-94CD-A569-96D30322423A}"/>
                </a:ext>
              </a:extLst>
            </p:cNvPr>
            <p:cNvCxnSpPr/>
            <p:nvPr/>
          </p:nvCxnSpPr>
          <p:spPr bwMode="auto">
            <a:xfrm flipH="1">
              <a:off x="2846246" y="871273"/>
              <a:ext cx="814" cy="909142"/>
            </a:xfrm>
            <a:prstGeom prst="straightConnector1">
              <a:avLst/>
            </a:prstGeom>
            <a:noFill/>
            <a:ln w="31750" cap="flat" cmpd="sng" algn="ctr">
              <a:solidFill>
                <a:srgbClr val="0432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5721E8-D86B-60E8-ADAA-96EA98E003C8}"/>
              </a:ext>
            </a:extLst>
          </p:cNvPr>
          <p:cNvGrpSpPr/>
          <p:nvPr/>
        </p:nvGrpSpPr>
        <p:grpSpPr>
          <a:xfrm>
            <a:off x="1676401" y="4724400"/>
            <a:ext cx="10103720" cy="1839218"/>
            <a:chOff x="440499" y="5018782"/>
            <a:chExt cx="9779981" cy="1839218"/>
          </a:xfrm>
        </p:grpSpPr>
        <p:pic>
          <p:nvPicPr>
            <p:cNvPr id="9" name="Picture 8" descr="Untitled.tiff">
              <a:extLst>
                <a:ext uri="{FF2B5EF4-FFF2-40B4-BE49-F238E27FC236}">
                  <a16:creationId xmlns:a16="http://schemas.microsoft.com/office/drawing/2014/main" id="{CD588738-416D-94ED-1FEB-CC648B817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40570" y="5486400"/>
              <a:ext cx="5379910" cy="13716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26E3C6-92F5-EA93-8A76-F47D712FCB4A}"/>
                </a:ext>
              </a:extLst>
            </p:cNvPr>
            <p:cNvSpPr txBox="1"/>
            <p:nvPr/>
          </p:nvSpPr>
          <p:spPr>
            <a:xfrm>
              <a:off x="515008" y="5018782"/>
              <a:ext cx="4461279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dirty="0"/>
                <a:t>Burn-off dominated operation allows for</a:t>
              </a:r>
              <a:br>
                <a:rPr lang="en-US" sz="1600" dirty="0"/>
              </a:br>
              <a:r>
                <a:rPr lang="en-US" sz="1600" dirty="0"/>
                <a:t>determination of total U+U cross section</a:t>
              </a:r>
              <a:br>
                <a:rPr lang="en-US" sz="1600" dirty="0"/>
              </a:br>
              <a:r>
                <a:rPr lang="en-US" sz="1600" dirty="0"/>
                <a:t>– and comparison with calculation (mostly QED) </a:t>
              </a:r>
              <a:br>
                <a:rPr lang="en-US" sz="1600" dirty="0"/>
              </a:br>
              <a:r>
                <a:rPr lang="en-US" sz="1400" dirty="0"/>
                <a:t>(published in Phys. Rev. C)</a:t>
              </a:r>
              <a:r>
                <a:rPr lang="en-US" sz="1600" dirty="0"/>
                <a:t> =&gt; </a:t>
              </a:r>
            </a:p>
          </p:txBody>
        </p:sp>
        <p:pic>
          <p:nvPicPr>
            <p:cNvPr id="15" name="Picture 14" descr="Untitled.tiff">
              <a:extLst>
                <a:ext uri="{FF2B5EF4-FFF2-40B4-BE49-F238E27FC236}">
                  <a16:creationId xmlns:a16="http://schemas.microsoft.com/office/drawing/2014/main" id="{6B860005-7E02-1140-1A2E-2252793E5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0499" y="6237982"/>
              <a:ext cx="3674301" cy="609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022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6C23B-AF27-3696-F8F2-54F32517C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stochastic cooling change heavy ion collider operation?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774E1-1E39-72F8-5F43-D20A7884B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Increased in luminosity lifetime from ~2.5 h Au+Au up to infinite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Allowed for increase in bunch intensity </a:t>
            </a:r>
            <a:r>
              <a:rPr lang="en-US" i="1" dirty="0"/>
              <a:t>L</a:t>
            </a:r>
            <a:r>
              <a:rPr lang="en-US" dirty="0"/>
              <a:t> ~ N</a:t>
            </a:r>
            <a:r>
              <a:rPr lang="en-US" baseline="-25000" dirty="0"/>
              <a:t>b</a:t>
            </a:r>
            <a:r>
              <a:rPr lang="en-US" baseline="30000" dirty="0"/>
              <a:t>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Increased optimum store length from 4 to 8 h for Au+Au, </a:t>
            </a:r>
            <a:br>
              <a:rPr lang="en-US" dirty="0"/>
            </a:br>
            <a:r>
              <a:rPr lang="en-US" dirty="0"/>
              <a:t>resulting in more time in collision, less time refilling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</a:rPr>
              <a:t>Can tolerate emittance growth during acceleration (from IBS, transition instabilities) as long as no intensity is lost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Operation close to burn-off limit, full use of accelerated intensity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Allowed flat luminosity for alternating species (Ru+Ru/Zr+Zr)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676C43-F223-2C08-DDBA-47ACBD3409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25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5426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25505-4CAA-AD14-7B11-BC108501F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HIC nucleon-pair luminosity AA">
            <a:extLst>
              <a:ext uri="{FF2B5EF4-FFF2-40B4-BE49-F238E27FC236}">
                <a16:creationId xmlns:a16="http://schemas.microsoft.com/office/drawing/2014/main" id="{87AD3528-8B74-FBDD-D56A-7BC4797BE5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680" y="129737"/>
            <a:ext cx="6579920" cy="607728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E11D98-5C67-1AE9-2FA4-4C7D9846FB1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>
            <a:off x="76200" y="6553200"/>
            <a:ext cx="17526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r"/>
              </a:tabLs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Wolfram Fischer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11B6D5-A6BA-C41B-E61F-1373D3A9C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8534400" y="6553200"/>
            <a:ext cx="4572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558D05A-655E-48D6-BEE5-5A6C8F729379}" type="slidenum">
              <a:rPr lang="en-US" smtClean="0"/>
              <a:pPr>
                <a:defRPr/>
              </a:pPr>
              <a:t>26</a:t>
            </a:fld>
            <a:r>
              <a:rPr lang="en-US"/>
              <a:t> </a:t>
            </a:r>
            <a:endParaRPr lang="en-US" sz="800" dirty="0">
              <a:latin typeface="Times New Roman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7B5701-6D62-4AFA-C615-4C19A1CB1BEA}"/>
              </a:ext>
            </a:extLst>
          </p:cNvPr>
          <p:cNvGrpSpPr/>
          <p:nvPr/>
        </p:nvGrpSpPr>
        <p:grpSpPr>
          <a:xfrm>
            <a:off x="6002622" y="5462037"/>
            <a:ext cx="2340705" cy="1206654"/>
            <a:chOff x="3580525" y="5141408"/>
            <a:chExt cx="2340705" cy="8571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5EA143C-6DC0-3486-0B68-CA90B342A98C}"/>
                </a:ext>
              </a:extLst>
            </p:cNvPr>
            <p:cNvSpPr txBox="1"/>
            <p:nvPr/>
          </p:nvSpPr>
          <p:spPr>
            <a:xfrm>
              <a:off x="3580525" y="5670600"/>
              <a:ext cx="2340705" cy="3279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15 weeks Run-1 could be done </a:t>
              </a:r>
              <a:br>
                <a:rPr lang="en-US" sz="1200" dirty="0"/>
              </a:br>
              <a:r>
                <a:rPr lang="en-US" sz="1200" dirty="0"/>
                <a:t>later in 1/2 day (200x faster)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571A6D3E-5F9C-55C0-8EE9-53B6C9EC166E}"/>
                </a:ext>
              </a:extLst>
            </p:cNvPr>
            <p:cNvCxnSpPr>
              <a:cxnSpLocks/>
              <a:stCxn id="8" idx="0"/>
            </p:cNvCxnSpPr>
            <p:nvPr/>
          </p:nvCxnSpPr>
          <p:spPr>
            <a:xfrm flipH="1" flipV="1">
              <a:off x="3881494" y="5141408"/>
              <a:ext cx="869384" cy="52919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0B43AA-2BBA-55FB-4644-9168847C6945}"/>
              </a:ext>
            </a:extLst>
          </p:cNvPr>
          <p:cNvGrpSpPr/>
          <p:nvPr/>
        </p:nvGrpSpPr>
        <p:grpSpPr>
          <a:xfrm>
            <a:off x="8424046" y="650975"/>
            <a:ext cx="2179260" cy="369332"/>
            <a:chOff x="5410200" y="2057400"/>
            <a:chExt cx="2179260" cy="3693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12C376E-37E7-5158-A6CE-D1B90FF1CA32}"/>
                </a:ext>
              </a:extLst>
            </p:cNvPr>
            <p:cNvSpPr txBox="1"/>
            <p:nvPr/>
          </p:nvSpPr>
          <p:spPr>
            <a:xfrm>
              <a:off x="6019800" y="2057400"/>
              <a:ext cx="1569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b="1" dirty="0">
                  <a:solidFill>
                    <a:srgbClr val="0432FF"/>
                  </a:solidFill>
                </a:rPr>
                <a:t>Final Run-25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1617FAEB-8827-E34D-8CD2-83C05F5EA2E8}"/>
                </a:ext>
              </a:extLst>
            </p:cNvPr>
            <p:cNvCxnSpPr/>
            <p:nvPr/>
          </p:nvCxnSpPr>
          <p:spPr bwMode="auto">
            <a:xfrm flipH="1">
              <a:off x="5410200" y="2286000"/>
              <a:ext cx="609600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8960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EB80E5-13B4-A542-ACEE-BC87587D61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27</a:t>
            </a:fld>
            <a:endParaRPr lang="en-US" sz="1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0049F7-678E-7046-2D2F-E2D86AA16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57" y="461818"/>
            <a:ext cx="11675197" cy="56711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250734-8F76-6DA4-F86B-D8D332F9CC51}"/>
              </a:ext>
            </a:extLst>
          </p:cNvPr>
          <p:cNvSpPr txBox="1"/>
          <p:nvPr/>
        </p:nvSpPr>
        <p:spPr>
          <a:xfrm>
            <a:off x="7421138" y="92486"/>
            <a:ext cx="4693016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i="1" dirty="0"/>
              <a:t>L</a:t>
            </a:r>
            <a:r>
              <a:rPr lang="en-US" baseline="-25000" dirty="0"/>
              <a:t>RHIC, Au</a:t>
            </a:r>
            <a:r>
              <a:rPr lang="en-US" dirty="0"/>
              <a:t> </a:t>
            </a:r>
            <a:r>
              <a:rPr lang="en-US" dirty="0">
                <a:sym typeface="Symbol" pitchFamily="2" charset="2"/>
              </a:rPr>
              <a:t> </a:t>
            </a:r>
            <a:r>
              <a:rPr lang="en-US" i="1" dirty="0"/>
              <a:t>L</a:t>
            </a:r>
            <a:r>
              <a:rPr lang="en-US" baseline="-25000" dirty="0"/>
              <a:t>LHC, Pb</a:t>
            </a:r>
            <a:r>
              <a:rPr lang="en-US" dirty="0"/>
              <a:t>  with  </a:t>
            </a:r>
            <a:r>
              <a:rPr lang="en-US" dirty="0">
                <a:latin typeface="Symbol" pitchFamily="2" charset="2"/>
              </a:rPr>
              <a:t>g</a:t>
            </a:r>
            <a:r>
              <a:rPr lang="en-US" baseline="-25000" dirty="0"/>
              <a:t>LHC, Pb</a:t>
            </a:r>
            <a:r>
              <a:rPr lang="en-US" dirty="0"/>
              <a:t> ~ 27x </a:t>
            </a:r>
            <a:r>
              <a:rPr lang="en-US" dirty="0" err="1">
                <a:latin typeface="Symbol" pitchFamily="2" charset="2"/>
              </a:rPr>
              <a:t>g</a:t>
            </a:r>
            <a:r>
              <a:rPr lang="en-US" baseline="-25000" dirty="0" err="1"/>
              <a:t>RHIC</a:t>
            </a:r>
            <a:r>
              <a:rPr lang="en-US" baseline="-25000" dirty="0"/>
              <a:t>, Au</a:t>
            </a:r>
          </a:p>
        </p:txBody>
      </p:sp>
    </p:spTree>
    <p:extLst>
      <p:ext uri="{BB962C8B-B14F-4D97-AF65-F5344CB8AC3E}">
        <p14:creationId xmlns:p14="http://schemas.microsoft.com/office/powerpoint/2010/main" val="2696996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1CAE2-FD21-128F-8316-004B77E21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C37574-4E35-A3E3-5067-08C6C37E4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89B23C3-E06F-F4E4-E5F3-FBFD710A19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75" y="2541806"/>
            <a:ext cx="10807325" cy="1947460"/>
          </a:xfrm>
        </p:spPr>
        <p:txBody>
          <a:bodyPr>
            <a:normAutofit/>
          </a:bodyPr>
          <a:lstStyle/>
          <a:p>
            <a:r>
              <a:rPr lang="en-US" dirty="0"/>
              <a:t>RHIC performance evolution</a:t>
            </a:r>
            <a:br>
              <a:rPr lang="en-US" dirty="0"/>
            </a:br>
            <a:r>
              <a:rPr lang="en-US" sz="5400" dirty="0"/>
              <a:t>flexibility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583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81515-6328-A9C2-12F7-B4E8162AC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90EF9-8E74-C6AC-35A2-EF3DC18E1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performance – flexibility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D38D8-674A-FBE0-2248-5E62F4226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Medium heavy (Cu+Cu, O+O)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Asymmetric collisions (p</a:t>
            </a:r>
            <a:r>
              <a:rPr kumimoji="1" lang="en-US" dirty="0">
                <a:solidFill>
                  <a:schemeClr val="tx2"/>
                </a:solidFill>
                <a:latin typeface="Helvetica" charset="0"/>
                <a:cs typeface="Helvetica" charset="0"/>
                <a:sym typeface="Symbol" charset="0"/>
              </a:rPr>
              <a:t></a:t>
            </a:r>
            <a:r>
              <a:rPr lang="en-US" dirty="0"/>
              <a:t>+Au, d+Au, h+Au, Cu+Au)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U+U </a:t>
            </a:r>
            <a:r>
              <a:rPr lang="en-US" sz="2000" dirty="0"/>
              <a:t>(non-spherical)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Zr+Zr / Ru+Ru </a:t>
            </a:r>
            <a:r>
              <a:rPr lang="en-US" sz="2000" dirty="0"/>
              <a:t>(same A = 95, max different </a:t>
            </a:r>
            <a:r>
              <a:rPr lang="en-US" sz="2000" dirty="0">
                <a:latin typeface="Symbol" pitchFamily="2" charset="2"/>
              </a:rPr>
              <a:t>D</a:t>
            </a:r>
            <a:r>
              <a:rPr lang="en-US" sz="2000" dirty="0"/>
              <a:t>Z = 4)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Au+Au luminosity at 3.85 to 9.8 GeV/nucleon </a:t>
            </a:r>
            <a:br>
              <a:rPr lang="en-US" dirty="0"/>
            </a:br>
            <a:r>
              <a:rPr lang="en-US" dirty="0"/>
              <a:t> </a:t>
            </a:r>
            <a:r>
              <a:rPr lang="en-US" sz="2000" dirty="0"/>
              <a:t>(Beam Energy Scan, including a fixed target program)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24A325-FE0B-2C57-91C6-D26D0102EC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29</a:t>
            </a:fld>
            <a:endParaRPr lang="en-US" sz="10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0712EF0-41D6-3F73-5D8B-FA28DF4B75EA}"/>
              </a:ext>
            </a:extLst>
          </p:cNvPr>
          <p:cNvGrpSpPr/>
          <p:nvPr/>
        </p:nvGrpSpPr>
        <p:grpSpPr>
          <a:xfrm>
            <a:off x="5955957" y="1874115"/>
            <a:ext cx="6111955" cy="1754326"/>
            <a:chOff x="5955957" y="2634411"/>
            <a:chExt cx="6111955" cy="175432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0EEAA8F-D681-2E86-EA17-CCDE8D77A30A}"/>
                </a:ext>
              </a:extLst>
            </p:cNvPr>
            <p:cNvSpPr txBox="1"/>
            <p:nvPr/>
          </p:nvSpPr>
          <p:spPr>
            <a:xfrm>
              <a:off x="9780106" y="2634411"/>
              <a:ext cx="2287806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432FF"/>
                  </a:solidFill>
                </a:rPr>
                <a:t>only ion combination</a:t>
              </a:r>
              <a:br>
                <a:rPr lang="en-US" dirty="0">
                  <a:solidFill>
                    <a:srgbClr val="0432FF"/>
                  </a:solidFill>
                </a:rPr>
              </a:br>
              <a:r>
                <a:rPr lang="en-US" dirty="0">
                  <a:solidFill>
                    <a:srgbClr val="0432FF"/>
                  </a:solidFill>
                </a:rPr>
                <a:t>shared between</a:t>
              </a:r>
            </a:p>
            <a:p>
              <a:r>
                <a:rPr lang="en-US" dirty="0">
                  <a:solidFill>
                    <a:srgbClr val="0432FF"/>
                  </a:solidFill>
                </a:rPr>
                <a:t>RHIC and LHC are </a:t>
              </a:r>
              <a:br>
                <a:rPr lang="en-US" dirty="0">
                  <a:solidFill>
                    <a:srgbClr val="0432FF"/>
                  </a:solidFill>
                </a:rPr>
              </a:br>
              <a:r>
                <a:rPr lang="en-US" dirty="0">
                  <a:solidFill>
                    <a:srgbClr val="0432FF"/>
                  </a:solidFill>
                </a:rPr>
                <a:t>O+O and p+p</a:t>
              </a:r>
              <a:br>
                <a:rPr lang="en-US" dirty="0">
                  <a:solidFill>
                    <a:srgbClr val="0432FF"/>
                  </a:solidFill>
                </a:rPr>
              </a:br>
              <a:r>
                <a:rPr lang="en-US" dirty="0">
                  <a:solidFill>
                    <a:srgbClr val="0432FF"/>
                  </a:solidFill>
                </a:rPr>
                <a:t>(polarized in RHIC)</a:t>
              </a:r>
              <a:br>
                <a:rPr lang="en-US" dirty="0">
                  <a:solidFill>
                    <a:srgbClr val="0432FF"/>
                  </a:solidFill>
                </a:rPr>
              </a:br>
              <a:endParaRPr lang="en-US" dirty="0">
                <a:solidFill>
                  <a:srgbClr val="0432FF"/>
                </a:solidFill>
              </a:endParaRP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84AABFA5-CF3C-4D4A-2AF8-61C8ACFDFA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55957" y="3311290"/>
              <a:ext cx="3824149" cy="0"/>
            </a:xfrm>
            <a:prstGeom prst="straightConnector1">
              <a:avLst/>
            </a:prstGeom>
            <a:ln w="31750">
              <a:solidFill>
                <a:srgbClr val="0432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058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A57B9-95D3-2E9D-17E1-CCD049FAE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E8672-C7D8-09B8-60CB-5CCCA0CC9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6"/>
            <a:ext cx="11049000" cy="885424"/>
          </a:xfrm>
        </p:spPr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81B9B-EF1E-63AA-5A80-FDF056843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126837"/>
            <a:ext cx="11049000" cy="4737936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Before RHIC: </a:t>
            </a:r>
          </a:p>
          <a:p>
            <a:pPr marL="914400" lvl="1" indent="-457200"/>
            <a:r>
              <a:rPr lang="en-US" sz="1900" dirty="0"/>
              <a:t>The Alternating Gradient Synchrotron (AGS) and Isabelle/CBA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RHIC</a:t>
            </a:r>
          </a:p>
          <a:p>
            <a:pPr marL="914400" lvl="1" indent="-457200"/>
            <a:r>
              <a:rPr lang="en-US" dirty="0"/>
              <a:t>Design choices – more from Steve Tepikian, Jie Wei</a:t>
            </a:r>
          </a:p>
          <a:p>
            <a:pPr marL="914400" lvl="1" indent="-457200"/>
            <a:r>
              <a:rPr lang="en-US" dirty="0"/>
              <a:t>Performance evolution</a:t>
            </a:r>
          </a:p>
          <a:p>
            <a:pPr marL="914400" lvl="1" indent="-457200"/>
            <a:r>
              <a:rPr lang="en-US" dirty="0"/>
              <a:t>Accelerator Science and Technology legacy</a:t>
            </a:r>
          </a:p>
          <a:p>
            <a:pPr marL="914400" lvl="1" indent="-457200"/>
            <a:r>
              <a:rPr lang="en-US" dirty="0"/>
              <a:t>(Polarized beam story – presentation by Thomas Roser)</a:t>
            </a:r>
          </a:p>
          <a:p>
            <a:pPr marL="914400" lvl="1" indent="-457200"/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After RHIC: </a:t>
            </a:r>
          </a:p>
          <a:p>
            <a:pPr marL="914400" lvl="1" indent="-457200"/>
            <a:r>
              <a:rPr lang="en-US" sz="1900" dirty="0"/>
              <a:t>The Electron-Ion Collider</a:t>
            </a:r>
          </a:p>
          <a:p>
            <a:pPr marL="457200" lvl="1" indent="0">
              <a:buNone/>
            </a:pPr>
            <a:endParaRPr lang="en-US" dirty="0"/>
          </a:p>
          <a:p>
            <a:pPr marL="914400" lvl="1" indent="-45720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117DF-8C1D-3B6D-B664-976AE46B9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031862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085" y="74892"/>
            <a:ext cx="11049000" cy="560545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Beam control – </a:t>
            </a:r>
            <a:r>
              <a:rPr lang="en-US" sz="3600" dirty="0" err="1"/>
              <a:t>x,y</a:t>
            </a:r>
            <a:r>
              <a:rPr lang="en-US" sz="3600" dirty="0"/>
              <a:t> + Q/Q’ feedbacks on ramp</a:t>
            </a:r>
          </a:p>
        </p:txBody>
      </p:sp>
      <p:pic>
        <p:nvPicPr>
          <p:cNvPr id="6" name="Picture 5" descr="pic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762000"/>
            <a:ext cx="5692784" cy="59778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24010" y="914400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/>
              <a:t>Blue orbits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0" y="1295400"/>
            <a:ext cx="68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 err="1"/>
              <a:t>x</a:t>
            </a:r>
            <a:r>
              <a:rPr lang="en-US" baseline="-25000" dirty="0" err="1"/>
              <a:t>mean</a:t>
            </a:r>
            <a:endParaRPr lang="en-US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3581400" y="2357735"/>
            <a:ext cx="68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 err="1"/>
              <a:t>y</a:t>
            </a:r>
            <a:r>
              <a:rPr lang="en-US" baseline="-25000" dirty="0" err="1"/>
              <a:t>mean</a:t>
            </a:r>
            <a:endParaRPr lang="en-US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4724401" y="1295400"/>
            <a:ext cx="556563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 err="1"/>
              <a:t>x</a:t>
            </a:r>
            <a:r>
              <a:rPr lang="en-US" baseline="-25000" dirty="0" err="1"/>
              <a:t>rms</a:t>
            </a:r>
            <a:endParaRPr lang="en-US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4876801" y="2286000"/>
            <a:ext cx="556563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 err="1"/>
              <a:t>y</a:t>
            </a:r>
            <a:r>
              <a:rPr lang="en-US" baseline="-25000" dirty="0" err="1"/>
              <a:t>rms</a:t>
            </a:r>
            <a:endParaRPr lang="en-US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9846721" y="779340"/>
            <a:ext cx="1838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Helvetica"/>
                <a:cs typeface="Helvetica"/>
              </a:rPr>
              <a:t>M. Minty, </a:t>
            </a:r>
            <a:br>
              <a:rPr lang="en-US" dirty="0">
                <a:latin typeface="Helvetica"/>
                <a:cs typeface="Helvetica"/>
              </a:rPr>
            </a:br>
            <a:r>
              <a:rPr lang="en-US" dirty="0">
                <a:latin typeface="Helvetica"/>
                <a:cs typeface="Helvetica"/>
              </a:rPr>
              <a:t>A. Marusic et 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86200" y="4034135"/>
            <a:ext cx="441146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/>
              <a:t>Q</a:t>
            </a:r>
            <a:r>
              <a:rPr lang="en-US" baseline="-25000" dirty="0"/>
              <a:t>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1400" y="5181600"/>
            <a:ext cx="441146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/>
              <a:t>Q</a:t>
            </a:r>
            <a:r>
              <a:rPr lang="en-US" baseline="-25000" dirty="0"/>
              <a:t>y</a:t>
            </a:r>
          </a:p>
        </p:txBody>
      </p:sp>
      <p:cxnSp>
        <p:nvCxnSpPr>
          <p:cNvPr id="16" name="Straight Connector 15"/>
          <p:cNvCxnSpPr/>
          <p:nvPr/>
        </p:nvCxnSpPr>
        <p:spPr bwMode="auto">
          <a:xfrm flipV="1">
            <a:off x="3442616" y="1602434"/>
            <a:ext cx="214984" cy="150167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 flipH="1" flipV="1">
            <a:off x="5334001" y="1600201"/>
            <a:ext cx="152401" cy="228601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9" idx="1"/>
          </p:cNvCxnSpPr>
          <p:nvPr/>
        </p:nvCxnSpPr>
        <p:spPr bwMode="auto">
          <a:xfrm flipH="1" flipV="1">
            <a:off x="3339184" y="2362203"/>
            <a:ext cx="242216" cy="180199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>
            <a:stCxn id="11" idx="3"/>
          </p:cNvCxnSpPr>
          <p:nvPr/>
        </p:nvCxnSpPr>
        <p:spPr bwMode="auto">
          <a:xfrm flipV="1">
            <a:off x="5433364" y="2286000"/>
            <a:ext cx="344221" cy="184666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3200400" y="6019800"/>
            <a:ext cx="3048000" cy="0"/>
          </a:xfrm>
          <a:prstGeom prst="lin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6314736" y="5786735"/>
            <a:ext cx="1024639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Q</a:t>
            </a:r>
            <a:r>
              <a:rPr lang="en-US" baseline="-25000" dirty="0">
                <a:solidFill>
                  <a:srgbClr val="FF0000"/>
                </a:solidFill>
              </a:rPr>
              <a:t>y</a:t>
            </a:r>
            <a:r>
              <a:rPr lang="en-US" dirty="0">
                <a:solidFill>
                  <a:srgbClr val="FF0000"/>
                </a:solidFill>
              </a:rPr>
              <a:t> = 2/3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35299" y="5618795"/>
            <a:ext cx="1570303" cy="400110"/>
          </a:xfrm>
          <a:prstGeom prst="rect">
            <a:avLst/>
          </a:prstGeom>
          <a:solidFill>
            <a:srgbClr val="FF6600">
              <a:alpha val="50000"/>
            </a:srgb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err="1">
                <a:solidFill>
                  <a:srgbClr val="0000FF"/>
                </a:solidFill>
                <a:latin typeface="Symbol" charset="2"/>
                <a:cs typeface="Symbol" charset="2"/>
              </a:rPr>
              <a:t>D</a:t>
            </a:r>
            <a:r>
              <a:rPr lang="en-US" sz="2000" b="1" dirty="0" err="1">
                <a:solidFill>
                  <a:srgbClr val="0000FF"/>
                </a:solidFill>
              </a:rPr>
              <a:t>Q</a:t>
            </a:r>
            <a:r>
              <a:rPr lang="en-US" sz="2000" b="1" baseline="-25000" dirty="0" err="1">
                <a:solidFill>
                  <a:srgbClr val="0000FF"/>
                </a:solidFill>
              </a:rPr>
              <a:t>y</a:t>
            </a:r>
            <a:r>
              <a:rPr lang="en-US" sz="2000" b="1" dirty="0">
                <a:solidFill>
                  <a:srgbClr val="0000FF"/>
                </a:solidFill>
              </a:rPr>
              <a:t> = 0.006</a:t>
            </a:r>
          </a:p>
        </p:txBody>
      </p:sp>
      <p:cxnSp>
        <p:nvCxnSpPr>
          <p:cNvPr id="36" name="Straight Connector 35"/>
          <p:cNvCxnSpPr/>
          <p:nvPr/>
        </p:nvCxnSpPr>
        <p:spPr bwMode="auto">
          <a:xfrm>
            <a:off x="4419600" y="5334000"/>
            <a:ext cx="0" cy="9144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4419600" y="5334000"/>
            <a:ext cx="0" cy="30480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 flipV="1">
            <a:off x="4419600" y="6019800"/>
            <a:ext cx="0" cy="30480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6629400" y="1828800"/>
            <a:ext cx="0" cy="914400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629400" y="1857338"/>
            <a:ext cx="0" cy="30480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flipV="1">
            <a:off x="6629400" y="2286000"/>
            <a:ext cx="0" cy="38100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6324600" y="1447800"/>
            <a:ext cx="4042706" cy="369332"/>
          </a:xfrm>
          <a:prstGeom prst="rect">
            <a:avLst/>
          </a:prstGeom>
          <a:solidFill>
            <a:srgbClr val="FF6600">
              <a:alpha val="50000"/>
            </a:srgbClr>
          </a:solidFill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solidFill>
                  <a:srgbClr val="0000FF"/>
                </a:solidFill>
                <a:latin typeface="Times New Roman"/>
                <a:cs typeface="Times New Roman"/>
              </a:rPr>
              <a:t>x,y</a:t>
            </a:r>
            <a:r>
              <a:rPr lang="en-US" b="1" baseline="-25000" dirty="0">
                <a:solidFill>
                  <a:srgbClr val="0000FF"/>
                </a:solidFill>
                <a:latin typeface="Times New Roman"/>
                <a:cs typeface="Times New Roman"/>
              </a:rPr>
              <a:t>rms</a:t>
            </a:r>
            <a:r>
              <a:rPr lang="en-US" b="1" dirty="0">
                <a:solidFill>
                  <a:srgbClr val="0000FF"/>
                </a:solidFill>
                <a:latin typeface="Times New Roman"/>
                <a:cs typeface="Times New Roman"/>
              </a:rPr>
              <a:t> ≈ 20 </a:t>
            </a:r>
            <a:r>
              <a:rPr lang="en-US" b="1" dirty="0">
                <a:solidFill>
                  <a:srgbClr val="0000FF"/>
                </a:solidFill>
                <a:latin typeface="Symbol" charset="2"/>
                <a:cs typeface="Symbol" charset="2"/>
              </a:rPr>
              <a:t>m</a:t>
            </a:r>
            <a:r>
              <a:rPr lang="en-US" b="1" dirty="0">
                <a:solidFill>
                  <a:srgbClr val="0000FF"/>
                </a:solidFill>
                <a:latin typeface="Times New Roman"/>
                <a:cs typeface="Times New Roman"/>
              </a:rPr>
              <a:t>m, 5% of arc </a:t>
            </a:r>
            <a:r>
              <a:rPr lang="en-US" dirty="0">
                <a:solidFill>
                  <a:srgbClr val="0000FF"/>
                </a:solidFill>
                <a:latin typeface="Times New Roman"/>
                <a:cs typeface="Times New Roman"/>
              </a:rPr>
              <a:t>beam size (!)</a:t>
            </a:r>
            <a:endParaRPr lang="en-US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444042" y="1905001"/>
            <a:ext cx="3223959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Helvetica"/>
                <a:cs typeface="Helvetica"/>
              </a:rPr>
              <a:t>Orbit feedback on every </a:t>
            </a:r>
            <a:br>
              <a:rPr lang="en-US" sz="2000" dirty="0">
                <a:latin typeface="Helvetica"/>
                <a:cs typeface="Helvetica"/>
              </a:rPr>
            </a:br>
            <a:r>
              <a:rPr lang="en-US" sz="2000" dirty="0">
                <a:latin typeface="Helvetica"/>
                <a:cs typeface="Helvetica"/>
              </a:rPr>
              <a:t>ramp allows for </a:t>
            </a:r>
          </a:p>
          <a:p>
            <a:pPr marL="342900" indent="-342900">
              <a:buFont typeface="Arial"/>
              <a:buChar char="•"/>
            </a:pPr>
            <a:r>
              <a:rPr lang="en-US" dirty="0">
                <a:solidFill>
                  <a:srgbClr val="0000FF"/>
                </a:solidFill>
                <a:latin typeface="Helvetica"/>
                <a:cs typeface="Helvetica"/>
              </a:rPr>
              <a:t>Smaller </a:t>
            </a:r>
            <a:r>
              <a:rPr lang="en-US" dirty="0" err="1">
                <a:solidFill>
                  <a:srgbClr val="0000FF"/>
                </a:solidFill>
                <a:latin typeface="Helvetica"/>
                <a:cs typeface="Helvetica"/>
              </a:rPr>
              <a:t>y</a:t>
            </a:r>
            <a:r>
              <a:rPr lang="en-US" baseline="-25000" dirty="0" err="1">
                <a:solidFill>
                  <a:srgbClr val="0000FF"/>
                </a:solidFill>
                <a:latin typeface="Helvetica"/>
                <a:cs typeface="Helvetica"/>
              </a:rPr>
              <a:t>rms</a:t>
            </a:r>
            <a:r>
              <a:rPr lang="en-US" dirty="0">
                <a:solidFill>
                  <a:srgbClr val="0000FF"/>
                </a:solidFill>
                <a:latin typeface="Helvetica"/>
                <a:cs typeface="Helvetica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Helvetica"/>
                <a:cs typeface="Helvetica"/>
              </a:rPr>
              <a:t>(smaller </a:t>
            </a:r>
            <a:br>
              <a:rPr lang="en-US" sz="1600" dirty="0">
                <a:solidFill>
                  <a:srgbClr val="0000FF"/>
                </a:solidFill>
                <a:latin typeface="Helvetica"/>
                <a:cs typeface="Helvetica"/>
              </a:rPr>
            </a:br>
            <a:r>
              <a:rPr lang="en-US" sz="1600" dirty="0">
                <a:solidFill>
                  <a:srgbClr val="0000FF"/>
                </a:solidFill>
                <a:latin typeface="Helvetica"/>
                <a:cs typeface="Helvetica"/>
              </a:rPr>
              <a:t>imperfection resonance </a:t>
            </a:r>
            <a:br>
              <a:rPr lang="en-US" sz="1600" dirty="0">
                <a:solidFill>
                  <a:srgbClr val="0000FF"/>
                </a:solidFill>
                <a:latin typeface="Helvetica"/>
                <a:cs typeface="Helvetica"/>
              </a:rPr>
            </a:br>
            <a:r>
              <a:rPr lang="en-US" sz="1600" dirty="0">
                <a:solidFill>
                  <a:srgbClr val="0000FF"/>
                </a:solidFill>
                <a:latin typeface="Helvetica"/>
                <a:cs typeface="Helvetica"/>
              </a:rPr>
              <a:t>strength)</a:t>
            </a:r>
            <a:endParaRPr lang="en-US" dirty="0">
              <a:solidFill>
                <a:srgbClr val="0000FF"/>
              </a:solidFill>
              <a:latin typeface="Helvetica"/>
              <a:cs typeface="Helvetica"/>
            </a:endParaRPr>
          </a:p>
          <a:p>
            <a:pPr marL="342900" indent="-342900">
              <a:buFont typeface="Arial"/>
              <a:buChar char="•"/>
            </a:pPr>
            <a:r>
              <a:rPr lang="en-US" dirty="0">
                <a:solidFill>
                  <a:srgbClr val="0000FF"/>
                </a:solidFill>
                <a:latin typeface="Helvetica"/>
                <a:cs typeface="Helvetica"/>
              </a:rPr>
              <a:t>Ramp reproducibility</a:t>
            </a:r>
            <a:br>
              <a:rPr lang="en-US" dirty="0">
                <a:solidFill>
                  <a:srgbClr val="0000FF"/>
                </a:solidFill>
                <a:latin typeface="Helvetica"/>
                <a:cs typeface="Helvetica"/>
              </a:rPr>
            </a:br>
            <a:r>
              <a:rPr lang="en-US" sz="1600" dirty="0">
                <a:solidFill>
                  <a:srgbClr val="0000FF"/>
                </a:solidFill>
                <a:latin typeface="Helvetica"/>
                <a:cs typeface="Helvetica"/>
              </a:rPr>
              <a:t>(have 24 h orbit variation)</a:t>
            </a:r>
          </a:p>
          <a:p>
            <a:pPr algn="l"/>
            <a:endParaRPr lang="en-US" sz="2000" dirty="0">
              <a:latin typeface="Helvetica"/>
              <a:cs typeface="Helvetica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  <a:latin typeface="Helvetica"/>
                <a:cs typeface="Helvetica"/>
              </a:rPr>
              <a:t>Tune/coupling feedback</a:t>
            </a:r>
            <a:br>
              <a:rPr lang="en-US" sz="2000" dirty="0">
                <a:solidFill>
                  <a:srgbClr val="000000"/>
                </a:solidFill>
                <a:latin typeface="Helvetica"/>
                <a:cs typeface="Helvetica"/>
              </a:rPr>
            </a:br>
            <a:r>
              <a:rPr lang="en-US" sz="2000" dirty="0">
                <a:solidFill>
                  <a:srgbClr val="000000"/>
                </a:solidFill>
                <a:latin typeface="Helvetica"/>
                <a:cs typeface="Helvetica"/>
              </a:rPr>
              <a:t>on every ramp allows for</a:t>
            </a:r>
          </a:p>
          <a:p>
            <a:pPr marL="342900" indent="-342900">
              <a:buFont typeface="Arial"/>
              <a:buChar char="•"/>
            </a:pPr>
            <a:r>
              <a:rPr lang="en-US" dirty="0">
                <a:solidFill>
                  <a:srgbClr val="0000FF"/>
                </a:solidFill>
                <a:latin typeface="Helvetica"/>
                <a:cs typeface="Helvetica"/>
              </a:rPr>
              <a:t>Acceleration near Q</a:t>
            </a:r>
            <a:r>
              <a:rPr lang="en-US" baseline="-25000" dirty="0">
                <a:solidFill>
                  <a:srgbClr val="0000FF"/>
                </a:solidFill>
                <a:latin typeface="Helvetica"/>
                <a:cs typeface="Helvetica"/>
              </a:rPr>
              <a:t>y</a:t>
            </a:r>
            <a:r>
              <a:rPr lang="en-US" dirty="0">
                <a:solidFill>
                  <a:srgbClr val="0000FF"/>
                </a:solidFill>
                <a:latin typeface="Helvetica"/>
                <a:cs typeface="Helvetica"/>
              </a:rPr>
              <a:t> = 2/3</a:t>
            </a:r>
            <a:br>
              <a:rPr lang="en-US" dirty="0">
                <a:solidFill>
                  <a:srgbClr val="0000FF"/>
                </a:solidFill>
                <a:latin typeface="Helvetica"/>
                <a:cs typeface="Helvetica"/>
              </a:rPr>
            </a:br>
            <a:r>
              <a:rPr lang="en-US" sz="1600" dirty="0">
                <a:solidFill>
                  <a:srgbClr val="0000FF"/>
                </a:solidFill>
                <a:latin typeface="Helvetica"/>
                <a:cs typeface="Helvetica"/>
              </a:rPr>
              <a:t>(better P transmission </a:t>
            </a:r>
            <a:br>
              <a:rPr lang="en-US" sz="1600" dirty="0">
                <a:solidFill>
                  <a:srgbClr val="0000FF"/>
                </a:solidFill>
                <a:latin typeface="Helvetica"/>
                <a:cs typeface="Helvetica"/>
              </a:rPr>
            </a:br>
            <a:r>
              <a:rPr lang="en-US" sz="1600" dirty="0">
                <a:solidFill>
                  <a:srgbClr val="0000FF"/>
                </a:solidFill>
                <a:latin typeface="Helvetica"/>
                <a:cs typeface="Helvetica"/>
              </a:rPr>
              <a:t>compared to higher tune)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676401" y="3733800"/>
            <a:ext cx="50526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/>
              <a:t>0.7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524001" y="6243935"/>
            <a:ext cx="6335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/>
              <a:t>0.66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76401" y="3048000"/>
            <a:ext cx="58221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/>
              <a:t>-0.2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752601" y="609600"/>
            <a:ext cx="50526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/>
              <a:t>0.3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90600" y="1828800"/>
            <a:ext cx="1261884" cy="369332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l"/>
            <a:r>
              <a:rPr lang="en-US" dirty="0"/>
              <a:t>Orbit [mm]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447801" y="4948535"/>
            <a:ext cx="701859" cy="369332"/>
          </a:xfrm>
          <a:prstGeom prst="rect">
            <a:avLst/>
          </a:prstGeom>
          <a:solidFill>
            <a:schemeClr val="bg1"/>
          </a:solidFill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l"/>
            <a:r>
              <a:rPr lang="en-US" dirty="0"/>
              <a:t>Tune</a:t>
            </a:r>
          </a:p>
        </p:txBody>
      </p:sp>
    </p:spTree>
    <p:extLst>
      <p:ext uri="{BB962C8B-B14F-4D97-AF65-F5344CB8AC3E}">
        <p14:creationId xmlns:p14="http://schemas.microsoft.com/office/powerpoint/2010/main" val="96145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45E36-35E5-0E4B-4AF5-7414BF725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B05E2-34FD-6549-2CF2-05009109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332" y="55764"/>
            <a:ext cx="11545197" cy="828819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Run-18 Zr+Zr/Ru+Ru – same A, different Z (CME)                              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sz="2800" b="0" dirty="0"/>
              <a:t>Zr-96/Ru-96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5E5D2-1D3F-9A60-8686-357D5473E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6120" y="4230356"/>
            <a:ext cx="3894213" cy="2590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39B18D-8502-655E-74A0-EB3F94713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8324" y="1336274"/>
            <a:ext cx="3624444" cy="53854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8ADE4B-7F1C-A957-A5BF-3FC13843E8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667" y="1267036"/>
            <a:ext cx="3003306" cy="55541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6E69B8-D899-AAE0-640D-A339A6725A23}"/>
              </a:ext>
            </a:extLst>
          </p:cNvPr>
          <p:cNvSpPr txBox="1"/>
          <p:nvPr/>
        </p:nvSpPr>
        <p:spPr>
          <a:xfrm>
            <a:off x="5620748" y="642939"/>
            <a:ext cx="4916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Extraordinary help from DOE, ORNL, RIKEN</a:t>
            </a:r>
            <a:br>
              <a:rPr lang="en-US" dirty="0"/>
            </a:br>
            <a:r>
              <a:rPr lang="en-US" dirty="0"/>
              <a:t>for source material and preparation</a:t>
            </a:r>
          </a:p>
        </p:txBody>
      </p:sp>
      <p:pic>
        <p:nvPicPr>
          <p:cNvPr id="7" name="Picture 2" descr="500 milligrams of the rare isotope ruthenium-96">
            <a:extLst>
              <a:ext uri="{FF2B5EF4-FFF2-40B4-BE49-F238E27FC236}">
                <a16:creationId xmlns:a16="http://schemas.microsoft.com/office/drawing/2014/main" id="{D0914138-D29C-A057-9DDE-F0B597E68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6151" y="1765667"/>
            <a:ext cx="14541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DF9E9E-878B-8BEF-7DF1-C0C9C7E446D3}"/>
              </a:ext>
            </a:extLst>
          </p:cNvPr>
          <p:cNvSpPr txBox="1"/>
          <p:nvPr/>
        </p:nvSpPr>
        <p:spPr>
          <a:xfrm>
            <a:off x="8826151" y="6324600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Ru isotopes</a:t>
            </a:r>
          </a:p>
        </p:txBody>
      </p:sp>
    </p:spTree>
    <p:extLst>
      <p:ext uri="{BB962C8B-B14F-4D97-AF65-F5344CB8AC3E}">
        <p14:creationId xmlns:p14="http://schemas.microsoft.com/office/powerpoint/2010/main" val="825871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5416F-D391-08A2-18CA-9730CABE0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DF7C5-D0FF-3CDD-1AC8-462E9F366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Run-18 Zr+Zr/Ru+Ru at 100 GeV/nucleon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E6E73-2533-404C-0946-C5731B4B4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32</a:t>
            </a:fld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1DDB90-48D4-7642-5E5B-CE4CB0238C9F}"/>
              </a:ext>
            </a:extLst>
          </p:cNvPr>
          <p:cNvSpPr txBox="1"/>
          <p:nvPr/>
        </p:nvSpPr>
        <p:spPr>
          <a:xfrm>
            <a:off x="8624111" y="1329178"/>
            <a:ext cx="3373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Arial"/>
                <a:cs typeface="Arial"/>
              </a:rPr>
              <a:t>Run Coordinator: Greg Marr</a:t>
            </a:r>
            <a:br>
              <a:rPr lang="en-US" sz="2000" dirty="0">
                <a:latin typeface="Arial"/>
                <a:cs typeface="Arial"/>
              </a:rPr>
            </a:br>
            <a:endParaRPr lang="en-US" sz="2000" dirty="0">
              <a:latin typeface="Arial"/>
              <a:cs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32268D-62AE-CFFF-963A-50D017B1F7E6}"/>
              </a:ext>
            </a:extLst>
          </p:cNvPr>
          <p:cNvGrpSpPr/>
          <p:nvPr/>
        </p:nvGrpSpPr>
        <p:grpSpPr>
          <a:xfrm>
            <a:off x="1690140" y="2100842"/>
            <a:ext cx="7758430" cy="5145653"/>
            <a:chOff x="76200" y="1636147"/>
            <a:chExt cx="7758430" cy="514565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36EFCC3-91EE-2EE9-EB70-9677D05E9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200" y="1636147"/>
              <a:ext cx="7758430" cy="514565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3CBF8F-6213-28EA-F2B6-2CD7F359B2D8}"/>
                </a:ext>
              </a:extLst>
            </p:cNvPr>
            <p:cNvSpPr txBox="1"/>
            <p:nvPr/>
          </p:nvSpPr>
          <p:spPr>
            <a:xfrm>
              <a:off x="762000" y="1820813"/>
              <a:ext cx="7553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Zr+Zr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582A461-EE06-31B5-F4FB-88A28594EDC5}"/>
                </a:ext>
              </a:extLst>
            </p:cNvPr>
            <p:cNvSpPr txBox="1"/>
            <p:nvPr/>
          </p:nvSpPr>
          <p:spPr>
            <a:xfrm>
              <a:off x="1605377" y="1981200"/>
              <a:ext cx="909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Ru+Ru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A43BBA-9219-4A2C-BFC3-8C9A97AE9E57}"/>
                </a:ext>
              </a:extLst>
            </p:cNvPr>
            <p:cNvSpPr txBox="1"/>
            <p:nvPr/>
          </p:nvSpPr>
          <p:spPr>
            <a:xfrm>
              <a:off x="2486818" y="1833289"/>
              <a:ext cx="7553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Zr+Zr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31FB53-02FA-6256-1492-F58DBC6A970B}"/>
                </a:ext>
              </a:extLst>
            </p:cNvPr>
            <p:cNvSpPr txBox="1"/>
            <p:nvPr/>
          </p:nvSpPr>
          <p:spPr>
            <a:xfrm>
              <a:off x="3591754" y="1981200"/>
              <a:ext cx="909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Ru+Ru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383E4D-D8F7-3399-1B35-9F91BEB2FA71}"/>
                </a:ext>
              </a:extLst>
            </p:cNvPr>
            <p:cNvSpPr txBox="1"/>
            <p:nvPr/>
          </p:nvSpPr>
          <p:spPr>
            <a:xfrm>
              <a:off x="4478368" y="1981200"/>
              <a:ext cx="909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Ru+Ru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B467D2-C7AE-0DE2-9135-0816B9916BDD}"/>
                </a:ext>
              </a:extLst>
            </p:cNvPr>
            <p:cNvSpPr txBox="1"/>
            <p:nvPr/>
          </p:nvSpPr>
          <p:spPr>
            <a:xfrm>
              <a:off x="5193442" y="1854030"/>
              <a:ext cx="7553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Zr+Zr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8E6472A-98A1-BAC6-AE3C-F84C2BFA8EBA}"/>
                </a:ext>
              </a:extLst>
            </p:cNvPr>
            <p:cNvSpPr txBox="1"/>
            <p:nvPr/>
          </p:nvSpPr>
          <p:spPr>
            <a:xfrm>
              <a:off x="5948777" y="1981200"/>
              <a:ext cx="909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Ru+Ru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C05A76-7ED7-C02C-657D-F410703A84E3}"/>
                </a:ext>
              </a:extLst>
            </p:cNvPr>
            <p:cNvSpPr txBox="1"/>
            <p:nvPr/>
          </p:nvSpPr>
          <p:spPr>
            <a:xfrm>
              <a:off x="6755402" y="1904000"/>
              <a:ext cx="7553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dirty="0"/>
                <a:t>Zr+Zr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CF80358-3CF9-1DC0-E038-471E2658BFCE}"/>
              </a:ext>
            </a:extLst>
          </p:cNvPr>
          <p:cNvSpPr txBox="1"/>
          <p:nvPr/>
        </p:nvSpPr>
        <p:spPr>
          <a:xfrm>
            <a:off x="4523284" y="2872665"/>
            <a:ext cx="118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CeC PoP</a:t>
            </a:r>
            <a:br>
              <a:rPr lang="en-US" dirty="0"/>
            </a:br>
            <a:r>
              <a:rPr lang="en-US" dirty="0"/>
              <a:t>dedicated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1F097D-0B17-A703-7597-65E04A1A91F5}"/>
              </a:ext>
            </a:extLst>
          </p:cNvPr>
          <p:cNvSpPr txBox="1"/>
          <p:nvPr/>
        </p:nvSpPr>
        <p:spPr>
          <a:xfrm>
            <a:off x="5211902" y="3531600"/>
            <a:ext cx="1505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scheduled</a:t>
            </a:r>
            <a:br>
              <a:rPr lang="en-US" dirty="0"/>
            </a:br>
            <a:r>
              <a:rPr lang="en-US" dirty="0"/>
              <a:t>maintenance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B3406CE-BF50-7F37-6D3B-83C6E094EB0A}"/>
              </a:ext>
            </a:extLst>
          </p:cNvPr>
          <p:cNvCxnSpPr>
            <a:cxnSpLocks/>
          </p:cNvCxnSpPr>
          <p:nvPr/>
        </p:nvCxnSpPr>
        <p:spPr bwMode="auto">
          <a:xfrm flipV="1">
            <a:off x="5053124" y="2449810"/>
            <a:ext cx="0" cy="422854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DDAD8FE-24FF-5CD6-C6EE-6CE95482659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906982" y="2489476"/>
            <a:ext cx="1128" cy="1017812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E8BAAE6-0908-7956-EF5D-4B92F8A89318}"/>
              </a:ext>
            </a:extLst>
          </p:cNvPr>
          <p:cNvSpPr txBox="1"/>
          <p:nvPr/>
        </p:nvSpPr>
        <p:spPr>
          <a:xfrm>
            <a:off x="304319" y="1314433"/>
            <a:ext cx="816762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432FF"/>
                </a:solidFill>
              </a:rPr>
              <a:t>Store-by-store species change and flat luminosity of 21.5×10</a:t>
            </a:r>
            <a:r>
              <a:rPr lang="en-US" sz="2000" baseline="30000" dirty="0">
                <a:solidFill>
                  <a:srgbClr val="0432FF"/>
                </a:solidFill>
              </a:rPr>
              <a:t>26</a:t>
            </a:r>
            <a:r>
              <a:rPr lang="en-US" sz="2000" dirty="0">
                <a:solidFill>
                  <a:srgbClr val="0432FF"/>
                </a:solidFill>
              </a:rPr>
              <a:t> cm</a:t>
            </a:r>
            <a:r>
              <a:rPr lang="en-US" sz="2000" baseline="30000" dirty="0">
                <a:solidFill>
                  <a:srgbClr val="0432FF"/>
                </a:solidFill>
              </a:rPr>
              <a:t>-2</a:t>
            </a:r>
            <a:r>
              <a:rPr lang="en-US" sz="2000" dirty="0">
                <a:solidFill>
                  <a:srgbClr val="0432FF"/>
                </a:solidFill>
              </a:rPr>
              <a:t>s</a:t>
            </a:r>
            <a:r>
              <a:rPr lang="en-US" sz="2000" baseline="30000" dirty="0">
                <a:solidFill>
                  <a:srgbClr val="0432FF"/>
                </a:solidFill>
              </a:rPr>
              <a:t>-1</a:t>
            </a:r>
            <a:r>
              <a:rPr lang="en-US" dirty="0"/>
              <a:t> </a:t>
            </a:r>
          </a:p>
          <a:p>
            <a:r>
              <a:rPr lang="en-US" dirty="0">
                <a:solidFill>
                  <a:srgbClr val="0432FF"/>
                </a:solidFill>
              </a:rPr>
              <a:t>20 h nominal store length </a:t>
            </a:r>
            <a:r>
              <a:rPr lang="en-US" sz="1400" dirty="0">
                <a:solidFill>
                  <a:srgbClr val="0432FF"/>
                </a:solidFill>
              </a:rPr>
              <a:t>(WEEK: 30-Apr-18 to 07-May-18)</a:t>
            </a:r>
            <a:endParaRPr lang="en-US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4280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8F828-4213-04C5-3961-633E234AA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HIC Summary">
            <a:extLst>
              <a:ext uri="{FF2B5EF4-FFF2-40B4-BE49-F238E27FC236}">
                <a16:creationId xmlns:a16="http://schemas.microsoft.com/office/drawing/2014/main" id="{D71183FE-EF05-0705-1E16-33F3E2C83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135" y="0"/>
            <a:ext cx="9254570" cy="682503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5A972-BB8B-209D-C983-35B75EDBD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33</a:t>
            </a:fld>
            <a:endParaRPr lang="en-US" sz="1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6B972B1-6467-CE65-8887-6CA4B405E2C6}"/>
              </a:ext>
            </a:extLst>
          </p:cNvPr>
          <p:cNvGrpSpPr/>
          <p:nvPr/>
        </p:nvGrpSpPr>
        <p:grpSpPr>
          <a:xfrm>
            <a:off x="8663415" y="4876800"/>
            <a:ext cx="958917" cy="338554"/>
            <a:chOff x="10854588" y="2794000"/>
            <a:chExt cx="958917" cy="3385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32C9F4-997E-1C8F-796E-C1E945016718}"/>
                </a:ext>
              </a:extLst>
            </p:cNvPr>
            <p:cNvSpPr txBox="1"/>
            <p:nvPr/>
          </p:nvSpPr>
          <p:spPr>
            <a:xfrm>
              <a:off x="10854588" y="2794000"/>
              <a:ext cx="958917" cy="33855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1600" i="1" dirty="0">
                  <a:solidFill>
                    <a:srgbClr val="FF0000"/>
                  </a:solidFill>
                </a:rPr>
                <a:t>L</a:t>
              </a:r>
              <a:r>
                <a:rPr lang="en-US" sz="1600" dirty="0">
                  <a:solidFill>
                    <a:srgbClr val="FF0000"/>
                  </a:solidFill>
                </a:rPr>
                <a:t> design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89ED2B7-DFAB-CB4E-0CFC-1754A56AA3A1}"/>
                </a:ext>
              </a:extLst>
            </p:cNvPr>
            <p:cNvCxnSpPr/>
            <p:nvPr/>
          </p:nvCxnSpPr>
          <p:spPr>
            <a:xfrm flipH="1">
              <a:off x="10854588" y="2794000"/>
              <a:ext cx="58928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3AF5959-625F-FCAB-F306-8C70A9856761}"/>
              </a:ext>
            </a:extLst>
          </p:cNvPr>
          <p:cNvGrpSpPr/>
          <p:nvPr/>
        </p:nvGrpSpPr>
        <p:grpSpPr>
          <a:xfrm>
            <a:off x="4711174" y="5896443"/>
            <a:ext cx="1709122" cy="602714"/>
            <a:chOff x="10854588" y="2529840"/>
            <a:chExt cx="1709122" cy="602714"/>
          </a:xfrm>
          <a:solidFill>
            <a:schemeClr val="bg1"/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8FA4383-789C-E8CA-3229-24943268AB57}"/>
                </a:ext>
              </a:extLst>
            </p:cNvPr>
            <p:cNvSpPr txBox="1"/>
            <p:nvPr/>
          </p:nvSpPr>
          <p:spPr>
            <a:xfrm>
              <a:off x="10854588" y="2794000"/>
              <a:ext cx="170912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nominal injection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F5A2DA6-918E-72DC-9317-5D882D13D9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43868" y="2529840"/>
              <a:ext cx="0" cy="264160"/>
            </a:xfrm>
            <a:prstGeom prst="straightConnector1">
              <a:avLst/>
            </a:prstGeom>
            <a:grpFill/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AF6D68-8F54-631A-6DFC-D27724568D1B}"/>
              </a:ext>
            </a:extLst>
          </p:cNvPr>
          <p:cNvGrpSpPr/>
          <p:nvPr/>
        </p:nvGrpSpPr>
        <p:grpSpPr>
          <a:xfrm>
            <a:off x="9252695" y="1981200"/>
            <a:ext cx="958917" cy="338554"/>
            <a:chOff x="10854588" y="2794000"/>
            <a:chExt cx="958917" cy="3385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FF2698-9F00-9C92-64B5-A338913681FF}"/>
                </a:ext>
              </a:extLst>
            </p:cNvPr>
            <p:cNvSpPr txBox="1"/>
            <p:nvPr/>
          </p:nvSpPr>
          <p:spPr>
            <a:xfrm>
              <a:off x="10854588" y="2794000"/>
              <a:ext cx="958917" cy="33855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1600" i="1" dirty="0">
                  <a:solidFill>
                    <a:srgbClr val="FF0000"/>
                  </a:solidFill>
                </a:rPr>
                <a:t>L</a:t>
              </a:r>
              <a:r>
                <a:rPr lang="en-US" sz="1600" dirty="0">
                  <a:solidFill>
                    <a:srgbClr val="FF0000"/>
                  </a:solidFill>
                </a:rPr>
                <a:t> design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8BF3357-AF4A-613D-7392-52216BBCEC28}"/>
                </a:ext>
              </a:extLst>
            </p:cNvPr>
            <p:cNvCxnSpPr/>
            <p:nvPr/>
          </p:nvCxnSpPr>
          <p:spPr>
            <a:xfrm flipH="1">
              <a:off x="10854588" y="2794000"/>
              <a:ext cx="589280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C5B3294-C541-1BA6-BD71-BE13ACC074E9}"/>
              </a:ext>
            </a:extLst>
          </p:cNvPr>
          <p:cNvGrpSpPr/>
          <p:nvPr/>
        </p:nvGrpSpPr>
        <p:grpSpPr>
          <a:xfrm>
            <a:off x="485539" y="605825"/>
            <a:ext cx="8549082" cy="4118574"/>
            <a:chOff x="485539" y="605825"/>
            <a:chExt cx="8549082" cy="4118574"/>
          </a:xfrm>
        </p:grpSpPr>
        <p:sp>
          <p:nvSpPr>
            <p:cNvPr id="16" name="Down Arrow 15">
              <a:extLst>
                <a:ext uri="{FF2B5EF4-FFF2-40B4-BE49-F238E27FC236}">
                  <a16:creationId xmlns:a16="http://schemas.microsoft.com/office/drawing/2014/main" id="{7182C7FB-1500-B0FD-E1C6-0A25F0D96565}"/>
                </a:ext>
              </a:extLst>
            </p:cNvPr>
            <p:cNvSpPr/>
            <p:nvPr/>
          </p:nvSpPr>
          <p:spPr>
            <a:xfrm>
              <a:off x="485539" y="817123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0B2C627-F4A1-14AA-A1AD-18E2C0F9DA6A}"/>
                </a:ext>
              </a:extLst>
            </p:cNvPr>
            <p:cNvSpPr txBox="1"/>
            <p:nvPr/>
          </p:nvSpPr>
          <p:spPr>
            <a:xfrm>
              <a:off x="671208" y="605825"/>
              <a:ext cx="214674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Used stochastic or </a:t>
              </a:r>
              <a:br>
                <a:rPr lang="en-US" dirty="0"/>
              </a:br>
              <a:r>
                <a:rPr lang="en-US" dirty="0"/>
                <a:t>electron cooling in</a:t>
              </a:r>
              <a:br>
                <a:rPr lang="en-US" dirty="0"/>
              </a:br>
              <a:r>
                <a:rPr lang="en-US" dirty="0"/>
                <a:t>1 or 2 beams</a:t>
              </a:r>
            </a:p>
          </p:txBody>
        </p:sp>
        <p:sp>
          <p:nvSpPr>
            <p:cNvPr id="18" name="Down Arrow 17">
              <a:extLst>
                <a:ext uri="{FF2B5EF4-FFF2-40B4-BE49-F238E27FC236}">
                  <a16:creationId xmlns:a16="http://schemas.microsoft.com/office/drawing/2014/main" id="{6077DA89-0C19-8D36-B697-FBC50A48B294}"/>
                </a:ext>
              </a:extLst>
            </p:cNvPr>
            <p:cNvSpPr/>
            <p:nvPr/>
          </p:nvSpPr>
          <p:spPr>
            <a:xfrm>
              <a:off x="3206041" y="4500663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Down Arrow 18">
              <a:extLst>
                <a:ext uri="{FF2B5EF4-FFF2-40B4-BE49-F238E27FC236}">
                  <a16:creationId xmlns:a16="http://schemas.microsoft.com/office/drawing/2014/main" id="{AB8A8B05-9175-77E9-AE30-60821D5A0978}"/>
                </a:ext>
              </a:extLst>
            </p:cNvPr>
            <p:cNvSpPr/>
            <p:nvPr/>
          </p:nvSpPr>
          <p:spPr>
            <a:xfrm>
              <a:off x="3541420" y="4481207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Down Arrow 19">
              <a:extLst>
                <a:ext uri="{FF2B5EF4-FFF2-40B4-BE49-F238E27FC236}">
                  <a16:creationId xmlns:a16="http://schemas.microsoft.com/office/drawing/2014/main" id="{9EBC810B-0D1B-D44B-2C92-6C22A7F83AA6}"/>
                </a:ext>
              </a:extLst>
            </p:cNvPr>
            <p:cNvSpPr/>
            <p:nvPr/>
          </p:nvSpPr>
          <p:spPr>
            <a:xfrm>
              <a:off x="8322790" y="4024008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Down Arrow 20">
              <a:extLst>
                <a:ext uri="{FF2B5EF4-FFF2-40B4-BE49-F238E27FC236}">
                  <a16:creationId xmlns:a16="http://schemas.microsoft.com/office/drawing/2014/main" id="{089D9273-F62D-7CAC-31F5-76D1FE52BAC0}"/>
                </a:ext>
              </a:extLst>
            </p:cNvPr>
            <p:cNvSpPr/>
            <p:nvPr/>
          </p:nvSpPr>
          <p:spPr>
            <a:xfrm>
              <a:off x="8848952" y="3117423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Down Arrow 21">
              <a:extLst>
                <a:ext uri="{FF2B5EF4-FFF2-40B4-BE49-F238E27FC236}">
                  <a16:creationId xmlns:a16="http://schemas.microsoft.com/office/drawing/2014/main" id="{DF196E25-1BE2-E0DB-FCB8-90C13EC5B05A}"/>
                </a:ext>
              </a:extLst>
            </p:cNvPr>
            <p:cNvSpPr/>
            <p:nvPr/>
          </p:nvSpPr>
          <p:spPr>
            <a:xfrm>
              <a:off x="8539434" y="3122286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Down Arrow 22">
              <a:extLst>
                <a:ext uri="{FF2B5EF4-FFF2-40B4-BE49-F238E27FC236}">
                  <a16:creationId xmlns:a16="http://schemas.microsoft.com/office/drawing/2014/main" id="{951B4DE3-B118-7AAC-159D-4D4F39D56D2B}"/>
                </a:ext>
              </a:extLst>
            </p:cNvPr>
            <p:cNvSpPr/>
            <p:nvPr/>
          </p:nvSpPr>
          <p:spPr>
            <a:xfrm>
              <a:off x="8570580" y="3440056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Down Arrow 23">
              <a:extLst>
                <a:ext uri="{FF2B5EF4-FFF2-40B4-BE49-F238E27FC236}">
                  <a16:creationId xmlns:a16="http://schemas.microsoft.com/office/drawing/2014/main" id="{CAA6E214-1EC9-19DE-E1C0-3E898617D3FD}"/>
                </a:ext>
              </a:extLst>
            </p:cNvPr>
            <p:cNvSpPr/>
            <p:nvPr/>
          </p:nvSpPr>
          <p:spPr>
            <a:xfrm>
              <a:off x="7260156" y="1631534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Down Arrow 24">
              <a:extLst>
                <a:ext uri="{FF2B5EF4-FFF2-40B4-BE49-F238E27FC236}">
                  <a16:creationId xmlns:a16="http://schemas.microsoft.com/office/drawing/2014/main" id="{D69BFADE-4CC5-5C38-206C-1439C06EA5ED}"/>
                </a:ext>
              </a:extLst>
            </p:cNvPr>
            <p:cNvSpPr/>
            <p:nvPr/>
          </p:nvSpPr>
          <p:spPr>
            <a:xfrm>
              <a:off x="6199840" y="2044136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Down Arrow 25">
              <a:extLst>
                <a:ext uri="{FF2B5EF4-FFF2-40B4-BE49-F238E27FC236}">
                  <a16:creationId xmlns:a16="http://schemas.microsoft.com/office/drawing/2014/main" id="{BABD1B44-A153-5D7F-0EC2-5DED630904C0}"/>
                </a:ext>
              </a:extLst>
            </p:cNvPr>
            <p:cNvSpPr/>
            <p:nvPr/>
          </p:nvSpPr>
          <p:spPr>
            <a:xfrm>
              <a:off x="8446599" y="1092448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Down Arrow 26">
              <a:extLst>
                <a:ext uri="{FF2B5EF4-FFF2-40B4-BE49-F238E27FC236}">
                  <a16:creationId xmlns:a16="http://schemas.microsoft.com/office/drawing/2014/main" id="{5794F5C3-CF4D-0946-8866-F057E0FAB52B}"/>
                </a:ext>
              </a:extLst>
            </p:cNvPr>
            <p:cNvSpPr/>
            <p:nvPr/>
          </p:nvSpPr>
          <p:spPr>
            <a:xfrm>
              <a:off x="8322789" y="861934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Down Arrow 27">
              <a:extLst>
                <a:ext uri="{FF2B5EF4-FFF2-40B4-BE49-F238E27FC236}">
                  <a16:creationId xmlns:a16="http://schemas.microsoft.com/office/drawing/2014/main" id="{E87DC728-4FAE-23E9-C674-E600AF5F5E91}"/>
                </a:ext>
              </a:extLst>
            </p:cNvPr>
            <p:cNvSpPr/>
            <p:nvPr/>
          </p:nvSpPr>
          <p:spPr>
            <a:xfrm>
              <a:off x="8353764" y="954347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Down Arrow 28">
              <a:extLst>
                <a:ext uri="{FF2B5EF4-FFF2-40B4-BE49-F238E27FC236}">
                  <a16:creationId xmlns:a16="http://schemas.microsoft.com/office/drawing/2014/main" id="{851F90D4-A2CC-0149-C787-D05222265D50}"/>
                </a:ext>
              </a:extLst>
            </p:cNvPr>
            <p:cNvSpPr/>
            <p:nvPr/>
          </p:nvSpPr>
          <p:spPr>
            <a:xfrm>
              <a:off x="8628337" y="2334492"/>
              <a:ext cx="185669" cy="223736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0468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65E7F-CF37-E7FA-B94A-CCFE367D9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B7990E-A017-79CD-6721-BA90226BD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D4C179-55D6-2A99-7C66-7629C4055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75" y="2541806"/>
            <a:ext cx="10807325" cy="1947460"/>
          </a:xfrm>
        </p:spPr>
        <p:txBody>
          <a:bodyPr>
            <a:normAutofit fontScale="90000"/>
          </a:bodyPr>
          <a:lstStyle/>
          <a:p>
            <a:r>
              <a:rPr lang="en-US" dirty="0"/>
              <a:t>RHIC performance evolution</a:t>
            </a:r>
            <a:br>
              <a:rPr lang="en-US" dirty="0"/>
            </a:br>
            <a:r>
              <a:rPr lang="en-US" sz="5300" dirty="0"/>
              <a:t>energy – </a:t>
            </a:r>
            <a:r>
              <a:rPr lang="en-US" sz="4400" dirty="0"/>
              <a:t>down to 30% of design injection energy </a:t>
            </a:r>
            <a:endParaRPr lang="en-US" sz="5300" dirty="0"/>
          </a:p>
        </p:txBody>
      </p:sp>
    </p:spTree>
    <p:extLst>
      <p:ext uri="{BB962C8B-B14F-4D97-AF65-F5344CB8AC3E}">
        <p14:creationId xmlns:p14="http://schemas.microsoft.com/office/powerpoint/2010/main" val="2437441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331F1-52E8-8A23-4435-541458232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BE410-B5A6-8233-F1A9-55A8236D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920" y="174809"/>
            <a:ext cx="9911080" cy="820271"/>
          </a:xfrm>
        </p:spPr>
        <p:txBody>
          <a:bodyPr>
            <a:noAutofit/>
          </a:bodyPr>
          <a:lstStyle/>
          <a:p>
            <a:br>
              <a:rPr lang="en-US" sz="2800" dirty="0"/>
            </a:br>
            <a:r>
              <a:rPr lang="en-US" sz="2800" dirty="0"/>
              <a:t>Low-Energy RHIC electron Cooling (LEReC)  for the</a:t>
            </a:r>
            <a:br>
              <a:rPr lang="en-US" sz="2800" dirty="0"/>
            </a:br>
            <a:r>
              <a:rPr lang="en-US" sz="2800" dirty="0"/>
              <a:t>Beam Energy Scan I and II (BES-I, II)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 descr="Untitled.tiff">
            <a:extLst>
              <a:ext uri="{FF2B5EF4-FFF2-40B4-BE49-F238E27FC236}">
                <a16:creationId xmlns:a16="http://schemas.microsoft.com/office/drawing/2014/main" id="{527AAED2-5859-8CBA-02AF-584650A763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862" y="1165082"/>
            <a:ext cx="8336224" cy="50418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388041-9E3F-8241-42A3-4BE29DE4D661}"/>
              </a:ext>
            </a:extLst>
          </p:cNvPr>
          <p:cNvSpPr txBox="1"/>
          <p:nvPr/>
        </p:nvSpPr>
        <p:spPr bwMode="auto">
          <a:xfrm>
            <a:off x="276862" y="6206922"/>
            <a:ext cx="6044393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Helvetica"/>
                <a:cs typeface="Helvetica"/>
              </a:rPr>
              <a:t>[2015 NSAC Long Range Plan for Nuclear Science]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82F432-3E42-A79C-2B7F-219B97B8F877}"/>
              </a:ext>
            </a:extLst>
          </p:cNvPr>
          <p:cNvSpPr txBox="1"/>
          <p:nvPr/>
        </p:nvSpPr>
        <p:spPr>
          <a:xfrm>
            <a:off x="4950145" y="2868014"/>
            <a:ext cx="3148619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BES-I in 2010/11/14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BES-II: 10x increase</a:t>
            </a:r>
            <a:br>
              <a:rPr lang="en-US" sz="2000" dirty="0"/>
            </a:br>
            <a:r>
              <a:rPr lang="en-US" sz="2000" dirty="0"/>
              <a:t>in the number of events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E842C-E89E-758E-62EA-B171F4AA46C8}"/>
              </a:ext>
            </a:extLst>
          </p:cNvPr>
          <p:cNvSpPr txBox="1">
            <a:spLocks/>
          </p:cNvSpPr>
          <p:nvPr/>
        </p:nvSpPr>
        <p:spPr>
          <a:xfrm>
            <a:off x="8613086" y="1152702"/>
            <a:ext cx="3302000" cy="504184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Au+Au collisions</a:t>
            </a:r>
            <a:br>
              <a:rPr lang="en-US" sz="2400" dirty="0"/>
            </a:br>
            <a:r>
              <a:rPr lang="en-US" sz="2400" dirty="0"/>
              <a:t>down to 3.85 GeV/n </a:t>
            </a:r>
            <a:br>
              <a:rPr lang="en-US" sz="2400" dirty="0"/>
            </a:br>
            <a:r>
              <a:rPr lang="en-US" sz="1800" dirty="0"/>
              <a:t>(40% of </a:t>
            </a:r>
            <a:r>
              <a:rPr lang="en-US" sz="1800" dirty="0" err="1"/>
              <a:t>CoM</a:t>
            </a:r>
            <a:r>
              <a:rPr lang="en-US" sz="1800" dirty="0"/>
              <a:t> energy at </a:t>
            </a:r>
            <a:br>
              <a:rPr lang="en-US" sz="1800" dirty="0"/>
            </a:br>
            <a:r>
              <a:rPr lang="en-US" sz="1800" dirty="0"/>
              <a:t>nominal injection, </a:t>
            </a:r>
            <a:br>
              <a:rPr lang="en-US" sz="1800" dirty="0"/>
            </a:br>
            <a:r>
              <a:rPr lang="en-US" sz="1800" dirty="0"/>
              <a:t>30% of design)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Luminosity really low: </a:t>
            </a:r>
          </a:p>
          <a:p>
            <a:pPr marL="0" indent="0">
              <a:buNone/>
            </a:pPr>
            <a:r>
              <a:rPr lang="en-US" sz="1700" dirty="0">
                <a:solidFill>
                  <a:srgbClr val="0432FF"/>
                </a:solidFill>
              </a:rPr>
              <a:t>  Space charge</a:t>
            </a:r>
            <a:br>
              <a:rPr lang="en-US" sz="1700" dirty="0">
                <a:solidFill>
                  <a:srgbClr val="0432FF"/>
                </a:solidFill>
              </a:rPr>
            </a:br>
            <a:r>
              <a:rPr lang="en-US" sz="1700" dirty="0">
                <a:solidFill>
                  <a:srgbClr val="0432FF"/>
                </a:solidFill>
              </a:rPr>
              <a:t>  Intrabeam scattering</a:t>
            </a:r>
            <a:br>
              <a:rPr lang="en-US" sz="1700" dirty="0">
                <a:solidFill>
                  <a:srgbClr val="0432FF"/>
                </a:solidFill>
              </a:rPr>
            </a:br>
            <a:r>
              <a:rPr lang="en-US" sz="1700" dirty="0">
                <a:solidFill>
                  <a:srgbClr val="0432FF"/>
                </a:solidFill>
              </a:rPr>
              <a:t>  Magnetic field errors (also </a:t>
            </a:r>
            <a:br>
              <a:rPr lang="en-US" sz="1700" dirty="0">
                <a:solidFill>
                  <a:srgbClr val="0432FF"/>
                </a:solidFill>
              </a:rPr>
            </a:br>
            <a:r>
              <a:rPr lang="en-US" sz="1700" dirty="0">
                <a:solidFill>
                  <a:srgbClr val="0432FF"/>
                </a:solidFill>
              </a:rPr>
              <a:t>    time dependent)</a:t>
            </a:r>
            <a:br>
              <a:rPr lang="en-US" sz="1700" dirty="0">
                <a:solidFill>
                  <a:srgbClr val="0432FF"/>
                </a:solidFill>
              </a:rPr>
            </a:br>
            <a:r>
              <a:rPr lang="en-US" sz="1700" dirty="0">
                <a:solidFill>
                  <a:srgbClr val="0432FF"/>
                </a:solidFill>
              </a:rPr>
              <a:t>  Large beam with losses 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BES-II goal of 4x luminosity</a:t>
            </a:r>
            <a:br>
              <a:rPr lang="en-US" sz="1800" dirty="0"/>
            </a:br>
            <a:r>
              <a:rPr lang="en-US" sz="1800" dirty="0"/>
              <a:t>over 3.85 – 9.8 GeV/n </a:t>
            </a:r>
            <a:br>
              <a:rPr lang="en-US" sz="1800" dirty="0"/>
            </a:br>
            <a:r>
              <a:rPr lang="en-US" sz="1400" dirty="0"/>
              <a:t>(highest energy is nominal injection)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Designed cooler for </a:t>
            </a:r>
            <a:br>
              <a:rPr lang="en-US" sz="1800" dirty="0"/>
            </a:br>
            <a:r>
              <a:rPr lang="en-US" sz="1800" dirty="0"/>
              <a:t>2 lowest energies</a:t>
            </a:r>
          </a:p>
          <a:p>
            <a:pPr marL="457200" indent="-45720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75161648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6700" y="2941639"/>
            <a:ext cx="9144000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eft Brace 4"/>
          <p:cNvSpPr/>
          <p:nvPr/>
        </p:nvSpPr>
        <p:spPr>
          <a:xfrm rot="16200000">
            <a:off x="2930526" y="3279776"/>
            <a:ext cx="174625" cy="1584325"/>
          </a:xfrm>
          <a:prstGeom prst="leftBrace">
            <a:avLst>
              <a:gd name="adj1" fmla="val 0"/>
              <a:gd name="adj2" fmla="val 5000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6" name="TextBox 5"/>
          <p:cNvSpPr txBox="1">
            <a:spLocks noChangeArrowheads="1"/>
          </p:cNvSpPr>
          <p:nvPr/>
        </p:nvSpPr>
        <p:spPr bwMode="auto">
          <a:xfrm>
            <a:off x="2238375" y="4157663"/>
            <a:ext cx="1498600" cy="431800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100" b="1"/>
              <a:t>COOLING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100" b="1"/>
              <a:t>in Blue RHIC ring</a:t>
            </a:r>
          </a:p>
        </p:txBody>
      </p:sp>
      <p:sp>
        <p:nvSpPr>
          <p:cNvPr id="7" name="Left Brace 6"/>
          <p:cNvSpPr/>
          <p:nvPr/>
        </p:nvSpPr>
        <p:spPr>
          <a:xfrm rot="16200000" flipH="1">
            <a:off x="2876551" y="2486026"/>
            <a:ext cx="222250" cy="1571625"/>
          </a:xfrm>
          <a:prstGeom prst="leftBrac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8" name="TextBox 7"/>
          <p:cNvSpPr txBox="1">
            <a:spLocks noChangeArrowheads="1"/>
          </p:cNvSpPr>
          <p:nvPr/>
        </p:nvSpPr>
        <p:spPr bwMode="auto">
          <a:xfrm>
            <a:off x="2312988" y="2728913"/>
            <a:ext cx="1479550" cy="431800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100" b="1"/>
              <a:t>COOLING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100" b="1"/>
              <a:t>in Yellow RHIC ring</a:t>
            </a:r>
          </a:p>
        </p:txBody>
      </p:sp>
      <p:sp>
        <p:nvSpPr>
          <p:cNvPr id="3079" name="TextBox 16"/>
          <p:cNvSpPr txBox="1">
            <a:spLocks noChangeArrowheads="1"/>
          </p:cNvSpPr>
          <p:nvPr/>
        </p:nvSpPr>
        <p:spPr bwMode="auto">
          <a:xfrm>
            <a:off x="5349875" y="5008563"/>
            <a:ext cx="10556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High-Power Beam Dump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873750" y="4062413"/>
            <a:ext cx="0" cy="93345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81" name="TextBox 19"/>
          <p:cNvSpPr txBox="1">
            <a:spLocks noChangeArrowheads="1"/>
          </p:cNvSpPr>
          <p:nvPr/>
        </p:nvSpPr>
        <p:spPr bwMode="auto">
          <a:xfrm>
            <a:off x="4295775" y="5006976"/>
            <a:ext cx="10541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 dirty="0"/>
              <a:t>Extraction beam line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4214814" y="4171158"/>
            <a:ext cx="406400" cy="1204912"/>
          </a:xfrm>
          <a:prstGeom prst="straightConnector1">
            <a:avLst/>
          </a:prstGeom>
          <a:ln w="2222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</p:cNvCxnSpPr>
          <p:nvPr/>
        </p:nvCxnSpPr>
        <p:spPr>
          <a:xfrm flipV="1">
            <a:off x="4749801" y="3984625"/>
            <a:ext cx="430213" cy="102235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84" name="TextBox 26"/>
          <p:cNvSpPr txBox="1">
            <a:spLocks noChangeArrowheads="1"/>
          </p:cNvSpPr>
          <p:nvPr/>
        </p:nvSpPr>
        <p:spPr bwMode="auto">
          <a:xfrm>
            <a:off x="9445625" y="3536951"/>
            <a:ext cx="679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DC </a:t>
            </a:r>
            <a:br>
              <a:rPr lang="en-US" altLang="en-US" sz="1200" b="1"/>
            </a:br>
            <a:r>
              <a:rPr lang="en-US" altLang="en-US" sz="1200" b="1"/>
              <a:t>e</a:t>
            </a:r>
            <a:r>
              <a:rPr lang="en-US" altLang="en-US" sz="1200" b="1" baseline="30000"/>
              <a:t>-</a:t>
            </a:r>
            <a:r>
              <a:rPr lang="en-US" altLang="en-US" sz="1200" b="1"/>
              <a:t> Gun</a:t>
            </a:r>
          </a:p>
        </p:txBody>
      </p:sp>
      <p:sp>
        <p:nvSpPr>
          <p:cNvPr id="3085" name="TextBox 27"/>
          <p:cNvSpPr txBox="1">
            <a:spLocks noChangeArrowheads="1"/>
          </p:cNvSpPr>
          <p:nvPr/>
        </p:nvSpPr>
        <p:spPr bwMode="auto">
          <a:xfrm>
            <a:off x="8991600" y="1219201"/>
            <a:ext cx="7937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704 MHz SRF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Booster Cavity</a:t>
            </a:r>
          </a:p>
        </p:txBody>
      </p:sp>
      <p:sp>
        <p:nvSpPr>
          <p:cNvPr id="3086" name="TextBox 28"/>
          <p:cNvSpPr txBox="1">
            <a:spLocks noChangeArrowheads="1"/>
          </p:cNvSpPr>
          <p:nvPr/>
        </p:nvSpPr>
        <p:spPr bwMode="auto">
          <a:xfrm>
            <a:off x="8382000" y="2105026"/>
            <a:ext cx="10556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2.1 GHz </a:t>
            </a:r>
            <a:br>
              <a:rPr lang="en-US" altLang="en-US" sz="1200" b="1"/>
            </a:br>
            <a:r>
              <a:rPr lang="en-US" altLang="en-US" sz="1200" b="1"/>
              <a:t>Cu Cavity</a:t>
            </a:r>
          </a:p>
        </p:txBody>
      </p:sp>
      <p:cxnSp>
        <p:nvCxnSpPr>
          <p:cNvPr id="30" name="Straight Arrow Connector 29"/>
          <p:cNvCxnSpPr>
            <a:stCxn id="3086" idx="2"/>
          </p:cNvCxnSpPr>
          <p:nvPr/>
        </p:nvCxnSpPr>
        <p:spPr>
          <a:xfrm>
            <a:off x="8910639" y="2565401"/>
            <a:ext cx="155575" cy="722313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088" name="TextBox 31"/>
          <p:cNvSpPr txBox="1">
            <a:spLocks noChangeArrowheads="1"/>
          </p:cNvSpPr>
          <p:nvPr/>
        </p:nvSpPr>
        <p:spPr bwMode="auto">
          <a:xfrm>
            <a:off x="6373814" y="2284414"/>
            <a:ext cx="10556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9 MHz </a:t>
            </a:r>
            <a:br>
              <a:rPr lang="en-US" altLang="en-US" sz="1200" b="1"/>
            </a:br>
            <a:r>
              <a:rPr lang="en-US" altLang="en-US" sz="1200" b="1"/>
              <a:t>Cu Cavity</a:t>
            </a:r>
          </a:p>
        </p:txBody>
      </p:sp>
      <p:sp>
        <p:nvSpPr>
          <p:cNvPr id="3089" name="TextBox 32"/>
          <p:cNvSpPr txBox="1">
            <a:spLocks noChangeArrowheads="1"/>
          </p:cNvSpPr>
          <p:nvPr/>
        </p:nvSpPr>
        <p:spPr bwMode="auto">
          <a:xfrm>
            <a:off x="5029200" y="2227263"/>
            <a:ext cx="1055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 dirty="0"/>
              <a:t>704 MHz </a:t>
            </a:r>
            <a:br>
              <a:rPr lang="en-US" altLang="en-US" sz="1200" b="1" dirty="0"/>
            </a:br>
            <a:r>
              <a:rPr lang="en-US" altLang="en-US" sz="1200" b="1" dirty="0"/>
              <a:t>Cu Cavity</a:t>
            </a:r>
          </a:p>
        </p:txBody>
      </p:sp>
      <p:cxnSp>
        <p:nvCxnSpPr>
          <p:cNvPr id="34" name="Straight Arrow Connector 33"/>
          <p:cNvCxnSpPr>
            <a:stCxn id="3089" idx="2"/>
          </p:cNvCxnSpPr>
          <p:nvPr/>
        </p:nvCxnSpPr>
        <p:spPr>
          <a:xfrm>
            <a:off x="5557838" y="2689225"/>
            <a:ext cx="0" cy="509588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6900863" y="2768600"/>
            <a:ext cx="0" cy="458788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085" idx="2"/>
          </p:cNvCxnSpPr>
          <p:nvPr/>
        </p:nvCxnSpPr>
        <p:spPr>
          <a:xfrm>
            <a:off x="9388475" y="2049464"/>
            <a:ext cx="0" cy="1036637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093" name="TextBox 45"/>
          <p:cNvSpPr txBox="1">
            <a:spLocks noChangeArrowheads="1"/>
          </p:cNvSpPr>
          <p:nvPr/>
        </p:nvSpPr>
        <p:spPr bwMode="auto">
          <a:xfrm>
            <a:off x="7167035" y="1879947"/>
            <a:ext cx="11017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 dirty="0"/>
              <a:t>Injection beam dump</a:t>
            </a:r>
          </a:p>
        </p:txBody>
      </p:sp>
      <p:cxnSp>
        <p:nvCxnSpPr>
          <p:cNvPr id="47" name="Straight Arrow Connector 46"/>
          <p:cNvCxnSpPr>
            <a:cxnSpLocks/>
          </p:cNvCxnSpPr>
          <p:nvPr/>
        </p:nvCxnSpPr>
        <p:spPr>
          <a:xfrm>
            <a:off x="7763934" y="2360614"/>
            <a:ext cx="160867" cy="54292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95" name="TextBox 50"/>
          <p:cNvSpPr txBox="1">
            <a:spLocks noChangeArrowheads="1"/>
          </p:cNvSpPr>
          <p:nvPr/>
        </p:nvSpPr>
        <p:spPr bwMode="auto">
          <a:xfrm>
            <a:off x="3011488" y="1811338"/>
            <a:ext cx="14351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RF Diagnostic Beamline</a:t>
            </a:r>
          </a:p>
        </p:txBody>
      </p:sp>
      <p:cxnSp>
        <p:nvCxnSpPr>
          <p:cNvPr id="52" name="Straight Arrow Connector 51"/>
          <p:cNvCxnSpPr>
            <a:stCxn id="3095" idx="2"/>
          </p:cNvCxnSpPr>
          <p:nvPr/>
        </p:nvCxnSpPr>
        <p:spPr>
          <a:xfrm>
            <a:off x="3729038" y="2273301"/>
            <a:ext cx="385762" cy="1109663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97" name="TextBox 53"/>
          <p:cNvSpPr txBox="1">
            <a:spLocks noChangeArrowheads="1"/>
          </p:cNvSpPr>
          <p:nvPr/>
        </p:nvSpPr>
        <p:spPr bwMode="auto">
          <a:xfrm>
            <a:off x="4930776" y="3521076"/>
            <a:ext cx="14573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RHIC TRIPLET</a:t>
            </a:r>
          </a:p>
        </p:txBody>
      </p:sp>
      <p:sp>
        <p:nvSpPr>
          <p:cNvPr id="3098" name="TextBox 54"/>
          <p:cNvSpPr txBox="1">
            <a:spLocks noChangeArrowheads="1"/>
          </p:cNvSpPr>
          <p:nvPr/>
        </p:nvSpPr>
        <p:spPr bwMode="auto">
          <a:xfrm>
            <a:off x="7580314" y="3540125"/>
            <a:ext cx="90328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100" b="1"/>
              <a:t>RHIC  DX</a:t>
            </a:r>
          </a:p>
        </p:txBody>
      </p:sp>
      <p:sp>
        <p:nvSpPr>
          <p:cNvPr id="3099" name="TextBox 55"/>
          <p:cNvSpPr txBox="1">
            <a:spLocks noChangeArrowheads="1"/>
          </p:cNvSpPr>
          <p:nvPr/>
        </p:nvSpPr>
        <p:spPr bwMode="auto">
          <a:xfrm>
            <a:off x="1581151" y="4905376"/>
            <a:ext cx="898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180°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Bending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Magnet</a:t>
            </a:r>
          </a:p>
        </p:txBody>
      </p:sp>
      <p:cxnSp>
        <p:nvCxnSpPr>
          <p:cNvPr id="57" name="Straight Arrow Connector 56"/>
          <p:cNvCxnSpPr>
            <a:stCxn id="3099" idx="0"/>
          </p:cNvCxnSpPr>
          <p:nvPr/>
        </p:nvCxnSpPr>
        <p:spPr>
          <a:xfrm flipH="1" flipV="1">
            <a:off x="2030413" y="3798889"/>
            <a:ext cx="0" cy="1106487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ight Arrow 58"/>
          <p:cNvSpPr/>
          <p:nvPr/>
        </p:nvSpPr>
        <p:spPr>
          <a:xfrm rot="10800000" flipV="1">
            <a:off x="7239001" y="3086101"/>
            <a:ext cx="430213" cy="149225"/>
          </a:xfrm>
          <a:prstGeom prst="rightArrow">
            <a:avLst>
              <a:gd name="adj1" fmla="val 50000"/>
              <a:gd name="adj2" fmla="val 884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7306951" y="2761091"/>
            <a:ext cx="364202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</a:t>
            </a:r>
            <a:r>
              <a:rPr lang="en-US" b="1" baseline="3000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</a:p>
        </p:txBody>
      </p:sp>
      <p:sp>
        <p:nvSpPr>
          <p:cNvPr id="61" name="Right Arrow 60"/>
          <p:cNvSpPr/>
          <p:nvPr/>
        </p:nvSpPr>
        <p:spPr>
          <a:xfrm flipV="1">
            <a:off x="3135313" y="3835401"/>
            <a:ext cx="431800" cy="149225"/>
          </a:xfrm>
          <a:prstGeom prst="rightArrow">
            <a:avLst>
              <a:gd name="adj1" fmla="val 50000"/>
              <a:gd name="adj2" fmla="val 884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715100" y="3648281"/>
            <a:ext cx="364202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</a:t>
            </a:r>
            <a:r>
              <a:rPr lang="en-US" b="1" baseline="3000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</a:p>
        </p:txBody>
      </p:sp>
      <p:sp>
        <p:nvSpPr>
          <p:cNvPr id="64" name="Right Arrow 63"/>
          <p:cNvSpPr/>
          <p:nvPr/>
        </p:nvSpPr>
        <p:spPr>
          <a:xfrm rot="10800000" flipV="1">
            <a:off x="6750050" y="3578225"/>
            <a:ext cx="196850" cy="82550"/>
          </a:xfrm>
          <a:prstGeom prst="rightArrow">
            <a:avLst>
              <a:gd name="adj1" fmla="val 50000"/>
              <a:gd name="adj2" fmla="val 88400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5" name="Right Arrow 64"/>
          <p:cNvSpPr/>
          <p:nvPr/>
        </p:nvSpPr>
        <p:spPr>
          <a:xfrm rot="10800000" flipV="1">
            <a:off x="4513263" y="3575050"/>
            <a:ext cx="196850" cy="82550"/>
          </a:xfrm>
          <a:prstGeom prst="rightArrow">
            <a:avLst>
              <a:gd name="adj1" fmla="val 50000"/>
              <a:gd name="adj2" fmla="val 88400"/>
            </a:avLst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6" name="Right Arrow 65"/>
          <p:cNvSpPr/>
          <p:nvPr/>
        </p:nvSpPr>
        <p:spPr>
          <a:xfrm flipV="1">
            <a:off x="4510088" y="3695700"/>
            <a:ext cx="196850" cy="82550"/>
          </a:xfrm>
          <a:prstGeom prst="rightArrow">
            <a:avLst>
              <a:gd name="adj1" fmla="val 50000"/>
              <a:gd name="adj2" fmla="val 88400"/>
            </a:avLst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7" name="Right Arrow 66"/>
          <p:cNvSpPr/>
          <p:nvPr/>
        </p:nvSpPr>
        <p:spPr>
          <a:xfrm flipV="1">
            <a:off x="6762750" y="3659188"/>
            <a:ext cx="196850" cy="82550"/>
          </a:xfrm>
          <a:prstGeom prst="rightArrow">
            <a:avLst>
              <a:gd name="adj1" fmla="val 50000"/>
              <a:gd name="adj2" fmla="val 88400"/>
            </a:avLst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Right Arrow 47"/>
          <p:cNvSpPr/>
          <p:nvPr/>
        </p:nvSpPr>
        <p:spPr>
          <a:xfrm rot="10800000" flipV="1">
            <a:off x="2751138" y="3425826"/>
            <a:ext cx="430212" cy="149225"/>
          </a:xfrm>
          <a:prstGeom prst="rightArrow">
            <a:avLst>
              <a:gd name="adj1" fmla="val 50000"/>
              <a:gd name="adj2" fmla="val 884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148013" y="3230563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</a:t>
            </a:r>
            <a:r>
              <a:rPr lang="en-US" b="1" baseline="3000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</a:t>
            </a:r>
            <a:endParaRPr lang="en-US" dirty="0"/>
          </a:p>
        </p:txBody>
      </p:sp>
      <p:sp>
        <p:nvSpPr>
          <p:cNvPr id="3112" name="TextBox 15"/>
          <p:cNvSpPr txBox="1">
            <a:spLocks noChangeArrowheads="1"/>
          </p:cNvSpPr>
          <p:nvPr/>
        </p:nvSpPr>
        <p:spPr bwMode="auto">
          <a:xfrm>
            <a:off x="2590801" y="5670550"/>
            <a:ext cx="18272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/>
              <a:t>* </a:t>
            </a:r>
            <a:r>
              <a:rPr lang="en-US" altLang="en-US" sz="1100">
                <a:solidFill>
                  <a:srgbClr val="FF0000"/>
                </a:solidFill>
              </a:rPr>
              <a:t>NOT to scale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 flipH="1">
            <a:off x="10167939" y="2049464"/>
            <a:ext cx="103186" cy="1063625"/>
          </a:xfrm>
          <a:prstGeom prst="straightConnector1">
            <a:avLst/>
          </a:prstGeom>
          <a:ln w="22225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115" name="TextBox 67"/>
          <p:cNvSpPr txBox="1">
            <a:spLocks noChangeArrowheads="1"/>
          </p:cNvSpPr>
          <p:nvPr/>
        </p:nvSpPr>
        <p:spPr bwMode="auto">
          <a:xfrm>
            <a:off x="9887821" y="1396207"/>
            <a:ext cx="793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 dirty="0"/>
              <a:t>Cathode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 dirty="0"/>
              <a:t>loading system</a:t>
            </a:r>
          </a:p>
        </p:txBody>
      </p:sp>
      <p:grpSp>
        <p:nvGrpSpPr>
          <p:cNvPr id="3116" name="Group 75"/>
          <p:cNvGrpSpPr>
            <a:grpSpLocks/>
          </p:cNvGrpSpPr>
          <p:nvPr/>
        </p:nvGrpSpPr>
        <p:grpSpPr bwMode="auto">
          <a:xfrm>
            <a:off x="6575425" y="4589463"/>
            <a:ext cx="4046538" cy="1263650"/>
            <a:chOff x="5051509" y="4589313"/>
            <a:chExt cx="4046261" cy="1264261"/>
          </a:xfrm>
        </p:grpSpPr>
        <p:pic>
          <p:nvPicPr>
            <p:cNvPr id="312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8669" y="4648291"/>
              <a:ext cx="382504" cy="1180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25" name="TextBox 1"/>
            <p:cNvSpPr txBox="1">
              <a:spLocks noChangeArrowheads="1"/>
            </p:cNvSpPr>
            <p:nvPr/>
          </p:nvSpPr>
          <p:spPr bwMode="auto">
            <a:xfrm>
              <a:off x="5333716" y="4628150"/>
              <a:ext cx="1307419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2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Helvetic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LF solenoid</a:t>
              </a:r>
            </a:p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HF solenoid</a:t>
              </a:r>
            </a:p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Transport solenoid</a:t>
              </a:r>
            </a:p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ERL solenoid</a:t>
              </a:r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5051509" y="4589313"/>
              <a:ext cx="3919270" cy="1264261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/>
            </a:p>
          </p:txBody>
        </p:sp>
        <p:sp>
          <p:nvSpPr>
            <p:cNvPr id="3127" name="TextBox 1"/>
            <p:cNvSpPr txBox="1">
              <a:spLocks noChangeArrowheads="1"/>
            </p:cNvSpPr>
            <p:nvPr/>
          </p:nvSpPr>
          <p:spPr bwMode="auto">
            <a:xfrm>
              <a:off x="6799985" y="4621278"/>
              <a:ext cx="1295109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2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Helvetic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Quad corrector</a:t>
              </a:r>
            </a:p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Trim corrector</a:t>
              </a:r>
            </a:p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Corrector 3.8 ID</a:t>
              </a:r>
            </a:p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Corrector 6.0 ID</a:t>
              </a:r>
            </a:p>
          </p:txBody>
        </p:sp>
        <p:pic>
          <p:nvPicPr>
            <p:cNvPr id="312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9644" y="4724401"/>
              <a:ext cx="204411" cy="1028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2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1978" y="4762500"/>
              <a:ext cx="144496" cy="990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30" name="TextBox 1"/>
            <p:cNvSpPr txBox="1">
              <a:spLocks noChangeArrowheads="1"/>
            </p:cNvSpPr>
            <p:nvPr/>
          </p:nvSpPr>
          <p:spPr bwMode="auto">
            <a:xfrm>
              <a:off x="8086474" y="4625909"/>
              <a:ext cx="1011296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Char char="•"/>
                <a:defRPr sz="2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Helvetic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Char char="§"/>
                <a:defRPr sz="2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Helvetica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BPM 2.4 ID</a:t>
              </a:r>
            </a:p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BPM 4.8 ID</a:t>
              </a:r>
            </a:p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Bellows</a:t>
              </a:r>
            </a:p>
            <a:p>
              <a:pPr eaLnBrk="1" hangingPunct="1">
                <a:lnSpc>
                  <a:spcPct val="2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 b="1"/>
                <a:t>Ion pump</a:t>
              </a:r>
            </a:p>
          </p:txBody>
        </p:sp>
      </p:grpSp>
      <p:cxnSp>
        <p:nvCxnSpPr>
          <p:cNvPr id="54" name="Straight Arrow Connector 53"/>
          <p:cNvCxnSpPr>
            <a:stCxn id="3119" idx="2"/>
          </p:cNvCxnSpPr>
          <p:nvPr/>
        </p:nvCxnSpPr>
        <p:spPr>
          <a:xfrm flipH="1">
            <a:off x="4740276" y="2360614"/>
            <a:ext cx="111125" cy="109537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19" name="Rectangle 3"/>
          <p:cNvSpPr>
            <a:spLocks noChangeArrowheads="1"/>
          </p:cNvSpPr>
          <p:nvPr/>
        </p:nvSpPr>
        <p:spPr bwMode="auto">
          <a:xfrm>
            <a:off x="4395789" y="1898651"/>
            <a:ext cx="911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Helvetic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Merger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b="1"/>
              <a:t> Beamline</a:t>
            </a:r>
          </a:p>
        </p:txBody>
      </p:sp>
      <p:sp>
        <p:nvSpPr>
          <p:cNvPr id="3120" name="Rectangle 1"/>
          <p:cNvSpPr>
            <a:spLocks noChangeArrowheads="1"/>
          </p:cNvSpPr>
          <p:nvPr/>
        </p:nvSpPr>
        <p:spPr bwMode="auto">
          <a:xfrm>
            <a:off x="5619750" y="1673226"/>
            <a:ext cx="114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1200" b="1" dirty="0"/>
              <a:t>Transport</a:t>
            </a:r>
          </a:p>
          <a:p>
            <a:pPr algn="ctr"/>
            <a:r>
              <a:rPr lang="en-US" altLang="en-US" sz="1200" b="1" dirty="0"/>
              <a:t> Beamline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6248400" y="2135188"/>
            <a:ext cx="0" cy="114935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22" name="Rectangle 13"/>
          <p:cNvSpPr>
            <a:spLocks noChangeArrowheads="1"/>
          </p:cNvSpPr>
          <p:nvPr/>
        </p:nvSpPr>
        <p:spPr bwMode="auto">
          <a:xfrm>
            <a:off x="3784601" y="1341397"/>
            <a:ext cx="16748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1200" b="1" dirty="0"/>
              <a:t>704 MHz </a:t>
            </a:r>
            <a:br>
              <a:rPr lang="en-US" altLang="en-US" sz="1200" b="1" dirty="0"/>
            </a:br>
            <a:r>
              <a:rPr lang="en-US" altLang="en-US" sz="1200" b="1" dirty="0"/>
              <a:t>Cu Deflector Cavity</a:t>
            </a:r>
          </a:p>
        </p:txBody>
      </p:sp>
      <p:cxnSp>
        <p:nvCxnSpPr>
          <p:cNvPr id="68" name="Straight Arrow Connector 67"/>
          <p:cNvCxnSpPr/>
          <p:nvPr/>
        </p:nvCxnSpPr>
        <p:spPr>
          <a:xfrm flipH="1">
            <a:off x="4332289" y="1760538"/>
            <a:ext cx="117475" cy="1503362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8" name="Title 17">
            <a:extLst>
              <a:ext uri="{FF2B5EF4-FFF2-40B4-BE49-F238E27FC236}">
                <a16:creationId xmlns:a16="http://schemas.microsoft.com/office/drawing/2014/main" id="{794F27DE-A3F1-4020-B6CB-97585E0A7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97633"/>
            <a:ext cx="9144000" cy="808037"/>
          </a:xfrm>
        </p:spPr>
        <p:txBody>
          <a:bodyPr>
            <a:normAutofit fontScale="90000"/>
          </a:bodyPr>
          <a:lstStyle/>
          <a:p>
            <a:r>
              <a:rPr lang="en-US" sz="2400" dirty="0"/>
              <a:t>                                    LEReC Accelerator </a:t>
            </a:r>
            <a:br>
              <a:rPr lang="en-US" sz="2400" dirty="0"/>
            </a:br>
            <a:r>
              <a:rPr lang="en-US" sz="2400" dirty="0"/>
              <a:t>  </a:t>
            </a:r>
            <a:r>
              <a:rPr lang="en-US" sz="2200" b="0" dirty="0"/>
              <a:t>(100 meters of beamlines with the DC Gun, high-power fiber laser, 5 RF</a:t>
            </a:r>
            <a:br>
              <a:rPr lang="en-US" sz="2200" b="0" dirty="0"/>
            </a:br>
            <a:r>
              <a:rPr lang="en-US" sz="2200" b="0" dirty="0"/>
              <a:t>         systems, including one SRF, many magnets and instrumentation)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2D0887-8BC0-472C-601B-0203C85DDAA3}"/>
              </a:ext>
            </a:extLst>
          </p:cNvPr>
          <p:cNvSpPr txBox="1"/>
          <p:nvPr/>
        </p:nvSpPr>
        <p:spPr>
          <a:xfrm>
            <a:off x="600364" y="6169891"/>
            <a:ext cx="4173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More in presentation by Alexei Fedotov</a:t>
            </a:r>
          </a:p>
        </p:txBody>
      </p:sp>
    </p:spTree>
    <p:extLst>
      <p:ext uri="{BB962C8B-B14F-4D97-AF65-F5344CB8AC3E}">
        <p14:creationId xmlns:p14="http://schemas.microsoft.com/office/powerpoint/2010/main" val="651685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1FA69-48A8-3188-2631-320F7C44E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199B8-2035-D221-4DC7-633383611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57" y="91391"/>
            <a:ext cx="11049000" cy="752475"/>
          </a:xfrm>
        </p:spPr>
        <p:txBody>
          <a:bodyPr>
            <a:normAutofit/>
          </a:bodyPr>
          <a:lstStyle/>
          <a:p>
            <a:r>
              <a:rPr lang="en-US" dirty="0"/>
              <a:t>Low Energy RHIC electron Cooler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7ECFC7-322B-08DE-B405-507356292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37</a:t>
            </a:fld>
            <a:endParaRPr lang="en-US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0875A4-0643-554F-B3B4-3E72AAB138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3066" y="1633530"/>
            <a:ext cx="5858933" cy="40338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1F4E83-EBBE-53A0-7B11-309103CA131D}"/>
              </a:ext>
            </a:extLst>
          </p:cNvPr>
          <p:cNvSpPr txBox="1"/>
          <p:nvPr/>
        </p:nvSpPr>
        <p:spPr>
          <a:xfrm>
            <a:off x="2167123" y="5978041"/>
            <a:ext cx="92371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A.V. Fedotov et al., “Experimental demonstration of hadron beam … “, PRL 124, 084801 (2020)]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4C0AAB-41C8-05B5-26C7-1D29DA34A317}"/>
              </a:ext>
            </a:extLst>
          </p:cNvPr>
          <p:cNvSpPr txBox="1"/>
          <p:nvPr/>
        </p:nvSpPr>
        <p:spPr>
          <a:xfrm>
            <a:off x="439530" y="1729794"/>
            <a:ext cx="55372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LEReC operational electron cooler: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utilizes RF-accelerated electron bunches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uses non-magnetized electron beam</a:t>
            </a:r>
            <a:br>
              <a:rPr lang="en-US" sz="2000" dirty="0"/>
            </a:br>
            <a:r>
              <a:rPr lang="en-US" sz="2000" dirty="0"/>
              <a:t>(no magnetization at the cathode and no continuous solenoidal field in cooling section)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432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432FF"/>
                </a:solidFill>
              </a:rPr>
              <a:t>LEReC approach to cooling is directly scalable to high-energies – pre-cooler in EIC at injection</a:t>
            </a:r>
          </a:p>
        </p:txBody>
      </p:sp>
    </p:spTree>
    <p:extLst>
      <p:ext uri="{BB962C8B-B14F-4D97-AF65-F5344CB8AC3E}">
        <p14:creationId xmlns:p14="http://schemas.microsoft.com/office/powerpoint/2010/main" val="6595314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0493B-30CF-5387-8DB3-BF4B42629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FF1C5-F9BD-10DB-30B8-2B6DFB8D3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85" y="152259"/>
            <a:ext cx="11614046" cy="614075"/>
          </a:xfrm>
        </p:spPr>
        <p:txBody>
          <a:bodyPr>
            <a:normAutofit fontScale="90000"/>
          </a:bodyPr>
          <a:lstStyle/>
          <a:p>
            <a:r>
              <a:rPr lang="en-US" dirty="0"/>
              <a:t>BES-I vs BES-II luminosity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E11C04-DF66-396A-D5A0-FD32EAA05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38</a:t>
            </a:fld>
            <a:endParaRPr lang="en-US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47F58F-A06A-E585-72E4-C7E68529D4A3}"/>
              </a:ext>
            </a:extLst>
          </p:cNvPr>
          <p:cNvSpPr txBox="1"/>
          <p:nvPr/>
        </p:nvSpPr>
        <p:spPr>
          <a:xfrm>
            <a:off x="7595870" y="201689"/>
            <a:ext cx="4596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Run Coordinator: Chuyu Liu (Run-19 to 21)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83162E2-9A48-45D6-238C-E529CA45D351}"/>
              </a:ext>
            </a:extLst>
          </p:cNvPr>
          <p:cNvGrpSpPr/>
          <p:nvPr/>
        </p:nvGrpSpPr>
        <p:grpSpPr>
          <a:xfrm>
            <a:off x="619684" y="735622"/>
            <a:ext cx="7623114" cy="6127524"/>
            <a:chOff x="1991287" y="735622"/>
            <a:chExt cx="7623114" cy="612752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7514612-F88A-2518-666C-EA51ACB015F0}"/>
                </a:ext>
              </a:extLst>
            </p:cNvPr>
            <p:cNvGrpSpPr/>
            <p:nvPr/>
          </p:nvGrpSpPr>
          <p:grpSpPr>
            <a:xfrm>
              <a:off x="1991287" y="766334"/>
              <a:ext cx="7623114" cy="6096812"/>
              <a:chOff x="2072048" y="1796141"/>
              <a:chExt cx="4999904" cy="3907971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D2271040-B99D-5116-AE75-4C1E0B5918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72048" y="1796141"/>
                <a:ext cx="4999904" cy="3907971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E9C61A9-E5F6-112C-79D3-E18CE950CED9}"/>
                  </a:ext>
                </a:extLst>
              </p:cNvPr>
              <p:cNvSpPr/>
              <p:nvPr/>
            </p:nvSpPr>
            <p:spPr>
              <a:xfrm>
                <a:off x="2834114" y="2032878"/>
                <a:ext cx="767443" cy="2993571"/>
              </a:xfrm>
              <a:prstGeom prst="rect">
                <a:avLst/>
              </a:prstGeom>
              <a:solidFill>
                <a:srgbClr val="FFC000">
                  <a:alpha val="23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D98B67F-2720-925F-29DC-269367F7B7F7}"/>
                  </a:ext>
                </a:extLst>
              </p:cNvPr>
              <p:cNvSpPr/>
              <p:nvPr/>
            </p:nvSpPr>
            <p:spPr>
              <a:xfrm>
                <a:off x="5149565" y="2033176"/>
                <a:ext cx="1707152" cy="3000098"/>
              </a:xfrm>
              <a:prstGeom prst="rect">
                <a:avLst/>
              </a:prstGeom>
              <a:solidFill>
                <a:srgbClr val="92D050">
                  <a:alpha val="23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AAA19BD-228F-5362-E3D7-3C0A572C9785}"/>
                  </a:ext>
                </a:extLst>
              </p:cNvPr>
              <p:cNvSpPr/>
              <p:nvPr/>
            </p:nvSpPr>
            <p:spPr>
              <a:xfrm>
                <a:off x="3610806" y="2039702"/>
                <a:ext cx="1534886" cy="2993571"/>
              </a:xfrm>
              <a:prstGeom prst="rect">
                <a:avLst/>
              </a:prstGeom>
              <a:solidFill>
                <a:srgbClr val="00B0F0">
                  <a:alpha val="23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89BE9A-E93E-6C3C-BFB5-D51246A279A6}"/>
                </a:ext>
              </a:extLst>
            </p:cNvPr>
            <p:cNvSpPr txBox="1"/>
            <p:nvPr/>
          </p:nvSpPr>
          <p:spPr>
            <a:xfrm>
              <a:off x="3235874" y="776981"/>
              <a:ext cx="9621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C000"/>
                  </a:solidFill>
                </a:rPr>
                <a:t>3</a:t>
              </a:r>
              <a:r>
                <a:rPr lang="en-US" baseline="30000" dirty="0">
                  <a:solidFill>
                    <a:srgbClr val="FFC000"/>
                  </a:solidFill>
                </a:rPr>
                <a:t>rd</a:t>
              </a:r>
              <a:r>
                <a:rPr lang="en-US" dirty="0">
                  <a:solidFill>
                    <a:srgbClr val="FFC000"/>
                  </a:solidFill>
                </a:rPr>
                <a:t> year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4F5980-DB8C-FF4F-E82A-385BD11A2588}"/>
                </a:ext>
              </a:extLst>
            </p:cNvPr>
            <p:cNvSpPr txBox="1"/>
            <p:nvPr/>
          </p:nvSpPr>
          <p:spPr>
            <a:xfrm>
              <a:off x="7486943" y="766334"/>
              <a:ext cx="9460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92D050"/>
                  </a:solidFill>
                </a:rPr>
                <a:t>1</a:t>
              </a:r>
              <a:r>
                <a:rPr lang="en-US" baseline="30000" dirty="0">
                  <a:solidFill>
                    <a:srgbClr val="92D050"/>
                  </a:solidFill>
                </a:rPr>
                <a:t>st</a:t>
              </a:r>
              <a:r>
                <a:rPr lang="en-US" dirty="0">
                  <a:solidFill>
                    <a:srgbClr val="92D050"/>
                  </a:solidFill>
                </a:rPr>
                <a:t> year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E0142C-061C-5A38-886C-EBBEFE5CC0DA}"/>
                </a:ext>
              </a:extLst>
            </p:cNvPr>
            <p:cNvSpPr txBox="1"/>
            <p:nvPr/>
          </p:nvSpPr>
          <p:spPr>
            <a:xfrm>
              <a:off x="4962384" y="735622"/>
              <a:ext cx="9957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B0F0"/>
                  </a:solidFill>
                </a:rPr>
                <a:t>2</a:t>
              </a:r>
              <a:r>
                <a:rPr lang="en-US" baseline="30000" dirty="0">
                  <a:solidFill>
                    <a:srgbClr val="00B0F0"/>
                  </a:solidFill>
                </a:rPr>
                <a:t>nd</a:t>
              </a:r>
              <a:r>
                <a:rPr lang="en-US" dirty="0">
                  <a:solidFill>
                    <a:srgbClr val="00B0F0"/>
                  </a:solidFill>
                </a:rPr>
                <a:t> year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7F7AD2B-1D59-8DE5-E147-5671721EDF6A}"/>
              </a:ext>
            </a:extLst>
          </p:cNvPr>
          <p:cNvSpPr txBox="1"/>
          <p:nvPr/>
        </p:nvSpPr>
        <p:spPr>
          <a:xfrm>
            <a:off x="8584519" y="1712068"/>
            <a:ext cx="32752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Goal was </a:t>
            </a:r>
          </a:p>
          <a:p>
            <a:endParaRPr lang="en-US" dirty="0"/>
          </a:p>
          <a:p>
            <a:r>
              <a:rPr lang="en-US" i="1" dirty="0" err="1"/>
              <a:t>L</a:t>
            </a:r>
            <a:r>
              <a:rPr lang="en-US" baseline="-25000" dirty="0" err="1"/>
              <a:t>avg</a:t>
            </a:r>
            <a:r>
              <a:rPr lang="en-US" dirty="0"/>
              <a:t> (BES-II) = 4x </a:t>
            </a:r>
            <a:r>
              <a:rPr lang="en-US" i="1" dirty="0" err="1"/>
              <a:t>L</a:t>
            </a:r>
            <a:r>
              <a:rPr lang="en-US" baseline="-25000" dirty="0" err="1"/>
              <a:t>avg</a:t>
            </a:r>
            <a:r>
              <a:rPr lang="en-US" dirty="0"/>
              <a:t> (BES-I) </a:t>
            </a:r>
          </a:p>
        </p:txBody>
      </p:sp>
    </p:spTree>
    <p:extLst>
      <p:ext uri="{BB962C8B-B14F-4D97-AF65-F5344CB8AC3E}">
        <p14:creationId xmlns:p14="http://schemas.microsoft.com/office/powerpoint/2010/main" val="26831158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B5929-AFF3-A241-3E00-D93575DD5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365465-81FF-3CF5-39EC-CEA1C2CC8C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3BA1A7-1F66-F285-CB0C-67C55C1D65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75" y="2541806"/>
            <a:ext cx="10807325" cy="1947460"/>
          </a:xfrm>
        </p:spPr>
        <p:txBody>
          <a:bodyPr>
            <a:normAutofit/>
          </a:bodyPr>
          <a:lstStyle/>
          <a:p>
            <a:r>
              <a:rPr lang="en-US" dirty="0"/>
              <a:t>Run-25 … to the finish line</a:t>
            </a:r>
          </a:p>
        </p:txBody>
      </p:sp>
    </p:spTree>
    <p:extLst>
      <p:ext uri="{BB962C8B-B14F-4D97-AF65-F5344CB8AC3E}">
        <p14:creationId xmlns:p14="http://schemas.microsoft.com/office/powerpoint/2010/main" val="2912482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477E62-1191-646A-1F74-76C20FF5D4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1EC362-24EC-63EB-88DA-E4E3CD3170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Before RHIC:</a:t>
            </a:r>
            <a:br>
              <a:rPr lang="en-US" dirty="0"/>
            </a:br>
            <a:r>
              <a:rPr lang="en-US" dirty="0"/>
              <a:t>AGS and Isabelle/CBA</a:t>
            </a:r>
          </a:p>
        </p:txBody>
      </p:sp>
    </p:spTree>
    <p:extLst>
      <p:ext uri="{BB962C8B-B14F-4D97-AF65-F5344CB8AC3E}">
        <p14:creationId xmlns:p14="http://schemas.microsoft.com/office/powerpoint/2010/main" val="8964763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DB03F81-194E-8791-A9FA-4730750BCAD5}"/>
              </a:ext>
            </a:extLst>
          </p:cNvPr>
          <p:cNvGrpSpPr/>
          <p:nvPr/>
        </p:nvGrpSpPr>
        <p:grpSpPr>
          <a:xfrm>
            <a:off x="2395762" y="77056"/>
            <a:ext cx="8792251" cy="6689033"/>
            <a:chOff x="2395762" y="77056"/>
            <a:chExt cx="8792251" cy="668903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9D3AB0A-88E0-E705-BC21-D4076DBA4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95762" y="77056"/>
              <a:ext cx="8792251" cy="668903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A7A030-365E-B97C-6F19-B592950FF8A6}"/>
                </a:ext>
              </a:extLst>
            </p:cNvPr>
            <p:cNvSpPr txBox="1"/>
            <p:nvPr/>
          </p:nvSpPr>
          <p:spPr>
            <a:xfrm rot="16200000">
              <a:off x="2276184" y="2084240"/>
              <a:ext cx="60465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Symbol" pitchFamily="2" charset="2"/>
                </a:rPr>
                <a:t>[</a:t>
              </a:r>
              <a:r>
                <a:rPr lang="en-US" sz="1400" dirty="0">
                  <a:latin typeface="Symbol" pitchFamily="2" charset="2"/>
                </a:rPr>
                <a:t>m</a:t>
              </a:r>
              <a:r>
                <a:rPr lang="en-US" sz="1400" dirty="0"/>
                <a:t>b</a:t>
              </a:r>
              <a:r>
                <a:rPr lang="en-US" sz="1400" baseline="30000" dirty="0"/>
                <a:t>-1</a:t>
              </a:r>
              <a:r>
                <a:rPr lang="en-US" sz="1400" dirty="0"/>
                <a:t>]</a:t>
              </a:r>
              <a:endParaRPr lang="en-US" sz="1400" baseline="3000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AD9D037-A6CD-504E-8998-370632B6A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57" y="279312"/>
            <a:ext cx="11049000" cy="646332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Final</a:t>
            </a:r>
            <a:br>
              <a:rPr lang="en-US" dirty="0"/>
            </a:br>
            <a:r>
              <a:rPr lang="en-US" dirty="0"/>
              <a:t>Run-25</a:t>
            </a:r>
            <a:br>
              <a:rPr lang="en-US" dirty="0"/>
            </a:br>
            <a:r>
              <a:rPr lang="en-US" dirty="0"/>
              <a:t>Au+Au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40C4C-A308-4B37-D90B-FE54E4C0C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40</a:t>
            </a:fld>
            <a:endParaRPr lang="en-US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76F38C2-FA13-B945-C037-A87B5E9F3A31}"/>
              </a:ext>
            </a:extLst>
          </p:cNvPr>
          <p:cNvGrpSpPr/>
          <p:nvPr/>
        </p:nvGrpSpPr>
        <p:grpSpPr>
          <a:xfrm>
            <a:off x="3284297" y="0"/>
            <a:ext cx="3732112" cy="4035015"/>
            <a:chOff x="8168287" y="1405712"/>
            <a:chExt cx="3732112" cy="40350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F88D092-934B-6DE0-EBDF-98D3521570EC}"/>
                </a:ext>
              </a:extLst>
            </p:cNvPr>
            <p:cNvSpPr txBox="1"/>
            <p:nvPr/>
          </p:nvSpPr>
          <p:spPr>
            <a:xfrm>
              <a:off x="8168287" y="1405712"/>
              <a:ext cx="3732112" cy="1077218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damaged 69 kV power line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repair shut off Central Cryo Plant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required managing helium inventory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15 days</a:t>
              </a:r>
            </a:p>
          </p:txBody>
        </p:sp>
        <p:pic>
          <p:nvPicPr>
            <p:cNvPr id="9" name="Picture 8" descr="A picture containing sky, outdoor, light, power line&#10;&#10;AI-generated content may be incorrect.">
              <a:extLst>
                <a:ext uri="{FF2B5EF4-FFF2-40B4-BE49-F238E27FC236}">
                  <a16:creationId xmlns:a16="http://schemas.microsoft.com/office/drawing/2014/main" id="{66381413-B092-5974-908D-BBBC98D81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59417" y="2468938"/>
              <a:ext cx="3640982" cy="2731175"/>
            </a:xfrm>
            <a:prstGeom prst="rect">
              <a:avLst/>
            </a:prstGeom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5D180E9-F2C0-B20F-FEC1-C18BFFFC0C82}"/>
                </a:ext>
              </a:extLst>
            </p:cNvPr>
            <p:cNvCxnSpPr>
              <a:cxnSpLocks/>
            </p:cNvCxnSpPr>
            <p:nvPr/>
          </p:nvCxnSpPr>
          <p:spPr>
            <a:xfrm>
              <a:off x="10362064" y="5200113"/>
              <a:ext cx="1055441" cy="24061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82CA411-1443-68D1-99FE-0C1AAA1497BB}"/>
              </a:ext>
            </a:extLst>
          </p:cNvPr>
          <p:cNvGrpSpPr/>
          <p:nvPr/>
        </p:nvGrpSpPr>
        <p:grpSpPr>
          <a:xfrm>
            <a:off x="7772004" y="3495229"/>
            <a:ext cx="4419996" cy="2821366"/>
            <a:chOff x="7284466" y="3150677"/>
            <a:chExt cx="4419996" cy="282136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7B2E87-F825-723B-8EF7-DD64FBF5E87E}"/>
                </a:ext>
              </a:extLst>
            </p:cNvPr>
            <p:cNvSpPr txBox="1"/>
            <p:nvPr/>
          </p:nvSpPr>
          <p:spPr>
            <a:xfrm>
              <a:off x="8700113" y="3150677"/>
              <a:ext cx="3004349" cy="830997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unsynchronized beam abort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Yellow abort vacuum repair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14 days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705E1D5-40DC-7C95-AFE2-586D4842D27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84466" y="3369360"/>
              <a:ext cx="1415647" cy="11247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28" descr="A close up of a speaker&#10;&#10;AI-generated content may be incorrect.">
              <a:extLst>
                <a:ext uri="{FF2B5EF4-FFF2-40B4-BE49-F238E27FC236}">
                  <a16:creationId xmlns:a16="http://schemas.microsoft.com/office/drawing/2014/main" id="{5CC2E9F5-AAF3-9E37-A087-DCFF27964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9809" y="3939491"/>
              <a:ext cx="2710069" cy="2032552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B9CABC14-4865-DE68-501C-56E23811733A}"/>
              </a:ext>
            </a:extLst>
          </p:cNvPr>
          <p:cNvSpPr txBox="1"/>
          <p:nvPr/>
        </p:nvSpPr>
        <p:spPr>
          <a:xfrm>
            <a:off x="10066108" y="77056"/>
            <a:ext cx="1941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Run Coordinator:</a:t>
            </a:r>
            <a:br>
              <a:rPr lang="en-US" dirty="0"/>
            </a:br>
            <a:r>
              <a:rPr lang="en-US" dirty="0"/>
              <a:t>Travis Shrey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FB2010-C874-C80A-C686-41182AC3A5C9}"/>
              </a:ext>
            </a:extLst>
          </p:cNvPr>
          <p:cNvGrpSpPr/>
          <p:nvPr/>
        </p:nvGrpSpPr>
        <p:grpSpPr>
          <a:xfrm>
            <a:off x="355257" y="2265980"/>
            <a:ext cx="3278462" cy="3649274"/>
            <a:chOff x="291601" y="2468191"/>
            <a:chExt cx="3278462" cy="364927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5CFD47-2B76-355E-236E-6A8F517C17BE}"/>
                </a:ext>
              </a:extLst>
            </p:cNvPr>
            <p:cNvSpPr txBox="1"/>
            <p:nvPr/>
          </p:nvSpPr>
          <p:spPr>
            <a:xfrm>
              <a:off x="291601" y="2468191"/>
              <a:ext cx="3278462" cy="1077218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short in superconducting bus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repair required partial warm-up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opened several cryostats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65 days</a:t>
              </a:r>
            </a:p>
          </p:txBody>
        </p:sp>
        <p:pic>
          <p:nvPicPr>
            <p:cNvPr id="12" name="Picture 11" descr="A picture containing indoor&#10;&#10;AI-generated content may be incorrect.">
              <a:extLst>
                <a:ext uri="{FF2B5EF4-FFF2-40B4-BE49-F238E27FC236}">
                  <a16:creationId xmlns:a16="http://schemas.microsoft.com/office/drawing/2014/main" id="{A23E34A8-8396-EC37-ECBA-F79E69C87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5257" y="3528036"/>
              <a:ext cx="2710069" cy="2032552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4F9ADCD-7E00-3DCE-2F43-05B41D81D453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1710292" y="5560588"/>
              <a:ext cx="1143781" cy="55687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2672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8B4C5-92EB-5C67-6B30-0F2EEDDE3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6280"/>
            <a:ext cx="11049000" cy="828675"/>
          </a:xfrm>
        </p:spPr>
        <p:txBody>
          <a:bodyPr/>
          <a:lstStyle/>
          <a:p>
            <a:r>
              <a:rPr lang="en-US" dirty="0"/>
              <a:t>Run-25  STAR and sPHENIX event rates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818F49-3F3B-D023-FFB5-78A76548B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41</a:t>
            </a:fld>
            <a:endParaRPr lang="en-US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BBD10B-2A34-6BA1-E958-17247C642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967013"/>
            <a:ext cx="7950200" cy="58909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7D0D9-535A-8EC3-7BAC-FA50B6B14EDF}"/>
              </a:ext>
            </a:extLst>
          </p:cNvPr>
          <p:cNvSpPr txBox="1"/>
          <p:nvPr/>
        </p:nvSpPr>
        <p:spPr>
          <a:xfrm>
            <a:off x="3218860" y="1295400"/>
            <a:ext cx="1505540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Maintenance</a:t>
            </a:r>
            <a:br>
              <a:rPr lang="en-US" dirty="0"/>
            </a:br>
            <a:r>
              <a:rPr lang="en-US" dirty="0"/>
              <a:t>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F84D43-D8B2-CD2F-FBD6-38373D5AB89B}"/>
              </a:ext>
            </a:extLst>
          </p:cNvPr>
          <p:cNvSpPr txBox="1"/>
          <p:nvPr/>
        </p:nvSpPr>
        <p:spPr>
          <a:xfrm>
            <a:off x="9196995" y="1758949"/>
            <a:ext cx="2454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STAR</a:t>
            </a:r>
            <a:br>
              <a:rPr lang="en-US" dirty="0"/>
            </a:br>
            <a:r>
              <a:rPr lang="en-US" dirty="0"/>
              <a:t>0 mrad crossing angle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896A9A-3729-FA76-C72D-53F460ECD30E}"/>
              </a:ext>
            </a:extLst>
          </p:cNvPr>
          <p:cNvSpPr txBox="1"/>
          <p:nvPr/>
        </p:nvSpPr>
        <p:spPr>
          <a:xfrm>
            <a:off x="9196995" y="4269939"/>
            <a:ext cx="2454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sPHENIX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1 mrad crossing angle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B339CD-DDE0-786D-4D1E-849393B3DC77}"/>
              </a:ext>
            </a:extLst>
          </p:cNvPr>
          <p:cNvSpPr txBox="1"/>
          <p:nvPr/>
        </p:nvSpPr>
        <p:spPr>
          <a:xfrm>
            <a:off x="6756400" y="6316595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Oct/Nov 2025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21D3D09-4D4D-C263-0C04-392FF253E005}"/>
              </a:ext>
            </a:extLst>
          </p:cNvPr>
          <p:cNvCxnSpPr>
            <a:cxnSpLocks/>
          </p:cNvCxnSpPr>
          <p:nvPr/>
        </p:nvCxnSpPr>
        <p:spPr>
          <a:xfrm flipH="1">
            <a:off x="8351709" y="1941730"/>
            <a:ext cx="804991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EEB5BF8-E1ED-5229-31C2-F52A60695D99}"/>
              </a:ext>
            </a:extLst>
          </p:cNvPr>
          <p:cNvCxnSpPr>
            <a:cxnSpLocks/>
          </p:cNvCxnSpPr>
          <p:nvPr/>
        </p:nvCxnSpPr>
        <p:spPr>
          <a:xfrm flipH="1">
            <a:off x="8351709" y="4494430"/>
            <a:ext cx="804991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899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CEDB08-46FA-A12F-C7BE-8AFDF8AD8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20" y="832088"/>
            <a:ext cx="4171935" cy="53939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405A9A-4451-2B27-429C-E3549FBF6C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1050" y="737086"/>
            <a:ext cx="5114152" cy="511415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956044-F0FC-5F2E-B66C-A8A6B4A9D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311FBA-76EE-61A1-57D0-F9D0A8DB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96960"/>
            <a:ext cx="11049000" cy="512637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From RHIC to EIC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8B146D-C654-9C84-C1C1-1B0FDE1B3431}"/>
              </a:ext>
            </a:extLst>
          </p:cNvPr>
          <p:cNvSpPr txBox="1"/>
          <p:nvPr/>
        </p:nvSpPr>
        <p:spPr>
          <a:xfrm>
            <a:off x="9341611" y="5496336"/>
            <a:ext cx="2531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Protons: 40 – 275 GeV</a:t>
            </a:r>
          </a:p>
          <a:p>
            <a:r>
              <a:rPr lang="en-US" dirty="0"/>
              <a:t>Electrons: 5 – 18 GeV</a:t>
            </a:r>
          </a:p>
        </p:txBody>
      </p:sp>
      <p:pic>
        <p:nvPicPr>
          <p:cNvPr id="18" name="Picture 17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D96A0D91-5338-396F-BC94-2C51A77C9F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0255" y="2070700"/>
            <a:ext cx="2394165" cy="312962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8CB3825-FC1D-30ED-00A0-D62D47F932D7}"/>
              </a:ext>
            </a:extLst>
          </p:cNvPr>
          <p:cNvSpPr txBox="1"/>
          <p:nvPr/>
        </p:nvSpPr>
        <p:spPr>
          <a:xfrm>
            <a:off x="5364868" y="2389239"/>
            <a:ext cx="103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RHIC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6B66A4-7319-EDCA-0B4A-4A9EDE343B05}"/>
              </a:ext>
            </a:extLst>
          </p:cNvPr>
          <p:cNvSpPr txBox="1"/>
          <p:nvPr/>
        </p:nvSpPr>
        <p:spPr>
          <a:xfrm>
            <a:off x="5881061" y="4653318"/>
            <a:ext cx="1032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EIC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A2EFDFF9-24E6-3849-730F-5275F4E40AC6}"/>
              </a:ext>
            </a:extLst>
          </p:cNvPr>
          <p:cNvSpPr/>
          <p:nvPr/>
        </p:nvSpPr>
        <p:spPr>
          <a:xfrm>
            <a:off x="5041305" y="3553157"/>
            <a:ext cx="1679511" cy="33579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FF6EF4-74AC-9318-3922-7E3DBFC88446}"/>
              </a:ext>
            </a:extLst>
          </p:cNvPr>
          <p:cNvSpPr txBox="1"/>
          <p:nvPr/>
        </p:nvSpPr>
        <p:spPr>
          <a:xfrm>
            <a:off x="458320" y="3995803"/>
            <a:ext cx="22862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</a:t>
            </a:r>
            <a:r>
              <a:rPr kumimoji="1" lang="en-US" dirty="0">
                <a:solidFill>
                  <a:schemeClr val="bg1"/>
                </a:solidFill>
                <a:latin typeface="Helvetica" charset="0"/>
                <a:cs typeface="Helvetica" charset="0"/>
                <a:sym typeface="Symbol" charset="0"/>
              </a:rPr>
              <a:t> </a:t>
            </a:r>
            <a:r>
              <a:rPr lang="en-US" dirty="0">
                <a:solidFill>
                  <a:schemeClr val="bg1"/>
                </a:solidFill>
              </a:rPr>
              <a:t>– U</a:t>
            </a:r>
          </a:p>
          <a:p>
            <a:r>
              <a:rPr lang="en-US" dirty="0">
                <a:solidFill>
                  <a:schemeClr val="bg1"/>
                </a:solidFill>
              </a:rPr>
              <a:t>Au: 3.85-100 GeV</a:t>
            </a:r>
          </a:p>
          <a:p>
            <a:r>
              <a:rPr lang="en-US" dirty="0">
                <a:solidFill>
                  <a:schemeClr val="bg1"/>
                </a:solidFill>
              </a:rPr>
              <a:t>p</a:t>
            </a:r>
            <a:r>
              <a:rPr kumimoji="1" lang="en-US" dirty="0">
                <a:solidFill>
                  <a:schemeClr val="bg1"/>
                </a:solidFill>
                <a:latin typeface="Helvetica" charset="0"/>
                <a:cs typeface="Helvetica" charset="0"/>
                <a:sym typeface="Symbol" charset="0"/>
              </a:rPr>
              <a:t></a:t>
            </a:r>
            <a:r>
              <a:rPr lang="en-US" dirty="0">
                <a:solidFill>
                  <a:schemeClr val="bg1"/>
                </a:solidFill>
              </a:rPr>
              <a:t> 60% polarization </a:t>
            </a:r>
          </a:p>
        </p:txBody>
      </p:sp>
    </p:spTree>
    <p:extLst>
      <p:ext uri="{BB962C8B-B14F-4D97-AF65-F5344CB8AC3E}">
        <p14:creationId xmlns:p14="http://schemas.microsoft.com/office/powerpoint/2010/main" val="987895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DB745-FA4D-7241-6346-CA16A5785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HIC Summary">
            <a:extLst>
              <a:ext uri="{FF2B5EF4-FFF2-40B4-BE49-F238E27FC236}">
                <a16:creationId xmlns:a16="http://schemas.microsoft.com/office/drawing/2014/main" id="{8B6EE18F-0DEA-6E19-2E77-89FC24CA37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4916" y="0"/>
            <a:ext cx="5347084" cy="39433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915DE1-1215-306B-DB0A-358875283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57" y="248122"/>
            <a:ext cx="11049000" cy="571853"/>
          </a:xfrm>
        </p:spPr>
        <p:txBody>
          <a:bodyPr>
            <a:normAutofit fontScale="90000"/>
          </a:bodyPr>
          <a:lstStyle/>
          <a:p>
            <a:r>
              <a:rPr lang="en-US" dirty="0"/>
              <a:t>RHIC’s 25 years of physics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41673-85E5-1BE8-5058-A8CC68F82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63" y="819975"/>
            <a:ext cx="11468100" cy="5503976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Great design – allowed for significant upgrades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Evolving physics program, strong community</a:t>
            </a:r>
            <a:br>
              <a:rPr lang="en-US" dirty="0"/>
            </a:br>
            <a:r>
              <a:rPr lang="en-US" dirty="0"/>
              <a:t>and funding agency support – DOE NP</a:t>
            </a:r>
            <a:r>
              <a:rPr lang="en-US" sz="2100" dirty="0"/>
              <a:t> </a:t>
            </a: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Full energy Au+Au </a:t>
            </a:r>
            <a:r>
              <a:rPr lang="en-US" i="1" dirty="0" err="1"/>
              <a:t>L</a:t>
            </a:r>
            <a:r>
              <a:rPr lang="en-US" baseline="-25000" dirty="0" err="1"/>
              <a:t>avg</a:t>
            </a:r>
            <a:r>
              <a:rPr lang="en-US" dirty="0"/>
              <a:t> = 44x design</a:t>
            </a:r>
            <a:br>
              <a:rPr lang="en-US" dirty="0"/>
            </a:br>
            <a:r>
              <a:rPr lang="en-US" sz="2200" dirty="0">
                <a:solidFill>
                  <a:srgbClr val="FF0000"/>
                </a:solidFill>
              </a:rPr>
              <a:t>   </a:t>
            </a:r>
            <a:r>
              <a:rPr lang="en-US" sz="2200" i="1" dirty="0">
                <a:solidFill>
                  <a:srgbClr val="0432FF"/>
                </a:solidFill>
              </a:rPr>
              <a:t>New: bunched-beam stochastic cooling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Only </a:t>
            </a:r>
            <a:r>
              <a:rPr kumimoji="1" lang="en-US" dirty="0">
                <a:solidFill>
                  <a:schemeClr val="tx2"/>
                </a:solidFill>
                <a:latin typeface="Helvetica" charset="0"/>
                <a:cs typeface="Helvetica" charset="0"/>
              </a:rPr>
              <a:t>p</a:t>
            </a:r>
            <a:r>
              <a:rPr kumimoji="1" lang="en-US" dirty="0">
                <a:solidFill>
                  <a:schemeClr val="tx2"/>
                </a:solidFill>
                <a:latin typeface="Helvetica" charset="0"/>
                <a:cs typeface="Helvetica" charset="0"/>
                <a:sym typeface="Symbol" charset="0"/>
              </a:rPr>
              <a:t>+</a:t>
            </a:r>
            <a:r>
              <a:rPr kumimoji="1" lang="en-US" dirty="0">
                <a:solidFill>
                  <a:schemeClr val="tx2"/>
                </a:solidFill>
                <a:latin typeface="Helvetica" charset="0"/>
                <a:cs typeface="Helvetica" charset="0"/>
              </a:rPr>
              <a:t>p</a:t>
            </a:r>
            <a:r>
              <a:rPr kumimoji="1" lang="en-US" dirty="0">
                <a:solidFill>
                  <a:schemeClr val="tx2"/>
                </a:solidFill>
                <a:latin typeface="Helvetica" charset="0"/>
                <a:cs typeface="Helvetica" charset="0"/>
                <a:sym typeface="Symbol" charset="0"/>
              </a:rPr>
              <a:t> collider, </a:t>
            </a:r>
            <a:r>
              <a:rPr kumimoji="1" lang="en-US" i="1" dirty="0" err="1">
                <a:solidFill>
                  <a:schemeClr val="tx2"/>
                </a:solidFill>
                <a:latin typeface="Helvetica" charset="0"/>
                <a:cs typeface="Helvetica" charset="0"/>
                <a:sym typeface="Symbol" charset="0"/>
              </a:rPr>
              <a:t>L</a:t>
            </a:r>
            <a:r>
              <a:rPr lang="en-US" baseline="-25000" dirty="0" err="1"/>
              <a:t>avg</a:t>
            </a:r>
            <a:r>
              <a:rPr kumimoji="1" lang="en-US" dirty="0">
                <a:solidFill>
                  <a:schemeClr val="tx2"/>
                </a:solidFill>
                <a:latin typeface="Helvetica" charset="0"/>
                <a:cs typeface="Helvetica" charset="0"/>
                <a:sym typeface="Symbol" charset="0"/>
              </a:rPr>
              <a:t> = 1.3x d</a:t>
            </a:r>
            <a:r>
              <a:rPr lang="en-US" dirty="0"/>
              <a:t>esign, </a:t>
            </a:r>
            <a:br>
              <a:rPr lang="en-US" dirty="0"/>
            </a:br>
            <a:r>
              <a:rPr lang="en-US" i="1" dirty="0"/>
              <a:t>P</a:t>
            </a:r>
            <a:r>
              <a:rPr lang="en-US" dirty="0"/>
              <a:t> ~ 57% (70% design)</a:t>
            </a:r>
            <a:br>
              <a:rPr lang="en-US" dirty="0"/>
            </a:br>
            <a:r>
              <a:rPr lang="en-US" sz="2200" dirty="0"/>
              <a:t>   </a:t>
            </a:r>
            <a:r>
              <a:rPr lang="en-US" sz="2200" i="1" dirty="0">
                <a:solidFill>
                  <a:srgbClr val="0432FF"/>
                </a:solidFill>
              </a:rPr>
              <a:t>New: p polarization preservation to high energy</a:t>
            </a:r>
            <a:endParaRPr lang="en-US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12 species combinations (incl. asymmetric),</a:t>
            </a:r>
            <a:br>
              <a:rPr lang="en-US" dirty="0"/>
            </a:br>
            <a:r>
              <a:rPr lang="en-US" dirty="0"/>
              <a:t>18 center-of-mass energies, low-abundance isotopes</a:t>
            </a:r>
            <a:br>
              <a:rPr lang="en-US" dirty="0"/>
            </a:br>
            <a:r>
              <a:rPr lang="en-US" sz="2200" dirty="0"/>
              <a:t>   </a:t>
            </a:r>
            <a:r>
              <a:rPr lang="en-US" sz="2200" i="1" dirty="0">
                <a:solidFill>
                  <a:srgbClr val="0432FF"/>
                </a:solidFill>
              </a:rPr>
              <a:t>New: built-in flexibility, high-intensity high-brightness ion/</a:t>
            </a:r>
            <a:r>
              <a:rPr kumimoji="1" lang="en-US" sz="2200" dirty="0">
                <a:solidFill>
                  <a:srgbClr val="0432FF"/>
                </a:solidFill>
                <a:latin typeface="Helvetica" charset="0"/>
                <a:cs typeface="Helvetica" charset="0"/>
              </a:rPr>
              <a:t>p</a:t>
            </a:r>
            <a:r>
              <a:rPr kumimoji="1" lang="en-US" sz="1900" dirty="0">
                <a:solidFill>
                  <a:srgbClr val="0432FF"/>
                </a:solidFill>
                <a:latin typeface="Helvetica" charset="0"/>
                <a:cs typeface="Helvetica" charset="0"/>
                <a:sym typeface="Symbol" charset="0"/>
              </a:rPr>
              <a:t></a:t>
            </a:r>
            <a:r>
              <a:rPr lang="en-US" sz="2200" i="1" dirty="0">
                <a:solidFill>
                  <a:srgbClr val="0432FF"/>
                </a:solidFill>
              </a:rPr>
              <a:t> sources, </a:t>
            </a:r>
            <a:r>
              <a:rPr lang="en-US" sz="2200" i="1" dirty="0" err="1">
                <a:solidFill>
                  <a:srgbClr val="0432FF"/>
                </a:solidFill>
              </a:rPr>
              <a:t>x,y+Q</a:t>
            </a:r>
            <a:r>
              <a:rPr lang="en-US" sz="2200" i="1" dirty="0">
                <a:solidFill>
                  <a:srgbClr val="0432FF"/>
                </a:solidFill>
              </a:rPr>
              <a:t>/Q’ feedbacks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Extended energy range slightly above;</a:t>
            </a:r>
            <a:br>
              <a:rPr lang="en-US" dirty="0"/>
            </a:br>
            <a:r>
              <a:rPr lang="en-US" dirty="0"/>
              <a:t>and significantly below nominal injection</a:t>
            </a:r>
            <a:br>
              <a:rPr lang="en-US" dirty="0"/>
            </a:br>
            <a:r>
              <a:rPr lang="en-US" sz="2200" dirty="0">
                <a:solidFill>
                  <a:srgbClr val="FF0000"/>
                </a:solidFill>
              </a:rPr>
              <a:t>   </a:t>
            </a:r>
            <a:r>
              <a:rPr lang="en-US" sz="2200" i="1" dirty="0">
                <a:solidFill>
                  <a:srgbClr val="0432FF"/>
                </a:solidFill>
              </a:rPr>
              <a:t>New: electron cooling with RF accelerated e-beam</a:t>
            </a:r>
            <a:r>
              <a:rPr lang="en-US" sz="1200" i="1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RHIC operation concluded 6 February 2026</a:t>
            </a:r>
            <a:br>
              <a:rPr lang="en-US" sz="2400" dirty="0"/>
            </a:br>
            <a:r>
              <a:rPr lang="en-US" sz="2400" dirty="0"/>
              <a:t>Most of RHIC complex will be re-used for the Electron-Ion Collider</a:t>
            </a:r>
            <a:br>
              <a:rPr lang="en-US" sz="2400" dirty="0"/>
            </a:br>
            <a:r>
              <a:rPr lang="en-US" sz="2200" i="1" dirty="0">
                <a:solidFill>
                  <a:srgbClr val="0432FF"/>
                </a:solidFill>
              </a:rPr>
              <a:t>   Hadron injectors, RHIC tunnel, Yellow ring (part of Blue), Technical Infrastructure, New technologies above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33846-055E-6CC2-C3E8-2633A063CB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43</a:t>
            </a:fld>
            <a:endParaRPr lang="en-US" sz="1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F28FDEF-7942-29D4-C52C-E2D3F3720345}"/>
              </a:ext>
            </a:extLst>
          </p:cNvPr>
          <p:cNvGrpSpPr/>
          <p:nvPr/>
        </p:nvGrpSpPr>
        <p:grpSpPr>
          <a:xfrm>
            <a:off x="8493659" y="3764556"/>
            <a:ext cx="1742785" cy="1340844"/>
            <a:chOff x="10854588" y="2529840"/>
            <a:chExt cx="1742785" cy="6027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D5AC298-EC50-A218-A4EB-99D58C6A2AD5}"/>
                </a:ext>
              </a:extLst>
            </p:cNvPr>
            <p:cNvSpPr txBox="1"/>
            <p:nvPr/>
          </p:nvSpPr>
          <p:spPr>
            <a:xfrm>
              <a:off x="10854588" y="2794000"/>
              <a:ext cx="1742785" cy="338554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Nominal injection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460B903-AB32-2E21-4446-8BB9CDF442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43868" y="2529840"/>
              <a:ext cx="0" cy="26416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93D7E0BA-33A0-5496-7C59-FD7E231F1B25}"/>
              </a:ext>
            </a:extLst>
          </p:cNvPr>
          <p:cNvSpPr/>
          <p:nvPr/>
        </p:nvSpPr>
        <p:spPr>
          <a:xfrm rot="-720000">
            <a:off x="11668137" y="1695318"/>
            <a:ext cx="448056" cy="178591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96F42B-0252-D006-4DCA-973417C290B0}"/>
              </a:ext>
            </a:extLst>
          </p:cNvPr>
          <p:cNvSpPr txBox="1"/>
          <p:nvPr/>
        </p:nvSpPr>
        <p:spPr>
          <a:xfrm>
            <a:off x="2110645" y="6316595"/>
            <a:ext cx="72964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/>
            <a:r>
              <a:rPr lang="en-US" sz="1200" dirty="0"/>
              <a:t>[</a:t>
            </a:r>
            <a:r>
              <a:rPr lang="en-US" sz="1200" dirty="0">
                <a:hlinkClick r:id="rId4"/>
              </a:rPr>
              <a:t>APS DPB Newsletter on RHIC: https://engage.aps.org/dpb/resources/newsletters/25-newsletter/2025-f7</a:t>
            </a:r>
            <a:r>
              <a:rPr lang="en-US" sz="12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7477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2B5DB7-58CB-8E4C-B390-C2DC8D260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5</a:t>
            </a:fld>
            <a:endParaRPr lang="en-US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148BAA-6E2D-E74B-AD1E-EB13F1553B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70" y="548003"/>
            <a:ext cx="7842573" cy="54702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6FD8AD-DD1C-B646-9E55-7521B1DD5FAA}"/>
              </a:ext>
            </a:extLst>
          </p:cNvPr>
          <p:cNvSpPr txBox="1"/>
          <p:nvPr/>
        </p:nvSpPr>
        <p:spPr>
          <a:xfrm>
            <a:off x="248923" y="6488668"/>
            <a:ext cx="10636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[Y.Y. Lee, ”50 years of the BNL AGS”, 14</a:t>
            </a:r>
            <a:r>
              <a:rPr lang="en-US" sz="1600" baseline="30000" dirty="0"/>
              <a:t>th</a:t>
            </a:r>
            <a:r>
              <a:rPr lang="en-US" sz="1600" dirty="0"/>
              <a:t> Intl. Conf. on Accelerator and Beam Utilization, Gyeongju, Korea (2010).]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78F08A-E7F4-F746-BD16-11C785E6A3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6112" y="0"/>
            <a:ext cx="4295887" cy="29464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9290EC-956D-CC41-A4B3-D3FA09A1646F}"/>
              </a:ext>
            </a:extLst>
          </p:cNvPr>
          <p:cNvSpPr txBox="1"/>
          <p:nvPr/>
        </p:nvSpPr>
        <p:spPr>
          <a:xfrm>
            <a:off x="7896113" y="548003"/>
            <a:ext cx="3352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 200 MeV Linac yet (1970)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No 1.5 GeV Booster yet (1990)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B97C13-1FE6-4B4D-83F7-33D65AE83F21}"/>
              </a:ext>
            </a:extLst>
          </p:cNvPr>
          <p:cNvSpPr txBox="1"/>
          <p:nvPr/>
        </p:nvSpPr>
        <p:spPr>
          <a:xfrm>
            <a:off x="4970033" y="2312895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1959</a:t>
            </a:r>
            <a:r>
              <a:rPr lang="en-US" dirty="0"/>
              <a:t>: CERN PS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4BB28B-5B24-544E-AAD9-763B60711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156" y="1772315"/>
            <a:ext cx="1826763" cy="1720308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BAEB45-1561-8441-AB53-C48D63C37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2501" y="2816862"/>
            <a:ext cx="1849048" cy="1839803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3EE51C-CF02-3F4A-BADA-75E75692C2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487" y="4369678"/>
            <a:ext cx="1912477" cy="183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36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7E70A-E2F8-E046-A79D-773F68807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ISABELLE collider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E2C7D-784F-6C4E-BA9E-97D0886B6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765" y="1527587"/>
            <a:ext cx="11443069" cy="4505224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Early 1970 studies for 200+200 GeV proton-proton collider </a:t>
            </a:r>
            <a:br>
              <a:rPr lang="en-US" dirty="0"/>
            </a:br>
            <a:r>
              <a:rPr lang="en-US" dirty="0"/>
              <a:t>superconducting magnets</a:t>
            </a:r>
            <a:br>
              <a:rPr lang="en-US" sz="2000" dirty="0"/>
            </a:br>
            <a:r>
              <a:rPr lang="en-US" sz="2000" dirty="0"/>
              <a:t>(enough to see W, Z – discovered at </a:t>
            </a:r>
            <a:r>
              <a:rPr lang="en-US" sz="2000" dirty="0" err="1"/>
              <a:t>SppS</a:t>
            </a:r>
            <a:r>
              <a:rPr lang="en-US" sz="2000" dirty="0"/>
              <a:t> with 270+270 GeV in 1983)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</a:rPr>
              <a:t>3.8 km circumference, 6 intersections, AGS as injector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At the same time Fermilab started working on the Tevatron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</a:rPr>
              <a:t>Tunnel, office building, He cryo plant built </a:t>
            </a:r>
            <a:r>
              <a:rPr lang="en-US" sz="2300" dirty="0">
                <a:solidFill>
                  <a:srgbClr val="0432FF"/>
                </a:solidFill>
              </a:rPr>
              <a:t>(updated and in use for EIC)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Only one working dipole prototype (Mark V) – sc cable issues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</a:rPr>
              <a:t>In 1982 Isabelle became CBA (Colliding Beam Accelerator),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with working magnets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1983 canceled in favor of SSC – W and Z were discovered at </a:t>
            </a:r>
            <a:r>
              <a:rPr lang="en-US" dirty="0" err="1"/>
              <a:t>SppS</a:t>
            </a:r>
            <a:br>
              <a:rPr lang="en-US" dirty="0"/>
            </a:br>
            <a:r>
              <a:rPr lang="en-US" sz="2400" dirty="0"/>
              <a:t>(SSC itself canceled in 1993)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432FF"/>
                </a:solidFill>
              </a:rPr>
              <a:t>BNL quickly build a heavy ion physics program with AGS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dirty="0">
                <a:solidFill>
                  <a:srgbClr val="0432FF"/>
                </a:solidFill>
              </a:rPr>
              <a:t>Ions from Tandem Van de Graaff, transfer line to AGS 1986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91D62-4A07-EA47-9B60-3377B902D6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6</a:t>
            </a:fld>
            <a:endParaRPr lang="en-US" sz="1000" dirty="0"/>
          </a:p>
        </p:txBody>
      </p:sp>
      <p:pic>
        <p:nvPicPr>
          <p:cNvPr id="1026" name="Picture 2" descr="Ernest Courant">
            <a:extLst>
              <a:ext uri="{FF2B5EF4-FFF2-40B4-BE49-F238E27FC236}">
                <a16:creationId xmlns:a16="http://schemas.microsoft.com/office/drawing/2014/main" id="{AE6494C7-4540-5545-850C-2A9532EDE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73806" y="0"/>
            <a:ext cx="1818194" cy="268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C5741C-520A-1140-9D2C-09A4B75BC03C}"/>
              </a:ext>
            </a:extLst>
          </p:cNvPr>
          <p:cNvSpPr txBox="1"/>
          <p:nvPr/>
        </p:nvSpPr>
        <p:spPr>
          <a:xfrm>
            <a:off x="10413402" y="2549558"/>
            <a:ext cx="173637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Ernest Courant</a:t>
            </a:r>
            <a:br>
              <a:rPr lang="en-US" dirty="0"/>
            </a:br>
            <a:r>
              <a:rPr lang="en-US" dirty="0"/>
              <a:t>1920-2020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04CE8-B444-D244-8E58-4E484EAE5AC8}"/>
              </a:ext>
            </a:extLst>
          </p:cNvPr>
          <p:cNvSpPr txBox="1"/>
          <p:nvPr/>
        </p:nvSpPr>
        <p:spPr>
          <a:xfrm>
            <a:off x="2389694" y="6492875"/>
            <a:ext cx="8716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[Ernest D. Courant, “Accelerators, colliders, and snakes”, </a:t>
            </a:r>
            <a:r>
              <a:rPr lang="en-US" sz="1600" dirty="0" err="1"/>
              <a:t>Annu</a:t>
            </a:r>
            <a:r>
              <a:rPr lang="en-US" sz="1600" dirty="0"/>
              <a:t>. Rev. </a:t>
            </a:r>
            <a:r>
              <a:rPr lang="en-US" sz="1600" dirty="0" err="1"/>
              <a:t>Nucl</a:t>
            </a:r>
            <a:r>
              <a:rPr lang="en-US" sz="1600" dirty="0"/>
              <a:t>. Sci. 2003. 53:1-37]</a:t>
            </a:r>
          </a:p>
        </p:txBody>
      </p:sp>
    </p:spTree>
    <p:extLst>
      <p:ext uri="{BB962C8B-B14F-4D97-AF65-F5344CB8AC3E}">
        <p14:creationId xmlns:p14="http://schemas.microsoft.com/office/powerpoint/2010/main" val="679712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AE6CE-CE15-B907-B0AD-FE6F7D7ED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427B043-EF91-D6C9-F8B2-04E2377DD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50" y="2639857"/>
            <a:ext cx="7772400" cy="3418944"/>
          </a:xfrm>
          <a:prstGeom prst="rect">
            <a:avLst/>
          </a:prstGeom>
        </p:spPr>
      </p:pic>
      <p:sp>
        <p:nvSpPr>
          <p:cNvPr id="7179" name="Line 12">
            <a:extLst>
              <a:ext uri="{FF2B5EF4-FFF2-40B4-BE49-F238E27FC236}">
                <a16:creationId xmlns:a16="http://schemas.microsoft.com/office/drawing/2014/main" id="{A10991C3-BC9F-AF88-044B-CD4554FA20CD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37734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28" tIns="45714" rIns="91428" bIns="45714"/>
          <a:lstStyle/>
          <a:p>
            <a:endParaRPr lang="en-US"/>
          </a:p>
        </p:txBody>
      </p:sp>
      <p:sp>
        <p:nvSpPr>
          <p:cNvPr id="7213" name="Rectangle 51">
            <a:extLst>
              <a:ext uri="{FF2B5EF4-FFF2-40B4-BE49-F238E27FC236}">
                <a16:creationId xmlns:a16="http://schemas.microsoft.com/office/drawing/2014/main" id="{1BCA1858-4D16-7B8F-8299-AFEAA2559A9E}"/>
              </a:ext>
            </a:extLst>
          </p:cNvPr>
          <p:cNvSpPr>
            <a:spLocks noChangeArrowheads="1"/>
          </p:cNvSpPr>
          <p:nvPr/>
        </p:nvSpPr>
        <p:spPr bwMode="auto">
          <a:xfrm rot="219660">
            <a:off x="5105401" y="2782890"/>
            <a:ext cx="152400" cy="9842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14" name="Rectangle 52">
            <a:extLst>
              <a:ext uri="{FF2B5EF4-FFF2-40B4-BE49-F238E27FC236}">
                <a16:creationId xmlns:a16="http://schemas.microsoft.com/office/drawing/2014/main" id="{04E62B23-63C5-168D-500F-836DD3601536}"/>
              </a:ext>
            </a:extLst>
          </p:cNvPr>
          <p:cNvSpPr>
            <a:spLocks noChangeArrowheads="1"/>
          </p:cNvSpPr>
          <p:nvPr/>
        </p:nvSpPr>
        <p:spPr bwMode="auto">
          <a:xfrm rot="3112852">
            <a:off x="2424113" y="2151063"/>
            <a:ext cx="152400" cy="98426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15" name="Rectangle 53">
            <a:extLst>
              <a:ext uri="{FF2B5EF4-FFF2-40B4-BE49-F238E27FC236}">
                <a16:creationId xmlns:a16="http://schemas.microsoft.com/office/drawing/2014/main" id="{045216FD-C541-C625-AC02-E1E5AAD49D17}"/>
              </a:ext>
            </a:extLst>
          </p:cNvPr>
          <p:cNvSpPr>
            <a:spLocks noChangeArrowheads="1"/>
          </p:cNvSpPr>
          <p:nvPr/>
        </p:nvSpPr>
        <p:spPr bwMode="auto">
          <a:xfrm rot="-771096">
            <a:off x="9353550" y="2525715"/>
            <a:ext cx="152400" cy="9842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16" name="Rectangle 54">
            <a:extLst>
              <a:ext uri="{FF2B5EF4-FFF2-40B4-BE49-F238E27FC236}">
                <a16:creationId xmlns:a16="http://schemas.microsoft.com/office/drawing/2014/main" id="{F88976C6-0B62-57FC-441B-98C825514CA4}"/>
              </a:ext>
            </a:extLst>
          </p:cNvPr>
          <p:cNvSpPr>
            <a:spLocks noChangeArrowheads="1"/>
          </p:cNvSpPr>
          <p:nvPr/>
        </p:nvSpPr>
        <p:spPr bwMode="auto">
          <a:xfrm rot="1180436">
            <a:off x="9750426" y="1570041"/>
            <a:ext cx="152400" cy="9842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17" name="Rectangle 55">
            <a:extLst>
              <a:ext uri="{FF2B5EF4-FFF2-40B4-BE49-F238E27FC236}">
                <a16:creationId xmlns:a16="http://schemas.microsoft.com/office/drawing/2014/main" id="{7B08C885-6872-B273-C7F4-EAC98150ABF1}"/>
              </a:ext>
            </a:extLst>
          </p:cNvPr>
          <p:cNvSpPr>
            <a:spLocks noChangeArrowheads="1"/>
          </p:cNvSpPr>
          <p:nvPr/>
        </p:nvSpPr>
        <p:spPr bwMode="auto">
          <a:xfrm rot="181585">
            <a:off x="7151689" y="1166816"/>
            <a:ext cx="152400" cy="9842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18" name="Rectangle 56">
            <a:extLst>
              <a:ext uri="{FF2B5EF4-FFF2-40B4-BE49-F238E27FC236}">
                <a16:creationId xmlns:a16="http://schemas.microsoft.com/office/drawing/2014/main" id="{17D2F5DC-C034-22A5-7721-3E58C23D7679}"/>
              </a:ext>
            </a:extLst>
          </p:cNvPr>
          <p:cNvSpPr>
            <a:spLocks noChangeArrowheads="1"/>
          </p:cNvSpPr>
          <p:nvPr/>
        </p:nvSpPr>
        <p:spPr bwMode="auto">
          <a:xfrm rot="-581619">
            <a:off x="4022726" y="1303341"/>
            <a:ext cx="152400" cy="98425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1428" tIns="45714" rIns="91428" bIns="45714" anchor="ctr"/>
          <a:lstStyle/>
          <a:p>
            <a:endParaRPr lang="en-US">
              <a:latin typeface="Helvetica" charset="0"/>
              <a:cs typeface="Helvetica" charset="0"/>
            </a:endParaRPr>
          </a:p>
        </p:txBody>
      </p:sp>
      <p:sp>
        <p:nvSpPr>
          <p:cNvPr id="7223" name="Text Box 61">
            <a:extLst>
              <a:ext uri="{FF2B5EF4-FFF2-40B4-BE49-F238E27FC236}">
                <a16:creationId xmlns:a16="http://schemas.microsoft.com/office/drawing/2014/main" id="{9F4CD368-0023-6EF4-B57C-EC7D0113B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7151" y="2590803"/>
            <a:ext cx="423965" cy="30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4" rIns="91428" bIns="45714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  <a:latin typeface="Helvetica" charset="0"/>
                <a:cs typeface="Helvetica" charset="0"/>
              </a:rPr>
              <a:t>RF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DED5A9-43E3-BC93-1274-114B9F311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11" y="244901"/>
            <a:ext cx="11049000" cy="740674"/>
          </a:xfrm>
        </p:spPr>
        <p:txBody>
          <a:bodyPr>
            <a:normAutofit/>
          </a:bodyPr>
          <a:lstStyle/>
          <a:p>
            <a:r>
              <a:rPr lang="en-US" sz="3600" dirty="0"/>
              <a:t>Heavy ion program at AGS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EC7E2C-8249-F6FB-4AB6-127F5FEB4427}"/>
              </a:ext>
            </a:extLst>
          </p:cNvPr>
          <p:cNvGrpSpPr/>
          <p:nvPr/>
        </p:nvGrpSpPr>
        <p:grpSpPr>
          <a:xfrm>
            <a:off x="6606761" y="900801"/>
            <a:ext cx="5514616" cy="4832448"/>
            <a:chOff x="6606761" y="900801"/>
            <a:chExt cx="5514616" cy="4832448"/>
          </a:xfrm>
        </p:grpSpPr>
        <p:pic>
          <p:nvPicPr>
            <p:cNvPr id="7" name="Picture 6" descr="2014-0409 Tandem.jpg">
              <a:extLst>
                <a:ext uri="{FF2B5EF4-FFF2-40B4-BE49-F238E27FC236}">
                  <a16:creationId xmlns:a16="http://schemas.microsoft.com/office/drawing/2014/main" id="{026D6D97-F942-ACF7-0D07-394A39AD6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06761" y="900801"/>
              <a:ext cx="5514616" cy="287219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478A026-A02C-98E6-CF76-344C134C18FF}"/>
                </a:ext>
              </a:extLst>
            </p:cNvPr>
            <p:cNvSpPr txBox="1"/>
            <p:nvPr/>
          </p:nvSpPr>
          <p:spPr>
            <a:xfrm>
              <a:off x="7735253" y="3701924"/>
              <a:ext cx="4332148" cy="203132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800" dirty="0"/>
                <a:t>Tandem Van de Graaff</a:t>
              </a:r>
            </a:p>
            <a:p>
              <a:pPr marL="342900" indent="-342900">
                <a:buFont typeface="Arial"/>
                <a:buChar char="•"/>
              </a:pPr>
              <a:r>
                <a:rPr lang="en-US" sz="1800" dirty="0"/>
                <a:t>Completed in 1970 for NP studies</a:t>
              </a:r>
            </a:p>
            <a:p>
              <a:pPr marL="342900" indent="-342900">
                <a:buFont typeface="Arial"/>
                <a:buChar char="•"/>
              </a:pPr>
              <a:r>
                <a:rPr lang="en-US" sz="1800" dirty="0"/>
                <a:t>RHIC pre-injector until 2011 </a:t>
              </a:r>
              <a:r>
                <a:rPr lang="en-US" sz="1400" dirty="0"/>
                <a:t>(now EBIS)</a:t>
              </a:r>
            </a:p>
            <a:p>
              <a:pPr algn="l"/>
              <a:endParaRPr lang="en-US" sz="1800" dirty="0"/>
            </a:p>
            <a:p>
              <a:pPr marL="342900" indent="-342900" algn="l">
                <a:buFont typeface="Arial"/>
                <a:buChar char="•"/>
              </a:pPr>
              <a:r>
                <a:rPr lang="en-US" dirty="0">
                  <a:solidFill>
                    <a:srgbClr val="0432FF"/>
                  </a:solidFill>
                </a:rPr>
                <a:t>2 electrostatic accelerators</a:t>
              </a:r>
            </a:p>
            <a:p>
              <a:pPr marL="342900" indent="-342900" algn="l">
                <a:buFont typeface="Arial"/>
                <a:buChar char="•"/>
              </a:pPr>
              <a:r>
                <a:rPr lang="en-US" dirty="0">
                  <a:solidFill>
                    <a:srgbClr val="0432FF"/>
                  </a:solidFill>
                </a:rPr>
                <a:t>32 MV (= 2x16 MV) voltage</a:t>
              </a:r>
            </a:p>
            <a:p>
              <a:pPr marL="342900" indent="-342900" algn="l">
                <a:buFont typeface="Arial"/>
                <a:buChar char="•"/>
              </a:pPr>
              <a:r>
                <a:rPr lang="en-US" dirty="0">
                  <a:solidFill>
                    <a:srgbClr val="0432FF"/>
                  </a:solidFill>
                </a:rPr>
                <a:t>&gt;40 ion species p to Au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419CC6A-3BE8-9AAF-9966-1B01EFDF19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50756" y="3701924"/>
              <a:ext cx="984497" cy="1445809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7A7D14E-7AA6-4202-8A25-FF910C119DE9}"/>
              </a:ext>
            </a:extLst>
          </p:cNvPr>
          <p:cNvGrpSpPr/>
          <p:nvPr/>
        </p:nvGrpSpPr>
        <p:grpSpPr>
          <a:xfrm>
            <a:off x="2586069" y="1830944"/>
            <a:ext cx="2771860" cy="1670084"/>
            <a:chOff x="2586069" y="1830944"/>
            <a:chExt cx="2771860" cy="16700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623604A-F76F-21D4-5D17-9844A742BC80}"/>
                </a:ext>
              </a:extLst>
            </p:cNvPr>
            <p:cNvSpPr txBox="1"/>
            <p:nvPr/>
          </p:nvSpPr>
          <p:spPr>
            <a:xfrm>
              <a:off x="2586069" y="1830944"/>
              <a:ext cx="2723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Fixed target experiments</a:t>
              </a:r>
              <a:endParaRPr lang="en-US" sz="1400" dirty="0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3F9F668-7082-22AB-FAA2-651A72C9D975}"/>
                </a:ext>
              </a:extLst>
            </p:cNvPr>
            <p:cNvCxnSpPr>
              <a:cxnSpLocks/>
            </p:cNvCxnSpPr>
            <p:nvPr/>
          </p:nvCxnSpPr>
          <p:spPr>
            <a:xfrm>
              <a:off x="4000372" y="2290604"/>
              <a:ext cx="1357557" cy="1210424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DA8D9BF-D3BA-D2EC-2F4D-C2C70ED5094D}"/>
              </a:ext>
            </a:extLst>
          </p:cNvPr>
          <p:cNvGrpSpPr/>
          <p:nvPr/>
        </p:nvGrpSpPr>
        <p:grpSpPr>
          <a:xfrm>
            <a:off x="2586069" y="5328356"/>
            <a:ext cx="5198923" cy="1430430"/>
            <a:chOff x="2586069" y="5328356"/>
            <a:chExt cx="5198923" cy="14304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D5EA952-CF83-C4C7-0071-F46ECBE14644}"/>
                </a:ext>
              </a:extLst>
            </p:cNvPr>
            <p:cNvSpPr txBox="1"/>
            <p:nvPr/>
          </p:nvSpPr>
          <p:spPr>
            <a:xfrm>
              <a:off x="2586069" y="6389454"/>
              <a:ext cx="51989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Heavy Ion Transfer Line (HITL), operational 1985</a:t>
              </a:r>
              <a:endParaRPr lang="en-US" sz="1400" dirty="0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15708A5-B4D0-E10C-00D2-ADD93F62DFC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68800" y="5328356"/>
              <a:ext cx="124178" cy="1061098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9758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5FD67-3C5F-D1C0-29A7-4E18D9D73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D561C1-B2F2-65E5-08C4-65395C852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C1D496-CE76-26A8-4348-A7B7D9B07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183" y="2541806"/>
            <a:ext cx="10593618" cy="1947460"/>
          </a:xfrm>
        </p:spPr>
        <p:txBody>
          <a:bodyPr>
            <a:normAutofit fontScale="90000"/>
          </a:bodyPr>
          <a:lstStyle/>
          <a:p>
            <a:r>
              <a:rPr lang="en-US" dirty="0"/>
              <a:t>RHIC Design</a:t>
            </a:r>
            <a:br>
              <a:rPr lang="en-US" dirty="0"/>
            </a:br>
            <a:r>
              <a:rPr lang="en-US" dirty="0"/>
              <a:t>energy – luminosity – flexibility</a:t>
            </a:r>
          </a:p>
        </p:txBody>
      </p:sp>
    </p:spTree>
    <p:extLst>
      <p:ext uri="{BB962C8B-B14F-4D97-AF65-F5344CB8AC3E}">
        <p14:creationId xmlns:p14="http://schemas.microsoft.com/office/powerpoint/2010/main" val="965161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A023A-28EB-1E43-A4CE-CF6ED2BC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6"/>
            <a:ext cx="11049000" cy="893520"/>
          </a:xfrm>
        </p:spPr>
        <p:txBody>
          <a:bodyPr/>
          <a:lstStyle/>
          <a:p>
            <a:r>
              <a:rPr lang="en-US" dirty="0"/>
              <a:t>Relativistic Heavy Ion Collider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B56A6-D4E7-9640-B53F-0DB7811DB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366221"/>
            <a:ext cx="11049000" cy="466658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1984 began to think about heavy ion collider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~100 GeV/nucleon, </a:t>
            </a:r>
            <a:br>
              <a:rPr lang="en-US" dirty="0"/>
            </a:br>
            <a:r>
              <a:rPr lang="en-US" dirty="0"/>
              <a:t>dipoles ~3.5 T (5 T for ISABELLE/CBA)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transfer line from Tandem, develop heavy ion</a:t>
            </a:r>
            <a:br>
              <a:rPr lang="en-US" dirty="0"/>
            </a:br>
            <a:r>
              <a:rPr lang="en-US" dirty="0"/>
              <a:t>beams in AGS, with heavy ion experiments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1991 construction begins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2000 first collisions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D2FDF-7F04-5941-A897-106B4D4C2E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</a:t>
            </a:fld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117F59-07AC-FF4E-B65B-ACD97DCBED68}"/>
              </a:ext>
            </a:extLst>
          </p:cNvPr>
          <p:cNvSpPr txBox="1"/>
          <p:nvPr/>
        </p:nvSpPr>
        <p:spPr>
          <a:xfrm>
            <a:off x="422168" y="6527831"/>
            <a:ext cx="7625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[Ernest D. Courant, “Accelerators, colliders, and snakes”, </a:t>
            </a:r>
            <a:r>
              <a:rPr lang="en-US" sz="1400" dirty="0" err="1"/>
              <a:t>Annu</a:t>
            </a:r>
            <a:r>
              <a:rPr lang="en-US" sz="1400" dirty="0"/>
              <a:t>. Rev. </a:t>
            </a:r>
            <a:r>
              <a:rPr lang="en-US" sz="1400" dirty="0" err="1"/>
              <a:t>Nucl</a:t>
            </a:r>
            <a:r>
              <a:rPr lang="en-US" sz="1400" dirty="0"/>
              <a:t>. Sci. 2003. 53:1-37]</a:t>
            </a:r>
          </a:p>
        </p:txBody>
      </p:sp>
      <p:pic>
        <p:nvPicPr>
          <p:cNvPr id="3076" name="Picture 4" descr="Student Exchange Program Established to Honor Late World-Renowned  Physicist, Satoshi Ozaki | BNL Newsroom">
            <a:extLst>
              <a:ext uri="{FF2B5EF4-FFF2-40B4-BE49-F238E27FC236}">
                <a16:creationId xmlns:a16="http://schemas.microsoft.com/office/drawing/2014/main" id="{BAA09EBA-C45A-A147-86E1-7C8CEAC43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4909" y="-1"/>
            <a:ext cx="3177092" cy="446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homas Ludlam Named Chair of Brookhaven Lab&amp;#39;s Physics Department | BNL  Newsroom">
            <a:extLst>
              <a:ext uri="{FF2B5EF4-FFF2-40B4-BE49-F238E27FC236}">
                <a16:creationId xmlns:a16="http://schemas.microsoft.com/office/drawing/2014/main" id="{317C77FA-7F1D-8643-8213-824B5FD22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055" y="4151705"/>
            <a:ext cx="1991994" cy="270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AE5535-3750-1245-8FA3-9DE7A006D2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5671" y="4151704"/>
            <a:ext cx="2112231" cy="27062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5CD394-547D-6247-8492-79EFB4F86601}"/>
              </a:ext>
            </a:extLst>
          </p:cNvPr>
          <p:cNvSpPr txBox="1"/>
          <p:nvPr/>
        </p:nvSpPr>
        <p:spPr>
          <a:xfrm>
            <a:off x="9283849" y="3646842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Satoshi Ozaki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9B5D7A-7F68-2840-9341-46496C6561AE}"/>
              </a:ext>
            </a:extLst>
          </p:cNvPr>
          <p:cNvSpPr txBox="1"/>
          <p:nvPr/>
        </p:nvSpPr>
        <p:spPr>
          <a:xfrm>
            <a:off x="8295759" y="6327777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Mike Harrison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1EA73B-63C4-9745-8305-2169138C4DE1}"/>
              </a:ext>
            </a:extLst>
          </p:cNvPr>
          <p:cNvSpPr txBox="1"/>
          <p:nvPr/>
        </p:nvSpPr>
        <p:spPr>
          <a:xfrm>
            <a:off x="10427570" y="6372597"/>
            <a:ext cx="1441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Tom Ludlam</a:t>
            </a:r>
          </a:p>
        </p:txBody>
      </p:sp>
    </p:spTree>
    <p:extLst>
      <p:ext uri="{BB962C8B-B14F-4D97-AF65-F5344CB8AC3E}">
        <p14:creationId xmlns:p14="http://schemas.microsoft.com/office/powerpoint/2010/main" val="4024925190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 Colo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05C78"/>
      </a:accent1>
      <a:accent2>
        <a:srgbClr val="00ADDC"/>
      </a:accent2>
      <a:accent3>
        <a:srgbClr val="B2D33B"/>
      </a:accent3>
      <a:accent4>
        <a:srgbClr val="F68B1F"/>
      </a:accent4>
      <a:accent5>
        <a:srgbClr val="B72467"/>
      </a:accent5>
      <a:accent6>
        <a:srgbClr val="FFCD34"/>
      </a:accent6>
      <a:hlink>
        <a:srgbClr val="4881C3"/>
      </a:hlink>
      <a:folHlink>
        <a:srgbClr val="51499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9" id="{EA740E63-8231-234F-9059-7F6E415520C6}" vid="{315AC291-A142-F24B-B412-7E021522D5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9561e60-dc75-4c28-a1c9-2e8d8870196b}" enabled="0" method="" siteId="{89561e60-dc75-4c28-a1c9-2e8d887019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bnl-ppt-template-widescreen</Template>
  <TotalTime>25111</TotalTime>
  <Words>2674</Words>
  <Application>Microsoft Macintosh PowerPoint</Application>
  <PresentationFormat>Widescreen</PresentationFormat>
  <Paragraphs>398</Paragraphs>
  <Slides>43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Calibri</vt:lpstr>
      <vt:lpstr>Helvetica</vt:lpstr>
      <vt:lpstr>Symbol</vt:lpstr>
      <vt:lpstr>Times New Roman</vt:lpstr>
      <vt:lpstr>Wingdings 3</vt:lpstr>
      <vt:lpstr>BNL</vt:lpstr>
      <vt:lpstr>Equation</vt:lpstr>
      <vt:lpstr>RHIC – The heavy ion story</vt:lpstr>
      <vt:lpstr>PowerPoint Presentation</vt:lpstr>
      <vt:lpstr>Contents</vt:lpstr>
      <vt:lpstr>Before RHIC: AGS and Isabelle/CBA</vt:lpstr>
      <vt:lpstr>PowerPoint Presentation</vt:lpstr>
      <vt:lpstr>ISABELLE collider proposal</vt:lpstr>
      <vt:lpstr>Heavy ion program at AGS</vt:lpstr>
      <vt:lpstr>RHIC Design energy – luminosity – flexibility</vt:lpstr>
      <vt:lpstr>Relativistic Heavy Ion Collider</vt:lpstr>
      <vt:lpstr>Relativistic Heavy Ion Collider – main parameters</vt:lpstr>
      <vt:lpstr>RHIC Design Manual</vt:lpstr>
      <vt:lpstr>Important design choices</vt:lpstr>
      <vt:lpstr>RHIC Design Manual (July 1998)</vt:lpstr>
      <vt:lpstr>Transition crossing – with sc magnets</vt:lpstr>
      <vt:lpstr>PowerPoint Presentation</vt:lpstr>
      <vt:lpstr>PowerPoint Presentation</vt:lpstr>
      <vt:lpstr>RHIC performance evolution luminosity</vt:lpstr>
      <vt:lpstr>Luminosity limits – ions, high energy</vt:lpstr>
      <vt:lpstr>Au bunch intensity evolution</vt:lpstr>
      <vt:lpstr>Electron clouds</vt:lpstr>
      <vt:lpstr>Early interest in cooling for RHIC</vt:lpstr>
      <vt:lpstr> 3D stochastic cooling for heavy ions</vt:lpstr>
      <vt:lpstr>RHIC Run-14                     Full 3D Cooling</vt:lpstr>
      <vt:lpstr>Operation at burn-off limit in U+U</vt:lpstr>
      <vt:lpstr>How did stochastic cooling change heavy ion collider operation?</vt:lpstr>
      <vt:lpstr>PowerPoint Presentation</vt:lpstr>
      <vt:lpstr>PowerPoint Presentation</vt:lpstr>
      <vt:lpstr>RHIC performance evolution flexibility</vt:lpstr>
      <vt:lpstr>RHIC performance – flexibility</vt:lpstr>
      <vt:lpstr>Beam control – x,y + Q/Q’ feedbacks on ramp</vt:lpstr>
      <vt:lpstr>Run-18 Zr+Zr/Ru+Ru – same A, different Z (CME)                                Zr-96/Ru-96 </vt:lpstr>
      <vt:lpstr>Run-18 Zr+Zr/Ru+Ru at 100 GeV/nucleon</vt:lpstr>
      <vt:lpstr>PowerPoint Presentation</vt:lpstr>
      <vt:lpstr>RHIC performance evolution energy – down to 30% of design injection energy </vt:lpstr>
      <vt:lpstr> Low-Energy RHIC electron Cooling (LEReC)  for the Beam Energy Scan I and II (BES-I, II) </vt:lpstr>
      <vt:lpstr>                                    LEReC Accelerator    (100 meters of beamlines with the DC Gun, high-power fiber laser, 5 RF          systems, including one SRF, many magnets and instrumentation)  </vt:lpstr>
      <vt:lpstr>Low Energy RHIC electron Cooler</vt:lpstr>
      <vt:lpstr>BES-I vs BES-II luminosity</vt:lpstr>
      <vt:lpstr>Run-25 … to the finish line</vt:lpstr>
      <vt:lpstr> Final Run-25 Au+Au</vt:lpstr>
      <vt:lpstr>Run-25  STAR and sPHENIX event rates</vt:lpstr>
      <vt:lpstr>From RHIC to EIC</vt:lpstr>
      <vt:lpstr>RHIC’s 25 years of physics …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/>
  <dc:creator>Capasso, Frances</dc:creator>
  <cp:keywords/>
  <dc:description/>
  <cp:lastModifiedBy>Fischer, Wolfram</cp:lastModifiedBy>
  <cp:revision>1</cp:revision>
  <cp:lastPrinted>2025-12-07T11:33:12Z</cp:lastPrinted>
  <dcterms:created xsi:type="dcterms:W3CDTF">2024-05-17T16:57:26Z</dcterms:created>
  <dcterms:modified xsi:type="dcterms:W3CDTF">2026-07-08T19:41:53Z</dcterms:modified>
  <cp:category/>
</cp:coreProperties>
</file>