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3" r:id="rId4"/>
    <p:sldId id="260" r:id="rId5"/>
    <p:sldId id="261" r:id="rId6"/>
    <p:sldId id="262" r:id="rId7"/>
    <p:sldId id="266" r:id="rId8"/>
    <p:sldId id="264" r:id="rId9"/>
    <p:sldId id="265" r:id="rId10"/>
    <p:sldId id="267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37" autoAdjust="0"/>
  </p:normalViewPr>
  <p:slideViewPr>
    <p:cSldViewPr snapToGrid="0">
      <p:cViewPr varScale="1">
        <p:scale>
          <a:sx n="83" d="100"/>
          <a:sy n="83" d="100"/>
        </p:scale>
        <p:origin x="114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8C7C2-3A93-45DB-8115-1305E5B165B3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83CCE-34D3-49D4-83B8-BD50FBDB6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6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1D8F5-42C2-4BF9-DAA5-5405BAF0A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F1BD1-9D06-E8FB-E374-A2B75FF98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110C4-FA8F-0445-3743-599D431E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AFF8-CFC9-4423-9FF1-58D4CB743B4A}" type="datetime1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B5BD2-5386-C7D5-B61C-11DF024D4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RHICfest, July 9 - 10, 2026, J. Wei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87C39-92F5-B101-60FE-5534EDB9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8424-6B53-4D8E-9167-DB8DFAF83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F1A48-90C9-5F35-4802-CF18A63E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CE2101-2C33-5FEF-A277-3F85016CC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97552-9BF3-9874-2819-B8914B72B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F9EC-CC85-43E5-BCE2-134CBE13BD9E}" type="datetime1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8AF97-217C-C6A3-3743-627131D9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RHICfest, July 9 - 10, 2026, J. Wei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40B39-597D-1DDF-BD47-A6274B55A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8424-6B53-4D8E-9167-DB8DFAF83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0A53F8-CAD1-C669-CA5D-DAED0A811F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DB579E-1D87-F170-1045-03DEC4B0D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F871F-6EAE-80E6-A5DA-75CD8297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848B-0201-4D1D-9FAF-9C3317996A9D}" type="datetime1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733C1-359F-8D77-2959-AEA910D8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RHICfest, July 9 - 10, 2026, J. Wei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D8A69-7605-4FD8-CD5F-4D7366AF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8424-6B53-4D8E-9167-DB8DFAF83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454D2-3925-7E4D-E9FA-A3BEC50E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76DDF-93C6-7BAB-F271-2B877FFF6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213A2-8446-73D5-00F9-59738B12A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7DE0-AC0E-423F-BA37-4DB0BF36C187}" type="datetime1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87279-4D26-E2F2-C1EF-DE8FDD73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RHICfest, July 9 - 10, 2026, J. Wei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38633-F4AD-AD7B-8447-69910746F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8424-6B53-4D8E-9167-DB8DFAF83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1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6A993-35E0-90A7-5E5B-FF87E9B9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3A8B6-154A-6961-973A-E91BD65E1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C47F7-2CF3-09AC-BC50-D191AA1F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F466-F4A0-4291-87EF-F89DFF7C0458}" type="datetime1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D195B-7534-6B5E-1D2D-0A7243FA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RHICfest, July 9 - 10, 2026, J. Wei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ECA1E-B5BF-C4EE-609E-D439EA43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8424-6B53-4D8E-9167-DB8DFAF83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35A9-6ABE-1696-B7D9-1FBD9F4EF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938A2-1162-8A23-AA92-BF5391915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423C9-46AC-C3E0-4ACE-764703667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708F4-4305-AC7D-E0EC-3FC92EDF4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52DA-6782-47FF-84D9-1594D49F4168}" type="datetime1">
              <a:rPr lang="en-US" smtClean="0"/>
              <a:t>7/3/2026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A3D66-374F-0FAE-352E-53925FDA6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RHICfest, July 9 - 10, 2026, J. Wei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6145D-D047-9BDC-340D-0DB4C447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8424-6B53-4D8E-9167-DB8DFAF83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1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03B4-BD58-F3FB-6415-557FD1D8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CDAE2-C067-8BC5-957A-ED27DE032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8F68B-F26F-236B-8904-2733D9CCF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65BACD-69BD-B1D6-A16F-5DA744564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AC1B0C-575E-FC26-4661-F5ED390FB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37E774-62B4-30B1-21D3-76C89597D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9634-FD37-4EF0-86A6-B767918F12A1}" type="datetime1">
              <a:rPr lang="en-US" smtClean="0"/>
              <a:t>7/3/2026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0721F3-A6E8-2F32-C436-46EE34EB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RHICfest, July 9 - 10, 2026, J. Wei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83FFF4-F515-EC42-7701-1149A061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8424-6B53-4D8E-9167-DB8DFAF83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1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FB2AD-5466-BA2A-C047-47825B13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02F0AB-54A5-9C4F-7B63-491B4737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215C-9F12-47A0-9D35-7CFD05BFA82B}" type="datetime1">
              <a:rPr lang="en-US" smtClean="0"/>
              <a:t>7/3/2026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1721F-A7BC-5AEA-4615-44FF4614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RHICfest, July 9 - 10, 2026, J. Wei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9D71A-76A4-68B0-DDB3-0B37E8EA4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8424-6B53-4D8E-9167-DB8DFAF83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6BC602-074D-B333-A7B7-7A1E386B9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5FCB-B095-461A-BAB2-15A7D4A2F6B0}" type="datetime1">
              <a:rPr lang="en-US" smtClean="0"/>
              <a:t>7/3/2026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A97EB3-8F9E-6809-F12E-3B9ABDDE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RHICfest, July 9 - 10, 2026, J. Wei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4F5CD-2478-3B59-6C40-E484AA22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8424-6B53-4D8E-9167-DB8DFAF83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CEAF6-B405-72DF-C795-F6754842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A75CE-AD88-6A93-559C-2FC9C9857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A1CE0-EDD1-7518-ED34-FDCE466C9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51E8B-ABF3-F33A-1704-A084992C6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8838-2725-4C0C-B082-F93DEDC1A5E1}" type="datetime1">
              <a:rPr lang="en-US" smtClean="0"/>
              <a:t>7/3/2026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A3A80-0DAC-6AFB-DDD9-BBBD7B224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RHICfest, July 9 - 10, 2026, J. Wei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BF160-FF22-2D0C-5EEC-A550F7454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8424-6B53-4D8E-9167-DB8DFAF83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5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0CAA2-B7E7-F405-1A95-CC098AA5D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D39168-0697-A6A2-7DB5-D5ACE466BC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10BB2A-8EAD-4E95-4D86-4A671CE11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DAD53-9846-1F7B-B687-486B4E05A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2433-9433-46BC-9D6D-BE7ABC02B4A5}" type="datetime1">
              <a:rPr lang="en-US" smtClean="0"/>
              <a:t>7/3/2026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CD47E-57F5-8329-C982-3926AFF7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RHICfest, July 9 - 10, 2026, J. Wei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C1304-7318-6793-1778-A3040BCC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8424-6B53-4D8E-9167-DB8DFAF83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4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35090A-DE77-9EA4-F23B-098CECDE5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C89CD-05F9-0C86-5991-FE76D0AAA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8041E-6454-6577-E79D-11F16639B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DF3F58-E351-4534-863F-2691D7F5BCC2}" type="datetime1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5A145-1D43-C9E6-D5B2-E61E36060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RHICfest, July 9 - 10, 2026, J. Wei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D5606-730B-790B-6B2B-ECA588B38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C28424-6B53-4D8E-9167-DB8DFAF83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0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link.springer.com/book/978303217661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4C01-C9EE-F457-577B-937E527E4E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Prolog: from ADD to RHIC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8BDE89-8751-10D1-5750-2390323DAB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Jie Wei</a:t>
            </a:r>
          </a:p>
          <a:p>
            <a:r>
              <a:rPr lang="en-US" dirty="0"/>
              <a:t>FRIB Laboratory, Michigan State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F075F-5594-E9F5-A21E-3D5C72EC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8424-6B53-4D8E-9167-DB8DFAF83D47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5BE52-BCDC-78BC-F7BF-3398D66C6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RHICfest, July 9 - 10, 2026, J. Wei</a:t>
            </a:r>
          </a:p>
        </p:txBody>
      </p:sp>
    </p:spTree>
    <p:extLst>
      <p:ext uri="{BB962C8B-B14F-4D97-AF65-F5344CB8AC3E}">
        <p14:creationId xmlns:p14="http://schemas.microsoft.com/office/powerpoint/2010/main" val="359701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E33D-FC09-4A3D-4282-3CAADDA5D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So Much Fun with So Many Colleagues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BE904-3A30-82AA-F290-5D2FDE0D1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4" y="1520190"/>
            <a:ext cx="11858626" cy="533780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N. Malitsky, R. Talman, F. Dell, S. Peggs, F. Pilat, T. </a:t>
            </a:r>
            <a:r>
              <a:rPr lang="en-US" dirty="0" err="1"/>
              <a:t>Satogata</a:t>
            </a:r>
            <a:r>
              <a:rPr lang="en-US" dirty="0"/>
              <a:t>, L. Schachinger, S. </a:t>
            </a:r>
            <a:r>
              <a:rPr lang="en-US" dirty="0" err="1"/>
              <a:t>Tepikian</a:t>
            </a:r>
            <a:r>
              <a:rPr lang="en-US" dirty="0"/>
              <a:t>, D. </a:t>
            </a:r>
            <a:r>
              <a:rPr lang="en-US" dirty="0" err="1"/>
              <a:t>Trbojevic</a:t>
            </a:r>
            <a:r>
              <a:rPr lang="en-US" dirty="0"/>
              <a:t>, C.G. Trahern, J. Wei, “A proposed flat yet hierarchical accelerator lattice object model”, Particle Accelerators, Vol. 55, pp. 313--327 (1996).</a:t>
            </a:r>
          </a:p>
          <a:p>
            <a:r>
              <a:rPr lang="en-US" dirty="0"/>
              <a:t>J. Wei and R. Talman, “Theorem on magnet fringe field”, Particle Accelerators, Vol. 55, pp. 339--344 (1996).</a:t>
            </a:r>
          </a:p>
          <a:p>
            <a:r>
              <a:rPr lang="en-US" dirty="0"/>
              <a:t>W. Fischer, W.W. MacKay, S. Peggs, and J. Wei, “Emittance growth in RHIC during injection”, Particle Accelerators, Vol. 58, pp. 181-191 (1997).</a:t>
            </a:r>
          </a:p>
          <a:p>
            <a:r>
              <a:rPr lang="en-US" dirty="0"/>
              <a:t>H. Hahn, E. Forsyth, H. </a:t>
            </a:r>
            <a:r>
              <a:rPr lang="en-US" dirty="0" err="1"/>
              <a:t>Foelsche</a:t>
            </a:r>
            <a:r>
              <a:rPr lang="en-US" dirty="0"/>
              <a:t>, M. Harrison, J. </a:t>
            </a:r>
            <a:r>
              <a:rPr lang="en-US" dirty="0" err="1"/>
              <a:t>Kewisch</a:t>
            </a:r>
            <a:r>
              <a:rPr lang="en-US" dirty="0"/>
              <a:t>, G. Parzen, S. Peggs, E. Raka, A. Ruggiero, A. Stevens, S. </a:t>
            </a:r>
            <a:r>
              <a:rPr lang="en-US" dirty="0" err="1"/>
              <a:t>Tepikian</a:t>
            </a:r>
            <a:r>
              <a:rPr lang="en-US" dirty="0"/>
              <a:t>, P. Thieberger, D. </a:t>
            </a:r>
            <a:r>
              <a:rPr lang="en-US" dirty="0" err="1"/>
              <a:t>Trbojevic</a:t>
            </a:r>
            <a:r>
              <a:rPr lang="en-US" dirty="0"/>
              <a:t>, J. Wei, E. Willen, S. Ozaki, S.Y. Lee, “The RHIC design overview”, Nuclear Instruments and Methods in Physics Research, Vol. A 499, 245 - 263 (2003).</a:t>
            </a:r>
          </a:p>
          <a:p>
            <a:r>
              <a:rPr lang="en-US" dirty="0"/>
              <a:t>J. Wei, W. Fischer, and P. Manning, editors, “Beam Halo Dynamics, Diagnostics, and Collimation”, AIP Conference Proceedings 693 (Melville, New York, 2003).</a:t>
            </a:r>
          </a:p>
          <a:p>
            <a:r>
              <a:rPr lang="en-US" dirty="0"/>
              <a:t>J.M. Brennan, M. Blaskiewicz, J. Wei, “Possibilities for stochastic cooling at RHIC”, Nuclear Instruments and Methods in Physics Research A 532 (2004) 335 – 339.</a:t>
            </a:r>
          </a:p>
          <a:p>
            <a:pPr lvl="0"/>
            <a:r>
              <a:rPr lang="en-US" dirty="0"/>
              <a:t> M. Blaskiewicz, J. Wei, A. Luque, and H. Schamel, “Longitudinal solitons in bunched beams”, Physical Review ST-Accel. Beams, Vol. 7, 044402 (2004).</a:t>
            </a:r>
          </a:p>
          <a:p>
            <a:pPr lvl="0"/>
            <a:r>
              <a:rPr lang="en-US" dirty="0"/>
              <a:t> L. Wang, M. Blaskiewicz, J. Wei, W. T. Weng, K. </a:t>
            </a:r>
            <a:r>
              <a:rPr lang="en-US" dirty="0" err="1"/>
              <a:t>Ohmi</a:t>
            </a:r>
            <a:r>
              <a:rPr lang="en-US" dirty="0"/>
              <a:t>, R. Macek, “Mechanism of electron </a:t>
            </a:r>
            <a:r>
              <a:rPr lang="en-US" dirty="0" err="1"/>
              <a:t>multipacting</a:t>
            </a:r>
            <a:r>
              <a:rPr lang="en-US" dirty="0"/>
              <a:t> with a long-bunch proton beam”, Physical Review E, Vol 70, 036501 (2004).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B67C0-BD79-6033-F2FE-7225121F4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8424-6B53-4D8E-9167-DB8DFAF83D47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39A52-8F16-A5FA-DB01-DD9784C5C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RHICfest, July 9 - 10, 2026, J. Wei</a:t>
            </a:r>
          </a:p>
        </p:txBody>
      </p:sp>
    </p:spTree>
    <p:extLst>
      <p:ext uri="{BB962C8B-B14F-4D97-AF65-F5344CB8AC3E}">
        <p14:creationId xmlns:p14="http://schemas.microsoft.com/office/powerpoint/2010/main" val="3348087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212B0-877D-9624-EDEE-038DD4124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79AE6-8F88-1893-8964-A852219BB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FD9D9-437F-6867-0385-0CFA3081B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90995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RHIC days were the “Good Old Days …”</a:t>
            </a:r>
          </a:p>
          <a:p>
            <a:r>
              <a:rPr lang="en-US" dirty="0"/>
              <a:t>I have been most fortunate to start my career at RHIC learning to be an accelerator physicist and a technical leader, carrying on to SNS, CSNS/CPHS, and FRIB</a:t>
            </a:r>
          </a:p>
          <a:p>
            <a:r>
              <a:rPr lang="en-US" dirty="0"/>
              <a:t>It has been a true pleasure to have lifelong friends and colleagues; the memories built and the work accomplished together –  I will always cherish</a:t>
            </a:r>
          </a:p>
          <a:p>
            <a:endParaRPr lang="en-US" dirty="0"/>
          </a:p>
          <a:p>
            <a:r>
              <a:rPr lang="en-US" dirty="0"/>
              <a:t>Advertisement: </a:t>
            </a:r>
            <a:r>
              <a:rPr lang="en-US" dirty="0">
                <a:hlinkClick r:id="rId2"/>
              </a:rPr>
              <a:t>High Power Hadron Accelerators | Springer Nature Link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661EE-F1D6-3C91-D933-AE170AAC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8424-6B53-4D8E-9167-DB8DFAF83D47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3F516-48F8-6132-B993-10D00828B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RHICfest, July 9 - 10, 2026, J. Wei</a:t>
            </a:r>
          </a:p>
        </p:txBody>
      </p:sp>
      <p:pic>
        <p:nvPicPr>
          <p:cNvPr id="1026" name="Picture 2" descr="Lightbox view of the cover for High Power Hadron Accelerators">
            <a:extLst>
              <a:ext uri="{FF2B5EF4-FFF2-40B4-BE49-F238E27FC236}">
                <a16:creationId xmlns:a16="http://schemas.microsoft.com/office/drawing/2014/main" id="{DB61A6B2-99F6-8250-8F33-1FAC725EE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202" y="0"/>
            <a:ext cx="28877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79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6219-3351-3A52-4170-8656F744F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Timeline of RHIC Early Days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E3127-9B9C-512C-214A-8E02B9CD6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99199"/>
            <a:ext cx="5157787" cy="823912"/>
          </a:xfrm>
        </p:spPr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CF19D9-C6EB-7639-9244-FED923A2D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73580"/>
            <a:ext cx="5157787" cy="408092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1983: NSAC identified a dedicated heavy-ion collider as the highest priority for NP research</a:t>
            </a:r>
          </a:p>
          <a:p>
            <a:r>
              <a:rPr lang="en-US" dirty="0"/>
              <a:t>1984: RHIC proposal submitted making use of the ISABELLE tunnel</a:t>
            </a:r>
          </a:p>
          <a:p>
            <a:r>
              <a:rPr lang="en-US" dirty="0"/>
              <a:t>1986: Accelerator Development Department (ADD) formed</a:t>
            </a:r>
          </a:p>
          <a:p>
            <a:r>
              <a:rPr lang="en-US" dirty="0"/>
              <a:t>1990: RHIC construction approved</a:t>
            </a:r>
          </a:p>
          <a:p>
            <a:r>
              <a:rPr lang="en-US" dirty="0"/>
              <a:t>1991: RHIC project groundbreaking</a:t>
            </a:r>
          </a:p>
          <a:p>
            <a:r>
              <a:rPr lang="en-US" dirty="0"/>
              <a:t>1999: RHIC construction complete; AGS and RHIC merged as C-AD</a:t>
            </a:r>
          </a:p>
          <a:p>
            <a:r>
              <a:rPr lang="en-US" dirty="0"/>
              <a:t>2000: RHIC in operation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22C0D1-FDFD-D8C2-3CAD-B5422FAC1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299199"/>
            <a:ext cx="5183188" cy="823912"/>
          </a:xfrm>
        </p:spPr>
        <p:txBody>
          <a:bodyPr/>
          <a:lstStyle/>
          <a:p>
            <a:r>
              <a:rPr lang="en-US" dirty="0"/>
              <a:t>People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F1A91F-40F4-703D-A9EE-700BDC277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73581"/>
            <a:ext cx="5183188" cy="36845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1986: E. Forsyth chairs ADD</a:t>
            </a:r>
          </a:p>
          <a:p>
            <a:r>
              <a:rPr lang="en-US" dirty="0"/>
              <a:t>1988: A.G. Ruggiero heads RHIC Accelerator Physics</a:t>
            </a:r>
          </a:p>
          <a:p>
            <a:r>
              <a:rPr lang="en-US" dirty="0"/>
              <a:t>1989: S. Ozaki heads RHIC Project</a:t>
            </a:r>
          </a:p>
          <a:p>
            <a:r>
              <a:rPr lang="en-US" dirty="0"/>
              <a:t>1991: M. Harrison Heads RHIC Accelerator</a:t>
            </a:r>
          </a:p>
          <a:p>
            <a:r>
              <a:rPr lang="en-US" dirty="0"/>
              <a:t>1992: S. Peggs heads RHIC Accelerator Physics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C810F4-1132-FF51-7A1A-8E481986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8424-6B53-4D8E-9167-DB8DFAF83D47}" type="slidenum">
              <a:rPr lang="en-US" smtClean="0"/>
              <a:t>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6FD0A6-D868-2412-1997-E542B383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RHICfest, July 9 - 10, 2026, J. Wei</a:t>
            </a:r>
          </a:p>
        </p:txBody>
      </p:sp>
    </p:spTree>
    <p:extLst>
      <p:ext uri="{BB962C8B-B14F-4D97-AF65-F5344CB8AC3E}">
        <p14:creationId xmlns:p14="http://schemas.microsoft.com/office/powerpoint/2010/main" val="4260292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464DA-2ED8-3BF0-AE32-F4DD06BD6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7550" cy="1325563"/>
          </a:xfrm>
        </p:spPr>
        <p:txBody>
          <a:bodyPr/>
          <a:lstStyle/>
          <a:p>
            <a:r>
              <a:rPr lang="en-US" dirty="0"/>
              <a:t>RHIC “Yellow Book” and Activities at Bldg. 1005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4DE3DD-9300-680B-9977-47206DFBF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2458"/>
            <a:ext cx="3923794" cy="5032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866BD6-E0B7-3916-676F-6E4A829F8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794" y="1783605"/>
            <a:ext cx="3831497" cy="44700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C8096A-9724-A8FB-F33E-B9F81BED1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286" y="1783605"/>
            <a:ext cx="4213714" cy="447007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33AA8-6DA9-E6BA-0159-59FC657D5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8424-6B53-4D8E-9167-DB8DFAF83D47}" type="slidenum">
              <a:rPr lang="en-US" smtClean="0"/>
              <a:t>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96850-DC13-9F53-93E6-63B63235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RHICfest, July 9 - 10, 2026, J. Wei</a:t>
            </a:r>
          </a:p>
        </p:txBody>
      </p:sp>
    </p:spTree>
    <p:extLst>
      <p:ext uri="{BB962C8B-B14F-4D97-AF65-F5344CB8AC3E}">
        <p14:creationId xmlns:p14="http://schemas.microsoft.com/office/powerpoint/2010/main" val="146704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56465-816C-BC52-0CF2-02D52F47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J. Wei worked on RHIC since 1986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D23AB7-2B40-BD6F-08C6-8949BE57A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8700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1986: Prof. C.N. Yang called E.D. Courant, then I joined ADD as a Ph. D student working mostly with S.Y. Lee</a:t>
            </a:r>
          </a:p>
          <a:p>
            <a:r>
              <a:rPr lang="en-US" dirty="0"/>
              <a:t>S.Y. Lee asked me to work on RHIC transition crossing, warning me that I’d not get a Ph. D on this topic as it has been well studied since 1950s</a:t>
            </a:r>
          </a:p>
          <a:p>
            <a:r>
              <a:rPr lang="en-US" dirty="0"/>
              <a:t>I wrote codes TIBETAN, and found the yellow book design parameter led to 70%+ beam loss at transition</a:t>
            </a:r>
          </a:p>
          <a:p>
            <a:r>
              <a:rPr lang="en-US" dirty="0"/>
              <a:t>This made H. Hahn to apologize, and I got my Ph. 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D725BD-1859-749A-69B6-7B71A3390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206" y="1424152"/>
            <a:ext cx="4969816" cy="35066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6DDEEF-CA59-5026-97E9-4FB9C3E59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206" y="5065752"/>
            <a:ext cx="4969816" cy="4969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5B550F-CDCA-1A13-EAFB-D5F4796CB991}"/>
              </a:ext>
            </a:extLst>
          </p:cNvPr>
          <p:cNvSpPr txBox="1"/>
          <p:nvPr/>
        </p:nvSpPr>
        <p:spPr>
          <a:xfrm>
            <a:off x="7141580" y="5972537"/>
            <a:ext cx="4522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J. Wei, Ph. D dissertation, Stony Brook, 1989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A193CE-C8F5-402D-39DC-208B8D46C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8424-6B53-4D8E-9167-DB8DFAF83D47}" type="slidenum">
              <a:rPr lang="en-US" smtClean="0"/>
              <a:t>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52B6D3-FE0A-E222-1DE7-F5C7F48F7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RHICfest, July 9 - 10, 2026, J. Wei</a:t>
            </a:r>
          </a:p>
        </p:txBody>
      </p:sp>
    </p:spTree>
    <p:extLst>
      <p:ext uri="{BB962C8B-B14F-4D97-AF65-F5344CB8AC3E}">
        <p14:creationId xmlns:p14="http://schemas.microsoft.com/office/powerpoint/2010/main" val="95777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8246-F181-9463-42C5-24E915B6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got my Ph. D (1989)!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BCAA51-88F3-7F39-D758-F989DFCC5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066" y="388459"/>
            <a:ext cx="5093903" cy="6463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D8DA1D-4270-9FFA-7474-1597E19A37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9192"/>
            <a:ext cx="6725256" cy="46753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3EE51-F7C4-72D2-5CD9-0F9C251C837E}"/>
              </a:ext>
            </a:extLst>
          </p:cNvPr>
          <p:cNvSpPr txBox="1"/>
          <p:nvPr/>
        </p:nvSpPr>
        <p:spPr>
          <a:xfrm>
            <a:off x="108031" y="6215605"/>
            <a:ext cx="606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S.Y. Lee            J. Kirz           C.N. Yang          E.D. Courant       J. Wei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06FA3B-B63C-21D4-A626-C544A9823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8424-6B53-4D8E-9167-DB8DFAF83D47}" type="slidenum">
              <a:rPr lang="en-US" smtClean="0"/>
              <a:t>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D0C5A9-1D17-68F2-F051-C56CE3438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RHICfest, July 9 - 10, 2026, J. Wei</a:t>
            </a:r>
          </a:p>
        </p:txBody>
      </p:sp>
    </p:spTree>
    <p:extLst>
      <p:ext uri="{BB962C8B-B14F-4D97-AF65-F5344CB8AC3E}">
        <p14:creationId xmlns:p14="http://schemas.microsoft.com/office/powerpoint/2010/main" val="199728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D3D8-9F1E-2BD3-B0F6-2C4DBAD1C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on Intrabeam Scattering and Beam Loss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6AB4F4-6D9D-FA8B-6CE0-F83FB16F2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66" y="1577974"/>
            <a:ext cx="5790234" cy="4769485"/>
          </a:xfrm>
        </p:spPr>
        <p:txBody>
          <a:bodyPr>
            <a:normAutofit fontScale="92500"/>
          </a:bodyPr>
          <a:lstStyle/>
          <a:p>
            <a:r>
              <a:rPr lang="en-US" dirty="0"/>
              <a:t>Learned IBS from G. Parzen but unable to estimate beam loss</a:t>
            </a:r>
          </a:p>
          <a:p>
            <a:r>
              <a:rPr lang="en-US" dirty="0"/>
              <a:t>Sandro introduced me to coasting beam Fokker-Planck equations</a:t>
            </a:r>
          </a:p>
          <a:p>
            <a:r>
              <a:rPr lang="en-US" dirty="0"/>
              <a:t>I extended F-P formalism to bunched beam, predicted 40% beam loss – “RHIC will be a dirty machine”</a:t>
            </a:r>
          </a:p>
          <a:p>
            <a:r>
              <a:rPr lang="en-US" dirty="0"/>
              <a:t>We identified stochastic cooling as the mitigation, not everybody liked it</a:t>
            </a:r>
          </a:p>
          <a:p>
            <a:pPr lvl="1"/>
            <a:r>
              <a:rPr lang="en-US" dirty="0"/>
              <a:t>S. </a:t>
            </a:r>
            <a:r>
              <a:rPr lang="en-US" dirty="0" err="1"/>
              <a:t>Ohnuma</a:t>
            </a:r>
            <a:r>
              <a:rPr lang="en-US" dirty="0"/>
              <a:t> thought it would be dreadful if RHIC had to rely on stochastic cooling to work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C0A937-E71E-B3D8-6E60-433EF833E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755" y="1433280"/>
            <a:ext cx="5664690" cy="410273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59D802-2C76-B1E9-F55A-A4DB2559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8424-6B53-4D8E-9167-DB8DFAF83D47}" type="slidenum">
              <a:rPr lang="en-US" smtClean="0"/>
              <a:t>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61D14-7D89-7E77-5860-9A98955D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RHICfest, July 9 - 10, 2026, J. Wei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8A055C-0253-6D2B-E5B7-8B485DBAAE71}"/>
              </a:ext>
            </a:extLst>
          </p:cNvPr>
          <p:cNvSpPr txBox="1"/>
          <p:nvPr/>
        </p:nvSpPr>
        <p:spPr>
          <a:xfrm>
            <a:off x="6401766" y="5701128"/>
            <a:ext cx="550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J. Wei, “</a:t>
            </a:r>
            <a:r>
              <a:rPr lang="en-US" i="1" dirty="0"/>
              <a:t>Stochastic cooling with a double RF system</a:t>
            </a:r>
            <a:r>
              <a:rPr lang="en-US" dirty="0"/>
              <a:t>”, EPAC 1992, p.833</a:t>
            </a:r>
          </a:p>
        </p:txBody>
      </p:sp>
    </p:spTree>
    <p:extLst>
      <p:ext uri="{BB962C8B-B14F-4D97-AF65-F5344CB8AC3E}">
        <p14:creationId xmlns:p14="http://schemas.microsoft.com/office/powerpoint/2010/main" val="8541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08948-DA6D-D03D-AA1F-92BB6B95B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0B2C0-D4F5-7B8A-428F-297B6A05E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on Bunched Beam Stochastic Cooling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E4FE60-7098-14F2-9797-FDE788991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95" y="1524682"/>
            <a:ext cx="6329905" cy="51539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Sandro introduced stochastic cooling from CERN to RHIC</a:t>
            </a:r>
          </a:p>
          <a:p>
            <a:r>
              <a:rPr lang="en-US" dirty="0"/>
              <a:t>Puzzled by Tevatron’s failure in bunched beam cooling – overpowered by coherent signal</a:t>
            </a:r>
          </a:p>
          <a:p>
            <a:r>
              <a:rPr lang="en-US" dirty="0"/>
              <a:t>My theoretical work showed stochastic cooling working for RHIC</a:t>
            </a:r>
          </a:p>
          <a:p>
            <a:r>
              <a:rPr lang="en-US" dirty="0"/>
              <a:t>Not everyone believed it – a senior physicist said: “stochastic cooling only cools the tail, electron cooling cools the core”</a:t>
            </a:r>
          </a:p>
          <a:p>
            <a:r>
              <a:rPr lang="en-US" dirty="0"/>
              <a:t>M. Brennan and M. Blaskiewicz carried on to make it successful!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30545C-8786-7EE6-1639-8D6E455BB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884" y="1508711"/>
            <a:ext cx="5585686" cy="39548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72F21E-CD63-8754-6198-90F8DFF2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8424-6B53-4D8E-9167-DB8DFAF83D47}" type="slidenum">
              <a:rPr lang="en-US" smtClean="0"/>
              <a:t>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81CA8E-E9A2-8913-2911-A8318152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RHICfest, July 9 - 10, 2026, J. Wei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A8315B-F828-F25D-6295-D2DF22FF2B17}"/>
              </a:ext>
            </a:extLst>
          </p:cNvPr>
          <p:cNvSpPr txBox="1"/>
          <p:nvPr/>
        </p:nvSpPr>
        <p:spPr>
          <a:xfrm>
            <a:off x="6477000" y="5725279"/>
            <a:ext cx="581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J. Wei and A.G. Ruggiero, “</a:t>
            </a:r>
            <a:r>
              <a:rPr lang="en-US" i="1" dirty="0"/>
              <a:t>Beam life-time with intra-beam scattering and stochastic cooling</a:t>
            </a:r>
            <a:r>
              <a:rPr lang="en-US" dirty="0"/>
              <a:t>”, PAC 1991, p.1869</a:t>
            </a:r>
          </a:p>
        </p:txBody>
      </p:sp>
    </p:spTree>
    <p:extLst>
      <p:ext uri="{BB962C8B-B14F-4D97-AF65-F5344CB8AC3E}">
        <p14:creationId xmlns:p14="http://schemas.microsoft.com/office/powerpoint/2010/main" val="396579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EACA23-DE97-D759-96EE-4A1EFD32C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495" y="0"/>
            <a:ext cx="527322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F48F55-CFA4-6F84-59B3-2FBC2663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45" y="365125"/>
            <a:ext cx="6395115" cy="1325563"/>
          </a:xfrm>
        </p:spPr>
        <p:txBody>
          <a:bodyPr/>
          <a:lstStyle/>
          <a:p>
            <a:r>
              <a:rPr lang="en-US" dirty="0"/>
              <a:t>Learned To Be a Technical Leader from Mike Harrison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D68D96-D938-2FA6-C7A0-90968636F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1" y="1825624"/>
            <a:ext cx="6311820" cy="49108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Mike chose to stay on the same floor as all other accelerator physicists    (3</a:t>
            </a:r>
            <a:r>
              <a:rPr lang="en-US" baseline="30000" dirty="0"/>
              <a:t>rd</a:t>
            </a:r>
            <a:r>
              <a:rPr lang="en-US" dirty="0"/>
              <a:t> floor of Bldg. 1005)</a:t>
            </a:r>
          </a:p>
          <a:p>
            <a:r>
              <a:rPr lang="en-US" dirty="0"/>
              <a:t>Mike is always calm, visionary,  practical, and understanding</a:t>
            </a:r>
          </a:p>
          <a:p>
            <a:r>
              <a:rPr lang="en-US" dirty="0"/>
              <a:t>Mike allowed me to have fun with my “hobby” – working on crystalline beams with Andy Sessler, X.-P. Li, and H. Okamoto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Mike came to Michigan to help me –  reviewing FRIB before project baseline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46FD24-E645-9AF1-E653-D745A822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8424-6B53-4D8E-9167-DB8DFAF83D47}" type="slidenum">
              <a:rPr lang="en-US" smtClean="0"/>
              <a:t>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1C520A-B88A-EC77-D77C-1D0D6587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RHICfest, July 9 - 10, 2026, J. Wei</a:t>
            </a:r>
          </a:p>
        </p:txBody>
      </p:sp>
    </p:spTree>
    <p:extLst>
      <p:ext uri="{BB962C8B-B14F-4D97-AF65-F5344CB8AC3E}">
        <p14:creationId xmlns:p14="http://schemas.microsoft.com/office/powerpoint/2010/main" val="902670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30CE9F-B826-17BC-F52C-FB2779165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443" y="0"/>
            <a:ext cx="516955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364EAC-176E-55D3-2418-E5DE8DF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87" y="365125"/>
            <a:ext cx="7078885" cy="1325563"/>
          </a:xfrm>
        </p:spPr>
        <p:txBody>
          <a:bodyPr/>
          <a:lstStyle/>
          <a:p>
            <a:r>
              <a:rPr lang="en-US" dirty="0"/>
              <a:t>Learned To Be an “Accelerator Physicist” from Steve Peggs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FCB75E-2A14-DA16-C425-668E34F08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16" y="1825625"/>
            <a:ext cx="6986288" cy="4351338"/>
          </a:xfrm>
        </p:spPr>
        <p:txBody>
          <a:bodyPr/>
          <a:lstStyle/>
          <a:p>
            <a:r>
              <a:rPr lang="en-US" dirty="0"/>
              <a:t>Steve taught me accelerator physics is far beyond beam dynamics</a:t>
            </a:r>
          </a:p>
          <a:p>
            <a:r>
              <a:rPr lang="en-US" dirty="0"/>
              <a:t>He insisted on “expected errors” and avoided “specifications” on 1700+ RHIC magnets – philosophically justifying roles of accelerator physicists</a:t>
            </a:r>
          </a:p>
          <a:p>
            <a:r>
              <a:rPr lang="en-US" dirty="0"/>
              <a:t>Steve believed in Tech Notes – this was how RHIC was built upon</a:t>
            </a:r>
          </a:p>
          <a:p>
            <a:r>
              <a:rPr lang="en-US" dirty="0"/>
              <a:t>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8A5144-DE54-12DE-006D-1F2D5C6BF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8424-6B53-4D8E-9167-DB8DFAF83D47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31D5C6-D24B-314C-B013-B3BC6DB6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RHICfest, July 9 - 10, 2026, J. Wei</a:t>
            </a:r>
          </a:p>
        </p:txBody>
      </p:sp>
    </p:spTree>
    <p:extLst>
      <p:ext uri="{BB962C8B-B14F-4D97-AF65-F5344CB8AC3E}">
        <p14:creationId xmlns:p14="http://schemas.microsoft.com/office/powerpoint/2010/main" val="1898416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6519</TotalTime>
  <Words>1267</Words>
  <Application>Microsoft Office PowerPoint</Application>
  <PresentationFormat>Widescreen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Prolog: from ADD to RHIC</vt:lpstr>
      <vt:lpstr>A Timeline of RHIC Early Days </vt:lpstr>
      <vt:lpstr>RHIC “Yellow Book” and Activities at Bldg. 1005</vt:lpstr>
      <vt:lpstr>J. Wei worked on RHIC since 1986</vt:lpstr>
      <vt:lpstr>I got my Ph. D (1989)!</vt:lpstr>
      <vt:lpstr>Work on Intrabeam Scattering and Beam Loss</vt:lpstr>
      <vt:lpstr>Work on Bunched Beam Stochastic Cooling</vt:lpstr>
      <vt:lpstr>Learned To Be a Technical Leader from Mike Harrison</vt:lpstr>
      <vt:lpstr>Learned To Be an “Accelerator Physicist” from Steve Peggs</vt:lpstr>
      <vt:lpstr>And So Much Fun with So Many Colleagues … </vt:lpstr>
      <vt:lpstr>Summary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Wei, Jie</dc:creator>
  <cp:lastModifiedBy>Wei, Jie</cp:lastModifiedBy>
  <cp:revision>156</cp:revision>
  <dcterms:created xsi:type="dcterms:W3CDTF">2026-06-28T20:04:43Z</dcterms:created>
  <dcterms:modified xsi:type="dcterms:W3CDTF">2026-07-03T19:27:41Z</dcterms:modified>
</cp:coreProperties>
</file>