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24"/>
  </p:notesMasterIdLst>
  <p:sldIdLst>
    <p:sldId id="256" r:id="rId5"/>
    <p:sldId id="259" r:id="rId6"/>
    <p:sldId id="258" r:id="rId7"/>
    <p:sldId id="272" r:id="rId8"/>
    <p:sldId id="275" r:id="rId9"/>
    <p:sldId id="266" r:id="rId10"/>
    <p:sldId id="273" r:id="rId11"/>
    <p:sldId id="274" r:id="rId12"/>
    <p:sldId id="271" r:id="rId13"/>
    <p:sldId id="268" r:id="rId14"/>
    <p:sldId id="264" r:id="rId15"/>
    <p:sldId id="276" r:id="rId16"/>
    <p:sldId id="269" r:id="rId17"/>
    <p:sldId id="267" r:id="rId18"/>
    <p:sldId id="277" r:id="rId19"/>
    <p:sldId id="262" r:id="rId20"/>
    <p:sldId id="270" r:id="rId21"/>
    <p:sldId id="263"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09" autoAdjust="0"/>
    <p:restoredTop sz="94694"/>
  </p:normalViewPr>
  <p:slideViewPr>
    <p:cSldViewPr snapToGrid="0" snapToObjects="1">
      <p:cViewPr varScale="1">
        <p:scale>
          <a:sx n="131" d="100"/>
          <a:sy n="131" d="100"/>
        </p:scale>
        <p:origin x="184"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7/5/26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685326"/>
            <a:ext cx="10334625" cy="1803939"/>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a:alphaModFix amt="60000"/>
          </a:blip>
          <a:srcRect/>
          <a:stretch/>
        </p:blipFill>
        <p:spPr>
          <a:xfrm>
            <a:off x="8418740" y="5755088"/>
            <a:ext cx="3173185"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650602"/>
            <a:ext cx="10334625" cy="1838663"/>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rcRect/>
          <a:stretch/>
        </p:blipFill>
        <p:spPr>
          <a:xfrm>
            <a:off x="8418740" y="5742910"/>
            <a:ext cx="3173185"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p:txBody>
          <a:bodyPr>
            <a:normAutofit/>
          </a:bodyPr>
          <a:lstStyle/>
          <a:p>
            <a:r>
              <a:rPr lang="en-US" dirty="0"/>
              <a:t>Collisions, Correctors, Collimators and Crystals  </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lstStyle/>
          <a:p>
            <a:r>
              <a:rPr lang="en-US" dirty="0"/>
              <a:t>RHIC fest, July 9</a:t>
            </a:r>
            <a:r>
              <a:rPr lang="en-US" baseline="30000" dirty="0"/>
              <a:t>th</a:t>
            </a:r>
            <a:r>
              <a:rPr lang="en-US" dirty="0"/>
              <a:t> 2026</a:t>
            </a:r>
          </a:p>
          <a:p>
            <a:endParaRPr lang="en-US" dirty="0"/>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p:txBody>
          <a:bodyPr/>
          <a:lstStyle/>
          <a:p>
            <a:r>
              <a:rPr lang="en-US" dirty="0"/>
              <a:t>Angelika Drees</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96213-DE1F-F2D6-F061-2B8EA461E03C}"/>
              </a:ext>
            </a:extLst>
          </p:cNvPr>
          <p:cNvSpPr>
            <a:spLocks noGrp="1"/>
          </p:cNvSpPr>
          <p:nvPr>
            <p:ph type="title"/>
          </p:nvPr>
        </p:nvSpPr>
        <p:spPr/>
        <p:txBody>
          <a:bodyPr/>
          <a:lstStyle/>
          <a:p>
            <a:r>
              <a:rPr lang="en-US" dirty="0"/>
              <a:t>Collimators </a:t>
            </a:r>
          </a:p>
        </p:txBody>
      </p:sp>
      <p:sp>
        <p:nvSpPr>
          <p:cNvPr id="4" name="Slide Number Placeholder 3">
            <a:extLst>
              <a:ext uri="{FF2B5EF4-FFF2-40B4-BE49-F238E27FC236}">
                <a16:creationId xmlns:a16="http://schemas.microsoft.com/office/drawing/2014/main" id="{7AB72716-1711-434D-C01D-8E2AB5C661CD}"/>
              </a:ext>
            </a:extLst>
          </p:cNvPr>
          <p:cNvSpPr>
            <a:spLocks noGrp="1"/>
          </p:cNvSpPr>
          <p:nvPr>
            <p:ph type="sldNum" sz="quarter" idx="4"/>
          </p:nvPr>
        </p:nvSpPr>
        <p:spPr/>
        <p:txBody>
          <a:bodyPr/>
          <a:lstStyle/>
          <a:p>
            <a:fld id="{933A556B-7C63-244D-9B7C-B0EA8042B330}" type="slidenum">
              <a:rPr lang="en-US" smtClean="0"/>
              <a:pPr/>
              <a:t>10</a:t>
            </a:fld>
            <a:endParaRPr lang="en-US" sz="1000" dirty="0"/>
          </a:p>
        </p:txBody>
      </p:sp>
      <p:pic>
        <p:nvPicPr>
          <p:cNvPr id="5" name="Content Placeholder 4" descr="A picture containing indoor&#10;&#10;AI-generated content may be incorrect.">
            <a:extLst>
              <a:ext uri="{FF2B5EF4-FFF2-40B4-BE49-F238E27FC236}">
                <a16:creationId xmlns:a16="http://schemas.microsoft.com/office/drawing/2014/main" id="{D60446A3-617B-A486-DC01-67A9C7D9B7E0}"/>
              </a:ext>
            </a:extLst>
          </p:cNvPr>
          <p:cNvPicPr>
            <a:picLocks noGrp="1" noChangeAspect="1"/>
          </p:cNvPicPr>
          <p:nvPr>
            <p:ph idx="1"/>
          </p:nvPr>
        </p:nvPicPr>
        <p:blipFill>
          <a:blip r:embed="rId2"/>
          <a:stretch>
            <a:fillRect/>
          </a:stretch>
        </p:blipFill>
        <p:spPr>
          <a:xfrm>
            <a:off x="6096000" y="3461209"/>
            <a:ext cx="4326862" cy="3166537"/>
          </a:xfrm>
          <a:prstGeom prst="rect">
            <a:avLst/>
          </a:prstGeom>
        </p:spPr>
      </p:pic>
      <p:sp>
        <p:nvSpPr>
          <p:cNvPr id="12" name="TextBox 11">
            <a:extLst>
              <a:ext uri="{FF2B5EF4-FFF2-40B4-BE49-F238E27FC236}">
                <a16:creationId xmlns:a16="http://schemas.microsoft.com/office/drawing/2014/main" id="{5EA6FAB9-42A8-75DE-477D-E5D192EE30CB}"/>
              </a:ext>
            </a:extLst>
          </p:cNvPr>
          <p:cNvSpPr txBox="1"/>
          <p:nvPr/>
        </p:nvSpPr>
        <p:spPr>
          <a:xfrm>
            <a:off x="722488" y="1299837"/>
            <a:ext cx="4515555" cy="5016758"/>
          </a:xfrm>
          <a:prstGeom prst="rect">
            <a:avLst/>
          </a:prstGeom>
          <a:noFill/>
        </p:spPr>
        <p:txBody>
          <a:bodyPr wrap="square" rtlCol="0">
            <a:spAutoFit/>
          </a:bodyPr>
          <a:lstStyle/>
          <a:p>
            <a:pPr marL="342900" indent="-342900">
              <a:buFont typeface="Arial" panose="020B0604020202020204" pitchFamily="34" charset="0"/>
              <a:buChar char="•"/>
            </a:pPr>
            <a:r>
              <a:rPr lang="en-US" sz="2000" dirty="0"/>
              <a:t>Originally, RHIC was equipped with a single stage collimation system that was HORIZONTAL and VERTICAL at once (L-shape). Not the best decision in the long run. </a:t>
            </a:r>
          </a:p>
          <a:p>
            <a:pPr marL="342900" indent="-342900">
              <a:buFont typeface="Arial" panose="020B0604020202020204" pitchFamily="34" charset="0"/>
              <a:buChar char="•"/>
            </a:pPr>
            <a:r>
              <a:rPr lang="en-US" sz="2000" dirty="0"/>
              <a:t>They were located in IR8, close to the outgoing triplets under liners to prevent ground activation. </a:t>
            </a:r>
          </a:p>
          <a:p>
            <a:pPr marL="342900" indent="-342900">
              <a:buFont typeface="Arial" panose="020B0604020202020204" pitchFamily="34" charset="0"/>
              <a:buChar char="•"/>
            </a:pPr>
            <a:r>
              <a:rPr lang="en-US" sz="2000" dirty="0"/>
              <a:t>The collimators were about 45 cm long copper jaws that can be moved laterally and could be rotated as well in both planes </a:t>
            </a:r>
          </a:p>
          <a:p>
            <a:pPr marL="342900" indent="-342900">
              <a:buFont typeface="Arial" panose="020B0604020202020204" pitchFamily="34" charset="0"/>
              <a:buChar char="•"/>
            </a:pPr>
            <a:r>
              <a:rPr lang="en-US" sz="2000" dirty="0"/>
              <a:t>Motion is achieved by moving the entire collimator vessel with step-motors. Resolution is on the micrometer level. </a:t>
            </a:r>
          </a:p>
        </p:txBody>
      </p:sp>
      <p:pic>
        <p:nvPicPr>
          <p:cNvPr id="13" name="Picture 12" descr="A picture containing black&#10;&#10;AI-generated content may be incorrect.">
            <a:extLst>
              <a:ext uri="{FF2B5EF4-FFF2-40B4-BE49-F238E27FC236}">
                <a16:creationId xmlns:a16="http://schemas.microsoft.com/office/drawing/2014/main" id="{84291B04-F258-58BD-2FA3-0249B03D7A60}"/>
              </a:ext>
            </a:extLst>
          </p:cNvPr>
          <p:cNvPicPr>
            <a:picLocks noChangeAspect="1"/>
          </p:cNvPicPr>
          <p:nvPr/>
        </p:nvPicPr>
        <p:blipFill>
          <a:blip r:embed="rId3"/>
          <a:stretch>
            <a:fillRect/>
          </a:stretch>
        </p:blipFill>
        <p:spPr>
          <a:xfrm>
            <a:off x="5563027" y="230254"/>
            <a:ext cx="5253567" cy="3096084"/>
          </a:xfrm>
          <a:prstGeom prst="rect">
            <a:avLst/>
          </a:prstGeom>
        </p:spPr>
      </p:pic>
    </p:spTree>
    <p:extLst>
      <p:ext uri="{BB962C8B-B14F-4D97-AF65-F5344CB8AC3E}">
        <p14:creationId xmlns:p14="http://schemas.microsoft.com/office/powerpoint/2010/main" val="330127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4B8E2-FB85-E804-B809-D78397296DAE}"/>
              </a:ext>
            </a:extLst>
          </p:cNvPr>
          <p:cNvSpPr>
            <a:spLocks noGrp="1"/>
          </p:cNvSpPr>
          <p:nvPr>
            <p:ph type="title"/>
          </p:nvPr>
        </p:nvSpPr>
        <p:spPr/>
        <p:txBody>
          <a:bodyPr/>
          <a:lstStyle/>
          <a:p>
            <a:r>
              <a:rPr lang="en-US" dirty="0"/>
              <a:t>Added beam instrumentation</a:t>
            </a:r>
          </a:p>
        </p:txBody>
      </p:sp>
      <p:sp>
        <p:nvSpPr>
          <p:cNvPr id="4" name="Slide Number Placeholder 3">
            <a:extLst>
              <a:ext uri="{FF2B5EF4-FFF2-40B4-BE49-F238E27FC236}">
                <a16:creationId xmlns:a16="http://schemas.microsoft.com/office/drawing/2014/main" id="{5B6C7C71-F4CD-FC55-B904-6DD4EE611D02}"/>
              </a:ext>
            </a:extLst>
          </p:cNvPr>
          <p:cNvSpPr>
            <a:spLocks noGrp="1"/>
          </p:cNvSpPr>
          <p:nvPr>
            <p:ph type="sldNum" sz="quarter" idx="4"/>
          </p:nvPr>
        </p:nvSpPr>
        <p:spPr/>
        <p:txBody>
          <a:bodyPr/>
          <a:lstStyle/>
          <a:p>
            <a:fld id="{933A556B-7C63-244D-9B7C-B0EA8042B330}" type="slidenum">
              <a:rPr lang="en-US" smtClean="0"/>
              <a:pPr/>
              <a:t>11</a:t>
            </a:fld>
            <a:endParaRPr lang="en-US" sz="1000" dirty="0"/>
          </a:p>
        </p:txBody>
      </p:sp>
      <p:pic>
        <p:nvPicPr>
          <p:cNvPr id="9" name="Content Placeholder 8">
            <a:extLst>
              <a:ext uri="{FF2B5EF4-FFF2-40B4-BE49-F238E27FC236}">
                <a16:creationId xmlns:a16="http://schemas.microsoft.com/office/drawing/2014/main" id="{EA112191-F6B8-6A52-A9F3-E3A20E2085AE}"/>
              </a:ext>
            </a:extLst>
          </p:cNvPr>
          <p:cNvPicPr>
            <a:picLocks noGrp="1" noChangeAspect="1"/>
          </p:cNvPicPr>
          <p:nvPr>
            <p:ph idx="1"/>
          </p:nvPr>
        </p:nvPicPr>
        <p:blipFill>
          <a:blip r:embed="rId2"/>
          <a:srcRect t="7052" b="5199"/>
          <a:stretch>
            <a:fillRect/>
          </a:stretch>
        </p:blipFill>
        <p:spPr>
          <a:xfrm>
            <a:off x="571500" y="2077156"/>
            <a:ext cx="5609166" cy="3691467"/>
          </a:xfrm>
          <a:prstGeom prst="rect">
            <a:avLst/>
          </a:prstGeom>
        </p:spPr>
      </p:pic>
      <p:sp>
        <p:nvSpPr>
          <p:cNvPr id="10" name="TextBox 9">
            <a:extLst>
              <a:ext uri="{FF2B5EF4-FFF2-40B4-BE49-F238E27FC236}">
                <a16:creationId xmlns:a16="http://schemas.microsoft.com/office/drawing/2014/main" id="{F8E8AE4F-4DCD-2906-0B2C-FD3ABC69088B}"/>
              </a:ext>
            </a:extLst>
          </p:cNvPr>
          <p:cNvSpPr txBox="1"/>
          <p:nvPr/>
        </p:nvSpPr>
        <p:spPr>
          <a:xfrm>
            <a:off x="6335546" y="1476117"/>
            <a:ext cx="5068711" cy="5016758"/>
          </a:xfrm>
          <a:prstGeom prst="rect">
            <a:avLst/>
          </a:prstGeom>
          <a:noFill/>
        </p:spPr>
        <p:txBody>
          <a:bodyPr wrap="square" rtlCol="0">
            <a:spAutoFit/>
          </a:bodyPr>
          <a:lstStyle/>
          <a:p>
            <a:pPr marL="342900" indent="-342900">
              <a:buFont typeface="Arial" panose="020B0604020202020204" pitchFamily="34" charset="0"/>
              <a:buChar char="•"/>
            </a:pPr>
            <a:r>
              <a:rPr lang="en-US" sz="2000" dirty="0"/>
              <a:t>Soon, additional dedicated loss monitors were installed down-stream of the collimators (the primaries and later also of the secondaries): Pin Diodes</a:t>
            </a:r>
          </a:p>
          <a:p>
            <a:pPr marL="342900" indent="-342900">
              <a:buFont typeface="Arial" panose="020B0604020202020204" pitchFamily="34" charset="0"/>
              <a:buChar char="•"/>
            </a:pPr>
            <a:r>
              <a:rPr lang="en-US" sz="2000" dirty="0"/>
              <a:t>Pin Diodes are later also added to other equipment (such as stochastic cooling tanks). </a:t>
            </a:r>
          </a:p>
          <a:p>
            <a:pPr marL="342900" indent="-342900">
              <a:buFont typeface="Arial" panose="020B0604020202020204" pitchFamily="34" charset="0"/>
              <a:buChar char="•"/>
            </a:pPr>
            <a:r>
              <a:rPr lang="en-US" sz="2000" dirty="0"/>
              <a:t>Pin Diodes at the collimators are eventually upgraded to provide bunch by bunch loss monitoring. </a:t>
            </a:r>
          </a:p>
          <a:p>
            <a:pPr marL="342900" indent="-342900">
              <a:buFont typeface="Arial" panose="020B0604020202020204" pitchFamily="34" charset="0"/>
              <a:buChar char="•"/>
            </a:pPr>
            <a:r>
              <a:rPr lang="en-US" sz="2000" dirty="0"/>
              <a:t>They are used to set the collimators, originally fill by fill, later only once per run/species and on demand. </a:t>
            </a:r>
          </a:p>
          <a:p>
            <a:pPr marL="342900" indent="-342900">
              <a:buFont typeface="Arial" panose="020B0604020202020204" pitchFamily="34" charset="0"/>
              <a:buChar char="•"/>
            </a:pPr>
            <a:r>
              <a:rPr lang="en-US" sz="2000" dirty="0"/>
              <a:t>Collimators were moved automatically at the beginning of a store and adjusted further as needed. </a:t>
            </a:r>
          </a:p>
        </p:txBody>
      </p:sp>
    </p:spTree>
    <p:extLst>
      <p:ext uri="{BB962C8B-B14F-4D97-AF65-F5344CB8AC3E}">
        <p14:creationId xmlns:p14="http://schemas.microsoft.com/office/powerpoint/2010/main" val="1845591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0402F-B690-0665-C530-86471EDBC543}"/>
              </a:ext>
            </a:extLst>
          </p:cNvPr>
          <p:cNvSpPr>
            <a:spLocks noGrp="1"/>
          </p:cNvSpPr>
          <p:nvPr>
            <p:ph type="title"/>
          </p:nvPr>
        </p:nvSpPr>
        <p:spPr/>
        <p:txBody>
          <a:bodyPr/>
          <a:lstStyle/>
          <a:p>
            <a:r>
              <a:rPr lang="en-US" dirty="0"/>
              <a:t>The Crystal</a:t>
            </a:r>
          </a:p>
        </p:txBody>
      </p:sp>
      <p:sp>
        <p:nvSpPr>
          <p:cNvPr id="4" name="Slide Number Placeholder 3">
            <a:extLst>
              <a:ext uri="{FF2B5EF4-FFF2-40B4-BE49-F238E27FC236}">
                <a16:creationId xmlns:a16="http://schemas.microsoft.com/office/drawing/2014/main" id="{D4057254-ADDA-15A7-3841-E928CFF62390}"/>
              </a:ext>
            </a:extLst>
          </p:cNvPr>
          <p:cNvSpPr>
            <a:spLocks noGrp="1"/>
          </p:cNvSpPr>
          <p:nvPr>
            <p:ph type="sldNum" sz="quarter" idx="4"/>
          </p:nvPr>
        </p:nvSpPr>
        <p:spPr/>
        <p:txBody>
          <a:bodyPr/>
          <a:lstStyle/>
          <a:p>
            <a:fld id="{933A556B-7C63-244D-9B7C-B0EA8042B330}" type="slidenum">
              <a:rPr lang="en-US" smtClean="0"/>
              <a:pPr/>
              <a:t>12</a:t>
            </a:fld>
            <a:endParaRPr lang="en-US" sz="1000" dirty="0"/>
          </a:p>
        </p:txBody>
      </p:sp>
      <p:pic>
        <p:nvPicPr>
          <p:cNvPr id="5" name="Content Placeholder 4" descr="Diagram&#10;&#10;AI-generated content may be incorrect.">
            <a:extLst>
              <a:ext uri="{FF2B5EF4-FFF2-40B4-BE49-F238E27FC236}">
                <a16:creationId xmlns:a16="http://schemas.microsoft.com/office/drawing/2014/main" id="{1B59CD24-CFAC-F70B-DEC1-B67A1E2125A7}"/>
              </a:ext>
            </a:extLst>
          </p:cNvPr>
          <p:cNvPicPr>
            <a:picLocks noGrp="1" noChangeAspect="1"/>
          </p:cNvPicPr>
          <p:nvPr>
            <p:ph idx="1"/>
          </p:nvPr>
        </p:nvPicPr>
        <p:blipFill>
          <a:blip r:embed="rId2"/>
          <a:stretch>
            <a:fillRect/>
          </a:stretch>
        </p:blipFill>
        <p:spPr>
          <a:xfrm>
            <a:off x="392128" y="1419225"/>
            <a:ext cx="7863031" cy="4206875"/>
          </a:xfrm>
          <a:prstGeom prst="rect">
            <a:avLst/>
          </a:prstGeom>
        </p:spPr>
      </p:pic>
      <p:pic>
        <p:nvPicPr>
          <p:cNvPr id="6" name="Picture 5" descr="A close up of a tire&#10;&#10;AI-generated content may be incorrect.">
            <a:extLst>
              <a:ext uri="{FF2B5EF4-FFF2-40B4-BE49-F238E27FC236}">
                <a16:creationId xmlns:a16="http://schemas.microsoft.com/office/drawing/2014/main" id="{412EF266-AF05-6FFA-1E55-15594DE84690}"/>
              </a:ext>
            </a:extLst>
          </p:cNvPr>
          <p:cNvPicPr>
            <a:picLocks noChangeAspect="1"/>
          </p:cNvPicPr>
          <p:nvPr/>
        </p:nvPicPr>
        <p:blipFill>
          <a:blip r:embed="rId3"/>
          <a:stretch>
            <a:fillRect/>
          </a:stretch>
        </p:blipFill>
        <p:spPr>
          <a:xfrm>
            <a:off x="8281069" y="362514"/>
            <a:ext cx="3518803" cy="2600355"/>
          </a:xfrm>
          <a:prstGeom prst="rect">
            <a:avLst/>
          </a:prstGeom>
        </p:spPr>
      </p:pic>
      <p:pic>
        <p:nvPicPr>
          <p:cNvPr id="7" name="Picture 6" descr="A picture containing text, sign&#10;&#10;AI-generated content may be incorrect.">
            <a:extLst>
              <a:ext uri="{FF2B5EF4-FFF2-40B4-BE49-F238E27FC236}">
                <a16:creationId xmlns:a16="http://schemas.microsoft.com/office/drawing/2014/main" id="{1CD272C5-3ED1-4046-D414-04B38D622B14}"/>
              </a:ext>
            </a:extLst>
          </p:cNvPr>
          <p:cNvPicPr>
            <a:picLocks noChangeAspect="1"/>
          </p:cNvPicPr>
          <p:nvPr/>
        </p:nvPicPr>
        <p:blipFill>
          <a:blip r:embed="rId4"/>
          <a:stretch>
            <a:fillRect/>
          </a:stretch>
        </p:blipFill>
        <p:spPr>
          <a:xfrm>
            <a:off x="8463808" y="4235051"/>
            <a:ext cx="3336064" cy="1991193"/>
          </a:xfrm>
          <a:prstGeom prst="rect">
            <a:avLst/>
          </a:prstGeom>
        </p:spPr>
      </p:pic>
      <p:sp>
        <p:nvSpPr>
          <p:cNvPr id="8" name="TextBox 7">
            <a:extLst>
              <a:ext uri="{FF2B5EF4-FFF2-40B4-BE49-F238E27FC236}">
                <a16:creationId xmlns:a16="http://schemas.microsoft.com/office/drawing/2014/main" id="{0B86F8EA-6A21-D436-F446-E89F0F9CB81F}"/>
              </a:ext>
            </a:extLst>
          </p:cNvPr>
          <p:cNvSpPr txBox="1"/>
          <p:nvPr/>
        </p:nvSpPr>
        <p:spPr>
          <a:xfrm>
            <a:off x="8463808" y="3337996"/>
            <a:ext cx="3156692" cy="646331"/>
          </a:xfrm>
          <a:prstGeom prst="rect">
            <a:avLst/>
          </a:prstGeom>
          <a:noFill/>
        </p:spPr>
        <p:txBody>
          <a:bodyPr wrap="square" rtlCol="0">
            <a:spAutoFit/>
          </a:bodyPr>
          <a:lstStyle/>
          <a:p>
            <a:r>
              <a:rPr lang="en-US" dirty="0"/>
              <a:t>Bent O-shaped crystal (from St. Petersburg)</a:t>
            </a:r>
          </a:p>
        </p:txBody>
      </p:sp>
    </p:spTree>
    <p:extLst>
      <p:ext uri="{BB962C8B-B14F-4D97-AF65-F5344CB8AC3E}">
        <p14:creationId xmlns:p14="http://schemas.microsoft.com/office/powerpoint/2010/main" val="4234003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8B4A1-AC9F-E8A5-B846-41C583B7A980}"/>
              </a:ext>
            </a:extLst>
          </p:cNvPr>
          <p:cNvSpPr>
            <a:spLocks noGrp="1"/>
          </p:cNvSpPr>
          <p:nvPr>
            <p:ph type="title"/>
          </p:nvPr>
        </p:nvSpPr>
        <p:spPr/>
        <p:txBody>
          <a:bodyPr/>
          <a:lstStyle/>
          <a:p>
            <a:r>
              <a:rPr lang="en-US" dirty="0"/>
              <a:t>Crystal Collimator in RHIC</a:t>
            </a:r>
          </a:p>
        </p:txBody>
      </p:sp>
      <p:sp>
        <p:nvSpPr>
          <p:cNvPr id="10" name="Text Placeholder 9">
            <a:extLst>
              <a:ext uri="{FF2B5EF4-FFF2-40B4-BE49-F238E27FC236}">
                <a16:creationId xmlns:a16="http://schemas.microsoft.com/office/drawing/2014/main" id="{6382B930-1D10-7689-ADD2-E27B255CDF73}"/>
              </a:ext>
            </a:extLst>
          </p:cNvPr>
          <p:cNvSpPr>
            <a:spLocks noGrp="1"/>
          </p:cNvSpPr>
          <p:nvPr>
            <p:ph type="body" idx="1"/>
          </p:nvPr>
        </p:nvSpPr>
        <p:spPr>
          <a:xfrm>
            <a:off x="553674" y="1405664"/>
            <a:ext cx="5157787" cy="823912"/>
          </a:xfrm>
        </p:spPr>
        <p:txBody>
          <a:bodyPr/>
          <a:lstStyle/>
          <a:p>
            <a:r>
              <a:rPr lang="en-US" dirty="0"/>
              <a:t>Channeling is observed</a:t>
            </a:r>
          </a:p>
        </p:txBody>
      </p:sp>
      <p:pic>
        <p:nvPicPr>
          <p:cNvPr id="5" name="Content Placeholder 4" descr="Chart&#10;&#10;AI-generated content may be incorrect.">
            <a:extLst>
              <a:ext uri="{FF2B5EF4-FFF2-40B4-BE49-F238E27FC236}">
                <a16:creationId xmlns:a16="http://schemas.microsoft.com/office/drawing/2014/main" id="{2D5F4A2D-C68C-4605-3419-CA46D82F2A5C}"/>
              </a:ext>
            </a:extLst>
          </p:cNvPr>
          <p:cNvPicPr>
            <a:picLocks noGrp="1" noChangeAspect="1"/>
          </p:cNvPicPr>
          <p:nvPr>
            <p:ph sz="half" idx="2"/>
          </p:nvPr>
        </p:nvPicPr>
        <p:blipFill>
          <a:blip r:embed="rId2"/>
          <a:stretch>
            <a:fillRect/>
          </a:stretch>
        </p:blipFill>
        <p:spPr>
          <a:xfrm>
            <a:off x="553674" y="2229576"/>
            <a:ext cx="5122135" cy="3684588"/>
          </a:xfrm>
          <a:prstGeom prst="rect">
            <a:avLst/>
          </a:prstGeom>
        </p:spPr>
      </p:pic>
      <p:sp>
        <p:nvSpPr>
          <p:cNvPr id="11" name="Text Placeholder 10">
            <a:extLst>
              <a:ext uri="{FF2B5EF4-FFF2-40B4-BE49-F238E27FC236}">
                <a16:creationId xmlns:a16="http://schemas.microsoft.com/office/drawing/2014/main" id="{5020FFD5-9E07-9DB6-3EAB-66A0306CDFB4}"/>
              </a:ext>
            </a:extLst>
          </p:cNvPr>
          <p:cNvSpPr>
            <a:spLocks noGrp="1"/>
          </p:cNvSpPr>
          <p:nvPr>
            <p:ph type="body" sz="quarter" idx="3"/>
          </p:nvPr>
        </p:nvSpPr>
        <p:spPr>
          <a:xfrm>
            <a:off x="6096000" y="1405664"/>
            <a:ext cx="5183188" cy="823912"/>
          </a:xfrm>
        </p:spPr>
        <p:txBody>
          <a:bodyPr/>
          <a:lstStyle/>
          <a:p>
            <a:r>
              <a:rPr lang="en-US" dirty="0"/>
              <a:t>Crystal does not improve collimation efficiency</a:t>
            </a:r>
          </a:p>
        </p:txBody>
      </p:sp>
      <p:sp>
        <p:nvSpPr>
          <p:cNvPr id="4" name="Slide Number Placeholder 3">
            <a:extLst>
              <a:ext uri="{FF2B5EF4-FFF2-40B4-BE49-F238E27FC236}">
                <a16:creationId xmlns:a16="http://schemas.microsoft.com/office/drawing/2014/main" id="{E33C525D-87E0-BDD1-AB18-814BE77CDA81}"/>
              </a:ext>
            </a:extLst>
          </p:cNvPr>
          <p:cNvSpPr>
            <a:spLocks noGrp="1"/>
          </p:cNvSpPr>
          <p:nvPr>
            <p:ph type="sldNum" sz="quarter" idx="10"/>
          </p:nvPr>
        </p:nvSpPr>
        <p:spPr/>
        <p:txBody>
          <a:bodyPr/>
          <a:lstStyle/>
          <a:p>
            <a:fld id="{933A556B-7C63-244D-9B7C-B0EA8042B330}" type="slidenum">
              <a:rPr lang="en-US" smtClean="0"/>
              <a:pPr/>
              <a:t>13</a:t>
            </a:fld>
            <a:endParaRPr lang="en-US" sz="1000" dirty="0"/>
          </a:p>
        </p:txBody>
      </p:sp>
      <p:pic>
        <p:nvPicPr>
          <p:cNvPr id="8" name="Picture 7" descr="Graphical user interface&#10;&#10;AI-generated content may be incorrect.">
            <a:extLst>
              <a:ext uri="{FF2B5EF4-FFF2-40B4-BE49-F238E27FC236}">
                <a16:creationId xmlns:a16="http://schemas.microsoft.com/office/drawing/2014/main" id="{6FB1AE18-D6EB-F790-5895-12061ED944D4}"/>
              </a:ext>
            </a:extLst>
          </p:cNvPr>
          <p:cNvPicPr>
            <a:picLocks noChangeAspect="1"/>
          </p:cNvPicPr>
          <p:nvPr/>
        </p:nvPicPr>
        <p:blipFill>
          <a:blip r:embed="rId3"/>
          <a:stretch>
            <a:fillRect/>
          </a:stretch>
        </p:blipFill>
        <p:spPr>
          <a:xfrm>
            <a:off x="5792580" y="2239101"/>
            <a:ext cx="5611677" cy="3675063"/>
          </a:xfrm>
          <a:prstGeom prst="rect">
            <a:avLst/>
          </a:prstGeom>
        </p:spPr>
      </p:pic>
      <p:sp>
        <p:nvSpPr>
          <p:cNvPr id="13" name="Content Placeholder 11">
            <a:extLst>
              <a:ext uri="{FF2B5EF4-FFF2-40B4-BE49-F238E27FC236}">
                <a16:creationId xmlns:a16="http://schemas.microsoft.com/office/drawing/2014/main" id="{9A4A042B-C7A7-EA50-9D6B-569A3CFD6C14}"/>
              </a:ext>
            </a:extLst>
          </p:cNvPr>
          <p:cNvSpPr>
            <a:spLocks noGrp="1"/>
          </p:cNvSpPr>
          <p:nvPr>
            <p:ph sz="quarter" idx="4"/>
          </p:nvPr>
        </p:nvSpPr>
        <p:spPr>
          <a:xfrm>
            <a:off x="2065867" y="6034088"/>
            <a:ext cx="10126133" cy="458787"/>
          </a:xfrm>
        </p:spPr>
        <p:txBody>
          <a:bodyPr>
            <a:normAutofit/>
          </a:bodyPr>
          <a:lstStyle/>
          <a:p>
            <a:pPr marL="0" indent="0">
              <a:buNone/>
            </a:pPr>
            <a:r>
              <a:rPr lang="en-US" sz="1800" dirty="0"/>
              <a:t>Note: crystal collimation will be employed for HL-LHC (and could still be considered for the EIC)</a:t>
            </a:r>
          </a:p>
        </p:txBody>
      </p:sp>
    </p:spTree>
    <p:extLst>
      <p:ext uri="{BB962C8B-B14F-4D97-AF65-F5344CB8AC3E}">
        <p14:creationId xmlns:p14="http://schemas.microsoft.com/office/powerpoint/2010/main" val="3555788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40E34-1FB8-7F0A-62BD-66E76E2DE043}"/>
              </a:ext>
            </a:extLst>
          </p:cNvPr>
          <p:cNvSpPr>
            <a:spLocks noGrp="1"/>
          </p:cNvSpPr>
          <p:nvPr>
            <p:ph type="title"/>
          </p:nvPr>
        </p:nvSpPr>
        <p:spPr/>
        <p:txBody>
          <a:bodyPr/>
          <a:lstStyle/>
          <a:p>
            <a:r>
              <a:rPr lang="en-US" dirty="0"/>
              <a:t>Conventional 2-Stage System (2003+):</a:t>
            </a:r>
          </a:p>
        </p:txBody>
      </p:sp>
      <p:sp>
        <p:nvSpPr>
          <p:cNvPr id="4" name="Slide Number Placeholder 3">
            <a:extLst>
              <a:ext uri="{FF2B5EF4-FFF2-40B4-BE49-F238E27FC236}">
                <a16:creationId xmlns:a16="http://schemas.microsoft.com/office/drawing/2014/main" id="{D4B64A78-E962-A6A4-DBA6-54B10382E04C}"/>
              </a:ext>
            </a:extLst>
          </p:cNvPr>
          <p:cNvSpPr>
            <a:spLocks noGrp="1"/>
          </p:cNvSpPr>
          <p:nvPr>
            <p:ph type="sldNum" sz="quarter" idx="4"/>
          </p:nvPr>
        </p:nvSpPr>
        <p:spPr/>
        <p:txBody>
          <a:bodyPr/>
          <a:lstStyle/>
          <a:p>
            <a:fld id="{933A556B-7C63-244D-9B7C-B0EA8042B330}" type="slidenum">
              <a:rPr lang="en-US" smtClean="0"/>
              <a:pPr/>
              <a:t>14</a:t>
            </a:fld>
            <a:endParaRPr lang="en-US" sz="1000" dirty="0"/>
          </a:p>
        </p:txBody>
      </p:sp>
      <p:pic>
        <p:nvPicPr>
          <p:cNvPr id="5" name="Content Placeholder 4" descr="Diagram&#10;&#10;AI-generated content may be incorrect.">
            <a:extLst>
              <a:ext uri="{FF2B5EF4-FFF2-40B4-BE49-F238E27FC236}">
                <a16:creationId xmlns:a16="http://schemas.microsoft.com/office/drawing/2014/main" id="{F14BB42D-5460-36EE-A778-5D38E21E0798}"/>
              </a:ext>
            </a:extLst>
          </p:cNvPr>
          <p:cNvPicPr>
            <a:picLocks noGrp="1" noChangeAspect="1"/>
          </p:cNvPicPr>
          <p:nvPr>
            <p:ph idx="1"/>
          </p:nvPr>
        </p:nvPicPr>
        <p:blipFill>
          <a:blip r:embed="rId2"/>
          <a:stretch>
            <a:fillRect/>
          </a:stretch>
        </p:blipFill>
        <p:spPr>
          <a:xfrm>
            <a:off x="571500" y="1783645"/>
            <a:ext cx="8005121" cy="3752144"/>
          </a:xfrm>
          <a:prstGeom prst="rect">
            <a:avLst/>
          </a:prstGeom>
        </p:spPr>
      </p:pic>
      <p:sp>
        <p:nvSpPr>
          <p:cNvPr id="8" name="TextBox 7">
            <a:extLst>
              <a:ext uri="{FF2B5EF4-FFF2-40B4-BE49-F238E27FC236}">
                <a16:creationId xmlns:a16="http://schemas.microsoft.com/office/drawing/2014/main" id="{CA7F892B-3BB9-57BB-13C2-4C0A1B760E17}"/>
              </a:ext>
            </a:extLst>
          </p:cNvPr>
          <p:cNvSpPr txBox="1"/>
          <p:nvPr/>
        </p:nvSpPr>
        <p:spPr>
          <a:xfrm>
            <a:off x="8751367" y="1495263"/>
            <a:ext cx="3192277" cy="5016758"/>
          </a:xfrm>
          <a:prstGeom prst="rect">
            <a:avLst/>
          </a:prstGeom>
          <a:noFill/>
        </p:spPr>
        <p:txBody>
          <a:bodyPr wrap="square" rtlCol="0">
            <a:spAutoFit/>
          </a:bodyPr>
          <a:lstStyle/>
          <a:p>
            <a:r>
              <a:rPr lang="en-US" sz="2000" dirty="0"/>
              <a:t>2004:</a:t>
            </a:r>
          </a:p>
          <a:p>
            <a:pPr marL="285750" indent="-285750">
              <a:buFont typeface="Arial" panose="020B0604020202020204" pitchFamily="34" charset="0"/>
              <a:buChar char="•"/>
            </a:pPr>
            <a:r>
              <a:rPr lang="en-US" sz="2000" dirty="0"/>
              <a:t>Collimator control software (manager)</a:t>
            </a:r>
          </a:p>
          <a:p>
            <a:pPr marL="285750" indent="-285750">
              <a:buFont typeface="Arial" panose="020B0604020202020204" pitchFamily="34" charset="0"/>
              <a:buChar char="•"/>
            </a:pPr>
            <a:r>
              <a:rPr lang="en-US" sz="2000" dirty="0"/>
              <a:t>Collimation during ramps is added</a:t>
            </a:r>
          </a:p>
          <a:p>
            <a:pPr marL="285750" indent="-285750">
              <a:buFont typeface="Arial" panose="020B0604020202020204" pitchFamily="34" charset="0"/>
              <a:buChar char="•"/>
            </a:pPr>
            <a:r>
              <a:rPr lang="en-US" sz="2000" dirty="0"/>
              <a:t>Collimator motion fully automated for injection, store, collision, gap cleaning, dump and up to 3 ramps</a:t>
            </a:r>
          </a:p>
          <a:p>
            <a:pPr marL="285750" indent="-285750">
              <a:buFont typeface="Arial" panose="020B0604020202020204" pitchFamily="34" charset="0"/>
              <a:buChar char="•"/>
            </a:pPr>
            <a:endParaRPr lang="en-US" sz="2000" dirty="0"/>
          </a:p>
          <a:p>
            <a:r>
              <a:rPr lang="en-US" sz="2000" dirty="0"/>
              <a:t>Beta functions (dropping toward the secondaries) and non optimized phase advances were limiting the performance.  </a:t>
            </a:r>
          </a:p>
        </p:txBody>
      </p:sp>
    </p:spTree>
    <p:extLst>
      <p:ext uri="{BB962C8B-B14F-4D97-AF65-F5344CB8AC3E}">
        <p14:creationId xmlns:p14="http://schemas.microsoft.com/office/powerpoint/2010/main" val="1238678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9E5EC-88AA-1C2F-A2E6-1B644151D37A}"/>
              </a:ext>
            </a:extLst>
          </p:cNvPr>
          <p:cNvSpPr>
            <a:spLocks noGrp="1"/>
          </p:cNvSpPr>
          <p:nvPr>
            <p:ph type="title"/>
          </p:nvPr>
        </p:nvSpPr>
        <p:spPr/>
        <p:txBody>
          <a:bodyPr/>
          <a:lstStyle/>
          <a:p>
            <a:r>
              <a:rPr lang="en-US" dirty="0"/>
              <a:t>Collimation efficiency: it varies</a:t>
            </a:r>
          </a:p>
        </p:txBody>
      </p:sp>
      <p:sp>
        <p:nvSpPr>
          <p:cNvPr id="7" name="Text Placeholder 6">
            <a:extLst>
              <a:ext uri="{FF2B5EF4-FFF2-40B4-BE49-F238E27FC236}">
                <a16:creationId xmlns:a16="http://schemas.microsoft.com/office/drawing/2014/main" id="{8245A208-3EA7-3719-DD06-5FEBAB6B5831}"/>
              </a:ext>
            </a:extLst>
          </p:cNvPr>
          <p:cNvSpPr>
            <a:spLocks noGrp="1"/>
          </p:cNvSpPr>
          <p:nvPr>
            <p:ph type="body" idx="1"/>
          </p:nvPr>
        </p:nvSpPr>
        <p:spPr/>
        <p:txBody>
          <a:bodyPr/>
          <a:lstStyle/>
          <a:p>
            <a:r>
              <a:rPr lang="en-US" dirty="0"/>
              <a:t>2002</a:t>
            </a:r>
          </a:p>
        </p:txBody>
      </p:sp>
      <p:pic>
        <p:nvPicPr>
          <p:cNvPr id="5" name="Content Placeholder 4" descr="Graphical user interface, chart, line chart&#10;&#10;AI-generated content may be incorrect.">
            <a:extLst>
              <a:ext uri="{FF2B5EF4-FFF2-40B4-BE49-F238E27FC236}">
                <a16:creationId xmlns:a16="http://schemas.microsoft.com/office/drawing/2014/main" id="{8CA7832D-D6B0-9F44-CDBD-C3F0BB7C2369}"/>
              </a:ext>
            </a:extLst>
          </p:cNvPr>
          <p:cNvPicPr>
            <a:picLocks noGrp="1" noChangeAspect="1"/>
          </p:cNvPicPr>
          <p:nvPr>
            <p:ph sz="half" idx="2"/>
          </p:nvPr>
        </p:nvPicPr>
        <p:blipFill>
          <a:blip r:embed="rId2"/>
          <a:stretch>
            <a:fillRect/>
          </a:stretch>
        </p:blipFill>
        <p:spPr>
          <a:xfrm>
            <a:off x="6121400" y="2728376"/>
            <a:ext cx="5157788" cy="3364917"/>
          </a:xfrm>
          <a:prstGeom prst="rect">
            <a:avLst/>
          </a:prstGeom>
        </p:spPr>
      </p:pic>
      <p:sp>
        <p:nvSpPr>
          <p:cNvPr id="8" name="Text Placeholder 7">
            <a:extLst>
              <a:ext uri="{FF2B5EF4-FFF2-40B4-BE49-F238E27FC236}">
                <a16:creationId xmlns:a16="http://schemas.microsoft.com/office/drawing/2014/main" id="{76055D2E-9648-2DB9-54A9-729A035F91CD}"/>
              </a:ext>
            </a:extLst>
          </p:cNvPr>
          <p:cNvSpPr>
            <a:spLocks noGrp="1"/>
          </p:cNvSpPr>
          <p:nvPr>
            <p:ph type="body" sz="quarter" idx="3"/>
          </p:nvPr>
        </p:nvSpPr>
        <p:spPr/>
        <p:txBody>
          <a:bodyPr/>
          <a:lstStyle/>
          <a:p>
            <a:r>
              <a:rPr lang="en-US" dirty="0"/>
              <a:t>2009</a:t>
            </a:r>
          </a:p>
        </p:txBody>
      </p:sp>
      <p:sp>
        <p:nvSpPr>
          <p:cNvPr id="4" name="Slide Number Placeholder 3">
            <a:extLst>
              <a:ext uri="{FF2B5EF4-FFF2-40B4-BE49-F238E27FC236}">
                <a16:creationId xmlns:a16="http://schemas.microsoft.com/office/drawing/2014/main" id="{A1B29935-F42F-C1E4-DA01-DEAFF2905AB1}"/>
              </a:ext>
            </a:extLst>
          </p:cNvPr>
          <p:cNvSpPr>
            <a:spLocks noGrp="1"/>
          </p:cNvSpPr>
          <p:nvPr>
            <p:ph type="sldNum" sz="quarter" idx="10"/>
          </p:nvPr>
        </p:nvSpPr>
        <p:spPr/>
        <p:txBody>
          <a:bodyPr/>
          <a:lstStyle/>
          <a:p>
            <a:fld id="{933A556B-7C63-244D-9B7C-B0EA8042B330}" type="slidenum">
              <a:rPr lang="en-US" smtClean="0"/>
              <a:pPr/>
              <a:t>15</a:t>
            </a:fld>
            <a:endParaRPr lang="en-US" sz="1000" dirty="0"/>
          </a:p>
        </p:txBody>
      </p:sp>
      <p:pic>
        <p:nvPicPr>
          <p:cNvPr id="6" name="Picture 5" descr="Chart&#10;&#10;AI-generated content may be incorrect.">
            <a:extLst>
              <a:ext uri="{FF2B5EF4-FFF2-40B4-BE49-F238E27FC236}">
                <a16:creationId xmlns:a16="http://schemas.microsoft.com/office/drawing/2014/main" id="{DD82EB4A-8C10-756B-0C5D-77243AD6251E}"/>
              </a:ext>
            </a:extLst>
          </p:cNvPr>
          <p:cNvPicPr>
            <a:picLocks noChangeAspect="1"/>
          </p:cNvPicPr>
          <p:nvPr/>
        </p:nvPicPr>
        <p:blipFill rotWithShape="1">
          <a:blip r:embed="rId3"/>
          <a:srcRect l="4619" r="5308" b="80"/>
          <a:stretch>
            <a:fillRect/>
          </a:stretch>
        </p:blipFill>
        <p:spPr>
          <a:xfrm>
            <a:off x="493189" y="2661837"/>
            <a:ext cx="5429244" cy="3382178"/>
          </a:xfrm>
          <a:prstGeom prst="rect">
            <a:avLst/>
          </a:prstGeom>
        </p:spPr>
      </p:pic>
      <p:sp>
        <p:nvSpPr>
          <p:cNvPr id="10" name="TextBox 9">
            <a:extLst>
              <a:ext uri="{FF2B5EF4-FFF2-40B4-BE49-F238E27FC236}">
                <a16:creationId xmlns:a16="http://schemas.microsoft.com/office/drawing/2014/main" id="{79F049F9-35F8-7260-E6F2-4D7C859880B8}"/>
              </a:ext>
            </a:extLst>
          </p:cNvPr>
          <p:cNvSpPr txBox="1"/>
          <p:nvPr/>
        </p:nvSpPr>
        <p:spPr>
          <a:xfrm>
            <a:off x="839611" y="1367522"/>
            <a:ext cx="10780889" cy="646331"/>
          </a:xfrm>
          <a:prstGeom prst="rect">
            <a:avLst/>
          </a:prstGeom>
          <a:noFill/>
        </p:spPr>
        <p:txBody>
          <a:bodyPr wrap="square" rtlCol="0">
            <a:spAutoFit/>
          </a:bodyPr>
          <a:lstStyle/>
          <a:p>
            <a:r>
              <a:rPr lang="en-US" dirty="0"/>
              <a:t>Phase advances vary significantly between protons and HI operation and other lattices (such as IBS suppression)</a:t>
            </a:r>
          </a:p>
        </p:txBody>
      </p:sp>
    </p:spTree>
    <p:extLst>
      <p:ext uri="{BB962C8B-B14F-4D97-AF65-F5344CB8AC3E}">
        <p14:creationId xmlns:p14="http://schemas.microsoft.com/office/powerpoint/2010/main" val="1740525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4F3DD-72A4-288C-3772-B6AB27DA8C65}"/>
              </a:ext>
            </a:extLst>
          </p:cNvPr>
          <p:cNvSpPr>
            <a:spLocks noGrp="1"/>
          </p:cNvSpPr>
          <p:nvPr>
            <p:ph type="title"/>
          </p:nvPr>
        </p:nvSpPr>
        <p:spPr/>
        <p:txBody>
          <a:bodyPr/>
          <a:lstStyle/>
          <a:p>
            <a:r>
              <a:rPr lang="en-US" dirty="0"/>
              <a:t>Another waterfall image used during early RHIC operation:</a:t>
            </a:r>
          </a:p>
        </p:txBody>
      </p:sp>
      <p:sp>
        <p:nvSpPr>
          <p:cNvPr id="4" name="Slide Number Placeholder 3">
            <a:extLst>
              <a:ext uri="{FF2B5EF4-FFF2-40B4-BE49-F238E27FC236}">
                <a16:creationId xmlns:a16="http://schemas.microsoft.com/office/drawing/2014/main" id="{70A37261-7656-75D5-C808-962E21C84A08}"/>
              </a:ext>
            </a:extLst>
          </p:cNvPr>
          <p:cNvSpPr>
            <a:spLocks noGrp="1"/>
          </p:cNvSpPr>
          <p:nvPr>
            <p:ph type="sldNum" sz="quarter" idx="4"/>
          </p:nvPr>
        </p:nvSpPr>
        <p:spPr/>
        <p:txBody>
          <a:bodyPr/>
          <a:lstStyle/>
          <a:p>
            <a:fld id="{933A556B-7C63-244D-9B7C-B0EA8042B330}" type="slidenum">
              <a:rPr lang="en-US" smtClean="0"/>
              <a:pPr/>
              <a:t>16</a:t>
            </a:fld>
            <a:endParaRPr lang="en-US" sz="1000" dirty="0"/>
          </a:p>
        </p:txBody>
      </p:sp>
      <p:pic>
        <p:nvPicPr>
          <p:cNvPr id="5" name="Content Placeholder 4" descr="Graphical user interface&#10;&#10;AI-generated content may be incorrect.">
            <a:extLst>
              <a:ext uri="{FF2B5EF4-FFF2-40B4-BE49-F238E27FC236}">
                <a16:creationId xmlns:a16="http://schemas.microsoft.com/office/drawing/2014/main" id="{90423BB0-74DA-288B-C099-45B959392C10}"/>
              </a:ext>
            </a:extLst>
          </p:cNvPr>
          <p:cNvPicPr>
            <a:picLocks noGrp="1" noChangeAspect="1"/>
          </p:cNvPicPr>
          <p:nvPr>
            <p:ph idx="1"/>
          </p:nvPr>
        </p:nvPicPr>
        <p:blipFill>
          <a:blip r:embed="rId2"/>
          <a:stretch>
            <a:fillRect/>
          </a:stretch>
        </p:blipFill>
        <p:spPr>
          <a:xfrm>
            <a:off x="4857616" y="1649345"/>
            <a:ext cx="6762884" cy="4667250"/>
          </a:xfrm>
          <a:prstGeom prst="rect">
            <a:avLst/>
          </a:prstGeom>
        </p:spPr>
      </p:pic>
      <p:sp>
        <p:nvSpPr>
          <p:cNvPr id="8" name="TextBox 7">
            <a:extLst>
              <a:ext uri="{FF2B5EF4-FFF2-40B4-BE49-F238E27FC236}">
                <a16:creationId xmlns:a16="http://schemas.microsoft.com/office/drawing/2014/main" id="{1F2C9D3E-5E57-6373-D2A1-1BCF8063BF32}"/>
              </a:ext>
            </a:extLst>
          </p:cNvPr>
          <p:cNvSpPr txBox="1"/>
          <p:nvPr/>
        </p:nvSpPr>
        <p:spPr>
          <a:xfrm>
            <a:off x="673240" y="2210638"/>
            <a:ext cx="3848518" cy="3139321"/>
          </a:xfrm>
          <a:prstGeom prst="rect">
            <a:avLst/>
          </a:prstGeom>
          <a:noFill/>
        </p:spPr>
        <p:txBody>
          <a:bodyPr wrap="square" rtlCol="0">
            <a:spAutoFit/>
          </a:bodyPr>
          <a:lstStyle/>
          <a:p>
            <a:r>
              <a:rPr lang="en-US" dirty="0"/>
              <a:t>Tunes measured by the ARTUS(*) tune meter</a:t>
            </a:r>
          </a:p>
          <a:p>
            <a:pPr marL="285750" indent="-285750">
              <a:buFont typeface="Arial" panose="020B0604020202020204" pitchFamily="34" charset="0"/>
              <a:buChar char="•"/>
            </a:pPr>
            <a:r>
              <a:rPr lang="en-US" dirty="0"/>
              <a:t>Based on </a:t>
            </a:r>
            <a:r>
              <a:rPr lang="en-US" dirty="0" err="1"/>
              <a:t>stripline</a:t>
            </a:r>
            <a:r>
              <a:rPr lang="en-US" dirty="0"/>
              <a:t> kickers (used in ‘bang-bang’ mode), vertical and horizontal separately</a:t>
            </a:r>
          </a:p>
          <a:p>
            <a:pPr marL="285750" indent="-285750">
              <a:buFont typeface="Arial" panose="020B0604020202020204" pitchFamily="34" charset="0"/>
              <a:buChar char="•"/>
            </a:pPr>
            <a:r>
              <a:rPr lang="en-US" dirty="0"/>
              <a:t>Dedicated tune meter BPM</a:t>
            </a:r>
          </a:p>
          <a:p>
            <a:pPr marL="285750" indent="-285750">
              <a:buFont typeface="Arial" panose="020B0604020202020204" pitchFamily="34" charset="0"/>
              <a:buChar char="•"/>
            </a:pPr>
            <a:r>
              <a:rPr lang="en-US" dirty="0"/>
              <a:t>One bunch kick only </a:t>
            </a:r>
          </a:p>
          <a:p>
            <a:pPr marL="285750" indent="-285750">
              <a:buFont typeface="Arial" panose="020B0604020202020204" pitchFamily="34" charset="0"/>
              <a:buChar char="•"/>
            </a:pPr>
            <a:r>
              <a:rPr lang="en-US" dirty="0"/>
              <a:t>Ramps: one bunch, typically bunch#61, was sacrificed for the measurement</a:t>
            </a:r>
          </a:p>
          <a:p>
            <a:endParaRPr lang="en-US" dirty="0"/>
          </a:p>
        </p:txBody>
      </p:sp>
      <p:pic>
        <p:nvPicPr>
          <p:cNvPr id="9" name="Picture 8" descr="A picture containing indoor&#10;&#10;AI-generated content may be incorrect.">
            <a:extLst>
              <a:ext uri="{FF2B5EF4-FFF2-40B4-BE49-F238E27FC236}">
                <a16:creationId xmlns:a16="http://schemas.microsoft.com/office/drawing/2014/main" id="{A6B7B640-A129-3BA0-9B0A-F5B88B6431DB}"/>
              </a:ext>
            </a:extLst>
          </p:cNvPr>
          <p:cNvPicPr>
            <a:picLocks noChangeAspect="1"/>
          </p:cNvPicPr>
          <p:nvPr/>
        </p:nvPicPr>
        <p:blipFill>
          <a:blip r:embed="rId3"/>
          <a:stretch>
            <a:fillRect/>
          </a:stretch>
        </p:blipFill>
        <p:spPr>
          <a:xfrm>
            <a:off x="4369568" y="4800146"/>
            <a:ext cx="2149030" cy="1905907"/>
          </a:xfrm>
          <a:prstGeom prst="rect">
            <a:avLst/>
          </a:prstGeom>
        </p:spPr>
      </p:pic>
      <p:sp>
        <p:nvSpPr>
          <p:cNvPr id="10" name="TextBox 9">
            <a:extLst>
              <a:ext uri="{FF2B5EF4-FFF2-40B4-BE49-F238E27FC236}">
                <a16:creationId xmlns:a16="http://schemas.microsoft.com/office/drawing/2014/main" id="{DF475FBA-1EB4-4423-CA84-5690AB4E24EA}"/>
              </a:ext>
            </a:extLst>
          </p:cNvPr>
          <p:cNvSpPr txBox="1"/>
          <p:nvPr/>
        </p:nvSpPr>
        <p:spPr>
          <a:xfrm>
            <a:off x="6518598" y="6059722"/>
            <a:ext cx="1245996" cy="646331"/>
          </a:xfrm>
          <a:prstGeom prst="rect">
            <a:avLst/>
          </a:prstGeom>
          <a:noFill/>
        </p:spPr>
        <p:txBody>
          <a:bodyPr wrap="square" rtlCol="0">
            <a:spAutoFit/>
          </a:bodyPr>
          <a:lstStyle/>
          <a:p>
            <a:r>
              <a:rPr lang="en-US" dirty="0" err="1"/>
              <a:t>Stripline</a:t>
            </a:r>
            <a:r>
              <a:rPr lang="en-US" dirty="0"/>
              <a:t> kicker</a:t>
            </a:r>
          </a:p>
        </p:txBody>
      </p:sp>
      <p:sp>
        <p:nvSpPr>
          <p:cNvPr id="15" name="TextBox 14">
            <a:extLst>
              <a:ext uri="{FF2B5EF4-FFF2-40B4-BE49-F238E27FC236}">
                <a16:creationId xmlns:a16="http://schemas.microsoft.com/office/drawing/2014/main" id="{0CCE6371-4B1A-0F5B-5154-6DDBAE7C612A}"/>
              </a:ext>
            </a:extLst>
          </p:cNvPr>
          <p:cNvSpPr txBox="1"/>
          <p:nvPr/>
        </p:nvSpPr>
        <p:spPr>
          <a:xfrm>
            <a:off x="770244" y="5443230"/>
            <a:ext cx="2912533" cy="584775"/>
          </a:xfrm>
          <a:prstGeom prst="rect">
            <a:avLst/>
          </a:prstGeom>
          <a:noFill/>
        </p:spPr>
        <p:txBody>
          <a:bodyPr wrap="square" rtlCol="0">
            <a:spAutoFit/>
          </a:bodyPr>
          <a:lstStyle/>
          <a:p>
            <a:r>
              <a:rPr lang="en-US" sz="1600" dirty="0"/>
              <a:t>(*) also known as “</a:t>
            </a:r>
            <a:r>
              <a:rPr lang="en-US" sz="1600" b="1" dirty="0"/>
              <a:t>A</a:t>
            </a:r>
            <a:r>
              <a:rPr lang="en-US" sz="1600" dirty="0"/>
              <a:t>ngelika’s </a:t>
            </a:r>
            <a:r>
              <a:rPr lang="en-US" sz="1600" b="1" dirty="0"/>
              <a:t>R</a:t>
            </a:r>
            <a:r>
              <a:rPr lang="en-US" sz="1600" dirty="0"/>
              <a:t>HIC </a:t>
            </a:r>
            <a:r>
              <a:rPr lang="en-US" sz="1600" b="1" dirty="0" err="1"/>
              <a:t>TU</a:t>
            </a:r>
            <a:r>
              <a:rPr lang="en-US" sz="1600" dirty="0" err="1"/>
              <a:t>ne</a:t>
            </a:r>
            <a:r>
              <a:rPr lang="en-US" sz="1600" dirty="0"/>
              <a:t> meter </a:t>
            </a:r>
            <a:r>
              <a:rPr lang="en-US" sz="1600" b="1" dirty="0"/>
              <a:t>S</a:t>
            </a:r>
            <a:r>
              <a:rPr lang="en-US" sz="1600" dirty="0"/>
              <a:t>ystem”</a:t>
            </a:r>
          </a:p>
        </p:txBody>
      </p:sp>
    </p:spTree>
    <p:extLst>
      <p:ext uri="{BB962C8B-B14F-4D97-AF65-F5344CB8AC3E}">
        <p14:creationId xmlns:p14="http://schemas.microsoft.com/office/powerpoint/2010/main" val="303160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76EC2-C9AC-1C07-943B-630806D7A9F4}"/>
              </a:ext>
            </a:extLst>
          </p:cNvPr>
          <p:cNvSpPr>
            <a:spLocks noGrp="1"/>
          </p:cNvSpPr>
          <p:nvPr>
            <p:ph type="title"/>
          </p:nvPr>
        </p:nvSpPr>
        <p:spPr/>
        <p:txBody>
          <a:bodyPr/>
          <a:lstStyle/>
          <a:p>
            <a:r>
              <a:rPr lang="en-US" dirty="0"/>
              <a:t>ARTUS + collimators = gap cleaner</a:t>
            </a:r>
          </a:p>
        </p:txBody>
      </p:sp>
      <p:sp>
        <p:nvSpPr>
          <p:cNvPr id="10" name="Text Placeholder 9">
            <a:extLst>
              <a:ext uri="{FF2B5EF4-FFF2-40B4-BE49-F238E27FC236}">
                <a16:creationId xmlns:a16="http://schemas.microsoft.com/office/drawing/2014/main" id="{4A824220-E760-B893-C420-C414B7813AFC}"/>
              </a:ext>
            </a:extLst>
          </p:cNvPr>
          <p:cNvSpPr>
            <a:spLocks noGrp="1"/>
          </p:cNvSpPr>
          <p:nvPr>
            <p:ph type="body" idx="1"/>
          </p:nvPr>
        </p:nvSpPr>
        <p:spPr/>
        <p:txBody>
          <a:bodyPr/>
          <a:lstStyle/>
          <a:p>
            <a:r>
              <a:rPr lang="en-US" dirty="0"/>
              <a:t>Removal of </a:t>
            </a:r>
            <a:r>
              <a:rPr lang="en-US" dirty="0" err="1"/>
              <a:t>debunched</a:t>
            </a:r>
            <a:r>
              <a:rPr lang="en-US" dirty="0"/>
              <a:t> beam:</a:t>
            </a:r>
          </a:p>
        </p:txBody>
      </p:sp>
      <p:pic>
        <p:nvPicPr>
          <p:cNvPr id="6" name="Content Placeholder 5" descr="Chart, line chart, histogram&#10;&#10;AI-generated content may be incorrect.">
            <a:extLst>
              <a:ext uri="{FF2B5EF4-FFF2-40B4-BE49-F238E27FC236}">
                <a16:creationId xmlns:a16="http://schemas.microsoft.com/office/drawing/2014/main" id="{7B4F3F37-3F54-EC6E-50FE-DD6D32F80FA4}"/>
              </a:ext>
            </a:extLst>
          </p:cNvPr>
          <p:cNvPicPr>
            <a:picLocks noGrp="1" noChangeAspect="1"/>
          </p:cNvPicPr>
          <p:nvPr>
            <p:ph sz="half" idx="2"/>
          </p:nvPr>
        </p:nvPicPr>
        <p:blipFill>
          <a:blip r:embed="rId2"/>
          <a:stretch>
            <a:fillRect/>
          </a:stretch>
        </p:blipFill>
        <p:spPr>
          <a:xfrm>
            <a:off x="801160" y="2514599"/>
            <a:ext cx="4686321" cy="3675063"/>
          </a:xfrm>
          <a:prstGeom prst="rect">
            <a:avLst/>
          </a:prstGeom>
        </p:spPr>
      </p:pic>
      <p:sp>
        <p:nvSpPr>
          <p:cNvPr id="11" name="Text Placeholder 10">
            <a:extLst>
              <a:ext uri="{FF2B5EF4-FFF2-40B4-BE49-F238E27FC236}">
                <a16:creationId xmlns:a16="http://schemas.microsoft.com/office/drawing/2014/main" id="{99EBA5BC-D724-2E6B-68BB-00ABA31F74B7}"/>
              </a:ext>
            </a:extLst>
          </p:cNvPr>
          <p:cNvSpPr>
            <a:spLocks noGrp="1"/>
          </p:cNvSpPr>
          <p:nvPr>
            <p:ph type="body" sz="quarter" idx="3"/>
          </p:nvPr>
        </p:nvSpPr>
        <p:spPr>
          <a:xfrm>
            <a:off x="6462715" y="1668551"/>
            <a:ext cx="5183188" cy="823912"/>
          </a:xfrm>
        </p:spPr>
        <p:txBody>
          <a:bodyPr/>
          <a:lstStyle/>
          <a:p>
            <a:r>
              <a:rPr lang="en-US" dirty="0"/>
              <a:t>Optimized by sweeping the abort gap (+ tune scans)</a:t>
            </a:r>
          </a:p>
        </p:txBody>
      </p:sp>
      <p:sp>
        <p:nvSpPr>
          <p:cNvPr id="4" name="Slide Number Placeholder 3">
            <a:extLst>
              <a:ext uri="{FF2B5EF4-FFF2-40B4-BE49-F238E27FC236}">
                <a16:creationId xmlns:a16="http://schemas.microsoft.com/office/drawing/2014/main" id="{165BED89-69AB-0325-F2D6-91AAD5268D81}"/>
              </a:ext>
            </a:extLst>
          </p:cNvPr>
          <p:cNvSpPr>
            <a:spLocks noGrp="1"/>
          </p:cNvSpPr>
          <p:nvPr>
            <p:ph type="sldNum" sz="quarter" idx="10"/>
          </p:nvPr>
        </p:nvSpPr>
        <p:spPr/>
        <p:txBody>
          <a:bodyPr/>
          <a:lstStyle/>
          <a:p>
            <a:fld id="{933A556B-7C63-244D-9B7C-B0EA8042B330}" type="slidenum">
              <a:rPr lang="en-US" smtClean="0"/>
              <a:pPr/>
              <a:t>17</a:t>
            </a:fld>
            <a:endParaRPr lang="en-US" sz="1000" dirty="0"/>
          </a:p>
        </p:txBody>
      </p:sp>
      <p:pic>
        <p:nvPicPr>
          <p:cNvPr id="9" name="Picture 8" descr="A screenshot of a computer&#10;&#10;AI-generated content may be incorrect.">
            <a:extLst>
              <a:ext uri="{FF2B5EF4-FFF2-40B4-BE49-F238E27FC236}">
                <a16:creationId xmlns:a16="http://schemas.microsoft.com/office/drawing/2014/main" id="{4531A8DE-996B-84DE-EF6C-E687C4793FF4}"/>
              </a:ext>
            </a:extLst>
          </p:cNvPr>
          <p:cNvPicPr>
            <a:picLocks noChangeAspect="1"/>
          </p:cNvPicPr>
          <p:nvPr/>
        </p:nvPicPr>
        <p:blipFill>
          <a:blip r:embed="rId3"/>
          <a:stretch>
            <a:fillRect/>
          </a:stretch>
        </p:blipFill>
        <p:spPr>
          <a:xfrm>
            <a:off x="6530604" y="2492463"/>
            <a:ext cx="5294840" cy="3722527"/>
          </a:xfrm>
          <a:prstGeom prst="rect">
            <a:avLst/>
          </a:prstGeom>
        </p:spPr>
      </p:pic>
      <p:sp>
        <p:nvSpPr>
          <p:cNvPr id="13" name="TextBox 12">
            <a:extLst>
              <a:ext uri="{FF2B5EF4-FFF2-40B4-BE49-F238E27FC236}">
                <a16:creationId xmlns:a16="http://schemas.microsoft.com/office/drawing/2014/main" id="{B3D0F4B9-A574-D0EA-CA9B-5BB7C1982E0A}"/>
              </a:ext>
            </a:extLst>
          </p:cNvPr>
          <p:cNvSpPr txBox="1"/>
          <p:nvPr/>
        </p:nvSpPr>
        <p:spPr>
          <a:xfrm>
            <a:off x="2512088" y="6316595"/>
            <a:ext cx="8674169" cy="369332"/>
          </a:xfrm>
          <a:prstGeom prst="rect">
            <a:avLst/>
          </a:prstGeom>
          <a:noFill/>
        </p:spPr>
        <p:txBody>
          <a:bodyPr wrap="none" rtlCol="0">
            <a:spAutoFit/>
          </a:bodyPr>
          <a:lstStyle/>
          <a:p>
            <a:r>
              <a:rPr lang="en-US" dirty="0"/>
              <a:t>In use for over 20 years of RHIC running (including the years of stochastic cooling!)</a:t>
            </a:r>
          </a:p>
        </p:txBody>
      </p:sp>
      <p:sp>
        <p:nvSpPr>
          <p:cNvPr id="14" name="TextBox 13">
            <a:extLst>
              <a:ext uri="{FF2B5EF4-FFF2-40B4-BE49-F238E27FC236}">
                <a16:creationId xmlns:a16="http://schemas.microsoft.com/office/drawing/2014/main" id="{ED9226AD-D69A-7FA1-F336-6E8D12BCC0E7}"/>
              </a:ext>
            </a:extLst>
          </p:cNvPr>
          <p:cNvSpPr txBox="1"/>
          <p:nvPr/>
        </p:nvSpPr>
        <p:spPr>
          <a:xfrm>
            <a:off x="654756" y="1384823"/>
            <a:ext cx="5194755" cy="646331"/>
          </a:xfrm>
          <a:prstGeom prst="rect">
            <a:avLst/>
          </a:prstGeom>
          <a:noFill/>
        </p:spPr>
        <p:txBody>
          <a:bodyPr wrap="none" rtlCol="0">
            <a:spAutoFit/>
          </a:bodyPr>
          <a:lstStyle/>
          <a:p>
            <a:r>
              <a:rPr lang="en-US" dirty="0"/>
              <a:t>Or: 1 + 1 = 3</a:t>
            </a:r>
          </a:p>
          <a:p>
            <a:r>
              <a:rPr lang="en-US" dirty="0"/>
              <a:t>Note: ARTUS also served as an injection damper</a:t>
            </a:r>
          </a:p>
        </p:txBody>
      </p:sp>
    </p:spTree>
    <p:extLst>
      <p:ext uri="{BB962C8B-B14F-4D97-AF65-F5344CB8AC3E}">
        <p14:creationId xmlns:p14="http://schemas.microsoft.com/office/powerpoint/2010/main" val="740067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A722C-0B87-56CE-45BF-BDC5A9C51633}"/>
              </a:ext>
            </a:extLst>
          </p:cNvPr>
          <p:cNvSpPr>
            <a:spLocks noGrp="1"/>
          </p:cNvSpPr>
          <p:nvPr>
            <p:ph type="title"/>
          </p:nvPr>
        </p:nvSpPr>
        <p:spPr>
          <a:xfrm>
            <a:off x="571500" y="62954"/>
            <a:ext cx="11049000" cy="1325563"/>
          </a:xfrm>
        </p:spPr>
        <p:txBody>
          <a:bodyPr/>
          <a:lstStyle/>
          <a:p>
            <a:r>
              <a:rPr lang="en-US" dirty="0"/>
              <a:t>And then there were pre-fires(*) …  </a:t>
            </a:r>
          </a:p>
        </p:txBody>
      </p:sp>
      <p:sp>
        <p:nvSpPr>
          <p:cNvPr id="4" name="Slide Number Placeholder 3">
            <a:extLst>
              <a:ext uri="{FF2B5EF4-FFF2-40B4-BE49-F238E27FC236}">
                <a16:creationId xmlns:a16="http://schemas.microsoft.com/office/drawing/2014/main" id="{964D5C89-8DB3-6BB2-514B-A7B29FEDEDC0}"/>
              </a:ext>
            </a:extLst>
          </p:cNvPr>
          <p:cNvSpPr>
            <a:spLocks noGrp="1"/>
          </p:cNvSpPr>
          <p:nvPr>
            <p:ph type="sldNum" sz="quarter" idx="4"/>
          </p:nvPr>
        </p:nvSpPr>
        <p:spPr/>
        <p:txBody>
          <a:bodyPr/>
          <a:lstStyle/>
          <a:p>
            <a:fld id="{933A556B-7C63-244D-9B7C-B0EA8042B330}" type="slidenum">
              <a:rPr lang="en-US" smtClean="0"/>
              <a:pPr/>
              <a:t>18</a:t>
            </a:fld>
            <a:endParaRPr lang="en-US" sz="1000" dirty="0"/>
          </a:p>
        </p:txBody>
      </p:sp>
      <p:pic>
        <p:nvPicPr>
          <p:cNvPr id="8" name="Picture 7" descr="A picture containing indoor&#10;&#10;AI-generated content may be incorrect.">
            <a:extLst>
              <a:ext uri="{FF2B5EF4-FFF2-40B4-BE49-F238E27FC236}">
                <a16:creationId xmlns:a16="http://schemas.microsoft.com/office/drawing/2014/main" id="{59859FDA-50AE-D4E7-0849-C6562FB23FF7}"/>
              </a:ext>
            </a:extLst>
          </p:cNvPr>
          <p:cNvPicPr>
            <a:picLocks noChangeAspect="1"/>
          </p:cNvPicPr>
          <p:nvPr/>
        </p:nvPicPr>
        <p:blipFill>
          <a:blip r:embed="rId2"/>
          <a:stretch>
            <a:fillRect/>
          </a:stretch>
        </p:blipFill>
        <p:spPr>
          <a:xfrm rot="5400000">
            <a:off x="6632194" y="2181700"/>
            <a:ext cx="4858512" cy="3643884"/>
          </a:xfrm>
          <a:prstGeom prst="rect">
            <a:avLst/>
          </a:prstGeom>
        </p:spPr>
      </p:pic>
      <p:sp>
        <p:nvSpPr>
          <p:cNvPr id="15" name="Content Placeholder 14">
            <a:extLst>
              <a:ext uri="{FF2B5EF4-FFF2-40B4-BE49-F238E27FC236}">
                <a16:creationId xmlns:a16="http://schemas.microsoft.com/office/drawing/2014/main" id="{49515719-D73B-E773-201C-3B484A267325}"/>
              </a:ext>
            </a:extLst>
          </p:cNvPr>
          <p:cNvSpPr>
            <a:spLocks noGrp="1"/>
          </p:cNvSpPr>
          <p:nvPr>
            <p:ph idx="1"/>
          </p:nvPr>
        </p:nvSpPr>
        <p:spPr>
          <a:xfrm>
            <a:off x="938986" y="1388517"/>
            <a:ext cx="6148211" cy="5230249"/>
          </a:xfrm>
        </p:spPr>
        <p:txBody>
          <a:bodyPr>
            <a:normAutofit fontScale="92500" lnSpcReduction="10000"/>
          </a:bodyPr>
          <a:lstStyle/>
          <a:p>
            <a:pPr marL="457200" indent="-457200">
              <a:buFont typeface="Arial" panose="020B0604020202020204" pitchFamily="34" charset="0"/>
              <a:buChar char="•"/>
            </a:pPr>
            <a:r>
              <a:rPr lang="en-US" dirty="0"/>
              <a:t>Masks were added one arc away from the aborts </a:t>
            </a:r>
          </a:p>
          <a:p>
            <a:pPr marL="914400" lvl="1" indent="-457200"/>
            <a:r>
              <a:rPr lang="en-US" dirty="0"/>
              <a:t>Upstream of IP8 (yellow) and upstream of IP12 (blue)</a:t>
            </a:r>
          </a:p>
          <a:p>
            <a:pPr marL="457200" indent="-457200">
              <a:buFont typeface="Arial" panose="020B0604020202020204" pitchFamily="34" charset="0"/>
              <a:buChar char="•"/>
            </a:pPr>
            <a:r>
              <a:rPr lang="en-US" dirty="0"/>
              <a:t>The masks did get hit (and damaged) in an abort system </a:t>
            </a:r>
            <a:r>
              <a:rPr lang="en-US" dirty="0" err="1"/>
              <a:t>prefire</a:t>
            </a:r>
            <a:r>
              <a:rPr lang="en-US" dirty="0"/>
              <a:t> in 2015</a:t>
            </a:r>
          </a:p>
          <a:p>
            <a:pPr marL="457200" indent="-457200">
              <a:buFont typeface="Arial" panose="020B0604020202020204" pitchFamily="34" charset="0"/>
              <a:buChar char="•"/>
            </a:pPr>
            <a:r>
              <a:rPr lang="en-US" dirty="0"/>
              <a:t>Spray from the mask damaged the PHENIX detector (perhaps more than the </a:t>
            </a:r>
            <a:r>
              <a:rPr lang="en-US" dirty="0" err="1"/>
              <a:t>prefire</a:t>
            </a:r>
            <a:r>
              <a:rPr lang="en-US" dirty="0"/>
              <a:t> alone) </a:t>
            </a:r>
            <a:r>
              <a:rPr lang="en-US" dirty="0">
                <a:sym typeface="Wingdings" pitchFamily="2" charset="2"/>
              </a:rPr>
              <a:t></a:t>
            </a:r>
          </a:p>
          <a:p>
            <a:pPr marL="457200" indent="-457200">
              <a:buFont typeface="Arial" panose="020B0604020202020204" pitchFamily="34" charset="0"/>
              <a:buChar char="•"/>
            </a:pPr>
            <a:r>
              <a:rPr lang="en-US" dirty="0">
                <a:sym typeface="Wingdings" pitchFamily="2" charset="2"/>
              </a:rPr>
              <a:t>Ultimately, one destroyed quench diode later, this led to the mechanical switches and delayed aborts.</a:t>
            </a:r>
          </a:p>
          <a:p>
            <a:pPr marL="914400" lvl="1" indent="-457200"/>
            <a:r>
              <a:rPr lang="en-US" dirty="0">
                <a:sym typeface="Wingdings" pitchFamily="2" charset="2"/>
              </a:rPr>
              <a:t>Delayed aborts were used until the very end of RHIC operation</a:t>
            </a:r>
          </a:p>
          <a:p>
            <a:endParaRPr lang="en-US" dirty="0"/>
          </a:p>
        </p:txBody>
      </p:sp>
      <p:sp>
        <p:nvSpPr>
          <p:cNvPr id="16" name="TextBox 15">
            <a:extLst>
              <a:ext uri="{FF2B5EF4-FFF2-40B4-BE49-F238E27FC236}">
                <a16:creationId xmlns:a16="http://schemas.microsoft.com/office/drawing/2014/main" id="{409DBEB2-199D-B378-4707-CC5E3DFE4A9E}"/>
              </a:ext>
            </a:extLst>
          </p:cNvPr>
          <p:cNvSpPr txBox="1"/>
          <p:nvPr/>
        </p:nvSpPr>
        <p:spPr>
          <a:xfrm>
            <a:off x="2250901" y="6449489"/>
            <a:ext cx="8632491" cy="338554"/>
          </a:xfrm>
          <a:prstGeom prst="rect">
            <a:avLst/>
          </a:prstGeom>
          <a:noFill/>
        </p:spPr>
        <p:txBody>
          <a:bodyPr wrap="none" rtlCol="0">
            <a:spAutoFit/>
          </a:bodyPr>
          <a:lstStyle/>
          <a:p>
            <a:r>
              <a:rPr lang="en-US" sz="1600" dirty="0"/>
              <a:t>(*) a pre-fire is a spontaneous and asynchronous firing of one of the five abort system kickers</a:t>
            </a:r>
          </a:p>
        </p:txBody>
      </p:sp>
    </p:spTree>
    <p:extLst>
      <p:ext uri="{BB962C8B-B14F-4D97-AF65-F5344CB8AC3E}">
        <p14:creationId xmlns:p14="http://schemas.microsoft.com/office/powerpoint/2010/main" val="1642479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8930CD-01F7-4041-C844-2306A0D0F348}"/>
              </a:ext>
            </a:extLst>
          </p:cNvPr>
          <p:cNvSpPr>
            <a:spLocks noGrp="1"/>
          </p:cNvSpPr>
          <p:nvPr>
            <p:ph type="sldNum" sz="quarter" idx="4"/>
          </p:nvPr>
        </p:nvSpPr>
        <p:spPr/>
        <p:txBody>
          <a:bodyPr/>
          <a:lstStyle/>
          <a:p>
            <a:fld id="{933A556B-7C63-244D-9B7C-B0EA8042B330}" type="slidenum">
              <a:rPr lang="en-US" smtClean="0"/>
              <a:pPr/>
              <a:t>19</a:t>
            </a:fld>
            <a:endParaRPr lang="en-US" sz="1000" dirty="0"/>
          </a:p>
        </p:txBody>
      </p:sp>
      <p:sp>
        <p:nvSpPr>
          <p:cNvPr id="5" name="Title 4">
            <a:extLst>
              <a:ext uri="{FF2B5EF4-FFF2-40B4-BE49-F238E27FC236}">
                <a16:creationId xmlns:a16="http://schemas.microsoft.com/office/drawing/2014/main" id="{87865406-A73F-187B-D679-927C40B26904}"/>
              </a:ext>
            </a:extLst>
          </p:cNvPr>
          <p:cNvSpPr>
            <a:spLocks noGrp="1"/>
          </p:cNvSpPr>
          <p:nvPr>
            <p:ph type="ctrTitle"/>
          </p:nvPr>
        </p:nvSpPr>
        <p:spPr/>
        <p:txBody>
          <a:bodyPr>
            <a:normAutofit/>
          </a:bodyPr>
          <a:lstStyle/>
          <a:p>
            <a:r>
              <a:rPr lang="en-US" sz="5400" dirty="0"/>
              <a:t>To Summarize</a:t>
            </a:r>
          </a:p>
        </p:txBody>
      </p:sp>
      <p:sp>
        <p:nvSpPr>
          <p:cNvPr id="7" name="Content Placeholder 6">
            <a:extLst>
              <a:ext uri="{FF2B5EF4-FFF2-40B4-BE49-F238E27FC236}">
                <a16:creationId xmlns:a16="http://schemas.microsoft.com/office/drawing/2014/main" id="{34AB62B0-6775-924B-8AC6-6912B56C9268}"/>
              </a:ext>
            </a:extLst>
          </p:cNvPr>
          <p:cNvSpPr>
            <a:spLocks noGrp="1"/>
          </p:cNvSpPr>
          <p:nvPr>
            <p:ph type="body" sz="quarter" idx="10"/>
          </p:nvPr>
        </p:nvSpPr>
        <p:spPr>
          <a:xfrm>
            <a:off x="813175" y="3429000"/>
            <a:ext cx="10334625" cy="2332051"/>
          </a:xfrm>
        </p:spPr>
        <p:txBody>
          <a:bodyPr>
            <a:normAutofit/>
          </a:bodyPr>
          <a:lstStyle/>
          <a:p>
            <a:pPr marL="457200" indent="-457200">
              <a:buFont typeface="Arial" panose="020B0604020202020204" pitchFamily="34" charset="0"/>
              <a:buChar char="•"/>
            </a:pPr>
            <a:r>
              <a:rPr lang="en-US" sz="2800" dirty="0"/>
              <a:t>We made a lot of improvements after ‘Day 1’</a:t>
            </a:r>
          </a:p>
          <a:p>
            <a:pPr marL="457200" indent="-457200">
              <a:buFont typeface="Arial" panose="020B0604020202020204" pitchFamily="34" charset="0"/>
              <a:buChar char="•"/>
            </a:pPr>
            <a:r>
              <a:rPr lang="en-US" sz="2800" dirty="0"/>
              <a:t>We tried (new) things ‘outside the box’</a:t>
            </a:r>
          </a:p>
          <a:p>
            <a:pPr marL="457200" indent="-457200">
              <a:buFont typeface="Arial" panose="020B0604020202020204" pitchFamily="34" charset="0"/>
              <a:buChar char="•"/>
            </a:pPr>
            <a:r>
              <a:rPr lang="en-US" sz="2800" dirty="0"/>
              <a:t>We executed new math: 1+1=3</a:t>
            </a:r>
          </a:p>
          <a:p>
            <a:pPr marL="457200" indent="-457200">
              <a:buFont typeface="Arial" panose="020B0604020202020204" pitchFamily="34" charset="0"/>
              <a:buChar char="•"/>
            </a:pPr>
            <a:r>
              <a:rPr lang="en-US" sz="2800" dirty="0"/>
              <a:t>We had fun!</a:t>
            </a:r>
          </a:p>
        </p:txBody>
      </p:sp>
    </p:spTree>
    <p:extLst>
      <p:ext uri="{BB962C8B-B14F-4D97-AF65-F5344CB8AC3E}">
        <p14:creationId xmlns:p14="http://schemas.microsoft.com/office/powerpoint/2010/main" val="2217051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C1562EB-DDCA-CB72-2753-45614333542C}"/>
              </a:ext>
            </a:extLst>
          </p:cNvPr>
          <p:cNvSpPr>
            <a:spLocks noGrp="1"/>
          </p:cNvSpPr>
          <p:nvPr>
            <p:ph type="title"/>
          </p:nvPr>
        </p:nvSpPr>
        <p:spPr>
          <a:xfrm>
            <a:off x="538337" y="0"/>
            <a:ext cx="3932237" cy="1095022"/>
          </a:xfrm>
        </p:spPr>
        <p:txBody>
          <a:bodyPr/>
          <a:lstStyle/>
          <a:p>
            <a:r>
              <a:rPr lang="en-US" dirty="0"/>
              <a:t>Circulating beam in 1999!!!</a:t>
            </a:r>
          </a:p>
        </p:txBody>
      </p:sp>
      <p:sp>
        <p:nvSpPr>
          <p:cNvPr id="11" name="Text Placeholder 10">
            <a:extLst>
              <a:ext uri="{FF2B5EF4-FFF2-40B4-BE49-F238E27FC236}">
                <a16:creationId xmlns:a16="http://schemas.microsoft.com/office/drawing/2014/main" id="{6894DE63-E076-3709-DDB5-478DC7A862E1}"/>
              </a:ext>
            </a:extLst>
          </p:cNvPr>
          <p:cNvSpPr>
            <a:spLocks noGrp="1"/>
          </p:cNvSpPr>
          <p:nvPr>
            <p:ph type="body" sz="half" idx="2"/>
          </p:nvPr>
        </p:nvSpPr>
        <p:spPr>
          <a:xfrm>
            <a:off x="571500" y="1570098"/>
            <a:ext cx="4200525" cy="4627501"/>
          </a:xfrm>
        </p:spPr>
        <p:txBody>
          <a:bodyPr>
            <a:noAutofit/>
          </a:bodyPr>
          <a:lstStyle/>
          <a:p>
            <a:r>
              <a:rPr lang="en-US" sz="1800" dirty="0"/>
              <a:t>Circulating beam did not include (yet)</a:t>
            </a:r>
          </a:p>
          <a:p>
            <a:pPr marL="285750" indent="-285750">
              <a:buFont typeface="Arial" panose="020B0604020202020204" pitchFamily="34" charset="0"/>
              <a:buChar char="•"/>
            </a:pPr>
            <a:r>
              <a:rPr lang="en-US" sz="1800" dirty="0"/>
              <a:t>Acceleration</a:t>
            </a:r>
          </a:p>
          <a:p>
            <a:pPr marL="285750" indent="-285750">
              <a:buFont typeface="Arial" panose="020B0604020202020204" pitchFamily="34" charset="0"/>
              <a:buChar char="•"/>
            </a:pPr>
            <a:r>
              <a:rPr lang="en-US" sz="1800" dirty="0"/>
              <a:t>Collisions</a:t>
            </a:r>
          </a:p>
          <a:p>
            <a:pPr marL="285750" indent="-285750">
              <a:buFont typeface="Arial" panose="020B0604020202020204" pitchFamily="34" charset="0"/>
              <a:buChar char="•"/>
            </a:pPr>
            <a:r>
              <a:rPr lang="en-US" sz="1800" dirty="0"/>
              <a:t>Collimators (crystals or otherwise)</a:t>
            </a:r>
          </a:p>
          <a:p>
            <a:endParaRPr lang="en-US" sz="1800" dirty="0"/>
          </a:p>
          <a:p>
            <a:r>
              <a:rPr lang="en-US" sz="1800" dirty="0"/>
              <a:t>It did include correctors to steer around obstacles:</a:t>
            </a:r>
          </a:p>
          <a:p>
            <a:endParaRPr lang="en-US" sz="1800" dirty="0"/>
          </a:p>
          <a:p>
            <a:endParaRPr lang="en-US" sz="1800" dirty="0"/>
          </a:p>
          <a:p>
            <a:endParaRPr lang="en-US" sz="1800" dirty="0"/>
          </a:p>
          <a:p>
            <a:endParaRPr lang="en-US" sz="1800" dirty="0"/>
          </a:p>
          <a:p>
            <a:r>
              <a:rPr lang="en-US" sz="1400" dirty="0"/>
              <a:t>Note: no BPMs were hurt in this measurement (only loss monitors) ;) </a:t>
            </a:r>
          </a:p>
        </p:txBody>
      </p:sp>
      <p:sp>
        <p:nvSpPr>
          <p:cNvPr id="3" name="Slide Number Placeholder 2">
            <a:extLst>
              <a:ext uri="{FF2B5EF4-FFF2-40B4-BE49-F238E27FC236}">
                <a16:creationId xmlns:a16="http://schemas.microsoft.com/office/drawing/2014/main" id="{FA0D2EBA-591D-0D41-9C46-2E17C49223CD}"/>
              </a:ext>
            </a:extLst>
          </p:cNvPr>
          <p:cNvSpPr>
            <a:spLocks noGrp="1"/>
          </p:cNvSpPr>
          <p:nvPr>
            <p:ph type="sldNum" sz="quarter" idx="4"/>
          </p:nvPr>
        </p:nvSpPr>
        <p:spPr/>
        <p:txBody>
          <a:bodyPr/>
          <a:lstStyle/>
          <a:p>
            <a:fld id="{933A556B-7C63-244D-9B7C-B0EA8042B330}" type="slidenum">
              <a:rPr lang="en-US" smtClean="0"/>
              <a:pPr/>
              <a:t>2</a:t>
            </a:fld>
            <a:endParaRPr lang="en-US" sz="1000" dirty="0"/>
          </a:p>
        </p:txBody>
      </p:sp>
      <p:pic>
        <p:nvPicPr>
          <p:cNvPr id="5" name="Picture 4" descr="A picture containing text, newspaper&#10;&#10;AI-generated content may be incorrect.">
            <a:extLst>
              <a:ext uri="{FF2B5EF4-FFF2-40B4-BE49-F238E27FC236}">
                <a16:creationId xmlns:a16="http://schemas.microsoft.com/office/drawing/2014/main" id="{85D72984-5904-07E6-5B4D-4A7CCC8897DD}"/>
              </a:ext>
            </a:extLst>
          </p:cNvPr>
          <p:cNvPicPr>
            <a:picLocks noChangeAspect="1"/>
          </p:cNvPicPr>
          <p:nvPr/>
        </p:nvPicPr>
        <p:blipFill>
          <a:blip r:embed="rId2"/>
          <a:srcRect l="4438" r="1314" b="65583"/>
          <a:stretch>
            <a:fillRect/>
          </a:stretch>
        </p:blipFill>
        <p:spPr>
          <a:xfrm>
            <a:off x="4772025" y="176280"/>
            <a:ext cx="7325249" cy="2006286"/>
          </a:xfrm>
          <a:prstGeom prst="rect">
            <a:avLst/>
          </a:prstGeom>
        </p:spPr>
      </p:pic>
      <p:pic>
        <p:nvPicPr>
          <p:cNvPr id="6" name="Picture 5" descr="A picture containing text, newspaper&#10;&#10;AI-generated content may be incorrect.">
            <a:extLst>
              <a:ext uri="{FF2B5EF4-FFF2-40B4-BE49-F238E27FC236}">
                <a16:creationId xmlns:a16="http://schemas.microsoft.com/office/drawing/2014/main" id="{E8DCA8D8-02E4-16BA-EB12-8A5B6C3A2C56}"/>
              </a:ext>
            </a:extLst>
          </p:cNvPr>
          <p:cNvPicPr>
            <a:picLocks noChangeAspect="1"/>
          </p:cNvPicPr>
          <p:nvPr/>
        </p:nvPicPr>
        <p:blipFill>
          <a:blip r:embed="rId2"/>
          <a:srcRect l="30015" t="36629" r="3146" b="2615"/>
          <a:stretch>
            <a:fillRect/>
          </a:stretch>
        </p:blipFill>
        <p:spPr>
          <a:xfrm>
            <a:off x="5382564" y="2327328"/>
            <a:ext cx="5969648" cy="4069772"/>
          </a:xfrm>
          <a:prstGeom prst="rect">
            <a:avLst/>
          </a:prstGeom>
        </p:spPr>
      </p:pic>
      <p:pic>
        <p:nvPicPr>
          <p:cNvPr id="15" name="Picture 14" descr="A picture containing text&#10;&#10;AI-generated content may be incorrect.">
            <a:extLst>
              <a:ext uri="{FF2B5EF4-FFF2-40B4-BE49-F238E27FC236}">
                <a16:creationId xmlns:a16="http://schemas.microsoft.com/office/drawing/2014/main" id="{4AC4F5EB-59A2-9C3B-AE71-1DFAE779653B}"/>
              </a:ext>
            </a:extLst>
          </p:cNvPr>
          <p:cNvPicPr>
            <a:picLocks noChangeAspect="1"/>
          </p:cNvPicPr>
          <p:nvPr/>
        </p:nvPicPr>
        <p:blipFill>
          <a:blip r:embed="rId3"/>
          <a:stretch>
            <a:fillRect/>
          </a:stretch>
        </p:blipFill>
        <p:spPr>
          <a:xfrm>
            <a:off x="446931" y="4170135"/>
            <a:ext cx="4496219" cy="1377413"/>
          </a:xfrm>
          <a:prstGeom prst="rect">
            <a:avLst/>
          </a:prstGeom>
        </p:spPr>
      </p:pic>
    </p:spTree>
    <p:extLst>
      <p:ext uri="{BB962C8B-B14F-4D97-AF65-F5344CB8AC3E}">
        <p14:creationId xmlns:p14="http://schemas.microsoft.com/office/powerpoint/2010/main" val="1387988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147A3-EBAC-5C4E-8CD3-74DAF0B9A4F7}"/>
              </a:ext>
            </a:extLst>
          </p:cNvPr>
          <p:cNvSpPr>
            <a:spLocks noGrp="1"/>
          </p:cNvSpPr>
          <p:nvPr>
            <p:ph type="sldNum" sz="quarter" idx="4"/>
          </p:nvPr>
        </p:nvSpPr>
        <p:spPr/>
        <p:txBody>
          <a:bodyPr/>
          <a:lstStyle/>
          <a:p>
            <a:fld id="{933A556B-7C63-244D-9B7C-B0EA8042B330}" type="slidenum">
              <a:rPr lang="en-US" smtClean="0"/>
              <a:pPr/>
              <a:t>3</a:t>
            </a:fld>
            <a:endParaRPr lang="en-US" dirty="0">
              <a:solidFill>
                <a:schemeClr val="bg1"/>
              </a:solidFill>
            </a:endParaRPr>
          </a:p>
        </p:txBody>
      </p:sp>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p:txBody>
          <a:bodyPr/>
          <a:lstStyle/>
          <a:p>
            <a:r>
              <a:rPr lang="en-US" dirty="0"/>
              <a:t>Collisions &amp; Correctors</a:t>
            </a:r>
          </a:p>
        </p:txBody>
      </p:sp>
    </p:spTree>
    <p:extLst>
      <p:ext uri="{BB962C8B-B14F-4D97-AF65-F5344CB8AC3E}">
        <p14:creationId xmlns:p14="http://schemas.microsoft.com/office/powerpoint/2010/main" val="3117884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38E87-CA7A-1302-6098-D3AA18E9E50D}"/>
              </a:ext>
            </a:extLst>
          </p:cNvPr>
          <p:cNvSpPr>
            <a:spLocks noGrp="1"/>
          </p:cNvSpPr>
          <p:nvPr>
            <p:ph type="title"/>
          </p:nvPr>
        </p:nvSpPr>
        <p:spPr/>
        <p:txBody>
          <a:bodyPr/>
          <a:lstStyle/>
          <a:p>
            <a:r>
              <a:rPr lang="en-US" dirty="0"/>
              <a:t>Collision: Steering and Optimization </a:t>
            </a:r>
          </a:p>
        </p:txBody>
      </p:sp>
      <p:pic>
        <p:nvPicPr>
          <p:cNvPr id="10" name="Content Placeholder 9" descr="Diagram&#10;&#10;AI-generated content may be incorrect.">
            <a:extLst>
              <a:ext uri="{FF2B5EF4-FFF2-40B4-BE49-F238E27FC236}">
                <a16:creationId xmlns:a16="http://schemas.microsoft.com/office/drawing/2014/main" id="{C6115909-67E8-98AF-5217-1576B71B26CA}"/>
              </a:ext>
            </a:extLst>
          </p:cNvPr>
          <p:cNvPicPr>
            <a:picLocks noGrp="1" noChangeAspect="1"/>
          </p:cNvPicPr>
          <p:nvPr>
            <p:ph idx="1"/>
          </p:nvPr>
        </p:nvPicPr>
        <p:blipFill>
          <a:blip r:embed="rId2"/>
          <a:srcRect t="6288" b="7724"/>
          <a:stretch>
            <a:fillRect/>
          </a:stretch>
        </p:blipFill>
        <p:spPr>
          <a:xfrm>
            <a:off x="7135588" y="1526590"/>
            <a:ext cx="3362831" cy="2168723"/>
          </a:xfrm>
          <a:prstGeom prst="rect">
            <a:avLst/>
          </a:prstGeom>
        </p:spPr>
      </p:pic>
      <p:sp>
        <p:nvSpPr>
          <p:cNvPr id="4" name="Slide Number Placeholder 3">
            <a:extLst>
              <a:ext uri="{FF2B5EF4-FFF2-40B4-BE49-F238E27FC236}">
                <a16:creationId xmlns:a16="http://schemas.microsoft.com/office/drawing/2014/main" id="{E47B5793-038B-B4B5-640E-201EE4985C1D}"/>
              </a:ext>
            </a:extLst>
          </p:cNvPr>
          <p:cNvSpPr>
            <a:spLocks noGrp="1"/>
          </p:cNvSpPr>
          <p:nvPr>
            <p:ph type="sldNum" sz="quarter" idx="4"/>
          </p:nvPr>
        </p:nvSpPr>
        <p:spPr/>
        <p:txBody>
          <a:bodyPr/>
          <a:lstStyle/>
          <a:p>
            <a:fld id="{933A556B-7C63-244D-9B7C-B0EA8042B330}" type="slidenum">
              <a:rPr lang="en-US" smtClean="0"/>
              <a:pPr/>
              <a:t>4</a:t>
            </a:fld>
            <a:endParaRPr lang="en-US" sz="1000" dirty="0"/>
          </a:p>
        </p:txBody>
      </p:sp>
      <p:pic>
        <p:nvPicPr>
          <p:cNvPr id="11" name="Content Placeholder 4" descr="Chart&#10;&#10;AI-generated content may be incorrect.">
            <a:extLst>
              <a:ext uri="{FF2B5EF4-FFF2-40B4-BE49-F238E27FC236}">
                <a16:creationId xmlns:a16="http://schemas.microsoft.com/office/drawing/2014/main" id="{85C67F18-2B86-8AE8-DF3A-52AB4CB07167}"/>
              </a:ext>
            </a:extLst>
          </p:cNvPr>
          <p:cNvPicPr>
            <a:picLocks noChangeAspect="1"/>
          </p:cNvPicPr>
          <p:nvPr/>
        </p:nvPicPr>
        <p:blipFill>
          <a:blip r:embed="rId3"/>
          <a:stretch>
            <a:fillRect/>
          </a:stretch>
        </p:blipFill>
        <p:spPr>
          <a:xfrm>
            <a:off x="571500" y="1308963"/>
            <a:ext cx="6259009" cy="4206875"/>
          </a:xfrm>
          <a:prstGeom prst="rect">
            <a:avLst/>
          </a:prstGeom>
        </p:spPr>
      </p:pic>
      <p:sp>
        <p:nvSpPr>
          <p:cNvPr id="12" name="TextBox 11">
            <a:extLst>
              <a:ext uri="{FF2B5EF4-FFF2-40B4-BE49-F238E27FC236}">
                <a16:creationId xmlns:a16="http://schemas.microsoft.com/office/drawing/2014/main" id="{22E029BC-99BE-DE4A-B72C-33492E985676}"/>
              </a:ext>
            </a:extLst>
          </p:cNvPr>
          <p:cNvSpPr txBox="1"/>
          <p:nvPr/>
        </p:nvSpPr>
        <p:spPr>
          <a:xfrm>
            <a:off x="6739715" y="4174159"/>
            <a:ext cx="4154575" cy="1938992"/>
          </a:xfrm>
          <a:prstGeom prst="rect">
            <a:avLst/>
          </a:prstGeom>
          <a:noFill/>
        </p:spPr>
        <p:txBody>
          <a:bodyPr wrap="square" rtlCol="0">
            <a:spAutoFit/>
          </a:bodyPr>
          <a:lstStyle/>
          <a:p>
            <a:r>
              <a:rPr lang="en-US" sz="2000" dirty="0"/>
              <a:t>4-bumps across the IPs: </a:t>
            </a:r>
          </a:p>
          <a:p>
            <a:pPr marL="285750" indent="-285750">
              <a:buFont typeface="Arial" panose="020B0604020202020204" pitchFamily="34" charset="0"/>
              <a:buChar char="•"/>
            </a:pPr>
            <a:r>
              <a:rPr lang="en-US" sz="2000" dirty="0"/>
              <a:t>4 correctors (Q5,Q3 – Q2,Q4)</a:t>
            </a:r>
          </a:p>
          <a:p>
            <a:pPr marL="285750" indent="-285750">
              <a:buFont typeface="Arial" panose="020B0604020202020204" pitchFamily="34" charset="0"/>
              <a:buChar char="•"/>
            </a:pPr>
            <a:r>
              <a:rPr lang="en-US" sz="2000" dirty="0"/>
              <a:t>Confirmed by experimental detector</a:t>
            </a:r>
          </a:p>
          <a:p>
            <a:pPr marL="285750" indent="-285750">
              <a:buFont typeface="Arial" panose="020B0604020202020204" pitchFamily="34" charset="0"/>
              <a:buChar char="•"/>
            </a:pPr>
            <a:r>
              <a:rPr lang="en-US" sz="2000" dirty="0"/>
              <a:t>Used for optimization as well as the (infamous) vernier scans(*).</a:t>
            </a:r>
          </a:p>
        </p:txBody>
      </p:sp>
      <p:sp>
        <p:nvSpPr>
          <p:cNvPr id="14" name="TextBox 13">
            <a:extLst>
              <a:ext uri="{FF2B5EF4-FFF2-40B4-BE49-F238E27FC236}">
                <a16:creationId xmlns:a16="http://schemas.microsoft.com/office/drawing/2014/main" id="{B216177C-B57C-0FB7-EC90-DDE5AFC924B8}"/>
              </a:ext>
            </a:extLst>
          </p:cNvPr>
          <p:cNvSpPr txBox="1"/>
          <p:nvPr/>
        </p:nvSpPr>
        <p:spPr>
          <a:xfrm>
            <a:off x="2406636" y="6321176"/>
            <a:ext cx="7075976" cy="276999"/>
          </a:xfrm>
          <a:prstGeom prst="rect">
            <a:avLst/>
          </a:prstGeom>
          <a:noFill/>
        </p:spPr>
        <p:txBody>
          <a:bodyPr wrap="none" rtlCol="0">
            <a:spAutoFit/>
          </a:bodyPr>
          <a:lstStyle/>
          <a:p>
            <a:r>
              <a:rPr lang="en-US" sz="1200" dirty="0"/>
              <a:t>(*) step by step sweep of one beam across the other in both planes while monitoring the collision rates</a:t>
            </a:r>
          </a:p>
        </p:txBody>
      </p:sp>
    </p:spTree>
    <p:extLst>
      <p:ext uri="{BB962C8B-B14F-4D97-AF65-F5344CB8AC3E}">
        <p14:creationId xmlns:p14="http://schemas.microsoft.com/office/powerpoint/2010/main" val="4109100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0CB43-AA1F-5DA5-1CB2-F8B0068D8ECA}"/>
              </a:ext>
            </a:extLst>
          </p:cNvPr>
          <p:cNvSpPr>
            <a:spLocks noGrp="1"/>
          </p:cNvSpPr>
          <p:nvPr>
            <p:ph type="title"/>
          </p:nvPr>
        </p:nvSpPr>
        <p:spPr/>
        <p:txBody>
          <a:bodyPr/>
          <a:lstStyle/>
          <a:p>
            <a:r>
              <a:rPr lang="en-US" dirty="0"/>
              <a:t>Machine-Detector collaboration:</a:t>
            </a:r>
          </a:p>
        </p:txBody>
      </p:sp>
      <p:sp>
        <p:nvSpPr>
          <p:cNvPr id="4" name="Slide Number Placeholder 3">
            <a:extLst>
              <a:ext uri="{FF2B5EF4-FFF2-40B4-BE49-F238E27FC236}">
                <a16:creationId xmlns:a16="http://schemas.microsoft.com/office/drawing/2014/main" id="{6DA8517B-9460-25D1-1DD0-DBB6EE2F41A7}"/>
              </a:ext>
            </a:extLst>
          </p:cNvPr>
          <p:cNvSpPr>
            <a:spLocks noGrp="1"/>
          </p:cNvSpPr>
          <p:nvPr>
            <p:ph type="sldNum" sz="quarter" idx="4"/>
          </p:nvPr>
        </p:nvSpPr>
        <p:spPr/>
        <p:txBody>
          <a:bodyPr/>
          <a:lstStyle/>
          <a:p>
            <a:fld id="{933A556B-7C63-244D-9B7C-B0EA8042B330}" type="slidenum">
              <a:rPr lang="en-US" smtClean="0"/>
              <a:pPr/>
              <a:t>5</a:t>
            </a:fld>
            <a:endParaRPr lang="en-US" sz="1000" dirty="0"/>
          </a:p>
        </p:txBody>
      </p:sp>
      <p:pic>
        <p:nvPicPr>
          <p:cNvPr id="5" name="Content Placeholder 4" descr="Diagram&#10;&#10;AI-generated content may be incorrect.">
            <a:extLst>
              <a:ext uri="{FF2B5EF4-FFF2-40B4-BE49-F238E27FC236}">
                <a16:creationId xmlns:a16="http://schemas.microsoft.com/office/drawing/2014/main" id="{45CA2FA9-22A9-F1B1-7382-B258FD688DF4}"/>
              </a:ext>
            </a:extLst>
          </p:cNvPr>
          <p:cNvPicPr>
            <a:picLocks noGrp="1" noChangeAspect="1"/>
          </p:cNvPicPr>
          <p:nvPr>
            <p:ph idx="1"/>
          </p:nvPr>
        </p:nvPicPr>
        <p:blipFill>
          <a:blip r:embed="rId2"/>
          <a:stretch>
            <a:fillRect/>
          </a:stretch>
        </p:blipFill>
        <p:spPr>
          <a:xfrm>
            <a:off x="1267967" y="1453461"/>
            <a:ext cx="8850959" cy="2608172"/>
          </a:xfrm>
          <a:prstGeom prst="rect">
            <a:avLst/>
          </a:prstGeom>
        </p:spPr>
      </p:pic>
      <p:pic>
        <p:nvPicPr>
          <p:cNvPr id="6" name="Content Placeholder 5" descr="Diagram&#10;&#10;AI-generated content may be incorrect.">
            <a:extLst>
              <a:ext uri="{FF2B5EF4-FFF2-40B4-BE49-F238E27FC236}">
                <a16:creationId xmlns:a16="http://schemas.microsoft.com/office/drawing/2014/main" id="{18C2BD6B-25E6-E7CD-32EB-63C093F51995}"/>
              </a:ext>
            </a:extLst>
          </p:cNvPr>
          <p:cNvPicPr>
            <a:picLocks noChangeAspect="1"/>
          </p:cNvPicPr>
          <p:nvPr/>
        </p:nvPicPr>
        <p:blipFill>
          <a:blip r:embed="rId3"/>
          <a:stretch>
            <a:fillRect/>
          </a:stretch>
        </p:blipFill>
        <p:spPr>
          <a:xfrm>
            <a:off x="571500" y="4354141"/>
            <a:ext cx="3546643" cy="1484820"/>
          </a:xfrm>
          <a:prstGeom prst="rect">
            <a:avLst/>
          </a:prstGeom>
        </p:spPr>
      </p:pic>
      <p:sp>
        <p:nvSpPr>
          <p:cNvPr id="7" name="TextBox 6">
            <a:extLst>
              <a:ext uri="{FF2B5EF4-FFF2-40B4-BE49-F238E27FC236}">
                <a16:creationId xmlns:a16="http://schemas.microsoft.com/office/drawing/2014/main" id="{F0B615E4-43D2-19EA-8EA0-9ED662174179}"/>
              </a:ext>
            </a:extLst>
          </p:cNvPr>
          <p:cNvSpPr txBox="1"/>
          <p:nvPr/>
        </p:nvSpPr>
        <p:spPr>
          <a:xfrm>
            <a:off x="4608577" y="4100604"/>
            <a:ext cx="6372174" cy="2585323"/>
          </a:xfrm>
          <a:prstGeom prst="rect">
            <a:avLst/>
          </a:prstGeom>
          <a:noFill/>
        </p:spPr>
        <p:txBody>
          <a:bodyPr wrap="square" rtlCol="0">
            <a:spAutoFit/>
          </a:bodyPr>
          <a:lstStyle/>
          <a:p>
            <a:r>
              <a:rPr lang="en-US" sz="2400" dirty="0"/>
              <a:t>ZDC are common to all experiments. </a:t>
            </a:r>
          </a:p>
          <a:p>
            <a:r>
              <a:rPr lang="en-US" sz="2400" dirty="0"/>
              <a:t>The ZDCs are used </a:t>
            </a:r>
          </a:p>
          <a:p>
            <a:pPr marL="285750" indent="-285750">
              <a:buFont typeface="Arial" panose="020B0604020202020204" pitchFamily="34" charset="0"/>
              <a:buChar char="•"/>
            </a:pPr>
            <a:r>
              <a:rPr lang="en-US" sz="2400" dirty="0"/>
              <a:t>to monitor collision rates, support steering</a:t>
            </a:r>
          </a:p>
          <a:p>
            <a:pPr marL="285750" indent="-285750">
              <a:buFont typeface="Arial" panose="020B0604020202020204" pitchFamily="34" charset="0"/>
              <a:buChar char="•"/>
            </a:pPr>
            <a:r>
              <a:rPr lang="en-US" sz="2400" dirty="0"/>
              <a:t>Book-keeping</a:t>
            </a:r>
          </a:p>
          <a:p>
            <a:pPr marL="285750" indent="-285750">
              <a:buFont typeface="Arial" panose="020B0604020202020204" pitchFamily="34" charset="0"/>
              <a:buChar char="•"/>
            </a:pPr>
            <a:r>
              <a:rPr lang="en-US" sz="2400" dirty="0"/>
              <a:t>Vernier scans are used to calibrate the ZDC and measure the cross sections </a:t>
            </a:r>
          </a:p>
          <a:p>
            <a:endParaRPr lang="en-US" dirty="0"/>
          </a:p>
        </p:txBody>
      </p:sp>
      <p:cxnSp>
        <p:nvCxnSpPr>
          <p:cNvPr id="10" name="Straight Arrow Connector 9">
            <a:extLst>
              <a:ext uri="{FF2B5EF4-FFF2-40B4-BE49-F238E27FC236}">
                <a16:creationId xmlns:a16="http://schemas.microsoft.com/office/drawing/2014/main" id="{A08DB68D-ACD1-1A0C-65AA-788EA2E9F604}"/>
              </a:ext>
            </a:extLst>
          </p:cNvPr>
          <p:cNvCxnSpPr>
            <a:cxnSpLocks/>
          </p:cNvCxnSpPr>
          <p:nvPr/>
        </p:nvCxnSpPr>
        <p:spPr>
          <a:xfrm flipV="1">
            <a:off x="1414272" y="3145536"/>
            <a:ext cx="1706880" cy="12086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244C83C-ADF7-894C-61F2-0C95C2BB57D2}"/>
              </a:ext>
            </a:extLst>
          </p:cNvPr>
          <p:cNvCxnSpPr/>
          <p:nvPr/>
        </p:nvCxnSpPr>
        <p:spPr>
          <a:xfrm flipV="1">
            <a:off x="2755392" y="3084576"/>
            <a:ext cx="1194816" cy="1463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3975BD6-CFF9-053F-75C3-41B000E8175D}"/>
              </a:ext>
            </a:extLst>
          </p:cNvPr>
          <p:cNvSpPr txBox="1"/>
          <p:nvPr/>
        </p:nvSpPr>
        <p:spPr>
          <a:xfrm>
            <a:off x="756356" y="2235200"/>
            <a:ext cx="1399822" cy="1200329"/>
          </a:xfrm>
          <a:prstGeom prst="rect">
            <a:avLst/>
          </a:prstGeom>
          <a:noFill/>
        </p:spPr>
        <p:txBody>
          <a:bodyPr wrap="square" rtlCol="0">
            <a:spAutoFit/>
          </a:bodyPr>
          <a:lstStyle/>
          <a:p>
            <a:r>
              <a:rPr lang="en-US" dirty="0"/>
              <a:t>ZDC = Zero Degree Calorimeter (or ZCAL)</a:t>
            </a:r>
          </a:p>
        </p:txBody>
      </p:sp>
    </p:spTree>
    <p:extLst>
      <p:ext uri="{BB962C8B-B14F-4D97-AF65-F5344CB8AC3E}">
        <p14:creationId xmlns:p14="http://schemas.microsoft.com/office/powerpoint/2010/main" val="2106095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919D-3879-DD62-F5E5-D564FB418C25}"/>
              </a:ext>
            </a:extLst>
          </p:cNvPr>
          <p:cNvSpPr>
            <a:spLocks noGrp="1"/>
          </p:cNvSpPr>
          <p:nvPr>
            <p:ph type="title"/>
          </p:nvPr>
        </p:nvSpPr>
        <p:spPr/>
        <p:txBody>
          <a:bodyPr/>
          <a:lstStyle/>
          <a:p>
            <a:r>
              <a:rPr lang="en-US" dirty="0"/>
              <a:t>Vernier Scans: done in every RHIC run</a:t>
            </a:r>
          </a:p>
        </p:txBody>
      </p:sp>
      <p:sp>
        <p:nvSpPr>
          <p:cNvPr id="9" name="Text Placeholder 8">
            <a:extLst>
              <a:ext uri="{FF2B5EF4-FFF2-40B4-BE49-F238E27FC236}">
                <a16:creationId xmlns:a16="http://schemas.microsoft.com/office/drawing/2014/main" id="{2687F888-4A7C-DE47-BE8B-A6863531BA6D}"/>
              </a:ext>
            </a:extLst>
          </p:cNvPr>
          <p:cNvSpPr>
            <a:spLocks noGrp="1"/>
          </p:cNvSpPr>
          <p:nvPr>
            <p:ph type="body" idx="1"/>
          </p:nvPr>
        </p:nvSpPr>
        <p:spPr>
          <a:xfrm>
            <a:off x="571500" y="1570632"/>
            <a:ext cx="5157787" cy="823912"/>
          </a:xfrm>
        </p:spPr>
        <p:txBody>
          <a:bodyPr/>
          <a:lstStyle/>
          <a:p>
            <a:r>
              <a:rPr lang="en-US" dirty="0"/>
              <a:t>Manual steering and “data taking”</a:t>
            </a:r>
          </a:p>
        </p:txBody>
      </p:sp>
      <p:sp>
        <p:nvSpPr>
          <p:cNvPr id="10" name="Text Placeholder 9">
            <a:extLst>
              <a:ext uri="{FF2B5EF4-FFF2-40B4-BE49-F238E27FC236}">
                <a16:creationId xmlns:a16="http://schemas.microsoft.com/office/drawing/2014/main" id="{368F387A-43FC-5D7A-1827-70CACA06BBE7}"/>
              </a:ext>
            </a:extLst>
          </p:cNvPr>
          <p:cNvSpPr>
            <a:spLocks noGrp="1"/>
          </p:cNvSpPr>
          <p:nvPr>
            <p:ph type="body" sz="quarter" idx="3"/>
          </p:nvPr>
        </p:nvSpPr>
        <p:spPr>
          <a:xfrm>
            <a:off x="6096000" y="1593294"/>
            <a:ext cx="5183188" cy="823912"/>
          </a:xfrm>
        </p:spPr>
        <p:txBody>
          <a:bodyPr/>
          <a:lstStyle/>
          <a:p>
            <a:r>
              <a:rPr lang="en-US" dirty="0"/>
              <a:t>Scans and fits (1 Gauss):</a:t>
            </a:r>
          </a:p>
        </p:txBody>
      </p:sp>
      <p:sp>
        <p:nvSpPr>
          <p:cNvPr id="4" name="Slide Number Placeholder 3">
            <a:extLst>
              <a:ext uri="{FF2B5EF4-FFF2-40B4-BE49-F238E27FC236}">
                <a16:creationId xmlns:a16="http://schemas.microsoft.com/office/drawing/2014/main" id="{E34A5691-B0F7-FADC-3624-63D90927CAB9}"/>
              </a:ext>
            </a:extLst>
          </p:cNvPr>
          <p:cNvSpPr>
            <a:spLocks noGrp="1"/>
          </p:cNvSpPr>
          <p:nvPr>
            <p:ph type="sldNum" sz="quarter" idx="10"/>
          </p:nvPr>
        </p:nvSpPr>
        <p:spPr/>
        <p:txBody>
          <a:bodyPr/>
          <a:lstStyle/>
          <a:p>
            <a:fld id="{933A556B-7C63-244D-9B7C-B0EA8042B330}" type="slidenum">
              <a:rPr lang="en-US" smtClean="0"/>
              <a:pPr/>
              <a:t>6</a:t>
            </a:fld>
            <a:endParaRPr lang="en-US" sz="1000" dirty="0"/>
          </a:p>
        </p:txBody>
      </p:sp>
      <p:pic>
        <p:nvPicPr>
          <p:cNvPr id="21" name="Content Placeholder 20" descr="Diagram&#10;&#10;AI-generated content may be incorrect.">
            <a:extLst>
              <a:ext uri="{FF2B5EF4-FFF2-40B4-BE49-F238E27FC236}">
                <a16:creationId xmlns:a16="http://schemas.microsoft.com/office/drawing/2014/main" id="{148BD451-8FD5-DBD9-5B40-DC72B6A00EC8}"/>
              </a:ext>
            </a:extLst>
          </p:cNvPr>
          <p:cNvPicPr>
            <a:picLocks noGrp="1" noChangeAspect="1"/>
          </p:cNvPicPr>
          <p:nvPr>
            <p:ph sz="quarter" idx="4"/>
          </p:nvPr>
        </p:nvPicPr>
        <p:blipFill>
          <a:blip r:embed="rId2"/>
          <a:stretch>
            <a:fillRect/>
          </a:stretch>
        </p:blipFill>
        <p:spPr>
          <a:xfrm>
            <a:off x="6231202" y="2505075"/>
            <a:ext cx="4912784" cy="3684588"/>
          </a:xfrm>
          <a:prstGeom prst="rect">
            <a:avLst/>
          </a:prstGeom>
        </p:spPr>
      </p:pic>
      <p:pic>
        <p:nvPicPr>
          <p:cNvPr id="25" name="Content Placeholder 24" descr="A picture containing text&#10;&#10;AI-generated content may be incorrect.">
            <a:extLst>
              <a:ext uri="{FF2B5EF4-FFF2-40B4-BE49-F238E27FC236}">
                <a16:creationId xmlns:a16="http://schemas.microsoft.com/office/drawing/2014/main" id="{E6C967B5-5DC8-549F-882F-518AFE7EE41B}"/>
              </a:ext>
            </a:extLst>
          </p:cNvPr>
          <p:cNvPicPr>
            <a:picLocks noGrp="1" noChangeAspect="1"/>
          </p:cNvPicPr>
          <p:nvPr>
            <p:ph sz="half" idx="2"/>
          </p:nvPr>
        </p:nvPicPr>
        <p:blipFill>
          <a:blip r:embed="rId3"/>
          <a:srcRect r="2484" b="10041"/>
          <a:stretch>
            <a:fillRect/>
          </a:stretch>
        </p:blipFill>
        <p:spPr>
          <a:xfrm rot="5400000">
            <a:off x="1101946" y="3071155"/>
            <a:ext cx="3674394" cy="2542234"/>
          </a:xfrm>
          <a:prstGeom prst="rect">
            <a:avLst/>
          </a:prstGeom>
        </p:spPr>
      </p:pic>
      <p:sp>
        <p:nvSpPr>
          <p:cNvPr id="26" name="TextBox 25">
            <a:extLst>
              <a:ext uri="{FF2B5EF4-FFF2-40B4-BE49-F238E27FC236}">
                <a16:creationId xmlns:a16="http://schemas.microsoft.com/office/drawing/2014/main" id="{BFD2FC68-68D5-2291-7A61-4CFF5136162A}"/>
              </a:ext>
            </a:extLst>
          </p:cNvPr>
          <p:cNvSpPr txBox="1"/>
          <p:nvPr/>
        </p:nvSpPr>
        <p:spPr>
          <a:xfrm>
            <a:off x="4863402" y="3727938"/>
            <a:ext cx="710451" cy="923330"/>
          </a:xfrm>
          <a:prstGeom prst="rect">
            <a:avLst/>
          </a:prstGeom>
          <a:noFill/>
        </p:spPr>
        <p:txBody>
          <a:bodyPr wrap="none" rtlCol="0">
            <a:spAutoFit/>
          </a:bodyPr>
          <a:lstStyle/>
          <a:p>
            <a:r>
              <a:rPr lang="en-US" dirty="0"/>
              <a:t>Early</a:t>
            </a:r>
          </a:p>
          <a:p>
            <a:r>
              <a:rPr lang="en-US" dirty="0"/>
              <a:t>Days</a:t>
            </a:r>
          </a:p>
          <a:p>
            <a:endParaRPr lang="en-US" dirty="0"/>
          </a:p>
        </p:txBody>
      </p:sp>
      <p:sp>
        <p:nvSpPr>
          <p:cNvPr id="27" name="Smiley Face 26">
            <a:extLst>
              <a:ext uri="{FF2B5EF4-FFF2-40B4-BE49-F238E27FC236}">
                <a16:creationId xmlns:a16="http://schemas.microsoft.com/office/drawing/2014/main" id="{D8B69DF1-AAFE-F84C-F246-3D579895FCFB}"/>
              </a:ext>
            </a:extLst>
          </p:cNvPr>
          <p:cNvSpPr/>
          <p:nvPr/>
        </p:nvSpPr>
        <p:spPr>
          <a:xfrm>
            <a:off x="4923773" y="4481564"/>
            <a:ext cx="593915" cy="554647"/>
          </a:xfrm>
          <a:prstGeom prst="smileyFac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D8BEDD8-6E3E-058E-D2D5-75CA85AF995D}"/>
              </a:ext>
            </a:extLst>
          </p:cNvPr>
          <p:cNvSpPr txBox="1"/>
          <p:nvPr/>
        </p:nvSpPr>
        <p:spPr>
          <a:xfrm>
            <a:off x="624416" y="1336257"/>
            <a:ext cx="10943167" cy="646331"/>
          </a:xfrm>
          <a:prstGeom prst="rect">
            <a:avLst/>
          </a:prstGeom>
          <a:noFill/>
        </p:spPr>
        <p:txBody>
          <a:bodyPr wrap="square" rtlCol="0">
            <a:spAutoFit/>
          </a:bodyPr>
          <a:lstStyle/>
          <a:p>
            <a:r>
              <a:rPr lang="en-US" dirty="0"/>
              <a:t>Reminder: In a “vernier scan” (or Van-der-Meer scan) one beam is swept across the other step-by-step while monitoring the collision rates</a:t>
            </a:r>
          </a:p>
        </p:txBody>
      </p:sp>
      <p:cxnSp>
        <p:nvCxnSpPr>
          <p:cNvPr id="30" name="Straight Arrow Connector 29">
            <a:extLst>
              <a:ext uri="{FF2B5EF4-FFF2-40B4-BE49-F238E27FC236}">
                <a16:creationId xmlns:a16="http://schemas.microsoft.com/office/drawing/2014/main" id="{FE14AA1D-A482-9681-001B-6EFD0784265D}"/>
              </a:ext>
            </a:extLst>
          </p:cNvPr>
          <p:cNvCxnSpPr/>
          <p:nvPr/>
        </p:nvCxnSpPr>
        <p:spPr>
          <a:xfrm>
            <a:off x="1365956" y="2596444"/>
            <a:ext cx="0" cy="34544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23B2AB2-FAC2-0EAC-7333-C08B42C3277E}"/>
              </a:ext>
            </a:extLst>
          </p:cNvPr>
          <p:cNvSpPr txBox="1"/>
          <p:nvPr/>
        </p:nvSpPr>
        <p:spPr>
          <a:xfrm>
            <a:off x="571500" y="3727938"/>
            <a:ext cx="794456" cy="830997"/>
          </a:xfrm>
          <a:prstGeom prst="rect">
            <a:avLst/>
          </a:prstGeom>
          <a:noFill/>
        </p:spPr>
        <p:txBody>
          <a:bodyPr wrap="square" rtlCol="0">
            <a:spAutoFit/>
          </a:bodyPr>
          <a:lstStyle/>
          <a:p>
            <a:r>
              <a:rPr lang="en-US" sz="1200" dirty="0"/>
              <a:t>Distance between the two beams</a:t>
            </a:r>
          </a:p>
        </p:txBody>
      </p:sp>
    </p:spTree>
    <p:extLst>
      <p:ext uri="{BB962C8B-B14F-4D97-AF65-F5344CB8AC3E}">
        <p14:creationId xmlns:p14="http://schemas.microsoft.com/office/powerpoint/2010/main" val="2070473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A9C6A-4E95-8B8D-CAFA-F0014E3A1A8E}"/>
              </a:ext>
            </a:extLst>
          </p:cNvPr>
          <p:cNvSpPr>
            <a:spLocks noGrp="1"/>
          </p:cNvSpPr>
          <p:nvPr>
            <p:ph type="title"/>
          </p:nvPr>
        </p:nvSpPr>
        <p:spPr>
          <a:xfrm>
            <a:off x="571500" y="365125"/>
            <a:ext cx="11049000" cy="1325563"/>
          </a:xfrm>
        </p:spPr>
        <p:txBody>
          <a:bodyPr/>
          <a:lstStyle/>
          <a:p>
            <a:r>
              <a:rPr lang="en-US" dirty="0"/>
              <a:t>Vernier Scans (</a:t>
            </a:r>
            <a:r>
              <a:rPr lang="en-US" sz="3200" dirty="0"/>
              <a:t>LISA(*) enters the stage</a:t>
            </a:r>
            <a:r>
              <a:rPr lang="en-US" dirty="0"/>
              <a:t>)</a:t>
            </a:r>
          </a:p>
        </p:txBody>
      </p:sp>
      <p:pic>
        <p:nvPicPr>
          <p:cNvPr id="10" name="Content Placeholder 9" descr="Chart, line chart&#10;&#10;AI-generated content may be incorrect.">
            <a:extLst>
              <a:ext uri="{FF2B5EF4-FFF2-40B4-BE49-F238E27FC236}">
                <a16:creationId xmlns:a16="http://schemas.microsoft.com/office/drawing/2014/main" id="{222E1912-EBB7-FA67-2F96-684ADF8CFDB1}"/>
              </a:ext>
            </a:extLst>
          </p:cNvPr>
          <p:cNvPicPr>
            <a:picLocks noGrp="1" noChangeAspect="1"/>
          </p:cNvPicPr>
          <p:nvPr>
            <p:ph sz="quarter" idx="4"/>
          </p:nvPr>
        </p:nvPicPr>
        <p:blipFill>
          <a:blip r:embed="rId2"/>
          <a:stretch>
            <a:fillRect/>
          </a:stretch>
        </p:blipFill>
        <p:spPr>
          <a:xfrm>
            <a:off x="674429" y="2260880"/>
            <a:ext cx="3182885" cy="3387252"/>
          </a:xfrm>
          <a:prstGeom prst="rect">
            <a:avLst/>
          </a:prstGeom>
        </p:spPr>
      </p:pic>
      <p:sp>
        <p:nvSpPr>
          <p:cNvPr id="7" name="Slide Number Placeholder 6">
            <a:extLst>
              <a:ext uri="{FF2B5EF4-FFF2-40B4-BE49-F238E27FC236}">
                <a16:creationId xmlns:a16="http://schemas.microsoft.com/office/drawing/2014/main" id="{ADAD0FE7-B692-F6CE-1C95-83E3AAAC3AF5}"/>
              </a:ext>
            </a:extLst>
          </p:cNvPr>
          <p:cNvSpPr>
            <a:spLocks noGrp="1"/>
          </p:cNvSpPr>
          <p:nvPr>
            <p:ph type="sldNum" sz="quarter" idx="10"/>
          </p:nvPr>
        </p:nvSpPr>
        <p:spPr/>
        <p:txBody>
          <a:bodyPr/>
          <a:lstStyle/>
          <a:p>
            <a:fld id="{933A556B-7C63-244D-9B7C-B0EA8042B330}" type="slidenum">
              <a:rPr lang="en-US" smtClean="0"/>
              <a:pPr/>
              <a:t>7</a:t>
            </a:fld>
            <a:endParaRPr lang="en-US" sz="1000" dirty="0"/>
          </a:p>
        </p:txBody>
      </p:sp>
      <p:pic>
        <p:nvPicPr>
          <p:cNvPr id="8" name="Content Placeholder 4" descr="Chart&#10;&#10;AI-generated content may be incorrect.">
            <a:extLst>
              <a:ext uri="{FF2B5EF4-FFF2-40B4-BE49-F238E27FC236}">
                <a16:creationId xmlns:a16="http://schemas.microsoft.com/office/drawing/2014/main" id="{717C8200-6384-48D6-82E9-3777A5AD7D41}"/>
              </a:ext>
            </a:extLst>
          </p:cNvPr>
          <p:cNvPicPr>
            <a:picLocks noGrp="1" noChangeAspect="1"/>
          </p:cNvPicPr>
          <p:nvPr>
            <p:ph sz="half" idx="2"/>
          </p:nvPr>
        </p:nvPicPr>
        <p:blipFill>
          <a:blip r:embed="rId3"/>
          <a:stretch>
            <a:fillRect/>
          </a:stretch>
        </p:blipFill>
        <p:spPr>
          <a:xfrm>
            <a:off x="7867734" y="2260879"/>
            <a:ext cx="4324266" cy="3387253"/>
          </a:xfrm>
          <a:prstGeom prst="rect">
            <a:avLst/>
          </a:prstGeom>
        </p:spPr>
      </p:pic>
      <p:sp>
        <p:nvSpPr>
          <p:cNvPr id="12" name="Text Placeholder 11">
            <a:extLst>
              <a:ext uri="{FF2B5EF4-FFF2-40B4-BE49-F238E27FC236}">
                <a16:creationId xmlns:a16="http://schemas.microsoft.com/office/drawing/2014/main" id="{82C2A3F6-C5A1-993B-E418-32B70571EAF7}"/>
              </a:ext>
            </a:extLst>
          </p:cNvPr>
          <p:cNvSpPr>
            <a:spLocks noGrp="1"/>
          </p:cNvSpPr>
          <p:nvPr>
            <p:ph type="body" idx="1"/>
          </p:nvPr>
        </p:nvSpPr>
        <p:spPr>
          <a:xfrm>
            <a:off x="571500" y="1681163"/>
            <a:ext cx="5157787" cy="476821"/>
          </a:xfrm>
        </p:spPr>
        <p:txBody>
          <a:bodyPr/>
          <a:lstStyle/>
          <a:p>
            <a:r>
              <a:rPr lang="en-US" dirty="0"/>
              <a:t>LISA</a:t>
            </a:r>
          </a:p>
        </p:txBody>
      </p:sp>
      <p:sp>
        <p:nvSpPr>
          <p:cNvPr id="13" name="TextBox 12">
            <a:extLst>
              <a:ext uri="{FF2B5EF4-FFF2-40B4-BE49-F238E27FC236}">
                <a16:creationId xmlns:a16="http://schemas.microsoft.com/office/drawing/2014/main" id="{1AC1B42B-EE62-F7CB-1317-400EEDB82CFF}"/>
              </a:ext>
            </a:extLst>
          </p:cNvPr>
          <p:cNvSpPr txBox="1"/>
          <p:nvPr/>
        </p:nvSpPr>
        <p:spPr>
          <a:xfrm>
            <a:off x="4303776" y="1639739"/>
            <a:ext cx="3584448" cy="5016758"/>
          </a:xfrm>
          <a:prstGeom prst="rect">
            <a:avLst/>
          </a:prstGeom>
          <a:noFill/>
        </p:spPr>
        <p:txBody>
          <a:bodyPr wrap="square" rtlCol="0">
            <a:spAutoFit/>
          </a:bodyPr>
          <a:lstStyle/>
          <a:p>
            <a:r>
              <a:rPr lang="en-US" sz="2000" dirty="0"/>
              <a:t>Lisa was used to</a:t>
            </a:r>
          </a:p>
          <a:p>
            <a:pPr marL="285750" indent="-285750">
              <a:buFont typeface="Arial" panose="020B0604020202020204" pitchFamily="34" charset="0"/>
              <a:buChar char="•"/>
            </a:pPr>
            <a:r>
              <a:rPr lang="en-US" sz="2000" dirty="0"/>
              <a:t>Optimize (all IRs)</a:t>
            </a:r>
          </a:p>
          <a:p>
            <a:pPr marL="285750" indent="-285750">
              <a:buFont typeface="Arial" panose="020B0604020202020204" pitchFamily="34" charset="0"/>
              <a:buChar char="•"/>
            </a:pPr>
            <a:r>
              <a:rPr lang="en-US" sz="2000" dirty="0"/>
              <a:t>Keep reduced max. rates</a:t>
            </a:r>
          </a:p>
          <a:p>
            <a:pPr marL="285750" indent="-285750">
              <a:buFont typeface="Arial" panose="020B0604020202020204" pitchFamily="34" charset="0"/>
              <a:buChar char="•"/>
            </a:pPr>
            <a:r>
              <a:rPr lang="en-US" sz="2000" dirty="0"/>
              <a:t>Steer</a:t>
            </a:r>
          </a:p>
          <a:p>
            <a:pPr marL="285750" indent="-285750">
              <a:buFont typeface="Arial" panose="020B0604020202020204" pitchFamily="34" charset="0"/>
              <a:buChar char="•"/>
            </a:pPr>
            <a:r>
              <a:rPr lang="en-US" sz="2000" dirty="0"/>
              <a:t>Vernier scans</a:t>
            </a:r>
          </a:p>
          <a:p>
            <a:endParaRPr lang="en-US" sz="2000" dirty="0"/>
          </a:p>
          <a:p>
            <a:r>
              <a:rPr lang="en-US" sz="2000" dirty="0"/>
              <a:t>In 2000 (the first physics run) 8 scans were performed.  In total over the years and for all experiments, several hundred scans were performed and analyzed. Vernier scans were used early to measure transverse emittances and confirm IPM results. LISA automated the process. </a:t>
            </a:r>
          </a:p>
        </p:txBody>
      </p:sp>
      <p:sp>
        <p:nvSpPr>
          <p:cNvPr id="18" name="TextBox 17">
            <a:extLst>
              <a:ext uri="{FF2B5EF4-FFF2-40B4-BE49-F238E27FC236}">
                <a16:creationId xmlns:a16="http://schemas.microsoft.com/office/drawing/2014/main" id="{B5ED9B29-3C00-4F6A-0249-469B2D63F45A}"/>
              </a:ext>
            </a:extLst>
          </p:cNvPr>
          <p:cNvSpPr txBox="1"/>
          <p:nvPr/>
        </p:nvSpPr>
        <p:spPr>
          <a:xfrm>
            <a:off x="8194887" y="5908100"/>
            <a:ext cx="2993127" cy="584775"/>
          </a:xfrm>
          <a:prstGeom prst="rect">
            <a:avLst/>
          </a:prstGeom>
          <a:noFill/>
        </p:spPr>
        <p:txBody>
          <a:bodyPr wrap="none" rtlCol="0">
            <a:spAutoFit/>
          </a:bodyPr>
          <a:lstStyle/>
          <a:p>
            <a:r>
              <a:rPr lang="en-US" sz="1600" dirty="0"/>
              <a:t>(*) “</a:t>
            </a:r>
            <a:r>
              <a:rPr lang="en-US" sz="1600" b="1" dirty="0">
                <a:solidFill>
                  <a:srgbClr val="0070C0"/>
                </a:solidFill>
              </a:rPr>
              <a:t>L</a:t>
            </a:r>
            <a:r>
              <a:rPr lang="en-US" sz="1600" dirty="0"/>
              <a:t>uminosity and </a:t>
            </a:r>
            <a:r>
              <a:rPr lang="en-US" sz="1600" b="1" dirty="0">
                <a:solidFill>
                  <a:srgbClr val="0070C0"/>
                </a:solidFill>
              </a:rPr>
              <a:t>I</a:t>
            </a:r>
            <a:r>
              <a:rPr lang="en-US" sz="1600" dirty="0"/>
              <a:t>nteraction </a:t>
            </a:r>
          </a:p>
          <a:p>
            <a:r>
              <a:rPr lang="en-US" sz="1600" dirty="0"/>
              <a:t>Region </a:t>
            </a:r>
            <a:r>
              <a:rPr lang="en-US" sz="1600" b="1" dirty="0">
                <a:solidFill>
                  <a:srgbClr val="0070C0"/>
                </a:solidFill>
              </a:rPr>
              <a:t>S</a:t>
            </a:r>
            <a:r>
              <a:rPr lang="en-US" sz="1600" dirty="0"/>
              <a:t>teering </a:t>
            </a:r>
            <a:r>
              <a:rPr lang="en-US" sz="1600" b="1" dirty="0">
                <a:solidFill>
                  <a:srgbClr val="0070C0"/>
                </a:solidFill>
              </a:rPr>
              <a:t>A</a:t>
            </a:r>
            <a:r>
              <a:rPr lang="en-US" sz="1600" dirty="0"/>
              <a:t>pplication”</a:t>
            </a:r>
          </a:p>
        </p:txBody>
      </p:sp>
    </p:spTree>
    <p:extLst>
      <p:ext uri="{BB962C8B-B14F-4D97-AF65-F5344CB8AC3E}">
        <p14:creationId xmlns:p14="http://schemas.microsoft.com/office/powerpoint/2010/main" val="3154625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6E292-BA95-70BE-EAF6-06A065B6DE7C}"/>
              </a:ext>
            </a:extLst>
          </p:cNvPr>
          <p:cNvSpPr>
            <a:spLocks noGrp="1"/>
          </p:cNvSpPr>
          <p:nvPr>
            <p:ph type="title"/>
          </p:nvPr>
        </p:nvSpPr>
        <p:spPr>
          <a:xfrm>
            <a:off x="611907" y="240947"/>
            <a:ext cx="10515600" cy="696031"/>
          </a:xfrm>
        </p:spPr>
        <p:txBody>
          <a:bodyPr/>
          <a:lstStyle/>
          <a:p>
            <a:r>
              <a:rPr lang="en-US" dirty="0"/>
              <a:t>Getting more sophisticated</a:t>
            </a:r>
          </a:p>
        </p:txBody>
      </p:sp>
      <p:pic>
        <p:nvPicPr>
          <p:cNvPr id="10" name="Content Placeholder 9" descr="Chart, line chart&#10;&#10;AI-generated content may be incorrect.">
            <a:extLst>
              <a:ext uri="{FF2B5EF4-FFF2-40B4-BE49-F238E27FC236}">
                <a16:creationId xmlns:a16="http://schemas.microsoft.com/office/drawing/2014/main" id="{7B11A428-4FB9-3642-3F2A-90F6113F1B5B}"/>
              </a:ext>
            </a:extLst>
          </p:cNvPr>
          <p:cNvPicPr>
            <a:picLocks noGrp="1" noChangeAspect="1"/>
          </p:cNvPicPr>
          <p:nvPr>
            <p:ph sz="quarter" idx="4"/>
          </p:nvPr>
        </p:nvPicPr>
        <p:blipFill>
          <a:blip r:embed="rId2"/>
          <a:stretch>
            <a:fillRect/>
          </a:stretch>
        </p:blipFill>
        <p:spPr>
          <a:xfrm>
            <a:off x="8306049" y="1083733"/>
            <a:ext cx="2821457" cy="3684588"/>
          </a:xfrm>
          <a:prstGeom prst="rect">
            <a:avLst/>
          </a:prstGeom>
        </p:spPr>
      </p:pic>
      <p:sp>
        <p:nvSpPr>
          <p:cNvPr id="7" name="Slide Number Placeholder 6">
            <a:extLst>
              <a:ext uri="{FF2B5EF4-FFF2-40B4-BE49-F238E27FC236}">
                <a16:creationId xmlns:a16="http://schemas.microsoft.com/office/drawing/2014/main" id="{F0E4196D-72BB-D46D-4CAA-34F92384EFF0}"/>
              </a:ext>
            </a:extLst>
          </p:cNvPr>
          <p:cNvSpPr>
            <a:spLocks noGrp="1"/>
          </p:cNvSpPr>
          <p:nvPr>
            <p:ph type="sldNum" sz="quarter" idx="10"/>
          </p:nvPr>
        </p:nvSpPr>
        <p:spPr/>
        <p:txBody>
          <a:bodyPr/>
          <a:lstStyle/>
          <a:p>
            <a:fld id="{933A556B-7C63-244D-9B7C-B0EA8042B330}" type="slidenum">
              <a:rPr lang="en-US" smtClean="0"/>
              <a:pPr/>
              <a:t>8</a:t>
            </a:fld>
            <a:endParaRPr lang="en-US" sz="1000" dirty="0"/>
          </a:p>
        </p:txBody>
      </p:sp>
      <p:pic>
        <p:nvPicPr>
          <p:cNvPr id="8" name="Content Placeholder 7" descr="Chart, line chart&#10;&#10;AI-generated content may be incorrect.">
            <a:extLst>
              <a:ext uri="{FF2B5EF4-FFF2-40B4-BE49-F238E27FC236}">
                <a16:creationId xmlns:a16="http://schemas.microsoft.com/office/drawing/2014/main" id="{DEA4DB5F-ED6C-33A2-6D50-B936F623744B}"/>
              </a:ext>
            </a:extLst>
          </p:cNvPr>
          <p:cNvPicPr>
            <a:picLocks noGrp="1" noChangeAspect="1"/>
          </p:cNvPicPr>
          <p:nvPr>
            <p:ph sz="half" idx="2"/>
          </p:nvPr>
        </p:nvPicPr>
        <p:blipFill>
          <a:blip r:embed="rId3"/>
          <a:stretch>
            <a:fillRect/>
          </a:stretch>
        </p:blipFill>
        <p:spPr>
          <a:xfrm>
            <a:off x="655489" y="1177406"/>
            <a:ext cx="3058418" cy="3318629"/>
          </a:xfrm>
          <a:prstGeom prst="rect">
            <a:avLst/>
          </a:prstGeom>
        </p:spPr>
      </p:pic>
      <p:pic>
        <p:nvPicPr>
          <p:cNvPr id="12" name="Picture 11" descr="Chart, line chart&#10;&#10;AI-generated content may be incorrect.">
            <a:extLst>
              <a:ext uri="{FF2B5EF4-FFF2-40B4-BE49-F238E27FC236}">
                <a16:creationId xmlns:a16="http://schemas.microsoft.com/office/drawing/2014/main" id="{D36206E2-1976-F34B-5B44-6A73AD79F3D1}"/>
              </a:ext>
            </a:extLst>
          </p:cNvPr>
          <p:cNvPicPr>
            <a:picLocks noChangeAspect="1"/>
          </p:cNvPicPr>
          <p:nvPr/>
        </p:nvPicPr>
        <p:blipFill>
          <a:blip r:embed="rId4"/>
          <a:stretch>
            <a:fillRect/>
          </a:stretch>
        </p:blipFill>
        <p:spPr>
          <a:xfrm>
            <a:off x="4357909" y="1083733"/>
            <a:ext cx="3304138" cy="3505974"/>
          </a:xfrm>
          <a:prstGeom prst="rect">
            <a:avLst/>
          </a:prstGeom>
        </p:spPr>
      </p:pic>
      <p:sp>
        <p:nvSpPr>
          <p:cNvPr id="13" name="TextBox 12">
            <a:extLst>
              <a:ext uri="{FF2B5EF4-FFF2-40B4-BE49-F238E27FC236}">
                <a16:creationId xmlns:a16="http://schemas.microsoft.com/office/drawing/2014/main" id="{35D83D92-EBFE-984B-F34B-367F96F2236B}"/>
              </a:ext>
            </a:extLst>
          </p:cNvPr>
          <p:cNvSpPr txBox="1"/>
          <p:nvPr/>
        </p:nvSpPr>
        <p:spPr>
          <a:xfrm>
            <a:off x="2184698" y="4803431"/>
            <a:ext cx="9007833" cy="2031325"/>
          </a:xfrm>
          <a:prstGeom prst="rect">
            <a:avLst/>
          </a:prstGeom>
          <a:noFill/>
        </p:spPr>
        <p:txBody>
          <a:bodyPr wrap="square" rtlCol="0">
            <a:spAutoFit/>
          </a:bodyPr>
          <a:lstStyle/>
          <a:p>
            <a:pPr marL="285750" indent="-285750">
              <a:buFont typeface="Arial" panose="020B0604020202020204" pitchFamily="34" charset="0"/>
              <a:buChar char="•"/>
            </a:pPr>
            <a:r>
              <a:rPr lang="en-US" dirty="0"/>
              <a:t>Vernier scans were routinely used to calibrate experimental detectors (ZDC, BBC, MBD, VPD). They were done in every RHIC run (except for the lowest energies) and measured the effective cross section. Numerous publications were based on them. </a:t>
            </a:r>
          </a:p>
          <a:p>
            <a:pPr marL="285750" indent="-285750">
              <a:buFont typeface="Arial" panose="020B0604020202020204" pitchFamily="34" charset="0"/>
              <a:buChar char="•"/>
            </a:pPr>
            <a:r>
              <a:rPr lang="en-US" dirty="0"/>
              <a:t>Additional Functionalities: </a:t>
            </a:r>
          </a:p>
          <a:p>
            <a:pPr marL="742950" lvl="1" indent="-285750">
              <a:buFont typeface="Arial" panose="020B0604020202020204" pitchFamily="34" charset="0"/>
              <a:buChar char="•"/>
            </a:pPr>
            <a:r>
              <a:rPr lang="en-US" dirty="0"/>
              <a:t>Single and dual Gauss fit functions </a:t>
            </a:r>
          </a:p>
          <a:p>
            <a:pPr marL="742950" lvl="1" indent="-285750">
              <a:buFont typeface="Arial" panose="020B0604020202020204" pitchFamily="34" charset="0"/>
              <a:buChar char="•"/>
            </a:pPr>
            <a:r>
              <a:rPr lang="en-US" dirty="0"/>
              <a:t>Measured vs. set separation of beams, both beams or one, </a:t>
            </a:r>
            <a:r>
              <a:rPr lang="en-US" dirty="0" err="1"/>
              <a:t>chosing</a:t>
            </a:r>
            <a:r>
              <a:rPr lang="en-US" dirty="0"/>
              <a:t> from beam current monitors etc.</a:t>
            </a:r>
          </a:p>
        </p:txBody>
      </p:sp>
    </p:spTree>
    <p:extLst>
      <p:ext uri="{BB962C8B-B14F-4D97-AF65-F5344CB8AC3E}">
        <p14:creationId xmlns:p14="http://schemas.microsoft.com/office/powerpoint/2010/main" val="2636239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9D052-1849-952E-F070-8379CF7BB32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A6C98A8-8811-A6D2-CCFB-8DFCA1206884}"/>
              </a:ext>
            </a:extLst>
          </p:cNvPr>
          <p:cNvSpPr>
            <a:spLocks noGrp="1"/>
          </p:cNvSpPr>
          <p:nvPr>
            <p:ph type="sldNum" sz="quarter" idx="4"/>
          </p:nvPr>
        </p:nvSpPr>
        <p:spPr/>
        <p:txBody>
          <a:bodyPr/>
          <a:lstStyle/>
          <a:p>
            <a:fld id="{933A556B-7C63-244D-9B7C-B0EA8042B330}" type="slidenum">
              <a:rPr lang="en-US" smtClean="0"/>
              <a:pPr/>
              <a:t>9</a:t>
            </a:fld>
            <a:endParaRPr lang="en-US" dirty="0">
              <a:solidFill>
                <a:schemeClr val="bg1"/>
              </a:solidFill>
            </a:endParaRPr>
          </a:p>
        </p:txBody>
      </p:sp>
      <p:sp>
        <p:nvSpPr>
          <p:cNvPr id="2" name="Title 1">
            <a:extLst>
              <a:ext uri="{FF2B5EF4-FFF2-40B4-BE49-F238E27FC236}">
                <a16:creationId xmlns:a16="http://schemas.microsoft.com/office/drawing/2014/main" id="{53198BF7-6D21-4EF9-6CB3-4DB603BB0559}"/>
              </a:ext>
            </a:extLst>
          </p:cNvPr>
          <p:cNvSpPr>
            <a:spLocks noGrp="1"/>
          </p:cNvSpPr>
          <p:nvPr>
            <p:ph type="ctrTitle"/>
          </p:nvPr>
        </p:nvSpPr>
        <p:spPr/>
        <p:txBody>
          <a:bodyPr/>
          <a:lstStyle/>
          <a:p>
            <a:r>
              <a:rPr lang="en-US" dirty="0"/>
              <a:t>Collimators &amp; Crystals</a:t>
            </a:r>
          </a:p>
        </p:txBody>
      </p:sp>
    </p:spTree>
    <p:extLst>
      <p:ext uri="{BB962C8B-B14F-4D97-AF65-F5344CB8AC3E}">
        <p14:creationId xmlns:p14="http://schemas.microsoft.com/office/powerpoint/2010/main" val="3803077453"/>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5" id="{02B1611D-C42F-0A41-BAED-D3B41970EBE3}" vid="{7E203859-C242-EE45-BB6D-C700A593D7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A54D97E143EA4E926C68983DDDF579" ma:contentTypeVersion="17" ma:contentTypeDescription="Create a new document." ma:contentTypeScope="" ma:versionID="5a85529b986798e0755c40ab8ece2df1">
  <xsd:schema xmlns:xsd="http://www.w3.org/2001/XMLSchema" xmlns:xs="http://www.w3.org/2001/XMLSchema" xmlns:p="http://schemas.microsoft.com/office/2006/metadata/properties" xmlns:ns3="b4cce93a-0467-4bfa-a4ef-ec0c05fb17a8" xmlns:ns4="90006a9c-ebef-4c87-9b52-c0eb4bdc4b3a" targetNamespace="http://schemas.microsoft.com/office/2006/metadata/properties" ma:root="true" ma:fieldsID="1a3c4c649ea10c139ab9697ab876c8c4" ns3:_="" ns4:_="">
    <xsd:import namespace="b4cce93a-0467-4bfa-a4ef-ec0c05fb17a8"/>
    <xsd:import namespace="90006a9c-ebef-4c87-9b52-c0eb4bdc4b3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3:_activity" minOccurs="0"/>
                <xsd:element ref="ns3:MediaServiceObjectDetectorVersions" minOccurs="0"/>
                <xsd:element ref="ns3:MediaServiceSystemTag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cce93a-0467-4bfa-a4ef-ec0c05fb17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0006a9c-ebef-4c87-9b52-c0eb4bdc4b3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4cce93a-0467-4bfa-a4ef-ec0c05fb17a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0CA941-A065-4A7E-834E-B4486ABB0F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cce93a-0467-4bfa-a4ef-ec0c05fb17a8"/>
    <ds:schemaRef ds:uri="90006a9c-ebef-4c87-9b52-c0eb4bdc4b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2E7917-109D-46F1-9AB8-E57287AD6F33}">
  <ds:schemaRefs>
    <ds:schemaRef ds:uri="http://purl.org/dc/terms/"/>
    <ds:schemaRef ds:uri="http://schemas.microsoft.com/office/2006/documentManagement/types"/>
    <ds:schemaRef ds:uri="http://purl.org/dc/dcmitype/"/>
    <ds:schemaRef ds:uri="http://schemas.openxmlformats.org/package/2006/metadata/core-properties"/>
    <ds:schemaRef ds:uri="http://www.w3.org/XML/1998/namespace"/>
    <ds:schemaRef ds:uri="90006a9c-ebef-4c87-9b52-c0eb4bdc4b3a"/>
    <ds:schemaRef ds:uri="http://purl.org/dc/elements/1.1/"/>
    <ds:schemaRef ds:uri="http://schemas.microsoft.com/office/infopath/2007/PartnerControls"/>
    <ds:schemaRef ds:uri="b4cce93a-0467-4bfa-a4ef-ec0c05fb17a8"/>
    <ds:schemaRef ds:uri="http://schemas.microsoft.com/office/2006/metadata/properties"/>
  </ds:schemaRefs>
</ds:datastoreItem>
</file>

<file path=customXml/itemProps3.xml><?xml version="1.0" encoding="utf-8"?>
<ds:datastoreItem xmlns:ds="http://schemas.openxmlformats.org/officeDocument/2006/customXml" ds:itemID="{9C5C0AF1-7EA9-4F2F-A612-04226592A842}">
  <ds:schemaRefs>
    <ds:schemaRef ds:uri="http://schemas.microsoft.com/sharepoint/v3/contenttype/forms"/>
  </ds:schemaRefs>
</ds:datastoreItem>
</file>

<file path=docMetadata/LabelInfo.xml><?xml version="1.0" encoding="utf-8"?>
<clbl:labelList xmlns:clbl="http://schemas.microsoft.com/office/2020/mipLabelMetadata">
  <clbl:label id="{89561e60-dc75-4c28-a1c9-2e8d8870196b}" enabled="0" method="" siteId="{89561e60-dc75-4c28-a1c9-2e8d8870196b}" removed="1"/>
</clbl:labelList>
</file>

<file path=docProps/app.xml><?xml version="1.0" encoding="utf-8"?>
<Properties xmlns="http://schemas.openxmlformats.org/officeDocument/2006/extended-properties" xmlns:vt="http://schemas.openxmlformats.org/officeDocument/2006/docPropsVTypes">
  <Template>bnl-ppt-template-widescreen</Template>
  <TotalTime>4866</TotalTime>
  <Words>984</Words>
  <Application>Microsoft Macintosh PowerPoint</Application>
  <PresentationFormat>Widescreen</PresentationFormat>
  <Paragraphs>126</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Wingdings</vt:lpstr>
      <vt:lpstr>BNL</vt:lpstr>
      <vt:lpstr>Collisions, Correctors, Collimators and Crystals  </vt:lpstr>
      <vt:lpstr>Circulating beam in 1999!!!</vt:lpstr>
      <vt:lpstr>Collisions &amp; Correctors</vt:lpstr>
      <vt:lpstr>Collision: Steering and Optimization </vt:lpstr>
      <vt:lpstr>Machine-Detector collaboration:</vt:lpstr>
      <vt:lpstr>Vernier Scans: done in every RHIC run</vt:lpstr>
      <vt:lpstr>Vernier Scans (LISA(*) enters the stage)</vt:lpstr>
      <vt:lpstr>Getting more sophisticated</vt:lpstr>
      <vt:lpstr>Collimators &amp; Crystals</vt:lpstr>
      <vt:lpstr>Collimators </vt:lpstr>
      <vt:lpstr>Added beam instrumentation</vt:lpstr>
      <vt:lpstr>The Crystal</vt:lpstr>
      <vt:lpstr>Crystal Collimator in RHIC</vt:lpstr>
      <vt:lpstr>Conventional 2-Stage System (2003+):</vt:lpstr>
      <vt:lpstr>Collimation efficiency: it varies</vt:lpstr>
      <vt:lpstr>Another waterfall image used during early RHIC operation:</vt:lpstr>
      <vt:lpstr>ARTUS + collimators = gap cleaner</vt:lpstr>
      <vt:lpstr>And then there were pre-fires(*) …  </vt:lpstr>
      <vt:lpstr>To Summarize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Blas, Christina</dc:creator>
  <cp:keywords/>
  <dc:description/>
  <cp:lastModifiedBy>Peggs, Stephen G</cp:lastModifiedBy>
  <cp:revision>23</cp:revision>
  <dcterms:created xsi:type="dcterms:W3CDTF">2026-06-17T16:35:07Z</dcterms:created>
  <dcterms:modified xsi:type="dcterms:W3CDTF">2026-07-05T22:11:24Z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0x01010031A54D97E143EA4E926C68983DDDF579</vt:lpwstr>
  </property>
</Properties>
</file>