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64" r:id="rId2"/>
    <p:sldId id="384" r:id="rId3"/>
    <p:sldId id="480" r:id="rId4"/>
    <p:sldId id="471" r:id="rId5"/>
    <p:sldId id="474" r:id="rId6"/>
    <p:sldId id="478" r:id="rId7"/>
    <p:sldId id="486" r:id="rId8"/>
    <p:sldId id="477" r:id="rId9"/>
    <p:sldId id="487" r:id="rId10"/>
    <p:sldId id="475" r:id="rId11"/>
    <p:sldId id="493" r:id="rId12"/>
    <p:sldId id="494" r:id="rId13"/>
    <p:sldId id="496" r:id="rId14"/>
    <p:sldId id="495" r:id="rId15"/>
    <p:sldId id="491" r:id="rId16"/>
    <p:sldId id="479" r:id="rId17"/>
    <p:sldId id="476" r:id="rId18"/>
    <p:sldId id="498" r:id="rId19"/>
    <p:sldId id="490" r:id="rId20"/>
    <p:sldId id="341" r:id="rId21"/>
    <p:sldId id="488" r:id="rId22"/>
    <p:sldId id="489" r:id="rId23"/>
    <p:sldId id="469" r:id="rId24"/>
    <p:sldId id="499" r:id="rId25"/>
    <p:sldId id="481" r:id="rId26"/>
    <p:sldId id="483" r:id="rId27"/>
    <p:sldId id="484" r:id="rId28"/>
    <p:sldId id="49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BC23E"/>
    <a:srgbClr val="FFFFAC"/>
    <a:srgbClr val="EC5F51"/>
    <a:srgbClr val="EADD69"/>
    <a:srgbClr val="FF0F12"/>
    <a:srgbClr val="FF2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8" autoAdjust="0"/>
    <p:restoredTop sz="96316" autoAdjust="0"/>
  </p:normalViewPr>
  <p:slideViewPr>
    <p:cSldViewPr snapToGrid="0" snapToObjects="1">
      <p:cViewPr>
        <p:scale>
          <a:sx n="100" d="100"/>
          <a:sy n="100" d="100"/>
        </p:scale>
        <p:origin x="3168" y="2760"/>
      </p:cViewPr>
      <p:guideLst>
        <p:guide orient="horz" pos="2160"/>
        <p:guide pos="2880"/>
      </p:guideLst>
    </p:cSldViewPr>
  </p:slideViewPr>
  <p:outlineViewPr>
    <p:cViewPr>
      <p:scale>
        <a:sx n="33" d="100"/>
        <a:sy n="33" d="100"/>
      </p:scale>
      <p:origin x="0" y="157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95D3ED-B69E-0543-967E-689D6B95B01B}" type="datetime1">
              <a:rPr lang="en-US" smtClean="0"/>
              <a:t>7/1/26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5F9F47-B8EC-4149-82F6-EC496197D455}" type="slidenum">
              <a:rPr lang="en-US" smtClean="0"/>
              <a:pPr/>
              <a:t>‹#›</a:t>
            </a:fld>
            <a:endParaRPr lang="en-US" dirty="0"/>
          </a:p>
        </p:txBody>
      </p:sp>
    </p:spTree>
    <p:extLst>
      <p:ext uri="{BB962C8B-B14F-4D97-AF65-F5344CB8AC3E}">
        <p14:creationId xmlns:p14="http://schemas.microsoft.com/office/powerpoint/2010/main" val="3562303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BA692-C797-F14C-A08F-A46A73303562}" type="datetime1">
              <a:rPr lang="en-US" smtClean="0"/>
              <a:t>7/1/26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A8D06-112D-2E4A-BA24-498C217393AA}" type="slidenum">
              <a:rPr lang="en-US" smtClean="0"/>
              <a:pPr/>
              <a:t>‹#›</a:t>
            </a:fld>
            <a:endParaRPr lang="en-US" dirty="0"/>
          </a:p>
        </p:txBody>
      </p:sp>
    </p:spTree>
    <p:extLst>
      <p:ext uri="{BB962C8B-B14F-4D97-AF65-F5344CB8AC3E}">
        <p14:creationId xmlns:p14="http://schemas.microsoft.com/office/powerpoint/2010/main" val="13978292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A8D06-112D-2E4A-BA24-498C217393AA}" type="slidenum">
              <a:rPr lang="en-US" smtClean="0"/>
              <a:pPr/>
              <a:t>5</a:t>
            </a:fld>
            <a:endParaRPr lang="en-US" dirty="0"/>
          </a:p>
        </p:txBody>
      </p:sp>
    </p:spTree>
    <p:extLst>
      <p:ext uri="{BB962C8B-B14F-4D97-AF65-F5344CB8AC3E}">
        <p14:creationId xmlns:p14="http://schemas.microsoft.com/office/powerpoint/2010/main" val="131729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A8D06-112D-2E4A-BA24-498C217393AA}" type="slidenum">
              <a:rPr lang="en-US" smtClean="0"/>
              <a:pPr/>
              <a:t>14</a:t>
            </a:fld>
            <a:endParaRPr lang="en-US" dirty="0"/>
          </a:p>
        </p:txBody>
      </p:sp>
    </p:spTree>
    <p:extLst>
      <p:ext uri="{BB962C8B-B14F-4D97-AF65-F5344CB8AC3E}">
        <p14:creationId xmlns:p14="http://schemas.microsoft.com/office/powerpoint/2010/main" val="391205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A8D06-112D-2E4A-BA24-498C217393AA}" type="slidenum">
              <a:rPr lang="en-US" smtClean="0"/>
              <a:pPr/>
              <a:t>18</a:t>
            </a:fld>
            <a:endParaRPr lang="en-US" dirty="0"/>
          </a:p>
        </p:txBody>
      </p:sp>
    </p:spTree>
    <p:extLst>
      <p:ext uri="{BB962C8B-B14F-4D97-AF65-F5344CB8AC3E}">
        <p14:creationId xmlns:p14="http://schemas.microsoft.com/office/powerpoint/2010/main" val="360167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0" y="6588670"/>
            <a:ext cx="1076960" cy="269330"/>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Dejan Trbojevic – RHIC fest July 9-10, 2026</a:t>
            </a:r>
          </a:p>
        </p:txBody>
      </p:sp>
      <p:sp>
        <p:nvSpPr>
          <p:cNvPr id="6" name="Slide Number Placeholder 5"/>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588670"/>
            <a:ext cx="1076960" cy="269330"/>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Dejan Trbojevic – RHIC fest July 9-10, 2026</a:t>
            </a:r>
          </a:p>
        </p:txBody>
      </p:sp>
      <p:sp>
        <p:nvSpPr>
          <p:cNvPr id="6" name="Slide Number Placeholder 5"/>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588670"/>
            <a:ext cx="1076960" cy="269330"/>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Dejan Trbojevic – RHIC fest July 9-10, 2026</a:t>
            </a:r>
          </a:p>
        </p:txBody>
      </p:sp>
      <p:sp>
        <p:nvSpPr>
          <p:cNvPr id="6" name="Slide Number Placeholder 5"/>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588670"/>
            <a:ext cx="1076960" cy="269330"/>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lvl1pPr>
              <a:defRPr lang="en-US" sz="1200" smtClean="0">
                <a:effectLst/>
              </a:defRPr>
            </a:lvl1pPr>
          </a:lstStyle>
          <a:p>
            <a:r>
              <a:rPr lang="en-US" dirty="0"/>
              <a:t>Dejan Trbojevic – RHIC fest July 9-10, 2026</a:t>
            </a:r>
          </a:p>
        </p:txBody>
      </p:sp>
      <p:sp>
        <p:nvSpPr>
          <p:cNvPr id="6" name="Slide Number Placeholder 5"/>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588670"/>
            <a:ext cx="1076960" cy="269330"/>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Dejan Trbojevic – RHIC fest July 9-10, 2026</a:t>
            </a:r>
          </a:p>
        </p:txBody>
      </p:sp>
      <p:sp>
        <p:nvSpPr>
          <p:cNvPr id="6" name="Slide Number Placeholder 5"/>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588670"/>
            <a:ext cx="1076960" cy="269330"/>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a:t>Dejan Trbojevic – RHIC fest July 9-10, 2026</a:t>
            </a:r>
          </a:p>
        </p:txBody>
      </p:sp>
      <p:sp>
        <p:nvSpPr>
          <p:cNvPr id="7" name="Slide Number Placeholder 6"/>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0" y="6588670"/>
            <a:ext cx="1076960" cy="269330"/>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dirty="0"/>
              <a:t>Dejan Trbojevic – RHIC fest July 9-10, 2026</a:t>
            </a:r>
          </a:p>
        </p:txBody>
      </p:sp>
      <p:sp>
        <p:nvSpPr>
          <p:cNvPr id="9" name="Slide Number Placeholder 8"/>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0" y="6588670"/>
            <a:ext cx="1076960" cy="269330"/>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dirty="0"/>
              <a:t>Dejan Trbojevic – RHIC fest July 9-10, 2026</a:t>
            </a:r>
          </a:p>
        </p:txBody>
      </p:sp>
      <p:sp>
        <p:nvSpPr>
          <p:cNvPr id="5" name="Slide Number Placeholder 4"/>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588670"/>
            <a:ext cx="1076960" cy="269330"/>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dirty="0"/>
              <a:t>Dejan Trbojevic – RHIC fest July 9-10, 2026</a:t>
            </a:r>
          </a:p>
        </p:txBody>
      </p:sp>
      <p:sp>
        <p:nvSpPr>
          <p:cNvPr id="4" name="Slide Number Placeholder 3"/>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588670"/>
            <a:ext cx="1076960" cy="269330"/>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a:t>Dejan Trbojevic – RHIC fest July 9-10, 2026</a:t>
            </a:r>
          </a:p>
        </p:txBody>
      </p:sp>
      <p:sp>
        <p:nvSpPr>
          <p:cNvPr id="7" name="Slide Number Placeholder 6"/>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588670"/>
            <a:ext cx="1076960" cy="269330"/>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a:t>Dejan Trbojevic – RHIC fest July 9-10, 2026</a:t>
            </a:r>
          </a:p>
        </p:txBody>
      </p:sp>
      <p:sp>
        <p:nvSpPr>
          <p:cNvPr id="7" name="Slide Number Placeholder 6"/>
          <p:cNvSpPr>
            <a:spLocks noGrp="1"/>
          </p:cNvSpPr>
          <p:nvPr>
            <p:ph type="sldNum" sz="quarter" idx="12"/>
          </p:nvPr>
        </p:nvSpPr>
        <p:spPr/>
        <p:txBody>
          <a:bodyPr/>
          <a:lstStyle/>
          <a:p>
            <a:fld id="{A22D51BC-D578-6941-8C86-C25354AB521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3203"/>
            <a:ext cx="9144000" cy="8644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256588" y="6588670"/>
            <a:ext cx="5444692" cy="269330"/>
          </a:xfrm>
          <a:prstGeom prst="rect">
            <a:avLst/>
          </a:prstGeom>
        </p:spPr>
        <p:txBody>
          <a:bodyPr vert="horz" lIns="91440" tIns="45720" rIns="91440" bIns="45720" rtlCol="0" anchor="ctr"/>
          <a:lstStyle>
            <a:lvl1pPr algn="ctr">
              <a:defRPr sz="1200">
                <a:solidFill>
                  <a:srgbClr val="000090"/>
                </a:solidFill>
              </a:defRPr>
            </a:lvl1pPr>
          </a:lstStyle>
          <a:p>
            <a:r>
              <a:rPr lang="en-US" dirty="0"/>
              <a:t>Dejan Trbojevic – RHIC fest July 9-10, 2026</a:t>
            </a:r>
          </a:p>
        </p:txBody>
      </p:sp>
      <p:sp>
        <p:nvSpPr>
          <p:cNvPr id="6" name="Slide Number Placeholder 5"/>
          <p:cNvSpPr>
            <a:spLocks noGrp="1"/>
          </p:cNvSpPr>
          <p:nvPr>
            <p:ph type="sldNum" sz="quarter" idx="4"/>
          </p:nvPr>
        </p:nvSpPr>
        <p:spPr>
          <a:xfrm>
            <a:off x="8056880" y="6588670"/>
            <a:ext cx="1087120" cy="269330"/>
          </a:xfrm>
          <a:prstGeom prst="rect">
            <a:avLst/>
          </a:prstGeom>
        </p:spPr>
        <p:txBody>
          <a:bodyPr vert="horz" lIns="91440" tIns="45720" rIns="91440" bIns="45720" rtlCol="0" anchor="ctr"/>
          <a:lstStyle>
            <a:lvl1pPr algn="r">
              <a:defRPr sz="1200">
                <a:solidFill>
                  <a:srgbClr val="000090"/>
                </a:solidFill>
              </a:defRPr>
            </a:lvl1pPr>
          </a:lstStyle>
          <a:p>
            <a:fld id="{A22D51BC-D578-6941-8C86-C25354AB521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hf hdr="0" dt="0"/>
  <p:txStyles>
    <p:titleStyle>
      <a:lvl1pPr algn="ctr" defTabSz="457200" rtl="0" eaLnBrk="1" latinLnBrk="0" hangingPunct="1">
        <a:spcBef>
          <a:spcPct val="0"/>
        </a:spcBef>
        <a:buNone/>
        <a:defRPr sz="2800" kern="1200">
          <a:solidFill>
            <a:srgbClr val="00009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rgbClr val="000090"/>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00009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00090"/>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000090"/>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00009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ss.fnal.gov/archive/1991/conf/Conf-91-155.pdf" TargetMode="External"/><Relationship Id="rId7" Type="http://schemas.microsoft.com/office/2007/relationships/hdphoto" Target="../media/hdphoto3.wdp"/><Relationship Id="rId2" Type="http://schemas.openxmlformats.org/officeDocument/2006/relationships/hyperlink" Target="https://beamdocs.fnal.gov/AD/DocDB/0000/000059/001/MI-0057.pdf"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www.agsrhichome.bnl.gov/RHIC/RAP/rhic_notes/RHIC-AP-1-177/RHIC-AP-108.pdf" TargetMode="External"/><Relationship Id="rId7" Type="http://schemas.openxmlformats.org/officeDocument/2006/relationships/image" Target="../media/image8.png"/><Relationship Id="rId2" Type="http://schemas.openxmlformats.org/officeDocument/2006/relationships/hyperlink" Target="https://link.aps.org/doi/10.1103/PhysRevSTAB.7.011001"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50477"/>
            <a:ext cx="9143999" cy="604206"/>
          </a:xfrm>
        </p:spPr>
        <p:txBody>
          <a:bodyPr>
            <a:normAutofit fontScale="90000"/>
          </a:bodyPr>
          <a:lstStyle/>
          <a:p>
            <a:r>
              <a:rPr lang="en-US" sz="3600" dirty="0"/>
              <a:t>Building and Commissioning RHIC</a:t>
            </a:r>
          </a:p>
        </p:txBody>
      </p:sp>
      <p:sp>
        <p:nvSpPr>
          <p:cNvPr id="5" name="Slide Number Placeholder 4"/>
          <p:cNvSpPr>
            <a:spLocks noGrp="1"/>
          </p:cNvSpPr>
          <p:nvPr>
            <p:ph type="sldNum" sz="quarter" idx="12"/>
          </p:nvPr>
        </p:nvSpPr>
        <p:spPr/>
        <p:txBody>
          <a:bodyPr/>
          <a:lstStyle/>
          <a:p>
            <a:fld id="{A22D51BC-D578-6941-8C86-C25354AB5214}" type="slidenum">
              <a:rPr lang="en-US" smtClean="0"/>
              <a:pPr/>
              <a:t>1</a:t>
            </a:fld>
            <a:endParaRPr lang="en-US" dirty="0"/>
          </a:p>
        </p:txBody>
      </p:sp>
      <p:sp>
        <p:nvSpPr>
          <p:cNvPr id="6" name="Footer Placeholder 5"/>
          <p:cNvSpPr>
            <a:spLocks noGrp="1"/>
          </p:cNvSpPr>
          <p:nvPr>
            <p:ph type="ftr" sz="quarter" idx="11"/>
          </p:nvPr>
        </p:nvSpPr>
        <p:spPr/>
        <p:txBody>
          <a:bodyPr/>
          <a:lstStyle/>
          <a:p>
            <a:r>
              <a:rPr lang="en-US" dirty="0"/>
              <a:t>Dejan Trbojevic – RHIC fest July 9-10, 2026</a:t>
            </a:r>
          </a:p>
        </p:txBody>
      </p:sp>
      <p:sp>
        <p:nvSpPr>
          <p:cNvPr id="7" name="TextBox 6"/>
          <p:cNvSpPr txBox="1"/>
          <p:nvPr/>
        </p:nvSpPr>
        <p:spPr>
          <a:xfrm>
            <a:off x="185979" y="5583766"/>
            <a:ext cx="9144000" cy="830997"/>
          </a:xfrm>
          <a:prstGeom prst="rect">
            <a:avLst/>
          </a:prstGeom>
          <a:noFill/>
        </p:spPr>
        <p:txBody>
          <a:bodyPr wrap="square" rtlCol="0">
            <a:spAutoFit/>
          </a:bodyPr>
          <a:lstStyle/>
          <a:p>
            <a:pPr algn="ctr"/>
            <a:r>
              <a:rPr lang="en-US" sz="2400" dirty="0">
                <a:solidFill>
                  <a:srgbClr val="000090"/>
                </a:solidFill>
                <a:latin typeface="Arial" panose="020B0604020202020204" pitchFamily="34" charset="0"/>
                <a:cs typeface="Arial" panose="020B0604020202020204" pitchFamily="34" charset="0"/>
              </a:rPr>
              <a:t>Dr. Dejan Trbojevic </a:t>
            </a:r>
          </a:p>
          <a:p>
            <a:pPr algn="ctr"/>
            <a:r>
              <a:rPr lang="en-US" sz="2400" dirty="0">
                <a:solidFill>
                  <a:srgbClr val="000090"/>
                </a:solidFill>
                <a:latin typeface="Arial" panose="020B0604020202020204" pitchFamily="34" charset="0"/>
                <a:cs typeface="Arial" panose="020B0604020202020204" pitchFamily="34" charset="0"/>
              </a:rPr>
              <a:t>Brookhaven National Laboratory</a:t>
            </a:r>
          </a:p>
        </p:txBody>
      </p:sp>
      <p:pic>
        <p:nvPicPr>
          <p:cNvPr id="4" name="Picture 3">
            <a:extLst>
              <a:ext uri="{FF2B5EF4-FFF2-40B4-BE49-F238E27FC236}">
                <a16:creationId xmlns:a16="http://schemas.microsoft.com/office/drawing/2014/main" id="{2FAFDAC7-0CBD-7B7D-FDFC-CC3E24316C4A}"/>
              </a:ext>
            </a:extLst>
          </p:cNvPr>
          <p:cNvPicPr>
            <a:picLocks noChangeAspect="1"/>
          </p:cNvPicPr>
          <p:nvPr/>
        </p:nvPicPr>
        <p:blipFill>
          <a:blip r:embed="rId2"/>
          <a:stretch>
            <a:fillRect/>
          </a:stretch>
        </p:blipFill>
        <p:spPr>
          <a:xfrm>
            <a:off x="542010" y="1243739"/>
            <a:ext cx="2875366" cy="3833822"/>
          </a:xfrm>
          <a:prstGeom prst="rect">
            <a:avLst/>
          </a:prstGeom>
        </p:spPr>
      </p:pic>
      <p:pic>
        <p:nvPicPr>
          <p:cNvPr id="9" name="Picture 8">
            <a:extLst>
              <a:ext uri="{FF2B5EF4-FFF2-40B4-BE49-F238E27FC236}">
                <a16:creationId xmlns:a16="http://schemas.microsoft.com/office/drawing/2014/main" id="{790980F5-40ED-8E42-35F9-FC02DA9AB6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Effect>
                      <a14:brightnessContrast contrast="18000"/>
                    </a14:imgEffect>
                  </a14:imgLayer>
                </a14:imgProps>
              </a:ext>
            </a:extLst>
          </a:blip>
          <a:stretch>
            <a:fillRect/>
          </a:stretch>
        </p:blipFill>
        <p:spPr>
          <a:xfrm>
            <a:off x="3566986" y="1243739"/>
            <a:ext cx="4768317" cy="3833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962AA-30C8-CDC1-87B5-2A11FF6D80D6}"/>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861198A8-F3BA-690D-D7C0-841CF9BEE3B6}"/>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D56B9ECA-B337-6C57-EF07-15C31397859B}"/>
              </a:ext>
            </a:extLst>
          </p:cNvPr>
          <p:cNvSpPr>
            <a:spLocks noGrp="1"/>
          </p:cNvSpPr>
          <p:nvPr>
            <p:ph type="sldNum" sz="quarter" idx="12"/>
          </p:nvPr>
        </p:nvSpPr>
        <p:spPr/>
        <p:txBody>
          <a:bodyPr/>
          <a:lstStyle/>
          <a:p>
            <a:fld id="{00CF2F56-B3BD-3044-832D-49A5B51FA3F7}" type="slidenum">
              <a:rPr lang="en-US" smtClean="0"/>
              <a:t>10</a:t>
            </a:fld>
            <a:endParaRPr lang="en-US" dirty="0"/>
          </a:p>
        </p:txBody>
      </p:sp>
      <p:sp>
        <p:nvSpPr>
          <p:cNvPr id="22" name="Title 21">
            <a:extLst>
              <a:ext uri="{FF2B5EF4-FFF2-40B4-BE49-F238E27FC236}">
                <a16:creationId xmlns:a16="http://schemas.microsoft.com/office/drawing/2014/main" id="{61DBD02C-AF66-0AEF-9DE8-1A57CE4901D8}"/>
              </a:ext>
            </a:extLst>
          </p:cNvPr>
          <p:cNvSpPr>
            <a:spLocks noGrp="1"/>
          </p:cNvSpPr>
          <p:nvPr>
            <p:ph type="title"/>
          </p:nvPr>
        </p:nvSpPr>
        <p:spPr/>
        <p:txBody>
          <a:bodyPr/>
          <a:lstStyle/>
          <a:p>
            <a:r>
              <a:rPr lang="en-US" dirty="0"/>
              <a:t>Octupole Harmonic Corrections</a:t>
            </a:r>
          </a:p>
        </p:txBody>
      </p:sp>
      <p:pic>
        <p:nvPicPr>
          <p:cNvPr id="24" name="Picture 23">
            <a:extLst>
              <a:ext uri="{FF2B5EF4-FFF2-40B4-BE49-F238E27FC236}">
                <a16:creationId xmlns:a16="http://schemas.microsoft.com/office/drawing/2014/main" id="{546C4148-5F21-750D-58A2-F5020947A821}"/>
              </a:ext>
            </a:extLst>
          </p:cNvPr>
          <p:cNvPicPr>
            <a:picLocks noChangeAspect="1"/>
          </p:cNvPicPr>
          <p:nvPr/>
        </p:nvPicPr>
        <p:blipFill>
          <a:blip r:embed="rId2"/>
          <a:stretch>
            <a:fillRect/>
          </a:stretch>
        </p:blipFill>
        <p:spPr>
          <a:xfrm>
            <a:off x="1139765" y="712714"/>
            <a:ext cx="7417788" cy="5155730"/>
          </a:xfrm>
          <a:prstGeom prst="rect">
            <a:avLst/>
          </a:prstGeom>
        </p:spPr>
      </p:pic>
    </p:spTree>
    <p:extLst>
      <p:ext uri="{BB962C8B-B14F-4D97-AF65-F5344CB8AC3E}">
        <p14:creationId xmlns:p14="http://schemas.microsoft.com/office/powerpoint/2010/main" val="3756583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C36E-C92E-6F5F-3B2B-F9AFFD2A685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EC09F396-3C58-26CD-E90A-A9E7DEE776C3}"/>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7283E22C-4D2F-119E-66E9-D5DDE1382AB1}"/>
              </a:ext>
            </a:extLst>
          </p:cNvPr>
          <p:cNvSpPr>
            <a:spLocks noGrp="1"/>
          </p:cNvSpPr>
          <p:nvPr>
            <p:ph type="sldNum" sz="quarter" idx="12"/>
          </p:nvPr>
        </p:nvSpPr>
        <p:spPr/>
        <p:txBody>
          <a:bodyPr/>
          <a:lstStyle/>
          <a:p>
            <a:fld id="{00CF2F56-B3BD-3044-832D-49A5B51FA3F7}" type="slidenum">
              <a:rPr lang="en-US" smtClean="0"/>
              <a:t>11</a:t>
            </a:fld>
            <a:endParaRPr lang="en-US" dirty="0"/>
          </a:p>
        </p:txBody>
      </p:sp>
      <p:sp>
        <p:nvSpPr>
          <p:cNvPr id="7" name="Title 6">
            <a:extLst>
              <a:ext uri="{FF2B5EF4-FFF2-40B4-BE49-F238E27FC236}">
                <a16:creationId xmlns:a16="http://schemas.microsoft.com/office/drawing/2014/main" id="{39CF051A-1424-0126-BF0C-67EEAFC8D1B6}"/>
              </a:ext>
            </a:extLst>
          </p:cNvPr>
          <p:cNvSpPr>
            <a:spLocks noGrp="1"/>
          </p:cNvSpPr>
          <p:nvPr>
            <p:ph type="title"/>
          </p:nvPr>
        </p:nvSpPr>
        <p:spPr/>
        <p:txBody>
          <a:bodyPr>
            <a:normAutofit/>
          </a:bodyPr>
          <a:lstStyle/>
          <a:p>
            <a:r>
              <a:rPr lang="en-US" b="1" dirty="0">
                <a:solidFill>
                  <a:srgbClr val="002060"/>
                </a:solidFill>
                <a:latin typeface="Arial" panose="020B0604020202020204" pitchFamily="34" charset="0"/>
                <a:cs typeface="Arial" panose="020B0604020202020204" pitchFamily="34" charset="0"/>
              </a:rPr>
              <a:t>3. RHIC startup - First Attempts with the Beam</a:t>
            </a:r>
            <a:endParaRPr lang="en-US" dirty="0">
              <a:solidFill>
                <a:srgbClr val="002060"/>
              </a:solidFill>
            </a:endParaRPr>
          </a:p>
        </p:txBody>
      </p:sp>
      <p:pic>
        <p:nvPicPr>
          <p:cNvPr id="2" name="Picture 1">
            <a:extLst>
              <a:ext uri="{FF2B5EF4-FFF2-40B4-BE49-F238E27FC236}">
                <a16:creationId xmlns:a16="http://schemas.microsoft.com/office/drawing/2014/main" id="{BEE88CB4-9548-E180-D744-500EE29AD8D5}"/>
              </a:ext>
            </a:extLst>
          </p:cNvPr>
          <p:cNvPicPr>
            <a:picLocks noChangeAspect="1"/>
          </p:cNvPicPr>
          <p:nvPr/>
        </p:nvPicPr>
        <p:blipFill>
          <a:blip r:embed="rId2"/>
          <a:stretch>
            <a:fillRect/>
          </a:stretch>
        </p:blipFill>
        <p:spPr>
          <a:xfrm>
            <a:off x="138656" y="1036739"/>
            <a:ext cx="3107077" cy="1794144"/>
          </a:xfrm>
          <a:prstGeom prst="rect">
            <a:avLst/>
          </a:prstGeom>
        </p:spPr>
      </p:pic>
      <p:pic>
        <p:nvPicPr>
          <p:cNvPr id="3" name="Picture 2">
            <a:extLst>
              <a:ext uri="{FF2B5EF4-FFF2-40B4-BE49-F238E27FC236}">
                <a16:creationId xmlns:a16="http://schemas.microsoft.com/office/drawing/2014/main" id="{9A9E83CC-85F4-2213-CBF7-A3F67C954487}"/>
              </a:ext>
            </a:extLst>
          </p:cNvPr>
          <p:cNvPicPr>
            <a:picLocks noChangeAspect="1"/>
          </p:cNvPicPr>
          <p:nvPr/>
        </p:nvPicPr>
        <p:blipFill>
          <a:blip r:embed="rId3"/>
          <a:stretch>
            <a:fillRect/>
          </a:stretch>
        </p:blipFill>
        <p:spPr>
          <a:xfrm>
            <a:off x="1006702" y="2931089"/>
            <a:ext cx="2130917" cy="2059521"/>
          </a:xfrm>
          <a:prstGeom prst="rect">
            <a:avLst/>
          </a:prstGeom>
        </p:spPr>
      </p:pic>
      <p:pic>
        <p:nvPicPr>
          <p:cNvPr id="4" name="Picture 3">
            <a:extLst>
              <a:ext uri="{FF2B5EF4-FFF2-40B4-BE49-F238E27FC236}">
                <a16:creationId xmlns:a16="http://schemas.microsoft.com/office/drawing/2014/main" id="{7E0803C2-4E06-464D-0732-767D1C96D864}"/>
              </a:ext>
            </a:extLst>
          </p:cNvPr>
          <p:cNvPicPr>
            <a:picLocks noChangeAspect="1"/>
          </p:cNvPicPr>
          <p:nvPr/>
        </p:nvPicPr>
        <p:blipFill>
          <a:blip r:embed="rId4"/>
          <a:stretch>
            <a:fillRect/>
          </a:stretch>
        </p:blipFill>
        <p:spPr>
          <a:xfrm>
            <a:off x="6044763" y="1036738"/>
            <a:ext cx="2722748" cy="1894351"/>
          </a:xfrm>
          <a:prstGeom prst="rect">
            <a:avLst/>
          </a:prstGeom>
        </p:spPr>
      </p:pic>
      <p:pic>
        <p:nvPicPr>
          <p:cNvPr id="8" name="Picture 7">
            <a:extLst>
              <a:ext uri="{FF2B5EF4-FFF2-40B4-BE49-F238E27FC236}">
                <a16:creationId xmlns:a16="http://schemas.microsoft.com/office/drawing/2014/main" id="{469B1ECF-F05D-E536-E5BC-CFD16EE9C5D5}"/>
              </a:ext>
            </a:extLst>
          </p:cNvPr>
          <p:cNvPicPr>
            <a:picLocks noChangeAspect="1"/>
          </p:cNvPicPr>
          <p:nvPr/>
        </p:nvPicPr>
        <p:blipFill>
          <a:blip r:embed="rId5"/>
          <a:stretch>
            <a:fillRect/>
          </a:stretch>
        </p:blipFill>
        <p:spPr>
          <a:xfrm>
            <a:off x="3419646" y="1036739"/>
            <a:ext cx="2478623" cy="2072601"/>
          </a:xfrm>
          <a:prstGeom prst="rect">
            <a:avLst/>
          </a:prstGeom>
        </p:spPr>
      </p:pic>
      <p:pic>
        <p:nvPicPr>
          <p:cNvPr id="9" name="Picture 8">
            <a:extLst>
              <a:ext uri="{FF2B5EF4-FFF2-40B4-BE49-F238E27FC236}">
                <a16:creationId xmlns:a16="http://schemas.microsoft.com/office/drawing/2014/main" id="{91202A12-7ACC-CD80-0C2F-614EAA4774F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3000"/>
                    </a14:imgEffect>
                    <a14:imgEffect>
                      <a14:brightnessContrast contrast="18000"/>
                    </a14:imgEffect>
                  </a14:imgLayer>
                </a14:imgProps>
              </a:ext>
            </a:extLst>
          </a:blip>
          <a:stretch>
            <a:fillRect/>
          </a:stretch>
        </p:blipFill>
        <p:spPr>
          <a:xfrm>
            <a:off x="4572000" y="3139447"/>
            <a:ext cx="4289973" cy="3449223"/>
          </a:xfrm>
          <a:prstGeom prst="rect">
            <a:avLst/>
          </a:prstGeom>
        </p:spPr>
      </p:pic>
      <p:pic>
        <p:nvPicPr>
          <p:cNvPr id="10" name="Picture 1027">
            <a:extLst>
              <a:ext uri="{FF2B5EF4-FFF2-40B4-BE49-F238E27FC236}">
                <a16:creationId xmlns:a16="http://schemas.microsoft.com/office/drawing/2014/main" id="{63804EC8-866C-B8CF-41B2-ABE4376248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87" y="4994037"/>
            <a:ext cx="2207005" cy="165444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D277FB41-5426-6C25-13AD-B156D6BB2217}"/>
              </a:ext>
            </a:extLst>
          </p:cNvPr>
          <p:cNvGrpSpPr>
            <a:grpSpLocks noChangeAspect="1"/>
          </p:cNvGrpSpPr>
          <p:nvPr/>
        </p:nvGrpSpPr>
        <p:grpSpPr>
          <a:xfrm>
            <a:off x="1848094" y="4990610"/>
            <a:ext cx="2810863" cy="1360513"/>
            <a:chOff x="2054304" y="4326898"/>
            <a:chExt cx="2810863" cy="1360513"/>
          </a:xfrm>
        </p:grpSpPr>
        <p:sp>
          <p:nvSpPr>
            <p:cNvPr id="11" name="Text Box 1030">
              <a:extLst>
                <a:ext uri="{FF2B5EF4-FFF2-40B4-BE49-F238E27FC236}">
                  <a16:creationId xmlns:a16="http://schemas.microsoft.com/office/drawing/2014/main" id="{F9EEA225-4D67-E1E6-E414-6CC02023A8DA}"/>
                </a:ext>
              </a:extLst>
            </p:cNvPr>
            <p:cNvSpPr txBox="1">
              <a:spLocks noChangeArrowheads="1"/>
            </p:cNvSpPr>
            <p:nvPr/>
          </p:nvSpPr>
          <p:spPr bwMode="auto">
            <a:xfrm>
              <a:off x="2771949" y="5065562"/>
              <a:ext cx="13599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2060"/>
                  </a:solidFill>
                </a:rPr>
                <a:t>He process lines</a:t>
              </a:r>
            </a:p>
          </p:txBody>
        </p:sp>
        <p:sp>
          <p:nvSpPr>
            <p:cNvPr id="12" name="Text Box 1031">
              <a:extLst>
                <a:ext uri="{FF2B5EF4-FFF2-40B4-BE49-F238E27FC236}">
                  <a16:creationId xmlns:a16="http://schemas.microsoft.com/office/drawing/2014/main" id="{70024CFB-5A93-3D76-0471-F0ABB52E3805}"/>
                </a:ext>
              </a:extLst>
            </p:cNvPr>
            <p:cNvSpPr txBox="1">
              <a:spLocks noChangeArrowheads="1"/>
            </p:cNvSpPr>
            <p:nvPr/>
          </p:nvSpPr>
          <p:spPr bwMode="auto">
            <a:xfrm>
              <a:off x="2989260" y="5379634"/>
              <a:ext cx="9621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2060"/>
                  </a:solidFill>
                </a:rPr>
                <a:t>Beam pipe</a:t>
              </a:r>
            </a:p>
          </p:txBody>
        </p:sp>
        <p:sp>
          <p:nvSpPr>
            <p:cNvPr id="13" name="Line 1033">
              <a:extLst>
                <a:ext uri="{FF2B5EF4-FFF2-40B4-BE49-F238E27FC236}">
                  <a16:creationId xmlns:a16="http://schemas.microsoft.com/office/drawing/2014/main" id="{52BE1C39-9459-14E8-6AEC-5005322695E1}"/>
                </a:ext>
              </a:extLst>
            </p:cNvPr>
            <p:cNvSpPr>
              <a:spLocks noChangeShapeType="1"/>
            </p:cNvSpPr>
            <p:nvPr/>
          </p:nvSpPr>
          <p:spPr bwMode="auto">
            <a:xfrm flipH="1" flipV="1">
              <a:off x="2281321" y="4949986"/>
              <a:ext cx="536566" cy="269330"/>
            </a:xfrm>
            <a:prstGeom prst="line">
              <a:avLst/>
            </a:prstGeom>
            <a:noFill/>
            <a:ln w="190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034">
              <a:extLst>
                <a:ext uri="{FF2B5EF4-FFF2-40B4-BE49-F238E27FC236}">
                  <a16:creationId xmlns:a16="http://schemas.microsoft.com/office/drawing/2014/main" id="{075BB5F0-66CA-159F-3C7F-DF7047A85E9D}"/>
                </a:ext>
              </a:extLst>
            </p:cNvPr>
            <p:cNvSpPr>
              <a:spLocks noChangeShapeType="1"/>
            </p:cNvSpPr>
            <p:nvPr/>
          </p:nvSpPr>
          <p:spPr bwMode="auto">
            <a:xfrm flipH="1" flipV="1">
              <a:off x="2054304" y="5296649"/>
              <a:ext cx="990600" cy="228600"/>
            </a:xfrm>
            <a:prstGeom prst="line">
              <a:avLst/>
            </a:prstGeom>
            <a:noFill/>
            <a:ln w="15875">
              <a:solidFill>
                <a:srgbClr val="FF0000"/>
              </a:solidFill>
              <a:bevel/>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Text Box 1035">
              <a:extLst>
                <a:ext uri="{FF2B5EF4-FFF2-40B4-BE49-F238E27FC236}">
                  <a16:creationId xmlns:a16="http://schemas.microsoft.com/office/drawing/2014/main" id="{08F8AA9F-4FDB-035C-03BC-2626DF634760}"/>
                </a:ext>
              </a:extLst>
            </p:cNvPr>
            <p:cNvSpPr txBox="1">
              <a:spLocks noChangeArrowheads="1"/>
            </p:cNvSpPr>
            <p:nvPr/>
          </p:nvSpPr>
          <p:spPr bwMode="auto">
            <a:xfrm>
              <a:off x="2498814" y="4326898"/>
              <a:ext cx="23663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tx1"/>
                  </a:solidFill>
                  <a:latin typeface="Times New Roman" panose="02020603050405020304" pitchFamily="18" charset="0"/>
                </a:defRPr>
              </a:lvl1pPr>
              <a:lvl2pPr defTabSz="685800">
                <a:defRPr sz="2400">
                  <a:solidFill>
                    <a:schemeClr val="tx1"/>
                  </a:solidFill>
                  <a:latin typeface="Times New Roman" panose="02020603050405020304" pitchFamily="18" charset="0"/>
                </a:defRPr>
              </a:lvl2pPr>
              <a:lvl3pPr defTabSz="685800">
                <a:defRPr sz="2400">
                  <a:solidFill>
                    <a:schemeClr val="tx1"/>
                  </a:solidFill>
                  <a:latin typeface="Times New Roman" panose="02020603050405020304" pitchFamily="18" charset="0"/>
                </a:defRPr>
              </a:lvl3pPr>
              <a:lvl4pPr defTabSz="685800">
                <a:defRPr sz="2400">
                  <a:solidFill>
                    <a:schemeClr val="tx1"/>
                  </a:solidFill>
                  <a:latin typeface="Times New Roman" panose="02020603050405020304" pitchFamily="18" charset="0"/>
                </a:defRPr>
              </a:lvl4pPr>
              <a:lvl5pPr defTabSz="685800">
                <a:defRPr sz="2400">
                  <a:solidFill>
                    <a:schemeClr val="tx1"/>
                  </a:solidFill>
                  <a:latin typeface="Times New Roman" panose="02020603050405020304" pitchFamily="18" charset="0"/>
                </a:defRPr>
              </a:lvl5pPr>
              <a:lvl6pPr defTabSz="685800" eaLnBrk="0" fontAlgn="base" hangingPunct="0">
                <a:spcBef>
                  <a:spcPct val="0"/>
                </a:spcBef>
                <a:spcAft>
                  <a:spcPct val="0"/>
                </a:spcAft>
                <a:defRPr sz="2400">
                  <a:solidFill>
                    <a:schemeClr val="tx1"/>
                  </a:solidFill>
                  <a:latin typeface="Times New Roman" panose="02020603050405020304" pitchFamily="18" charset="0"/>
                </a:defRPr>
              </a:lvl6pPr>
              <a:lvl7pPr defTabSz="685800" eaLnBrk="0" fontAlgn="base" hangingPunct="0">
                <a:spcBef>
                  <a:spcPct val="0"/>
                </a:spcBef>
                <a:spcAft>
                  <a:spcPct val="0"/>
                </a:spcAft>
                <a:defRPr sz="2400">
                  <a:solidFill>
                    <a:schemeClr val="tx1"/>
                  </a:solidFill>
                  <a:latin typeface="Times New Roman" panose="02020603050405020304" pitchFamily="18" charset="0"/>
                </a:defRPr>
              </a:lvl7pPr>
              <a:lvl8pPr defTabSz="685800" eaLnBrk="0" fontAlgn="base" hangingPunct="0">
                <a:spcBef>
                  <a:spcPct val="0"/>
                </a:spcBef>
                <a:spcAft>
                  <a:spcPct val="0"/>
                </a:spcAft>
                <a:defRPr sz="2400">
                  <a:solidFill>
                    <a:schemeClr val="tx1"/>
                  </a:solidFill>
                  <a:latin typeface="Times New Roman" panose="02020603050405020304" pitchFamily="18" charset="0"/>
                </a:defRPr>
              </a:lvl8pPr>
              <a:lvl9pPr defTabSz="685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solidFill>
                    <a:srgbClr val="002060"/>
                  </a:solidFill>
                </a:rPr>
                <a:t>Dummy sections moved</a:t>
              </a:r>
            </a:p>
            <a:p>
              <a:r>
                <a:rPr lang="en-US" altLang="en-US" sz="1400" dirty="0">
                  <a:solidFill>
                    <a:srgbClr val="002060"/>
                  </a:solidFill>
                </a:rPr>
                <a:t>sideways during high pressure</a:t>
              </a:r>
            </a:p>
            <a:p>
              <a:r>
                <a:rPr lang="en-US" altLang="en-US" sz="1400" dirty="0">
                  <a:solidFill>
                    <a:srgbClr val="002060"/>
                  </a:solidFill>
                </a:rPr>
                <a:t>test of He process lines.</a:t>
              </a:r>
            </a:p>
          </p:txBody>
        </p:sp>
      </p:grpSp>
      <p:sp>
        <p:nvSpPr>
          <p:cNvPr id="17" name="TextBox 16">
            <a:extLst>
              <a:ext uri="{FF2B5EF4-FFF2-40B4-BE49-F238E27FC236}">
                <a16:creationId xmlns:a16="http://schemas.microsoft.com/office/drawing/2014/main" id="{911E9899-B616-6C98-91A6-EE5EE7BE63A5}"/>
              </a:ext>
            </a:extLst>
          </p:cNvPr>
          <p:cNvSpPr txBox="1"/>
          <p:nvPr/>
        </p:nvSpPr>
        <p:spPr>
          <a:xfrm>
            <a:off x="7587147" y="2755916"/>
            <a:ext cx="550151" cy="215444"/>
          </a:xfrm>
          <a:prstGeom prst="rect">
            <a:avLst/>
          </a:prstGeom>
          <a:noFill/>
        </p:spPr>
        <p:txBody>
          <a:bodyPr wrap="none" rtlCol="0">
            <a:spAutoFit/>
          </a:bodyPr>
          <a:lstStyle/>
          <a:p>
            <a:r>
              <a:rPr lang="en-US" sz="800" b="1" dirty="0">
                <a:latin typeface="Andale Mono" panose="020B0509000000000004" pitchFamily="49" charset="0"/>
                <a:ea typeface="Geneva" panose="020B0503030404040204" pitchFamily="34" charset="0"/>
                <a:cs typeface="Courier New" panose="02070309020205020404" pitchFamily="49" charset="0"/>
              </a:rPr>
              <a:t>Ahrens</a:t>
            </a:r>
          </a:p>
        </p:txBody>
      </p:sp>
    </p:spTree>
    <p:extLst>
      <p:ext uri="{BB962C8B-B14F-4D97-AF65-F5344CB8AC3E}">
        <p14:creationId xmlns:p14="http://schemas.microsoft.com/office/powerpoint/2010/main" val="4057615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F42FD-58CA-E459-A165-4EDA1EDF799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1EB2C93-C3A6-526B-01F4-C039F3911354}"/>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7734F870-2629-826F-F011-2030219BCD32}"/>
              </a:ext>
            </a:extLst>
          </p:cNvPr>
          <p:cNvSpPr>
            <a:spLocks noGrp="1"/>
          </p:cNvSpPr>
          <p:nvPr>
            <p:ph type="sldNum" sz="quarter" idx="12"/>
          </p:nvPr>
        </p:nvSpPr>
        <p:spPr/>
        <p:txBody>
          <a:bodyPr/>
          <a:lstStyle/>
          <a:p>
            <a:fld id="{00CF2F56-B3BD-3044-832D-49A5B51FA3F7}" type="slidenum">
              <a:rPr lang="en-US" smtClean="0"/>
              <a:t>12</a:t>
            </a:fld>
            <a:endParaRPr lang="en-US" dirty="0"/>
          </a:p>
        </p:txBody>
      </p:sp>
      <p:sp>
        <p:nvSpPr>
          <p:cNvPr id="7" name="Title 6">
            <a:extLst>
              <a:ext uri="{FF2B5EF4-FFF2-40B4-BE49-F238E27FC236}">
                <a16:creationId xmlns:a16="http://schemas.microsoft.com/office/drawing/2014/main" id="{F4E6F656-179C-D48C-5F3C-226CC6AE718B}"/>
              </a:ext>
            </a:extLst>
          </p:cNvPr>
          <p:cNvSpPr>
            <a:spLocks noGrp="1"/>
          </p:cNvSpPr>
          <p:nvPr>
            <p:ph type="title"/>
          </p:nvPr>
        </p:nvSpPr>
        <p:spPr>
          <a:xfrm>
            <a:off x="-75157" y="0"/>
            <a:ext cx="9144000" cy="1027987"/>
          </a:xfrm>
        </p:spPr>
        <p:txBody>
          <a:bodyPr>
            <a:normAutofit/>
          </a:bodyPr>
          <a:lstStyle/>
          <a:p>
            <a:r>
              <a:rPr lang="en-US" dirty="0">
                <a:solidFill>
                  <a:srgbClr val="002060"/>
                </a:solidFill>
              </a:rPr>
              <a:t>4. RHIC Project Building Proclaimed Over</a:t>
            </a:r>
            <a:br>
              <a:rPr lang="en-US" dirty="0">
                <a:solidFill>
                  <a:srgbClr val="002060"/>
                </a:solidFill>
              </a:rPr>
            </a:br>
            <a:r>
              <a:rPr lang="en-US" dirty="0">
                <a:solidFill>
                  <a:srgbClr val="002060"/>
                </a:solidFill>
              </a:rPr>
              <a:t>RETREAT: </a:t>
            </a:r>
            <a:r>
              <a:rPr lang="en-US" altLang="en-US" dirty="0">
                <a:solidFill>
                  <a:srgbClr val="002060"/>
                </a:solidFill>
              </a:rPr>
              <a:t>Summary of Summer 1999 Issues</a:t>
            </a:r>
            <a:endParaRPr lang="en-US" dirty="0">
              <a:solidFill>
                <a:srgbClr val="002060"/>
              </a:solidFill>
            </a:endParaRPr>
          </a:p>
        </p:txBody>
      </p:sp>
      <p:sp>
        <p:nvSpPr>
          <p:cNvPr id="2" name="Rectangle 2">
            <a:extLst>
              <a:ext uri="{FF2B5EF4-FFF2-40B4-BE49-F238E27FC236}">
                <a16:creationId xmlns:a16="http://schemas.microsoft.com/office/drawing/2014/main" id="{6608D605-22F0-DD26-08DE-4B15EB060400}"/>
              </a:ext>
            </a:extLst>
          </p:cNvPr>
          <p:cNvSpPr txBox="1">
            <a:spLocks noChangeArrowheads="1"/>
          </p:cNvSpPr>
          <p:nvPr/>
        </p:nvSpPr>
        <p:spPr>
          <a:xfrm>
            <a:off x="1372643" y="2514409"/>
            <a:ext cx="6248400" cy="609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kern="1200">
                <a:solidFill>
                  <a:srgbClr val="000090"/>
                </a:solidFill>
                <a:latin typeface="Arial"/>
                <a:ea typeface="+mj-ea"/>
                <a:cs typeface="Arial"/>
              </a:defRPr>
            </a:lvl1pPr>
          </a:lstStyle>
          <a:p>
            <a:endParaRPr lang="en-US" altLang="en-US" dirty="0"/>
          </a:p>
        </p:txBody>
      </p:sp>
      <p:sp>
        <p:nvSpPr>
          <p:cNvPr id="4" name="TextBox 3">
            <a:extLst>
              <a:ext uri="{FF2B5EF4-FFF2-40B4-BE49-F238E27FC236}">
                <a16:creationId xmlns:a16="http://schemas.microsoft.com/office/drawing/2014/main" id="{D2E45814-B4F7-0456-352A-F9536948375B}"/>
              </a:ext>
            </a:extLst>
          </p:cNvPr>
          <p:cNvSpPr txBox="1"/>
          <p:nvPr/>
        </p:nvSpPr>
        <p:spPr>
          <a:xfrm>
            <a:off x="-181281" y="1173000"/>
            <a:ext cx="5761626" cy="3123932"/>
          </a:xfrm>
          <a:prstGeom prst="rect">
            <a:avLst/>
          </a:prstGeom>
          <a:noFill/>
        </p:spPr>
        <p:txBody>
          <a:bodyPr wrap="square">
            <a:spAutoFit/>
          </a:bodyPr>
          <a:lstStyle/>
          <a:p>
            <a:pPr indent="4763">
              <a:spcAft>
                <a:spcPts val="600"/>
              </a:spcAft>
            </a:pPr>
            <a:r>
              <a:rPr lang="en-US" altLang="en-US" sz="1600" b="1" dirty="0">
                <a:solidFill>
                  <a:srgbClr val="002060"/>
                </a:solidFill>
                <a:latin typeface="Arial" panose="020B0604020202020204" pitchFamily="34" charset="0"/>
                <a:cs typeface="Arial" panose="020B0604020202020204" pitchFamily="34" charset="0"/>
              </a:rPr>
              <a:t>         Successes:</a:t>
            </a:r>
          </a:p>
          <a:p>
            <a:pPr marL="742950" lvl="1" indent="-285750">
              <a:buFont typeface="Arial" panose="020B0604020202020204" pitchFamily="34" charset="0"/>
              <a:buChar char="•"/>
            </a:pPr>
            <a:r>
              <a:rPr lang="en-US" altLang="en-US" sz="1600" dirty="0">
                <a:solidFill>
                  <a:srgbClr val="002060"/>
                </a:solidFill>
                <a:latin typeface="Arial" panose="020B0604020202020204" pitchFamily="34" charset="0"/>
                <a:cs typeface="Arial" panose="020B0604020202020204" pitchFamily="34" charset="0"/>
              </a:rPr>
              <a:t>Injector (Tandem, Booster, AGS) worked well and reliably</a:t>
            </a:r>
          </a:p>
          <a:p>
            <a:pPr marL="742950" lvl="1" indent="-285750">
              <a:buFont typeface="Arial" panose="020B0604020202020204" pitchFamily="34" charset="0"/>
              <a:buChar char="•"/>
            </a:pPr>
            <a:r>
              <a:rPr lang="en-US" altLang="en-US" sz="1600" dirty="0">
                <a:solidFill>
                  <a:srgbClr val="002060"/>
                </a:solidFill>
                <a:latin typeface="Arial" panose="020B0604020202020204" pitchFamily="34" charset="0"/>
                <a:cs typeface="Arial" panose="020B0604020202020204" pitchFamily="34" charset="0"/>
              </a:rPr>
              <a:t>RHIC refrigerator operated well</a:t>
            </a:r>
          </a:p>
          <a:p>
            <a:pPr marL="742950" lvl="1" indent="-285750">
              <a:buFont typeface="Arial" panose="020B0604020202020204" pitchFamily="34" charset="0"/>
              <a:buChar char="•"/>
            </a:pPr>
            <a:r>
              <a:rPr lang="en-US" altLang="en-US" sz="1600" dirty="0">
                <a:solidFill>
                  <a:srgbClr val="002060"/>
                </a:solidFill>
                <a:latin typeface="Arial" panose="020B0604020202020204" pitchFamily="34" charset="0"/>
                <a:cs typeface="Arial" panose="020B0604020202020204" pitchFamily="34" charset="0"/>
              </a:rPr>
              <a:t>All RHIC magnets are superconducting and were tested up to 40 % of operating field</a:t>
            </a:r>
          </a:p>
          <a:p>
            <a:pPr marL="742950" lvl="1" indent="-285750">
              <a:buFont typeface="Arial" panose="020B0604020202020204" pitchFamily="34" charset="0"/>
              <a:buChar char="•"/>
            </a:pPr>
            <a:r>
              <a:rPr lang="en-US" altLang="en-US" sz="1600" dirty="0">
                <a:solidFill>
                  <a:srgbClr val="002060"/>
                </a:solidFill>
                <a:latin typeface="Arial" panose="020B0604020202020204" pitchFamily="34" charset="0"/>
                <a:cs typeface="Arial" panose="020B0604020202020204" pitchFamily="34" charset="0"/>
              </a:rPr>
              <a:t>Beam </a:t>
            </a:r>
            <a:r>
              <a:rPr lang="en-US" altLang="en-US" sz="1600" b="1" dirty="0">
                <a:solidFill>
                  <a:srgbClr val="002060"/>
                </a:solidFill>
                <a:latin typeface="Arial" panose="020B0604020202020204" pitchFamily="34" charset="0"/>
                <a:cs typeface="Arial" panose="020B0604020202020204" pitchFamily="34" charset="0"/>
              </a:rPr>
              <a:t>circulated in both rings despite severely restricted aperture </a:t>
            </a:r>
            <a:r>
              <a:rPr lang="en-US" altLang="en-US" sz="1600" dirty="0">
                <a:solidFill>
                  <a:srgbClr val="002060"/>
                </a:solidFill>
                <a:latin typeface="Arial" panose="020B0604020202020204" pitchFamily="34" charset="0"/>
                <a:cs typeface="Arial" panose="020B0604020202020204" pitchFamily="34" charset="0"/>
              </a:rPr>
              <a:t>( ~ 45 minutes in Blue, ~ 1000 turns in Yellow)</a:t>
            </a:r>
          </a:p>
          <a:p>
            <a:pPr marL="742950" lvl="1" indent="-285750">
              <a:buFont typeface="Arial" panose="020B0604020202020204" pitchFamily="34" charset="0"/>
              <a:buChar char="•"/>
            </a:pPr>
            <a:r>
              <a:rPr lang="en-US" altLang="en-US" sz="1600" b="1" dirty="0">
                <a:solidFill>
                  <a:srgbClr val="002060"/>
                </a:solidFill>
                <a:latin typeface="Arial" panose="020B0604020202020204" pitchFamily="34" charset="0"/>
                <a:cs typeface="Arial" panose="020B0604020202020204" pitchFamily="34" charset="0"/>
              </a:rPr>
              <a:t>Beam was captured and accelerated in Blue</a:t>
            </a:r>
          </a:p>
          <a:p>
            <a:pPr marL="742950" lvl="1" indent="-285750">
              <a:buFont typeface="Arial" panose="020B0604020202020204" pitchFamily="34" charset="0"/>
              <a:buChar char="•"/>
            </a:pPr>
            <a:r>
              <a:rPr lang="en-US" altLang="en-US" sz="1600" dirty="0">
                <a:solidFill>
                  <a:srgbClr val="002060"/>
                </a:solidFill>
                <a:latin typeface="Arial" panose="020B0604020202020204" pitchFamily="34" charset="0"/>
                <a:cs typeface="Arial" panose="020B0604020202020204" pitchFamily="34" charset="0"/>
              </a:rPr>
              <a:t>Beam instrumentation (loss monitor, beam position monitors, beam profile monitor) worked well</a:t>
            </a:r>
          </a:p>
        </p:txBody>
      </p:sp>
      <p:sp>
        <p:nvSpPr>
          <p:cNvPr id="9" name="Rectangle 3">
            <a:extLst>
              <a:ext uri="{FF2B5EF4-FFF2-40B4-BE49-F238E27FC236}">
                <a16:creationId xmlns:a16="http://schemas.microsoft.com/office/drawing/2014/main" id="{CE6011AB-3FEA-4F61-F566-AAD93B2CCE50}"/>
              </a:ext>
            </a:extLst>
          </p:cNvPr>
          <p:cNvSpPr txBox="1">
            <a:spLocks noChangeArrowheads="1"/>
          </p:cNvSpPr>
          <p:nvPr/>
        </p:nvSpPr>
        <p:spPr>
          <a:xfrm>
            <a:off x="0" y="4326783"/>
            <a:ext cx="5444692" cy="20912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rgbClr val="000090"/>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00009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00090"/>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000090"/>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00009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90563" indent="-230188">
              <a:buNone/>
              <a:tabLst>
                <a:tab pos="739775" algn="l"/>
              </a:tabLst>
            </a:pPr>
            <a:r>
              <a:rPr lang="en-US" altLang="en-US" sz="1600" b="1" dirty="0">
                <a:solidFill>
                  <a:srgbClr val="002060"/>
                </a:solidFill>
              </a:rPr>
              <a:t>Major problems:</a:t>
            </a:r>
          </a:p>
          <a:p>
            <a:pPr lvl="1">
              <a:buFont typeface="Arial" panose="020B0604020202020204" pitchFamily="34" charset="0"/>
              <a:buChar char="•"/>
            </a:pPr>
            <a:r>
              <a:rPr lang="en-US" altLang="en-US" sz="1600" b="1" dirty="0">
                <a:solidFill>
                  <a:srgbClr val="002060"/>
                </a:solidFill>
              </a:rPr>
              <a:t>Very limited aperture caused by distorted beam tube bellows</a:t>
            </a:r>
          </a:p>
          <a:p>
            <a:pPr lvl="1">
              <a:buFont typeface="Arial" panose="020B0604020202020204" pitchFamily="34" charset="0"/>
              <a:buChar char="•"/>
            </a:pPr>
            <a:r>
              <a:rPr lang="en-US" altLang="en-US" sz="1600" b="1" dirty="0">
                <a:solidFill>
                  <a:srgbClr val="002060"/>
                </a:solidFill>
              </a:rPr>
              <a:t>Beam loss during magnet ramping caused by magnet hysteresis (and maybe lag) effect</a:t>
            </a:r>
          </a:p>
          <a:p>
            <a:pPr lvl="1">
              <a:buFont typeface="Arial" panose="020B0604020202020204" pitchFamily="34" charset="0"/>
              <a:buChar char="•"/>
            </a:pPr>
            <a:r>
              <a:rPr lang="en-US" altLang="en-US" sz="1600" b="1" dirty="0">
                <a:solidFill>
                  <a:srgbClr val="002060"/>
                </a:solidFill>
              </a:rPr>
              <a:t>Incomplete system integration of PS control</a:t>
            </a:r>
          </a:p>
          <a:p>
            <a:pPr lvl="1">
              <a:buFont typeface="Arial" panose="020B0604020202020204" pitchFamily="34" charset="0"/>
              <a:buChar char="•"/>
            </a:pPr>
            <a:r>
              <a:rPr lang="en-US" altLang="en-US" sz="1600" b="1" dirty="0">
                <a:solidFill>
                  <a:srgbClr val="002060"/>
                </a:solidFill>
              </a:rPr>
              <a:t>Corroding components in cryogenic system</a:t>
            </a:r>
          </a:p>
        </p:txBody>
      </p:sp>
      <p:pic>
        <p:nvPicPr>
          <p:cNvPr id="10" name="Picture 1027">
            <a:extLst>
              <a:ext uri="{FF2B5EF4-FFF2-40B4-BE49-F238E27FC236}">
                <a16:creationId xmlns:a16="http://schemas.microsoft.com/office/drawing/2014/main" id="{42A560D8-1AC5-504A-3F5D-4A0C81AA8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947" y="1840128"/>
            <a:ext cx="2496855" cy="18717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29">
            <a:extLst>
              <a:ext uri="{FF2B5EF4-FFF2-40B4-BE49-F238E27FC236}">
                <a16:creationId xmlns:a16="http://schemas.microsoft.com/office/drawing/2014/main" id="{E48661AE-9E00-F067-C2E6-77638FFE9A45}"/>
              </a:ext>
            </a:extLst>
          </p:cNvPr>
          <p:cNvSpPr txBox="1">
            <a:spLocks noChangeArrowheads="1"/>
          </p:cNvSpPr>
          <p:nvPr/>
        </p:nvSpPr>
        <p:spPr bwMode="auto">
          <a:xfrm>
            <a:off x="5077032" y="4013027"/>
            <a:ext cx="38002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solidFill>
                  <a:srgbClr val="002060"/>
                </a:solidFill>
              </a:rPr>
              <a:t>All dummy inter-connects (192) have been opened and repair is in process and on schedule for completion by Jan. 8. 2000</a:t>
            </a:r>
          </a:p>
        </p:txBody>
      </p:sp>
    </p:spTree>
    <p:extLst>
      <p:ext uri="{BB962C8B-B14F-4D97-AF65-F5344CB8AC3E}">
        <p14:creationId xmlns:p14="http://schemas.microsoft.com/office/powerpoint/2010/main" val="4133006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95695-231D-F36E-69A1-BF1409717DE0}"/>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0599A573-98A5-CA1A-FD95-099459774321}"/>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27636669-1D9E-3EA2-C95E-77FD37C2C5B7}"/>
              </a:ext>
            </a:extLst>
          </p:cNvPr>
          <p:cNvSpPr>
            <a:spLocks noGrp="1"/>
          </p:cNvSpPr>
          <p:nvPr>
            <p:ph type="sldNum" sz="quarter" idx="12"/>
          </p:nvPr>
        </p:nvSpPr>
        <p:spPr/>
        <p:txBody>
          <a:bodyPr/>
          <a:lstStyle/>
          <a:p>
            <a:fld id="{00CF2F56-B3BD-3044-832D-49A5B51FA3F7}" type="slidenum">
              <a:rPr lang="en-US" smtClean="0"/>
              <a:t>13</a:t>
            </a:fld>
            <a:endParaRPr lang="en-US" dirty="0"/>
          </a:p>
        </p:txBody>
      </p:sp>
      <p:sp>
        <p:nvSpPr>
          <p:cNvPr id="7" name="Title 6">
            <a:extLst>
              <a:ext uri="{FF2B5EF4-FFF2-40B4-BE49-F238E27FC236}">
                <a16:creationId xmlns:a16="http://schemas.microsoft.com/office/drawing/2014/main" id="{66557977-8F9A-760E-B517-FFFD9C945E5C}"/>
              </a:ext>
            </a:extLst>
          </p:cNvPr>
          <p:cNvSpPr>
            <a:spLocks noGrp="1"/>
          </p:cNvSpPr>
          <p:nvPr>
            <p:ph type="title"/>
          </p:nvPr>
        </p:nvSpPr>
        <p:spPr/>
        <p:txBody>
          <a:bodyPr/>
          <a:lstStyle/>
          <a:p>
            <a:r>
              <a:rPr lang="en-US" b="1" dirty="0">
                <a:solidFill>
                  <a:srgbClr val="002060"/>
                </a:solidFill>
              </a:rPr>
              <a:t>4. Retreat in summer 1999 analysis of the First Run</a:t>
            </a:r>
          </a:p>
        </p:txBody>
      </p:sp>
      <p:grpSp>
        <p:nvGrpSpPr>
          <p:cNvPr id="22" name="Group 21">
            <a:extLst>
              <a:ext uri="{FF2B5EF4-FFF2-40B4-BE49-F238E27FC236}">
                <a16:creationId xmlns:a16="http://schemas.microsoft.com/office/drawing/2014/main" id="{7817250D-5567-222F-066E-BB876FC94B0A}"/>
              </a:ext>
            </a:extLst>
          </p:cNvPr>
          <p:cNvGrpSpPr/>
          <p:nvPr/>
        </p:nvGrpSpPr>
        <p:grpSpPr>
          <a:xfrm>
            <a:off x="228600" y="877675"/>
            <a:ext cx="5133061" cy="3543300"/>
            <a:chOff x="533400" y="304800"/>
            <a:chExt cx="9354232" cy="5715000"/>
          </a:xfrm>
        </p:grpSpPr>
        <p:sp>
          <p:nvSpPr>
            <p:cNvPr id="2" name="Rectangle 2">
              <a:extLst>
                <a:ext uri="{FF2B5EF4-FFF2-40B4-BE49-F238E27FC236}">
                  <a16:creationId xmlns:a16="http://schemas.microsoft.com/office/drawing/2014/main" id="{2D3D9993-172B-40C8-F7E7-1894A85495C6}"/>
                </a:ext>
              </a:extLst>
            </p:cNvPr>
            <p:cNvSpPr txBox="1">
              <a:spLocks noChangeArrowheads="1"/>
            </p:cNvSpPr>
            <p:nvPr/>
          </p:nvSpPr>
          <p:spPr>
            <a:xfrm>
              <a:off x="2362200" y="304800"/>
              <a:ext cx="6248400" cy="609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kern="1200">
                  <a:solidFill>
                    <a:srgbClr val="000090"/>
                  </a:solidFill>
                  <a:latin typeface="Arial"/>
                  <a:ea typeface="+mj-ea"/>
                  <a:cs typeface="Arial"/>
                </a:defRPr>
              </a:lvl1pPr>
            </a:lstStyle>
            <a:p>
              <a:r>
                <a:rPr lang="en-US" altLang="en-US" sz="1600" dirty="0"/>
                <a:t>RHIC magnets transfer functions</a:t>
              </a:r>
            </a:p>
          </p:txBody>
        </p:sp>
        <p:pic>
          <p:nvPicPr>
            <p:cNvPr id="3" name="Picture 3">
              <a:extLst>
                <a:ext uri="{FF2B5EF4-FFF2-40B4-BE49-F238E27FC236}">
                  <a16:creationId xmlns:a16="http://schemas.microsoft.com/office/drawing/2014/main" id="{60873604-FB01-7CD2-756F-5B256F961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3576638" cy="464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5A39C61-DD9A-3115-B9ED-B8B2A6E92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95400"/>
              <a:ext cx="3581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a:extLst>
                <a:ext uri="{FF2B5EF4-FFF2-40B4-BE49-F238E27FC236}">
                  <a16:creationId xmlns:a16="http://schemas.microsoft.com/office/drawing/2014/main" id="{E093B19A-AB31-5A29-DF46-B3B961E887F6}"/>
                </a:ext>
              </a:extLst>
            </p:cNvPr>
            <p:cNvSpPr>
              <a:spLocks/>
            </p:cNvSpPr>
            <p:nvPr/>
          </p:nvSpPr>
          <p:spPr bwMode="auto">
            <a:xfrm>
              <a:off x="1885950" y="4214813"/>
              <a:ext cx="400050" cy="581025"/>
            </a:xfrm>
            <a:custGeom>
              <a:avLst/>
              <a:gdLst>
                <a:gd name="T0" fmla="*/ 0 w 252"/>
                <a:gd name="T1" fmla="*/ 366 h 366"/>
                <a:gd name="T2" fmla="*/ 123 w 252"/>
                <a:gd name="T3" fmla="*/ 111 h 366"/>
                <a:gd name="T4" fmla="*/ 252 w 252"/>
                <a:gd name="T5" fmla="*/ 0 h 366"/>
              </a:gdLst>
              <a:ahLst/>
              <a:cxnLst>
                <a:cxn ang="0">
                  <a:pos x="T0" y="T1"/>
                </a:cxn>
                <a:cxn ang="0">
                  <a:pos x="T2" y="T3"/>
                </a:cxn>
                <a:cxn ang="0">
                  <a:pos x="T4" y="T5"/>
                </a:cxn>
              </a:cxnLst>
              <a:rect l="0" t="0" r="r" b="b"/>
              <a:pathLst>
                <a:path w="252" h="366">
                  <a:moveTo>
                    <a:pt x="0" y="366"/>
                  </a:moveTo>
                  <a:cubicBezTo>
                    <a:pt x="20" y="324"/>
                    <a:pt x="81" y="172"/>
                    <a:pt x="123" y="111"/>
                  </a:cubicBezTo>
                  <a:cubicBezTo>
                    <a:pt x="165" y="50"/>
                    <a:pt x="225" y="23"/>
                    <a:pt x="252"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9">
              <a:extLst>
                <a:ext uri="{FF2B5EF4-FFF2-40B4-BE49-F238E27FC236}">
                  <a16:creationId xmlns:a16="http://schemas.microsoft.com/office/drawing/2014/main" id="{02DD23D5-A75B-5AF0-1430-03D08B627512}"/>
                </a:ext>
              </a:extLst>
            </p:cNvPr>
            <p:cNvSpPr txBox="1">
              <a:spLocks noChangeArrowheads="1"/>
            </p:cNvSpPr>
            <p:nvPr/>
          </p:nvSpPr>
          <p:spPr bwMode="auto">
            <a:xfrm>
              <a:off x="1981200" y="4495800"/>
              <a:ext cx="3540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a:t>UP</a:t>
              </a:r>
              <a:endParaRPr lang="en-US" altLang="en-US" sz="1000"/>
            </a:p>
          </p:txBody>
        </p:sp>
        <p:sp>
          <p:nvSpPr>
            <p:cNvPr id="10" name="Freeform 10">
              <a:extLst>
                <a:ext uri="{FF2B5EF4-FFF2-40B4-BE49-F238E27FC236}">
                  <a16:creationId xmlns:a16="http://schemas.microsoft.com/office/drawing/2014/main" id="{222138AA-0905-B7F2-8C5C-01DED78F1DDA}"/>
                </a:ext>
              </a:extLst>
            </p:cNvPr>
            <p:cNvSpPr>
              <a:spLocks/>
            </p:cNvSpPr>
            <p:nvPr/>
          </p:nvSpPr>
          <p:spPr bwMode="auto">
            <a:xfrm flipV="1">
              <a:off x="1981200" y="2209800"/>
              <a:ext cx="400050" cy="581025"/>
            </a:xfrm>
            <a:custGeom>
              <a:avLst/>
              <a:gdLst>
                <a:gd name="T0" fmla="*/ 0 w 252"/>
                <a:gd name="T1" fmla="*/ 366 h 366"/>
                <a:gd name="T2" fmla="*/ 123 w 252"/>
                <a:gd name="T3" fmla="*/ 111 h 366"/>
                <a:gd name="T4" fmla="*/ 252 w 252"/>
                <a:gd name="T5" fmla="*/ 0 h 366"/>
              </a:gdLst>
              <a:ahLst/>
              <a:cxnLst>
                <a:cxn ang="0">
                  <a:pos x="T0" y="T1"/>
                </a:cxn>
                <a:cxn ang="0">
                  <a:pos x="T2" y="T3"/>
                </a:cxn>
                <a:cxn ang="0">
                  <a:pos x="T4" y="T5"/>
                </a:cxn>
              </a:cxnLst>
              <a:rect l="0" t="0" r="r" b="b"/>
              <a:pathLst>
                <a:path w="252" h="366">
                  <a:moveTo>
                    <a:pt x="0" y="366"/>
                  </a:moveTo>
                  <a:cubicBezTo>
                    <a:pt x="20" y="324"/>
                    <a:pt x="81" y="172"/>
                    <a:pt x="123" y="111"/>
                  </a:cubicBezTo>
                  <a:cubicBezTo>
                    <a:pt x="165" y="50"/>
                    <a:pt x="225" y="23"/>
                    <a:pt x="252" y="0"/>
                  </a:cubicBez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3">
              <a:extLst>
                <a:ext uri="{FF2B5EF4-FFF2-40B4-BE49-F238E27FC236}">
                  <a16:creationId xmlns:a16="http://schemas.microsoft.com/office/drawing/2014/main" id="{31653C49-630A-D182-C0BF-DA8CAD4801D0}"/>
                </a:ext>
              </a:extLst>
            </p:cNvPr>
            <p:cNvSpPr txBox="1">
              <a:spLocks noChangeArrowheads="1"/>
            </p:cNvSpPr>
            <p:nvPr/>
          </p:nvSpPr>
          <p:spPr bwMode="auto">
            <a:xfrm>
              <a:off x="2057400" y="2209800"/>
              <a:ext cx="593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a:t>DOWN</a:t>
              </a:r>
              <a:endParaRPr lang="en-US" altLang="en-US" sz="1000"/>
            </a:p>
          </p:txBody>
        </p:sp>
        <p:sp>
          <p:nvSpPr>
            <p:cNvPr id="12" name="Freeform 14">
              <a:extLst>
                <a:ext uri="{FF2B5EF4-FFF2-40B4-BE49-F238E27FC236}">
                  <a16:creationId xmlns:a16="http://schemas.microsoft.com/office/drawing/2014/main" id="{9A80CE18-66BE-3D46-2F14-A5250F9EB60B}"/>
                </a:ext>
              </a:extLst>
            </p:cNvPr>
            <p:cNvSpPr>
              <a:spLocks/>
            </p:cNvSpPr>
            <p:nvPr/>
          </p:nvSpPr>
          <p:spPr bwMode="auto">
            <a:xfrm>
              <a:off x="6019800" y="3429000"/>
              <a:ext cx="400050" cy="581025"/>
            </a:xfrm>
            <a:custGeom>
              <a:avLst/>
              <a:gdLst>
                <a:gd name="T0" fmla="*/ 0 w 252"/>
                <a:gd name="T1" fmla="*/ 366 h 366"/>
                <a:gd name="T2" fmla="*/ 123 w 252"/>
                <a:gd name="T3" fmla="*/ 111 h 366"/>
                <a:gd name="T4" fmla="*/ 252 w 252"/>
                <a:gd name="T5" fmla="*/ 0 h 366"/>
              </a:gdLst>
              <a:ahLst/>
              <a:cxnLst>
                <a:cxn ang="0">
                  <a:pos x="T0" y="T1"/>
                </a:cxn>
                <a:cxn ang="0">
                  <a:pos x="T2" y="T3"/>
                </a:cxn>
                <a:cxn ang="0">
                  <a:pos x="T4" y="T5"/>
                </a:cxn>
              </a:cxnLst>
              <a:rect l="0" t="0" r="r" b="b"/>
              <a:pathLst>
                <a:path w="252" h="366">
                  <a:moveTo>
                    <a:pt x="0" y="366"/>
                  </a:moveTo>
                  <a:cubicBezTo>
                    <a:pt x="20" y="324"/>
                    <a:pt x="81" y="172"/>
                    <a:pt x="123" y="111"/>
                  </a:cubicBezTo>
                  <a:cubicBezTo>
                    <a:pt x="165" y="50"/>
                    <a:pt x="225" y="23"/>
                    <a:pt x="252"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Text Box 15">
              <a:extLst>
                <a:ext uri="{FF2B5EF4-FFF2-40B4-BE49-F238E27FC236}">
                  <a16:creationId xmlns:a16="http://schemas.microsoft.com/office/drawing/2014/main" id="{B3859D2C-D10D-4253-38E4-727AA9289F62}"/>
                </a:ext>
              </a:extLst>
            </p:cNvPr>
            <p:cNvSpPr txBox="1">
              <a:spLocks noChangeArrowheads="1"/>
            </p:cNvSpPr>
            <p:nvPr/>
          </p:nvSpPr>
          <p:spPr bwMode="auto">
            <a:xfrm>
              <a:off x="6248400" y="3581400"/>
              <a:ext cx="3540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a:t>UP</a:t>
              </a:r>
              <a:endParaRPr lang="en-US" altLang="en-US" sz="1000"/>
            </a:p>
          </p:txBody>
        </p:sp>
        <p:sp>
          <p:nvSpPr>
            <p:cNvPr id="14" name="Freeform 16">
              <a:extLst>
                <a:ext uri="{FF2B5EF4-FFF2-40B4-BE49-F238E27FC236}">
                  <a16:creationId xmlns:a16="http://schemas.microsoft.com/office/drawing/2014/main" id="{2DF4B280-F0BA-FD70-EBA3-07462E61C012}"/>
                </a:ext>
              </a:extLst>
            </p:cNvPr>
            <p:cNvSpPr>
              <a:spLocks/>
            </p:cNvSpPr>
            <p:nvPr/>
          </p:nvSpPr>
          <p:spPr bwMode="auto">
            <a:xfrm>
              <a:off x="6172200" y="1905000"/>
              <a:ext cx="428625" cy="495300"/>
            </a:xfrm>
            <a:custGeom>
              <a:avLst/>
              <a:gdLst>
                <a:gd name="T0" fmla="*/ 0 w 270"/>
                <a:gd name="T1" fmla="*/ 0 h 312"/>
                <a:gd name="T2" fmla="*/ 141 w 270"/>
                <a:gd name="T3" fmla="*/ 201 h 312"/>
                <a:gd name="T4" fmla="*/ 270 w 270"/>
                <a:gd name="T5" fmla="*/ 312 h 312"/>
              </a:gdLst>
              <a:ahLst/>
              <a:cxnLst>
                <a:cxn ang="0">
                  <a:pos x="T0" y="T1"/>
                </a:cxn>
                <a:cxn ang="0">
                  <a:pos x="T2" y="T3"/>
                </a:cxn>
                <a:cxn ang="0">
                  <a:pos x="T4" y="T5"/>
                </a:cxn>
              </a:cxnLst>
              <a:rect l="0" t="0" r="r" b="b"/>
              <a:pathLst>
                <a:path w="270" h="312">
                  <a:moveTo>
                    <a:pt x="0" y="0"/>
                  </a:moveTo>
                  <a:cubicBezTo>
                    <a:pt x="24" y="33"/>
                    <a:pt x="96" y="149"/>
                    <a:pt x="141" y="201"/>
                  </a:cubicBezTo>
                  <a:cubicBezTo>
                    <a:pt x="186" y="253"/>
                    <a:pt x="243" y="289"/>
                    <a:pt x="270" y="312"/>
                  </a:cubicBez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7">
              <a:extLst>
                <a:ext uri="{FF2B5EF4-FFF2-40B4-BE49-F238E27FC236}">
                  <a16:creationId xmlns:a16="http://schemas.microsoft.com/office/drawing/2014/main" id="{974E02B9-8B6E-3918-AFDA-72F27632AF8E}"/>
                </a:ext>
              </a:extLst>
            </p:cNvPr>
            <p:cNvSpPr txBox="1">
              <a:spLocks noChangeArrowheads="1"/>
            </p:cNvSpPr>
            <p:nvPr/>
          </p:nvSpPr>
          <p:spPr bwMode="auto">
            <a:xfrm>
              <a:off x="6324600" y="1981200"/>
              <a:ext cx="593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a:t>DOWN</a:t>
              </a:r>
              <a:endParaRPr lang="en-US" altLang="en-US" sz="1000"/>
            </a:p>
          </p:txBody>
        </p:sp>
        <p:sp>
          <p:nvSpPr>
            <p:cNvPr id="16" name="Text Box 18">
              <a:extLst>
                <a:ext uri="{FF2B5EF4-FFF2-40B4-BE49-F238E27FC236}">
                  <a16:creationId xmlns:a16="http://schemas.microsoft.com/office/drawing/2014/main" id="{84B8CE01-0752-4AC3-DF6E-5974AE828AFD}"/>
                </a:ext>
              </a:extLst>
            </p:cNvPr>
            <p:cNvSpPr txBox="1">
              <a:spLocks noChangeArrowheads="1"/>
            </p:cNvSpPr>
            <p:nvPr/>
          </p:nvSpPr>
          <p:spPr bwMode="auto">
            <a:xfrm>
              <a:off x="1660525" y="1052513"/>
              <a:ext cx="2256125" cy="5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DIPOLE (</a:t>
              </a:r>
              <a:r>
                <a:rPr lang="en-US" altLang="en-US" sz="1200" dirty="0"/>
                <a:t>DRG</a:t>
              </a:r>
              <a:r>
                <a:rPr lang="en-US" altLang="en-US" sz="1600" dirty="0"/>
                <a:t>)</a:t>
              </a:r>
              <a:endParaRPr lang="en-US" altLang="en-US" sz="1000" dirty="0"/>
            </a:p>
          </p:txBody>
        </p:sp>
        <p:sp>
          <p:nvSpPr>
            <p:cNvPr id="17" name="Text Box 19">
              <a:extLst>
                <a:ext uri="{FF2B5EF4-FFF2-40B4-BE49-F238E27FC236}">
                  <a16:creationId xmlns:a16="http://schemas.microsoft.com/office/drawing/2014/main" id="{488629F1-FA96-0481-EC0A-72E66F51A71E}"/>
                </a:ext>
              </a:extLst>
            </p:cNvPr>
            <p:cNvSpPr txBox="1">
              <a:spLocks noChangeArrowheads="1"/>
            </p:cNvSpPr>
            <p:nvPr/>
          </p:nvSpPr>
          <p:spPr bwMode="auto">
            <a:xfrm>
              <a:off x="5410201" y="1066800"/>
              <a:ext cx="4427069" cy="5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TRIPLETT</a:t>
              </a:r>
              <a:r>
                <a:rPr lang="en-US" altLang="en-US" sz="1400" dirty="0"/>
                <a:t> QUADRUPOLE (QRI)</a:t>
              </a:r>
            </a:p>
          </p:txBody>
        </p:sp>
        <p:sp>
          <p:nvSpPr>
            <p:cNvPr id="18" name="Text Box 24">
              <a:extLst>
                <a:ext uri="{FF2B5EF4-FFF2-40B4-BE49-F238E27FC236}">
                  <a16:creationId xmlns:a16="http://schemas.microsoft.com/office/drawing/2014/main" id="{16C96818-84DC-8FCA-F425-A8F5237D6187}"/>
                </a:ext>
              </a:extLst>
            </p:cNvPr>
            <p:cNvSpPr txBox="1">
              <a:spLocks noChangeArrowheads="1"/>
            </p:cNvSpPr>
            <p:nvPr/>
          </p:nvSpPr>
          <p:spPr bwMode="auto">
            <a:xfrm>
              <a:off x="2819400" y="1779588"/>
              <a:ext cx="1295400" cy="53022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628650" algn="l"/>
                </a:tabLst>
                <a:defRPr sz="2400">
                  <a:solidFill>
                    <a:schemeClr val="tx1"/>
                  </a:solidFill>
                  <a:latin typeface="Times New Roman" panose="02020603050405020304" pitchFamily="18" charset="0"/>
                </a:defRPr>
              </a:lvl1pPr>
              <a:lvl2pPr>
                <a:tabLst>
                  <a:tab pos="628650" algn="l"/>
                </a:tabLst>
                <a:defRPr sz="2400">
                  <a:solidFill>
                    <a:schemeClr val="tx1"/>
                  </a:solidFill>
                  <a:latin typeface="Times New Roman" panose="02020603050405020304" pitchFamily="18" charset="0"/>
                </a:defRPr>
              </a:lvl2pPr>
              <a:lvl3pPr>
                <a:tabLst>
                  <a:tab pos="628650" algn="l"/>
                </a:tabLst>
                <a:defRPr sz="2400">
                  <a:solidFill>
                    <a:schemeClr val="tx1"/>
                  </a:solidFill>
                  <a:latin typeface="Times New Roman" panose="02020603050405020304" pitchFamily="18" charset="0"/>
                </a:defRPr>
              </a:lvl3pPr>
              <a:lvl4pPr>
                <a:tabLst>
                  <a:tab pos="628650" algn="l"/>
                </a:tabLst>
                <a:defRPr sz="2400">
                  <a:solidFill>
                    <a:schemeClr val="tx1"/>
                  </a:solidFill>
                  <a:latin typeface="Times New Roman" panose="02020603050405020304" pitchFamily="18" charset="0"/>
                </a:defRPr>
              </a:lvl4pPr>
              <a:lvl5pPr>
                <a:tabLst>
                  <a:tab pos="62865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9pPr>
            </a:lstStyle>
            <a:p>
              <a:r>
                <a:rPr lang="en-US" altLang="en-US" sz="1400"/>
                <a:t>Solid:	DC</a:t>
              </a:r>
            </a:p>
            <a:p>
              <a:r>
                <a:rPr lang="en-US" altLang="en-US" sz="1400"/>
                <a:t>Dashed:	83 A/s</a:t>
              </a:r>
              <a:endParaRPr lang="en-US" altLang="en-US" sz="1000"/>
            </a:p>
          </p:txBody>
        </p:sp>
        <p:sp>
          <p:nvSpPr>
            <p:cNvPr id="19" name="Text Box 25">
              <a:extLst>
                <a:ext uri="{FF2B5EF4-FFF2-40B4-BE49-F238E27FC236}">
                  <a16:creationId xmlns:a16="http://schemas.microsoft.com/office/drawing/2014/main" id="{2091D286-659F-7232-CCDE-5EB613E4B587}"/>
                </a:ext>
              </a:extLst>
            </p:cNvPr>
            <p:cNvSpPr txBox="1">
              <a:spLocks noChangeArrowheads="1"/>
            </p:cNvSpPr>
            <p:nvPr/>
          </p:nvSpPr>
          <p:spPr bwMode="auto">
            <a:xfrm>
              <a:off x="7670651" y="1853365"/>
              <a:ext cx="2216981" cy="74462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628650" algn="l"/>
                </a:tabLst>
                <a:defRPr sz="2400">
                  <a:solidFill>
                    <a:schemeClr val="tx1"/>
                  </a:solidFill>
                  <a:latin typeface="Times New Roman" panose="02020603050405020304" pitchFamily="18" charset="0"/>
                </a:defRPr>
              </a:lvl1pPr>
              <a:lvl2pPr>
                <a:tabLst>
                  <a:tab pos="628650" algn="l"/>
                </a:tabLst>
                <a:defRPr sz="2400">
                  <a:solidFill>
                    <a:schemeClr val="tx1"/>
                  </a:solidFill>
                  <a:latin typeface="Times New Roman" panose="02020603050405020304" pitchFamily="18" charset="0"/>
                </a:defRPr>
              </a:lvl2pPr>
              <a:lvl3pPr>
                <a:tabLst>
                  <a:tab pos="628650" algn="l"/>
                </a:tabLst>
                <a:defRPr sz="2400">
                  <a:solidFill>
                    <a:schemeClr val="tx1"/>
                  </a:solidFill>
                  <a:latin typeface="Times New Roman" panose="02020603050405020304" pitchFamily="18" charset="0"/>
                </a:defRPr>
              </a:lvl3pPr>
              <a:lvl4pPr>
                <a:tabLst>
                  <a:tab pos="628650" algn="l"/>
                </a:tabLst>
                <a:defRPr sz="2400">
                  <a:solidFill>
                    <a:schemeClr val="tx1"/>
                  </a:solidFill>
                  <a:latin typeface="Times New Roman" panose="02020603050405020304" pitchFamily="18" charset="0"/>
                </a:defRPr>
              </a:lvl4pPr>
              <a:lvl5pPr>
                <a:tabLst>
                  <a:tab pos="62865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628650" algn="l"/>
                </a:tabLst>
                <a:defRPr sz="2400">
                  <a:solidFill>
                    <a:schemeClr val="tx1"/>
                  </a:solidFill>
                  <a:latin typeface="Times New Roman" panose="02020603050405020304" pitchFamily="18" charset="0"/>
                </a:defRPr>
              </a:lvl9pPr>
            </a:lstStyle>
            <a:p>
              <a:r>
                <a:rPr lang="en-US" altLang="en-US" sz="1200" dirty="0"/>
                <a:t>Solid:	DC</a:t>
              </a:r>
            </a:p>
            <a:p>
              <a:r>
                <a:rPr lang="en-US" altLang="en-US" sz="1200" dirty="0"/>
                <a:t>Dashed:	83 A/s</a:t>
              </a:r>
            </a:p>
          </p:txBody>
        </p:sp>
        <p:sp>
          <p:nvSpPr>
            <p:cNvPr id="20" name="Text Box 26">
              <a:extLst>
                <a:ext uri="{FF2B5EF4-FFF2-40B4-BE49-F238E27FC236}">
                  <a16:creationId xmlns:a16="http://schemas.microsoft.com/office/drawing/2014/main" id="{7999357E-FA4B-903C-3192-17808F319F04}"/>
                </a:ext>
              </a:extLst>
            </p:cNvPr>
            <p:cNvSpPr txBox="1">
              <a:spLocks noChangeArrowheads="1"/>
            </p:cNvSpPr>
            <p:nvPr/>
          </p:nvSpPr>
          <p:spPr bwMode="auto">
            <a:xfrm>
              <a:off x="2514600" y="4495800"/>
              <a:ext cx="2544977" cy="1042469"/>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857250" algn="l"/>
                </a:tabLst>
                <a:defRPr sz="2400">
                  <a:solidFill>
                    <a:schemeClr val="tx1"/>
                  </a:solidFill>
                  <a:latin typeface="Times New Roman" panose="02020603050405020304" pitchFamily="18" charset="0"/>
                </a:defRPr>
              </a:lvl1pPr>
              <a:lvl2pPr>
                <a:tabLst>
                  <a:tab pos="857250" algn="l"/>
                </a:tabLst>
                <a:defRPr sz="2400">
                  <a:solidFill>
                    <a:schemeClr val="tx1"/>
                  </a:solidFill>
                  <a:latin typeface="Times New Roman" panose="02020603050405020304" pitchFamily="18" charset="0"/>
                </a:defRPr>
              </a:lvl2pPr>
              <a:lvl3pPr>
                <a:tabLst>
                  <a:tab pos="857250" algn="l"/>
                </a:tabLst>
                <a:defRPr sz="2400">
                  <a:solidFill>
                    <a:schemeClr val="tx1"/>
                  </a:solidFill>
                  <a:latin typeface="Times New Roman" panose="02020603050405020304" pitchFamily="18" charset="0"/>
                </a:defRPr>
              </a:lvl3pPr>
              <a:lvl4pPr>
                <a:tabLst>
                  <a:tab pos="857250" algn="l"/>
                </a:tabLst>
                <a:defRPr sz="2400">
                  <a:solidFill>
                    <a:schemeClr val="tx1"/>
                  </a:solidFill>
                  <a:latin typeface="Times New Roman" panose="02020603050405020304" pitchFamily="18" charset="0"/>
                </a:defRPr>
              </a:lvl4pPr>
              <a:lvl5pPr>
                <a:tabLst>
                  <a:tab pos="85725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9pPr>
            </a:lstStyle>
            <a:p>
              <a:r>
                <a:rPr lang="en-US" altLang="en-US" sz="1200"/>
                <a:t>Deviation @ 500A</a:t>
              </a:r>
            </a:p>
            <a:p>
              <a:r>
                <a:rPr lang="en-US" altLang="en-US" sz="1200"/>
                <a:t>Hysteresis:	0.003</a:t>
              </a:r>
            </a:p>
            <a:p>
              <a:r>
                <a:rPr lang="en-US" altLang="en-US" sz="1200"/>
                <a:t>Lag:	0.001</a:t>
              </a:r>
            </a:p>
          </p:txBody>
        </p:sp>
        <p:sp>
          <p:nvSpPr>
            <p:cNvPr id="21" name="Text Box 27">
              <a:extLst>
                <a:ext uri="{FF2B5EF4-FFF2-40B4-BE49-F238E27FC236}">
                  <a16:creationId xmlns:a16="http://schemas.microsoft.com/office/drawing/2014/main" id="{C1D78240-E92C-1743-0623-2376A2BF2EAE}"/>
                </a:ext>
              </a:extLst>
            </p:cNvPr>
            <p:cNvSpPr txBox="1">
              <a:spLocks noChangeArrowheads="1"/>
            </p:cNvSpPr>
            <p:nvPr/>
          </p:nvSpPr>
          <p:spPr bwMode="auto">
            <a:xfrm>
              <a:off x="5943601" y="4419600"/>
              <a:ext cx="2714408" cy="1191394"/>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857250" algn="l"/>
                </a:tabLst>
                <a:defRPr sz="2400">
                  <a:solidFill>
                    <a:schemeClr val="tx1"/>
                  </a:solidFill>
                  <a:latin typeface="Times New Roman" panose="02020603050405020304" pitchFamily="18" charset="0"/>
                </a:defRPr>
              </a:lvl1pPr>
              <a:lvl2pPr>
                <a:tabLst>
                  <a:tab pos="857250" algn="l"/>
                </a:tabLst>
                <a:defRPr sz="2400">
                  <a:solidFill>
                    <a:schemeClr val="tx1"/>
                  </a:solidFill>
                  <a:latin typeface="Times New Roman" panose="02020603050405020304" pitchFamily="18" charset="0"/>
                </a:defRPr>
              </a:lvl2pPr>
              <a:lvl3pPr>
                <a:tabLst>
                  <a:tab pos="857250" algn="l"/>
                </a:tabLst>
                <a:defRPr sz="2400">
                  <a:solidFill>
                    <a:schemeClr val="tx1"/>
                  </a:solidFill>
                  <a:latin typeface="Times New Roman" panose="02020603050405020304" pitchFamily="18" charset="0"/>
                </a:defRPr>
              </a:lvl3pPr>
              <a:lvl4pPr>
                <a:tabLst>
                  <a:tab pos="857250" algn="l"/>
                </a:tabLst>
                <a:defRPr sz="2400">
                  <a:solidFill>
                    <a:schemeClr val="tx1"/>
                  </a:solidFill>
                  <a:latin typeface="Times New Roman" panose="02020603050405020304" pitchFamily="18" charset="0"/>
                </a:defRPr>
              </a:lvl4pPr>
              <a:lvl5pPr>
                <a:tabLst>
                  <a:tab pos="85725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857250" algn="l"/>
                </a:tabLst>
                <a:defRPr sz="2400">
                  <a:solidFill>
                    <a:schemeClr val="tx1"/>
                  </a:solidFill>
                  <a:latin typeface="Times New Roman" panose="02020603050405020304" pitchFamily="18" charset="0"/>
                </a:defRPr>
              </a:lvl9pPr>
            </a:lstStyle>
            <a:p>
              <a:r>
                <a:rPr lang="en-US" altLang="en-US" sz="1400" dirty="0"/>
                <a:t>Deviation @ </a:t>
              </a:r>
              <a:r>
                <a:rPr lang="en-US" altLang="en-US" sz="1200" dirty="0"/>
                <a:t>500A</a:t>
              </a:r>
            </a:p>
            <a:p>
              <a:r>
                <a:rPr lang="en-US" altLang="en-US" sz="1400" dirty="0"/>
                <a:t>Hysteresis:	0.007</a:t>
              </a:r>
            </a:p>
            <a:p>
              <a:r>
                <a:rPr lang="en-US" altLang="en-US" sz="1400" dirty="0"/>
                <a:t>Lag:	0.010</a:t>
              </a:r>
              <a:endParaRPr lang="en-US" altLang="en-US" sz="1000" dirty="0"/>
            </a:p>
          </p:txBody>
        </p:sp>
      </p:grpSp>
      <p:sp>
        <p:nvSpPr>
          <p:cNvPr id="23" name="Rectangle 1027">
            <a:extLst>
              <a:ext uri="{FF2B5EF4-FFF2-40B4-BE49-F238E27FC236}">
                <a16:creationId xmlns:a16="http://schemas.microsoft.com/office/drawing/2014/main" id="{1059E48D-5F68-6901-4F0E-4BFD99436FDF}"/>
              </a:ext>
            </a:extLst>
          </p:cNvPr>
          <p:cNvSpPr txBox="1">
            <a:spLocks noChangeArrowheads="1"/>
          </p:cNvSpPr>
          <p:nvPr/>
        </p:nvSpPr>
        <p:spPr>
          <a:xfrm>
            <a:off x="-147240" y="4438990"/>
            <a:ext cx="8178800" cy="250267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90"/>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00009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00090"/>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000090"/>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00009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en-US" sz="1400" dirty="0"/>
          </a:p>
          <a:p>
            <a:endParaRPr lang="en-US" altLang="en-US" sz="1400" dirty="0"/>
          </a:p>
        </p:txBody>
      </p:sp>
      <p:sp>
        <p:nvSpPr>
          <p:cNvPr id="25" name="TextBox 24">
            <a:extLst>
              <a:ext uri="{FF2B5EF4-FFF2-40B4-BE49-F238E27FC236}">
                <a16:creationId xmlns:a16="http://schemas.microsoft.com/office/drawing/2014/main" id="{C2D3D2E3-53D9-8912-F103-A522324B6D60}"/>
              </a:ext>
            </a:extLst>
          </p:cNvPr>
          <p:cNvSpPr txBox="1"/>
          <p:nvPr/>
        </p:nvSpPr>
        <p:spPr>
          <a:xfrm>
            <a:off x="5744199" y="942934"/>
            <a:ext cx="3171201" cy="4062651"/>
          </a:xfrm>
          <a:prstGeom prst="rect">
            <a:avLst/>
          </a:prstGeom>
          <a:noFill/>
        </p:spPr>
        <p:txBody>
          <a:bodyPr wrap="square">
            <a:spAutoFit/>
          </a:bodyPr>
          <a:lstStyle/>
          <a:p>
            <a:r>
              <a:rPr lang="en-US" altLang="en-US" b="1" dirty="0"/>
              <a:t>Improve:</a:t>
            </a:r>
          </a:p>
          <a:p>
            <a:pPr marL="285750" indent="-285750">
              <a:buFont typeface="Arial" panose="020B0604020202020204" pitchFamily="34" charset="0"/>
              <a:buChar char="•"/>
            </a:pPr>
            <a:r>
              <a:rPr lang="en-US" altLang="en-US" sz="1600" b="1" dirty="0"/>
              <a:t>Magnet control during ramping</a:t>
            </a:r>
          </a:p>
          <a:p>
            <a:pPr marL="285750" lvl="1" indent="-285750">
              <a:buFont typeface="Arial" panose="020B0604020202020204" pitchFamily="34" charset="0"/>
              <a:buChar char="•"/>
            </a:pPr>
            <a:r>
              <a:rPr lang="en-US" altLang="en-US" sz="1600" dirty="0"/>
              <a:t>Injector kicker strength marginal</a:t>
            </a:r>
            <a:br>
              <a:rPr lang="en-US" altLang="en-US" sz="1600" dirty="0"/>
            </a:br>
            <a:r>
              <a:rPr lang="en-US" altLang="en-US" sz="1600" dirty="0">
                <a:solidFill>
                  <a:srgbClr val="FF0000"/>
                </a:solidFill>
              </a:rPr>
              <a:t>Reduced AGS-to-RHIC transfer energy by 15%</a:t>
            </a:r>
            <a:endParaRPr lang="en-US" altLang="en-US" sz="1600" dirty="0"/>
          </a:p>
          <a:p>
            <a:pPr marL="285750" lvl="1" indent="-285750">
              <a:buFont typeface="Arial" panose="020B0604020202020204" pitchFamily="34" charset="0"/>
              <a:buChar char="•"/>
            </a:pPr>
            <a:r>
              <a:rPr lang="en-US" altLang="en-US" sz="1600" dirty="0"/>
              <a:t>Beam at end of AGS-to-RHIC transfer line not stable</a:t>
            </a:r>
            <a:br>
              <a:rPr lang="en-US" altLang="en-US" sz="1600" dirty="0"/>
            </a:br>
            <a:r>
              <a:rPr lang="en-US" altLang="en-US" sz="1600" dirty="0">
                <a:solidFill>
                  <a:srgbClr val="FF0000"/>
                </a:solidFill>
              </a:rPr>
              <a:t>Replace pulsed AGS closed orbit extraction bumps with DC bumps; test during g-2 run</a:t>
            </a:r>
            <a:endParaRPr lang="en-US" altLang="en-US" sz="1600" dirty="0"/>
          </a:p>
          <a:p>
            <a:pPr marL="285750" lvl="1" indent="-285750">
              <a:buFont typeface="Arial" panose="020B0604020202020204" pitchFamily="34" charset="0"/>
              <a:buChar char="•"/>
            </a:pPr>
            <a:r>
              <a:rPr lang="en-US" altLang="en-US" sz="1600" dirty="0"/>
              <a:t>Frequent power supply trips caused be insufficient cooling of equipment alcoves in RHIC tunnel</a:t>
            </a:r>
            <a:br>
              <a:rPr lang="en-US" altLang="en-US" sz="1600" dirty="0"/>
            </a:br>
            <a:r>
              <a:rPr lang="en-US" altLang="en-US" sz="1600" dirty="0">
                <a:solidFill>
                  <a:srgbClr val="FF0000"/>
                </a:solidFill>
              </a:rPr>
              <a:t>Install AC in all 18 alcoves; complete by Jan.15</a:t>
            </a:r>
            <a:endParaRPr lang="en-US" altLang="en-US" sz="1600" dirty="0"/>
          </a:p>
        </p:txBody>
      </p:sp>
      <p:sp>
        <p:nvSpPr>
          <p:cNvPr id="26" name="TextBox 25">
            <a:extLst>
              <a:ext uri="{FF2B5EF4-FFF2-40B4-BE49-F238E27FC236}">
                <a16:creationId xmlns:a16="http://schemas.microsoft.com/office/drawing/2014/main" id="{07AC2252-CD6B-BC82-F2A0-1421C971C9D0}"/>
              </a:ext>
            </a:extLst>
          </p:cNvPr>
          <p:cNvSpPr txBox="1"/>
          <p:nvPr/>
        </p:nvSpPr>
        <p:spPr>
          <a:xfrm>
            <a:off x="228600" y="4637136"/>
            <a:ext cx="4860626" cy="1846659"/>
          </a:xfrm>
          <a:prstGeom prst="rect">
            <a:avLst/>
          </a:prstGeom>
          <a:noFill/>
        </p:spPr>
        <p:txBody>
          <a:bodyPr wrap="none" rtlCol="0">
            <a:spAutoFit/>
          </a:bodyPr>
          <a:lstStyle/>
          <a:p>
            <a:r>
              <a:rPr lang="en-US" altLang="en-US" sz="1600" dirty="0">
                <a:solidFill>
                  <a:srgbClr val="3333CC"/>
                </a:solidFill>
                <a:effectLst>
                  <a:outerShdw blurRad="38100" dist="38100" dir="2700000" algn="tl">
                    <a:srgbClr val="000000"/>
                  </a:outerShdw>
                </a:effectLst>
                <a:latin typeface="Arial" panose="020B0604020202020204" pitchFamily="34" charset="0"/>
                <a:cs typeface="Arial" panose="020B0604020202020204" pitchFamily="34" charset="0"/>
              </a:rPr>
              <a:t>What was working well in the previous run </a:t>
            </a:r>
          </a:p>
          <a:p>
            <a:r>
              <a:rPr lang="en-US" altLang="en-US" sz="1600" dirty="0">
                <a:solidFill>
                  <a:srgbClr val="CC3300"/>
                </a:solidFill>
                <a:effectLst>
                  <a:outerShdw blurRad="38100" dist="38100" dir="2700000" algn="tl">
                    <a:srgbClr val="000000"/>
                  </a:outerShdw>
                </a:effectLst>
                <a:latin typeface="Arial" panose="020B0604020202020204" pitchFamily="34" charset="0"/>
                <a:cs typeface="Arial" panose="020B0604020202020204" pitchFamily="34" charset="0"/>
              </a:rPr>
              <a:t>Loss monitor system</a:t>
            </a:r>
            <a:r>
              <a:rPr lang="en-US" altLang="en-US" sz="1600" dirty="0">
                <a:latin typeface="Arial" panose="020B0604020202020204" pitchFamily="34" charset="0"/>
                <a:cs typeface="Arial" panose="020B0604020202020204" pitchFamily="34" charset="0"/>
              </a:rPr>
              <a:t> </a:t>
            </a:r>
          </a:p>
          <a:p>
            <a:r>
              <a:rPr lang="en-US" altLang="en-US" sz="1600" dirty="0">
                <a:solidFill>
                  <a:srgbClr val="CC3300"/>
                </a:solidFill>
                <a:effectLst>
                  <a:outerShdw blurRad="38100" dist="38100" dir="2700000" algn="tl">
                    <a:srgbClr val="000000"/>
                  </a:outerShdw>
                </a:effectLst>
                <a:latin typeface="Arial" panose="020B0604020202020204" pitchFamily="34" charset="0"/>
                <a:cs typeface="Arial" panose="020B0604020202020204" pitchFamily="34" charset="0"/>
              </a:rPr>
              <a:t>Wall current monitors</a:t>
            </a:r>
            <a:r>
              <a:rPr lang="en-US" altLang="en-US" sz="1600" dirty="0">
                <a:latin typeface="Arial" panose="020B0604020202020204" pitchFamily="34" charset="0"/>
                <a:cs typeface="Arial" panose="020B0604020202020204" pitchFamily="34" charset="0"/>
              </a:rPr>
              <a:t> </a:t>
            </a:r>
          </a:p>
          <a:p>
            <a:r>
              <a:rPr lang="en-US" altLang="en-US" sz="1600" dirty="0">
                <a:solidFill>
                  <a:srgbClr val="CC3300"/>
                </a:solidFill>
                <a:effectLst>
                  <a:outerShdw blurRad="38100" dist="38100" dir="2700000" algn="tl">
                    <a:srgbClr val="000000"/>
                  </a:outerShdw>
                </a:effectLst>
                <a:latin typeface="Arial" panose="020B0604020202020204" pitchFamily="34" charset="0"/>
                <a:cs typeface="Arial" panose="020B0604020202020204" pitchFamily="34" charset="0"/>
              </a:rPr>
              <a:t>Single ionization profile monitor</a:t>
            </a:r>
            <a:endParaRPr lang="en-US" altLang="en-US" sz="1600" dirty="0">
              <a:latin typeface="Arial" panose="020B0604020202020204" pitchFamily="34" charset="0"/>
              <a:cs typeface="Arial" panose="020B0604020202020204" pitchFamily="34" charset="0"/>
            </a:endParaRPr>
          </a:p>
          <a:p>
            <a:r>
              <a:rPr lang="en-US" altLang="en-US" sz="1600" dirty="0">
                <a:solidFill>
                  <a:srgbClr val="CC3300"/>
                </a:solidFill>
                <a:effectLst>
                  <a:outerShdw blurRad="38100" dist="38100" dir="2700000" algn="tl">
                    <a:srgbClr val="000000"/>
                  </a:outerShdw>
                </a:effectLst>
                <a:latin typeface="Arial" panose="020B0604020202020204" pitchFamily="34" charset="0"/>
                <a:cs typeface="Arial" panose="020B0604020202020204" pitchFamily="34" charset="0"/>
              </a:rPr>
              <a:t>DCCT ’s - current transformers</a:t>
            </a:r>
            <a:endParaRPr lang="en-US" altLang="en-US" sz="1600" dirty="0">
              <a:latin typeface="Arial" panose="020B0604020202020204" pitchFamily="34" charset="0"/>
              <a:cs typeface="Arial" panose="020B0604020202020204" pitchFamily="34" charset="0"/>
            </a:endParaRPr>
          </a:p>
          <a:p>
            <a:r>
              <a:rPr lang="en-US" altLang="en-US" sz="1600" dirty="0">
                <a:solidFill>
                  <a:srgbClr val="CC3300"/>
                </a:solidFill>
                <a:effectLst>
                  <a:outerShdw blurRad="38100" dist="38100" dir="2700000" algn="tl">
                    <a:srgbClr val="000000"/>
                  </a:outerShdw>
                </a:effectLst>
                <a:latin typeface="Arial" panose="020B0604020202020204" pitchFamily="34" charset="0"/>
                <a:cs typeface="Arial" panose="020B0604020202020204" pitchFamily="34" charset="0"/>
              </a:rPr>
              <a:t>Schottky detector - showed us fantastic possibilities</a:t>
            </a:r>
            <a:endParaRPr lang="en-US" altLang="en-US"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46468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670EE-747F-2C3D-2897-3B70D72FA4F3}"/>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C527A562-65BE-0531-0CB0-B2F423971F1C}"/>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1DBF2793-84DB-28D0-4E22-F6D02708C2B5}"/>
              </a:ext>
            </a:extLst>
          </p:cNvPr>
          <p:cNvSpPr>
            <a:spLocks noGrp="1"/>
          </p:cNvSpPr>
          <p:nvPr>
            <p:ph type="sldNum" sz="quarter" idx="12"/>
          </p:nvPr>
        </p:nvSpPr>
        <p:spPr/>
        <p:txBody>
          <a:bodyPr/>
          <a:lstStyle/>
          <a:p>
            <a:fld id="{00CF2F56-B3BD-3044-832D-49A5B51FA3F7}" type="slidenum">
              <a:rPr lang="en-US" smtClean="0"/>
              <a:t>14</a:t>
            </a:fld>
            <a:endParaRPr lang="en-US" dirty="0"/>
          </a:p>
        </p:txBody>
      </p:sp>
      <p:sp>
        <p:nvSpPr>
          <p:cNvPr id="7" name="Title 6">
            <a:extLst>
              <a:ext uri="{FF2B5EF4-FFF2-40B4-BE49-F238E27FC236}">
                <a16:creationId xmlns:a16="http://schemas.microsoft.com/office/drawing/2014/main" id="{DF39CB98-5E94-5081-31CA-B219260F95F1}"/>
              </a:ext>
            </a:extLst>
          </p:cNvPr>
          <p:cNvSpPr>
            <a:spLocks noGrp="1"/>
          </p:cNvSpPr>
          <p:nvPr>
            <p:ph type="title"/>
          </p:nvPr>
        </p:nvSpPr>
        <p:spPr/>
        <p:txBody>
          <a:bodyPr>
            <a:normAutofit/>
          </a:bodyPr>
          <a:lstStyle/>
          <a:p>
            <a:r>
              <a:rPr lang="en-US" dirty="0">
                <a:solidFill>
                  <a:srgbClr val="002060"/>
                </a:solidFill>
              </a:rPr>
              <a:t>4. Preparation for the 2000 run</a:t>
            </a:r>
          </a:p>
        </p:txBody>
      </p:sp>
      <p:sp>
        <p:nvSpPr>
          <p:cNvPr id="2" name="Rectangle 2">
            <a:extLst>
              <a:ext uri="{FF2B5EF4-FFF2-40B4-BE49-F238E27FC236}">
                <a16:creationId xmlns:a16="http://schemas.microsoft.com/office/drawing/2014/main" id="{6CAD70FC-73A1-33DF-9F5F-7B3B2792240D}"/>
              </a:ext>
            </a:extLst>
          </p:cNvPr>
          <p:cNvSpPr txBox="1">
            <a:spLocks noChangeArrowheads="1"/>
          </p:cNvSpPr>
          <p:nvPr/>
        </p:nvSpPr>
        <p:spPr>
          <a:xfrm>
            <a:off x="-292100" y="877674"/>
            <a:ext cx="8902700" cy="6463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kern="1200">
                <a:solidFill>
                  <a:srgbClr val="000090"/>
                </a:solidFill>
                <a:latin typeface="Arial"/>
                <a:ea typeface="+mj-ea"/>
                <a:cs typeface="Arial"/>
              </a:defRPr>
            </a:lvl1pPr>
          </a:lstStyle>
          <a:p>
            <a:r>
              <a:rPr lang="en-US" altLang="en-US" sz="2000" dirty="0">
                <a:solidFill>
                  <a:srgbClr val="3333CC"/>
                </a:solidFill>
                <a:effectLst>
                  <a:outerShdw blurRad="38100" dist="38100" dir="2700000" algn="tl">
                    <a:srgbClr val="000000"/>
                  </a:outerShdw>
                </a:effectLst>
              </a:rPr>
              <a:t>Monday, 11:15 AM, October 11, 99 System Commissioner’s Meeting</a:t>
            </a:r>
            <a:endParaRPr lang="en-US" altLang="en-US" sz="3200" b="1" dirty="0">
              <a:solidFill>
                <a:srgbClr val="3333CC"/>
              </a:solidFill>
              <a:effectLst>
                <a:outerShdw blurRad="38100" dist="38100" dir="2700000" algn="tl">
                  <a:srgbClr val="000000"/>
                </a:outerShdw>
              </a:effectLst>
            </a:endParaRPr>
          </a:p>
        </p:txBody>
      </p:sp>
      <p:sp>
        <p:nvSpPr>
          <p:cNvPr id="3" name="Rectangle 12">
            <a:extLst>
              <a:ext uri="{FF2B5EF4-FFF2-40B4-BE49-F238E27FC236}">
                <a16:creationId xmlns:a16="http://schemas.microsoft.com/office/drawing/2014/main" id="{25E23E9B-E845-B2A9-0DB2-FB48FBF10E86}"/>
              </a:ext>
            </a:extLst>
          </p:cNvPr>
          <p:cNvSpPr txBox="1">
            <a:spLocks noChangeArrowheads="1"/>
          </p:cNvSpPr>
          <p:nvPr/>
        </p:nvSpPr>
        <p:spPr>
          <a:xfrm>
            <a:off x="241300" y="1579834"/>
            <a:ext cx="7459980" cy="4953001"/>
          </a:xfrm>
          <a:prstGeom prst="rect">
            <a:avLst/>
          </a:prstGeom>
          <a:ln>
            <a:solidFill>
              <a:srgbClr val="3333CC"/>
            </a:solidFill>
            <a:miter lim="800000"/>
            <a:headEnd/>
            <a:tailEnd/>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90"/>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00009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00090"/>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000090"/>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00009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altLang="en-US" sz="1800" dirty="0">
                <a:solidFill>
                  <a:srgbClr val="CC3300"/>
                </a:solidFill>
                <a:effectLst>
                  <a:outerShdw blurRad="38100" dist="38100" dir="2700000" algn="tl">
                    <a:srgbClr val="000000"/>
                  </a:outerShdw>
                </a:effectLst>
              </a:rPr>
              <a:t>BPM System : Todd Satogata</a:t>
            </a:r>
          </a:p>
          <a:p>
            <a:pPr>
              <a:buFontTx/>
              <a:buChar char="•"/>
            </a:pPr>
            <a:r>
              <a:rPr lang="en-US" altLang="en-US" sz="1800" dirty="0">
                <a:solidFill>
                  <a:srgbClr val="CC3300"/>
                </a:solidFill>
                <a:effectLst>
                  <a:outerShdw blurRad="38100" dist="38100" dir="2700000" algn="tl">
                    <a:srgbClr val="000000"/>
                  </a:outerShdw>
                </a:effectLst>
              </a:rPr>
              <a:t>TUNE-METER : Angelika Drees</a:t>
            </a:r>
          </a:p>
          <a:p>
            <a:pPr>
              <a:buFontTx/>
              <a:buChar char="•"/>
            </a:pPr>
            <a:r>
              <a:rPr lang="en-US" altLang="en-US" sz="1800" dirty="0">
                <a:solidFill>
                  <a:srgbClr val="CC3300"/>
                </a:solidFill>
                <a:effectLst>
                  <a:outerShdw blurRad="38100" dist="38100" dir="2700000" algn="tl">
                    <a:srgbClr val="000000"/>
                  </a:outerShdw>
                </a:effectLst>
              </a:rPr>
              <a:t>Orbit Correction - IR and Luminosity Tune up Vadim </a:t>
            </a:r>
            <a:r>
              <a:rPr lang="en-US" altLang="en-US" sz="1800" dirty="0" err="1">
                <a:solidFill>
                  <a:srgbClr val="CC3300"/>
                </a:solidFill>
                <a:effectLst>
                  <a:outerShdw blurRad="38100" dist="38100" dir="2700000" algn="tl">
                    <a:srgbClr val="000000"/>
                  </a:outerShdw>
                </a:effectLst>
              </a:rPr>
              <a:t>Ptitsyn</a:t>
            </a:r>
            <a:endParaRPr lang="en-US" altLang="en-US" sz="1800" dirty="0">
              <a:solidFill>
                <a:srgbClr val="CC3300"/>
              </a:solidFill>
              <a:effectLst>
                <a:outerShdw blurRad="38100" dist="38100" dir="2700000" algn="tl">
                  <a:srgbClr val="000000"/>
                </a:outerShdw>
              </a:effectLst>
            </a:endParaRPr>
          </a:p>
          <a:p>
            <a:pPr>
              <a:buFontTx/>
              <a:buChar char="•"/>
            </a:pPr>
            <a:r>
              <a:rPr lang="en-US" altLang="en-US" sz="1800" dirty="0">
                <a:solidFill>
                  <a:srgbClr val="CC3300"/>
                </a:solidFill>
                <a:effectLst>
                  <a:outerShdw blurRad="38100" dist="38100" dir="2700000" algn="tl">
                    <a:srgbClr val="000000"/>
                  </a:outerShdw>
                </a:effectLst>
              </a:rPr>
              <a:t>Sequencer - Johannes Van </a:t>
            </a:r>
            <a:r>
              <a:rPr lang="en-US" altLang="en-US" sz="1800" dirty="0" err="1">
                <a:solidFill>
                  <a:srgbClr val="CC3300"/>
                </a:solidFill>
                <a:effectLst>
                  <a:outerShdw blurRad="38100" dist="38100" dir="2700000" algn="tl">
                    <a:srgbClr val="000000"/>
                  </a:outerShdw>
                </a:effectLst>
              </a:rPr>
              <a:t>Zeijts</a:t>
            </a:r>
            <a:endParaRPr lang="en-US" altLang="en-US" sz="1800" dirty="0">
              <a:solidFill>
                <a:srgbClr val="CC3300"/>
              </a:solidFill>
              <a:effectLst>
                <a:outerShdw blurRad="38100" dist="38100" dir="2700000" algn="tl">
                  <a:srgbClr val="000000"/>
                </a:outerShdw>
              </a:effectLst>
            </a:endParaRPr>
          </a:p>
          <a:p>
            <a:pPr>
              <a:buFontTx/>
              <a:buChar char="•"/>
            </a:pPr>
            <a:r>
              <a:rPr lang="en-US" altLang="en-US" sz="1800" dirty="0">
                <a:solidFill>
                  <a:srgbClr val="CC3300"/>
                </a:solidFill>
                <a:effectLst>
                  <a:outerShdw blurRad="38100" dist="38100" dir="2700000" algn="tl">
                    <a:srgbClr val="000000"/>
                  </a:outerShdw>
                </a:effectLst>
              </a:rPr>
              <a:t>ATR - Woody Glenn</a:t>
            </a:r>
          </a:p>
          <a:p>
            <a:pPr>
              <a:buFontTx/>
              <a:buChar char="•"/>
            </a:pPr>
            <a:r>
              <a:rPr lang="en-US" altLang="en-US" sz="1800" dirty="0">
                <a:solidFill>
                  <a:srgbClr val="CC3300"/>
                </a:solidFill>
                <a:effectLst>
                  <a:outerShdw blurRad="38100" dist="38100" dir="2700000" algn="tl">
                    <a:srgbClr val="000000"/>
                  </a:outerShdw>
                </a:effectLst>
              </a:rPr>
              <a:t>Abort System: Leif Ahrens</a:t>
            </a:r>
          </a:p>
          <a:p>
            <a:pPr>
              <a:buFontTx/>
              <a:buChar char="•"/>
            </a:pPr>
            <a:r>
              <a:rPr lang="en-US" altLang="en-US" sz="1800" dirty="0">
                <a:solidFill>
                  <a:srgbClr val="CC3300"/>
                </a:solidFill>
                <a:effectLst>
                  <a:outerShdw blurRad="38100" dist="38100" dir="2700000" algn="tl">
                    <a:srgbClr val="000000"/>
                  </a:outerShdw>
                </a:effectLst>
              </a:rPr>
              <a:t>Permit Link: Dejan Trbojevic</a:t>
            </a:r>
          </a:p>
          <a:p>
            <a:pPr>
              <a:buFontTx/>
              <a:buChar char="•"/>
            </a:pPr>
            <a:r>
              <a:rPr lang="en-US" altLang="en-US" sz="1800" dirty="0">
                <a:solidFill>
                  <a:srgbClr val="CC3300"/>
                </a:solidFill>
                <a:effectLst>
                  <a:outerShdw blurRad="38100" dist="38100" dir="2700000" algn="tl">
                    <a:srgbClr val="000000"/>
                  </a:outerShdw>
                </a:effectLst>
              </a:rPr>
              <a:t>IR and coupling Correction: Fulvia Pilat</a:t>
            </a:r>
          </a:p>
          <a:p>
            <a:pPr>
              <a:buFontTx/>
              <a:buChar char="•"/>
            </a:pPr>
            <a:r>
              <a:rPr lang="en-US" altLang="en-US" sz="1800" dirty="0">
                <a:solidFill>
                  <a:srgbClr val="CC3300"/>
                </a:solidFill>
                <a:effectLst>
                  <a:outerShdw blurRad="38100" dist="38100" dir="2700000" algn="tl">
                    <a:srgbClr val="000000"/>
                  </a:outerShdw>
                </a:effectLst>
              </a:rPr>
              <a:t>Collimators : Angelika Drees</a:t>
            </a:r>
          </a:p>
          <a:p>
            <a:pPr>
              <a:buFontTx/>
              <a:buChar char="•"/>
            </a:pPr>
            <a:r>
              <a:rPr lang="en-US" altLang="en-US" sz="1800" dirty="0">
                <a:solidFill>
                  <a:srgbClr val="CC3300"/>
                </a:solidFill>
                <a:effectLst>
                  <a:outerShdw blurRad="38100" dist="38100" dir="2700000" algn="tl">
                    <a:srgbClr val="000000"/>
                  </a:outerShdw>
                </a:effectLst>
              </a:rPr>
              <a:t>Z-</a:t>
            </a:r>
            <a:r>
              <a:rPr lang="en-US" altLang="en-US" sz="1800" dirty="0" err="1">
                <a:solidFill>
                  <a:srgbClr val="CC3300"/>
                </a:solidFill>
                <a:effectLst>
                  <a:outerShdw blurRad="38100" dist="38100" dir="2700000" algn="tl">
                    <a:srgbClr val="000000"/>
                  </a:outerShdw>
                </a:effectLst>
              </a:rPr>
              <a:t>cal</a:t>
            </a:r>
            <a:r>
              <a:rPr lang="en-US" altLang="en-US" sz="1800" dirty="0">
                <a:solidFill>
                  <a:srgbClr val="CC3300"/>
                </a:solidFill>
                <a:effectLst>
                  <a:outerShdw blurRad="38100" dist="38100" dir="2700000" algn="tl">
                    <a:srgbClr val="000000"/>
                  </a:outerShdw>
                </a:effectLst>
              </a:rPr>
              <a:t> : Angelika Drees</a:t>
            </a:r>
          </a:p>
          <a:p>
            <a:pPr>
              <a:buFontTx/>
              <a:buChar char="•"/>
            </a:pPr>
            <a:r>
              <a:rPr lang="en-US" altLang="en-US" sz="1800" dirty="0">
                <a:solidFill>
                  <a:srgbClr val="CC3300"/>
                </a:solidFill>
                <a:effectLst>
                  <a:outerShdw blurRad="38100" dist="38100" dir="2700000" algn="tl">
                    <a:srgbClr val="000000"/>
                  </a:outerShdw>
                </a:effectLst>
              </a:rPr>
              <a:t>IPM : Roger Connolly</a:t>
            </a:r>
          </a:p>
          <a:p>
            <a:pPr>
              <a:buFontTx/>
              <a:buChar char="•"/>
            </a:pPr>
            <a:r>
              <a:rPr lang="en-US" altLang="en-US" sz="1800" dirty="0">
                <a:solidFill>
                  <a:srgbClr val="CC3300"/>
                </a:solidFill>
                <a:effectLst>
                  <a:outerShdw blurRad="38100" dist="38100" dir="2700000" algn="tl">
                    <a:srgbClr val="000000"/>
                  </a:outerShdw>
                </a:effectLst>
              </a:rPr>
              <a:t>Schottky Monitor - Peter Cameron</a:t>
            </a:r>
          </a:p>
          <a:p>
            <a:pPr>
              <a:buFontTx/>
              <a:buChar char="•"/>
            </a:pPr>
            <a:r>
              <a:rPr lang="en-US" altLang="en-US" sz="1800" dirty="0">
                <a:solidFill>
                  <a:srgbClr val="CC3300"/>
                </a:solidFill>
                <a:effectLst>
                  <a:outerShdw blurRad="38100" dist="38100" dir="2700000" algn="tl">
                    <a:srgbClr val="000000"/>
                  </a:outerShdw>
                </a:effectLst>
              </a:rPr>
              <a:t>Loss Monitors , RF Dipole : Mei Bai</a:t>
            </a:r>
          </a:p>
          <a:p>
            <a:pPr>
              <a:buFontTx/>
              <a:buChar char="•"/>
            </a:pPr>
            <a:r>
              <a:rPr lang="en-US" altLang="en-US" sz="1800" dirty="0">
                <a:solidFill>
                  <a:srgbClr val="CC3300"/>
                </a:solidFill>
                <a:effectLst>
                  <a:outerShdw blurRad="38100" dist="38100" dir="2700000" algn="tl">
                    <a:srgbClr val="000000"/>
                  </a:outerShdw>
                </a:effectLst>
              </a:rPr>
              <a:t>Wall Current Monitor, DCCT, … RF instrumentation</a:t>
            </a:r>
            <a:endParaRPr lang="en-US" altLang="en-US" sz="2000" dirty="0">
              <a:solidFill>
                <a:srgbClr val="CC3300"/>
              </a:solidFill>
              <a:effectLst>
                <a:outerShdw blurRad="38100" dist="38100" dir="2700000" algn="tl">
                  <a:srgbClr val="000000"/>
                </a:outerShdw>
              </a:effectLst>
            </a:endParaRPr>
          </a:p>
          <a:p>
            <a:pPr>
              <a:buFontTx/>
              <a:buChar char="•"/>
            </a:pPr>
            <a:endParaRPr lang="en-US" altLang="en-US" sz="2400" b="1" dirty="0">
              <a:solidFill>
                <a:srgbClr val="CC3300"/>
              </a:solidFill>
              <a:effectLst>
                <a:outerShdw blurRad="38100" dist="38100" dir="2700000" algn="tl">
                  <a:srgbClr val="000000"/>
                </a:outerShdw>
              </a:effectLst>
            </a:endParaRPr>
          </a:p>
        </p:txBody>
      </p:sp>
      <p:pic>
        <p:nvPicPr>
          <p:cNvPr id="8" name="Picture 7">
            <a:extLst>
              <a:ext uri="{FF2B5EF4-FFF2-40B4-BE49-F238E27FC236}">
                <a16:creationId xmlns:a16="http://schemas.microsoft.com/office/drawing/2014/main" id="{94E24F1E-A23E-461F-6C57-145ACAF4095B}"/>
              </a:ext>
            </a:extLst>
          </p:cNvPr>
          <p:cNvPicPr>
            <a:picLocks noChangeAspect="1"/>
          </p:cNvPicPr>
          <p:nvPr/>
        </p:nvPicPr>
        <p:blipFill>
          <a:blip r:embed="rId3"/>
          <a:stretch>
            <a:fillRect/>
          </a:stretch>
        </p:blipFill>
        <p:spPr>
          <a:xfrm>
            <a:off x="2943843" y="741635"/>
            <a:ext cx="4583183" cy="5791200"/>
          </a:xfrm>
          <a:prstGeom prst="rect">
            <a:avLst/>
          </a:prstGeom>
        </p:spPr>
      </p:pic>
    </p:spTree>
    <p:extLst>
      <p:ext uri="{BB962C8B-B14F-4D97-AF65-F5344CB8AC3E}">
        <p14:creationId xmlns:p14="http://schemas.microsoft.com/office/powerpoint/2010/main" val="1613941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88D8-513B-0399-18FA-78198FF27B85}"/>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93BB0A-08FC-0A6D-8559-462F303853CF}"/>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540E9E1E-61AE-D2AC-BB78-04BC6E917E20}"/>
              </a:ext>
            </a:extLst>
          </p:cNvPr>
          <p:cNvSpPr>
            <a:spLocks noGrp="1"/>
          </p:cNvSpPr>
          <p:nvPr>
            <p:ph type="sldNum" sz="quarter" idx="12"/>
          </p:nvPr>
        </p:nvSpPr>
        <p:spPr/>
        <p:txBody>
          <a:bodyPr/>
          <a:lstStyle/>
          <a:p>
            <a:fld id="{00CF2F56-B3BD-3044-832D-49A5B51FA3F7}" type="slidenum">
              <a:rPr lang="en-US" smtClean="0"/>
              <a:t>15</a:t>
            </a:fld>
            <a:endParaRPr lang="en-US" dirty="0"/>
          </a:p>
        </p:txBody>
      </p:sp>
      <p:sp>
        <p:nvSpPr>
          <p:cNvPr id="7" name="Title 6">
            <a:extLst>
              <a:ext uri="{FF2B5EF4-FFF2-40B4-BE49-F238E27FC236}">
                <a16:creationId xmlns:a16="http://schemas.microsoft.com/office/drawing/2014/main" id="{8E13C4D2-EF1A-E0AA-7CD5-E25B4DDB6C11}"/>
              </a:ext>
            </a:extLst>
          </p:cNvPr>
          <p:cNvSpPr>
            <a:spLocks noGrp="1"/>
          </p:cNvSpPr>
          <p:nvPr>
            <p:ph type="title"/>
          </p:nvPr>
        </p:nvSpPr>
        <p:spPr/>
        <p:txBody>
          <a:bodyPr/>
          <a:lstStyle/>
          <a:p>
            <a:r>
              <a:rPr lang="en-US" dirty="0">
                <a:solidFill>
                  <a:srgbClr val="002060"/>
                </a:solidFill>
              </a:rPr>
              <a:t>System Commissioners</a:t>
            </a:r>
          </a:p>
        </p:txBody>
      </p:sp>
      <p:pic>
        <p:nvPicPr>
          <p:cNvPr id="3" name="Picture 2">
            <a:extLst>
              <a:ext uri="{FF2B5EF4-FFF2-40B4-BE49-F238E27FC236}">
                <a16:creationId xmlns:a16="http://schemas.microsoft.com/office/drawing/2014/main" id="{CF67F2C6-8A36-DB07-DF35-74E8C823D2D5}"/>
              </a:ext>
            </a:extLst>
          </p:cNvPr>
          <p:cNvPicPr>
            <a:picLocks noChangeAspect="1"/>
          </p:cNvPicPr>
          <p:nvPr/>
        </p:nvPicPr>
        <p:blipFill>
          <a:blip r:embed="rId2"/>
          <a:stretch>
            <a:fillRect/>
          </a:stretch>
        </p:blipFill>
        <p:spPr>
          <a:xfrm>
            <a:off x="828040" y="780987"/>
            <a:ext cx="7772400" cy="5807683"/>
          </a:xfrm>
          <a:prstGeom prst="rect">
            <a:avLst/>
          </a:prstGeom>
        </p:spPr>
      </p:pic>
    </p:spTree>
    <p:extLst>
      <p:ext uri="{BB962C8B-B14F-4D97-AF65-F5344CB8AC3E}">
        <p14:creationId xmlns:p14="http://schemas.microsoft.com/office/powerpoint/2010/main" val="1665122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08FF-4F08-E5B4-1921-3E986D745F35}"/>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9804FF-8560-5CDB-0A08-F536981DD5AA}"/>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1CB7FD77-BFE1-3426-87CF-26DE92E8908B}"/>
              </a:ext>
            </a:extLst>
          </p:cNvPr>
          <p:cNvSpPr>
            <a:spLocks noGrp="1"/>
          </p:cNvSpPr>
          <p:nvPr>
            <p:ph type="sldNum" sz="quarter" idx="12"/>
          </p:nvPr>
        </p:nvSpPr>
        <p:spPr/>
        <p:txBody>
          <a:bodyPr/>
          <a:lstStyle/>
          <a:p>
            <a:fld id="{00CF2F56-B3BD-3044-832D-49A5B51FA3F7}" type="slidenum">
              <a:rPr lang="en-US" smtClean="0"/>
              <a:t>16</a:t>
            </a:fld>
            <a:endParaRPr lang="en-US" dirty="0"/>
          </a:p>
        </p:txBody>
      </p:sp>
      <p:sp>
        <p:nvSpPr>
          <p:cNvPr id="4" name="Text Box 12">
            <a:extLst>
              <a:ext uri="{FF2B5EF4-FFF2-40B4-BE49-F238E27FC236}">
                <a16:creationId xmlns:a16="http://schemas.microsoft.com/office/drawing/2014/main" id="{86FC05AB-4B15-A619-5480-26F351C5534E}"/>
              </a:ext>
            </a:extLst>
          </p:cNvPr>
          <p:cNvSpPr txBox="1">
            <a:spLocks noGrp="1" noChangeArrowheads="1"/>
          </p:cNvSpPr>
          <p:nvPr>
            <p:ph type="title"/>
          </p:nvPr>
        </p:nvSpPr>
        <p:spPr bwMode="auto">
          <a:xfrm>
            <a:off x="0" y="153052"/>
            <a:ext cx="9144000" cy="584775"/>
          </a:xfrm>
          <a:prstGeom prst="rect">
            <a:avLst/>
          </a:prstGeom>
          <a:noFill/>
          <a:ln>
            <a:noFill/>
          </a:ln>
          <a:effectLst/>
        </p:spPr>
        <p:txBody>
          <a:bodyPr>
            <a:spAutoFit/>
          </a:bodyPr>
          <a:lstStyle/>
          <a:p>
            <a:r>
              <a:rPr lang="en-US" altLang="en-US" sz="3200" b="1" dirty="0">
                <a:solidFill>
                  <a:srgbClr val="002060"/>
                </a:solidFill>
                <a:latin typeface="Arial" panose="020B0604020202020204" pitchFamily="34" charset="0"/>
                <a:cs typeface="Arial" panose="020B0604020202020204" pitchFamily="34" charset="0"/>
              </a:rPr>
              <a:t>Commissioning Plan</a:t>
            </a:r>
            <a:endParaRPr lang="en-US" altLang="en-US" sz="3200" dirty="0">
              <a:solidFill>
                <a:srgbClr val="002060"/>
              </a:solidFill>
              <a:latin typeface="Arial" panose="020B0604020202020204" pitchFamily="34" charset="0"/>
              <a:cs typeface="Arial" panose="020B0604020202020204" pitchFamily="34" charset="0"/>
            </a:endParaRPr>
          </a:p>
        </p:txBody>
      </p:sp>
      <p:pic>
        <p:nvPicPr>
          <p:cNvPr id="10" name="Picture 8">
            <a:extLst>
              <a:ext uri="{FF2B5EF4-FFF2-40B4-BE49-F238E27FC236}">
                <a16:creationId xmlns:a16="http://schemas.microsoft.com/office/drawing/2014/main" id="{B1624654-453E-0DB2-AC53-559C3D4D1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37827"/>
            <a:ext cx="6761163" cy="541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100766F1-6DBA-1CE6-001B-CCE6BEA7F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923" y="881948"/>
            <a:ext cx="2652713" cy="5562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100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A4AB-1AF3-BBE6-B23F-76C47EE67D7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F713D9-5742-340F-6166-9120DB837411}"/>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5E068749-85EE-41A7-2CED-B456E5FC7EB5}"/>
              </a:ext>
            </a:extLst>
          </p:cNvPr>
          <p:cNvSpPr>
            <a:spLocks noGrp="1"/>
          </p:cNvSpPr>
          <p:nvPr>
            <p:ph type="sldNum" sz="quarter" idx="12"/>
          </p:nvPr>
        </p:nvSpPr>
        <p:spPr/>
        <p:txBody>
          <a:bodyPr/>
          <a:lstStyle/>
          <a:p>
            <a:fld id="{00CF2F56-B3BD-3044-832D-49A5B51FA3F7}" type="slidenum">
              <a:rPr lang="en-US" smtClean="0"/>
              <a:t>17</a:t>
            </a:fld>
            <a:endParaRPr lang="en-US" dirty="0"/>
          </a:p>
        </p:txBody>
      </p:sp>
      <p:sp>
        <p:nvSpPr>
          <p:cNvPr id="20" name="Title 19">
            <a:extLst>
              <a:ext uri="{FF2B5EF4-FFF2-40B4-BE49-F238E27FC236}">
                <a16:creationId xmlns:a16="http://schemas.microsoft.com/office/drawing/2014/main" id="{FBCB7DB4-7AF9-8609-8D72-33BAFC92D5C7}"/>
              </a:ext>
            </a:extLst>
          </p:cNvPr>
          <p:cNvSpPr>
            <a:spLocks noGrp="1"/>
          </p:cNvSpPr>
          <p:nvPr>
            <p:ph type="title"/>
          </p:nvPr>
        </p:nvSpPr>
        <p:spPr/>
        <p:txBody>
          <a:bodyPr>
            <a:normAutofit fontScale="90000"/>
          </a:bodyPr>
          <a:lstStyle/>
          <a:p>
            <a:r>
              <a:rPr lang="en-US" b="1" dirty="0">
                <a:solidFill>
                  <a:srgbClr val="002060"/>
                </a:solidFill>
              </a:rPr>
              <a:t>4. RHIC Commissioning Plan for 2000 (February 14, 2000)</a:t>
            </a:r>
          </a:p>
        </p:txBody>
      </p:sp>
      <p:sp>
        <p:nvSpPr>
          <p:cNvPr id="2" name="TextBox 1">
            <a:extLst>
              <a:ext uri="{FF2B5EF4-FFF2-40B4-BE49-F238E27FC236}">
                <a16:creationId xmlns:a16="http://schemas.microsoft.com/office/drawing/2014/main" id="{EEC88B74-2BCE-AB95-BD9E-2CA308D44CAA}"/>
              </a:ext>
            </a:extLst>
          </p:cNvPr>
          <p:cNvSpPr txBox="1"/>
          <p:nvPr/>
        </p:nvSpPr>
        <p:spPr>
          <a:xfrm>
            <a:off x="48462" y="792593"/>
            <a:ext cx="4178300" cy="5909310"/>
          </a:xfrm>
          <a:prstGeom prst="rect">
            <a:avLst/>
          </a:prstGeom>
          <a:noFill/>
        </p:spPr>
        <p:txBody>
          <a:bodyPr wrap="square" rtlCol="0">
            <a:spAutoFit/>
          </a:bodyPr>
          <a:lstStyle/>
          <a:p>
            <a:pPr marL="342900" indent="-342900">
              <a:buAutoNum type="arabicPeriod"/>
            </a:pPr>
            <a:r>
              <a:rPr lang="en-US" sz="2100" b="1" dirty="0">
                <a:solidFill>
                  <a:srgbClr val="002060"/>
                </a:solidFill>
                <a:latin typeface="Arial" panose="020B0604020202020204" pitchFamily="34" charset="0"/>
                <a:cs typeface="Arial" panose="020B0604020202020204" pitchFamily="34" charset="0"/>
              </a:rPr>
              <a:t>Beam in Tandem, Booster, and AGS</a:t>
            </a:r>
          </a:p>
          <a:p>
            <a:pPr marL="342900" indent="-342900">
              <a:buFontTx/>
              <a:buAutoNum type="arabicPeriod"/>
            </a:pPr>
            <a:r>
              <a:rPr lang="en-US" sz="2100" b="1" dirty="0">
                <a:solidFill>
                  <a:srgbClr val="002060"/>
                </a:solidFill>
                <a:latin typeface="Arial" panose="020B0604020202020204" pitchFamily="34" charset="0"/>
                <a:cs typeface="Arial" panose="020B0604020202020204" pitchFamily="34" charset="0"/>
              </a:rPr>
              <a:t>ATR beam to the W-dump:</a:t>
            </a:r>
          </a:p>
          <a:p>
            <a:r>
              <a:rPr lang="en-US" sz="2100" b="1" dirty="0">
                <a:solidFill>
                  <a:srgbClr val="002060"/>
                </a:solidFill>
                <a:latin typeface="Arial" panose="020B0604020202020204" pitchFamily="34" charset="0"/>
                <a:cs typeface="Arial" panose="020B0604020202020204" pitchFamily="34" charset="0"/>
              </a:rPr>
              <a:t>3.  ATR to X and Y arcs:</a:t>
            </a:r>
          </a:p>
          <a:p>
            <a:pPr marL="342900" indent="-342900">
              <a:buAutoNum type="arabicPeriod" startAt="4"/>
            </a:pPr>
            <a:r>
              <a:rPr lang="en-US" sz="2100" b="1" dirty="0">
                <a:solidFill>
                  <a:srgbClr val="002060"/>
                </a:solidFill>
                <a:latin typeface="Arial" panose="020B0604020202020204" pitchFamily="34" charset="0"/>
                <a:cs typeface="Arial" panose="020B0604020202020204" pitchFamily="34" charset="0"/>
              </a:rPr>
              <a:t>Commissioning of the Quench Protection System</a:t>
            </a:r>
          </a:p>
          <a:p>
            <a:pPr marL="342900" indent="-342900">
              <a:buAutoNum type="arabicPeriod" startAt="4"/>
            </a:pPr>
            <a:r>
              <a:rPr lang="en-US" sz="2100" b="1" dirty="0">
                <a:solidFill>
                  <a:srgbClr val="002060"/>
                </a:solidFill>
                <a:latin typeface="Arial" panose="020B0604020202020204" pitchFamily="34" charset="0"/>
                <a:cs typeface="Arial" panose="020B0604020202020204" pitchFamily="34" charset="0"/>
              </a:rPr>
              <a:t>Injection into RHIC</a:t>
            </a:r>
          </a:p>
          <a:p>
            <a:r>
              <a:rPr lang="en-US" sz="2100" b="1" dirty="0">
                <a:solidFill>
                  <a:srgbClr val="002060"/>
                </a:solidFill>
                <a:latin typeface="Arial" panose="020B0604020202020204" pitchFamily="34" charset="0"/>
                <a:cs typeface="Arial" panose="020B0604020202020204" pitchFamily="34" charset="0"/>
              </a:rPr>
              <a:t>6.  RF System Commissioning</a:t>
            </a:r>
            <a:br>
              <a:rPr lang="en-US" sz="2100" b="1" dirty="0">
                <a:solidFill>
                  <a:srgbClr val="002060"/>
                </a:solidFill>
                <a:latin typeface="Arial" panose="020B0604020202020204" pitchFamily="34" charset="0"/>
                <a:cs typeface="Arial" panose="020B0604020202020204" pitchFamily="34" charset="0"/>
              </a:rPr>
            </a:br>
            <a:r>
              <a:rPr lang="en-US" sz="2100" b="1" dirty="0">
                <a:solidFill>
                  <a:srgbClr val="002060"/>
                </a:solidFill>
                <a:latin typeface="Arial" panose="020B0604020202020204" pitchFamily="34" charset="0"/>
                <a:cs typeface="Arial" panose="020B0604020202020204" pitchFamily="34" charset="0"/>
              </a:rPr>
              <a:t>7.  Measure the Momentum 	aperture</a:t>
            </a:r>
          </a:p>
          <a:p>
            <a:r>
              <a:rPr lang="en-US" sz="2100" b="1" dirty="0">
                <a:solidFill>
                  <a:srgbClr val="002060"/>
                </a:solidFill>
                <a:latin typeface="Arial" panose="020B0604020202020204" pitchFamily="34" charset="0"/>
                <a:cs typeface="Arial" panose="020B0604020202020204" pitchFamily="34" charset="0"/>
              </a:rPr>
              <a:t>8.  Tuning the Abort at Injection</a:t>
            </a:r>
          </a:p>
          <a:p>
            <a:r>
              <a:rPr lang="en-US" sz="2100" b="1" dirty="0">
                <a:solidFill>
                  <a:srgbClr val="002060"/>
                </a:solidFill>
                <a:latin typeface="Arial" panose="020B0604020202020204" pitchFamily="34" charset="0"/>
                <a:cs typeface="Arial" panose="020B0604020202020204" pitchFamily="34" charset="0"/>
              </a:rPr>
              <a:t>9.  Meas. transverse and 	longitudinal 	emittances</a:t>
            </a:r>
          </a:p>
          <a:p>
            <a:r>
              <a:rPr lang="en-US" sz="2100" b="1" dirty="0">
                <a:solidFill>
                  <a:srgbClr val="002060"/>
                </a:solidFill>
                <a:latin typeface="Arial" panose="020B0604020202020204" pitchFamily="34" charset="0"/>
                <a:cs typeface="Arial" panose="020B0604020202020204" pitchFamily="34" charset="0"/>
              </a:rPr>
              <a:t>10. Coupling Correction</a:t>
            </a:r>
          </a:p>
          <a:p>
            <a:r>
              <a:rPr lang="en-US" sz="2100" b="1" dirty="0">
                <a:solidFill>
                  <a:srgbClr val="002060"/>
                </a:solidFill>
                <a:latin typeface="Arial" panose="020B0604020202020204" pitchFamily="34" charset="0"/>
                <a:cs typeface="Arial" panose="020B0604020202020204" pitchFamily="34" charset="0"/>
              </a:rPr>
              <a:t>11. Ramps and Acceleration</a:t>
            </a:r>
          </a:p>
          <a:p>
            <a:r>
              <a:rPr lang="en-US" sz="2100" b="1" dirty="0">
                <a:solidFill>
                  <a:srgbClr val="002060"/>
                </a:solidFill>
                <a:latin typeface="Arial" panose="020B0604020202020204" pitchFamily="34" charset="0"/>
                <a:cs typeface="Arial" panose="020B0604020202020204" pitchFamily="34" charset="0"/>
              </a:rPr>
              <a:t>12. Cross transition, go for 70 	GeV</a:t>
            </a:r>
          </a:p>
          <a:p>
            <a:endParaRPr lang="en-US" sz="2100" b="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E23ADD-E940-37FC-4E2E-70FA21E6F7DF}"/>
              </a:ext>
            </a:extLst>
          </p:cNvPr>
          <p:cNvSpPr txBox="1"/>
          <p:nvPr/>
        </p:nvSpPr>
        <p:spPr>
          <a:xfrm>
            <a:off x="4275224" y="792593"/>
            <a:ext cx="4965700" cy="6555641"/>
          </a:xfrm>
          <a:prstGeom prst="rect">
            <a:avLst/>
          </a:prstGeom>
          <a:noFill/>
        </p:spPr>
        <p:txBody>
          <a:bodyPr wrap="square" rtlCol="0">
            <a:spAutoFit/>
          </a:bodyPr>
          <a:lstStyle/>
          <a:p>
            <a:r>
              <a:rPr lang="en-US" sz="2100" b="1" dirty="0">
                <a:solidFill>
                  <a:srgbClr val="002060"/>
                </a:solidFill>
                <a:latin typeface="Arial" panose="020B0604020202020204" pitchFamily="34" charset="0"/>
                <a:cs typeface="Arial" panose="020B0604020202020204" pitchFamily="34" charset="0"/>
              </a:rPr>
              <a:t>13. Measure Difference orbits 	along the ramp</a:t>
            </a:r>
          </a:p>
          <a:p>
            <a:r>
              <a:rPr lang="en-US" sz="2100" b="1" dirty="0">
                <a:solidFill>
                  <a:srgbClr val="002060"/>
                </a:solidFill>
                <a:latin typeface="Arial" panose="020B0604020202020204" pitchFamily="34" charset="0"/>
                <a:cs typeface="Arial" panose="020B0604020202020204" pitchFamily="34" charset="0"/>
              </a:rPr>
              <a:t>14. Measure the dispersion function 	along the RAM</a:t>
            </a:r>
          </a:p>
          <a:p>
            <a:r>
              <a:rPr lang="en-US" sz="2100" b="1" dirty="0">
                <a:solidFill>
                  <a:srgbClr val="002060"/>
                </a:solidFill>
                <a:latin typeface="Arial" panose="020B0604020202020204" pitchFamily="34" charset="0"/>
                <a:cs typeface="Arial" panose="020B0604020202020204" pitchFamily="34" charset="0"/>
              </a:rPr>
              <a:t>15. Orbit correction along the ramp</a:t>
            </a:r>
          </a:p>
          <a:p>
            <a:r>
              <a:rPr lang="en-US" sz="2100" b="1" dirty="0">
                <a:solidFill>
                  <a:srgbClr val="002060"/>
                </a:solidFill>
                <a:latin typeface="Arial" panose="020B0604020202020204" pitchFamily="34" charset="0"/>
                <a:cs typeface="Arial" panose="020B0604020202020204" pitchFamily="34" charset="0"/>
              </a:rPr>
              <a:t>16. Tune measurements and 	correction along the ramp</a:t>
            </a:r>
          </a:p>
          <a:p>
            <a:r>
              <a:rPr lang="en-US" sz="2100" b="1" dirty="0">
                <a:solidFill>
                  <a:srgbClr val="002060"/>
                </a:solidFill>
                <a:latin typeface="Arial" panose="020B0604020202020204" pitchFamily="34" charset="0"/>
                <a:cs typeface="Arial" panose="020B0604020202020204" pitchFamily="34" charset="0"/>
              </a:rPr>
              <a:t>17. Measure chromaticity along the 	ramp</a:t>
            </a:r>
          </a:p>
          <a:p>
            <a:r>
              <a:rPr lang="en-US" sz="2100" b="1" dirty="0">
                <a:solidFill>
                  <a:srgbClr val="002060"/>
                </a:solidFill>
                <a:latin typeface="Arial" panose="020B0604020202020204" pitchFamily="34" charset="0"/>
                <a:cs typeface="Arial" panose="020B0604020202020204" pitchFamily="34" charset="0"/>
              </a:rPr>
              <a:t>18. Tune the abort along the ramp</a:t>
            </a:r>
          </a:p>
          <a:p>
            <a:r>
              <a:rPr lang="en-US" sz="2100" b="1" dirty="0">
                <a:solidFill>
                  <a:srgbClr val="002060"/>
                </a:solidFill>
                <a:latin typeface="Arial" panose="020B0604020202020204" pitchFamily="34" charset="0"/>
                <a:cs typeface="Arial" panose="020B0604020202020204" pitchFamily="34" charset="0"/>
              </a:rPr>
              <a:t>19. Measure momentum aperture 	before and after transition</a:t>
            </a:r>
          </a:p>
          <a:p>
            <a:r>
              <a:rPr lang="en-US" sz="2100" b="1" dirty="0">
                <a:solidFill>
                  <a:srgbClr val="002060"/>
                </a:solidFill>
                <a:latin typeface="Arial" panose="020B0604020202020204" pitchFamily="34" charset="0"/>
                <a:cs typeface="Arial" panose="020B0604020202020204" pitchFamily="34" charset="0"/>
              </a:rPr>
              <a:t>20. Coupling measurements and 	correction</a:t>
            </a:r>
          </a:p>
          <a:p>
            <a:r>
              <a:rPr lang="en-US" sz="2100" b="1" dirty="0">
                <a:solidFill>
                  <a:srgbClr val="002060"/>
                </a:solidFill>
                <a:latin typeface="Arial" panose="020B0604020202020204" pitchFamily="34" charset="0"/>
                <a:cs typeface="Arial" panose="020B0604020202020204" pitchFamily="34" charset="0"/>
              </a:rPr>
              <a:t>21. Improve efficiency along the ramp</a:t>
            </a:r>
          </a:p>
          <a:p>
            <a:r>
              <a:rPr lang="en-US" sz="2100" b="1" dirty="0">
                <a:solidFill>
                  <a:srgbClr val="002060"/>
                </a:solidFill>
                <a:latin typeface="Arial" panose="020B0604020202020204" pitchFamily="34" charset="0"/>
                <a:cs typeface="Arial" panose="020B0604020202020204" pitchFamily="34" charset="0"/>
              </a:rPr>
              <a:t>22. FLAT TOP – STORE CONDITIONS:</a:t>
            </a:r>
          </a:p>
          <a:p>
            <a:r>
              <a:rPr lang="en-US" sz="2100" b="1" dirty="0">
                <a:solidFill>
                  <a:srgbClr val="002060"/>
                </a:solidFill>
                <a:latin typeface="Arial" panose="020B0604020202020204" pitchFamily="34" charset="0"/>
                <a:cs typeface="Arial" panose="020B0604020202020204" pitchFamily="34" charset="0"/>
              </a:rPr>
              <a:t>23. Preparation for establishing 	collisions. </a:t>
            </a:r>
          </a:p>
          <a:p>
            <a:endParaRPr lang="en-US" sz="2100" b="1" dirty="0">
              <a:solidFill>
                <a:srgbClr val="002060"/>
              </a:solidFill>
              <a:latin typeface="Arial" panose="020B0604020202020204" pitchFamily="34" charset="0"/>
              <a:cs typeface="Arial" panose="020B0604020202020204" pitchFamily="34" charset="0"/>
            </a:endParaRPr>
          </a:p>
          <a:p>
            <a:endParaRPr lang="en-US" sz="21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099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5FCB2-9811-AEE4-6ACB-D87121261838}"/>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246E52-1D2D-7E5F-FFF0-9F4C047027D5}"/>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C142DE67-B58E-282E-52A1-5584970B9197}"/>
              </a:ext>
            </a:extLst>
          </p:cNvPr>
          <p:cNvSpPr>
            <a:spLocks noGrp="1"/>
          </p:cNvSpPr>
          <p:nvPr>
            <p:ph type="sldNum" sz="quarter" idx="12"/>
          </p:nvPr>
        </p:nvSpPr>
        <p:spPr/>
        <p:txBody>
          <a:bodyPr/>
          <a:lstStyle/>
          <a:p>
            <a:fld id="{00CF2F56-B3BD-3044-832D-49A5B51FA3F7}" type="slidenum">
              <a:rPr lang="en-US" smtClean="0"/>
              <a:t>18</a:t>
            </a:fld>
            <a:endParaRPr lang="en-US" dirty="0"/>
          </a:p>
        </p:txBody>
      </p:sp>
      <p:sp>
        <p:nvSpPr>
          <p:cNvPr id="2" name="Rectangle 3">
            <a:extLst>
              <a:ext uri="{FF2B5EF4-FFF2-40B4-BE49-F238E27FC236}">
                <a16:creationId xmlns:a16="http://schemas.microsoft.com/office/drawing/2014/main" id="{B1BC64F7-8892-D2FF-C0B9-07C64907EC11}"/>
              </a:ext>
            </a:extLst>
          </p:cNvPr>
          <p:cNvSpPr txBox="1">
            <a:spLocks noChangeArrowheads="1"/>
          </p:cNvSpPr>
          <p:nvPr/>
        </p:nvSpPr>
        <p:spPr>
          <a:xfrm>
            <a:off x="101600" y="1219200"/>
            <a:ext cx="8686800" cy="4705350"/>
          </a:xfrm>
          <a:prstGeom prst="rect">
            <a:avLst/>
          </a:prstGeom>
          <a:ln/>
          <a:extLst>
            <a:ext uri="{91240B29-F687-4F45-9708-019B960494DF}">
              <a14:hiddenLine xmlns:a14="http://schemas.microsoft.com/office/drawing/2010/main" w="9525">
                <a:solidFill>
                  <a:srgbClr val="0066FF"/>
                </a:solidFill>
                <a:miter lim="800000"/>
                <a:headEnd/>
                <a:tailEnd/>
              </a14:hiddenLine>
            </a:ext>
          </a:extLst>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rgbClr val="000090"/>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00009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00090"/>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000090"/>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00009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3275" lvl="1" indent="-352425">
              <a:tabLst>
                <a:tab pos="342900" algn="l"/>
                <a:tab pos="4572000" algn="l"/>
              </a:tabLst>
            </a:pPr>
            <a:r>
              <a:rPr lang="en-US" altLang="en-US" b="1" dirty="0">
                <a:solidFill>
                  <a:srgbClr val="0066FF"/>
                </a:solidFill>
              </a:rPr>
              <a:t>60 bunches</a:t>
            </a:r>
            <a:r>
              <a:rPr lang="en-US" altLang="en-US" dirty="0"/>
              <a:t> per ring </a:t>
            </a:r>
            <a:r>
              <a:rPr lang="en-US" altLang="en-US" sz="1800" dirty="0">
                <a:sym typeface="Wingdings" pitchFamily="2" charset="2"/>
              </a:rPr>
              <a:t></a:t>
            </a:r>
            <a:endParaRPr lang="en-US" altLang="en-US" dirty="0"/>
          </a:p>
          <a:p>
            <a:pPr marL="803275" lvl="1" indent="-352425">
              <a:tabLst>
                <a:tab pos="342900" algn="l"/>
                <a:tab pos="4572000" algn="l"/>
              </a:tabLst>
            </a:pPr>
            <a:r>
              <a:rPr lang="en-US" altLang="en-US" b="1" dirty="0">
                <a:solidFill>
                  <a:srgbClr val="0066FF"/>
                </a:solidFill>
              </a:rPr>
              <a:t>5</a:t>
            </a:r>
            <a:r>
              <a:rPr lang="en-US" altLang="en-US" b="1" dirty="0">
                <a:solidFill>
                  <a:srgbClr val="0066FF"/>
                </a:solidFill>
                <a:latin typeface="Symbol" pitchFamily="2" charset="2"/>
              </a:rPr>
              <a:t>´10</a:t>
            </a:r>
            <a:r>
              <a:rPr lang="en-US" altLang="en-US" b="1" baseline="30000" dirty="0">
                <a:solidFill>
                  <a:srgbClr val="0066FF"/>
                </a:solidFill>
              </a:rPr>
              <a:t>8</a:t>
            </a:r>
            <a:r>
              <a:rPr lang="en-US" altLang="en-US" b="1" dirty="0">
                <a:solidFill>
                  <a:srgbClr val="0066FF"/>
                </a:solidFill>
              </a:rPr>
              <a:t> Au/bunch</a:t>
            </a:r>
            <a:r>
              <a:rPr lang="en-US" altLang="en-US" dirty="0"/>
              <a:t> </a:t>
            </a:r>
            <a:r>
              <a:rPr lang="en-US" altLang="en-US" sz="1800" dirty="0">
                <a:sym typeface="Wingdings" pitchFamily="2" charset="2"/>
              </a:rPr>
              <a:t></a:t>
            </a:r>
            <a:endParaRPr lang="en-US" altLang="en-US" dirty="0"/>
          </a:p>
          <a:p>
            <a:pPr marL="803275" lvl="1" indent="-352425">
              <a:tabLst>
                <a:tab pos="342900" algn="l"/>
                <a:tab pos="4572000" algn="l"/>
              </a:tabLst>
            </a:pPr>
            <a:r>
              <a:rPr lang="en-US" altLang="en-US" b="1" dirty="0"/>
              <a:t>Longitudinal emittance</a:t>
            </a:r>
            <a:r>
              <a:rPr lang="en-US" altLang="en-US" dirty="0"/>
              <a:t>: </a:t>
            </a:r>
            <a:r>
              <a:rPr lang="en-US" altLang="en-US" b="1" dirty="0"/>
              <a:t>0.3 eVs</a:t>
            </a:r>
            <a:r>
              <a:rPr lang="en-US" altLang="en-US" dirty="0"/>
              <a:t>/nucleon/bunch </a:t>
            </a:r>
            <a:r>
              <a:rPr lang="en-US" altLang="en-US" sz="1800" dirty="0">
                <a:sym typeface="Wingdings" pitchFamily="2" charset="2"/>
              </a:rPr>
              <a:t></a:t>
            </a:r>
            <a:endParaRPr lang="en-US" altLang="en-US" dirty="0"/>
          </a:p>
          <a:p>
            <a:pPr marL="803275" lvl="1" indent="-352425">
              <a:tabLst>
                <a:tab pos="342900" algn="l"/>
                <a:tab pos="4572000" algn="l"/>
              </a:tabLst>
            </a:pPr>
            <a:r>
              <a:rPr lang="en-US" altLang="en-US" b="1" dirty="0"/>
              <a:t>Transverse emittance</a:t>
            </a:r>
            <a:r>
              <a:rPr lang="en-US" altLang="en-US" dirty="0"/>
              <a:t> at storage: </a:t>
            </a:r>
            <a:r>
              <a:rPr lang="en-US" altLang="en-US" b="1" dirty="0"/>
              <a:t>15 </a:t>
            </a:r>
            <a:r>
              <a:rPr lang="en-US" altLang="en-US" b="1" dirty="0">
                <a:latin typeface="Symbol" pitchFamily="2" charset="2"/>
              </a:rPr>
              <a:t>p</a:t>
            </a:r>
            <a:r>
              <a:rPr lang="en-US" altLang="en-US" b="1" dirty="0"/>
              <a:t> </a:t>
            </a:r>
            <a:r>
              <a:rPr lang="en-US" altLang="en-US" b="1" dirty="0">
                <a:latin typeface="Symbol" pitchFamily="2" charset="2"/>
              </a:rPr>
              <a:t>m</a:t>
            </a:r>
            <a:r>
              <a:rPr lang="en-US" altLang="en-US" b="1" dirty="0"/>
              <a:t>m</a:t>
            </a:r>
            <a:r>
              <a:rPr lang="en-US" altLang="en-US" dirty="0"/>
              <a:t> (norm, 95%) </a:t>
            </a:r>
            <a:r>
              <a:rPr lang="en-US" altLang="en-US" sz="1800" dirty="0">
                <a:sym typeface="Wingdings" pitchFamily="2" charset="2"/>
              </a:rPr>
              <a:t></a:t>
            </a:r>
            <a:endParaRPr lang="en-US" altLang="en-US" dirty="0"/>
          </a:p>
          <a:p>
            <a:pPr marL="803275" lvl="1" indent="-352425">
              <a:tabLst>
                <a:tab pos="342900" algn="l"/>
                <a:tab pos="4572000" algn="l"/>
              </a:tabLst>
            </a:pPr>
            <a:r>
              <a:rPr lang="en-US" altLang="en-US" b="1" dirty="0">
                <a:solidFill>
                  <a:srgbClr val="0066FF"/>
                </a:solidFill>
              </a:rPr>
              <a:t>Initial storage energy: </a:t>
            </a:r>
            <a:r>
              <a:rPr lang="en-US" altLang="en-US" b="1" dirty="0">
                <a:solidFill>
                  <a:srgbClr val="0066FF"/>
                </a:solidFill>
                <a:latin typeface="Symbol" pitchFamily="2" charset="2"/>
              </a:rPr>
              <a:t>g</a:t>
            </a:r>
            <a:r>
              <a:rPr lang="en-US" altLang="en-US" b="1" dirty="0">
                <a:solidFill>
                  <a:srgbClr val="0066FF"/>
                </a:solidFill>
              </a:rPr>
              <a:t> = 70</a:t>
            </a:r>
            <a:r>
              <a:rPr lang="en-US" altLang="en-US" dirty="0"/>
              <a:t> [66 GeV/</a:t>
            </a:r>
            <a:r>
              <a:rPr lang="en-US" altLang="en-US" dirty="0" err="1"/>
              <a:t>nucl</a:t>
            </a:r>
            <a:r>
              <a:rPr lang="en-US" altLang="en-US" dirty="0"/>
              <a:t>.] </a:t>
            </a:r>
            <a:r>
              <a:rPr lang="en-US" altLang="en-US" sz="1800" dirty="0">
                <a:sym typeface="Wingdings" pitchFamily="2" charset="2"/>
              </a:rPr>
              <a:t> </a:t>
            </a:r>
            <a:r>
              <a:rPr lang="en-US" altLang="en-US" dirty="0"/>
              <a:t> (This energy is below the lowest quench of any DX magnet)</a:t>
            </a:r>
          </a:p>
          <a:p>
            <a:pPr marL="803275" lvl="1" indent="-352425">
              <a:tabLst>
                <a:tab pos="342900" algn="l"/>
                <a:tab pos="4572000" algn="l"/>
              </a:tabLst>
            </a:pPr>
            <a:r>
              <a:rPr lang="en-US" altLang="en-US" dirty="0"/>
              <a:t>Lattice at injection and acceleration: </a:t>
            </a:r>
            <a:r>
              <a:rPr lang="en-US" altLang="en-US" dirty="0">
                <a:latin typeface="Symbol" pitchFamily="2" charset="2"/>
              </a:rPr>
              <a:t>b</a:t>
            </a:r>
            <a:r>
              <a:rPr lang="en-US" altLang="en-US" baseline="30000" dirty="0"/>
              <a:t>*</a:t>
            </a:r>
            <a:r>
              <a:rPr lang="en-US" altLang="en-US" dirty="0"/>
              <a:t>=  3 m @ 2, 4, 8, and 12 o’clock</a:t>
            </a:r>
            <a:br>
              <a:rPr lang="en-US" altLang="en-US" dirty="0"/>
            </a:br>
            <a:r>
              <a:rPr lang="en-US" altLang="en-US" dirty="0"/>
              <a:t>	</a:t>
            </a:r>
            <a:r>
              <a:rPr lang="en-US" altLang="en-US" dirty="0">
                <a:latin typeface="Symbol" pitchFamily="2" charset="2"/>
              </a:rPr>
              <a:t>b</a:t>
            </a:r>
            <a:r>
              <a:rPr lang="en-US" altLang="en-US" baseline="30000" dirty="0"/>
              <a:t>*</a:t>
            </a:r>
            <a:r>
              <a:rPr lang="en-US" altLang="en-US" dirty="0"/>
              <a:t>=  8 m @ 6 and 10 o’clock</a:t>
            </a:r>
          </a:p>
          <a:p>
            <a:pPr marL="803275" lvl="1" indent="-352425">
              <a:tabLst>
                <a:tab pos="342900" algn="l"/>
                <a:tab pos="4572000" algn="l"/>
              </a:tabLst>
            </a:pPr>
            <a:r>
              <a:rPr lang="en-US" altLang="en-US" dirty="0"/>
              <a:t>Lattice at storage and collision:	</a:t>
            </a:r>
            <a:r>
              <a:rPr lang="en-US" altLang="en-US" dirty="0">
                <a:latin typeface="Symbol" pitchFamily="2" charset="2"/>
              </a:rPr>
              <a:t>b</a:t>
            </a:r>
            <a:r>
              <a:rPr lang="en-US" altLang="en-US" baseline="30000" dirty="0"/>
              <a:t>*</a:t>
            </a:r>
            <a:r>
              <a:rPr lang="en-US" altLang="en-US" dirty="0"/>
              <a:t>=  3 m @ 2, 4, 8, and 12 o’clock</a:t>
            </a:r>
            <a:br>
              <a:rPr lang="en-US" altLang="en-US" dirty="0"/>
            </a:br>
            <a:r>
              <a:rPr lang="en-US" altLang="en-US" dirty="0"/>
              <a:t>	</a:t>
            </a:r>
            <a:r>
              <a:rPr lang="en-US" altLang="en-US" dirty="0">
                <a:latin typeface="Symbol" pitchFamily="2" charset="2"/>
              </a:rPr>
              <a:t>b</a:t>
            </a:r>
            <a:r>
              <a:rPr lang="en-US" altLang="en-US" baseline="30000" dirty="0"/>
              <a:t>*</a:t>
            </a:r>
            <a:r>
              <a:rPr lang="en-US" altLang="en-US" dirty="0"/>
              <a:t>=2- 8 m @ 6 and 10 o’clock</a:t>
            </a:r>
          </a:p>
          <a:p>
            <a:pPr marL="803275" lvl="1" indent="-352425">
              <a:tabLst>
                <a:tab pos="342900" algn="l"/>
                <a:tab pos="4572000" algn="l"/>
              </a:tabLst>
            </a:pPr>
            <a:r>
              <a:rPr lang="en-US" altLang="en-US" b="1" dirty="0">
                <a:solidFill>
                  <a:srgbClr val="CC0000"/>
                </a:solidFill>
              </a:rPr>
              <a:t>Luminosity: 2</a:t>
            </a:r>
            <a:r>
              <a:rPr lang="en-US" altLang="en-US" b="1" dirty="0">
                <a:solidFill>
                  <a:srgbClr val="CC0000"/>
                </a:solidFill>
                <a:latin typeface="Symbol" pitchFamily="2" charset="2"/>
              </a:rPr>
              <a:t>´</a:t>
            </a:r>
            <a:r>
              <a:rPr lang="en-US" altLang="en-US" b="1" dirty="0">
                <a:solidFill>
                  <a:srgbClr val="CC0000"/>
                </a:solidFill>
              </a:rPr>
              <a:t>10</a:t>
            </a:r>
            <a:r>
              <a:rPr lang="en-US" altLang="en-US" b="1" baseline="30000" dirty="0">
                <a:solidFill>
                  <a:srgbClr val="CC0000"/>
                </a:solidFill>
              </a:rPr>
              <a:t>25</a:t>
            </a:r>
            <a:r>
              <a:rPr lang="en-US" altLang="en-US" b="1" dirty="0">
                <a:solidFill>
                  <a:srgbClr val="CC0000"/>
                </a:solidFill>
              </a:rPr>
              <a:t> cm</a:t>
            </a:r>
            <a:r>
              <a:rPr lang="en-US" altLang="en-US" b="1" baseline="30000" dirty="0">
                <a:solidFill>
                  <a:srgbClr val="CC0000"/>
                </a:solidFill>
              </a:rPr>
              <a:t>-2</a:t>
            </a:r>
            <a:r>
              <a:rPr lang="en-US" altLang="en-US" b="1" dirty="0">
                <a:solidFill>
                  <a:srgbClr val="CC0000"/>
                </a:solidFill>
              </a:rPr>
              <a:t> s</a:t>
            </a:r>
            <a:r>
              <a:rPr lang="en-US" altLang="en-US" b="1" baseline="30000" dirty="0">
                <a:solidFill>
                  <a:srgbClr val="CC0000"/>
                </a:solidFill>
              </a:rPr>
              <a:t>-1</a:t>
            </a:r>
            <a:r>
              <a:rPr lang="en-US" altLang="en-US" baseline="30000" dirty="0"/>
              <a:t> </a:t>
            </a:r>
            <a:r>
              <a:rPr lang="en-US" altLang="en-US" sz="1800" dirty="0">
                <a:sym typeface="Wingdings" pitchFamily="2" charset="2"/>
              </a:rPr>
              <a:t></a:t>
            </a:r>
            <a:endParaRPr lang="en-US" altLang="en-US" dirty="0"/>
          </a:p>
          <a:p>
            <a:pPr marL="803275" lvl="1" indent="-352425">
              <a:tabLst>
                <a:tab pos="342900" algn="l"/>
                <a:tab pos="4572000" algn="l"/>
              </a:tabLst>
            </a:pPr>
            <a:r>
              <a:rPr lang="en-US" altLang="en-US" b="1" dirty="0">
                <a:solidFill>
                  <a:srgbClr val="CC0000"/>
                </a:solidFill>
                <a:sym typeface="Symbol" pitchFamily="2" charset="2"/>
              </a:rPr>
              <a:t>Integrated luminosity: a few (</a:t>
            </a:r>
            <a:r>
              <a:rPr lang="en-US" altLang="en-US" b="1" dirty="0">
                <a:solidFill>
                  <a:srgbClr val="CC0000"/>
                </a:solidFill>
                <a:latin typeface="Symbol" pitchFamily="2" charset="2"/>
                <a:sym typeface="Symbol" pitchFamily="2" charset="2"/>
              </a:rPr>
              <a:t>m</a:t>
            </a:r>
            <a:r>
              <a:rPr lang="en-US" altLang="en-US" b="1" dirty="0">
                <a:solidFill>
                  <a:srgbClr val="CC0000"/>
                </a:solidFill>
                <a:sym typeface="Symbol" pitchFamily="2" charset="2"/>
              </a:rPr>
              <a:t>b) </a:t>
            </a:r>
            <a:r>
              <a:rPr lang="en-US" altLang="en-US" b="1" baseline="30000" dirty="0">
                <a:solidFill>
                  <a:srgbClr val="CC0000"/>
                </a:solidFill>
                <a:sym typeface="Symbol" pitchFamily="2" charset="2"/>
              </a:rPr>
              <a:t>-1</a:t>
            </a:r>
            <a:r>
              <a:rPr lang="en-US" altLang="en-US" baseline="30000" dirty="0">
                <a:sym typeface="Symbol" pitchFamily="2" charset="2"/>
              </a:rPr>
              <a:t> </a:t>
            </a:r>
            <a:r>
              <a:rPr lang="en-US" altLang="en-US" sz="1800" dirty="0">
                <a:sym typeface="Wingdings" pitchFamily="2" charset="2"/>
              </a:rPr>
              <a:t></a:t>
            </a:r>
          </a:p>
        </p:txBody>
      </p:sp>
      <p:sp>
        <p:nvSpPr>
          <p:cNvPr id="3" name="Rectangle 2">
            <a:extLst>
              <a:ext uri="{FF2B5EF4-FFF2-40B4-BE49-F238E27FC236}">
                <a16:creationId xmlns:a16="http://schemas.microsoft.com/office/drawing/2014/main" id="{D28FFA49-765C-5910-C4A1-F067AF48584E}"/>
              </a:ext>
            </a:extLst>
          </p:cNvPr>
          <p:cNvSpPr>
            <a:spLocks noGrp="1" noChangeArrowheads="1"/>
          </p:cNvSpPr>
          <p:nvPr>
            <p:ph type="title"/>
          </p:nvPr>
        </p:nvSpPr>
        <p:spPr/>
        <p:txBody>
          <a:bodyPr/>
          <a:lstStyle/>
          <a:p>
            <a:r>
              <a:rPr lang="en-US" altLang="en-US" dirty="0"/>
              <a:t>Parameters and goals for RHIC RUN2000</a:t>
            </a:r>
          </a:p>
        </p:txBody>
      </p:sp>
    </p:spTree>
    <p:extLst>
      <p:ext uri="{BB962C8B-B14F-4D97-AF65-F5344CB8AC3E}">
        <p14:creationId xmlns:p14="http://schemas.microsoft.com/office/powerpoint/2010/main" val="3930206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3929F-8D12-3E23-E8CA-698A2022F8F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115CBF-CDB9-D35D-3F34-888EB5EB507F}"/>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D7D79F1D-0AE5-5E18-67E4-07F14202FBDA}"/>
              </a:ext>
            </a:extLst>
          </p:cNvPr>
          <p:cNvSpPr>
            <a:spLocks noGrp="1"/>
          </p:cNvSpPr>
          <p:nvPr>
            <p:ph type="sldNum" sz="quarter" idx="12"/>
          </p:nvPr>
        </p:nvSpPr>
        <p:spPr/>
        <p:txBody>
          <a:bodyPr/>
          <a:lstStyle/>
          <a:p>
            <a:fld id="{00CF2F56-B3BD-3044-832D-49A5B51FA3F7}" type="slidenum">
              <a:rPr lang="en-US" smtClean="0"/>
              <a:t>19</a:t>
            </a:fld>
            <a:endParaRPr lang="en-US" dirty="0"/>
          </a:p>
        </p:txBody>
      </p:sp>
      <p:sp>
        <p:nvSpPr>
          <p:cNvPr id="7" name="Title 6">
            <a:extLst>
              <a:ext uri="{FF2B5EF4-FFF2-40B4-BE49-F238E27FC236}">
                <a16:creationId xmlns:a16="http://schemas.microsoft.com/office/drawing/2014/main" id="{9C949F94-1655-B635-D011-F6DD61B5EF54}"/>
              </a:ext>
            </a:extLst>
          </p:cNvPr>
          <p:cNvSpPr>
            <a:spLocks noGrp="1"/>
          </p:cNvSpPr>
          <p:nvPr>
            <p:ph type="title"/>
          </p:nvPr>
        </p:nvSpPr>
        <p:spPr/>
        <p:txBody>
          <a:bodyPr>
            <a:normAutofit fontScale="90000"/>
          </a:bodyPr>
          <a:lstStyle/>
          <a:p>
            <a:r>
              <a:rPr lang="en-US" dirty="0">
                <a:solidFill>
                  <a:srgbClr val="002060"/>
                </a:solidFill>
              </a:rPr>
              <a:t>The Run meetings at the time were within the small AGS room</a:t>
            </a:r>
          </a:p>
        </p:txBody>
      </p:sp>
      <p:pic>
        <p:nvPicPr>
          <p:cNvPr id="3" name="Picture 2">
            <a:extLst>
              <a:ext uri="{FF2B5EF4-FFF2-40B4-BE49-F238E27FC236}">
                <a16:creationId xmlns:a16="http://schemas.microsoft.com/office/drawing/2014/main" id="{AE287EBF-199F-F3E1-8F6F-B0A6AEDE7BA5}"/>
              </a:ext>
            </a:extLst>
          </p:cNvPr>
          <p:cNvPicPr>
            <a:picLocks noChangeAspect="1"/>
          </p:cNvPicPr>
          <p:nvPr/>
        </p:nvPicPr>
        <p:blipFill>
          <a:blip r:embed="rId2"/>
          <a:stretch>
            <a:fillRect/>
          </a:stretch>
        </p:blipFill>
        <p:spPr>
          <a:xfrm>
            <a:off x="231111" y="1160632"/>
            <a:ext cx="8681777" cy="5428038"/>
          </a:xfrm>
          <a:prstGeom prst="rect">
            <a:avLst/>
          </a:prstGeom>
        </p:spPr>
      </p:pic>
    </p:spTree>
    <p:extLst>
      <p:ext uri="{BB962C8B-B14F-4D97-AF65-F5344CB8AC3E}">
        <p14:creationId xmlns:p14="http://schemas.microsoft.com/office/powerpoint/2010/main" val="1436008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Dejan Trbojevic – RHIC fest July 9-10, 2026</a:t>
            </a:r>
          </a:p>
        </p:txBody>
      </p:sp>
      <p:sp>
        <p:nvSpPr>
          <p:cNvPr id="6" name="Slide Number Placeholder 5"/>
          <p:cNvSpPr>
            <a:spLocks noGrp="1"/>
          </p:cNvSpPr>
          <p:nvPr>
            <p:ph type="sldNum" sz="quarter" idx="12"/>
          </p:nvPr>
        </p:nvSpPr>
        <p:spPr/>
        <p:txBody>
          <a:bodyPr/>
          <a:lstStyle/>
          <a:p>
            <a:fld id="{A22D51BC-D578-6941-8C86-C25354AB5214}" type="slidenum">
              <a:rPr lang="en-US" smtClean="0"/>
              <a:pPr/>
              <a:t>2</a:t>
            </a:fld>
            <a:endParaRPr lang="en-US" dirty="0"/>
          </a:p>
        </p:txBody>
      </p:sp>
      <p:sp>
        <p:nvSpPr>
          <p:cNvPr id="2" name="TextBox 1"/>
          <p:cNvSpPr txBox="1"/>
          <p:nvPr/>
        </p:nvSpPr>
        <p:spPr>
          <a:xfrm>
            <a:off x="-793836" y="-4525685"/>
            <a:ext cx="184666"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1ACAE4F3-CFBA-60E4-B1FE-811DDDA65A02}"/>
              </a:ext>
            </a:extLst>
          </p:cNvPr>
          <p:cNvSpPr txBox="1"/>
          <p:nvPr/>
        </p:nvSpPr>
        <p:spPr>
          <a:xfrm>
            <a:off x="80682" y="596372"/>
            <a:ext cx="8982635" cy="6047809"/>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Covering the time-line from 1992-2001: </a:t>
            </a:r>
          </a:p>
          <a:p>
            <a:pPr algn="ctr">
              <a:spcAft>
                <a:spcPts val="600"/>
              </a:spcAft>
            </a:pPr>
            <a:r>
              <a:rPr lang="en-US" sz="2400" b="1" dirty="0">
                <a:solidFill>
                  <a:srgbClr val="002060"/>
                </a:solidFill>
                <a:latin typeface="Arial" panose="020B0604020202020204" pitchFamily="34" charset="0"/>
                <a:cs typeface="Arial" panose="020B0604020202020204" pitchFamily="34" charset="0"/>
              </a:rPr>
              <a:t>My involvement in building and commissioning RHIC</a:t>
            </a:r>
          </a:p>
          <a:p>
            <a:pPr marL="457200" indent="-457200">
              <a:buFont typeface="+mj-lt"/>
              <a:buAutoNum type="arabicPeriod"/>
            </a:pPr>
            <a:r>
              <a:rPr lang="en-US" sz="2000" b="1" dirty="0">
                <a:solidFill>
                  <a:srgbClr val="002060"/>
                </a:solidFill>
                <a:latin typeface="Arial" panose="020B0604020202020204" pitchFamily="34" charset="0"/>
                <a:cs typeface="Arial" panose="020B0604020202020204" pitchFamily="34" charset="0"/>
              </a:rPr>
              <a:t>Arrival to the beautiful Long Island 1992 to join RHIC  (34 years ago)</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Lattice of the MAIN injector at FNAL without transition</a:t>
            </a:r>
          </a:p>
          <a:p>
            <a:pPr marL="742950" lvl="1" indent="-285750">
              <a:spcAft>
                <a:spcPts val="1200"/>
              </a:spcAft>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RHIC lattice without Transition Energy </a:t>
            </a:r>
            <a:r>
              <a:rPr lang="en-US" sz="2000" dirty="0">
                <a:solidFill>
                  <a:srgbClr val="002060"/>
                </a:solidFill>
                <a:latin typeface="Symbol" pitchFamily="2" charset="2"/>
                <a:cs typeface="Arial" panose="020B0604020202020204" pitchFamily="34" charset="0"/>
              </a:rPr>
              <a:t>g</a:t>
            </a:r>
            <a:r>
              <a:rPr lang="en-US" sz="2000" baseline="-25000" dirty="0">
                <a:solidFill>
                  <a:srgbClr val="002060"/>
                </a:solidFill>
                <a:latin typeface="Arial" panose="020B0604020202020204" pitchFamily="34" charset="0"/>
                <a:cs typeface="Arial" panose="020B0604020202020204" pitchFamily="34" charset="0"/>
              </a:rPr>
              <a:t>t</a:t>
            </a:r>
            <a:r>
              <a:rPr lang="en-US" sz="2000" dirty="0">
                <a:solidFill>
                  <a:srgbClr val="002060"/>
                </a:solidFill>
                <a:latin typeface="Arial" panose="020B0604020202020204" pitchFamily="34" charset="0"/>
                <a:cs typeface="Arial" panose="020B0604020202020204" pitchFamily="34" charset="0"/>
              </a:rPr>
              <a:t> </a:t>
            </a:r>
          </a:p>
          <a:p>
            <a:pPr marL="457200" indent="-457200">
              <a:spcAft>
                <a:spcPts val="1200"/>
              </a:spcAft>
              <a:buFont typeface="+mj-lt"/>
              <a:buAutoNum type="arabicPeriod"/>
            </a:pPr>
            <a:r>
              <a:rPr lang="en-US" sz="2000" b="1" dirty="0">
                <a:solidFill>
                  <a:srgbClr val="002060"/>
                </a:solidFill>
                <a:latin typeface="Arial" panose="020B0604020202020204" pitchFamily="34" charset="0"/>
                <a:cs typeface="Arial" panose="020B0604020202020204" pitchFamily="34" charset="0"/>
              </a:rPr>
              <a:t>Building new Relativistic Heavy Ion Collider</a:t>
            </a:r>
          </a:p>
          <a:p>
            <a:pPr marL="457200" indent="-457200">
              <a:buFont typeface="+mj-lt"/>
              <a:buAutoNum type="arabicPeriod"/>
            </a:pPr>
            <a:r>
              <a:rPr lang="en-US" sz="2000" b="1" dirty="0">
                <a:solidFill>
                  <a:srgbClr val="002060"/>
                </a:solidFill>
                <a:latin typeface="Arial" panose="020B0604020202020204" pitchFamily="34" charset="0"/>
                <a:cs typeface="Arial" panose="020B0604020202020204" pitchFamily="34" charset="0"/>
              </a:rPr>
              <a:t>RHIC startup - first attempts with the beam</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Successful Sextant commissioning – without BPM signals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First Test Run</a:t>
            </a:r>
          </a:p>
          <a:p>
            <a:pPr marL="1200150" lvl="2"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Satoshi is asking for collisions -  Pat Thompson and I on the owl shift </a:t>
            </a:r>
            <a:r>
              <a:rPr lang="en-US" b="1" dirty="0">
                <a:solidFill>
                  <a:srgbClr val="002060"/>
                </a:solidFill>
                <a:latin typeface="Arial" panose="020B0604020202020204" pitchFamily="34" charset="0"/>
                <a:cs typeface="Arial" panose="020B0604020202020204" pitchFamily="34" charset="0"/>
              </a:rPr>
              <a:t>tunning the yellow ring </a:t>
            </a:r>
            <a:r>
              <a:rPr lang="en-US" dirty="0">
                <a:solidFill>
                  <a:srgbClr val="002060"/>
                </a:solidFill>
                <a:latin typeface="Arial" panose="020B0604020202020204" pitchFamily="34" charset="0"/>
                <a:cs typeface="Arial" panose="020B0604020202020204" pitchFamily="34" charset="0"/>
              </a:rPr>
              <a:t>while </a:t>
            </a:r>
            <a:r>
              <a:rPr lang="en-US" b="1" dirty="0">
                <a:solidFill>
                  <a:srgbClr val="002060"/>
                </a:solidFill>
                <a:latin typeface="Arial" panose="020B0604020202020204" pitchFamily="34" charset="0"/>
                <a:cs typeface="Arial" panose="020B0604020202020204" pitchFamily="34" charset="0"/>
              </a:rPr>
              <a:t>the beam was moving in the blue ring</a:t>
            </a:r>
            <a:r>
              <a:rPr lang="en-US" dirty="0">
                <a:solidFill>
                  <a:srgbClr val="002060"/>
                </a:solidFill>
                <a:latin typeface="Arial" panose="020B0604020202020204" pitchFamily="34" charset="0"/>
                <a:cs typeface="Arial" panose="020B0604020202020204" pitchFamily="34" charset="0"/>
              </a:rPr>
              <a:t>.</a:t>
            </a:r>
          </a:p>
          <a:p>
            <a:pPr marL="1200150" lvl="2" indent="-28575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Aperture problems </a:t>
            </a:r>
            <a:r>
              <a:rPr lang="en-US" dirty="0">
                <a:solidFill>
                  <a:srgbClr val="002060"/>
                </a:solidFill>
                <a:latin typeface="Arial" panose="020B0604020202020204" pitchFamily="34" charset="0"/>
                <a:cs typeface="Arial" panose="020B0604020202020204" pitchFamily="34" charset="0"/>
              </a:rPr>
              <a:t>with skewed bellows in the ‘dummies’ positions</a:t>
            </a:r>
          </a:p>
          <a:p>
            <a:pPr marL="457200" indent="-457200">
              <a:buFont typeface="+mj-lt"/>
              <a:buAutoNum type="arabicPeriod"/>
            </a:pPr>
            <a:r>
              <a:rPr lang="en-US" sz="2000" b="1" dirty="0">
                <a:solidFill>
                  <a:srgbClr val="002060"/>
                </a:solidFill>
                <a:latin typeface="Arial" panose="020B0604020202020204" pitchFamily="34" charset="0"/>
                <a:cs typeface="Arial" panose="020B0604020202020204" pitchFamily="34" charset="0"/>
              </a:rPr>
              <a:t>RHIC Head Commissioner 1999 – First collisions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RHIC retreat September 17, 2000 </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 plan for the next Run with system commissioners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Regular weekly meetings with system commissioners' reports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Dry run – February 2001</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Head Commissioner of the Run 2000 first collisions</a:t>
            </a:r>
          </a:p>
        </p:txBody>
      </p:sp>
      <p:sp>
        <p:nvSpPr>
          <p:cNvPr id="4" name="TextBox 3">
            <a:extLst>
              <a:ext uri="{FF2B5EF4-FFF2-40B4-BE49-F238E27FC236}">
                <a16:creationId xmlns:a16="http://schemas.microsoft.com/office/drawing/2014/main" id="{EB294B21-DCB3-0299-C156-D4480DC32D5B}"/>
              </a:ext>
            </a:extLst>
          </p:cNvPr>
          <p:cNvSpPr txBox="1"/>
          <p:nvPr/>
        </p:nvSpPr>
        <p:spPr>
          <a:xfrm>
            <a:off x="3437681" y="44541"/>
            <a:ext cx="1833322" cy="584775"/>
          </a:xfrm>
          <a:prstGeom prst="rect">
            <a:avLst/>
          </a:prstGeom>
          <a:noFill/>
        </p:spPr>
        <p:txBody>
          <a:bodyPr wrap="none" rtlCol="0">
            <a:spAutoFit/>
          </a:bodyPr>
          <a:lstStyle/>
          <a:p>
            <a:r>
              <a:rPr lang="en-US" sz="3200" b="1" dirty="0">
                <a:solidFill>
                  <a:srgbClr val="002060"/>
                </a:solidFill>
                <a:latin typeface="Arial" panose="020B0604020202020204" pitchFamily="34" charset="0"/>
                <a:cs typeface="Arial" panose="020B0604020202020204" pitchFamily="34" charset="0"/>
              </a:rPr>
              <a:t>LAYOUT</a:t>
            </a:r>
          </a:p>
        </p:txBody>
      </p:sp>
    </p:spTree>
    <p:extLst>
      <p:ext uri="{BB962C8B-B14F-4D97-AF65-F5344CB8AC3E}">
        <p14:creationId xmlns:p14="http://schemas.microsoft.com/office/powerpoint/2010/main" val="4182842144"/>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7BB1C64-FD22-99E8-65DD-8926A44CDCCD}"/>
              </a:ext>
            </a:extLst>
          </p:cNvPr>
          <p:cNvSpPr>
            <a:spLocks noGrp="1" noChangeArrowheads="1"/>
          </p:cNvSpPr>
          <p:nvPr>
            <p:ph type="title"/>
          </p:nvPr>
        </p:nvSpPr>
        <p:spPr>
          <a:xfrm>
            <a:off x="0" y="0"/>
            <a:ext cx="9144000" cy="762000"/>
          </a:xfrm>
        </p:spPr>
        <p:txBody>
          <a:bodyPr>
            <a:normAutofit/>
          </a:bodyPr>
          <a:lstStyle/>
          <a:p>
            <a:r>
              <a:rPr lang="en-US" altLang="en-US" dirty="0">
                <a:solidFill>
                  <a:srgbClr val="002060"/>
                </a:solidFill>
              </a:rPr>
              <a:t>4. Typical closed orbits at injection - Blue Ring</a:t>
            </a:r>
          </a:p>
        </p:txBody>
      </p:sp>
      <p:pic>
        <p:nvPicPr>
          <p:cNvPr id="154630" name="Picture 6">
            <a:extLst>
              <a:ext uri="{FF2B5EF4-FFF2-40B4-BE49-F238E27FC236}">
                <a16:creationId xmlns:a16="http://schemas.microsoft.com/office/drawing/2014/main" id="{29E7F8CB-D49C-4D6D-5921-E561DF3C5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534400" cy="5286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FDD1-8B4B-93A7-857A-D754ADBF40B5}"/>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F305940-F157-04C8-9FDD-E5F3D3424984}"/>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152D7097-8210-D820-0DC2-D3B45E478E03}"/>
              </a:ext>
            </a:extLst>
          </p:cNvPr>
          <p:cNvSpPr>
            <a:spLocks noGrp="1"/>
          </p:cNvSpPr>
          <p:nvPr>
            <p:ph type="sldNum" sz="quarter" idx="12"/>
          </p:nvPr>
        </p:nvSpPr>
        <p:spPr/>
        <p:txBody>
          <a:bodyPr/>
          <a:lstStyle/>
          <a:p>
            <a:fld id="{00CF2F56-B3BD-3044-832D-49A5B51FA3F7}" type="slidenum">
              <a:rPr lang="en-US" smtClean="0"/>
              <a:t>21</a:t>
            </a:fld>
            <a:endParaRPr lang="en-US" dirty="0"/>
          </a:p>
        </p:txBody>
      </p:sp>
      <p:pic>
        <p:nvPicPr>
          <p:cNvPr id="2" name="Picture 4">
            <a:extLst>
              <a:ext uri="{FF2B5EF4-FFF2-40B4-BE49-F238E27FC236}">
                <a16:creationId xmlns:a16="http://schemas.microsoft.com/office/drawing/2014/main" id="{B8DF0993-73EE-A791-5D6D-117B31C31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6867525" cy="4735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A705962D-9D99-D619-14FE-42427D5ADCDD}"/>
              </a:ext>
            </a:extLst>
          </p:cNvPr>
          <p:cNvSpPr txBox="1">
            <a:spLocks noChangeArrowheads="1"/>
          </p:cNvSpPr>
          <p:nvPr/>
        </p:nvSpPr>
        <p:spPr bwMode="auto">
          <a:xfrm>
            <a:off x="457200" y="1219200"/>
            <a:ext cx="1885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t>(</a:t>
            </a:r>
            <a:r>
              <a:rPr lang="en-US" altLang="en-US" sz="1600" b="1" dirty="0"/>
              <a:t>3.6</a:t>
            </a:r>
            <a:r>
              <a:rPr lang="en-US" altLang="en-US" sz="1600" b="1" dirty="0">
                <a:latin typeface="Symbol" pitchFamily="2" charset="2"/>
              </a:rPr>
              <a:t>´10</a:t>
            </a:r>
            <a:r>
              <a:rPr lang="en-US" altLang="en-US" sz="1600" b="1" baseline="30000" dirty="0"/>
              <a:t>8</a:t>
            </a:r>
            <a:r>
              <a:rPr lang="en-US" altLang="en-US" sz="1600" b="1" dirty="0"/>
              <a:t> Au/bunch</a:t>
            </a:r>
            <a:r>
              <a:rPr lang="en-US" altLang="en-US" sz="1600" dirty="0"/>
              <a:t>)</a:t>
            </a:r>
            <a:r>
              <a:rPr lang="en-US" altLang="en-US" sz="1400" baseline="30000" dirty="0"/>
              <a:t> </a:t>
            </a:r>
          </a:p>
        </p:txBody>
      </p:sp>
      <p:sp>
        <p:nvSpPr>
          <p:cNvPr id="4" name="Rectangle 2">
            <a:extLst>
              <a:ext uri="{FF2B5EF4-FFF2-40B4-BE49-F238E27FC236}">
                <a16:creationId xmlns:a16="http://schemas.microsoft.com/office/drawing/2014/main" id="{A621D384-E809-431E-0802-92E348711509}"/>
              </a:ext>
            </a:extLst>
          </p:cNvPr>
          <p:cNvSpPr>
            <a:spLocks noGrp="1" noChangeArrowheads="1"/>
          </p:cNvSpPr>
          <p:nvPr>
            <p:ph type="title"/>
          </p:nvPr>
        </p:nvSpPr>
        <p:spPr/>
        <p:txBody>
          <a:bodyPr/>
          <a:lstStyle/>
          <a:p>
            <a:r>
              <a:rPr lang="en-US" altLang="en-US" dirty="0"/>
              <a:t>4.3 RHIC Injection and Acceleration before first collisions</a:t>
            </a:r>
          </a:p>
        </p:txBody>
      </p:sp>
      <p:sp>
        <p:nvSpPr>
          <p:cNvPr id="9" name="Text Box 6">
            <a:extLst>
              <a:ext uri="{FF2B5EF4-FFF2-40B4-BE49-F238E27FC236}">
                <a16:creationId xmlns:a16="http://schemas.microsoft.com/office/drawing/2014/main" id="{D63488B8-579D-FF27-B9B6-F2FF9FC524BD}"/>
              </a:ext>
            </a:extLst>
          </p:cNvPr>
          <p:cNvSpPr txBox="1">
            <a:spLocks noChangeArrowheads="1"/>
          </p:cNvSpPr>
          <p:nvPr/>
        </p:nvSpPr>
        <p:spPr bwMode="auto">
          <a:xfrm>
            <a:off x="3032125" y="2576513"/>
            <a:ext cx="1377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rgbClr val="0066FF"/>
                </a:solidFill>
              </a:rPr>
              <a:t>Blue intensity</a:t>
            </a:r>
          </a:p>
        </p:txBody>
      </p:sp>
      <p:sp>
        <p:nvSpPr>
          <p:cNvPr id="11" name="Text Box 8">
            <a:extLst>
              <a:ext uri="{FF2B5EF4-FFF2-40B4-BE49-F238E27FC236}">
                <a16:creationId xmlns:a16="http://schemas.microsoft.com/office/drawing/2014/main" id="{DA28B15A-05A2-2318-446B-A27AB9D952EE}"/>
              </a:ext>
            </a:extLst>
          </p:cNvPr>
          <p:cNvSpPr txBox="1">
            <a:spLocks noChangeArrowheads="1"/>
          </p:cNvSpPr>
          <p:nvPr/>
        </p:nvSpPr>
        <p:spPr bwMode="auto">
          <a:xfrm>
            <a:off x="4403725" y="3186113"/>
            <a:ext cx="1581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chemeClr val="accent1"/>
                </a:solidFill>
              </a:rPr>
              <a:t>Yellow intensity</a:t>
            </a:r>
          </a:p>
        </p:txBody>
      </p:sp>
      <p:sp>
        <p:nvSpPr>
          <p:cNvPr id="12" name="Text Box 9">
            <a:extLst>
              <a:ext uri="{FF2B5EF4-FFF2-40B4-BE49-F238E27FC236}">
                <a16:creationId xmlns:a16="http://schemas.microsoft.com/office/drawing/2014/main" id="{355ABDCE-8E63-4E6F-63E7-4F14EA0782B1}"/>
              </a:ext>
            </a:extLst>
          </p:cNvPr>
          <p:cNvSpPr txBox="1">
            <a:spLocks noChangeArrowheads="1"/>
          </p:cNvSpPr>
          <p:nvPr/>
        </p:nvSpPr>
        <p:spPr bwMode="auto">
          <a:xfrm>
            <a:off x="2971800" y="4038600"/>
            <a:ext cx="1376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t>“pilot” bunch</a:t>
            </a:r>
          </a:p>
        </p:txBody>
      </p:sp>
      <p:sp>
        <p:nvSpPr>
          <p:cNvPr id="13" name="Text Box 11">
            <a:extLst>
              <a:ext uri="{FF2B5EF4-FFF2-40B4-BE49-F238E27FC236}">
                <a16:creationId xmlns:a16="http://schemas.microsoft.com/office/drawing/2014/main" id="{A3BE77DD-6D33-C397-26C3-9A44F939EEEE}"/>
              </a:ext>
            </a:extLst>
          </p:cNvPr>
          <p:cNvSpPr txBox="1">
            <a:spLocks noChangeArrowheads="1"/>
          </p:cNvSpPr>
          <p:nvPr/>
        </p:nvSpPr>
        <p:spPr bwMode="auto">
          <a:xfrm>
            <a:off x="6080125" y="3490913"/>
            <a:ext cx="12303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t>Main dipole</a:t>
            </a:r>
          </a:p>
          <a:p>
            <a:r>
              <a:rPr lang="en-US" altLang="en-US" sz="1600" b="1"/>
              <a:t>current</a:t>
            </a:r>
          </a:p>
        </p:txBody>
      </p:sp>
    </p:spTree>
    <p:extLst>
      <p:ext uri="{BB962C8B-B14F-4D97-AF65-F5344CB8AC3E}">
        <p14:creationId xmlns:p14="http://schemas.microsoft.com/office/powerpoint/2010/main" val="2190960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35F5-EF84-A0A2-A30E-3D009902EBD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E5753A6B-CFA9-CB46-9EDE-322627C8E33E}"/>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A61634A2-0FC4-493E-C8C9-540D465EEBDF}"/>
              </a:ext>
            </a:extLst>
          </p:cNvPr>
          <p:cNvSpPr>
            <a:spLocks noGrp="1"/>
          </p:cNvSpPr>
          <p:nvPr>
            <p:ph type="sldNum" sz="quarter" idx="12"/>
          </p:nvPr>
        </p:nvSpPr>
        <p:spPr/>
        <p:txBody>
          <a:bodyPr/>
          <a:lstStyle/>
          <a:p>
            <a:fld id="{00CF2F56-B3BD-3044-832D-49A5B51FA3F7}" type="slidenum">
              <a:rPr lang="en-US" smtClean="0"/>
              <a:t>22</a:t>
            </a:fld>
            <a:endParaRPr lang="en-US" dirty="0"/>
          </a:p>
        </p:txBody>
      </p:sp>
      <p:sp>
        <p:nvSpPr>
          <p:cNvPr id="2" name="Rectangle 3">
            <a:extLst>
              <a:ext uri="{FF2B5EF4-FFF2-40B4-BE49-F238E27FC236}">
                <a16:creationId xmlns:a16="http://schemas.microsoft.com/office/drawing/2014/main" id="{D84ACA40-6E25-A8FF-7B4A-5865A0B814CD}"/>
              </a:ext>
            </a:extLst>
          </p:cNvPr>
          <p:cNvSpPr>
            <a:spLocks noGrp="1" noChangeArrowheads="1"/>
          </p:cNvSpPr>
          <p:nvPr>
            <p:ph type="title"/>
          </p:nvPr>
        </p:nvSpPr>
        <p:spPr/>
        <p:txBody>
          <a:bodyPr/>
          <a:lstStyle/>
          <a:p>
            <a:r>
              <a:rPr lang="en-US" altLang="en-US" dirty="0">
                <a:solidFill>
                  <a:srgbClr val="002060"/>
                </a:solidFill>
              </a:rPr>
              <a:t>Ramp to first collision</a:t>
            </a:r>
          </a:p>
        </p:txBody>
      </p:sp>
      <p:pic>
        <p:nvPicPr>
          <p:cNvPr id="4" name="Picture 2">
            <a:extLst>
              <a:ext uri="{FF2B5EF4-FFF2-40B4-BE49-F238E27FC236}">
                <a16:creationId xmlns:a16="http://schemas.microsoft.com/office/drawing/2014/main" id="{1806A6F2-BC90-31D6-BADD-131B195D4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29"/>
          <a:stretch>
            <a:fillRect/>
          </a:stretch>
        </p:blipFill>
        <p:spPr bwMode="auto">
          <a:xfrm>
            <a:off x="152400" y="1219200"/>
            <a:ext cx="6410325" cy="4926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05162C0A-75C1-0C36-62C2-8A6BF89A3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17" r="7576"/>
          <a:stretch>
            <a:fillRect/>
          </a:stretch>
        </p:blipFill>
        <p:spPr bwMode="auto">
          <a:xfrm>
            <a:off x="6477000" y="1295400"/>
            <a:ext cx="2147888" cy="205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131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Dejan Trbojevic – RHIC fest July 9-10, 2026</a:t>
            </a:r>
          </a:p>
        </p:txBody>
      </p:sp>
      <p:sp>
        <p:nvSpPr>
          <p:cNvPr id="5" name="Slide Number Placeholder 4"/>
          <p:cNvSpPr>
            <a:spLocks noGrp="1"/>
          </p:cNvSpPr>
          <p:nvPr>
            <p:ph type="sldNum" sz="quarter" idx="12"/>
          </p:nvPr>
        </p:nvSpPr>
        <p:spPr/>
        <p:txBody>
          <a:bodyPr/>
          <a:lstStyle/>
          <a:p>
            <a:fld id="{A22D51BC-D578-6941-8C86-C25354AB5214}" type="slidenum">
              <a:rPr lang="en-US" smtClean="0"/>
              <a:pPr/>
              <a:t>23</a:t>
            </a:fld>
            <a:endParaRPr lang="en-US" dirty="0"/>
          </a:p>
        </p:txBody>
      </p:sp>
      <p:sp>
        <p:nvSpPr>
          <p:cNvPr id="7" name="Rectangle 2">
            <a:extLst>
              <a:ext uri="{FF2B5EF4-FFF2-40B4-BE49-F238E27FC236}">
                <a16:creationId xmlns:a16="http://schemas.microsoft.com/office/drawing/2014/main" id="{3AEC4AC6-57A3-9A4E-DD58-2126B1D98054}"/>
              </a:ext>
            </a:extLst>
          </p:cNvPr>
          <p:cNvSpPr>
            <a:spLocks noGrp="1" noChangeArrowheads="1"/>
          </p:cNvSpPr>
          <p:nvPr>
            <p:ph type="title"/>
          </p:nvPr>
        </p:nvSpPr>
        <p:spPr>
          <a:xfrm>
            <a:off x="0" y="0"/>
            <a:ext cx="8915400" cy="533400"/>
          </a:xfrm>
        </p:spPr>
        <p:txBody>
          <a:bodyPr/>
          <a:lstStyle/>
          <a:p>
            <a:r>
              <a:rPr lang="en-US" altLang="en-US" dirty="0"/>
              <a:t>RHIC Ramp run 2000</a:t>
            </a:r>
          </a:p>
        </p:txBody>
      </p:sp>
      <p:pic>
        <p:nvPicPr>
          <p:cNvPr id="9" name="Picture 3">
            <a:extLst>
              <a:ext uri="{FF2B5EF4-FFF2-40B4-BE49-F238E27FC236}">
                <a16:creationId xmlns:a16="http://schemas.microsoft.com/office/drawing/2014/main" id="{8D356AD2-F9FB-CED8-1BBF-4DADA8F5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1534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A6D2F5A2-0142-06D8-FD94-D22E61B22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1534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a:extLst>
              <a:ext uri="{FF2B5EF4-FFF2-40B4-BE49-F238E27FC236}">
                <a16:creationId xmlns:a16="http://schemas.microsoft.com/office/drawing/2014/main" id="{53E1BB0F-D4D5-F67A-CDA8-0575B3CEE301}"/>
              </a:ext>
            </a:extLst>
          </p:cNvPr>
          <p:cNvSpPr txBox="1">
            <a:spLocks noChangeArrowheads="1"/>
          </p:cNvSpPr>
          <p:nvPr/>
        </p:nvSpPr>
        <p:spPr bwMode="auto">
          <a:xfrm>
            <a:off x="1508125" y="3135313"/>
            <a:ext cx="7683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FF"/>
                </a:solidFill>
              </a:rPr>
              <a:t>BLUE</a:t>
            </a:r>
          </a:p>
          <a:p>
            <a:r>
              <a:rPr lang="en-US" altLang="en-US" sz="1400" b="1">
                <a:solidFill>
                  <a:srgbClr val="0066FF"/>
                </a:solidFill>
              </a:rPr>
              <a:t>Fill </a:t>
            </a:r>
            <a:r>
              <a:rPr lang="en-US" altLang="en-US" sz="1400"/>
              <a:t>55</a:t>
            </a:r>
          </a:p>
          <a:p>
            <a:r>
              <a:rPr lang="en-US" altLang="en-US" sz="1400"/>
              <a:t>bunches</a:t>
            </a:r>
          </a:p>
        </p:txBody>
      </p:sp>
      <p:sp>
        <p:nvSpPr>
          <p:cNvPr id="13" name="Text Box 6">
            <a:extLst>
              <a:ext uri="{FF2B5EF4-FFF2-40B4-BE49-F238E27FC236}">
                <a16:creationId xmlns:a16="http://schemas.microsoft.com/office/drawing/2014/main" id="{531725B0-0DAB-27C6-8CAB-CB30EFAFB9B5}"/>
              </a:ext>
            </a:extLst>
          </p:cNvPr>
          <p:cNvSpPr txBox="1">
            <a:spLocks noChangeArrowheads="1"/>
          </p:cNvSpPr>
          <p:nvPr/>
        </p:nvSpPr>
        <p:spPr bwMode="auto">
          <a:xfrm>
            <a:off x="1600200" y="3886200"/>
            <a:ext cx="9858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accent1"/>
                </a:solidFill>
              </a:rPr>
              <a:t>YELLOW</a:t>
            </a:r>
          </a:p>
          <a:p>
            <a:r>
              <a:rPr lang="en-US" altLang="en-US" sz="1400" b="1">
                <a:solidFill>
                  <a:schemeClr val="accent1"/>
                </a:solidFill>
              </a:rPr>
              <a:t>Fill </a:t>
            </a:r>
            <a:r>
              <a:rPr lang="en-US" altLang="en-US" sz="1400"/>
              <a:t>55</a:t>
            </a:r>
          </a:p>
          <a:p>
            <a:r>
              <a:rPr lang="en-US" altLang="en-US" sz="1400"/>
              <a:t>bunches </a:t>
            </a:r>
          </a:p>
        </p:txBody>
      </p:sp>
      <p:sp>
        <p:nvSpPr>
          <p:cNvPr id="14" name="Line 7">
            <a:extLst>
              <a:ext uri="{FF2B5EF4-FFF2-40B4-BE49-F238E27FC236}">
                <a16:creationId xmlns:a16="http://schemas.microsoft.com/office/drawing/2014/main" id="{5A471BFA-8384-DDCB-83B1-AD59AAB9623D}"/>
              </a:ext>
            </a:extLst>
          </p:cNvPr>
          <p:cNvSpPr>
            <a:spLocks noChangeShapeType="1"/>
          </p:cNvSpPr>
          <p:nvPr/>
        </p:nvSpPr>
        <p:spPr bwMode="auto">
          <a:xfrm flipH="1" flipV="1">
            <a:off x="1600200" y="2819400"/>
            <a:ext cx="228600" cy="304800"/>
          </a:xfrm>
          <a:prstGeom prst="line">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8">
            <a:extLst>
              <a:ext uri="{FF2B5EF4-FFF2-40B4-BE49-F238E27FC236}">
                <a16:creationId xmlns:a16="http://schemas.microsoft.com/office/drawing/2014/main" id="{872B8819-C307-B35A-892E-4223A38DCD79}"/>
              </a:ext>
            </a:extLst>
          </p:cNvPr>
          <p:cNvSpPr>
            <a:spLocks noChangeShapeType="1"/>
          </p:cNvSpPr>
          <p:nvPr/>
        </p:nvSpPr>
        <p:spPr bwMode="auto">
          <a:xfrm flipH="1" flipV="1">
            <a:off x="2133600" y="3124200"/>
            <a:ext cx="304800" cy="8382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9">
            <a:extLst>
              <a:ext uri="{FF2B5EF4-FFF2-40B4-BE49-F238E27FC236}">
                <a16:creationId xmlns:a16="http://schemas.microsoft.com/office/drawing/2014/main" id="{D90F8CBB-D105-50B1-20ED-40C80BEB053C}"/>
              </a:ext>
            </a:extLst>
          </p:cNvPr>
          <p:cNvSpPr>
            <a:spLocks noChangeShapeType="1"/>
          </p:cNvSpPr>
          <p:nvPr/>
        </p:nvSpPr>
        <p:spPr bwMode="auto">
          <a:xfrm>
            <a:off x="2209800" y="1676400"/>
            <a:ext cx="3810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0">
            <a:extLst>
              <a:ext uri="{FF2B5EF4-FFF2-40B4-BE49-F238E27FC236}">
                <a16:creationId xmlns:a16="http://schemas.microsoft.com/office/drawing/2014/main" id="{CA94F75F-EC1F-BADA-909E-63BF028F5D89}"/>
              </a:ext>
            </a:extLst>
          </p:cNvPr>
          <p:cNvSpPr txBox="1">
            <a:spLocks noChangeArrowheads="1"/>
          </p:cNvSpPr>
          <p:nvPr/>
        </p:nvSpPr>
        <p:spPr bwMode="auto">
          <a:xfrm>
            <a:off x="3032125" y="3440113"/>
            <a:ext cx="154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Transition energy</a:t>
            </a:r>
          </a:p>
        </p:txBody>
      </p:sp>
      <p:sp>
        <p:nvSpPr>
          <p:cNvPr id="18" name="Line 11">
            <a:extLst>
              <a:ext uri="{FF2B5EF4-FFF2-40B4-BE49-F238E27FC236}">
                <a16:creationId xmlns:a16="http://schemas.microsoft.com/office/drawing/2014/main" id="{C9A21417-DEC7-CB93-C078-03C37D535637}"/>
              </a:ext>
            </a:extLst>
          </p:cNvPr>
          <p:cNvSpPr>
            <a:spLocks noChangeShapeType="1"/>
          </p:cNvSpPr>
          <p:nvPr/>
        </p:nvSpPr>
        <p:spPr bwMode="auto">
          <a:xfrm flipH="1" flipV="1">
            <a:off x="2743200" y="2743200"/>
            <a:ext cx="381000" cy="685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12">
            <a:extLst>
              <a:ext uri="{FF2B5EF4-FFF2-40B4-BE49-F238E27FC236}">
                <a16:creationId xmlns:a16="http://schemas.microsoft.com/office/drawing/2014/main" id="{6197D00D-D243-D84E-3FFD-4912F42D62DD}"/>
              </a:ext>
            </a:extLst>
          </p:cNvPr>
          <p:cNvSpPr txBox="1">
            <a:spLocks noChangeArrowheads="1"/>
          </p:cNvSpPr>
          <p:nvPr/>
        </p:nvSpPr>
        <p:spPr bwMode="auto">
          <a:xfrm>
            <a:off x="2971800" y="1981200"/>
            <a:ext cx="1325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Storage energy</a:t>
            </a:r>
          </a:p>
        </p:txBody>
      </p:sp>
      <p:sp>
        <p:nvSpPr>
          <p:cNvPr id="20" name="Line 13">
            <a:extLst>
              <a:ext uri="{FF2B5EF4-FFF2-40B4-BE49-F238E27FC236}">
                <a16:creationId xmlns:a16="http://schemas.microsoft.com/office/drawing/2014/main" id="{5E5C2E81-B80F-72E6-DBDA-FE2A3973A362}"/>
              </a:ext>
            </a:extLst>
          </p:cNvPr>
          <p:cNvSpPr>
            <a:spLocks noChangeShapeType="1"/>
          </p:cNvSpPr>
          <p:nvPr/>
        </p:nvSpPr>
        <p:spPr bwMode="auto">
          <a:xfrm flipH="1" flipV="1">
            <a:off x="2971800" y="1905000"/>
            <a:ext cx="3810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5">
            <a:extLst>
              <a:ext uri="{FF2B5EF4-FFF2-40B4-BE49-F238E27FC236}">
                <a16:creationId xmlns:a16="http://schemas.microsoft.com/office/drawing/2014/main" id="{CC5E593D-6E4F-172C-8C41-B1AADCAEB69C}"/>
              </a:ext>
            </a:extLst>
          </p:cNvPr>
          <p:cNvSpPr>
            <a:spLocks noChangeShapeType="1"/>
          </p:cNvSpPr>
          <p:nvPr/>
        </p:nvSpPr>
        <p:spPr bwMode="auto">
          <a:xfrm flipH="1">
            <a:off x="2819400" y="1600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6">
            <a:extLst>
              <a:ext uri="{FF2B5EF4-FFF2-40B4-BE49-F238E27FC236}">
                <a16:creationId xmlns:a16="http://schemas.microsoft.com/office/drawing/2014/main" id="{AE3DF88B-706A-B49E-EEC3-C1ADF2E2299B}"/>
              </a:ext>
            </a:extLst>
          </p:cNvPr>
          <p:cNvSpPr>
            <a:spLocks noChangeShapeType="1"/>
          </p:cNvSpPr>
          <p:nvPr/>
        </p:nvSpPr>
        <p:spPr bwMode="auto">
          <a:xfrm flipH="1">
            <a:off x="2743200" y="1600200"/>
            <a:ext cx="381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17">
            <a:extLst>
              <a:ext uri="{FF2B5EF4-FFF2-40B4-BE49-F238E27FC236}">
                <a16:creationId xmlns:a16="http://schemas.microsoft.com/office/drawing/2014/main" id="{A167896F-22FF-0C9F-6EDE-42BB47676197}"/>
              </a:ext>
            </a:extLst>
          </p:cNvPr>
          <p:cNvSpPr txBox="1">
            <a:spLocks noChangeArrowheads="1"/>
          </p:cNvSpPr>
          <p:nvPr/>
        </p:nvSpPr>
        <p:spPr bwMode="auto">
          <a:xfrm>
            <a:off x="5791200" y="2057400"/>
            <a:ext cx="1774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accent1"/>
                </a:solidFill>
              </a:rPr>
              <a:t>Total Yellow current</a:t>
            </a:r>
          </a:p>
        </p:txBody>
      </p:sp>
      <p:sp>
        <p:nvSpPr>
          <p:cNvPr id="24" name="Text Box 18">
            <a:extLst>
              <a:ext uri="{FF2B5EF4-FFF2-40B4-BE49-F238E27FC236}">
                <a16:creationId xmlns:a16="http://schemas.microsoft.com/office/drawing/2014/main" id="{1BA41C5E-420C-58F4-BC6B-A77AE321A00B}"/>
              </a:ext>
            </a:extLst>
          </p:cNvPr>
          <p:cNvSpPr txBox="1">
            <a:spLocks noChangeArrowheads="1"/>
          </p:cNvSpPr>
          <p:nvPr/>
        </p:nvSpPr>
        <p:spPr bwMode="auto">
          <a:xfrm>
            <a:off x="5715000" y="2362200"/>
            <a:ext cx="2041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hlink"/>
                </a:solidFill>
              </a:rPr>
              <a:t>Bunched Yellow current</a:t>
            </a:r>
          </a:p>
        </p:txBody>
      </p:sp>
      <p:sp>
        <p:nvSpPr>
          <p:cNvPr id="25" name="Text Box 19">
            <a:extLst>
              <a:ext uri="{FF2B5EF4-FFF2-40B4-BE49-F238E27FC236}">
                <a16:creationId xmlns:a16="http://schemas.microsoft.com/office/drawing/2014/main" id="{D920D99D-0471-6E38-F09B-F039248FBCFD}"/>
              </a:ext>
            </a:extLst>
          </p:cNvPr>
          <p:cNvSpPr txBox="1">
            <a:spLocks noChangeArrowheads="1"/>
          </p:cNvSpPr>
          <p:nvPr/>
        </p:nvSpPr>
        <p:spPr bwMode="auto">
          <a:xfrm>
            <a:off x="5699125" y="2601913"/>
            <a:ext cx="1597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FF"/>
                </a:solidFill>
              </a:rPr>
              <a:t>Total Blue current</a:t>
            </a:r>
          </a:p>
        </p:txBody>
      </p:sp>
      <p:sp>
        <p:nvSpPr>
          <p:cNvPr id="26" name="Text Box 20">
            <a:extLst>
              <a:ext uri="{FF2B5EF4-FFF2-40B4-BE49-F238E27FC236}">
                <a16:creationId xmlns:a16="http://schemas.microsoft.com/office/drawing/2014/main" id="{9D0781AF-15AB-34C2-E07A-940F7F0E2349}"/>
              </a:ext>
            </a:extLst>
          </p:cNvPr>
          <p:cNvSpPr txBox="1">
            <a:spLocks noChangeArrowheads="1"/>
          </p:cNvSpPr>
          <p:nvPr/>
        </p:nvSpPr>
        <p:spPr bwMode="auto">
          <a:xfrm>
            <a:off x="5715000" y="2895600"/>
            <a:ext cx="1843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FFCC"/>
                </a:solidFill>
              </a:rPr>
              <a:t>Bunched blue current</a:t>
            </a:r>
          </a:p>
        </p:txBody>
      </p:sp>
    </p:spTree>
    <p:extLst>
      <p:ext uri="{BB962C8B-B14F-4D97-AF65-F5344CB8AC3E}">
        <p14:creationId xmlns:p14="http://schemas.microsoft.com/office/powerpoint/2010/main" val="2089996147"/>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2799-3C17-018D-62FA-25C2EADFFB42}"/>
              </a:ext>
            </a:extLst>
          </p:cNvPr>
          <p:cNvSpPr>
            <a:spLocks noGrp="1"/>
          </p:cNvSpPr>
          <p:nvPr>
            <p:ph type="title"/>
          </p:nvPr>
        </p:nvSpPr>
        <p:spPr/>
        <p:txBody>
          <a:bodyPr>
            <a:normAutofit/>
          </a:bodyPr>
          <a:lstStyle/>
          <a:p>
            <a:r>
              <a:rPr lang="en-US" altLang="en-US" dirty="0"/>
              <a:t>Accelerating a gold bunch in Commissioning RHIC</a:t>
            </a:r>
            <a:endParaRPr lang="en-US" dirty="0"/>
          </a:p>
        </p:txBody>
      </p:sp>
      <p:sp>
        <p:nvSpPr>
          <p:cNvPr id="3" name="Footer Placeholder 2">
            <a:extLst>
              <a:ext uri="{FF2B5EF4-FFF2-40B4-BE49-F238E27FC236}">
                <a16:creationId xmlns:a16="http://schemas.microsoft.com/office/drawing/2014/main" id="{F3D264A3-A078-E066-8A31-68E74F7D2D83}"/>
              </a:ext>
            </a:extLst>
          </p:cNvPr>
          <p:cNvSpPr>
            <a:spLocks noGrp="1"/>
          </p:cNvSpPr>
          <p:nvPr>
            <p:ph type="ftr" sz="quarter" idx="11"/>
          </p:nvPr>
        </p:nvSpPr>
        <p:spPr/>
        <p:txBody>
          <a:bodyPr/>
          <a:lstStyle/>
          <a:p>
            <a:r>
              <a:rPr lang="en-US"/>
              <a:t>Dejan Trbojevic – RHIC fest July 9-10, 2026</a:t>
            </a:r>
            <a:endParaRPr lang="en-US" dirty="0"/>
          </a:p>
        </p:txBody>
      </p:sp>
      <p:sp>
        <p:nvSpPr>
          <p:cNvPr id="4" name="Slide Number Placeholder 3">
            <a:extLst>
              <a:ext uri="{FF2B5EF4-FFF2-40B4-BE49-F238E27FC236}">
                <a16:creationId xmlns:a16="http://schemas.microsoft.com/office/drawing/2014/main" id="{4BF7B9F3-1896-557A-C4F8-D816AB83DA01}"/>
              </a:ext>
            </a:extLst>
          </p:cNvPr>
          <p:cNvSpPr>
            <a:spLocks noGrp="1"/>
          </p:cNvSpPr>
          <p:nvPr>
            <p:ph type="sldNum" sz="quarter" idx="12"/>
          </p:nvPr>
        </p:nvSpPr>
        <p:spPr/>
        <p:txBody>
          <a:bodyPr/>
          <a:lstStyle/>
          <a:p>
            <a:fld id="{A22D51BC-D578-6941-8C86-C25354AB5214}" type="slidenum">
              <a:rPr lang="en-US" smtClean="0"/>
              <a:pPr/>
              <a:t>24</a:t>
            </a:fld>
            <a:endParaRPr lang="en-US" dirty="0"/>
          </a:p>
        </p:txBody>
      </p:sp>
      <p:sp>
        <p:nvSpPr>
          <p:cNvPr id="5" name="Rectangle 1026">
            <a:extLst>
              <a:ext uri="{FF2B5EF4-FFF2-40B4-BE49-F238E27FC236}">
                <a16:creationId xmlns:a16="http://schemas.microsoft.com/office/drawing/2014/main" id="{A948E053-E3B2-7F24-3D84-B74694654F45}"/>
              </a:ext>
            </a:extLst>
          </p:cNvPr>
          <p:cNvSpPr txBox="1">
            <a:spLocks noChangeArrowheads="1"/>
          </p:cNvSpPr>
          <p:nvPr/>
        </p:nvSpPr>
        <p:spPr>
          <a:xfrm>
            <a:off x="2667000" y="0"/>
            <a:ext cx="6248400" cy="4572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2800" kern="1200">
                <a:solidFill>
                  <a:srgbClr val="000090"/>
                </a:solidFill>
                <a:latin typeface="Arial"/>
                <a:ea typeface="+mj-ea"/>
                <a:cs typeface="Arial"/>
              </a:defRPr>
            </a:lvl1pPr>
          </a:lstStyle>
          <a:p>
            <a:endParaRPr lang="en-US" altLang="en-US" dirty="0"/>
          </a:p>
        </p:txBody>
      </p:sp>
      <p:pic>
        <p:nvPicPr>
          <p:cNvPr id="6" name="Picture 1027">
            <a:extLst>
              <a:ext uri="{FF2B5EF4-FFF2-40B4-BE49-F238E27FC236}">
                <a16:creationId xmlns:a16="http://schemas.microsoft.com/office/drawing/2014/main" id="{AA0EBF88-4099-EAAE-7457-423ABFD87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75" t="19722" r="4527" b="18799"/>
          <a:stretch>
            <a:fillRect/>
          </a:stretch>
        </p:blipFill>
        <p:spPr bwMode="auto">
          <a:xfrm>
            <a:off x="952500" y="1219200"/>
            <a:ext cx="7745413" cy="3552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028">
            <a:extLst>
              <a:ext uri="{FF2B5EF4-FFF2-40B4-BE49-F238E27FC236}">
                <a16:creationId xmlns:a16="http://schemas.microsoft.com/office/drawing/2014/main" id="{B1AA1764-B1F7-8C0B-FBA5-AC5675201DEC}"/>
              </a:ext>
            </a:extLst>
          </p:cNvPr>
          <p:cNvSpPr txBox="1">
            <a:spLocks noChangeArrowheads="1"/>
          </p:cNvSpPr>
          <p:nvPr/>
        </p:nvSpPr>
        <p:spPr bwMode="auto">
          <a:xfrm>
            <a:off x="1219200" y="5105400"/>
            <a:ext cx="1265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Injection</a:t>
            </a:r>
          </a:p>
        </p:txBody>
      </p:sp>
      <p:sp>
        <p:nvSpPr>
          <p:cNvPr id="8" name="Text Box 1029">
            <a:extLst>
              <a:ext uri="{FF2B5EF4-FFF2-40B4-BE49-F238E27FC236}">
                <a16:creationId xmlns:a16="http://schemas.microsoft.com/office/drawing/2014/main" id="{DFBC24CD-A722-69D9-6497-49CEA4E8DC25}"/>
              </a:ext>
            </a:extLst>
          </p:cNvPr>
          <p:cNvSpPr txBox="1">
            <a:spLocks noChangeArrowheads="1"/>
          </p:cNvSpPr>
          <p:nvPr/>
        </p:nvSpPr>
        <p:spPr bwMode="auto">
          <a:xfrm>
            <a:off x="3946525" y="5070475"/>
            <a:ext cx="2339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Transition energy</a:t>
            </a:r>
          </a:p>
        </p:txBody>
      </p:sp>
      <p:sp>
        <p:nvSpPr>
          <p:cNvPr id="9" name="Text Box 1030">
            <a:extLst>
              <a:ext uri="{FF2B5EF4-FFF2-40B4-BE49-F238E27FC236}">
                <a16:creationId xmlns:a16="http://schemas.microsoft.com/office/drawing/2014/main" id="{4D96CF3B-164C-6C98-DB2B-71BFF59094CF}"/>
              </a:ext>
            </a:extLst>
          </p:cNvPr>
          <p:cNvSpPr txBox="1">
            <a:spLocks noChangeArrowheads="1"/>
          </p:cNvSpPr>
          <p:nvPr/>
        </p:nvSpPr>
        <p:spPr bwMode="auto">
          <a:xfrm>
            <a:off x="6848475" y="5057775"/>
            <a:ext cx="201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Storage energy</a:t>
            </a:r>
          </a:p>
        </p:txBody>
      </p:sp>
      <p:sp>
        <p:nvSpPr>
          <p:cNvPr id="10" name="Line 1031">
            <a:extLst>
              <a:ext uri="{FF2B5EF4-FFF2-40B4-BE49-F238E27FC236}">
                <a16:creationId xmlns:a16="http://schemas.microsoft.com/office/drawing/2014/main" id="{5776539D-4218-0CBD-3BF0-ECA4194CDDF5}"/>
              </a:ext>
            </a:extLst>
          </p:cNvPr>
          <p:cNvSpPr>
            <a:spLocks noChangeShapeType="1"/>
          </p:cNvSpPr>
          <p:nvPr/>
        </p:nvSpPr>
        <p:spPr bwMode="auto">
          <a:xfrm>
            <a:off x="838200" y="1295400"/>
            <a:ext cx="0" cy="32004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032">
            <a:extLst>
              <a:ext uri="{FF2B5EF4-FFF2-40B4-BE49-F238E27FC236}">
                <a16:creationId xmlns:a16="http://schemas.microsoft.com/office/drawing/2014/main" id="{C8BB1097-2C0A-2A8E-454A-E980B6AF7D62}"/>
              </a:ext>
            </a:extLst>
          </p:cNvPr>
          <p:cNvSpPr txBox="1">
            <a:spLocks noChangeArrowheads="1"/>
          </p:cNvSpPr>
          <p:nvPr/>
        </p:nvSpPr>
        <p:spPr bwMode="auto">
          <a:xfrm rot="-5400000">
            <a:off x="-586581" y="2636044"/>
            <a:ext cx="2366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Bunch length [ns]</a:t>
            </a:r>
          </a:p>
        </p:txBody>
      </p:sp>
    </p:spTree>
    <p:extLst>
      <p:ext uri="{BB962C8B-B14F-4D97-AF65-F5344CB8AC3E}">
        <p14:creationId xmlns:p14="http://schemas.microsoft.com/office/powerpoint/2010/main" val="186169748"/>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1054-F2B5-B13C-12AD-FA0A50BC80B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84E2B5-F153-269C-AC6E-A4E3B1AA724C}"/>
              </a:ext>
            </a:extLst>
          </p:cNvPr>
          <p:cNvSpPr>
            <a:spLocks noGrp="1"/>
          </p:cNvSpPr>
          <p:nvPr>
            <p:ph type="ftr" sz="quarter" idx="11"/>
          </p:nvPr>
        </p:nvSpPr>
        <p:spPr/>
        <p:txBody>
          <a:bodyPr/>
          <a:lstStyle/>
          <a:p>
            <a:r>
              <a:rPr lang="en-US" dirty="0"/>
              <a:t>Dejan Trbojevic – RHIC fest July 9-10, 2026</a:t>
            </a:r>
          </a:p>
        </p:txBody>
      </p:sp>
      <p:sp>
        <p:nvSpPr>
          <p:cNvPr id="5" name="Slide Number Placeholder 4">
            <a:extLst>
              <a:ext uri="{FF2B5EF4-FFF2-40B4-BE49-F238E27FC236}">
                <a16:creationId xmlns:a16="http://schemas.microsoft.com/office/drawing/2014/main" id="{8EC8F0CD-14A7-3579-0D3E-743590F4E45B}"/>
              </a:ext>
            </a:extLst>
          </p:cNvPr>
          <p:cNvSpPr>
            <a:spLocks noGrp="1"/>
          </p:cNvSpPr>
          <p:nvPr>
            <p:ph type="sldNum" sz="quarter" idx="12"/>
          </p:nvPr>
        </p:nvSpPr>
        <p:spPr/>
        <p:txBody>
          <a:bodyPr/>
          <a:lstStyle/>
          <a:p>
            <a:fld id="{A22D51BC-D578-6941-8C86-C25354AB5214}" type="slidenum">
              <a:rPr lang="en-US" smtClean="0"/>
              <a:pPr/>
              <a:t>25</a:t>
            </a:fld>
            <a:endParaRPr lang="en-US" dirty="0"/>
          </a:p>
        </p:txBody>
      </p:sp>
      <p:sp>
        <p:nvSpPr>
          <p:cNvPr id="6" name="Title 5">
            <a:extLst>
              <a:ext uri="{FF2B5EF4-FFF2-40B4-BE49-F238E27FC236}">
                <a16:creationId xmlns:a16="http://schemas.microsoft.com/office/drawing/2014/main" id="{29E909A4-68B9-3A16-0456-BE6CC9E5D43B}"/>
              </a:ext>
            </a:extLst>
          </p:cNvPr>
          <p:cNvSpPr>
            <a:spLocks noGrp="1"/>
          </p:cNvSpPr>
          <p:nvPr>
            <p:ph type="title"/>
          </p:nvPr>
        </p:nvSpPr>
        <p:spPr/>
        <p:txBody>
          <a:bodyPr>
            <a:normAutofit fontScale="90000"/>
          </a:bodyPr>
          <a:lstStyle/>
          <a:p>
            <a:r>
              <a:rPr lang="en-US" altLang="en-US" b="1" dirty="0">
                <a:solidFill>
                  <a:srgbClr val="0000FF"/>
                </a:solidFill>
                <a:latin typeface="Times"/>
              </a:rPr>
              <a:t>Comparison between beam and magnet measurements 2000</a:t>
            </a:r>
            <a:endParaRPr lang="en-US" dirty="0"/>
          </a:p>
        </p:txBody>
      </p:sp>
      <p:pic>
        <p:nvPicPr>
          <p:cNvPr id="7" name="Picture 5">
            <a:extLst>
              <a:ext uri="{FF2B5EF4-FFF2-40B4-BE49-F238E27FC236}">
                <a16:creationId xmlns:a16="http://schemas.microsoft.com/office/drawing/2014/main" id="{A25B2246-90F0-7168-5DFD-CD08293CC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763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a16="http://schemas.microsoft.com/office/drawing/2014/main" id="{A2FF6CFD-2F91-3EEA-D784-92894A943463}"/>
              </a:ext>
            </a:extLst>
          </p:cNvPr>
          <p:cNvSpPr txBox="1">
            <a:spLocks noChangeArrowheads="1"/>
          </p:cNvSpPr>
          <p:nvPr/>
        </p:nvSpPr>
        <p:spPr bwMode="auto">
          <a:xfrm>
            <a:off x="152400" y="762000"/>
            <a:ext cx="3608388" cy="434975"/>
          </a:xfrm>
          <a:prstGeom prst="rect">
            <a:avLst/>
          </a:prstGeom>
          <a:solidFill>
            <a:srgbClr val="FFFF99"/>
          </a:solidFill>
          <a:ln w="3810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Times"/>
              </a:rPr>
              <a:t>MAGNET MEASUREMENTS</a:t>
            </a:r>
            <a:endParaRPr lang="en-US" altLang="en-US">
              <a:latin typeface="Times"/>
            </a:endParaRPr>
          </a:p>
        </p:txBody>
      </p:sp>
      <p:sp>
        <p:nvSpPr>
          <p:cNvPr id="9" name="Text Box 7">
            <a:extLst>
              <a:ext uri="{FF2B5EF4-FFF2-40B4-BE49-F238E27FC236}">
                <a16:creationId xmlns:a16="http://schemas.microsoft.com/office/drawing/2014/main" id="{1E33D9C0-261A-EFDA-DA44-7E38A7CEF74F}"/>
              </a:ext>
            </a:extLst>
          </p:cNvPr>
          <p:cNvSpPr txBox="1">
            <a:spLocks noChangeArrowheads="1"/>
          </p:cNvSpPr>
          <p:nvPr/>
        </p:nvSpPr>
        <p:spPr bwMode="auto">
          <a:xfrm>
            <a:off x="-152400" y="4495800"/>
            <a:ext cx="3227388" cy="434975"/>
          </a:xfrm>
          <a:prstGeom prst="rect">
            <a:avLst/>
          </a:prstGeom>
          <a:solidFill>
            <a:srgbClr val="FFFF99"/>
          </a:solidFill>
          <a:ln w="381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FF0000"/>
                </a:solidFill>
                <a:latin typeface="Times"/>
              </a:rPr>
              <a:t>BEAM MEASUREMENTS</a:t>
            </a:r>
            <a:endParaRPr lang="en-US" altLang="en-US">
              <a:latin typeface="Times"/>
            </a:endParaRPr>
          </a:p>
        </p:txBody>
      </p:sp>
      <p:sp>
        <p:nvSpPr>
          <p:cNvPr id="10" name="Line 8">
            <a:extLst>
              <a:ext uri="{FF2B5EF4-FFF2-40B4-BE49-F238E27FC236}">
                <a16:creationId xmlns:a16="http://schemas.microsoft.com/office/drawing/2014/main" id="{E22B6199-C513-B2CA-FA09-72EC371E67D1}"/>
              </a:ext>
            </a:extLst>
          </p:cNvPr>
          <p:cNvSpPr>
            <a:spLocks noChangeShapeType="1"/>
          </p:cNvSpPr>
          <p:nvPr/>
        </p:nvSpPr>
        <p:spPr bwMode="auto">
          <a:xfrm>
            <a:off x="838200" y="1219200"/>
            <a:ext cx="990600" cy="1676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9">
            <a:extLst>
              <a:ext uri="{FF2B5EF4-FFF2-40B4-BE49-F238E27FC236}">
                <a16:creationId xmlns:a16="http://schemas.microsoft.com/office/drawing/2014/main" id="{43493E84-FBEC-71CC-C497-26F9B2F7097F}"/>
              </a:ext>
            </a:extLst>
          </p:cNvPr>
          <p:cNvSpPr>
            <a:spLocks noChangeShapeType="1"/>
          </p:cNvSpPr>
          <p:nvPr/>
        </p:nvSpPr>
        <p:spPr bwMode="auto">
          <a:xfrm flipV="1">
            <a:off x="1676400" y="3810000"/>
            <a:ext cx="3810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0">
            <a:extLst>
              <a:ext uri="{FF2B5EF4-FFF2-40B4-BE49-F238E27FC236}">
                <a16:creationId xmlns:a16="http://schemas.microsoft.com/office/drawing/2014/main" id="{BACF66A1-2FFE-7C7A-77C4-1FFBEF558B24}"/>
              </a:ext>
            </a:extLst>
          </p:cNvPr>
          <p:cNvSpPr>
            <a:spLocks noChangeShapeType="1"/>
          </p:cNvSpPr>
          <p:nvPr/>
        </p:nvSpPr>
        <p:spPr bwMode="auto">
          <a:xfrm flipV="1">
            <a:off x="1676400" y="3733800"/>
            <a:ext cx="50292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1">
            <a:extLst>
              <a:ext uri="{FF2B5EF4-FFF2-40B4-BE49-F238E27FC236}">
                <a16:creationId xmlns:a16="http://schemas.microsoft.com/office/drawing/2014/main" id="{55112371-7EEF-6736-BD2E-CF6BF06EC047}"/>
              </a:ext>
            </a:extLst>
          </p:cNvPr>
          <p:cNvSpPr>
            <a:spLocks noChangeShapeType="1"/>
          </p:cNvSpPr>
          <p:nvPr/>
        </p:nvSpPr>
        <p:spPr bwMode="auto">
          <a:xfrm>
            <a:off x="838200" y="1143000"/>
            <a:ext cx="6324600" cy="1524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72610653"/>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68CB-4702-AB3D-F532-46B8E840DCA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15D27B-E45E-5F05-4FC0-D151F95BF7C8}"/>
              </a:ext>
            </a:extLst>
          </p:cNvPr>
          <p:cNvSpPr>
            <a:spLocks noGrp="1"/>
          </p:cNvSpPr>
          <p:nvPr>
            <p:ph type="ftr" sz="quarter" idx="11"/>
          </p:nvPr>
        </p:nvSpPr>
        <p:spPr/>
        <p:txBody>
          <a:bodyPr/>
          <a:lstStyle/>
          <a:p>
            <a:r>
              <a:rPr lang="en-US" dirty="0"/>
              <a:t>Dejan Trbojevic – RHIC fest July 9-10, 2026</a:t>
            </a:r>
          </a:p>
        </p:txBody>
      </p:sp>
      <p:sp>
        <p:nvSpPr>
          <p:cNvPr id="5" name="Slide Number Placeholder 4">
            <a:extLst>
              <a:ext uri="{FF2B5EF4-FFF2-40B4-BE49-F238E27FC236}">
                <a16:creationId xmlns:a16="http://schemas.microsoft.com/office/drawing/2014/main" id="{0338FE68-BF0A-BE06-D0FE-FA27C21606C8}"/>
              </a:ext>
            </a:extLst>
          </p:cNvPr>
          <p:cNvSpPr>
            <a:spLocks noGrp="1"/>
          </p:cNvSpPr>
          <p:nvPr>
            <p:ph type="sldNum" sz="quarter" idx="12"/>
          </p:nvPr>
        </p:nvSpPr>
        <p:spPr/>
        <p:txBody>
          <a:bodyPr/>
          <a:lstStyle/>
          <a:p>
            <a:fld id="{A22D51BC-D578-6941-8C86-C25354AB5214}" type="slidenum">
              <a:rPr lang="en-US" smtClean="0"/>
              <a:pPr/>
              <a:t>26</a:t>
            </a:fld>
            <a:endParaRPr lang="en-US" dirty="0"/>
          </a:p>
        </p:txBody>
      </p:sp>
      <p:sp>
        <p:nvSpPr>
          <p:cNvPr id="6" name="Title 5">
            <a:extLst>
              <a:ext uri="{FF2B5EF4-FFF2-40B4-BE49-F238E27FC236}">
                <a16:creationId xmlns:a16="http://schemas.microsoft.com/office/drawing/2014/main" id="{02247E89-BC6C-57FD-4789-13602C6606D7}"/>
              </a:ext>
            </a:extLst>
          </p:cNvPr>
          <p:cNvSpPr>
            <a:spLocks noGrp="1"/>
          </p:cNvSpPr>
          <p:nvPr>
            <p:ph type="title"/>
          </p:nvPr>
        </p:nvSpPr>
        <p:spPr/>
        <p:txBody>
          <a:bodyPr>
            <a:normAutofit fontScale="90000"/>
          </a:bodyPr>
          <a:lstStyle/>
          <a:p>
            <a:r>
              <a:rPr lang="en-US" altLang="en-US" dirty="0"/>
              <a:t>Power supply Q89 with wrong polarity </a:t>
            </a:r>
            <a:br>
              <a:rPr lang="en-US" altLang="en-US" dirty="0"/>
            </a:br>
            <a:r>
              <a:rPr lang="en-US" altLang="en-US" dirty="0"/>
              <a:t>found from the dispersion measurements</a:t>
            </a:r>
            <a:endParaRPr lang="en-US" dirty="0"/>
          </a:p>
        </p:txBody>
      </p:sp>
      <p:sp>
        <p:nvSpPr>
          <p:cNvPr id="9" name="Rectangle 2">
            <a:extLst>
              <a:ext uri="{FF2B5EF4-FFF2-40B4-BE49-F238E27FC236}">
                <a16:creationId xmlns:a16="http://schemas.microsoft.com/office/drawing/2014/main" id="{044C3E33-B236-7F34-CB82-09B28CC09E2A}"/>
              </a:ext>
            </a:extLst>
          </p:cNvPr>
          <p:cNvSpPr txBox="1">
            <a:spLocks noChangeArrowheads="1"/>
          </p:cNvSpPr>
          <p:nvPr/>
        </p:nvSpPr>
        <p:spPr>
          <a:xfrm>
            <a:off x="228600" y="-1607634"/>
            <a:ext cx="8915400" cy="4572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2800" kern="1200">
                <a:solidFill>
                  <a:srgbClr val="000090"/>
                </a:solidFill>
                <a:latin typeface="Arial"/>
                <a:ea typeface="+mj-ea"/>
                <a:cs typeface="Arial"/>
              </a:defRPr>
            </a:lvl1pPr>
          </a:lstStyle>
          <a:p>
            <a:endParaRPr lang="en-US" altLang="en-US" dirty="0"/>
          </a:p>
        </p:txBody>
      </p:sp>
      <p:pic>
        <p:nvPicPr>
          <p:cNvPr id="16" name="Picture 11">
            <a:extLst>
              <a:ext uri="{FF2B5EF4-FFF2-40B4-BE49-F238E27FC236}">
                <a16:creationId xmlns:a16="http://schemas.microsoft.com/office/drawing/2014/main" id="{0795562D-D985-AE51-9898-712F458E5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62000"/>
            <a:ext cx="6248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2">
            <a:extLst>
              <a:ext uri="{FF2B5EF4-FFF2-40B4-BE49-F238E27FC236}">
                <a16:creationId xmlns:a16="http://schemas.microsoft.com/office/drawing/2014/main" id="{2293211D-C838-2411-A627-A9F9BFF4A6B3}"/>
              </a:ext>
            </a:extLst>
          </p:cNvPr>
          <p:cNvSpPr txBox="1">
            <a:spLocks noChangeArrowheads="1"/>
          </p:cNvSpPr>
          <p:nvPr/>
        </p:nvSpPr>
        <p:spPr bwMode="auto">
          <a:xfrm>
            <a:off x="228600" y="1219200"/>
            <a:ext cx="2590800" cy="7207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3333FF"/>
                </a:solidFill>
                <a:latin typeface="Times"/>
              </a:rPr>
              <a:t>Horizontal Dispersion </a:t>
            </a:r>
          </a:p>
          <a:p>
            <a:r>
              <a:rPr lang="en-US" altLang="en-US" sz="2000" b="1">
                <a:solidFill>
                  <a:srgbClr val="3333FF"/>
                </a:solidFill>
                <a:latin typeface="Times"/>
              </a:rPr>
              <a:t>Function - Design</a:t>
            </a:r>
            <a:endParaRPr lang="en-US" altLang="en-US">
              <a:latin typeface="Times"/>
            </a:endParaRPr>
          </a:p>
        </p:txBody>
      </p:sp>
      <p:sp>
        <p:nvSpPr>
          <p:cNvPr id="18" name="Line 13">
            <a:extLst>
              <a:ext uri="{FF2B5EF4-FFF2-40B4-BE49-F238E27FC236}">
                <a16:creationId xmlns:a16="http://schemas.microsoft.com/office/drawing/2014/main" id="{59CD6D4E-3868-D265-F40B-4E7B6791AB0F}"/>
              </a:ext>
            </a:extLst>
          </p:cNvPr>
          <p:cNvSpPr>
            <a:spLocks noChangeShapeType="1"/>
          </p:cNvSpPr>
          <p:nvPr/>
        </p:nvSpPr>
        <p:spPr bwMode="auto">
          <a:xfrm>
            <a:off x="2286000" y="1752600"/>
            <a:ext cx="1143000" cy="533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4">
            <a:extLst>
              <a:ext uri="{FF2B5EF4-FFF2-40B4-BE49-F238E27FC236}">
                <a16:creationId xmlns:a16="http://schemas.microsoft.com/office/drawing/2014/main" id="{D40E7AFC-85BE-B57E-D4F0-63D581021DDA}"/>
              </a:ext>
            </a:extLst>
          </p:cNvPr>
          <p:cNvSpPr txBox="1">
            <a:spLocks noChangeArrowheads="1"/>
          </p:cNvSpPr>
          <p:nvPr/>
        </p:nvSpPr>
        <p:spPr bwMode="auto">
          <a:xfrm>
            <a:off x="152400" y="4267200"/>
            <a:ext cx="2743200" cy="7207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latin typeface="Times"/>
              </a:rPr>
              <a:t>Horizontal Dispersion </a:t>
            </a:r>
          </a:p>
          <a:p>
            <a:r>
              <a:rPr lang="en-US" altLang="en-US" sz="2000" b="1">
                <a:latin typeface="Times"/>
              </a:rPr>
              <a:t>Function - Measured-o</a:t>
            </a:r>
            <a:endParaRPr lang="en-US" altLang="en-US">
              <a:latin typeface="Times"/>
            </a:endParaRPr>
          </a:p>
        </p:txBody>
      </p:sp>
      <p:sp>
        <p:nvSpPr>
          <p:cNvPr id="20" name="Line 15">
            <a:extLst>
              <a:ext uri="{FF2B5EF4-FFF2-40B4-BE49-F238E27FC236}">
                <a16:creationId xmlns:a16="http://schemas.microsoft.com/office/drawing/2014/main" id="{FC27A087-A585-AC3D-4CD6-4E460D890BD5}"/>
              </a:ext>
            </a:extLst>
          </p:cNvPr>
          <p:cNvSpPr>
            <a:spLocks noChangeShapeType="1"/>
          </p:cNvSpPr>
          <p:nvPr/>
        </p:nvSpPr>
        <p:spPr bwMode="auto">
          <a:xfrm flipV="1">
            <a:off x="2743200" y="4648200"/>
            <a:ext cx="1371600" cy="152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99021841"/>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F6E73-0FB8-A3AA-2FA5-296B4DDDAA8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D7A55D-9D0C-6EEE-1F3A-F698CA444A22}"/>
              </a:ext>
            </a:extLst>
          </p:cNvPr>
          <p:cNvSpPr>
            <a:spLocks noGrp="1"/>
          </p:cNvSpPr>
          <p:nvPr>
            <p:ph type="ftr" sz="quarter" idx="11"/>
          </p:nvPr>
        </p:nvSpPr>
        <p:spPr/>
        <p:txBody>
          <a:bodyPr/>
          <a:lstStyle/>
          <a:p>
            <a:r>
              <a:rPr lang="en-US" dirty="0"/>
              <a:t>Dejan Trbojevic – RHIC fest July 9-10, 2026</a:t>
            </a:r>
          </a:p>
        </p:txBody>
      </p:sp>
      <p:sp>
        <p:nvSpPr>
          <p:cNvPr id="5" name="Slide Number Placeholder 4">
            <a:extLst>
              <a:ext uri="{FF2B5EF4-FFF2-40B4-BE49-F238E27FC236}">
                <a16:creationId xmlns:a16="http://schemas.microsoft.com/office/drawing/2014/main" id="{A27A39BB-33AB-D7EF-8FEF-5A2C6749848B}"/>
              </a:ext>
            </a:extLst>
          </p:cNvPr>
          <p:cNvSpPr>
            <a:spLocks noGrp="1"/>
          </p:cNvSpPr>
          <p:nvPr>
            <p:ph type="sldNum" sz="quarter" idx="12"/>
          </p:nvPr>
        </p:nvSpPr>
        <p:spPr/>
        <p:txBody>
          <a:bodyPr/>
          <a:lstStyle/>
          <a:p>
            <a:fld id="{A22D51BC-D578-6941-8C86-C25354AB5214}" type="slidenum">
              <a:rPr lang="en-US" smtClean="0"/>
              <a:pPr/>
              <a:t>27</a:t>
            </a:fld>
            <a:endParaRPr lang="en-US" dirty="0"/>
          </a:p>
        </p:txBody>
      </p:sp>
      <p:sp>
        <p:nvSpPr>
          <p:cNvPr id="6" name="Title 5">
            <a:extLst>
              <a:ext uri="{FF2B5EF4-FFF2-40B4-BE49-F238E27FC236}">
                <a16:creationId xmlns:a16="http://schemas.microsoft.com/office/drawing/2014/main" id="{51C01EC0-D4EC-FD9B-3819-1203DE3A2139}"/>
              </a:ext>
            </a:extLst>
          </p:cNvPr>
          <p:cNvSpPr>
            <a:spLocks noGrp="1"/>
          </p:cNvSpPr>
          <p:nvPr>
            <p:ph type="title"/>
          </p:nvPr>
        </p:nvSpPr>
        <p:spPr/>
        <p:txBody>
          <a:bodyPr>
            <a:normAutofit/>
          </a:bodyPr>
          <a:lstStyle/>
          <a:p>
            <a:r>
              <a:rPr lang="en-US" altLang="en-US" dirty="0"/>
              <a:t>Tune measurements during acceleration ramp</a:t>
            </a:r>
            <a:endParaRPr lang="en-US" dirty="0"/>
          </a:p>
        </p:txBody>
      </p:sp>
      <p:sp>
        <p:nvSpPr>
          <p:cNvPr id="2" name="Rectangle 1026">
            <a:extLst>
              <a:ext uri="{FF2B5EF4-FFF2-40B4-BE49-F238E27FC236}">
                <a16:creationId xmlns:a16="http://schemas.microsoft.com/office/drawing/2014/main" id="{0575FA00-3410-C8C5-285C-FB9C77F7DCE3}"/>
              </a:ext>
            </a:extLst>
          </p:cNvPr>
          <p:cNvSpPr txBox="1">
            <a:spLocks noChangeArrowheads="1"/>
          </p:cNvSpPr>
          <p:nvPr/>
        </p:nvSpPr>
        <p:spPr>
          <a:xfrm>
            <a:off x="2667000" y="0"/>
            <a:ext cx="6248400" cy="4572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2800" kern="1200">
                <a:solidFill>
                  <a:srgbClr val="000090"/>
                </a:solidFill>
                <a:latin typeface="Arial"/>
                <a:ea typeface="+mj-ea"/>
                <a:cs typeface="Arial"/>
              </a:defRPr>
            </a:lvl1pPr>
          </a:lstStyle>
          <a:p>
            <a:endParaRPr lang="en-US" altLang="en-US" dirty="0"/>
          </a:p>
        </p:txBody>
      </p:sp>
      <p:pic>
        <p:nvPicPr>
          <p:cNvPr id="3" name="Picture 1027">
            <a:extLst>
              <a:ext uri="{FF2B5EF4-FFF2-40B4-BE49-F238E27FC236}">
                <a16:creationId xmlns:a16="http://schemas.microsoft.com/office/drawing/2014/main" id="{774E861D-1FB4-3F8C-19B5-81DB201A6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51" t="22218" r="5247" b="49765"/>
          <a:stretch>
            <a:fillRect/>
          </a:stretch>
        </p:blipFill>
        <p:spPr bwMode="auto">
          <a:xfrm>
            <a:off x="3286125" y="1131888"/>
            <a:ext cx="5627688" cy="2654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28">
            <a:extLst>
              <a:ext uri="{FF2B5EF4-FFF2-40B4-BE49-F238E27FC236}">
                <a16:creationId xmlns:a16="http://schemas.microsoft.com/office/drawing/2014/main" id="{C05496A2-AC99-126F-DAF6-EE7E61823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57" t="66028" r="5556" b="5830"/>
          <a:stretch>
            <a:fillRect/>
          </a:stretch>
        </p:blipFill>
        <p:spPr bwMode="auto">
          <a:xfrm>
            <a:off x="3286125" y="3781425"/>
            <a:ext cx="5591175"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29">
            <a:extLst>
              <a:ext uri="{FF2B5EF4-FFF2-40B4-BE49-F238E27FC236}">
                <a16:creationId xmlns:a16="http://schemas.microsoft.com/office/drawing/2014/main" id="{F982A01B-5FA8-FA73-0C31-83903BBB7660}"/>
              </a:ext>
            </a:extLst>
          </p:cNvPr>
          <p:cNvSpPr txBox="1">
            <a:spLocks noChangeArrowheads="1"/>
          </p:cNvSpPr>
          <p:nvPr/>
        </p:nvSpPr>
        <p:spPr bwMode="auto">
          <a:xfrm>
            <a:off x="533400" y="1371600"/>
            <a:ext cx="10556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Blue ring</a:t>
            </a:r>
          </a:p>
          <a:p>
            <a:r>
              <a:rPr lang="en-US" altLang="en-US" sz="1600"/>
              <a:t>Horizontal</a:t>
            </a:r>
          </a:p>
        </p:txBody>
      </p:sp>
      <p:sp>
        <p:nvSpPr>
          <p:cNvPr id="9" name="Text Box 1030">
            <a:extLst>
              <a:ext uri="{FF2B5EF4-FFF2-40B4-BE49-F238E27FC236}">
                <a16:creationId xmlns:a16="http://schemas.microsoft.com/office/drawing/2014/main" id="{54E7543C-7521-9769-8A27-A0FB208BA40D}"/>
              </a:ext>
            </a:extLst>
          </p:cNvPr>
          <p:cNvSpPr txBox="1">
            <a:spLocks noChangeArrowheads="1"/>
          </p:cNvSpPr>
          <p:nvPr/>
        </p:nvSpPr>
        <p:spPr bwMode="auto">
          <a:xfrm>
            <a:off x="609600" y="3790950"/>
            <a:ext cx="9477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Blue ring</a:t>
            </a:r>
          </a:p>
          <a:p>
            <a:r>
              <a:rPr lang="en-US" altLang="en-US" sz="1600"/>
              <a:t>Vertical</a:t>
            </a:r>
          </a:p>
        </p:txBody>
      </p:sp>
      <p:sp>
        <p:nvSpPr>
          <p:cNvPr id="10" name="Text Box 1031">
            <a:extLst>
              <a:ext uri="{FF2B5EF4-FFF2-40B4-BE49-F238E27FC236}">
                <a16:creationId xmlns:a16="http://schemas.microsoft.com/office/drawing/2014/main" id="{6568C616-0670-00A8-E9A4-DCCDD451929B}"/>
              </a:ext>
            </a:extLst>
          </p:cNvPr>
          <p:cNvSpPr txBox="1">
            <a:spLocks noChangeArrowheads="1"/>
          </p:cNvSpPr>
          <p:nvPr/>
        </p:nvSpPr>
        <p:spPr bwMode="auto">
          <a:xfrm>
            <a:off x="3975100" y="3181350"/>
            <a:ext cx="20256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Start of acceleration</a:t>
            </a:r>
          </a:p>
        </p:txBody>
      </p:sp>
      <p:sp>
        <p:nvSpPr>
          <p:cNvPr id="11" name="Line 1032">
            <a:extLst>
              <a:ext uri="{FF2B5EF4-FFF2-40B4-BE49-F238E27FC236}">
                <a16:creationId xmlns:a16="http://schemas.microsoft.com/office/drawing/2014/main" id="{F10ED8AA-773F-568C-3C6C-498ED8D561B8}"/>
              </a:ext>
            </a:extLst>
          </p:cNvPr>
          <p:cNvSpPr>
            <a:spLocks noChangeShapeType="1"/>
          </p:cNvSpPr>
          <p:nvPr/>
        </p:nvSpPr>
        <p:spPr bwMode="auto">
          <a:xfrm>
            <a:off x="6086475" y="3362325"/>
            <a:ext cx="542925" cy="66675"/>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1033">
            <a:extLst>
              <a:ext uri="{FF2B5EF4-FFF2-40B4-BE49-F238E27FC236}">
                <a16:creationId xmlns:a16="http://schemas.microsoft.com/office/drawing/2014/main" id="{7EA544D2-DF90-C81E-BDC9-018029F67F85}"/>
              </a:ext>
            </a:extLst>
          </p:cNvPr>
          <p:cNvSpPr txBox="1">
            <a:spLocks noChangeArrowheads="1"/>
          </p:cNvSpPr>
          <p:nvPr/>
        </p:nvSpPr>
        <p:spPr bwMode="auto">
          <a:xfrm>
            <a:off x="3965575" y="1238250"/>
            <a:ext cx="15621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Storage energy</a:t>
            </a:r>
          </a:p>
        </p:txBody>
      </p:sp>
      <p:sp>
        <p:nvSpPr>
          <p:cNvPr id="13" name="Line 1034">
            <a:extLst>
              <a:ext uri="{FF2B5EF4-FFF2-40B4-BE49-F238E27FC236}">
                <a16:creationId xmlns:a16="http://schemas.microsoft.com/office/drawing/2014/main" id="{D1BC71C4-B401-72D1-42D6-28C6CC08A48E}"/>
              </a:ext>
            </a:extLst>
          </p:cNvPr>
          <p:cNvSpPr>
            <a:spLocks noChangeShapeType="1"/>
          </p:cNvSpPr>
          <p:nvPr/>
        </p:nvSpPr>
        <p:spPr bwMode="auto">
          <a:xfrm flipV="1">
            <a:off x="5715000" y="1247775"/>
            <a:ext cx="1428750" cy="123825"/>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035">
            <a:extLst>
              <a:ext uri="{FF2B5EF4-FFF2-40B4-BE49-F238E27FC236}">
                <a16:creationId xmlns:a16="http://schemas.microsoft.com/office/drawing/2014/main" id="{A2497C44-E977-E554-4E23-DCE3F6E1585E}"/>
              </a:ext>
            </a:extLst>
          </p:cNvPr>
          <p:cNvSpPr txBox="1">
            <a:spLocks noChangeArrowheads="1"/>
          </p:cNvSpPr>
          <p:nvPr/>
        </p:nvSpPr>
        <p:spPr bwMode="auto">
          <a:xfrm>
            <a:off x="3965575" y="2257425"/>
            <a:ext cx="1803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Transition energy</a:t>
            </a:r>
          </a:p>
        </p:txBody>
      </p:sp>
      <p:sp>
        <p:nvSpPr>
          <p:cNvPr id="15" name="Line 1036">
            <a:extLst>
              <a:ext uri="{FF2B5EF4-FFF2-40B4-BE49-F238E27FC236}">
                <a16:creationId xmlns:a16="http://schemas.microsoft.com/office/drawing/2014/main" id="{D6F1D61C-5678-026C-4DEE-C3D2C6E0CAB9}"/>
              </a:ext>
            </a:extLst>
          </p:cNvPr>
          <p:cNvSpPr>
            <a:spLocks noChangeShapeType="1"/>
          </p:cNvSpPr>
          <p:nvPr/>
        </p:nvSpPr>
        <p:spPr bwMode="auto">
          <a:xfrm>
            <a:off x="5943600" y="2438400"/>
            <a:ext cx="609600" cy="2286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037">
            <a:extLst>
              <a:ext uri="{FF2B5EF4-FFF2-40B4-BE49-F238E27FC236}">
                <a16:creationId xmlns:a16="http://schemas.microsoft.com/office/drawing/2014/main" id="{6BA1E2CB-AFC1-3A4F-BFCB-8A2B6B344826}"/>
              </a:ext>
            </a:extLst>
          </p:cNvPr>
          <p:cNvSpPr>
            <a:spLocks noChangeShapeType="1"/>
          </p:cNvSpPr>
          <p:nvPr/>
        </p:nvSpPr>
        <p:spPr bwMode="auto">
          <a:xfrm flipV="1">
            <a:off x="7543800" y="1162050"/>
            <a:ext cx="0" cy="2438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038">
            <a:extLst>
              <a:ext uri="{FF2B5EF4-FFF2-40B4-BE49-F238E27FC236}">
                <a16:creationId xmlns:a16="http://schemas.microsoft.com/office/drawing/2014/main" id="{1B7C62D3-A556-6067-2653-8AF56CA94ADB}"/>
              </a:ext>
            </a:extLst>
          </p:cNvPr>
          <p:cNvSpPr>
            <a:spLocks noChangeShapeType="1"/>
          </p:cNvSpPr>
          <p:nvPr/>
        </p:nvSpPr>
        <p:spPr bwMode="auto">
          <a:xfrm flipV="1">
            <a:off x="7543800" y="3800475"/>
            <a:ext cx="0" cy="2438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039">
            <a:extLst>
              <a:ext uri="{FF2B5EF4-FFF2-40B4-BE49-F238E27FC236}">
                <a16:creationId xmlns:a16="http://schemas.microsoft.com/office/drawing/2014/main" id="{B60984A7-0818-50BF-4B04-707F2268073F}"/>
              </a:ext>
            </a:extLst>
          </p:cNvPr>
          <p:cNvSpPr>
            <a:spLocks noChangeShapeType="1"/>
          </p:cNvSpPr>
          <p:nvPr/>
        </p:nvSpPr>
        <p:spPr bwMode="auto">
          <a:xfrm flipV="1">
            <a:off x="6315075" y="3819525"/>
            <a:ext cx="0" cy="2438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040">
            <a:extLst>
              <a:ext uri="{FF2B5EF4-FFF2-40B4-BE49-F238E27FC236}">
                <a16:creationId xmlns:a16="http://schemas.microsoft.com/office/drawing/2014/main" id="{C297FEDD-A674-6CD5-1A23-B40D608F11E9}"/>
              </a:ext>
            </a:extLst>
          </p:cNvPr>
          <p:cNvSpPr>
            <a:spLocks noChangeShapeType="1"/>
          </p:cNvSpPr>
          <p:nvPr/>
        </p:nvSpPr>
        <p:spPr bwMode="auto">
          <a:xfrm flipV="1">
            <a:off x="6324600" y="1152525"/>
            <a:ext cx="0" cy="2438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43283093"/>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8289F-EB87-B15A-F088-1AF42661A459}"/>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E53CD-FBD7-1945-142F-54D80553E71F}"/>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2B4ECB7A-AD10-1F6C-FD07-990DCA5D86C7}"/>
              </a:ext>
            </a:extLst>
          </p:cNvPr>
          <p:cNvSpPr>
            <a:spLocks noGrp="1"/>
          </p:cNvSpPr>
          <p:nvPr>
            <p:ph type="sldNum" sz="quarter" idx="12"/>
          </p:nvPr>
        </p:nvSpPr>
        <p:spPr/>
        <p:txBody>
          <a:bodyPr/>
          <a:lstStyle/>
          <a:p>
            <a:fld id="{00CF2F56-B3BD-3044-832D-49A5B51FA3F7}" type="slidenum">
              <a:rPr lang="en-US" smtClean="0"/>
              <a:t>28</a:t>
            </a:fld>
            <a:endParaRPr lang="en-US" dirty="0"/>
          </a:p>
        </p:txBody>
      </p:sp>
      <p:sp>
        <p:nvSpPr>
          <p:cNvPr id="10" name="Title 9">
            <a:extLst>
              <a:ext uri="{FF2B5EF4-FFF2-40B4-BE49-F238E27FC236}">
                <a16:creationId xmlns:a16="http://schemas.microsoft.com/office/drawing/2014/main" id="{D468A189-C956-3BCE-6565-B23C9AEB7833}"/>
              </a:ext>
            </a:extLst>
          </p:cNvPr>
          <p:cNvSpPr>
            <a:spLocks noGrp="1"/>
          </p:cNvSpPr>
          <p:nvPr>
            <p:ph type="title"/>
          </p:nvPr>
        </p:nvSpPr>
        <p:spPr/>
        <p:txBody>
          <a:bodyPr/>
          <a:lstStyle/>
          <a:p>
            <a:r>
              <a:rPr lang="en-US" dirty="0"/>
              <a:t>Results from the Commissioning 2000 Run</a:t>
            </a:r>
          </a:p>
        </p:txBody>
      </p:sp>
      <p:sp>
        <p:nvSpPr>
          <p:cNvPr id="11" name="Rectangle 3">
            <a:extLst>
              <a:ext uri="{FF2B5EF4-FFF2-40B4-BE49-F238E27FC236}">
                <a16:creationId xmlns:a16="http://schemas.microsoft.com/office/drawing/2014/main" id="{4D1F66BB-38BD-D90E-7AE9-9584D4C52223}"/>
              </a:ext>
            </a:extLst>
          </p:cNvPr>
          <p:cNvSpPr txBox="1">
            <a:spLocks noChangeArrowheads="1"/>
          </p:cNvSpPr>
          <p:nvPr/>
        </p:nvSpPr>
        <p:spPr>
          <a:xfrm>
            <a:off x="203201" y="1150938"/>
            <a:ext cx="8686800" cy="48434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90"/>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00009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00090"/>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000090"/>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00009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85000"/>
              </a:lnSpc>
              <a:spcBef>
                <a:spcPct val="50000"/>
              </a:spcBef>
            </a:pPr>
            <a:endParaRPr lang="en-US" altLang="en-US" dirty="0"/>
          </a:p>
          <a:p>
            <a:pPr lvl="1">
              <a:lnSpc>
                <a:spcPct val="85000"/>
              </a:lnSpc>
              <a:spcBef>
                <a:spcPct val="50000"/>
              </a:spcBef>
            </a:pPr>
            <a:r>
              <a:rPr lang="en-US" altLang="en-US" b="1" dirty="0"/>
              <a:t>RUN2000 RHIC commissioning and first operation was very successful</a:t>
            </a:r>
          </a:p>
          <a:p>
            <a:pPr lvl="1">
              <a:lnSpc>
                <a:spcPct val="85000"/>
              </a:lnSpc>
              <a:spcBef>
                <a:spcPct val="50000"/>
              </a:spcBef>
            </a:pPr>
            <a:r>
              <a:rPr lang="en-US" altLang="en-US" b="1" dirty="0"/>
              <a:t>Full </a:t>
            </a:r>
            <a:r>
              <a:rPr lang="en-US" altLang="en-US" b="1" dirty="0">
                <a:solidFill>
                  <a:srgbClr val="FF0000"/>
                </a:solidFill>
              </a:rPr>
              <a:t>design Au luminosity</a:t>
            </a:r>
            <a:r>
              <a:rPr lang="en-US" altLang="en-US" b="1" dirty="0"/>
              <a:t> and collisions of polarized protons are planned for RUN2001</a:t>
            </a:r>
          </a:p>
          <a:p>
            <a:pPr lvl="2">
              <a:lnSpc>
                <a:spcPct val="85000"/>
              </a:lnSpc>
              <a:spcBef>
                <a:spcPct val="50000"/>
              </a:spcBef>
            </a:pPr>
            <a:r>
              <a:rPr lang="en-US" altLang="en-US" b="1" dirty="0">
                <a:solidFill>
                  <a:srgbClr val="FF0000"/>
                </a:solidFill>
              </a:rPr>
              <a:t>Phase Lock Tune Feedback</a:t>
            </a:r>
          </a:p>
          <a:p>
            <a:pPr lvl="2">
              <a:lnSpc>
                <a:spcPct val="85000"/>
              </a:lnSpc>
              <a:spcBef>
                <a:spcPct val="50000"/>
              </a:spcBef>
            </a:pPr>
            <a:r>
              <a:rPr lang="en-US" altLang="en-US" b="1" dirty="0" err="1">
                <a:solidFill>
                  <a:srgbClr val="FF0000"/>
                </a:solidFill>
                <a:latin typeface="Symbol" pitchFamily="2" charset="2"/>
              </a:rPr>
              <a:t>g</a:t>
            </a:r>
            <a:r>
              <a:rPr lang="en-US" altLang="en-US" b="1" baseline="-25000" dirty="0" err="1">
                <a:solidFill>
                  <a:srgbClr val="FF0000"/>
                </a:solidFill>
              </a:rPr>
              <a:t>t</a:t>
            </a:r>
            <a:r>
              <a:rPr lang="en-US" altLang="en-US" b="1" dirty="0">
                <a:solidFill>
                  <a:srgbClr val="FF0000"/>
                </a:solidFill>
              </a:rPr>
              <a:t> jump for the gold ions fully commissioned</a:t>
            </a:r>
          </a:p>
          <a:p>
            <a:pPr lvl="2">
              <a:lnSpc>
                <a:spcPct val="85000"/>
              </a:lnSpc>
              <a:spcBef>
                <a:spcPct val="50000"/>
              </a:spcBef>
            </a:pPr>
            <a:r>
              <a:rPr lang="en-US" altLang="en-US" b="1" dirty="0">
                <a:solidFill>
                  <a:srgbClr val="FF0000"/>
                </a:solidFill>
              </a:rPr>
              <a:t>Commissioning of the bent-crystal channeling collimation</a:t>
            </a:r>
          </a:p>
          <a:p>
            <a:pPr lvl="2">
              <a:lnSpc>
                <a:spcPct val="85000"/>
              </a:lnSpc>
              <a:spcBef>
                <a:spcPct val="50000"/>
              </a:spcBef>
            </a:pPr>
            <a:r>
              <a:rPr lang="en-US" altLang="en-US" b="1" dirty="0">
                <a:solidFill>
                  <a:srgbClr val="FF0000"/>
                </a:solidFill>
              </a:rPr>
              <a:t>Beta-squeeze with all power supplies installed</a:t>
            </a:r>
          </a:p>
          <a:p>
            <a:pPr lvl="2">
              <a:lnSpc>
                <a:spcPct val="85000"/>
              </a:lnSpc>
              <a:spcBef>
                <a:spcPct val="50000"/>
              </a:spcBef>
            </a:pPr>
            <a:endParaRPr lang="en-US" altLang="en-US" b="1" dirty="0"/>
          </a:p>
        </p:txBody>
      </p:sp>
    </p:spTree>
    <p:extLst>
      <p:ext uri="{BB962C8B-B14F-4D97-AF65-F5344CB8AC3E}">
        <p14:creationId xmlns:p14="http://schemas.microsoft.com/office/powerpoint/2010/main" val="1819291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17B60-2888-E8AF-AA59-D82E15CCB9A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FBE7705C-F509-0E23-7608-8E3A68929193}"/>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B51624A6-ECB5-EFBD-43A0-BA86E4A2DA71}"/>
              </a:ext>
            </a:extLst>
          </p:cNvPr>
          <p:cNvSpPr>
            <a:spLocks noGrp="1"/>
          </p:cNvSpPr>
          <p:nvPr>
            <p:ph type="sldNum" sz="quarter" idx="12"/>
          </p:nvPr>
        </p:nvSpPr>
        <p:spPr/>
        <p:txBody>
          <a:bodyPr/>
          <a:lstStyle/>
          <a:p>
            <a:fld id="{00CF2F56-B3BD-3044-832D-49A5B51FA3F7}" type="slidenum">
              <a:rPr lang="en-US" smtClean="0"/>
              <a:t>3</a:t>
            </a:fld>
            <a:endParaRPr lang="en-US" dirty="0"/>
          </a:p>
        </p:txBody>
      </p:sp>
      <p:sp>
        <p:nvSpPr>
          <p:cNvPr id="7" name="Title 6">
            <a:extLst>
              <a:ext uri="{FF2B5EF4-FFF2-40B4-BE49-F238E27FC236}">
                <a16:creationId xmlns:a16="http://schemas.microsoft.com/office/drawing/2014/main" id="{BC9A2084-EE67-71A4-C7EB-62F829213A9F}"/>
              </a:ext>
            </a:extLst>
          </p:cNvPr>
          <p:cNvSpPr>
            <a:spLocks noGrp="1"/>
          </p:cNvSpPr>
          <p:nvPr>
            <p:ph type="title"/>
          </p:nvPr>
        </p:nvSpPr>
        <p:spPr/>
        <p:txBody>
          <a:bodyPr/>
          <a:lstStyle/>
          <a:p>
            <a:r>
              <a:rPr lang="en-US" dirty="0">
                <a:solidFill>
                  <a:srgbClr val="002060"/>
                </a:solidFill>
              </a:rPr>
              <a:t>1. Main Injector Lattice Without Transition</a:t>
            </a:r>
          </a:p>
        </p:txBody>
      </p:sp>
      <p:sp>
        <p:nvSpPr>
          <p:cNvPr id="12" name="TextBox 11">
            <a:extLst>
              <a:ext uri="{FF2B5EF4-FFF2-40B4-BE49-F238E27FC236}">
                <a16:creationId xmlns:a16="http://schemas.microsoft.com/office/drawing/2014/main" id="{AF22BE53-B3DA-CAFF-DDE2-1286C43E0574}"/>
              </a:ext>
            </a:extLst>
          </p:cNvPr>
          <p:cNvSpPr txBox="1"/>
          <p:nvPr/>
        </p:nvSpPr>
        <p:spPr>
          <a:xfrm>
            <a:off x="228599" y="772886"/>
            <a:ext cx="8915401" cy="1938992"/>
          </a:xfrm>
          <a:prstGeom prst="rect">
            <a:avLst/>
          </a:prstGeom>
          <a:noFill/>
        </p:spPr>
        <p:txBody>
          <a:bodyPr wrap="square" rtlCol="0">
            <a:spAutoFit/>
          </a:bodyPr>
          <a:lstStyle/>
          <a:p>
            <a:r>
              <a:rPr lang="en-US" sz="2400" b="1" dirty="0"/>
              <a:t>Dejan Trbojevic</a:t>
            </a:r>
            <a:r>
              <a:rPr lang="en-US" sz="2400" dirty="0"/>
              <a:t> and </a:t>
            </a:r>
            <a:r>
              <a:rPr lang="en-US" sz="2400" b="1" dirty="0"/>
              <a:t>King-Yuen Ng</a:t>
            </a:r>
            <a:r>
              <a:rPr lang="en-US" sz="2400" dirty="0"/>
              <a:t> along with S.Y. Lee, designed an award-winning </a:t>
            </a:r>
            <a:r>
              <a:rPr lang="en-US" sz="2400" dirty="0">
                <a:hlinkClick r:id="rId2"/>
              </a:rPr>
              <a:t>Transitionless Lattice for the Fermilab Main Injector</a:t>
            </a:r>
            <a:r>
              <a:rPr lang="en-US" sz="2400" dirty="0"/>
              <a:t>. By creating a ring where the momentum compaction factor becomes zero or imaginary, they eliminated beam degradation caused by transition crossing. [</a:t>
            </a:r>
            <a:r>
              <a:rPr lang="en-US" sz="2400" dirty="0">
                <a:hlinkClick r:id="rId3"/>
              </a:rPr>
              <a:t>1</a:t>
            </a:r>
            <a:r>
              <a:rPr lang="en-US" sz="2400" dirty="0"/>
              <a:t>, </a:t>
            </a:r>
            <a:r>
              <a:rPr lang="en-US" sz="2400" dirty="0">
                <a:hlinkClick r:id="rId2"/>
              </a:rPr>
              <a:t>2</a:t>
            </a:r>
            <a:r>
              <a:rPr lang="en-US" sz="2400" dirty="0"/>
              <a:t>]</a:t>
            </a:r>
          </a:p>
        </p:txBody>
      </p:sp>
      <p:pic>
        <p:nvPicPr>
          <p:cNvPr id="14" name="Picture 13">
            <a:extLst>
              <a:ext uri="{FF2B5EF4-FFF2-40B4-BE49-F238E27FC236}">
                <a16:creationId xmlns:a16="http://schemas.microsoft.com/office/drawing/2014/main" id="{6FE6AA09-BA34-7682-D63C-87899CEB63B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89000"/>
                    </a14:imgEffect>
                    <a14:imgEffect>
                      <a14:brightnessContrast bright="-4000" contrast="90000"/>
                    </a14:imgEffect>
                  </a14:imgLayer>
                </a14:imgProps>
              </a:ext>
            </a:extLst>
          </a:blip>
          <a:stretch>
            <a:fillRect/>
          </a:stretch>
        </p:blipFill>
        <p:spPr>
          <a:xfrm>
            <a:off x="130295" y="2818116"/>
            <a:ext cx="4161829" cy="3132097"/>
          </a:xfrm>
          <a:prstGeom prst="rect">
            <a:avLst/>
          </a:prstGeom>
          <a:scene3d>
            <a:camera prst="orthographicFront">
              <a:rot lat="0" lon="0" rev="60000"/>
            </a:camera>
            <a:lightRig rig="threePt" dir="t"/>
          </a:scene3d>
        </p:spPr>
      </p:pic>
      <p:pic>
        <p:nvPicPr>
          <p:cNvPr id="16" name="Picture 15">
            <a:extLst>
              <a:ext uri="{FF2B5EF4-FFF2-40B4-BE49-F238E27FC236}">
                <a16:creationId xmlns:a16="http://schemas.microsoft.com/office/drawing/2014/main" id="{0C6DAFE0-CEC1-95CE-F937-25B86269EDF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Effect>
                      <a14:brightnessContrast contrast="13000"/>
                    </a14:imgEffect>
                  </a14:imgLayer>
                </a14:imgProps>
              </a:ext>
            </a:extLst>
          </a:blip>
          <a:stretch>
            <a:fillRect/>
          </a:stretch>
        </p:blipFill>
        <p:spPr>
          <a:xfrm>
            <a:off x="4572000" y="2632972"/>
            <a:ext cx="4534759" cy="3334771"/>
          </a:xfrm>
          <a:prstGeom prst="rect">
            <a:avLst/>
          </a:prstGeom>
        </p:spPr>
      </p:pic>
    </p:spTree>
    <p:extLst>
      <p:ext uri="{BB962C8B-B14F-4D97-AF65-F5344CB8AC3E}">
        <p14:creationId xmlns:p14="http://schemas.microsoft.com/office/powerpoint/2010/main" val="3502502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Dejan Trbojevic – RHIC fest July 9-10, 2026</a:t>
            </a:r>
          </a:p>
        </p:txBody>
      </p:sp>
      <p:sp>
        <p:nvSpPr>
          <p:cNvPr id="6" name="Slide Number Placeholder 5"/>
          <p:cNvSpPr>
            <a:spLocks noGrp="1"/>
          </p:cNvSpPr>
          <p:nvPr>
            <p:ph type="sldNum" sz="quarter" idx="12"/>
          </p:nvPr>
        </p:nvSpPr>
        <p:spPr/>
        <p:txBody>
          <a:bodyPr/>
          <a:lstStyle/>
          <a:p>
            <a:fld id="{00CF2F56-B3BD-3044-832D-49A5B51FA3F7}" type="slidenum">
              <a:rPr lang="en-US" smtClean="0"/>
              <a:t>4</a:t>
            </a:fld>
            <a:endParaRPr lang="en-US" dirty="0"/>
          </a:p>
        </p:txBody>
      </p:sp>
      <p:sp>
        <p:nvSpPr>
          <p:cNvPr id="7" name="Title 6">
            <a:extLst>
              <a:ext uri="{FF2B5EF4-FFF2-40B4-BE49-F238E27FC236}">
                <a16:creationId xmlns:a16="http://schemas.microsoft.com/office/drawing/2014/main" id="{2A36F2CD-BD83-0792-61C5-89024139DA7A}"/>
              </a:ext>
            </a:extLst>
          </p:cNvPr>
          <p:cNvSpPr>
            <a:spLocks noGrp="1"/>
          </p:cNvSpPr>
          <p:nvPr>
            <p:ph type="title"/>
          </p:nvPr>
        </p:nvSpPr>
        <p:spPr/>
        <p:txBody>
          <a:bodyPr>
            <a:normAutofit/>
          </a:bodyPr>
          <a:lstStyle/>
          <a:p>
            <a:pPr marL="457200" lvl="1" algn="ctr">
              <a:spcAft>
                <a:spcPts val="1200"/>
              </a:spcAft>
            </a:pPr>
            <a:r>
              <a:rPr lang="en-US" sz="3200" dirty="0">
                <a:solidFill>
                  <a:srgbClr val="002060"/>
                </a:solidFill>
                <a:latin typeface="Arial" panose="020B0604020202020204" pitchFamily="34" charset="0"/>
                <a:cs typeface="Arial" panose="020B0604020202020204" pitchFamily="34" charset="0"/>
              </a:rPr>
              <a:t>1.</a:t>
            </a:r>
            <a:r>
              <a:rPr lang="en-US" sz="3200" b="1" dirty="0">
                <a:solidFill>
                  <a:srgbClr val="002060"/>
                </a:solidFill>
                <a:latin typeface="Arial" panose="020B0604020202020204" pitchFamily="34" charset="0"/>
                <a:cs typeface="Arial" panose="020B0604020202020204" pitchFamily="34" charset="0"/>
              </a:rPr>
              <a:t>RHIC lattice without Transition Energy </a:t>
            </a:r>
            <a:r>
              <a:rPr lang="en-US" sz="3200" b="1" dirty="0">
                <a:solidFill>
                  <a:srgbClr val="002060"/>
                </a:solidFill>
                <a:latin typeface="Symbol" pitchFamily="2" charset="2"/>
                <a:cs typeface="Arial" panose="020B0604020202020204" pitchFamily="34" charset="0"/>
              </a:rPr>
              <a:t>g</a:t>
            </a:r>
            <a:r>
              <a:rPr lang="en-US" sz="3200" b="1" baseline="-25000" dirty="0">
                <a:solidFill>
                  <a:srgbClr val="002060"/>
                </a:solidFill>
                <a:latin typeface="Arial" panose="020B0604020202020204" pitchFamily="34" charset="0"/>
                <a:cs typeface="Arial" panose="020B0604020202020204" pitchFamily="34" charset="0"/>
              </a:rPr>
              <a:t>t</a:t>
            </a:r>
            <a:r>
              <a:rPr lang="en-US" sz="3200" b="1" dirty="0">
                <a:solidFill>
                  <a:srgbClr val="002060"/>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DEE58F9B-6B75-4824-8328-AC2EABEFB858}"/>
              </a:ext>
            </a:extLst>
          </p:cNvPr>
          <p:cNvSpPr txBox="1"/>
          <p:nvPr/>
        </p:nvSpPr>
        <p:spPr>
          <a:xfrm>
            <a:off x="228599" y="772886"/>
            <a:ext cx="8915401" cy="1477328"/>
          </a:xfrm>
          <a:prstGeom prst="rect">
            <a:avLst/>
          </a:prstGeom>
          <a:noFill/>
        </p:spPr>
        <p:txBody>
          <a:bodyPr wrap="square" rtlCol="0">
            <a:spAutoFit/>
          </a:bodyPr>
          <a:lstStyle/>
          <a:p>
            <a:r>
              <a:rPr lang="en-US" dirty="0">
                <a:solidFill>
                  <a:srgbClr val="002060"/>
                </a:solidFill>
              </a:rPr>
              <a:t>Dr. Dejan Trbojevic and E.D. Courant designed a "transition-free" lattice concept for the Relativistic Heavy Ion Collider (RHIC) to bypass the beam instabilities and particle losses that occur when beams reach transition energy. Their design methodology uses imaginary transition energy eliminating the need for accelerators to cross the transition energy during the ramping process. [</a:t>
            </a:r>
            <a:r>
              <a:rPr lang="en-US" dirty="0">
                <a:solidFill>
                  <a:srgbClr val="002060"/>
                </a:solidFill>
                <a:hlinkClick r:id="rId2">
                  <a:extLst>
                    <a:ext uri="{A12FA001-AC4F-418D-AE19-62706E023703}">
                      <ahyp:hlinkClr xmlns:ahyp="http://schemas.microsoft.com/office/drawing/2018/hyperlinkcolor" val="tx"/>
                    </a:ext>
                  </a:extLst>
                </a:hlinkClick>
              </a:rPr>
              <a:t>1</a:t>
            </a:r>
            <a:r>
              <a:rPr lang="en-US" dirty="0">
                <a:solidFill>
                  <a:srgbClr val="002060"/>
                </a:solidFill>
              </a:rPr>
              <a:t>, </a:t>
            </a:r>
            <a:r>
              <a:rPr lang="en-US" dirty="0">
                <a:solidFill>
                  <a:srgbClr val="002060"/>
                </a:solidFill>
                <a:hlinkClick r:id="rId3">
                  <a:extLst>
                    <a:ext uri="{A12FA001-AC4F-418D-AE19-62706E023703}">
                      <ahyp:hlinkClr xmlns:ahyp="http://schemas.microsoft.com/office/drawing/2018/hyperlinkcolor" val="tx"/>
                    </a:ext>
                  </a:extLst>
                </a:hlinkClick>
              </a:rPr>
              <a:t>2</a:t>
            </a:r>
            <a:r>
              <a:rPr lang="en-US" dirty="0">
                <a:solidFill>
                  <a:srgbClr val="002060"/>
                </a:solidFill>
              </a:rPr>
              <a:t>]</a:t>
            </a:r>
          </a:p>
        </p:txBody>
      </p:sp>
      <p:pic>
        <p:nvPicPr>
          <p:cNvPr id="18" name="Picture 17">
            <a:extLst>
              <a:ext uri="{FF2B5EF4-FFF2-40B4-BE49-F238E27FC236}">
                <a16:creationId xmlns:a16="http://schemas.microsoft.com/office/drawing/2014/main" id="{E674A9D0-52F1-B555-1F16-EE3A364FC6A4}"/>
              </a:ext>
            </a:extLst>
          </p:cNvPr>
          <p:cNvPicPr>
            <a:picLocks noChangeAspect="1"/>
          </p:cNvPicPr>
          <p:nvPr/>
        </p:nvPicPr>
        <p:blipFill>
          <a:blip r:embed="rId4"/>
          <a:stretch>
            <a:fillRect/>
          </a:stretch>
        </p:blipFill>
        <p:spPr>
          <a:xfrm>
            <a:off x="4978934" y="2250214"/>
            <a:ext cx="3637989" cy="3070172"/>
          </a:xfrm>
          <a:prstGeom prst="rect">
            <a:avLst/>
          </a:prstGeom>
        </p:spPr>
      </p:pic>
      <p:pic>
        <p:nvPicPr>
          <p:cNvPr id="20" name="Picture 19">
            <a:extLst>
              <a:ext uri="{FF2B5EF4-FFF2-40B4-BE49-F238E27FC236}">
                <a16:creationId xmlns:a16="http://schemas.microsoft.com/office/drawing/2014/main" id="{3137D993-D11D-535F-AA8B-AD2FB7636BF1}"/>
              </a:ext>
            </a:extLst>
          </p:cNvPr>
          <p:cNvPicPr>
            <a:picLocks noChangeAspect="1"/>
          </p:cNvPicPr>
          <p:nvPr/>
        </p:nvPicPr>
        <p:blipFill>
          <a:blip r:embed="rId5"/>
          <a:stretch>
            <a:fillRect/>
          </a:stretch>
        </p:blipFill>
        <p:spPr>
          <a:xfrm>
            <a:off x="9001" y="5307298"/>
            <a:ext cx="10163538" cy="1266348"/>
          </a:xfrm>
          <a:prstGeom prst="rect">
            <a:avLst/>
          </a:prstGeom>
        </p:spPr>
      </p:pic>
      <p:sp>
        <p:nvSpPr>
          <p:cNvPr id="24" name="Rectangle 23">
            <a:extLst>
              <a:ext uri="{FF2B5EF4-FFF2-40B4-BE49-F238E27FC236}">
                <a16:creationId xmlns:a16="http://schemas.microsoft.com/office/drawing/2014/main" id="{877678A8-D6CB-03B5-B4F4-0ABD1F237422}"/>
              </a:ext>
            </a:extLst>
          </p:cNvPr>
          <p:cNvSpPr/>
          <p:nvPr/>
        </p:nvSpPr>
        <p:spPr>
          <a:xfrm>
            <a:off x="7963382" y="6041985"/>
            <a:ext cx="2280213" cy="533597"/>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59E91E-2662-8DFB-8BD2-BA009C726A4C}"/>
              </a:ext>
            </a:extLst>
          </p:cNvPr>
          <p:cNvPicPr>
            <a:picLocks noChangeAspect="1"/>
          </p:cNvPicPr>
          <p:nvPr/>
        </p:nvPicPr>
        <p:blipFill>
          <a:blip r:embed="rId6"/>
          <a:stretch>
            <a:fillRect/>
          </a:stretch>
        </p:blipFill>
        <p:spPr>
          <a:xfrm>
            <a:off x="463463" y="2250214"/>
            <a:ext cx="3635487" cy="3070171"/>
          </a:xfrm>
          <a:prstGeom prst="rect">
            <a:avLst/>
          </a:prstGeom>
        </p:spPr>
      </p:pic>
      <p:pic>
        <p:nvPicPr>
          <p:cNvPr id="23" name="Picture 22">
            <a:extLst>
              <a:ext uri="{FF2B5EF4-FFF2-40B4-BE49-F238E27FC236}">
                <a16:creationId xmlns:a16="http://schemas.microsoft.com/office/drawing/2014/main" id="{EF2C5E79-A3B7-96D0-5BCA-990B98D45A5A}"/>
              </a:ext>
            </a:extLst>
          </p:cNvPr>
          <p:cNvPicPr>
            <a:picLocks noChangeAspect="1"/>
          </p:cNvPicPr>
          <p:nvPr/>
        </p:nvPicPr>
        <p:blipFill>
          <a:blip r:embed="rId7"/>
          <a:stretch>
            <a:fillRect/>
          </a:stretch>
        </p:blipFill>
        <p:spPr>
          <a:xfrm>
            <a:off x="757824" y="2155445"/>
            <a:ext cx="3430374" cy="3262061"/>
          </a:xfrm>
          <a:prstGeom prst="rect">
            <a:avLst/>
          </a:prstGeom>
        </p:spPr>
      </p:pic>
    </p:spTree>
    <p:extLst>
      <p:ext uri="{BB962C8B-B14F-4D97-AF65-F5344CB8AC3E}">
        <p14:creationId xmlns:p14="http://schemas.microsoft.com/office/powerpoint/2010/main" val="1204688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2060"/>
                </a:solidFill>
                <a:latin typeface="Arial" panose="020B0604020202020204" pitchFamily="34" charset="0"/>
                <a:cs typeface="Arial" panose="020B0604020202020204" pitchFamily="34" charset="0"/>
              </a:rPr>
              <a:t>2. Building RHIC</a:t>
            </a:r>
            <a:endParaRPr lang="en-US" dirty="0"/>
          </a:p>
        </p:txBody>
      </p:sp>
      <p:sp>
        <p:nvSpPr>
          <p:cNvPr id="3" name="Footer Placeholder 2"/>
          <p:cNvSpPr>
            <a:spLocks noGrp="1"/>
          </p:cNvSpPr>
          <p:nvPr>
            <p:ph type="ftr" sz="quarter" idx="11"/>
          </p:nvPr>
        </p:nvSpPr>
        <p:spPr/>
        <p:txBody>
          <a:bodyPr/>
          <a:lstStyle/>
          <a:p>
            <a:r>
              <a:rPr lang="en-US" dirty="0"/>
              <a:t>Dejan Trbojevic – RHIC fest July 9-10, 2026</a:t>
            </a:r>
          </a:p>
        </p:txBody>
      </p:sp>
      <p:sp>
        <p:nvSpPr>
          <p:cNvPr id="4" name="Slide Number Placeholder 3"/>
          <p:cNvSpPr>
            <a:spLocks noGrp="1"/>
          </p:cNvSpPr>
          <p:nvPr>
            <p:ph type="sldNum" sz="quarter" idx="12"/>
          </p:nvPr>
        </p:nvSpPr>
        <p:spPr/>
        <p:txBody>
          <a:bodyPr/>
          <a:lstStyle/>
          <a:p>
            <a:fld id="{A22D51BC-D578-6941-8C86-C25354AB5214}" type="slidenum">
              <a:rPr lang="en-US" smtClean="0"/>
              <a:pPr/>
              <a:t>5</a:t>
            </a:fld>
            <a:endParaRPr lang="en-US" dirty="0"/>
          </a:p>
        </p:txBody>
      </p:sp>
      <p:sp>
        <p:nvSpPr>
          <p:cNvPr id="15" name="TextBox 14">
            <a:extLst>
              <a:ext uri="{FF2B5EF4-FFF2-40B4-BE49-F238E27FC236}">
                <a16:creationId xmlns:a16="http://schemas.microsoft.com/office/drawing/2014/main" id="{44B061F2-18CE-D67F-A60B-9AD05C965A3A}"/>
              </a:ext>
            </a:extLst>
          </p:cNvPr>
          <p:cNvSpPr txBox="1"/>
          <p:nvPr/>
        </p:nvSpPr>
        <p:spPr>
          <a:xfrm>
            <a:off x="-328254" y="877675"/>
            <a:ext cx="9752157" cy="5632311"/>
          </a:xfrm>
          <a:prstGeom prst="rect">
            <a:avLst/>
          </a:prstGeom>
          <a:noFill/>
        </p:spPr>
        <p:txBody>
          <a:bodyPr wrap="none" rtlCol="0">
            <a:spAutoFit/>
          </a:bodyPr>
          <a:lstStyle/>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Testing, measuring, surveying magnets (multipole corrections–Ramesh Gupta) </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Drafting Department was providing 3D drawings-slots – James Cammarata</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How to align the magnet cold mass – fiducials survey</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Electron welding the interfaces between magnets – John Kohler</a:t>
            </a:r>
          </a:p>
          <a:p>
            <a:pPr marL="461963" lvl="1" indent="-171450">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Walking around the ring with Mike Harrison every Friday afternoon</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Determine the </a:t>
            </a:r>
            <a:r>
              <a:rPr lang="en-US" sz="2000" b="1" dirty="0">
                <a:solidFill>
                  <a:srgbClr val="002060"/>
                </a:solidFill>
                <a:latin typeface="Arial" panose="020B0604020202020204" pitchFamily="34" charset="0"/>
                <a:cs typeface="Arial" panose="020B0604020202020204" pitchFamily="34" charset="0"/>
              </a:rPr>
              <a:t>BPM position in the cryostat </a:t>
            </a:r>
            <a:r>
              <a:rPr lang="en-US" sz="2000" dirty="0">
                <a:solidFill>
                  <a:srgbClr val="002060"/>
                </a:solidFill>
                <a:latin typeface="Arial" panose="020B0604020202020204" pitchFamily="34" charset="0"/>
                <a:cs typeface="Arial" panose="020B0604020202020204" pitchFamily="34" charset="0"/>
              </a:rPr>
              <a:t>– Pete Cameron’s antenna</a:t>
            </a:r>
          </a:p>
          <a:p>
            <a:pPr marL="461963" lvl="1" indent="-171450">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Loss Monitors commissioning </a:t>
            </a:r>
            <a:r>
              <a:rPr lang="en-US" sz="2000" dirty="0">
                <a:solidFill>
                  <a:srgbClr val="002060"/>
                </a:solidFill>
                <a:latin typeface="Arial" panose="020B0604020202020204" pitchFamily="34" charset="0"/>
                <a:cs typeface="Arial" panose="020B0604020202020204" pitchFamily="34" charset="0"/>
              </a:rPr>
              <a:t>and calibration with Andrew Wittkower</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I got a job from Mike Harrison to copy Fermilab design of the </a:t>
            </a:r>
            <a:r>
              <a:rPr lang="en-US" sz="2000" b="1" dirty="0">
                <a:solidFill>
                  <a:srgbClr val="002060"/>
                </a:solidFill>
                <a:latin typeface="Arial" panose="020B0604020202020204" pitchFamily="34" charset="0"/>
                <a:cs typeface="Arial" panose="020B0604020202020204" pitchFamily="34" charset="0"/>
              </a:rPr>
              <a:t>Permit System</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From Peggs a request to designed the </a:t>
            </a:r>
            <a:r>
              <a:rPr lang="en-US" sz="2000" b="1" dirty="0">
                <a:solidFill>
                  <a:srgbClr val="002060"/>
                </a:solidFill>
                <a:latin typeface="Arial" panose="020B0604020202020204" pitchFamily="34" charset="0"/>
                <a:cs typeface="Arial" panose="020B0604020202020204" pitchFamily="34" charset="0"/>
              </a:rPr>
              <a:t>Octupole harmonic corrections</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Designed the </a:t>
            </a:r>
            <a:r>
              <a:rPr lang="en-US" sz="2000" b="1" dirty="0">
                <a:solidFill>
                  <a:srgbClr val="002060"/>
                </a:solidFill>
                <a:latin typeface="Arial" panose="020B0604020202020204" pitchFamily="34" charset="0"/>
                <a:cs typeface="Arial" panose="020B0604020202020204" pitchFamily="34" charset="0"/>
              </a:rPr>
              <a:t>gamma-t transition jump</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Consider that magnets shrink as they get cold </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Surveying the magnets – out and in the tunnel – Frank Karl</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Colloidal Cell invention by Mike Goldman</a:t>
            </a:r>
          </a:p>
          <a:p>
            <a:pPr marL="461963" lvl="1" indent="-1714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Vacuum system with Kimo Welch (rule: wear always white clean coats) </a:t>
            </a:r>
          </a:p>
          <a:p>
            <a:pPr marL="461963" lvl="1" indent="-171450">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Power supplies commissioning with </a:t>
            </a:r>
            <a:r>
              <a:rPr lang="en-US" sz="2000" dirty="0">
                <a:solidFill>
                  <a:srgbClr val="002060"/>
                </a:solidFill>
                <a:latin typeface="Arial" panose="020B0604020202020204" pitchFamily="34" charset="0"/>
                <a:cs typeface="Arial" panose="020B0604020202020204" pitchFamily="34" charset="0"/>
              </a:rPr>
              <a:t>George Ganetis, Carl Schultheiss, </a:t>
            </a:r>
          </a:p>
          <a:p>
            <a:pPr marL="461963" lvl="1" indent="-171450">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Decoupling</a:t>
            </a:r>
            <a:r>
              <a:rPr lang="en-US" sz="2000" dirty="0">
                <a:solidFill>
                  <a:srgbClr val="002060"/>
                </a:solidFill>
                <a:latin typeface="Arial" panose="020B0604020202020204" pitchFamily="34" charset="0"/>
                <a:cs typeface="Arial" panose="020B0604020202020204" pitchFamily="34" charset="0"/>
              </a:rPr>
              <a:t> correction system with Steve Peggs, Steven </a:t>
            </a:r>
            <a:r>
              <a:rPr lang="en-US" sz="2000" dirty="0" err="1">
                <a:solidFill>
                  <a:srgbClr val="002060"/>
                </a:solidFill>
                <a:latin typeface="Arial" panose="020B0604020202020204" pitchFamily="34" charset="0"/>
                <a:cs typeface="Arial" panose="020B0604020202020204" pitchFamily="34" charset="0"/>
              </a:rPr>
              <a:t>Tepikian</a:t>
            </a:r>
            <a:endParaRPr lang="en-US" sz="2000" dirty="0">
              <a:solidFill>
                <a:srgbClr val="002060"/>
              </a:solidFill>
              <a:latin typeface="Arial" panose="020B0604020202020204" pitchFamily="34" charset="0"/>
              <a:cs typeface="Arial" panose="020B0604020202020204" pitchFamily="34" charset="0"/>
            </a:endParaRPr>
          </a:p>
          <a:p>
            <a:pPr marL="461963" lvl="1" indent="-171450">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Alignment of the high beta quadrupoles with Frank Karl </a:t>
            </a:r>
          </a:p>
          <a:p>
            <a:endParaRPr lang="en-US" sz="2000" dirty="0"/>
          </a:p>
        </p:txBody>
      </p:sp>
    </p:spTree>
    <p:extLst>
      <p:ext uri="{BB962C8B-B14F-4D97-AF65-F5344CB8AC3E}">
        <p14:creationId xmlns:p14="http://schemas.microsoft.com/office/powerpoint/2010/main" val="2615583458"/>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71D63-021E-4050-8E5E-D0C4FBFD9CC2}"/>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A96F6E1C-E33B-C129-F855-21D17AC6A756}"/>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8F0F1611-71CD-1AAC-DE3D-0BFDE10927C8}"/>
              </a:ext>
            </a:extLst>
          </p:cNvPr>
          <p:cNvSpPr>
            <a:spLocks noGrp="1"/>
          </p:cNvSpPr>
          <p:nvPr>
            <p:ph type="sldNum" sz="quarter" idx="12"/>
          </p:nvPr>
        </p:nvSpPr>
        <p:spPr/>
        <p:txBody>
          <a:bodyPr/>
          <a:lstStyle/>
          <a:p>
            <a:fld id="{00CF2F56-B3BD-3044-832D-49A5B51FA3F7}" type="slidenum">
              <a:rPr lang="en-US" smtClean="0"/>
              <a:t>6</a:t>
            </a:fld>
            <a:endParaRPr lang="en-US" dirty="0"/>
          </a:p>
        </p:txBody>
      </p:sp>
      <p:sp>
        <p:nvSpPr>
          <p:cNvPr id="7" name="Title 6">
            <a:extLst>
              <a:ext uri="{FF2B5EF4-FFF2-40B4-BE49-F238E27FC236}">
                <a16:creationId xmlns:a16="http://schemas.microsoft.com/office/drawing/2014/main" id="{71099F89-39A7-8BDD-B246-8F99685E9E8F}"/>
              </a:ext>
            </a:extLst>
          </p:cNvPr>
          <p:cNvSpPr>
            <a:spLocks noGrp="1"/>
          </p:cNvSpPr>
          <p:nvPr>
            <p:ph type="title"/>
          </p:nvPr>
        </p:nvSpPr>
        <p:spPr/>
        <p:txBody>
          <a:bodyPr>
            <a:normAutofit/>
          </a:bodyPr>
          <a:lstStyle/>
          <a:p>
            <a:r>
              <a:rPr lang="en-US" dirty="0">
                <a:solidFill>
                  <a:srgbClr val="002060"/>
                </a:solidFill>
              </a:rPr>
              <a:t>2.1</a:t>
            </a:r>
            <a:r>
              <a:rPr lang="en-US" dirty="0">
                <a:solidFill>
                  <a:srgbClr val="002060"/>
                </a:solidFill>
                <a:latin typeface="Arial" panose="020B0604020202020204" pitchFamily="34" charset="0"/>
                <a:cs typeface="Arial" panose="020B0604020202020204" pitchFamily="34" charset="0"/>
              </a:rPr>
              <a:t> Building and testing magnets (Northrop-Grumman) </a:t>
            </a:r>
            <a:endParaRPr lang="en-US" dirty="0">
              <a:solidFill>
                <a:srgbClr val="002060"/>
              </a:solidFill>
            </a:endParaRPr>
          </a:p>
        </p:txBody>
      </p:sp>
      <p:sp>
        <p:nvSpPr>
          <p:cNvPr id="2" name="TextBox 1">
            <a:extLst>
              <a:ext uri="{FF2B5EF4-FFF2-40B4-BE49-F238E27FC236}">
                <a16:creationId xmlns:a16="http://schemas.microsoft.com/office/drawing/2014/main" id="{B85ED5FC-DBA0-A82B-E3E9-3878DB4E40E5}"/>
              </a:ext>
            </a:extLst>
          </p:cNvPr>
          <p:cNvSpPr txBox="1"/>
          <p:nvPr/>
        </p:nvSpPr>
        <p:spPr>
          <a:xfrm>
            <a:off x="265929" y="684590"/>
            <a:ext cx="8878071" cy="3447098"/>
          </a:xfrm>
          <a:prstGeom prst="rect">
            <a:avLst/>
          </a:prstGeom>
          <a:noFill/>
        </p:spPr>
        <p:txBody>
          <a:bodyPr wrap="square" rtlCol="0" anchor="ctr">
            <a:spAutoFit/>
          </a:bodyPr>
          <a:lstStyle/>
          <a:p>
            <a:pPr marL="342900" indent="-342900">
              <a:buFont typeface="Arial" panose="020B0604020202020204" pitchFamily="34" charset="0"/>
              <a:buChar char="•"/>
            </a:pPr>
            <a:r>
              <a:rPr lang="en-US" sz="2200" dirty="0">
                <a:solidFill>
                  <a:srgbClr val="002060"/>
                </a:solidFill>
              </a:rPr>
              <a:t>Magnet Acceptance Committee</a:t>
            </a:r>
          </a:p>
          <a:p>
            <a:pPr marL="342900" indent="-342900">
              <a:buFont typeface="Arial" panose="020B0604020202020204" pitchFamily="34" charset="0"/>
              <a:buChar char="•"/>
            </a:pPr>
            <a:r>
              <a:rPr lang="en-US" sz="2200" dirty="0">
                <a:solidFill>
                  <a:srgbClr val="002060"/>
                </a:solidFill>
              </a:rPr>
              <a:t>Magnets at 4K had quench limit tests, then 30% magnetic multipoles measurements @ Magnet Facility, surveyed warm with the fiducials.</a:t>
            </a:r>
          </a:p>
          <a:p>
            <a:pPr marL="342900" indent="-342900">
              <a:buFont typeface="Arial" panose="020B0604020202020204" pitchFamily="34" charset="0"/>
              <a:buChar char="•"/>
            </a:pPr>
            <a:r>
              <a:rPr lang="en-US" sz="2200" dirty="0">
                <a:solidFill>
                  <a:srgbClr val="002060"/>
                </a:solidFill>
              </a:rPr>
              <a:t>Magnet Data Base – magnet facility, surveyors </a:t>
            </a:r>
            <a:r>
              <a:rPr lang="en-US" sz="2200" dirty="0">
                <a:solidFill>
                  <a:srgbClr val="002060"/>
                </a:solidFill>
                <a:sym typeface="Wingdings" pitchFamily="2" charset="2"/>
              </a:rPr>
              <a:t> to RHIC SYBASE</a:t>
            </a:r>
          </a:p>
          <a:p>
            <a:pPr marL="800100" lvl="1" indent="-342900">
              <a:buFont typeface="Arial" panose="020B0604020202020204" pitchFamily="34" charset="0"/>
              <a:buChar char="•"/>
            </a:pPr>
            <a:r>
              <a:rPr lang="en-US" sz="1600" dirty="0">
                <a:solidFill>
                  <a:srgbClr val="002060"/>
                </a:solidFill>
              </a:rPr>
              <a:t>The pre-surveying of every element in the RHIC accelerator is executed with a portable Leica ManCat system using a Compaq 486c portable computer and T3000. The dipole aperture center is located by a combination of the optical survey of the four fiducials with the mechanical survey during production.</a:t>
            </a:r>
            <a:endParaRPr lang="en-US" sz="1600" dirty="0">
              <a:solidFill>
                <a:srgbClr val="002060"/>
              </a:solidFill>
              <a:sym typeface="Wingdings" pitchFamily="2" charset="2"/>
            </a:endParaRPr>
          </a:p>
          <a:p>
            <a:pPr marL="342900" indent="-342900">
              <a:buFont typeface="Arial" panose="020B0604020202020204" pitchFamily="34" charset="0"/>
              <a:buChar char="•"/>
            </a:pPr>
            <a:r>
              <a:rPr lang="en-US" sz="2200" dirty="0">
                <a:solidFill>
                  <a:srgbClr val="002060"/>
                </a:solidFill>
                <a:sym typeface="Wingdings" pitchFamily="2" charset="2"/>
              </a:rPr>
              <a:t>Setting the magnet “slots” in the tunnel</a:t>
            </a:r>
          </a:p>
          <a:p>
            <a:pPr marL="342900" indent="-342900">
              <a:buFont typeface="Arial" panose="020B0604020202020204" pitchFamily="34" charset="0"/>
              <a:buChar char="•"/>
            </a:pPr>
            <a:r>
              <a:rPr lang="en-US" sz="2200" dirty="0">
                <a:solidFill>
                  <a:srgbClr val="002060"/>
                </a:solidFill>
                <a:sym typeface="Wingdings" pitchFamily="2" charset="2"/>
              </a:rPr>
              <a:t>CQS assemblies</a:t>
            </a:r>
          </a:p>
          <a:p>
            <a:pPr marL="0" lvl="1" algn="just"/>
            <a:endParaRPr lang="en-US" sz="2200" dirty="0">
              <a:solidFill>
                <a:srgbClr val="002060"/>
              </a:solidFill>
              <a:sym typeface="Wingdings" pitchFamily="2" charset="2"/>
            </a:endParaRPr>
          </a:p>
        </p:txBody>
      </p:sp>
      <p:pic>
        <p:nvPicPr>
          <p:cNvPr id="3" name="Picture 2">
            <a:extLst>
              <a:ext uri="{FF2B5EF4-FFF2-40B4-BE49-F238E27FC236}">
                <a16:creationId xmlns:a16="http://schemas.microsoft.com/office/drawing/2014/main" id="{7CA11227-3A2E-B549-DD20-5003F4ECCC50}"/>
              </a:ext>
            </a:extLst>
          </p:cNvPr>
          <p:cNvPicPr>
            <a:picLocks noChangeAspect="1"/>
          </p:cNvPicPr>
          <p:nvPr/>
        </p:nvPicPr>
        <p:blipFill>
          <a:blip r:embed="rId2"/>
          <a:stretch>
            <a:fillRect/>
          </a:stretch>
        </p:blipFill>
        <p:spPr>
          <a:xfrm>
            <a:off x="571562" y="3938602"/>
            <a:ext cx="3573668" cy="2650068"/>
          </a:xfrm>
          <a:prstGeom prst="rect">
            <a:avLst/>
          </a:prstGeom>
        </p:spPr>
      </p:pic>
      <p:pic>
        <p:nvPicPr>
          <p:cNvPr id="4" name="Picture 3">
            <a:extLst>
              <a:ext uri="{FF2B5EF4-FFF2-40B4-BE49-F238E27FC236}">
                <a16:creationId xmlns:a16="http://schemas.microsoft.com/office/drawing/2014/main" id="{2B9F420E-00E2-D1A4-4889-3693752F0F2A}"/>
              </a:ext>
            </a:extLst>
          </p:cNvPr>
          <p:cNvPicPr>
            <a:picLocks noChangeAspect="1"/>
          </p:cNvPicPr>
          <p:nvPr/>
        </p:nvPicPr>
        <p:blipFill>
          <a:blip r:embed="rId3"/>
          <a:stretch>
            <a:fillRect/>
          </a:stretch>
        </p:blipFill>
        <p:spPr>
          <a:xfrm>
            <a:off x="4500831" y="3938603"/>
            <a:ext cx="3959506" cy="2651122"/>
          </a:xfrm>
          <a:prstGeom prst="rect">
            <a:avLst/>
          </a:prstGeom>
        </p:spPr>
      </p:pic>
      <p:sp>
        <p:nvSpPr>
          <p:cNvPr id="8" name="TextBox 7">
            <a:extLst>
              <a:ext uri="{FF2B5EF4-FFF2-40B4-BE49-F238E27FC236}">
                <a16:creationId xmlns:a16="http://schemas.microsoft.com/office/drawing/2014/main" id="{0DBB9290-5A06-8D99-D015-7B9EA3C10EE6}"/>
              </a:ext>
            </a:extLst>
          </p:cNvPr>
          <p:cNvSpPr txBox="1"/>
          <p:nvPr/>
        </p:nvSpPr>
        <p:spPr>
          <a:xfrm>
            <a:off x="933254" y="4204355"/>
            <a:ext cx="2792367" cy="369332"/>
          </a:xfrm>
          <a:prstGeom prst="rect">
            <a:avLst/>
          </a:prstGeom>
          <a:noFill/>
        </p:spPr>
        <p:txBody>
          <a:bodyPr wrap="none" rtlCol="0">
            <a:spAutoFit/>
          </a:bodyPr>
          <a:lstStyle/>
          <a:p>
            <a:r>
              <a:rPr lang="en-US" dirty="0">
                <a:solidFill>
                  <a:schemeClr val="bg1"/>
                </a:solidFill>
              </a:rPr>
              <a:t>First magnet arriving to BNL</a:t>
            </a:r>
          </a:p>
        </p:txBody>
      </p:sp>
    </p:spTree>
    <p:extLst>
      <p:ext uri="{BB962C8B-B14F-4D97-AF65-F5344CB8AC3E}">
        <p14:creationId xmlns:p14="http://schemas.microsoft.com/office/powerpoint/2010/main" val="2187945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873B0-83E7-94B1-D4BC-74BE1D91B3C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DB84AD28-EFDB-FB8D-58E2-92BE1E74681B}"/>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09F55293-0777-24DE-81F5-A7ABF1FBC50F}"/>
              </a:ext>
            </a:extLst>
          </p:cNvPr>
          <p:cNvSpPr>
            <a:spLocks noGrp="1"/>
          </p:cNvSpPr>
          <p:nvPr>
            <p:ph type="sldNum" sz="quarter" idx="12"/>
          </p:nvPr>
        </p:nvSpPr>
        <p:spPr/>
        <p:txBody>
          <a:bodyPr/>
          <a:lstStyle/>
          <a:p>
            <a:fld id="{00CF2F56-B3BD-3044-832D-49A5B51FA3F7}" type="slidenum">
              <a:rPr lang="en-US" smtClean="0"/>
              <a:t>7</a:t>
            </a:fld>
            <a:endParaRPr lang="en-US" dirty="0"/>
          </a:p>
        </p:txBody>
      </p:sp>
      <p:sp>
        <p:nvSpPr>
          <p:cNvPr id="7" name="Title 6">
            <a:extLst>
              <a:ext uri="{FF2B5EF4-FFF2-40B4-BE49-F238E27FC236}">
                <a16:creationId xmlns:a16="http://schemas.microsoft.com/office/drawing/2014/main" id="{20AAD6CB-6E73-00FB-C3C4-600D1F9C2A19}"/>
              </a:ext>
            </a:extLst>
          </p:cNvPr>
          <p:cNvSpPr>
            <a:spLocks noGrp="1"/>
          </p:cNvSpPr>
          <p:nvPr>
            <p:ph type="title"/>
          </p:nvPr>
        </p:nvSpPr>
        <p:spPr>
          <a:xfrm>
            <a:off x="0" y="26208"/>
            <a:ext cx="9144000" cy="864472"/>
          </a:xfrm>
        </p:spPr>
        <p:txBody>
          <a:bodyPr/>
          <a:lstStyle/>
          <a:p>
            <a:r>
              <a:rPr lang="en-US" dirty="0">
                <a:solidFill>
                  <a:srgbClr val="002060"/>
                </a:solidFill>
              </a:rPr>
              <a:t>2.1 Placement of the magnets in tunnel</a:t>
            </a:r>
          </a:p>
        </p:txBody>
      </p:sp>
      <p:pic>
        <p:nvPicPr>
          <p:cNvPr id="29" name="Picture 28">
            <a:extLst>
              <a:ext uri="{FF2B5EF4-FFF2-40B4-BE49-F238E27FC236}">
                <a16:creationId xmlns:a16="http://schemas.microsoft.com/office/drawing/2014/main" id="{007C50C6-F840-DDC9-2CAA-064E90CDDBFC}"/>
              </a:ext>
            </a:extLst>
          </p:cNvPr>
          <p:cNvPicPr>
            <a:picLocks noChangeAspect="1"/>
          </p:cNvPicPr>
          <p:nvPr/>
        </p:nvPicPr>
        <p:blipFill>
          <a:blip r:embed="rId2"/>
          <a:stretch>
            <a:fillRect/>
          </a:stretch>
        </p:blipFill>
        <p:spPr>
          <a:xfrm>
            <a:off x="3823943" y="963575"/>
            <a:ext cx="2559181" cy="2036272"/>
          </a:xfrm>
          <a:prstGeom prst="rect">
            <a:avLst/>
          </a:prstGeom>
        </p:spPr>
      </p:pic>
      <p:pic>
        <p:nvPicPr>
          <p:cNvPr id="31" name="Picture 30">
            <a:extLst>
              <a:ext uri="{FF2B5EF4-FFF2-40B4-BE49-F238E27FC236}">
                <a16:creationId xmlns:a16="http://schemas.microsoft.com/office/drawing/2014/main" id="{0F94469B-67FC-C555-1EE4-0A14D69F2F03}"/>
              </a:ext>
            </a:extLst>
          </p:cNvPr>
          <p:cNvPicPr>
            <a:picLocks noChangeAspect="1"/>
          </p:cNvPicPr>
          <p:nvPr/>
        </p:nvPicPr>
        <p:blipFill>
          <a:blip r:embed="rId3"/>
          <a:stretch>
            <a:fillRect/>
          </a:stretch>
        </p:blipFill>
        <p:spPr>
          <a:xfrm>
            <a:off x="6612519" y="1030088"/>
            <a:ext cx="2442359" cy="1204993"/>
          </a:xfrm>
          <a:prstGeom prst="rect">
            <a:avLst/>
          </a:prstGeom>
        </p:spPr>
      </p:pic>
      <p:grpSp>
        <p:nvGrpSpPr>
          <p:cNvPr id="36" name="Group 35">
            <a:extLst>
              <a:ext uri="{FF2B5EF4-FFF2-40B4-BE49-F238E27FC236}">
                <a16:creationId xmlns:a16="http://schemas.microsoft.com/office/drawing/2014/main" id="{EEF42AEF-9757-E0AB-C8D2-4386DE12C5F9}"/>
              </a:ext>
            </a:extLst>
          </p:cNvPr>
          <p:cNvGrpSpPr>
            <a:grpSpLocks noChangeAspect="1"/>
          </p:cNvGrpSpPr>
          <p:nvPr/>
        </p:nvGrpSpPr>
        <p:grpSpPr>
          <a:xfrm>
            <a:off x="41793" y="3106977"/>
            <a:ext cx="6144982" cy="3051142"/>
            <a:chOff x="-66515" y="814457"/>
            <a:chExt cx="9198338" cy="4567211"/>
          </a:xfrm>
        </p:grpSpPr>
        <p:pic>
          <p:nvPicPr>
            <p:cNvPr id="32" name="Picture 31">
              <a:extLst>
                <a:ext uri="{FF2B5EF4-FFF2-40B4-BE49-F238E27FC236}">
                  <a16:creationId xmlns:a16="http://schemas.microsoft.com/office/drawing/2014/main" id="{0F835162-B4E0-D750-E83F-3740B2789CCF}"/>
                </a:ext>
              </a:extLst>
            </p:cNvPr>
            <p:cNvPicPr>
              <a:picLocks noChangeAspect="1"/>
            </p:cNvPicPr>
            <p:nvPr/>
          </p:nvPicPr>
          <p:blipFill>
            <a:blip r:embed="rId4"/>
            <a:stretch>
              <a:fillRect/>
            </a:stretch>
          </p:blipFill>
          <p:spPr>
            <a:xfrm>
              <a:off x="2994107" y="906784"/>
              <a:ext cx="3158269" cy="3121630"/>
            </a:xfrm>
            <a:prstGeom prst="rect">
              <a:avLst/>
            </a:prstGeom>
          </p:spPr>
        </p:pic>
        <p:pic>
          <p:nvPicPr>
            <p:cNvPr id="33" name="Picture 32">
              <a:extLst>
                <a:ext uri="{FF2B5EF4-FFF2-40B4-BE49-F238E27FC236}">
                  <a16:creationId xmlns:a16="http://schemas.microsoft.com/office/drawing/2014/main" id="{EB19D30E-9D55-0D25-2521-9AEEC5794F45}"/>
                </a:ext>
              </a:extLst>
            </p:cNvPr>
            <p:cNvPicPr>
              <a:picLocks noChangeAspect="1"/>
            </p:cNvPicPr>
            <p:nvPr/>
          </p:nvPicPr>
          <p:blipFill>
            <a:blip r:embed="rId5"/>
            <a:stretch>
              <a:fillRect/>
            </a:stretch>
          </p:blipFill>
          <p:spPr>
            <a:xfrm>
              <a:off x="87463" y="914735"/>
              <a:ext cx="3002192" cy="3082738"/>
            </a:xfrm>
            <a:prstGeom prst="rect">
              <a:avLst/>
            </a:prstGeom>
          </p:spPr>
        </p:pic>
        <p:pic>
          <p:nvPicPr>
            <p:cNvPr id="34" name="Picture 33">
              <a:extLst>
                <a:ext uri="{FF2B5EF4-FFF2-40B4-BE49-F238E27FC236}">
                  <a16:creationId xmlns:a16="http://schemas.microsoft.com/office/drawing/2014/main" id="{02F29A82-41C2-15D5-C594-157746481AF4}"/>
                </a:ext>
              </a:extLst>
            </p:cNvPr>
            <p:cNvPicPr>
              <a:picLocks noChangeAspect="1"/>
            </p:cNvPicPr>
            <p:nvPr/>
          </p:nvPicPr>
          <p:blipFill>
            <a:blip r:embed="rId6"/>
            <a:stretch>
              <a:fillRect/>
            </a:stretch>
          </p:blipFill>
          <p:spPr>
            <a:xfrm>
              <a:off x="6129631" y="814457"/>
              <a:ext cx="3002192" cy="3256615"/>
            </a:xfrm>
            <a:prstGeom prst="rect">
              <a:avLst/>
            </a:prstGeom>
          </p:spPr>
        </p:pic>
        <p:pic>
          <p:nvPicPr>
            <p:cNvPr id="35" name="Picture 34">
              <a:extLst>
                <a:ext uri="{FF2B5EF4-FFF2-40B4-BE49-F238E27FC236}">
                  <a16:creationId xmlns:a16="http://schemas.microsoft.com/office/drawing/2014/main" id="{68B2611A-E3E5-654C-C9FF-3DC318F4A9D0}"/>
                </a:ext>
              </a:extLst>
            </p:cNvPr>
            <p:cNvPicPr>
              <a:picLocks noChangeAspect="1"/>
            </p:cNvPicPr>
            <p:nvPr/>
          </p:nvPicPr>
          <p:blipFill>
            <a:blip r:embed="rId7"/>
            <a:stretch>
              <a:fillRect/>
            </a:stretch>
          </p:blipFill>
          <p:spPr>
            <a:xfrm>
              <a:off x="-66515" y="3907457"/>
              <a:ext cx="4920258" cy="1474211"/>
            </a:xfrm>
            <a:prstGeom prst="rect">
              <a:avLst/>
            </a:prstGeom>
          </p:spPr>
        </p:pic>
      </p:grpSp>
      <p:grpSp>
        <p:nvGrpSpPr>
          <p:cNvPr id="44" name="Group 43">
            <a:extLst>
              <a:ext uri="{FF2B5EF4-FFF2-40B4-BE49-F238E27FC236}">
                <a16:creationId xmlns:a16="http://schemas.microsoft.com/office/drawing/2014/main" id="{FC998B36-0957-EFA2-B7FB-B90464C235C6}"/>
              </a:ext>
            </a:extLst>
          </p:cNvPr>
          <p:cNvGrpSpPr/>
          <p:nvPr/>
        </p:nvGrpSpPr>
        <p:grpSpPr>
          <a:xfrm>
            <a:off x="390671" y="485636"/>
            <a:ext cx="3397590" cy="2724932"/>
            <a:chOff x="390671" y="867611"/>
            <a:chExt cx="3397590" cy="2724932"/>
          </a:xfrm>
        </p:grpSpPr>
        <p:grpSp>
          <p:nvGrpSpPr>
            <p:cNvPr id="28" name="Group 27">
              <a:extLst>
                <a:ext uri="{FF2B5EF4-FFF2-40B4-BE49-F238E27FC236}">
                  <a16:creationId xmlns:a16="http://schemas.microsoft.com/office/drawing/2014/main" id="{6F271038-66A3-CDBD-85A6-A0AF225EC2EA}"/>
                </a:ext>
              </a:extLst>
            </p:cNvPr>
            <p:cNvGrpSpPr>
              <a:grpSpLocks noChangeAspect="1"/>
            </p:cNvGrpSpPr>
            <p:nvPr/>
          </p:nvGrpSpPr>
          <p:grpSpPr>
            <a:xfrm>
              <a:off x="498384" y="1041478"/>
              <a:ext cx="3244457" cy="2551065"/>
              <a:chOff x="498383" y="1041478"/>
              <a:chExt cx="3758108" cy="2954941"/>
            </a:xfrm>
          </p:grpSpPr>
          <p:grpSp>
            <p:nvGrpSpPr>
              <p:cNvPr id="2" name="Group 1">
                <a:extLst>
                  <a:ext uri="{FF2B5EF4-FFF2-40B4-BE49-F238E27FC236}">
                    <a16:creationId xmlns:a16="http://schemas.microsoft.com/office/drawing/2014/main" id="{32854B0F-F3D6-5A01-45CF-A6C0AFA95913}"/>
                  </a:ext>
                </a:extLst>
              </p:cNvPr>
              <p:cNvGrpSpPr/>
              <p:nvPr/>
            </p:nvGrpSpPr>
            <p:grpSpPr>
              <a:xfrm>
                <a:off x="498383" y="1202024"/>
                <a:ext cx="3328416" cy="2794395"/>
                <a:chOff x="200467" y="3560663"/>
                <a:chExt cx="3328416" cy="2794395"/>
              </a:xfrm>
            </p:grpSpPr>
            <p:pic>
              <p:nvPicPr>
                <p:cNvPr id="3" name="Picture 2">
                  <a:extLst>
                    <a:ext uri="{FF2B5EF4-FFF2-40B4-BE49-F238E27FC236}">
                      <a16:creationId xmlns:a16="http://schemas.microsoft.com/office/drawing/2014/main" id="{6625148A-AFFE-F108-252C-94D55A8939F5}"/>
                    </a:ext>
                  </a:extLst>
                </p:cNvPr>
                <p:cNvPicPr>
                  <a:picLocks noChangeAspect="1"/>
                </p:cNvPicPr>
                <p:nvPr/>
              </p:nvPicPr>
              <p:blipFill>
                <a:blip r:embed="rId8"/>
                <a:stretch>
                  <a:fillRect/>
                </a:stretch>
              </p:blipFill>
              <p:spPr>
                <a:xfrm>
                  <a:off x="200467" y="3560663"/>
                  <a:ext cx="3328416" cy="2794395"/>
                </a:xfrm>
                <a:prstGeom prst="rect">
                  <a:avLst/>
                </a:prstGeom>
              </p:spPr>
            </p:pic>
            <p:sp>
              <p:nvSpPr>
                <p:cNvPr id="4" name="Oval 3">
                  <a:extLst>
                    <a:ext uri="{FF2B5EF4-FFF2-40B4-BE49-F238E27FC236}">
                      <a16:creationId xmlns:a16="http://schemas.microsoft.com/office/drawing/2014/main" id="{76D6AFA3-0390-0060-A011-721804E48032}"/>
                    </a:ext>
                  </a:extLst>
                </p:cNvPr>
                <p:cNvSpPr>
                  <a:spLocks noChangeAspect="1"/>
                </p:cNvSpPr>
                <p:nvPr/>
              </p:nvSpPr>
              <p:spPr>
                <a:xfrm flipV="1">
                  <a:off x="2677715" y="4088788"/>
                  <a:ext cx="73152" cy="73152"/>
                </a:xfrm>
                <a:prstGeom prst="ellipse">
                  <a:avLst/>
                </a:prstGeom>
                <a:solidFill>
                  <a:schemeClr val="tx1"/>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C47B52-50D1-C036-5B44-5F03440516C0}"/>
                    </a:ext>
                  </a:extLst>
                </p:cNvPr>
                <p:cNvSpPr/>
                <p:nvPr/>
              </p:nvSpPr>
              <p:spPr>
                <a:xfrm rot="18934117">
                  <a:off x="2590412" y="4155304"/>
                  <a:ext cx="109728" cy="69823"/>
                </a:xfrm>
                <a:prstGeom prst="rect">
                  <a:avLst/>
                </a:prstGeom>
                <a:solidFill>
                  <a:schemeClr val="tx1"/>
                </a:solidFill>
                <a:ln w="6350"/>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B3E0D40B-84E1-2DD7-6A21-D638396F99CC}"/>
                    </a:ext>
                  </a:extLst>
                </p:cNvPr>
                <p:cNvSpPr>
                  <a:spLocks/>
                </p:cNvSpPr>
                <p:nvPr/>
              </p:nvSpPr>
              <p:spPr>
                <a:xfrm rot="13474494">
                  <a:off x="2541787" y="4224185"/>
                  <a:ext cx="82296" cy="48768"/>
                </a:xfrm>
                <a:prstGeom prst="triangle">
                  <a:avLst/>
                </a:prstGeom>
                <a:solidFill>
                  <a:schemeClr val="tx1"/>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557A2936-003D-B25D-CE33-2D36F9D37EB2}"/>
                  </a:ext>
                </a:extLst>
              </p:cNvPr>
              <p:cNvCxnSpPr>
                <a:cxnSpLocks/>
              </p:cNvCxnSpPr>
              <p:nvPr/>
            </p:nvCxnSpPr>
            <p:spPr>
              <a:xfrm>
                <a:off x="3006810" y="1041478"/>
                <a:ext cx="9645" cy="1282978"/>
              </a:xfrm>
              <a:prstGeom prst="line">
                <a:avLst/>
              </a:prstGeom>
              <a:ln w="9525">
                <a:solidFill>
                  <a:schemeClr val="tx1"/>
                </a:solidFill>
                <a:prstDash val="dashDot"/>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4D0FDD69-16DC-4CEB-53C3-CA8910DD3A81}"/>
                  </a:ext>
                </a:extLst>
              </p:cNvPr>
              <p:cNvGrpSpPr/>
              <p:nvPr/>
            </p:nvGrpSpPr>
            <p:grpSpPr>
              <a:xfrm flipH="1">
                <a:off x="1317333" y="1731461"/>
                <a:ext cx="209080" cy="184165"/>
                <a:chOff x="4036678" y="1730149"/>
                <a:chExt cx="209080" cy="184165"/>
              </a:xfrm>
            </p:grpSpPr>
            <p:sp>
              <p:nvSpPr>
                <p:cNvPr id="12" name="Oval 11">
                  <a:extLst>
                    <a:ext uri="{FF2B5EF4-FFF2-40B4-BE49-F238E27FC236}">
                      <a16:creationId xmlns:a16="http://schemas.microsoft.com/office/drawing/2014/main" id="{BDFC9074-2F77-98D7-974C-17C28EF71DCC}"/>
                    </a:ext>
                  </a:extLst>
                </p:cNvPr>
                <p:cNvSpPr>
                  <a:spLocks noChangeAspect="1"/>
                </p:cNvSpPr>
                <p:nvPr/>
              </p:nvSpPr>
              <p:spPr>
                <a:xfrm flipV="1">
                  <a:off x="4172606" y="1730149"/>
                  <a:ext cx="73152" cy="73152"/>
                </a:xfrm>
                <a:prstGeom prst="ellipse">
                  <a:avLst/>
                </a:prstGeom>
                <a:solidFill>
                  <a:schemeClr val="tx1"/>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82E5AE-CA8D-12C5-3136-B0DEA7AC5FCD}"/>
                    </a:ext>
                  </a:extLst>
                </p:cNvPr>
                <p:cNvSpPr/>
                <p:nvPr/>
              </p:nvSpPr>
              <p:spPr>
                <a:xfrm rot="18934117">
                  <a:off x="4085303" y="1796665"/>
                  <a:ext cx="109728" cy="69823"/>
                </a:xfrm>
                <a:prstGeom prst="rect">
                  <a:avLst/>
                </a:prstGeom>
                <a:solidFill>
                  <a:schemeClr val="tx1"/>
                </a:solidFill>
                <a:ln w="6350"/>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AB4F2198-25F8-DCD3-FDBF-66D4662DAAE3}"/>
                    </a:ext>
                  </a:extLst>
                </p:cNvPr>
                <p:cNvSpPr>
                  <a:spLocks/>
                </p:cNvSpPr>
                <p:nvPr/>
              </p:nvSpPr>
              <p:spPr>
                <a:xfrm rot="13474494">
                  <a:off x="4036678" y="1865546"/>
                  <a:ext cx="82296" cy="48768"/>
                </a:xfrm>
                <a:prstGeom prst="triangle">
                  <a:avLst/>
                </a:prstGeom>
                <a:solidFill>
                  <a:schemeClr val="tx1"/>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54E05CDC-4846-FE24-3D6F-B095695C2925}"/>
                  </a:ext>
                </a:extLst>
              </p:cNvPr>
              <p:cNvCxnSpPr/>
              <p:nvPr/>
            </p:nvCxnSpPr>
            <p:spPr>
              <a:xfrm>
                <a:off x="2181999" y="1041478"/>
                <a:ext cx="0" cy="1384419"/>
              </a:xfrm>
              <a:prstGeom prst="line">
                <a:avLst/>
              </a:prstGeom>
              <a:ln w="9525">
                <a:solidFill>
                  <a:schemeClr val="tx1"/>
                </a:solidFill>
                <a:prstDash val="dashDot"/>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AB403B1-9A63-A0A3-A9D1-4FD49C34A159}"/>
                  </a:ext>
                </a:extLst>
              </p:cNvPr>
              <p:cNvCxnSpPr>
                <a:cxnSpLocks/>
              </p:cNvCxnSpPr>
              <p:nvPr/>
            </p:nvCxnSpPr>
            <p:spPr>
              <a:xfrm>
                <a:off x="1353909" y="1041478"/>
                <a:ext cx="0" cy="1257578"/>
              </a:xfrm>
              <a:prstGeom prst="line">
                <a:avLst/>
              </a:prstGeom>
              <a:ln w="9525">
                <a:solidFill>
                  <a:schemeClr val="tx1"/>
                </a:solidFill>
                <a:prstDash val="dashDot"/>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55AB75C-7D2B-66D6-F42A-CDCD05636EE4}"/>
                  </a:ext>
                </a:extLst>
              </p:cNvPr>
              <p:cNvCxnSpPr>
                <a:cxnSpLocks/>
              </p:cNvCxnSpPr>
              <p:nvPr/>
            </p:nvCxnSpPr>
            <p:spPr>
              <a:xfrm rot="5400000">
                <a:off x="3615002" y="1120414"/>
                <a:ext cx="0" cy="1282978"/>
              </a:xfrm>
              <a:prstGeom prst="line">
                <a:avLst/>
              </a:prstGeom>
              <a:ln w="9525">
                <a:solidFill>
                  <a:schemeClr val="tx1"/>
                </a:solidFill>
                <a:prstDash val="dashDot"/>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BE59F4A-C01E-AB07-DA9F-AD53605D9F3B}"/>
                  </a:ext>
                </a:extLst>
              </p:cNvPr>
              <p:cNvCxnSpPr>
                <a:cxnSpLocks/>
              </p:cNvCxnSpPr>
              <p:nvPr/>
            </p:nvCxnSpPr>
            <p:spPr>
              <a:xfrm rot="5400000">
                <a:off x="3568764" y="1931525"/>
                <a:ext cx="0" cy="1282978"/>
              </a:xfrm>
              <a:prstGeom prst="line">
                <a:avLst/>
              </a:prstGeom>
              <a:ln w="9525">
                <a:solidFill>
                  <a:schemeClr val="tx1"/>
                </a:solidFill>
                <a:prstDash val="dashDot"/>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398AB2D-F943-E843-9D23-CD49C800C811}"/>
                  </a:ext>
                </a:extLst>
              </p:cNvPr>
              <p:cNvCxnSpPr>
                <a:cxnSpLocks/>
              </p:cNvCxnSpPr>
              <p:nvPr/>
            </p:nvCxnSpPr>
            <p:spPr>
              <a:xfrm>
                <a:off x="1353909" y="1202024"/>
                <a:ext cx="828090" cy="947"/>
              </a:xfrm>
              <a:prstGeom prst="straightConnector1">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60A59C8-08A3-C6A9-5BD8-4AA6C231D8E6}"/>
                  </a:ext>
                </a:extLst>
              </p:cNvPr>
              <p:cNvCxnSpPr>
                <a:cxnSpLocks/>
              </p:cNvCxnSpPr>
              <p:nvPr/>
            </p:nvCxnSpPr>
            <p:spPr>
              <a:xfrm>
                <a:off x="2180360" y="1202024"/>
                <a:ext cx="828090" cy="947"/>
              </a:xfrm>
              <a:prstGeom prst="straightConnector1">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57E5A16-3919-598A-CBE7-DEC7D2D4C234}"/>
                  </a:ext>
                </a:extLst>
              </p:cNvPr>
              <p:cNvCxnSpPr>
                <a:cxnSpLocks/>
              </p:cNvCxnSpPr>
              <p:nvPr/>
            </p:nvCxnSpPr>
            <p:spPr>
              <a:xfrm rot="5400000">
                <a:off x="3653560" y="2168141"/>
                <a:ext cx="828090" cy="947"/>
              </a:xfrm>
              <a:prstGeom prst="straightConnector1">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EEFF0E5D-93EB-5CCF-BD6E-563B9F88ED96}"/>
                </a:ext>
              </a:extLst>
            </p:cNvPr>
            <p:cNvSpPr txBox="1"/>
            <p:nvPr/>
          </p:nvSpPr>
          <p:spPr>
            <a:xfrm>
              <a:off x="2887052" y="1227397"/>
              <a:ext cx="901209" cy="369332"/>
            </a:xfrm>
            <a:prstGeom prst="rect">
              <a:avLst/>
            </a:prstGeom>
            <a:noFill/>
          </p:spPr>
          <p:txBody>
            <a:bodyPr wrap="none" rtlCol="0">
              <a:spAutoFit/>
            </a:bodyPr>
            <a:lstStyle/>
            <a:p>
              <a:r>
                <a:rPr lang="en-US" dirty="0"/>
                <a:t>Fiducial</a:t>
              </a:r>
            </a:p>
          </p:txBody>
        </p:sp>
        <p:sp>
          <p:nvSpPr>
            <p:cNvPr id="37" name="TextBox 36">
              <a:extLst>
                <a:ext uri="{FF2B5EF4-FFF2-40B4-BE49-F238E27FC236}">
                  <a16:creationId xmlns:a16="http://schemas.microsoft.com/office/drawing/2014/main" id="{BDE40DDC-2C4D-5786-AA23-D1823B6645D3}"/>
                </a:ext>
              </a:extLst>
            </p:cNvPr>
            <p:cNvSpPr txBox="1"/>
            <p:nvPr/>
          </p:nvSpPr>
          <p:spPr>
            <a:xfrm>
              <a:off x="1447714" y="867611"/>
              <a:ext cx="295274" cy="369332"/>
            </a:xfrm>
            <a:prstGeom prst="rect">
              <a:avLst/>
            </a:prstGeom>
            <a:noFill/>
          </p:spPr>
          <p:txBody>
            <a:bodyPr wrap="none" rtlCol="0">
              <a:spAutoFit/>
            </a:bodyPr>
            <a:lstStyle/>
            <a:p>
              <a:r>
                <a:rPr lang="en-US" dirty="0"/>
                <a:t>a</a:t>
              </a:r>
            </a:p>
          </p:txBody>
        </p:sp>
        <p:sp>
          <p:nvSpPr>
            <p:cNvPr id="38" name="TextBox 37">
              <a:extLst>
                <a:ext uri="{FF2B5EF4-FFF2-40B4-BE49-F238E27FC236}">
                  <a16:creationId xmlns:a16="http://schemas.microsoft.com/office/drawing/2014/main" id="{61C181E2-F4DE-C9EF-75A5-9E88D131F6C3}"/>
                </a:ext>
              </a:extLst>
            </p:cNvPr>
            <p:cNvSpPr txBox="1"/>
            <p:nvPr/>
          </p:nvSpPr>
          <p:spPr>
            <a:xfrm>
              <a:off x="2159370" y="875134"/>
              <a:ext cx="306494" cy="369332"/>
            </a:xfrm>
            <a:prstGeom prst="rect">
              <a:avLst/>
            </a:prstGeom>
            <a:noFill/>
          </p:spPr>
          <p:txBody>
            <a:bodyPr wrap="none" rtlCol="0">
              <a:spAutoFit/>
            </a:bodyPr>
            <a:lstStyle/>
            <a:p>
              <a:r>
                <a:rPr lang="en-US" dirty="0"/>
                <a:t>b</a:t>
              </a:r>
            </a:p>
          </p:txBody>
        </p:sp>
        <p:cxnSp>
          <p:nvCxnSpPr>
            <p:cNvPr id="39" name="Straight Connector 38">
              <a:extLst>
                <a:ext uri="{FF2B5EF4-FFF2-40B4-BE49-F238E27FC236}">
                  <a16:creationId xmlns:a16="http://schemas.microsoft.com/office/drawing/2014/main" id="{49CB0725-5C2B-853A-74E1-B7EDF772E5AD}"/>
                </a:ext>
              </a:extLst>
            </p:cNvPr>
            <p:cNvCxnSpPr>
              <a:cxnSpLocks/>
            </p:cNvCxnSpPr>
            <p:nvPr/>
          </p:nvCxnSpPr>
          <p:spPr>
            <a:xfrm rot="5400000">
              <a:off x="1055495" y="1105656"/>
              <a:ext cx="0" cy="1107623"/>
            </a:xfrm>
            <a:prstGeom prst="line">
              <a:avLst/>
            </a:prstGeom>
            <a:ln w="9525">
              <a:solidFill>
                <a:schemeClr val="tx1"/>
              </a:solidFill>
              <a:prstDash val="dashDot"/>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3ED02E2-C3E6-3662-FC5E-DF4F6FB8513F}"/>
                </a:ext>
              </a:extLst>
            </p:cNvPr>
            <p:cNvCxnSpPr>
              <a:cxnSpLocks/>
            </p:cNvCxnSpPr>
            <p:nvPr/>
          </p:nvCxnSpPr>
          <p:spPr>
            <a:xfrm rot="5400000">
              <a:off x="1056895" y="1816599"/>
              <a:ext cx="0" cy="1107623"/>
            </a:xfrm>
            <a:prstGeom prst="line">
              <a:avLst/>
            </a:prstGeom>
            <a:ln w="9525">
              <a:solidFill>
                <a:schemeClr val="tx1"/>
              </a:solidFill>
              <a:prstDash val="dashDot"/>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2E0AFE33-E937-F21D-CE57-74129AF22164}"/>
                </a:ext>
              </a:extLst>
            </p:cNvPr>
            <p:cNvCxnSpPr>
              <a:cxnSpLocks/>
            </p:cNvCxnSpPr>
            <p:nvPr/>
          </p:nvCxnSpPr>
          <p:spPr>
            <a:xfrm rot="5400000">
              <a:off x="267279" y="2014151"/>
              <a:ext cx="714908" cy="818"/>
            </a:xfrm>
            <a:prstGeom prst="straightConnector1">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795E4F7-F4F7-BB45-A752-0B8A57F9CAE4}"/>
                </a:ext>
              </a:extLst>
            </p:cNvPr>
            <p:cNvSpPr txBox="1"/>
            <p:nvPr/>
          </p:nvSpPr>
          <p:spPr>
            <a:xfrm>
              <a:off x="390671" y="1806398"/>
              <a:ext cx="282450" cy="369332"/>
            </a:xfrm>
            <a:prstGeom prst="rect">
              <a:avLst/>
            </a:prstGeom>
            <a:noFill/>
          </p:spPr>
          <p:txBody>
            <a:bodyPr wrap="none" rtlCol="0">
              <a:spAutoFit/>
            </a:bodyPr>
            <a:lstStyle/>
            <a:p>
              <a:r>
                <a:rPr lang="en-US" dirty="0"/>
                <a:t>c</a:t>
              </a:r>
            </a:p>
          </p:txBody>
        </p:sp>
        <p:sp>
          <p:nvSpPr>
            <p:cNvPr id="43" name="TextBox 42">
              <a:extLst>
                <a:ext uri="{FF2B5EF4-FFF2-40B4-BE49-F238E27FC236}">
                  <a16:creationId xmlns:a16="http://schemas.microsoft.com/office/drawing/2014/main" id="{AEBDFD6B-FEA3-C202-3489-0EA9B2FDD8DD}"/>
                </a:ext>
              </a:extLst>
            </p:cNvPr>
            <p:cNvSpPr txBox="1"/>
            <p:nvPr/>
          </p:nvSpPr>
          <p:spPr>
            <a:xfrm>
              <a:off x="3333191" y="1806398"/>
              <a:ext cx="306494" cy="369332"/>
            </a:xfrm>
            <a:prstGeom prst="rect">
              <a:avLst/>
            </a:prstGeom>
            <a:noFill/>
          </p:spPr>
          <p:txBody>
            <a:bodyPr wrap="none" rtlCol="0">
              <a:spAutoFit/>
            </a:bodyPr>
            <a:lstStyle/>
            <a:p>
              <a:r>
                <a:rPr lang="en-US" dirty="0"/>
                <a:t>d</a:t>
              </a:r>
            </a:p>
          </p:txBody>
        </p:sp>
      </p:grpSp>
      <p:pic>
        <p:nvPicPr>
          <p:cNvPr id="45" name="Picture 44">
            <a:extLst>
              <a:ext uri="{FF2B5EF4-FFF2-40B4-BE49-F238E27FC236}">
                <a16:creationId xmlns:a16="http://schemas.microsoft.com/office/drawing/2014/main" id="{1A4EC180-6AF4-B7DE-98DE-E36C39D47D2F}"/>
              </a:ext>
            </a:extLst>
          </p:cNvPr>
          <p:cNvPicPr>
            <a:picLocks noChangeAspect="1"/>
          </p:cNvPicPr>
          <p:nvPr/>
        </p:nvPicPr>
        <p:blipFill>
          <a:blip r:embed="rId9"/>
          <a:stretch>
            <a:fillRect/>
          </a:stretch>
        </p:blipFill>
        <p:spPr>
          <a:xfrm>
            <a:off x="6245713" y="2739548"/>
            <a:ext cx="2742052" cy="2586632"/>
          </a:xfrm>
          <a:prstGeom prst="rect">
            <a:avLst/>
          </a:prstGeom>
        </p:spPr>
      </p:pic>
      <p:sp>
        <p:nvSpPr>
          <p:cNvPr id="46" name="TextBox 45">
            <a:extLst>
              <a:ext uri="{FF2B5EF4-FFF2-40B4-BE49-F238E27FC236}">
                <a16:creationId xmlns:a16="http://schemas.microsoft.com/office/drawing/2014/main" id="{E593EB26-AED8-3D71-A68C-2515258650C4}"/>
              </a:ext>
            </a:extLst>
          </p:cNvPr>
          <p:cNvSpPr txBox="1"/>
          <p:nvPr/>
        </p:nvSpPr>
        <p:spPr>
          <a:xfrm>
            <a:off x="3371878" y="5187440"/>
            <a:ext cx="5706895" cy="1477328"/>
          </a:xfrm>
          <a:prstGeom prst="rect">
            <a:avLst/>
          </a:prstGeom>
          <a:noFill/>
        </p:spPr>
        <p:txBody>
          <a:bodyPr wrap="square" rtlCol="0">
            <a:spAutoFit/>
          </a:bodyPr>
          <a:lstStyle/>
          <a:p>
            <a:pPr algn="just"/>
            <a:r>
              <a:rPr lang="en-US" sz="1500" i="1" dirty="0"/>
              <a:t>The </a:t>
            </a:r>
            <a:r>
              <a:rPr lang="en-US" sz="1500" b="1" i="1" dirty="0"/>
              <a:t>BPM position </a:t>
            </a:r>
            <a:r>
              <a:rPr lang="en-US" sz="1500" i="1" dirty="0"/>
              <a:t>with</a:t>
            </a:r>
            <a:r>
              <a:rPr lang="en-US" sz="1500" dirty="0"/>
              <a:t> </a:t>
            </a:r>
            <a:r>
              <a:rPr lang="en-US" sz="1500" i="1" dirty="0"/>
              <a:t>respect to the outside fiducials is determined by direct measurement</a:t>
            </a:r>
            <a:r>
              <a:rPr lang="en-US" sz="1500" dirty="0"/>
              <a:t> </a:t>
            </a:r>
            <a:r>
              <a:rPr lang="en-US" sz="1500" i="1" dirty="0"/>
              <a:t>of the center with a pulsed antenna. A high frequency signal</a:t>
            </a:r>
            <a:r>
              <a:rPr lang="en-US" sz="1500" dirty="0"/>
              <a:t> </a:t>
            </a:r>
            <a:r>
              <a:rPr lang="en-US" sz="1500" i="1" dirty="0"/>
              <a:t>of 50 MHz is sent to a rod placed close to the center of the</a:t>
            </a:r>
            <a:r>
              <a:rPr lang="en-US" sz="1500" dirty="0"/>
              <a:t> </a:t>
            </a:r>
            <a:r>
              <a:rPr lang="en-US" sz="1500" i="1" dirty="0"/>
              <a:t>BPM. The </a:t>
            </a:r>
            <a:r>
              <a:rPr lang="en-US" sz="1500" b="1" i="1" dirty="0"/>
              <a:t>BPM plates provide </a:t>
            </a:r>
            <a:r>
              <a:rPr lang="en-US" sz="1500" b="1" i="1" dirty="0">
                <a:solidFill>
                  <a:srgbClr val="002060"/>
                </a:solidFill>
              </a:rPr>
              <a:t>signals</a:t>
            </a:r>
            <a:r>
              <a:rPr lang="en-US" sz="1500" b="1" i="1" dirty="0"/>
              <a:t> which determine the position</a:t>
            </a:r>
            <a:r>
              <a:rPr lang="en-US" sz="1500" b="1" dirty="0"/>
              <a:t> </a:t>
            </a:r>
            <a:r>
              <a:rPr lang="en-US" sz="1500" b="1" i="1" dirty="0"/>
              <a:t>of the rod </a:t>
            </a:r>
            <a:r>
              <a:rPr lang="en-US" sz="1500" i="1" dirty="0"/>
              <a:t>with respect to the plates. Part of the rod outside</a:t>
            </a:r>
            <a:r>
              <a:rPr lang="en-US" sz="1500" dirty="0"/>
              <a:t> </a:t>
            </a:r>
            <a:r>
              <a:rPr lang="en-US" sz="1500" i="1" dirty="0"/>
              <a:t>the CQS vacuum flange has two fiducials.</a:t>
            </a:r>
            <a:endParaRPr lang="en-US" sz="1500" dirty="0"/>
          </a:p>
        </p:txBody>
      </p:sp>
    </p:spTree>
    <p:extLst>
      <p:ext uri="{BB962C8B-B14F-4D97-AF65-F5344CB8AC3E}">
        <p14:creationId xmlns:p14="http://schemas.microsoft.com/office/powerpoint/2010/main" val="374849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21D5C-D048-5718-1449-A9819A92CDD3}"/>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7DD0C453-7D5F-1450-CE99-6944AE01A832}"/>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15318489-B123-DE17-3B8D-2E12225EE933}"/>
              </a:ext>
            </a:extLst>
          </p:cNvPr>
          <p:cNvSpPr>
            <a:spLocks noGrp="1"/>
          </p:cNvSpPr>
          <p:nvPr>
            <p:ph type="sldNum" sz="quarter" idx="12"/>
          </p:nvPr>
        </p:nvSpPr>
        <p:spPr/>
        <p:txBody>
          <a:bodyPr/>
          <a:lstStyle/>
          <a:p>
            <a:fld id="{00CF2F56-B3BD-3044-832D-49A5B51FA3F7}" type="slidenum">
              <a:rPr lang="en-US" smtClean="0"/>
              <a:t>8</a:t>
            </a:fld>
            <a:endParaRPr lang="en-US" dirty="0"/>
          </a:p>
        </p:txBody>
      </p:sp>
      <p:sp>
        <p:nvSpPr>
          <p:cNvPr id="7" name="Title 6">
            <a:extLst>
              <a:ext uri="{FF2B5EF4-FFF2-40B4-BE49-F238E27FC236}">
                <a16:creationId xmlns:a16="http://schemas.microsoft.com/office/drawing/2014/main" id="{180CF709-1BAB-BFC3-626F-498D6F8644B3}"/>
              </a:ext>
            </a:extLst>
          </p:cNvPr>
          <p:cNvSpPr>
            <a:spLocks noGrp="1"/>
          </p:cNvSpPr>
          <p:nvPr>
            <p:ph type="title"/>
          </p:nvPr>
        </p:nvSpPr>
        <p:spPr/>
        <p:txBody>
          <a:bodyPr/>
          <a:lstStyle/>
          <a:p>
            <a:r>
              <a:rPr lang="en-US" dirty="0">
                <a:solidFill>
                  <a:srgbClr val="002060"/>
                </a:solidFill>
              </a:rPr>
              <a:t>Alignment of the Interaction Region Magnets</a:t>
            </a:r>
          </a:p>
        </p:txBody>
      </p:sp>
      <p:pic>
        <p:nvPicPr>
          <p:cNvPr id="2" name="Picture 4">
            <a:extLst>
              <a:ext uri="{FF2B5EF4-FFF2-40B4-BE49-F238E27FC236}">
                <a16:creationId xmlns:a16="http://schemas.microsoft.com/office/drawing/2014/main" id="{CF378E64-81A2-F2A6-752C-5D198F193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030" y="1049053"/>
            <a:ext cx="6933156" cy="515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35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74972-E43E-9EE2-954F-55E02BF3B1B4}"/>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D5E1B3-A2B3-46CD-3A7D-862A6C9AFF11}"/>
              </a:ext>
            </a:extLst>
          </p:cNvPr>
          <p:cNvSpPr>
            <a:spLocks noGrp="1"/>
          </p:cNvSpPr>
          <p:nvPr>
            <p:ph type="ftr" sz="quarter" idx="11"/>
          </p:nvPr>
        </p:nvSpPr>
        <p:spPr/>
        <p:txBody>
          <a:bodyPr/>
          <a:lstStyle/>
          <a:p>
            <a:r>
              <a:rPr lang="en-US" dirty="0"/>
              <a:t>Dejan Trbojevic – RHIC fest July 9-10, 2026</a:t>
            </a:r>
          </a:p>
        </p:txBody>
      </p:sp>
      <p:sp>
        <p:nvSpPr>
          <p:cNvPr id="6" name="Slide Number Placeholder 5">
            <a:extLst>
              <a:ext uri="{FF2B5EF4-FFF2-40B4-BE49-F238E27FC236}">
                <a16:creationId xmlns:a16="http://schemas.microsoft.com/office/drawing/2014/main" id="{C0634C32-6FA1-0A4E-F1DB-75A4773EABBE}"/>
              </a:ext>
            </a:extLst>
          </p:cNvPr>
          <p:cNvSpPr>
            <a:spLocks noGrp="1"/>
          </p:cNvSpPr>
          <p:nvPr>
            <p:ph type="sldNum" sz="quarter" idx="12"/>
          </p:nvPr>
        </p:nvSpPr>
        <p:spPr/>
        <p:txBody>
          <a:bodyPr/>
          <a:lstStyle/>
          <a:p>
            <a:fld id="{00CF2F56-B3BD-3044-832D-49A5B51FA3F7}" type="slidenum">
              <a:rPr lang="en-US" smtClean="0"/>
              <a:t>9</a:t>
            </a:fld>
            <a:endParaRPr lang="en-US" dirty="0"/>
          </a:p>
        </p:txBody>
      </p:sp>
      <p:sp>
        <p:nvSpPr>
          <p:cNvPr id="7" name="Title 6">
            <a:extLst>
              <a:ext uri="{FF2B5EF4-FFF2-40B4-BE49-F238E27FC236}">
                <a16:creationId xmlns:a16="http://schemas.microsoft.com/office/drawing/2014/main" id="{3EB97657-39D3-C288-60F3-25FEB6A5ED81}"/>
              </a:ext>
            </a:extLst>
          </p:cNvPr>
          <p:cNvSpPr>
            <a:spLocks noGrp="1"/>
          </p:cNvSpPr>
          <p:nvPr>
            <p:ph type="title"/>
          </p:nvPr>
        </p:nvSpPr>
        <p:spPr/>
        <p:txBody>
          <a:bodyPr/>
          <a:lstStyle/>
          <a:p>
            <a:r>
              <a:rPr lang="en-US" dirty="0">
                <a:solidFill>
                  <a:srgbClr val="002060"/>
                </a:solidFill>
              </a:rPr>
              <a:t>Decoupling Corrections</a:t>
            </a:r>
          </a:p>
        </p:txBody>
      </p:sp>
      <p:pic>
        <p:nvPicPr>
          <p:cNvPr id="8" name="Picture 7">
            <a:extLst>
              <a:ext uri="{FF2B5EF4-FFF2-40B4-BE49-F238E27FC236}">
                <a16:creationId xmlns:a16="http://schemas.microsoft.com/office/drawing/2014/main" id="{18389FEA-A5F6-CF93-2882-59A1CF20DF59}"/>
              </a:ext>
            </a:extLst>
          </p:cNvPr>
          <p:cNvPicPr>
            <a:picLocks noChangeAspect="1"/>
          </p:cNvPicPr>
          <p:nvPr/>
        </p:nvPicPr>
        <p:blipFill>
          <a:blip r:embed="rId2"/>
          <a:stretch>
            <a:fillRect/>
          </a:stretch>
        </p:blipFill>
        <p:spPr>
          <a:xfrm>
            <a:off x="3767668" y="1493133"/>
            <a:ext cx="5542493" cy="4861367"/>
          </a:xfrm>
          <a:prstGeom prst="rect">
            <a:avLst/>
          </a:prstGeom>
        </p:spPr>
      </p:pic>
      <p:pic>
        <p:nvPicPr>
          <p:cNvPr id="9" name="Picture 8">
            <a:extLst>
              <a:ext uri="{FF2B5EF4-FFF2-40B4-BE49-F238E27FC236}">
                <a16:creationId xmlns:a16="http://schemas.microsoft.com/office/drawing/2014/main" id="{949D2978-2786-0A9A-F05A-F2B02D8A5AB6}"/>
              </a:ext>
            </a:extLst>
          </p:cNvPr>
          <p:cNvPicPr>
            <a:picLocks noChangeAspect="1"/>
          </p:cNvPicPr>
          <p:nvPr/>
        </p:nvPicPr>
        <p:blipFill>
          <a:blip r:embed="rId3"/>
          <a:stretch>
            <a:fillRect/>
          </a:stretch>
        </p:blipFill>
        <p:spPr>
          <a:xfrm>
            <a:off x="291721" y="1516283"/>
            <a:ext cx="3734131" cy="3900527"/>
          </a:xfrm>
          <a:prstGeom prst="rect">
            <a:avLst/>
          </a:prstGeom>
        </p:spPr>
      </p:pic>
    </p:spTree>
    <p:extLst>
      <p:ext uri="{BB962C8B-B14F-4D97-AF65-F5344CB8AC3E}">
        <p14:creationId xmlns:p14="http://schemas.microsoft.com/office/powerpoint/2010/main" val="29540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42165</TotalTime>
  <Words>1945</Words>
  <Application>Microsoft Macintosh PowerPoint</Application>
  <PresentationFormat>On-screen Show (4:3)</PresentationFormat>
  <Paragraphs>271</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Andale Mono</vt:lpstr>
      <vt:lpstr>Arial</vt:lpstr>
      <vt:lpstr>Calibri</vt:lpstr>
      <vt:lpstr>Symbol</vt:lpstr>
      <vt:lpstr>Times</vt:lpstr>
      <vt:lpstr>Wingdings</vt:lpstr>
      <vt:lpstr>Office Theme</vt:lpstr>
      <vt:lpstr>Building and Commissioning RHIC</vt:lpstr>
      <vt:lpstr>PowerPoint Presentation</vt:lpstr>
      <vt:lpstr>1. Main Injector Lattice Without Transition</vt:lpstr>
      <vt:lpstr>1.RHIC lattice without Transition Energy gt </vt:lpstr>
      <vt:lpstr>2. Building RHIC</vt:lpstr>
      <vt:lpstr>2.1 Building and testing magnets (Northrop-Grumman) </vt:lpstr>
      <vt:lpstr>2.1 Placement of the magnets in tunnel</vt:lpstr>
      <vt:lpstr>Alignment of the Interaction Region Magnets</vt:lpstr>
      <vt:lpstr>Decoupling Corrections</vt:lpstr>
      <vt:lpstr>Octupole Harmonic Corrections</vt:lpstr>
      <vt:lpstr>3. RHIC startup - First Attempts with the Beam</vt:lpstr>
      <vt:lpstr>4. RHIC Project Building Proclaimed Over RETREAT: Summary of Summer 1999 Issues</vt:lpstr>
      <vt:lpstr>4. Retreat in summer 1999 analysis of the First Run</vt:lpstr>
      <vt:lpstr>4. Preparation for the 2000 run</vt:lpstr>
      <vt:lpstr>System Commissioners</vt:lpstr>
      <vt:lpstr>Commissioning Plan</vt:lpstr>
      <vt:lpstr>4. RHIC Commissioning Plan for 2000 (February 14, 2000)</vt:lpstr>
      <vt:lpstr>Parameters and goals for RHIC RUN2000</vt:lpstr>
      <vt:lpstr>The Run meetings at the time were within the small AGS room</vt:lpstr>
      <vt:lpstr>4. Typical closed orbits at injection - Blue Ring</vt:lpstr>
      <vt:lpstr>4.3 RHIC Injection and Acceleration before first collisions</vt:lpstr>
      <vt:lpstr>Ramp to first collision</vt:lpstr>
      <vt:lpstr>RHIC Ramp run 2000</vt:lpstr>
      <vt:lpstr>Accelerating a gold bunch in Commissioning RHIC</vt:lpstr>
      <vt:lpstr>Comparison between beam and magnet measurements 2000</vt:lpstr>
      <vt:lpstr>Power supply Q89 with wrong polarity  found from the dispersion measurements</vt:lpstr>
      <vt:lpstr>Tune measurements during acceleration ramp</vt:lpstr>
      <vt:lpstr>Results from the Commissioning 2000 Run</vt:lpstr>
    </vt:vector>
  </TitlesOfParts>
  <Company>Brookhaven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Dejan  Trbojevic</dc:creator>
  <cp:lastModifiedBy>Trbojevic, Dejan</cp:lastModifiedBy>
  <cp:revision>349</cp:revision>
  <cp:lastPrinted>2011-12-22T14:17:08Z</cp:lastPrinted>
  <dcterms:created xsi:type="dcterms:W3CDTF">2012-01-05T15:46:04Z</dcterms:created>
  <dcterms:modified xsi:type="dcterms:W3CDTF">2026-07-01T18:51:59Z</dcterms:modified>
</cp:coreProperties>
</file>