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4" r:id="rId2"/>
  </p:sldMasterIdLst>
  <p:notesMasterIdLst>
    <p:notesMasterId r:id="rId16"/>
  </p:notesMasterIdLst>
  <p:sldIdLst>
    <p:sldId id="378" r:id="rId3"/>
    <p:sldId id="362" r:id="rId4"/>
    <p:sldId id="340" r:id="rId5"/>
    <p:sldId id="371" r:id="rId6"/>
    <p:sldId id="374" r:id="rId7"/>
    <p:sldId id="363" r:id="rId8"/>
    <p:sldId id="369" r:id="rId9"/>
    <p:sldId id="375" r:id="rId10"/>
    <p:sldId id="376" r:id="rId11"/>
    <p:sldId id="372" r:id="rId12"/>
    <p:sldId id="379" r:id="rId13"/>
    <p:sldId id="361" r:id="rId14"/>
    <p:sldId id="364" r:id="rId15"/>
  </p:sldIdLst>
  <p:sldSz cx="12192000" cy="6858000"/>
  <p:notesSz cx="6858000" cy="9144000"/>
  <p:embeddedFontLst>
    <p:embeddedFont>
      <p:font typeface="Arial Unicode MS" panose="020B0604020202020204" pitchFamily="34" charset="-128"/>
      <p:regular r:id="rId17"/>
    </p:embeddedFont>
    <p:embeddedFont>
      <p:font typeface="Lato" panose="020F0502020204030203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orient="horz" pos="1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1515"/>
    <a:srgbClr val="B8860B"/>
    <a:srgbClr val="FFD700"/>
    <a:srgbClr val="0432FF"/>
    <a:srgbClr val="D4AF37"/>
    <a:srgbClr val="DAA520"/>
    <a:srgbClr val="111827"/>
    <a:srgbClr val="B83A4B"/>
    <a:srgbClr val="AF2D24"/>
    <a:srgbClr val="E04F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B5D1C4-1D21-AF42-BB08-00904EF12426}" v="359" dt="2026-07-09T01:40:29.296"/>
  </p1510:revLst>
</p1510:revInfo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27"/>
    <p:restoredTop sz="92449"/>
  </p:normalViewPr>
  <p:slideViewPr>
    <p:cSldViewPr snapToGrid="0" snapToObjects="1" showGuides="1">
      <p:cViewPr>
        <p:scale>
          <a:sx n="108" d="100"/>
          <a:sy n="108" d="100"/>
        </p:scale>
        <p:origin x="1824" y="696"/>
      </p:cViewPr>
      <p:guideLst>
        <p:guide orient="horz" pos="2160"/>
        <p:guide pos="3840"/>
        <p:guide pos="504"/>
        <p:guide orient="horz" pos="11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microsoft.com/office/2015/10/relationships/revisionInfo" Target="revisionInfo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571494-3951-FA47-A2D9-E3AB10964ECE}" type="datetimeFigureOut">
              <a:rPr lang="en-US" smtClean="0"/>
              <a:t>7/9/2026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19C58-D451-C54B-A6BB-965E69BFF7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46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00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59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RHIC superconducting magnets are single layer coil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643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68F9E-A2F2-D8C8-CE4F-FEF5910B7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90DFCA-DEC5-5007-9E3B-FC2C49D90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38D05E-E11E-1D42-F3F5-BBAC55F180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RHIC superconducting magnets are single layer coil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314C5C-E323-94D6-94DB-F24245D14C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70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7A90C-B37B-C07C-BF71-130684B7F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91314B-6F88-BEB6-DAEA-2A56782F10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EEB4A-0007-4D87-936A-9D5410923E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1B01A-95E0-8CF3-9AD4-4000264E37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19C58-D451-C54B-A6BB-965E69BFF7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10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gradFill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25F34CB-4092-FC40-9790-97C718FF67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214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70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tion 4C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7726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 - Prin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5947565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70DAFBF7-20F6-DA42-873E-AC5024D821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2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68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C7B1-D8C7-F946-BDEC-0EFE67A9A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208F39-E724-4149-8D36-3B5FD266B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819275"/>
            <a:ext cx="10515600" cy="4560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F53B2745-D874-1F07-11AC-C948EE0C2F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CCB8186-E279-4D36-95D2-DF6DD4709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313129"/>
            <a:ext cx="949789" cy="365125"/>
          </a:xfrm>
          <a:prstGeom prst="rect">
            <a:avLst/>
          </a:prstGeo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22827803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0F7D61A-F64B-A54D-BB59-664075AAD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03687" y="723007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1 Title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D518763A-6065-A341-A8B2-AE7F8D1A9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3687" y="2270224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2 Title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F4F60F32-F7FC-D74A-B61F-062B52187D1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03687" y="3798312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3 Title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C127CDD6-FBEF-EE4C-9F38-757B119F092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79932" y="711892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4 Title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12475248-C410-E548-A28F-8AA6518566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79932" y="2259109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5 Title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0E28E414-0678-DA4E-9D26-1094523653F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79932" y="3787197"/>
            <a:ext cx="3384626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Section 6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A9C2C1-E88D-9641-A57C-DEA0DF94946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5" y="1136987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4B69A155-606B-C744-8B99-0CF0DA55C2A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3725" y="2686682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B91FA69-9C72-4A4B-A704-BCCEB65325B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687" y="4218136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BA8AD4FE-D3EB-7542-8CA9-11FC4C6AB9A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79970" y="1115645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FD439FD8-111D-C140-83D2-B951A675E3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79970" y="2665340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BFAC5FD-3370-B943-8AB7-C4860F84442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979932" y="4196794"/>
            <a:ext cx="3384588" cy="1116013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C8A2EE5A-F49D-784B-9008-2748444908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6AFEA52-AA4C-DD92-FACD-F296129AB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313129"/>
            <a:ext cx="949789" cy="365125"/>
          </a:xfr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506264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F9B11A2-779F-3C42-AF52-2C7E5CE3C94A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383050" y="723007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101AEEB-891B-1144-AAD2-95E40B0541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6001" y="722981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7" name="Text Placeholder 44">
            <a:extLst>
              <a:ext uri="{FF2B5EF4-FFF2-40B4-BE49-F238E27FC236}">
                <a16:creationId xmlns:a16="http://schemas.microsoft.com/office/drawing/2014/main" id="{9534EBBC-3C59-144F-AD22-A7E2D666AD6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096001" y="1048833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8DBFF5-7446-3C4A-950D-4375660B1C12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4383050" y="1520675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118C17B4-D4FB-0B42-A5E0-F51AC7DAB50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96001" y="1520649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47B4CB48-48A3-D842-B2DF-513FEA8ECF91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96001" y="1846501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30147AF-ABA1-1D4D-A300-E21CC4145FBB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4383050" y="2324828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FC537A5-401B-1F40-AF49-B37B2B264F1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6096001" y="2324802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3" name="Text Placeholder 44">
            <a:extLst>
              <a:ext uri="{FF2B5EF4-FFF2-40B4-BE49-F238E27FC236}">
                <a16:creationId xmlns:a16="http://schemas.microsoft.com/office/drawing/2014/main" id="{7403F2DD-4415-E94D-80FE-E550E301C1C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96001" y="2650654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EB1C3F4-F116-AE42-AD4C-1C3E640082A6}"/>
              </a:ext>
            </a:extLst>
          </p:cNvPr>
          <p:cNvSpPr>
            <a:spLocks noGrp="1"/>
          </p:cNvSpPr>
          <p:nvPr>
            <p:ph type="body" idx="38" hasCustomPrompt="1"/>
          </p:nvPr>
        </p:nvSpPr>
        <p:spPr>
          <a:xfrm>
            <a:off x="4383050" y="3135454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3F5A1F3-4444-D841-8862-EF9DA4845CB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6001" y="3135428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6" name="Text Placeholder 44">
            <a:extLst>
              <a:ext uri="{FF2B5EF4-FFF2-40B4-BE49-F238E27FC236}">
                <a16:creationId xmlns:a16="http://schemas.microsoft.com/office/drawing/2014/main" id="{D99DA163-3507-DA49-95FA-93F19D3CFBA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096001" y="3461280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C53D2DB-EE52-B24A-B966-528463FA7B34}"/>
              </a:ext>
            </a:extLst>
          </p:cNvPr>
          <p:cNvSpPr>
            <a:spLocks noGrp="1"/>
          </p:cNvSpPr>
          <p:nvPr>
            <p:ph type="body" idx="41" hasCustomPrompt="1"/>
          </p:nvPr>
        </p:nvSpPr>
        <p:spPr>
          <a:xfrm>
            <a:off x="4383050" y="3946105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F1D30716-E851-F544-AA4F-67D4CE29732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096001" y="3946079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20FF93E5-D828-E441-A581-6AA34FE8A3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096001" y="4271931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666BCF8-AD2A-0A46-AF4B-F0EBF1F7DC75}"/>
              </a:ext>
            </a:extLst>
          </p:cNvPr>
          <p:cNvSpPr>
            <a:spLocks noGrp="1"/>
          </p:cNvSpPr>
          <p:nvPr>
            <p:ph type="body" idx="44" hasCustomPrompt="1"/>
          </p:nvPr>
        </p:nvSpPr>
        <p:spPr>
          <a:xfrm>
            <a:off x="4383050" y="4756743"/>
            <a:ext cx="1712950" cy="325827"/>
          </a:xfrm>
        </p:spPr>
        <p:txBody>
          <a:bodyPr>
            <a:normAutofit/>
          </a:bodyPr>
          <a:lstStyle>
            <a:lvl1pPr marL="0" indent="0" algn="l">
              <a:lnSpc>
                <a:spcPts val="1900"/>
              </a:lnSpc>
              <a:spcBef>
                <a:spcPts val="0"/>
              </a:spcBef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9DFECC9A-E101-1F49-9A2D-0A2979CE6B9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096001" y="4756717"/>
            <a:ext cx="5295899" cy="325853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6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</p:txBody>
      </p:sp>
      <p:sp>
        <p:nvSpPr>
          <p:cNvPr id="22" name="Text Placeholder 44">
            <a:extLst>
              <a:ext uri="{FF2B5EF4-FFF2-40B4-BE49-F238E27FC236}">
                <a16:creationId xmlns:a16="http://schemas.microsoft.com/office/drawing/2014/main" id="{81AE8B69-AEC4-A943-9813-696D3C2590E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096001" y="5082569"/>
            <a:ext cx="5295899" cy="376157"/>
          </a:xfrm>
        </p:spPr>
        <p:txBody>
          <a:bodyPr>
            <a:normAutofit/>
          </a:bodyPr>
          <a:lstStyle>
            <a:lvl1pPr marL="0" indent="0">
              <a:lnSpc>
                <a:spcPts val="1900"/>
              </a:lnSpc>
              <a:spcBef>
                <a:spcPts val="600"/>
              </a:spcBef>
              <a:buNone/>
              <a:defRPr sz="14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1F0BDEED-86FF-F14E-96F4-450C292F52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3411930" cy="1116014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3BA4B939-07B1-0F48-A480-A75F7D947D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48CC281-A08D-F741-9C1E-1CDF1367B8FF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Slide Number Placeholder 4">
            <a:extLst>
              <a:ext uri="{FF2B5EF4-FFF2-40B4-BE49-F238E27FC236}">
                <a16:creationId xmlns:a16="http://schemas.microsoft.com/office/drawing/2014/main" id="{77B0BDBC-C69B-5844-938C-B8D1798139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C393F3-9D7E-2122-FEA5-A56552D779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313129"/>
            <a:ext cx="949789" cy="365125"/>
          </a:xfr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2391155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-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886D98D-F868-5B4F-B736-4020110E5D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636586"/>
            <a:ext cx="10551391" cy="804152"/>
          </a:xfrm>
        </p:spPr>
        <p:txBody>
          <a:bodyPr anchor="t" anchorCtr="0">
            <a:normAutofit/>
          </a:bodyPr>
          <a:lstStyle>
            <a:lvl1pPr>
              <a:defRPr sz="36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20147C1-05E4-924C-9AA3-7D90271F32EC}"/>
              </a:ext>
            </a:extLst>
          </p:cNvPr>
          <p:cNvSpPr>
            <a:spLocks noGrp="1"/>
          </p:cNvSpPr>
          <p:nvPr>
            <p:ph type="subTitle" idx="11" hasCustomPrompt="1"/>
          </p:nvPr>
        </p:nvSpPr>
        <p:spPr>
          <a:xfrm>
            <a:off x="800100" y="1649637"/>
            <a:ext cx="3367809" cy="325852"/>
          </a:xfrm>
        </p:spPr>
        <p:txBody>
          <a:bodyPr numCol="1">
            <a:normAutofit/>
          </a:bodyPr>
          <a:lstStyle>
            <a:lvl1pPr marL="0" marR="0" indent="0" algn="l" defTabSz="18288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4B4CF2-D4CE-0C45-A65F-FD4632B15227}"/>
              </a:ext>
            </a:extLst>
          </p:cNvPr>
          <p:cNvCxnSpPr>
            <a:cxnSpLocks/>
          </p:cNvCxnSpPr>
          <p:nvPr userDrawn="1"/>
        </p:nvCxnSpPr>
        <p:spPr>
          <a:xfrm>
            <a:off x="800100" y="1975489"/>
            <a:ext cx="10569864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4D9094D5-660A-5149-8448-2787EEF56CC0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412095" y="1649638"/>
            <a:ext cx="3367810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CE49625-BDC5-EE47-96D4-441AB557106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024090" y="1649638"/>
            <a:ext cx="334587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E9DB7CC-6B1E-C147-A4D7-C8BFAD2CA4C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3614" y="2122841"/>
            <a:ext cx="3367809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0" name="Text Placeholder 44">
            <a:extLst>
              <a:ext uri="{FF2B5EF4-FFF2-40B4-BE49-F238E27FC236}">
                <a16:creationId xmlns:a16="http://schemas.microsoft.com/office/drawing/2014/main" id="{D1554987-5F20-6545-A525-4E76BE0943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3614" y="2684332"/>
            <a:ext cx="3367809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FFDBED3-223E-934A-9B8F-7FB7C787877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12095" y="2122841"/>
            <a:ext cx="3367809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2" name="Text Placeholder 44">
            <a:extLst>
              <a:ext uri="{FF2B5EF4-FFF2-40B4-BE49-F238E27FC236}">
                <a16:creationId xmlns:a16="http://schemas.microsoft.com/office/drawing/2014/main" id="{33C431C6-C321-8E46-A0D1-23A596CD19F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12095" y="2684332"/>
            <a:ext cx="3367809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C45849C-9979-5646-A7DE-352449B2AED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030577" y="2122841"/>
            <a:ext cx="3317674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4" name="Text Placeholder 44">
            <a:extLst>
              <a:ext uri="{FF2B5EF4-FFF2-40B4-BE49-F238E27FC236}">
                <a16:creationId xmlns:a16="http://schemas.microsoft.com/office/drawing/2014/main" id="{45690BA4-5725-E74F-A1D7-869ED1F8EFA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30577" y="2684332"/>
            <a:ext cx="3317674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16F0CB9-C4B5-2649-8980-FA7565C48F19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4412095" y="3822149"/>
            <a:ext cx="3389674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F33C7A1-E75B-1041-9E11-8FB4517BF0C8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8030577" y="3822149"/>
            <a:ext cx="331767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EA047395-5AF1-154B-84BC-A80BB529F76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3614" y="4295352"/>
            <a:ext cx="3361323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19" name="Text Placeholder 44">
            <a:extLst>
              <a:ext uri="{FF2B5EF4-FFF2-40B4-BE49-F238E27FC236}">
                <a16:creationId xmlns:a16="http://schemas.microsoft.com/office/drawing/2014/main" id="{636616F2-09F2-E248-95E2-82F70307B48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93614" y="4856843"/>
            <a:ext cx="3361323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86F42B76-74A0-CA4D-8A2B-CE9CA6CACD9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412095" y="4295352"/>
            <a:ext cx="3389674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21" name="Text Placeholder 44">
            <a:extLst>
              <a:ext uri="{FF2B5EF4-FFF2-40B4-BE49-F238E27FC236}">
                <a16:creationId xmlns:a16="http://schemas.microsoft.com/office/drawing/2014/main" id="{1A5A8873-5833-0042-B69A-5883CFD33CB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412095" y="4856843"/>
            <a:ext cx="3389674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826BEB9-8FCF-9A44-AFE7-74CF476995DB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030577" y="4295352"/>
            <a:ext cx="3317673" cy="561491"/>
          </a:xfrm>
        </p:spPr>
        <p:txBody>
          <a:bodyPr/>
          <a:lstStyle>
            <a:lvl1pPr marL="0" indent="0">
              <a:lnSpc>
                <a:spcPts val="1900"/>
              </a:lnSpc>
              <a:spcBef>
                <a:spcPts val="0"/>
              </a:spcBef>
              <a:buNone/>
              <a:defRPr sz="1400" b="1" i="0">
                <a:latin typeface="Lato" panose="020F0502020204030203" pitchFamily="34" charset="77"/>
              </a:defRPr>
            </a:lvl1pPr>
            <a:lvl2pPr marL="0" indent="0">
              <a:lnSpc>
                <a:spcPts val="2000"/>
              </a:lnSpc>
              <a:spcBef>
                <a:spcPts val="500"/>
              </a:spcBef>
              <a:buNone/>
              <a:defRPr sz="1400" b="0" i="1">
                <a:latin typeface="Montserrat" pitchFamily="2" charset="77"/>
              </a:defRPr>
            </a:lvl2pPr>
          </a:lstStyle>
          <a:p>
            <a:pPr lvl="0"/>
            <a:r>
              <a:rPr lang="en-US" dirty="0"/>
              <a:t>Topic or Session Title Goes Here</a:t>
            </a:r>
          </a:p>
          <a:p>
            <a:pPr lvl="0"/>
            <a:r>
              <a:rPr lang="en-US" dirty="0"/>
              <a:t>Up to Two Lines in Length</a:t>
            </a:r>
          </a:p>
        </p:txBody>
      </p:sp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8DF86C0A-B51C-1046-AA0A-EC295FC775F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30577" y="4856843"/>
            <a:ext cx="3317673" cy="748719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400" b="0" i="0">
                <a:latin typeface="Lato" panose="020F0502020204030203" pitchFamily="34" charset="77"/>
              </a:defRPr>
            </a:lvl1pPr>
          </a:lstStyle>
          <a:p>
            <a:pPr lvl="0"/>
            <a:r>
              <a:rPr lang="en-US" dirty="0"/>
              <a:t>Speaker Name, Speaker Title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1B12EA8C-91D6-4847-AF0E-29379345621C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800100" y="3822149"/>
            <a:ext cx="3361323" cy="325852"/>
          </a:xfrm>
        </p:spPr>
        <p:txBody>
          <a:bodyPr>
            <a:normAutofit/>
          </a:bodyPr>
          <a:lstStyle>
            <a:lvl1pPr marL="0" indent="0" algn="l">
              <a:buNone/>
              <a:defRPr sz="1400" b="1" i="0">
                <a:solidFill>
                  <a:srgbClr val="B83A4B"/>
                </a:solidFill>
                <a:latin typeface="Lato" panose="020F0502020204030203" pitchFamily="34" charset="77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0:00 – 0:00AM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D145ACA-AD56-304E-A1B1-C4F73C5F5B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52"/>
            <a:ext cx="12192000" cy="209223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E261855-235B-7B44-8B0F-6C14C1927979}"/>
              </a:ext>
            </a:extLst>
          </p:cNvPr>
          <p:cNvSpPr/>
          <p:nvPr userDrawn="1"/>
        </p:nvSpPr>
        <p:spPr>
          <a:xfrm>
            <a:off x="0" y="-13960"/>
            <a:ext cx="12192000" cy="211532"/>
          </a:xfrm>
          <a:prstGeom prst="rect">
            <a:avLst/>
          </a:prstGeom>
          <a:solidFill>
            <a:srgbClr val="D4D1D1">
              <a:alpha val="2498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794128B-BF4E-3042-9D11-945E0053E6CF}"/>
              </a:ext>
            </a:extLst>
          </p:cNvPr>
          <p:cNvCxnSpPr>
            <a:cxnSpLocks/>
          </p:cNvCxnSpPr>
          <p:nvPr userDrawn="1"/>
        </p:nvCxnSpPr>
        <p:spPr>
          <a:xfrm>
            <a:off x="800100" y="4155271"/>
            <a:ext cx="10569864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lide Number Placeholder 4">
            <a:extLst>
              <a:ext uri="{FF2B5EF4-FFF2-40B4-BE49-F238E27FC236}">
                <a16:creationId xmlns:a16="http://schemas.microsoft.com/office/drawing/2014/main" id="{DA7FDA96-A17A-EC4D-9B84-3B86175DBA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33EB4C82-6026-3E21-8778-9E9AE4988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31822" y="6290974"/>
            <a:ext cx="949789" cy="365125"/>
          </a:xfrm>
          <a:prstGeom prst="rect">
            <a:avLst/>
          </a:prstGeo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3611619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3B1CE3-4FC1-7F40-94E2-3D59AD777F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0F7D61A-F64B-A54D-BB59-664075AAD2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ED873E-EF4A-AA41-879F-A999947DC6EE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303CCF5-F0DF-B84E-B762-8833E6E1EC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878055B4-64D2-A141-8225-4AE43EE0689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964609BC-3782-1B45-B5C9-81147D48F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814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Red">
    <p:bg>
      <p:bgPr>
        <a:gradFill flip="none" rotWithShape="1">
          <a:gsLst>
            <a:gs pos="15000">
              <a:srgbClr val="E04F39"/>
            </a:gs>
            <a:gs pos="50000">
              <a:srgbClr val="AF2D24"/>
            </a:gs>
            <a:gs pos="100000">
              <a:srgbClr val="8C1515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3A20A9C6-B7E0-A14E-8612-799EEFE470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Title Placeholder 1">
            <a:extLst>
              <a:ext uri="{FF2B5EF4-FFF2-40B4-BE49-F238E27FC236}">
                <a16:creationId xmlns:a16="http://schemas.microsoft.com/office/drawing/2014/main" id="{11044DB1-1F1F-F54A-885B-B9A9A1D974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74C6D2D-A81E-9F47-9F5F-69980193212A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17">
            <a:extLst>
              <a:ext uri="{FF2B5EF4-FFF2-40B4-BE49-F238E27FC236}">
                <a16:creationId xmlns:a16="http://schemas.microsoft.com/office/drawing/2014/main" id="{EFE86010-BABE-CC4C-8E81-0811A42633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F24B99E-E59B-F747-895C-734FB9F763B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4435610-EC60-074A-9273-14AEBF58C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115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Blue">
    <p:bg>
      <p:bgPr>
        <a:gradFill>
          <a:gsLst>
            <a:gs pos="50000">
              <a:srgbClr val="006983"/>
            </a:gs>
            <a:gs pos="0">
              <a:srgbClr val="1AA4BC"/>
            </a:gs>
            <a:gs pos="100000">
              <a:srgbClr val="01394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683E79B-0704-6040-823D-63F8162CF19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EFF19B41-64C1-4346-89EC-6088CB0FD1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C9A055E-816F-1843-8943-290D8159EA4B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D13A7343-8C6F-FE42-959D-8729506129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B018488-E202-1341-9069-57504821BF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F4B104F-EFA8-CB43-9203-39906CD71B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935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cture containing ocean floor&#10;&#10;Description automatically generated">
            <a:extLst>
              <a:ext uri="{FF2B5EF4-FFF2-40B4-BE49-F238E27FC236}">
                <a16:creationId xmlns:a16="http://schemas.microsoft.com/office/drawing/2014/main" id="{70EA7885-7931-B24B-8499-67A413547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D4D1D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306401"/>
            <a:ext cx="5199706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rgbClr val="D4D1D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38" name="Graphic 37">
            <a:extLst>
              <a:ext uri="{FF2B5EF4-FFF2-40B4-BE49-F238E27FC236}">
                <a16:creationId xmlns:a16="http://schemas.microsoft.com/office/drawing/2014/main" id="{1ED3813A-8E7E-9F47-972D-2F0D116509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A56DD04E-065E-734C-B575-C9A2A9CDD9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6C59BB-A00D-3740-8531-C0CE85C1DA71}"/>
              </a:ext>
            </a:extLst>
          </p:cNvPr>
          <p:cNvCxnSpPr>
            <a:cxnSpLocks/>
          </p:cNvCxnSpPr>
          <p:nvPr userDrawn="1"/>
        </p:nvCxnSpPr>
        <p:spPr>
          <a:xfrm>
            <a:off x="800100" y="3762332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1697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Purple">
    <p:bg>
      <p:bgPr>
        <a:gradFill>
          <a:gsLst>
            <a:gs pos="50000">
              <a:srgbClr val="877F7A"/>
            </a:gs>
            <a:gs pos="0">
              <a:srgbClr val="B6B1A9"/>
            </a:gs>
            <a:gs pos="100000">
              <a:srgbClr val="54494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D7428E3-8390-A845-9BB2-8625FA4411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463962DC-11C4-EE4E-B407-A6BE2A9773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FD9DC38-50ED-364F-8200-296C6F0AAEA5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882308EF-B172-754F-82A9-C15D20DD8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8DBB6D1-E459-2A41-B4E5-75DC5639450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0E48DE4-5CA8-2649-9A47-01577CE05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688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Orange">
    <p:bg>
      <p:bgPr>
        <a:gradFill>
          <a:gsLst>
            <a:gs pos="38000">
              <a:srgbClr val="F4B12F"/>
            </a:gs>
            <a:gs pos="0">
              <a:srgbClr val="FEDD5C"/>
            </a:gs>
            <a:gs pos="78000">
              <a:srgbClr val="E98300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C5ECA6C5-FDF2-4A45-8223-10F0CF4E7A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C228316B-CE90-414C-9EF5-CC70896BC5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5A5200-D8C2-3D4F-BD62-EE66B1852AE1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305FAE5E-1170-464B-9043-75C93547E3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7AC44568-BE93-894D-9A93-C4BBE62E78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7E59CF0E-4905-2F4E-979E-C7C6BC30B2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5539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reak - Green">
    <p:bg>
      <p:bgPr>
        <a:gradFill>
          <a:gsLst>
            <a:gs pos="50000">
              <a:srgbClr val="59B06D"/>
            </a:gs>
            <a:gs pos="0">
              <a:srgbClr val="8AC751"/>
            </a:gs>
            <a:gs pos="100000">
              <a:srgbClr val="279989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00965A0-BB98-7E46-B035-8A412F69CF8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C66F8C2E-831C-D145-BA5C-83A43BBC19F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FAED9176-3B17-2F46-9F1E-7CCA21A0D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bg1"/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867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2974844-19DE-454E-8098-3A96553F86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15992"/>
            <a:ext cx="10553700" cy="1213729"/>
          </a:xfrm>
          <a:prstGeom prst="rect">
            <a:avLst/>
          </a:prstGeom>
        </p:spPr>
        <p:txBody>
          <a:bodyPr vert="horz" lIns="0" tIns="45720" rIns="91440" bIns="45720" rtlCol="0" anchor="t">
            <a:normAutofit/>
          </a:bodyPr>
          <a:lstStyle>
            <a:lvl1pPr>
              <a:defRPr>
                <a:solidFill>
                  <a:srgbClr val="8C1515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1E5EE6-63F9-5048-909D-64194E342317}"/>
              </a:ext>
            </a:extLst>
          </p:cNvPr>
          <p:cNvCxnSpPr>
            <a:cxnSpLocks/>
          </p:cNvCxnSpPr>
          <p:nvPr userDrawn="1"/>
        </p:nvCxnSpPr>
        <p:spPr>
          <a:xfrm>
            <a:off x="800100" y="2522007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480D6C41-EAB5-5C44-84B5-42A1F749D9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1273091"/>
            <a:ext cx="1460711" cy="1243012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970BDE4-8E2B-624F-A4CB-8953401A87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E5EC8E0-B363-8DD2-7282-98EE75E09E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313129"/>
            <a:ext cx="949789" cy="365125"/>
          </a:xfr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11198051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1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C344577E-F773-6C4C-AE60-FB719D99A4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1110216"/>
            <a:ext cx="1055370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C9BA041-A961-B54B-BD07-995D6718F7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100" y="266701"/>
            <a:ext cx="10553700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8389983-A0A6-C548-B38F-3D123AFC7D3D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BB537D-0377-5545-B569-90793CDE1EC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0" y="1605068"/>
            <a:ext cx="10553700" cy="4452832"/>
          </a:xfrm>
        </p:spPr>
        <p:txBody>
          <a:bodyPr/>
          <a:lstStyle>
            <a:lvl1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20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DFBC5010-DCB3-A04E-8966-BD99F4CA7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F70ACF-36FA-45BF-AFCF-0011B8FBD1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313129"/>
            <a:ext cx="949789" cy="365125"/>
          </a:xfr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2229774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2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05D77D-02D2-0A4A-B662-340A279B302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0100" y="1602938"/>
            <a:ext cx="5157788" cy="445496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8831074-BFE8-E940-B6D2-40437D955E7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29939" y="1602938"/>
            <a:ext cx="5157788" cy="445495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8C6F662-BE8D-574E-9039-3649A47F36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4904" y="1107621"/>
            <a:ext cx="5164831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7B1BD67-B703-304C-B5D8-8E503921F41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4170" y="1107621"/>
            <a:ext cx="5162925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D946FC1E-D9A3-3742-A732-A38CF0B81B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96BBAF-C975-F54C-A45C-3A099A01DC59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6D04B276-E79E-D643-8B65-21EAF4564A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3150AF9-B652-C880-1B73-7626A2A891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31822" y="6290974"/>
            <a:ext cx="949789" cy="365125"/>
          </a:xfrm>
          <a:prstGeom prst="rect">
            <a:avLst/>
          </a:prstGeo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200983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176" userDrawn="1">
          <p15:clr>
            <a:srgbClr val="FBAE40"/>
          </p15:clr>
        </p15:guide>
        <p15:guide id="2" orient="horz" pos="888" userDrawn="1">
          <p15:clr>
            <a:srgbClr val="FBAE40"/>
          </p15:clr>
        </p15:guide>
        <p15:guide id="3" orient="horz" pos="3816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On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540163D6-781A-724D-8FD5-B6254B828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1"/>
            <a:ext cx="6929879" cy="4950264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D7304A26-5011-724E-8C96-DFA08D60CF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0362" y="1107621"/>
            <a:ext cx="3373438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DA0C1017-97FA-6D48-9A0D-090E555BB0D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80363" y="1602470"/>
            <a:ext cx="3373437" cy="445541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4A5F029E-3019-A841-8F95-BDEC2121B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4919F97-4951-B143-AC5E-0B468673D1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128D1B1-345A-8D4A-BEEE-A61D73DC57E2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348808-BD4D-A3B8-CD4F-25BCBF780E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313129"/>
            <a:ext cx="949789" cy="365125"/>
          </a:xfr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15302137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2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B69DD78-AB21-8741-ACA7-AABC6E30C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0100" y="1107622"/>
            <a:ext cx="5143050" cy="3190048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9282E36C-003D-C146-8F50-BAC426D28156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29939" y="1107620"/>
            <a:ext cx="5123861" cy="3190049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7B58ED-6D9B-DC46-8A83-DC202AB3DE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955452"/>
            <a:ext cx="5143050" cy="1102433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9B038D1-16A3-5F4B-8682-B082506EFD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4482939"/>
            <a:ext cx="514305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2372518-BEFC-5C4C-8BF4-241FFDBF093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7422" y="4955452"/>
            <a:ext cx="5143050" cy="1102433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0D4ED423-5F65-2F45-8A11-89BCB42604A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37422" y="4482939"/>
            <a:ext cx="514305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2" name="Slide Number Placeholder 4">
            <a:extLst>
              <a:ext uri="{FF2B5EF4-FFF2-40B4-BE49-F238E27FC236}">
                <a16:creationId xmlns:a16="http://schemas.microsoft.com/office/drawing/2014/main" id="{0212FE08-C85D-224F-8EA5-16D16B6E5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AC849444-48F2-2746-8403-370D87487B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78B2F5-6546-8245-AC5E-2CFAE1D82CEC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F6A12D6-1B20-3C21-B660-4D4CCAF498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31822" y="6290974"/>
            <a:ext cx="949789" cy="365125"/>
          </a:xfrm>
          <a:prstGeom prst="rect">
            <a:avLst/>
          </a:prstGeo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28102074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3 Column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5F7B1B4-B6FD-7D4E-ADAA-028C49AC366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00100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B900D276-A095-C04E-87EF-52D8AB0758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8441375-8C84-C841-911D-88542B35A7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099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1E5F7C37-B244-B142-A9A7-E1FAFB86BDB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4412095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BB74CA02-6ACC-C34A-93C2-F1C4FBF691F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12094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F5CB8DA2-2802-6844-8B57-D6BA2C9B5B7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2094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34" name="Content Placeholder 2">
            <a:extLst>
              <a:ext uri="{FF2B5EF4-FFF2-40B4-BE49-F238E27FC236}">
                <a16:creationId xmlns:a16="http://schemas.microsoft.com/office/drawing/2014/main" id="{BDC9F240-04D8-D943-A30D-C994E4F6D584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8003707" y="1107622"/>
            <a:ext cx="3367810" cy="2814641"/>
          </a:xfrm>
          <a:solidFill>
            <a:schemeClr val="bg1"/>
          </a:solidFill>
        </p:spPr>
        <p:txBody>
          <a:bodyPr/>
          <a:lstStyle>
            <a:lvl1pPr>
              <a:defRPr sz="1600">
                <a:solidFill>
                  <a:srgbClr val="544948"/>
                </a:solidFill>
                <a:latin typeface="Lato" panose="020F0502020204030203" pitchFamily="34" charset="77"/>
              </a:defRPr>
            </a:lvl1pPr>
            <a:lvl2pPr>
              <a:defRPr sz="1600">
                <a:latin typeface="Lato" panose="020F0502020204030203" pitchFamily="34" charset="77"/>
              </a:defRPr>
            </a:lvl2pPr>
            <a:lvl3pPr>
              <a:defRPr sz="1600">
                <a:latin typeface="Lato" panose="020F0502020204030203" pitchFamily="34" charset="77"/>
              </a:defRPr>
            </a:lvl3pPr>
            <a:lvl4pPr>
              <a:defRPr sz="1600">
                <a:latin typeface="Lato" panose="020F0502020204030203" pitchFamily="34" charset="77"/>
              </a:defRPr>
            </a:lvl4pPr>
            <a:lvl5pPr>
              <a:defRPr sz="1600">
                <a:latin typeface="Lato" panose="020F0502020204030203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en-US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DB7BAAD2-9EFA-544C-A721-31CB8385573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003706" y="4601585"/>
            <a:ext cx="3367810" cy="1456300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text style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416148D1-6829-5046-B19C-F0DDDE27D4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3706" y="4104388"/>
            <a:ext cx="3367810" cy="398482"/>
          </a:xfrm>
        </p:spPr>
        <p:txBody>
          <a:bodyPr/>
          <a:lstStyle>
            <a:lvl1pPr>
              <a:defRPr sz="2000">
                <a:solidFill>
                  <a:srgbClr val="B83A4B"/>
                </a:solidFill>
                <a:latin typeface="Lato" panose="020F0502020204030203" pitchFamily="34" charset="77"/>
              </a:defRPr>
            </a:lvl1pPr>
            <a:lvl2pPr>
              <a:defRPr sz="2000">
                <a:latin typeface="Lato" panose="020F0502020204030203" pitchFamily="34" charset="77"/>
              </a:defRPr>
            </a:lvl2pPr>
          </a:lstStyle>
          <a:p>
            <a:pPr lvl="0"/>
            <a:r>
              <a:rPr lang="en-US" dirty="0"/>
              <a:t>Click to edit Subtitle style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2512D667-1F4D-4C45-A1D6-9FCC308BAF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F521415C-0030-704F-A772-071A6A0B44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66701"/>
            <a:ext cx="10596995" cy="632152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BFDB84D-5A88-B346-8D06-F67B3F5DBC5C}"/>
              </a:ext>
            </a:extLst>
          </p:cNvPr>
          <p:cNvCxnSpPr>
            <a:cxnSpLocks/>
          </p:cNvCxnSpPr>
          <p:nvPr userDrawn="1"/>
        </p:nvCxnSpPr>
        <p:spPr>
          <a:xfrm>
            <a:off x="800100" y="927135"/>
            <a:ext cx="10553700" cy="0"/>
          </a:xfrm>
          <a:prstGeom prst="line">
            <a:avLst/>
          </a:prstGeom>
          <a:ln w="9525"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0E5CFC07-F42C-3D8A-4B99-B1292483D7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31822" y="6290974"/>
            <a:ext cx="949789" cy="365125"/>
          </a:xfrm>
          <a:prstGeom prst="rect">
            <a:avLst/>
          </a:prstGeo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3397963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B55E88-9618-8546-B71A-4FEC6AF32A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47701"/>
            <a:ext cx="7563494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099" y="2931546"/>
            <a:ext cx="7563495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941112"/>
            <a:ext cx="7563494" cy="36389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9" y="4306401"/>
            <a:ext cx="7563493" cy="295275"/>
          </a:xfrm>
        </p:spPr>
        <p:txBody>
          <a:bodyPr>
            <a:noAutofit/>
          </a:bodyPr>
          <a:lstStyle>
            <a:lvl1pPr>
              <a:defRPr sz="1600" b="1" i="0">
                <a:solidFill>
                  <a:schemeClr val="bg1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8ED050-40D5-A24F-A212-66DA586E47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47200" y="6156325"/>
            <a:ext cx="2006600" cy="33655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4A1C82-3F0E-A346-9364-ED419CD3E0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099" y="3740943"/>
            <a:ext cx="10553701" cy="45719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24572C5C-451A-2D42-9B95-A15C06558C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9144" y="6156325"/>
            <a:ext cx="1734820" cy="322263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8671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94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B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3A331C5C-6420-3241-B375-D7DF1665889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060F3F50-B70B-0A4F-A874-02AB52479A9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DBB2AB-B342-F240-B6FC-CB3DC589C205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2E89B0A7-796E-2D40-8114-D574C54A70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49EEFA02-258D-3749-8E3E-077DE41B681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5DB91470-C8FF-3147-9809-A86334F4F1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3D8AFCA-FA67-E24E-9495-CCF857DFEA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064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C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03BB824F-06FE-B94E-B537-9D877034B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5B0A1299-0246-3743-AB24-C4602BF86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CB02F77-94C6-5A4F-B43F-1FD34B8E96FD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3E42215A-5E35-6947-8078-831FD9A04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CE188A12-DB61-8748-8225-2639A0A4C4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D1C1B219-B6E0-4145-BFD4-5E71133047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4DBD1A7E-27C8-2242-B24D-C13A92E0EF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60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5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647700"/>
            <a:ext cx="7013041" cy="2199440"/>
          </a:xfrm>
        </p:spPr>
        <p:txBody>
          <a:bodyPr anchor="b">
            <a:normAutofit/>
          </a:bodyPr>
          <a:lstStyle>
            <a:lvl1pPr>
              <a:defRPr sz="48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style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884411"/>
            <a:ext cx="701304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099" y="3845860"/>
            <a:ext cx="7013041" cy="395476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8" y="4241336"/>
            <a:ext cx="7013041" cy="395476"/>
          </a:xfrm>
        </p:spPr>
        <p:txBody>
          <a:bodyPr>
            <a:noAutofit/>
          </a:bodyPr>
          <a:lstStyle>
            <a:lvl1pPr>
              <a:defRPr sz="1800" b="0" i="0">
                <a:solidFill>
                  <a:srgbClr val="8C1515"/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3A191257-6D86-9042-A3D7-71EF3494F1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6ED364AF-F2B9-A44B-8E62-AFF26C49BA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5982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9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6">
    <p:bg>
      <p:bgPr>
        <a:solidFill>
          <a:srgbClr val="D4D1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099" y="487442"/>
            <a:ext cx="6210301" cy="2246574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106C54A2-406A-8E4A-9A2F-D0E47BAE5AA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5947562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E48681D7-BD26-DD4A-83F8-CC4789ACF9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413375"/>
            <a:ext cx="5947564" cy="374254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2D4B77C2-58D8-3547-BE9A-17CA8281CFF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097" y="4806484"/>
            <a:ext cx="5947565" cy="374251"/>
          </a:xfrm>
        </p:spPr>
        <p:txBody>
          <a:bodyPr>
            <a:noAutofit/>
          </a:bodyPr>
          <a:lstStyle>
            <a:lvl1pPr>
              <a:defRPr sz="1200" b="1" i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5D2C9AD-CFDA-224D-8C1F-3CF1600D138A}"/>
              </a:ext>
            </a:extLst>
          </p:cNvPr>
          <p:cNvCxnSpPr>
            <a:cxnSpLocks/>
          </p:cNvCxnSpPr>
          <p:nvPr userDrawn="1"/>
        </p:nvCxnSpPr>
        <p:spPr>
          <a:xfrm>
            <a:off x="0" y="4191000"/>
            <a:ext cx="7340828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2BBD6D63-68E7-7543-862D-BA63B5F68F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2D8E87E-D5FA-C044-B53C-5AD169C3FB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DD1034-BE6B-844F-A01D-A20EB1C237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340826" y="0"/>
            <a:ext cx="4851173" cy="5868988"/>
          </a:xfrm>
          <a:solidFill>
            <a:schemeClr val="bg1"/>
          </a:solidFill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1896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4A - Printable"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A96C29BD-F121-614E-937A-0FE293690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0100" y="638271"/>
            <a:ext cx="6449112" cy="2246574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rgbClr val="8C151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Title which can be up to three lines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325F811-2A79-9F4C-80E3-5C2145650C93}"/>
              </a:ext>
            </a:extLst>
          </p:cNvPr>
          <p:cNvCxnSpPr>
            <a:cxnSpLocks/>
          </p:cNvCxnSpPr>
          <p:nvPr userDrawn="1"/>
        </p:nvCxnSpPr>
        <p:spPr>
          <a:xfrm>
            <a:off x="0" y="5868971"/>
            <a:ext cx="12192000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9">
            <a:extLst>
              <a:ext uri="{FF2B5EF4-FFF2-40B4-BE49-F238E27FC236}">
                <a16:creationId xmlns:a16="http://schemas.microsoft.com/office/drawing/2014/main" id="{0307CEDF-4CC8-4C46-90A5-F713069E13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0100" y="2903265"/>
            <a:ext cx="6553200" cy="505405"/>
          </a:xfrm>
        </p:spPr>
        <p:txBody>
          <a:bodyPr anchor="b">
            <a:no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Subtitle text</a:t>
            </a:r>
          </a:p>
        </p:txBody>
      </p:sp>
      <p:sp>
        <p:nvSpPr>
          <p:cNvPr id="11" name="Text Placeholder 31">
            <a:extLst>
              <a:ext uri="{FF2B5EF4-FFF2-40B4-BE49-F238E27FC236}">
                <a16:creationId xmlns:a16="http://schemas.microsoft.com/office/drawing/2014/main" id="{DA6ACAC8-605D-E446-8124-2464FFFEE1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3836713"/>
            <a:ext cx="6553200" cy="416343"/>
          </a:xfrm>
        </p:spPr>
        <p:txBody>
          <a:bodyPr anchor="t">
            <a:no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Speaker Name / Title / Department</a:t>
            </a:r>
          </a:p>
        </p:txBody>
      </p:sp>
      <p:sp>
        <p:nvSpPr>
          <p:cNvPr id="12" name="Text Placeholder 33">
            <a:extLst>
              <a:ext uri="{FF2B5EF4-FFF2-40B4-BE49-F238E27FC236}">
                <a16:creationId xmlns:a16="http://schemas.microsoft.com/office/drawing/2014/main" id="{89F1CAC4-174C-1A49-952F-43CFDFBEA8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0100" y="4260940"/>
            <a:ext cx="6553200" cy="416337"/>
          </a:xfrm>
        </p:spPr>
        <p:txBody>
          <a:bodyPr>
            <a:noAutofit/>
          </a:bodyPr>
          <a:lstStyle>
            <a:lvl1pPr>
              <a:defRPr sz="1800" b="0" i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  <a:lvl2pPr>
              <a:defRPr>
                <a:solidFill>
                  <a:srgbClr val="00B0F0"/>
                </a:solidFill>
              </a:defRPr>
            </a:lvl2pPr>
            <a:lvl3pPr>
              <a:defRPr>
                <a:solidFill>
                  <a:srgbClr val="00B0F0"/>
                </a:solidFill>
              </a:defRPr>
            </a:lvl3pPr>
            <a:lvl4pPr>
              <a:defRPr>
                <a:solidFill>
                  <a:srgbClr val="00B0F0"/>
                </a:solidFill>
              </a:defRPr>
            </a:lvl4pPr>
            <a:lvl5pPr>
              <a:defRPr>
                <a:solidFill>
                  <a:srgbClr val="00B0F0"/>
                </a:solidFill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54BC1FF8-D33A-DE41-98F5-4A0296A1D1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9786" y="6147835"/>
            <a:ext cx="1734821" cy="331193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E7EDDDB1-E6A1-A041-9067-8A1CEC07BC3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46869" y="6156021"/>
            <a:ext cx="2022942" cy="33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572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32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696" userDrawn="1">
          <p15:clr>
            <a:srgbClr val="FBAE40"/>
          </p15:clr>
        </p15:guide>
        <p15:guide id="4" orient="horz" pos="26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17.svg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D01802-AD12-A14F-B8F8-0BBD77EB8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DFEB2-9325-5E46-8613-F4E89B140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84540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6" r:id="rId2"/>
    <p:sldLayoutId id="2147483691" r:id="rId3"/>
    <p:sldLayoutId id="2147483673" r:id="rId4"/>
    <p:sldLayoutId id="2147483674" r:id="rId5"/>
    <p:sldLayoutId id="2147483675" r:id="rId6"/>
    <p:sldLayoutId id="2147483671" r:id="rId7"/>
    <p:sldLayoutId id="2147483672" r:id="rId8"/>
    <p:sldLayoutId id="2147483680" r:id="rId9"/>
    <p:sldLayoutId id="2147483681" r:id="rId10"/>
    <p:sldLayoutId id="2147483683" r:id="rId11"/>
    <p:sldLayoutId id="2147483682" r:id="rId12"/>
    <p:sldLayoutId id="2147483685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marR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FontTx/>
        <a:buNone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1pPr>
      <a:lvl2pPr marL="457200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2pPr>
      <a:lvl3pPr marL="858838" marR="0" indent="-168275" algn="l" defTabSz="914400" rtl="0" eaLnBrk="1" latinLnBrk="0" hangingPunct="1">
        <a:lnSpc>
          <a:spcPct val="100000"/>
        </a:lnSpc>
        <a:spcBef>
          <a:spcPts val="500"/>
        </a:spcBef>
        <a:spcAft>
          <a:spcPts val="0"/>
        </a:spcAft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3pPr>
      <a:lvl4pPr marL="1316038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4pPr>
      <a:lvl5pPr marL="1662113" indent="-168275" algn="l" defTabSz="914400" rtl="0" eaLnBrk="1" latinLnBrk="0" hangingPunct="1">
        <a:lnSpc>
          <a:spcPct val="10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>
              <a:lumMod val="75000"/>
              <a:lumOff val="25000"/>
            </a:schemeClr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 userDrawn="1">
          <p15:clr>
            <a:srgbClr val="F26B43"/>
          </p15:clr>
        </p15:guide>
        <p15:guide id="2" orient="horz" pos="408" userDrawn="1">
          <p15:clr>
            <a:srgbClr val="F26B43"/>
          </p15:clr>
        </p15:guide>
        <p15:guide id="3" orient="horz" pos="1104" userDrawn="1">
          <p15:clr>
            <a:srgbClr val="F26B43"/>
          </p15:clr>
        </p15:guide>
        <p15:guide id="4" orient="horz" pos="1464" userDrawn="1">
          <p15:clr>
            <a:srgbClr val="F26B43"/>
          </p15:clr>
        </p15:guide>
        <p15:guide id="5" pos="3840" userDrawn="1">
          <p15:clr>
            <a:srgbClr val="F26B43"/>
          </p15:clr>
        </p15:guide>
        <p15:guide id="6" pos="504" userDrawn="1">
          <p15:clr>
            <a:srgbClr val="F26B43"/>
          </p15:clr>
        </p15:guide>
        <p15:guide id="7" pos="7152" userDrawn="1">
          <p15:clr>
            <a:srgbClr val="F26B43"/>
          </p15:clr>
        </p15:guide>
        <p15:guide id="8" orient="horz" pos="3984" userDrawn="1">
          <p15:clr>
            <a:srgbClr val="F26B43"/>
          </p15:clr>
        </p15:guide>
        <p15:guide id="9" orient="horz" pos="4128" userDrawn="1">
          <p15:clr>
            <a:srgbClr val="F26B43"/>
          </p15:clr>
        </p15:guide>
        <p15:guide id="10" orient="horz" pos="3816" userDrawn="1">
          <p15:clr>
            <a:srgbClr val="F26B43"/>
          </p15:clr>
        </p15:guide>
        <p15:guide id="11" pos="43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F486D22-965E-B74F-A14E-E7D480B7E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36586"/>
            <a:ext cx="10553700" cy="1074519"/>
          </a:xfrm>
          <a:prstGeom prst="rect">
            <a:avLst/>
          </a:prstGeom>
        </p:spPr>
        <p:txBody>
          <a:bodyPr vert="horz" lIns="0" tIns="45720" rIns="91440" bIns="45720" rtlCol="0" anchor="b">
            <a:noAutofit/>
          </a:bodyPr>
          <a:lstStyle/>
          <a:p>
            <a:r>
              <a:rPr lang="en-US" dirty="0"/>
              <a:t>Click to edit master title style which can be up to two lines in length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E8ED4D0-A088-4E43-A643-82D02D9DC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0" y="1998482"/>
            <a:ext cx="10553700" cy="399696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400" dirty="0">
              <a:solidFill>
                <a:srgbClr val="544948"/>
              </a:solidFill>
              <a:latin typeface="Lato" panose="020F0502020204030203" pitchFamily="34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28C64E-5A0F-004B-AD71-844ED76B00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defRPr>
            </a:lvl1pPr>
          </a:lstStyle>
          <a:p>
            <a:fld id="{52B60363-7E9F-BF4A-894A-A30319D3939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E82EF3B1-B7F3-6A49-97F8-8CA00A6E0C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88670" y="6361842"/>
            <a:ext cx="643152" cy="212519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FEA25EDF-2A99-C9FD-AF39-74F3B5B91D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31822" y="6290974"/>
            <a:ext cx="949789" cy="365125"/>
          </a:xfrm>
          <a:prstGeom prst="rect">
            <a:avLst/>
          </a:prstGeom>
        </p:spPr>
        <p:txBody>
          <a:bodyPr/>
          <a:lstStyle/>
          <a:p>
            <a:r>
              <a:rPr lang="en-US" sz="1400" b="1" dirty="0">
                <a:solidFill>
                  <a:srgbClr val="0432FF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364059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69" r:id="rId4"/>
    <p:sldLayoutId id="2147483668" r:id="rId5"/>
    <p:sldLayoutId id="2147483663" r:id="rId6"/>
    <p:sldLayoutId id="2147483666" r:id="rId7"/>
    <p:sldLayoutId id="2147483665" r:id="rId8"/>
    <p:sldLayoutId id="2147483667" r:id="rId9"/>
    <p:sldLayoutId id="2147483687" r:id="rId10"/>
    <p:sldLayoutId id="2147483688" r:id="rId11"/>
    <p:sldLayoutId id="2147483689" r:id="rId12"/>
    <p:sldLayoutId id="2147483651" r:id="rId13"/>
    <p:sldLayoutId id="2147483652" r:id="rId14"/>
    <p:sldLayoutId id="2147483660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8C1515"/>
          </a:solidFill>
          <a:latin typeface="Lato" panose="020F0502020204030203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Clr>
          <a:srgbClr val="B83A4B"/>
        </a:buClr>
        <a:buFontTx/>
        <a:buNone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1pPr>
      <a:lvl2pPr marL="466725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2pPr>
      <a:lvl3pPr marL="863600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0000"/>
        <a:buFont typeface="Arial" panose="020B0604020202020204" pitchFamily="34" charset="0"/>
        <a:buChar char="•"/>
        <a:tabLst/>
        <a:defRPr sz="16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3pPr>
      <a:lvl4pPr marL="1320800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4pPr>
      <a:lvl5pPr marL="1665288" indent="-173038" algn="l" defTabSz="914400" rtl="0" eaLnBrk="1" latinLnBrk="0" hangingPunct="1">
        <a:lnSpc>
          <a:spcPct val="120000"/>
        </a:lnSpc>
        <a:spcBef>
          <a:spcPts val="500"/>
        </a:spcBef>
        <a:buClr>
          <a:srgbClr val="B83A4B"/>
        </a:buClr>
        <a:buSzPct val="112000"/>
        <a:buFont typeface="Arial" panose="020B0604020202020204" pitchFamily="34" charset="0"/>
        <a:buChar char="•"/>
        <a:tabLst/>
        <a:defRPr sz="1400" b="0" i="1" kern="1200">
          <a:solidFill>
            <a:schemeClr val="tx1"/>
          </a:solidFill>
          <a:latin typeface="Lato" panose="020F050202020403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indico.bnl.gov/event/32255/overview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ubs.aip.org/aip/acp/article/546/1/313/574958/RHIC-Beam-Loss-Monitor-System-commissioning-in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srhichome.bnl.gov/AP/ap_notes/ap_note_31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srhichome.bnl.gov/AP/ap_notes/ap_note_31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E56FA0-D448-054A-3A76-86AE30605E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0717" y="656691"/>
            <a:ext cx="10172701" cy="224657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Two Rings, One MCR, No Sleep: RHIC Early Commissioning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121BE8-CF19-DFC8-C673-A72F9BCB49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819400" y="6062115"/>
            <a:ext cx="2252193" cy="505405"/>
          </a:xfrm>
        </p:spPr>
        <p:txBody>
          <a:bodyPr/>
          <a:lstStyle/>
          <a:p>
            <a:r>
              <a:rPr lang="en-US" dirty="0">
                <a:solidFill>
                  <a:srgbClr val="8C1515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RHIC Fest </a:t>
            </a:r>
            <a:endParaRPr lang="en-US" dirty="0">
              <a:solidFill>
                <a:srgbClr val="8C1515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D777AC-CF5D-1C24-4A92-F83801BF8A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81895" y="4183077"/>
            <a:ext cx="6553200" cy="41634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8C1515"/>
                </a:solidFill>
              </a:rPr>
              <a:t>Mei Bai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21243A-A98E-2F31-617A-A54AD29A0A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81895" y="4607304"/>
            <a:ext cx="6553200" cy="41633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8C1515"/>
                </a:solidFill>
              </a:rPr>
              <a:t>July 9, 2026</a:t>
            </a:r>
          </a:p>
          <a:p>
            <a:pPr algn="ctr"/>
            <a:endParaRPr lang="en-US" dirty="0">
              <a:solidFill>
                <a:srgbClr val="8C15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962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0E1F6E-79A2-DF3D-F8BE-DC46410F4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0F17E-A837-738D-0D74-9F833089DA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78967B7-E8B1-53C2-0701-DCEC572545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9150" y="981262"/>
            <a:ext cx="5276850" cy="398482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PP working point development 2004</a:t>
            </a:r>
          </a:p>
          <a:p>
            <a:endParaRPr lang="en-US" b="1" dirty="0">
              <a:solidFill>
                <a:srgbClr val="8C1515"/>
              </a:solidFill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1E54555B-B4A9-CC3C-3E57-BEDC5F96A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</p:spPr>
        <p:txBody>
          <a:bodyPr>
            <a:normAutofit/>
          </a:bodyPr>
          <a:lstStyle/>
          <a:p>
            <a:r>
              <a:rPr lang="en-US" dirty="0"/>
              <a:t>The polarized proton:  duck-down to avoid depolarization!</a:t>
            </a:r>
          </a:p>
        </p:txBody>
      </p:sp>
      <p:sp>
        <p:nvSpPr>
          <p:cNvPr id="27" name="AutoShape 3">
            <a:extLst>
              <a:ext uri="{FF2B5EF4-FFF2-40B4-BE49-F238E27FC236}">
                <a16:creationId xmlns:a16="http://schemas.microsoft.com/office/drawing/2014/main" id="{AD60E225-8ED8-2557-65AA-3D1844ED6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795" y="6584950"/>
            <a:ext cx="1168400" cy="395288"/>
          </a:xfrm>
          <a:custGeom>
            <a:avLst/>
            <a:gdLst>
              <a:gd name="T0" fmla="*/ 1054511 w 1293813"/>
              <a:gd name="T1" fmla="*/ 171023 h 457200"/>
              <a:gd name="T2" fmla="*/ 527256 w 1293813"/>
              <a:gd name="T3" fmla="*/ 342046 h 457200"/>
              <a:gd name="T4" fmla="*/ 0 w 1293813"/>
              <a:gd name="T5" fmla="*/ 171023 h 457200"/>
              <a:gd name="T6" fmla="*/ 527256 w 1293813"/>
              <a:gd name="T7" fmla="*/ 0 h 4572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293813"/>
              <a:gd name="T13" fmla="*/ 0 h 457200"/>
              <a:gd name="T14" fmla="*/ 1293813 w 1293813"/>
              <a:gd name="T15" fmla="*/ 457200 h 4572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293813" h="457200">
                <a:moveTo>
                  <a:pt x="0" y="0"/>
                </a:moveTo>
                <a:lnTo>
                  <a:pt x="3597" y="0"/>
                </a:lnTo>
                <a:lnTo>
                  <a:pt x="3597" y="1269"/>
                </a:lnTo>
                <a:lnTo>
                  <a:pt x="0" y="126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B7242269-7B13-929D-B693-D093AB75E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792" y="1757288"/>
            <a:ext cx="5934808" cy="2693188"/>
          </a:xfrm>
          <a:prstGeom prst="rect">
            <a:avLst/>
          </a:prstGeom>
        </p:spPr>
      </p:pic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0352AE4F-65D7-B4FF-A699-DA6BAAC2AEEE}"/>
              </a:ext>
            </a:extLst>
          </p:cNvPr>
          <p:cNvSpPr txBox="1">
            <a:spLocks/>
          </p:cNvSpPr>
          <p:nvPr/>
        </p:nvSpPr>
        <p:spPr>
          <a:xfrm>
            <a:off x="6096000" y="4450476"/>
            <a:ext cx="5323433" cy="9739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B83A4B"/>
              </a:buClr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66725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636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208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5288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>
                <a:solidFill>
                  <a:srgbClr val="8C1515"/>
                </a:solidFill>
              </a:rPr>
              <a:t>Clearly shows the benefit of store working point below 7/10 resonance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11583D-258D-C4D1-69D1-0E372927A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24" y="1340747"/>
            <a:ext cx="4629467" cy="165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AC9612-3A9E-8975-8A64-3E1BCBBB4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23" y="2823866"/>
            <a:ext cx="4390468" cy="3978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 Box 61">
            <a:extLst>
              <a:ext uri="{FF2B5EF4-FFF2-40B4-BE49-F238E27FC236}">
                <a16:creationId xmlns:a16="http://schemas.microsoft.com/office/drawing/2014/main" id="{B28CD9FC-C401-F77B-66E2-95022D75F7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3694" y="5823513"/>
            <a:ext cx="24791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b="1" dirty="0">
                <a:solidFill>
                  <a:srgbClr val="8C1515"/>
                </a:solidFill>
              </a:rPr>
              <a:t>good for Beam lifetime, </a:t>
            </a:r>
          </a:p>
          <a:p>
            <a:r>
              <a:rPr lang="en-US" altLang="en-US" b="1" dirty="0">
                <a:solidFill>
                  <a:srgbClr val="8C1515"/>
                </a:solidFill>
              </a:rPr>
              <a:t>but bad for polarization</a:t>
            </a:r>
          </a:p>
        </p:txBody>
      </p:sp>
      <p:sp>
        <p:nvSpPr>
          <p:cNvPr id="10" name="Line 62">
            <a:extLst>
              <a:ext uri="{FF2B5EF4-FFF2-40B4-BE49-F238E27FC236}">
                <a16:creationId xmlns:a16="http://schemas.microsoft.com/office/drawing/2014/main" id="{25E7509E-F7B9-1768-0CA5-3CA44D03EA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98346" y="4950346"/>
            <a:ext cx="946053" cy="973912"/>
          </a:xfrm>
          <a:prstGeom prst="line">
            <a:avLst/>
          </a:prstGeom>
          <a:noFill/>
          <a:ln w="38100">
            <a:solidFill>
              <a:srgbClr val="B8860B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15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8063CD-029F-1E86-1DDD-908CE44C4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DB5E1E5-1433-F940-B35E-24C5B7A98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polarized proton:  duck-down to avoid depolarization!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0026E-B233-AA3C-412B-DE9C17471C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05C475D-0669-D00B-853E-D381341B8D10}"/>
              </a:ext>
            </a:extLst>
          </p:cNvPr>
          <p:cNvSpPr txBox="1">
            <a:spLocks/>
          </p:cNvSpPr>
          <p:nvPr/>
        </p:nvSpPr>
        <p:spPr>
          <a:xfrm>
            <a:off x="857250" y="1062019"/>
            <a:ext cx="2286000" cy="37623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B83A4B"/>
              </a:buClr>
              <a:buFontTx/>
              <a:buNone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66725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636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208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5288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400" dirty="0">
                <a:solidFill>
                  <a:srgbClr val="8C1515"/>
                </a:solidFill>
              </a:rPr>
              <a:t>PP 2004</a:t>
            </a:r>
          </a:p>
        </p:txBody>
      </p:sp>
      <p:graphicFrame>
        <p:nvGraphicFramePr>
          <p:cNvPr id="5" name="Object 35">
            <a:extLst>
              <a:ext uri="{FF2B5EF4-FFF2-40B4-BE49-F238E27FC236}">
                <a16:creationId xmlns:a16="http://schemas.microsoft.com/office/drawing/2014/main" id="{B501F8B9-9B11-FB48-DC95-728CF280D3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32839" y="1232986"/>
          <a:ext cx="7593013" cy="496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6280150" imgH="4102100" progId="Paint.Picture">
                  <p:embed/>
                </p:oleObj>
              </mc:Choice>
              <mc:Fallback>
                <p:oleObj name="Bitmap Image" r:id="rId3" imgW="6280150" imgH="4102100" progId="Paint.Picture">
                  <p:embed/>
                  <p:pic>
                    <p:nvPicPr>
                      <p:cNvPr id="5" name="Object 35">
                        <a:extLst>
                          <a:ext uri="{FF2B5EF4-FFF2-40B4-BE49-F238E27FC236}">
                            <a16:creationId xmlns:a16="http://schemas.microsoft.com/office/drawing/2014/main" id="{B501F8B9-9B11-FB48-DC95-728CF280D3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2839" y="1232986"/>
                        <a:ext cx="7593013" cy="4960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36">
            <a:extLst>
              <a:ext uri="{FF2B5EF4-FFF2-40B4-BE49-F238E27FC236}">
                <a16:creationId xmlns:a16="http://schemas.microsoft.com/office/drawing/2014/main" id="{5C906D66-0162-EAF7-84BE-9A213F61D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9264" y="6251076"/>
            <a:ext cx="394325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8C1515"/>
                </a:solidFill>
              </a:rPr>
              <a:t>Time from the beginning of the ramp [s]</a:t>
            </a:r>
          </a:p>
        </p:txBody>
      </p:sp>
      <p:sp>
        <p:nvSpPr>
          <p:cNvPr id="9" name="Text Box 37">
            <a:extLst>
              <a:ext uri="{FF2B5EF4-FFF2-40B4-BE49-F238E27FC236}">
                <a16:creationId xmlns:a16="http://schemas.microsoft.com/office/drawing/2014/main" id="{0E030EB6-3CA4-C9AA-DB40-515B5B852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2314" y="5222374"/>
            <a:ext cx="8493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flattop</a:t>
            </a:r>
          </a:p>
          <a:p>
            <a:r>
              <a:rPr lang="en-US" altLang="en-US">
                <a:sym typeface="Symbol" pitchFamily="2" charset="2"/>
              </a:rPr>
              <a:t></a:t>
            </a:r>
            <a:r>
              <a:rPr lang="en-US" altLang="en-US"/>
              <a:t>*=2m</a:t>
            </a:r>
          </a:p>
        </p:txBody>
      </p:sp>
      <p:sp>
        <p:nvSpPr>
          <p:cNvPr id="19" name="Text Box 38">
            <a:extLst>
              <a:ext uri="{FF2B5EF4-FFF2-40B4-BE49-F238E27FC236}">
                <a16:creationId xmlns:a16="http://schemas.microsoft.com/office/drawing/2014/main" id="{D5C61702-FEFE-6F01-6DF6-64F003CE3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839" y="5381124"/>
            <a:ext cx="8493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ym typeface="Symbol" pitchFamily="2" charset="2"/>
              </a:rPr>
              <a:t></a:t>
            </a:r>
            <a:r>
              <a:rPr lang="en-US" altLang="en-US"/>
              <a:t>*=1m</a:t>
            </a:r>
          </a:p>
        </p:txBody>
      </p:sp>
      <p:sp>
        <p:nvSpPr>
          <p:cNvPr id="20" name="Line 39">
            <a:extLst>
              <a:ext uri="{FF2B5EF4-FFF2-40B4-BE49-F238E27FC236}">
                <a16:creationId xmlns:a16="http://schemas.microsoft.com/office/drawing/2014/main" id="{DA0B663E-3B2F-3950-45E8-2E2FBC1FBBD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92089" y="5481136"/>
            <a:ext cx="40005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40">
            <a:extLst>
              <a:ext uri="{FF2B5EF4-FFF2-40B4-BE49-F238E27FC236}">
                <a16:creationId xmlns:a16="http://schemas.microsoft.com/office/drawing/2014/main" id="{F38D83E6-1263-213D-0E6C-99B7198F8C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835189" y="5443036"/>
            <a:ext cx="581025" cy="123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Text Box 41">
            <a:extLst>
              <a:ext uri="{FF2B5EF4-FFF2-40B4-BE49-F238E27FC236}">
                <a16:creationId xmlns:a16="http://schemas.microsoft.com/office/drawing/2014/main" id="{CAA65DCF-6BAE-FDB2-DEF9-1B7F228588E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9315140" y="3282727"/>
            <a:ext cx="249132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rgbClr val="8C1515"/>
                </a:solidFill>
              </a:rPr>
              <a:t>Measured </a:t>
            </a:r>
            <a:r>
              <a:rPr lang="en-US" altLang="en-US" dirty="0" err="1">
                <a:solidFill>
                  <a:srgbClr val="8C1515"/>
                </a:solidFill>
              </a:rPr>
              <a:t>betatron</a:t>
            </a:r>
            <a:r>
              <a:rPr lang="en-US" altLang="en-US" dirty="0">
                <a:solidFill>
                  <a:srgbClr val="8C1515"/>
                </a:solidFill>
              </a:rPr>
              <a:t> tune</a:t>
            </a:r>
          </a:p>
        </p:txBody>
      </p:sp>
      <p:sp>
        <p:nvSpPr>
          <p:cNvPr id="23" name="Text Box 42">
            <a:extLst>
              <a:ext uri="{FF2B5EF4-FFF2-40B4-BE49-F238E27FC236}">
                <a16:creationId xmlns:a16="http://schemas.microsoft.com/office/drawing/2014/main" id="{CC649194-EDF5-FEB0-92B0-8FC45A392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6314" y="1840999"/>
            <a:ext cx="1479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FF9900"/>
                </a:solidFill>
              </a:rPr>
              <a:t>Yellow tunes</a:t>
            </a:r>
          </a:p>
        </p:txBody>
      </p:sp>
      <p:sp>
        <p:nvSpPr>
          <p:cNvPr id="24" name="Text Box 43">
            <a:extLst>
              <a:ext uri="{FF2B5EF4-FFF2-40B4-BE49-F238E27FC236}">
                <a16:creationId xmlns:a16="http://schemas.microsoft.com/office/drawing/2014/main" id="{4F7DCE98-3837-721E-B3ED-E0CF1B5E7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0614" y="2907799"/>
            <a:ext cx="1263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0000CC"/>
                </a:solidFill>
              </a:rPr>
              <a:t>Blue tunes</a:t>
            </a:r>
          </a:p>
        </p:txBody>
      </p:sp>
      <p:sp>
        <p:nvSpPr>
          <p:cNvPr id="25" name="Line 44">
            <a:extLst>
              <a:ext uri="{FF2B5EF4-FFF2-40B4-BE49-F238E27FC236}">
                <a16:creationId xmlns:a16="http://schemas.microsoft.com/office/drawing/2014/main" id="{4092F74D-B06D-49DE-A9A6-3C76DD804E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15889" y="1994986"/>
            <a:ext cx="923925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45">
            <a:extLst>
              <a:ext uri="{FF2B5EF4-FFF2-40B4-BE49-F238E27FC236}">
                <a16:creationId xmlns:a16="http://schemas.microsoft.com/office/drawing/2014/main" id="{577AE5D7-F1E6-1F8E-65E8-26E77B4E2DC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20664" y="2071186"/>
            <a:ext cx="838200" cy="35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46">
            <a:extLst>
              <a:ext uri="{FF2B5EF4-FFF2-40B4-BE49-F238E27FC236}">
                <a16:creationId xmlns:a16="http://schemas.microsoft.com/office/drawing/2014/main" id="{6D6BC6D9-BBC5-2CCD-1986-DDCD043095B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377489" y="2709361"/>
            <a:ext cx="85725" cy="31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47">
            <a:extLst>
              <a:ext uri="{FF2B5EF4-FFF2-40B4-BE49-F238E27FC236}">
                <a16:creationId xmlns:a16="http://schemas.microsoft.com/office/drawing/2014/main" id="{522FB92E-B0C2-184C-200D-4527E9B6456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48939" y="1966411"/>
            <a:ext cx="609600" cy="1038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Text Box 48">
            <a:extLst>
              <a:ext uri="{FF2B5EF4-FFF2-40B4-BE49-F238E27FC236}">
                <a16:creationId xmlns:a16="http://schemas.microsoft.com/office/drawing/2014/main" id="{B58D1B91-17A3-924D-6F51-E0CE12E57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864" y="3368174"/>
            <a:ext cx="32226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en-US" dirty="0">
                <a:solidFill>
                  <a:srgbClr val="008080"/>
                </a:solidFill>
              </a:rPr>
              <a:t> </a:t>
            </a:r>
            <a:r>
              <a:rPr lang="en-US" altLang="en-US" dirty="0">
                <a:solidFill>
                  <a:srgbClr val="00808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No beam loss while crossing</a:t>
            </a:r>
          </a:p>
          <a:p>
            <a:r>
              <a:rPr lang="en-US" altLang="en-US" dirty="0">
                <a:solidFill>
                  <a:srgbClr val="00808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7</a:t>
            </a:r>
            <a:r>
              <a:rPr lang="en-US" altLang="en-US" baseline="30000" dirty="0">
                <a:solidFill>
                  <a:srgbClr val="00808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</a:t>
            </a:r>
            <a:r>
              <a:rPr lang="en-US" altLang="en-US" dirty="0">
                <a:solidFill>
                  <a:srgbClr val="00808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order resonance at 0.717</a:t>
            </a:r>
          </a:p>
        </p:txBody>
      </p:sp>
      <p:sp>
        <p:nvSpPr>
          <p:cNvPr id="30" name="Text Box 49">
            <a:extLst>
              <a:ext uri="{FF2B5EF4-FFF2-40B4-BE49-F238E27FC236}">
                <a16:creationId xmlns:a16="http://schemas.microsoft.com/office/drawing/2014/main" id="{1C839419-9699-F6EB-9CFA-1C61FC712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5339" y="4046036"/>
            <a:ext cx="34988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en-US" altLang="en-US">
                <a:solidFill>
                  <a:srgbClr val="00808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Other than the desired tune </a:t>
            </a:r>
          </a:p>
          <a:p>
            <a:r>
              <a:rPr lang="en-US" altLang="en-US">
                <a:solidFill>
                  <a:srgbClr val="00808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swing from (0.72,0.73) to </a:t>
            </a:r>
          </a:p>
          <a:p>
            <a:r>
              <a:rPr lang="en-US" altLang="en-US">
                <a:solidFill>
                  <a:srgbClr val="00808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(0.68,0.69), No significant </a:t>
            </a:r>
          </a:p>
          <a:p>
            <a:r>
              <a:rPr lang="en-US" altLang="en-US">
                <a:solidFill>
                  <a:srgbClr val="00808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tunes variations along the ramp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48CFA9D-49EB-2F21-2AC6-E4E6647B33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338725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B3C40C-D66D-C787-FE92-F1281194A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63EAC-1DC5-D84B-F893-22273CD8C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8C8FDAE-5E85-7AA3-0620-69C1F5C4D0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460" y="1249398"/>
            <a:ext cx="6141609" cy="398482"/>
          </a:xfrm>
        </p:spPr>
        <p:txBody>
          <a:bodyPr/>
          <a:lstStyle/>
          <a:p>
            <a:r>
              <a:rPr lang="en-US" dirty="0"/>
              <a:t>One of the many tense and exciting moments in MCR!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35EC3B0F-49A3-6CD1-A545-07CC1FFA4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Those memorable moments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0737769-E1C4-54D8-9473-4BD83D007653}"/>
              </a:ext>
            </a:extLst>
          </p:cNvPr>
          <p:cNvCxnSpPr>
            <a:cxnSpLocks/>
          </p:cNvCxnSpPr>
          <p:nvPr/>
        </p:nvCxnSpPr>
        <p:spPr>
          <a:xfrm>
            <a:off x="6840414" y="2013984"/>
            <a:ext cx="0" cy="3544782"/>
          </a:xfrm>
          <a:prstGeom prst="line">
            <a:avLst/>
          </a:prstGeom>
          <a:ln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715285C-2BEB-6CAF-1EB0-A72BD22672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2013984"/>
            <a:ext cx="5600700" cy="3733800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1F5ED8D5-735D-D8F6-2F05-9FBC801D2B1D}"/>
              </a:ext>
            </a:extLst>
          </p:cNvPr>
          <p:cNvSpPr txBox="1">
            <a:spLocks/>
          </p:cNvSpPr>
          <p:nvPr/>
        </p:nvSpPr>
        <p:spPr>
          <a:xfrm>
            <a:off x="7335717" y="1201602"/>
            <a:ext cx="4240823" cy="39848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B83A4B"/>
              </a:buClr>
              <a:buFontTx/>
              <a:buNone/>
              <a:defRPr sz="2000" kern="1200">
                <a:solidFill>
                  <a:srgbClr val="B83A4B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66725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636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208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5288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Place the right bet!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DB1CF7-F3EF-2C37-9670-982A12901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693" y="1722677"/>
            <a:ext cx="4492869" cy="43758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48D741-349A-6662-AF38-7B4BCCA68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8334" y="1981203"/>
            <a:ext cx="1442555" cy="11723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6941802-071A-8EA3-9D80-BDF9158C9B8B}"/>
              </a:ext>
            </a:extLst>
          </p:cNvPr>
          <p:cNvSpPr txBox="1"/>
          <p:nvPr/>
        </p:nvSpPr>
        <p:spPr>
          <a:xfrm>
            <a:off x="8347128" y="1992889"/>
            <a:ext cx="1337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B83A4B"/>
                </a:solidFill>
              </a:rPr>
              <a:t>The winner!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7A8D716A-EA27-685A-A337-ECEB71633B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AC5DF1-BB01-42D1-9831-7A0AFF9BF080}"/>
              </a:ext>
            </a:extLst>
          </p:cNvPr>
          <p:cNvSpPr txBox="1"/>
          <p:nvPr/>
        </p:nvSpPr>
        <p:spPr>
          <a:xfrm>
            <a:off x="2814298" y="5759990"/>
            <a:ext cx="12486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8C1515"/>
                </a:solidFill>
              </a:rPr>
              <a:t>AI generated</a:t>
            </a:r>
          </a:p>
        </p:txBody>
      </p:sp>
    </p:spTree>
    <p:extLst>
      <p:ext uri="{BB962C8B-B14F-4D97-AF65-F5344CB8AC3E}">
        <p14:creationId xmlns:p14="http://schemas.microsoft.com/office/powerpoint/2010/main" val="1409563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4F0ED76-26B1-A312-0A04-9747023B0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amazing team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A7132-5CD6-312B-825A-19E16505B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34490" y="6282824"/>
            <a:ext cx="5852160" cy="365125"/>
          </a:xfrm>
        </p:spPr>
        <p:txBody>
          <a:bodyPr/>
          <a:lstStyle/>
          <a:p>
            <a:r>
              <a:rPr lang="en-US"/>
              <a:t>RHIC Fest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60D83E-0A59-DF8A-45C5-7C1F236D59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42F512-2A51-5730-98A9-A37707C3A7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744"/>
          <a:stretch>
            <a:fillRect/>
          </a:stretch>
        </p:blipFill>
        <p:spPr>
          <a:xfrm>
            <a:off x="3470000" y="1120000"/>
            <a:ext cx="5952000" cy="3939113"/>
          </a:xfrm>
          <a:prstGeom prst="roundRect">
            <a:avLst>
              <a:gd name="adj" fmla="val 5000"/>
            </a:avLst>
          </a:prstGeom>
          <a:ln w="19050">
            <a:solidFill>
              <a:srgbClr val="FFFFFF"/>
            </a:solidFill>
          </a:ln>
          <a:effectLst>
            <a:outerShdw blurRad="60000" dist="38100" dir="5400000" rotWithShape="0">
              <a:srgbClr val="000000">
                <a:alpha val="34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F28E14D-59C4-BAC2-67D1-EBE4190C0B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400" r="34404" b="7137"/>
          <a:stretch>
            <a:fillRect/>
          </a:stretch>
        </p:blipFill>
        <p:spPr>
          <a:xfrm>
            <a:off x="320000" y="1120000"/>
            <a:ext cx="3020000" cy="1853897"/>
          </a:xfrm>
          <a:prstGeom prst="roundRect">
            <a:avLst>
              <a:gd name="adj" fmla="val 5000"/>
            </a:avLst>
          </a:prstGeom>
          <a:ln w="19050">
            <a:solidFill>
              <a:srgbClr val="FFFFFF"/>
            </a:solidFill>
          </a:ln>
          <a:effectLst>
            <a:outerShdw blurRad="60000" dist="38100" dir="5400000" rotWithShape="0">
              <a:srgbClr val="000000">
                <a:alpha val="34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7F990A-53CA-6AF1-9F55-1690B16A2B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332" b="52615"/>
          <a:stretch>
            <a:fillRect/>
          </a:stretch>
        </p:blipFill>
        <p:spPr>
          <a:xfrm>
            <a:off x="320000" y="3103897"/>
            <a:ext cx="3020000" cy="2020067"/>
          </a:xfrm>
          <a:prstGeom prst="roundRect">
            <a:avLst>
              <a:gd name="adj" fmla="val 5000"/>
            </a:avLst>
          </a:prstGeom>
          <a:ln w="19050">
            <a:solidFill>
              <a:srgbClr val="FFFFFF"/>
            </a:solidFill>
          </a:ln>
          <a:effectLst>
            <a:outerShdw blurRad="60000" dist="38100" dir="5400000" rotWithShape="0">
              <a:srgbClr val="000000">
                <a:alpha val="34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3B129A-6683-5923-34B0-A07EB15DCD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542" t="17609" b="54194"/>
          <a:stretch>
            <a:fillRect/>
          </a:stretch>
        </p:blipFill>
        <p:spPr>
          <a:xfrm>
            <a:off x="320000" y="5253964"/>
            <a:ext cx="3020000" cy="1265717"/>
          </a:xfrm>
          <a:prstGeom prst="roundRect">
            <a:avLst>
              <a:gd name="adj" fmla="val 5000"/>
            </a:avLst>
          </a:prstGeom>
          <a:ln w="19050">
            <a:solidFill>
              <a:srgbClr val="FFFFFF"/>
            </a:solidFill>
          </a:ln>
          <a:effectLst>
            <a:outerShdw blurRad="60000" dist="38100" dir="5400000" rotWithShape="0">
              <a:srgbClr val="000000">
                <a:alpha val="34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143302-9929-38D5-2066-7DF3AACF6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2000" y="1120000"/>
            <a:ext cx="2320000" cy="1757576"/>
          </a:xfrm>
          <a:prstGeom prst="roundRect">
            <a:avLst>
              <a:gd name="adj" fmla="val 5000"/>
            </a:avLst>
          </a:prstGeom>
          <a:ln w="19050">
            <a:solidFill>
              <a:srgbClr val="FFFFFF"/>
            </a:solidFill>
          </a:ln>
          <a:effectLst>
            <a:outerShdw blurRad="60000" dist="38100" dir="5400000" rotWithShape="0">
              <a:srgbClr val="000000">
                <a:alpha val="34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ED5C303-4EFB-CFEE-C379-9C1011CDAC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70000" y="5189113"/>
            <a:ext cx="5952000" cy="1350272"/>
          </a:xfrm>
          <a:prstGeom prst="roundRect">
            <a:avLst>
              <a:gd name="adj" fmla="val 5000"/>
            </a:avLst>
          </a:prstGeom>
          <a:ln w="19050">
            <a:solidFill>
              <a:srgbClr val="FFFFFF"/>
            </a:solidFill>
          </a:ln>
          <a:effectLst>
            <a:outerShdw blurRad="60000" dist="38100" dir="5400000" rotWithShape="0">
              <a:srgbClr val="000000">
                <a:alpha val="34000"/>
              </a:srgb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0134F12-BCC5-D10F-BA3E-7BB628447F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52000" y="3007576"/>
            <a:ext cx="2320000" cy="3531202"/>
          </a:xfrm>
          <a:prstGeom prst="roundRect">
            <a:avLst>
              <a:gd name="adj" fmla="val 5000"/>
            </a:avLst>
          </a:prstGeom>
          <a:ln w="19050">
            <a:solidFill>
              <a:srgbClr val="FFFFFF"/>
            </a:solidFill>
          </a:ln>
          <a:effectLst>
            <a:outerShdw blurRad="60000" dist="38100" dir="5400000" rotWithShape="0">
              <a:srgbClr val="000000">
                <a:alpha val="3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1179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447137-1EE3-B7D0-D5E8-310137C58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654" y="266701"/>
            <a:ext cx="105537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8C1515"/>
                </a:solidFill>
              </a:rPr>
              <a:t>The Early Commissioning of RHIC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9C1E7-D990-3EE4-34A6-73BDBB4359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2CD31-704F-9BF8-BB38-173149749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>
                <a:solidFill>
                  <a:srgbClr val="595959"/>
                </a:solidFill>
              </a:rPr>
              <a:pPr/>
              <a:t>2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DF00AF-C102-4E07-FF0D-EAF67AC580CB}"/>
              </a:ext>
            </a:extLst>
          </p:cNvPr>
          <p:cNvCxnSpPr>
            <a:cxnSpLocks/>
          </p:cNvCxnSpPr>
          <p:nvPr/>
        </p:nvCxnSpPr>
        <p:spPr>
          <a:xfrm flipV="1">
            <a:off x="1572844" y="3122722"/>
            <a:ext cx="9466385" cy="45612"/>
          </a:xfrm>
          <a:prstGeom prst="line">
            <a:avLst/>
          </a:prstGeom>
          <a:ln w="57150">
            <a:gradFill>
              <a:gsLst>
                <a:gs pos="0">
                  <a:srgbClr val="FFFF00"/>
                </a:gs>
                <a:gs pos="100000">
                  <a:srgbClr val="0432FF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1D6996D-4403-6528-432C-FB0017CE68C5}"/>
              </a:ext>
            </a:extLst>
          </p:cNvPr>
          <p:cNvSpPr txBox="1"/>
          <p:nvPr/>
        </p:nvSpPr>
        <p:spPr>
          <a:xfrm>
            <a:off x="1828944" y="3491544"/>
            <a:ext cx="755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>
                <a:solidFill>
                  <a:srgbClr val="8C1515"/>
                </a:solidFill>
              </a:rPr>
              <a:t>1999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72E35B-D9CB-F3A5-F5EF-41DC28ECF853}"/>
              </a:ext>
            </a:extLst>
          </p:cNvPr>
          <p:cNvSpPr txBox="1"/>
          <p:nvPr/>
        </p:nvSpPr>
        <p:spPr>
          <a:xfrm>
            <a:off x="2171071" y="1499868"/>
            <a:ext cx="36975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8C1515"/>
                </a:solidFill>
              </a:rPr>
              <a:t>First Gold collisions</a:t>
            </a:r>
          </a:p>
          <a:p>
            <a:pPr algn="ctr"/>
            <a:r>
              <a:rPr lang="en-US" sz="2000" b="1" dirty="0">
                <a:solidFill>
                  <a:srgbClr val="8C1515"/>
                </a:solidFill>
              </a:rPr>
              <a:t>“We are crossing into a new frontier of scientific inquiry!”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4BB1AF-1C5A-2E7D-89D3-C36E618C4A17}"/>
              </a:ext>
            </a:extLst>
          </p:cNvPr>
          <p:cNvSpPr txBox="1"/>
          <p:nvPr/>
        </p:nvSpPr>
        <p:spPr>
          <a:xfrm>
            <a:off x="5081667" y="3986220"/>
            <a:ext cx="33940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8C1515"/>
                </a:solidFill>
              </a:rPr>
              <a:t>First PP collisions</a:t>
            </a:r>
          </a:p>
          <a:p>
            <a:pPr algn="ctr"/>
            <a:r>
              <a:rPr lang="en-US" sz="2000" b="1">
                <a:solidFill>
                  <a:srgbClr val="8C1515"/>
                </a:solidFill>
              </a:rPr>
              <a:t>The start of RHIC spin physics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25B04A7-8E4C-AD9B-6FDE-46F757739337}"/>
              </a:ext>
            </a:extLst>
          </p:cNvPr>
          <p:cNvSpPr/>
          <p:nvPr/>
        </p:nvSpPr>
        <p:spPr>
          <a:xfrm>
            <a:off x="2132827" y="3025924"/>
            <a:ext cx="265598" cy="247023"/>
          </a:xfrm>
          <a:prstGeom prst="ellipse">
            <a:avLst/>
          </a:prstGeom>
          <a:solidFill>
            <a:srgbClr val="FF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96927A0-75FD-94FD-156F-9AA80037E92F}"/>
              </a:ext>
            </a:extLst>
          </p:cNvPr>
          <p:cNvSpPr/>
          <p:nvPr/>
        </p:nvSpPr>
        <p:spPr>
          <a:xfrm>
            <a:off x="3754261" y="3013434"/>
            <a:ext cx="265598" cy="247023"/>
          </a:xfrm>
          <a:prstGeom prst="ellipse">
            <a:avLst/>
          </a:prstGeom>
          <a:solidFill>
            <a:srgbClr val="FF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E03EAB0-A3AA-FD18-2CA2-0F27411618A5}"/>
              </a:ext>
            </a:extLst>
          </p:cNvPr>
          <p:cNvSpPr/>
          <p:nvPr/>
        </p:nvSpPr>
        <p:spPr>
          <a:xfrm>
            <a:off x="6553288" y="3019350"/>
            <a:ext cx="265598" cy="247023"/>
          </a:xfrm>
          <a:prstGeom prst="ellipse">
            <a:avLst/>
          </a:prstGeom>
          <a:solidFill>
            <a:srgbClr val="FF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0F3F27A-BF40-281D-2919-CB2CEF431A31}"/>
              </a:ext>
            </a:extLst>
          </p:cNvPr>
          <p:cNvSpPr txBox="1"/>
          <p:nvPr/>
        </p:nvSpPr>
        <p:spPr>
          <a:xfrm>
            <a:off x="3509392" y="2516196"/>
            <a:ext cx="755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>
                <a:solidFill>
                  <a:srgbClr val="8C1515"/>
                </a:solidFill>
              </a:rPr>
              <a:t>2000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7651F6A-45E8-20BD-78F2-9FE14EA14186}"/>
              </a:ext>
            </a:extLst>
          </p:cNvPr>
          <p:cNvSpPr txBox="1"/>
          <p:nvPr/>
        </p:nvSpPr>
        <p:spPr>
          <a:xfrm>
            <a:off x="5983714" y="3554004"/>
            <a:ext cx="14125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>
                <a:solidFill>
                  <a:srgbClr val="8C1515"/>
                </a:solidFill>
              </a:rPr>
              <a:t>2001-2002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236C4FF-4289-99DB-B5DC-CD914504B289}"/>
              </a:ext>
            </a:extLst>
          </p:cNvPr>
          <p:cNvSpPr/>
          <p:nvPr/>
        </p:nvSpPr>
        <p:spPr>
          <a:xfrm>
            <a:off x="9617914" y="3000944"/>
            <a:ext cx="265598" cy="247023"/>
          </a:xfrm>
          <a:prstGeom prst="ellipse">
            <a:avLst/>
          </a:prstGeom>
          <a:solidFill>
            <a:srgbClr val="FFD7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ED5249-020F-9DD2-ABA2-189C098BC51E}"/>
              </a:ext>
            </a:extLst>
          </p:cNvPr>
          <p:cNvSpPr txBox="1"/>
          <p:nvPr/>
        </p:nvSpPr>
        <p:spPr>
          <a:xfrm>
            <a:off x="9268114" y="2518695"/>
            <a:ext cx="75533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>
                <a:solidFill>
                  <a:srgbClr val="8C1515"/>
                </a:solidFill>
              </a:rPr>
              <a:t>2004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ABD7E6B-E04A-41A3-2599-9ABD863C7D4F}"/>
              </a:ext>
            </a:extLst>
          </p:cNvPr>
          <p:cNvSpPr txBox="1"/>
          <p:nvPr/>
        </p:nvSpPr>
        <p:spPr>
          <a:xfrm>
            <a:off x="7857346" y="1620276"/>
            <a:ext cx="3697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8C1515"/>
                </a:solidFill>
              </a:rPr>
              <a:t>Quest of the new WP</a:t>
            </a:r>
          </a:p>
          <a:p>
            <a:pPr algn="ctr"/>
            <a:r>
              <a:rPr lang="en-US" sz="2000" b="1">
                <a:solidFill>
                  <a:srgbClr val="8C1515"/>
                </a:solidFill>
              </a:rPr>
              <a:t>The high-wire act of tune-swing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BDCB0C-B6B1-8B28-88B3-837EE4B7349B}"/>
              </a:ext>
            </a:extLst>
          </p:cNvPr>
          <p:cNvSpPr txBox="1"/>
          <p:nvPr/>
        </p:nvSpPr>
        <p:spPr>
          <a:xfrm>
            <a:off x="692053" y="3973730"/>
            <a:ext cx="36251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rgbClr val="8C1515"/>
                </a:solidFill>
              </a:rPr>
              <a:t>The start of commissioning</a:t>
            </a:r>
          </a:p>
          <a:p>
            <a:pPr algn="ctr"/>
            <a:r>
              <a:rPr lang="en-US" sz="2000" b="1">
                <a:solidFill>
                  <a:srgbClr val="8C1515"/>
                </a:solidFill>
              </a:rPr>
              <a:t>The hurdles we managed to get the beam circulated in Blue ring</a:t>
            </a:r>
          </a:p>
        </p:txBody>
      </p:sp>
    </p:spTree>
    <p:extLst>
      <p:ext uri="{BB962C8B-B14F-4D97-AF65-F5344CB8AC3E}">
        <p14:creationId xmlns:p14="http://schemas.microsoft.com/office/powerpoint/2010/main" val="3271938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1A0F997A-3F37-EBB8-C9F0-C7AA00BECA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464"/>
          <a:stretch>
            <a:fillRect/>
          </a:stretch>
        </p:blipFill>
        <p:spPr>
          <a:xfrm>
            <a:off x="7578887" y="1435610"/>
            <a:ext cx="4359829" cy="451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F7CB9-1EA7-9249-B07A-41BCCEF23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9932" y="6344077"/>
            <a:ext cx="2743200" cy="365125"/>
          </a:xfrm>
        </p:spPr>
        <p:txBody>
          <a:bodyPr/>
          <a:lstStyle/>
          <a:p>
            <a:fld id="{52B60363-7E9F-BF4A-894A-A30319D393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C282865-3358-D946-992E-52CEE782BE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0100" y="985198"/>
            <a:ext cx="6714392" cy="398482"/>
          </a:xfrm>
        </p:spPr>
        <p:txBody>
          <a:bodyPr/>
          <a:lstStyle/>
          <a:p>
            <a:r>
              <a:rPr lang="en-US" dirty="0"/>
              <a:t>The hurdles we managed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2D206C90-6DCD-F742-BF59-EE44803F0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start of commissioning: struggle to the circulating 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5DD38B6-D09E-CD40-B986-0CE7F3C9A0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0101" y="1493700"/>
            <a:ext cx="5143500" cy="398482"/>
          </a:xfrm>
        </p:spPr>
        <p:txBody>
          <a:bodyPr/>
          <a:lstStyle/>
          <a:p>
            <a:r>
              <a:rPr lang="en-US" dirty="0">
                <a:solidFill>
                  <a:srgbClr val="8C1515"/>
                </a:solidFill>
              </a:rPr>
              <a:t>Tuning the first turn with BLMs</a:t>
            </a:r>
            <a:br>
              <a:rPr lang="en-US" dirty="0">
                <a:solidFill>
                  <a:srgbClr val="8C1515"/>
                </a:solidFill>
              </a:rPr>
            </a:br>
            <a:endParaRPr lang="en-US" dirty="0">
              <a:solidFill>
                <a:srgbClr val="8C1515"/>
              </a:solidFill>
            </a:endParaRPr>
          </a:p>
          <a:p>
            <a:pPr lvl="0">
              <a:lnSpc>
                <a:spcPts val="2400"/>
              </a:lnSpc>
              <a:spcBef>
                <a:spcPts val="0"/>
              </a:spcBef>
              <a:buClrTx/>
              <a:defRPr/>
            </a:pPr>
            <a:endParaRPr lang="en-US" dirty="0">
              <a:solidFill>
                <a:srgbClr val="8C1515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F01BA18-B3F3-2449-8ADC-4C5D4AA9F75B}"/>
              </a:ext>
            </a:extLst>
          </p:cNvPr>
          <p:cNvSpPr txBox="1"/>
          <p:nvPr/>
        </p:nvSpPr>
        <p:spPr>
          <a:xfrm>
            <a:off x="8185748" y="1089368"/>
            <a:ext cx="3390901" cy="3693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b="1" dirty="0">
                <a:solidFill>
                  <a:srgbClr val="8C1515"/>
                </a:solidFill>
                <a:latin typeface="Lato" panose="020F0502020204030203" pitchFamily="34" charset="77"/>
              </a:rPr>
              <a:t>Locate the obstruction</a:t>
            </a:r>
            <a:endParaRPr lang="en-US" b="1" dirty="0">
              <a:solidFill>
                <a:srgbClr val="8C1515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03BF49-A34D-FD20-3818-B7F279F2405F}"/>
              </a:ext>
            </a:extLst>
          </p:cNvPr>
          <p:cNvSpPr txBox="1"/>
          <p:nvPr/>
        </p:nvSpPr>
        <p:spPr>
          <a:xfrm>
            <a:off x="3465569" y="6342550"/>
            <a:ext cx="5367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C1515"/>
                </a:solidFill>
              </a:rPr>
              <a:t>P. Thompson, et al, </a:t>
            </a:r>
            <a:r>
              <a:rPr lang="en-US" dirty="0">
                <a:solidFill>
                  <a:srgbClr val="8C15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AIP Conf. Proc. 546, 313–321 (2000)</a:t>
            </a:r>
            <a:endParaRPr lang="en-US" dirty="0">
              <a:solidFill>
                <a:srgbClr val="8C1515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468EE30-260F-C571-3D45-18161A336C5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635"/>
          <a:stretch>
            <a:fillRect/>
          </a:stretch>
        </p:blipFill>
        <p:spPr>
          <a:xfrm>
            <a:off x="102496" y="1844207"/>
            <a:ext cx="7341494" cy="3777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C2F890-AB96-54AA-6BA2-B8AE27EA6781}"/>
              </a:ext>
            </a:extLst>
          </p:cNvPr>
          <p:cNvSpPr txBox="1"/>
          <p:nvPr/>
        </p:nvSpPr>
        <p:spPr>
          <a:xfrm>
            <a:off x="2344615" y="5744308"/>
            <a:ext cx="3329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C1515"/>
                </a:solidFill>
              </a:rPr>
              <a:t>The 1</a:t>
            </a:r>
            <a:r>
              <a:rPr lang="en-US" baseline="30000" dirty="0">
                <a:solidFill>
                  <a:srgbClr val="8C1515"/>
                </a:solidFill>
              </a:rPr>
              <a:t>st</a:t>
            </a:r>
            <a:r>
              <a:rPr lang="en-US" dirty="0">
                <a:solidFill>
                  <a:srgbClr val="8C1515"/>
                </a:solidFill>
              </a:rPr>
              <a:t> turn loss map of blue 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D4040C-1980-E442-1CED-CB41543A4F12}"/>
              </a:ext>
            </a:extLst>
          </p:cNvPr>
          <p:cNvSpPr txBox="1"/>
          <p:nvPr/>
        </p:nvSpPr>
        <p:spPr>
          <a:xfrm>
            <a:off x="8026703" y="5975898"/>
            <a:ext cx="3549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C1515"/>
                </a:solidFill>
              </a:rPr>
              <a:t>Loss pattern around Q6 of sector 11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E19726C-6831-5109-ADCF-A165E9DF4F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1649002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50B553-EADA-00D8-677F-CD6E16E65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EF2BE-5386-3639-AA86-6C229587EC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AD09081-77F2-3A8E-7ECE-7489C57A08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0099" y="1000000"/>
            <a:ext cx="7810501" cy="700000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The triumph orbit bump to steer the beam around the obstruction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4643903D-FCC8-D4D4-8B42-722883AD7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start of commissioning: struggle to the circulating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36D30A-A5E5-BD39-84EE-2D53D8BC0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54440"/>
            <a:ext cx="7583546" cy="5036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D3D65BC-0852-DD88-19B2-3F7EF8C9DE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240" t="19456" r="26232" b="42290"/>
          <a:stretch>
            <a:fillRect/>
          </a:stretch>
        </p:blipFill>
        <p:spPr>
          <a:xfrm>
            <a:off x="8610600" y="2395162"/>
            <a:ext cx="3291080" cy="26258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B3ADA0A-FD41-794E-55CF-516A235D19DB}"/>
              </a:ext>
            </a:extLst>
          </p:cNvPr>
          <p:cNvSpPr txBox="1"/>
          <p:nvPr/>
        </p:nvSpPr>
        <p:spPr>
          <a:xfrm>
            <a:off x="8610600" y="1930813"/>
            <a:ext cx="3276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8C1515"/>
                </a:solidFill>
              </a:rPr>
              <a:t>What is drawn on the board?</a:t>
            </a:r>
          </a:p>
        </p:txBody>
      </p:sp>
    </p:spTree>
    <p:extLst>
      <p:ext uri="{BB962C8B-B14F-4D97-AF65-F5344CB8AC3E}">
        <p14:creationId xmlns:p14="http://schemas.microsoft.com/office/powerpoint/2010/main" val="1765969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385C0D-3CA0-7DF6-0191-0B8F3B9DE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486F1-27BF-042E-E4A8-64D4AEB13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04385" y="6187316"/>
            <a:ext cx="2743200" cy="365125"/>
          </a:xfrm>
        </p:spPr>
        <p:txBody>
          <a:bodyPr/>
          <a:lstStyle/>
          <a:p>
            <a:fld id="{52B60363-7E9F-BF4A-894A-A30319D3939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AAFB3255-C606-840C-15AD-05DD6D9050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0100" y="1000000"/>
            <a:ext cx="5295900" cy="700000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A-crew perfected the match of injection and 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775C5B83-CDFC-1BD0-4F42-0925DE2F8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The start of commissioning: struggle to the circulating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A643FF-9AF7-0895-AA12-6354E3905CDD}"/>
              </a:ext>
            </a:extLst>
          </p:cNvPr>
          <p:cNvSpPr txBox="1"/>
          <p:nvPr/>
        </p:nvSpPr>
        <p:spPr>
          <a:xfrm>
            <a:off x="8366487" y="3294352"/>
            <a:ext cx="3940791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sz="2000" b="1" dirty="0">
                <a:solidFill>
                  <a:srgbClr val="8C1515"/>
                </a:solidFill>
                <a:latin typeface="Lato" panose="020F0502020204030203" pitchFamily="34" charset="77"/>
              </a:rPr>
              <a:t>The first circulating in Blue Ring!</a:t>
            </a:r>
            <a:endParaRPr lang="en-US" sz="2000" b="1" dirty="0">
              <a:solidFill>
                <a:srgbClr val="8C1515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CF199E-F850-8231-1F6D-0262C42ABD1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4815"/>
          <a:stretch>
            <a:fillRect/>
          </a:stretch>
        </p:blipFill>
        <p:spPr>
          <a:xfrm>
            <a:off x="8366487" y="3804492"/>
            <a:ext cx="3734572" cy="29268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74CD14-3A19-24D1-271F-A064090FB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" y="1524492"/>
            <a:ext cx="3704734" cy="26723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E35126-AA93-35F1-AAF3-93702B355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8660" y="2810506"/>
            <a:ext cx="3704734" cy="246982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ABCD330-4C12-5372-8B08-FE0BC6587B1B}"/>
              </a:ext>
            </a:extLst>
          </p:cNvPr>
          <p:cNvSpPr txBox="1"/>
          <p:nvPr/>
        </p:nvSpPr>
        <p:spPr>
          <a:xfrm>
            <a:off x="800100" y="3717792"/>
            <a:ext cx="950000" cy="320000"/>
          </a:xfrm>
          <a:prstGeom prst="roundRect">
            <a:avLst>
              <a:gd name="adj" fmla="val 25000"/>
            </a:avLst>
          </a:prstGeom>
          <a:solidFill>
            <a:srgbClr val="B83A4B"/>
          </a:solidFill>
        </p:spPr>
        <p:txBody>
          <a:bodyPr wrap="square" lIns="45720" tIns="18000" rIns="45720" bIns="18000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A-crew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B6CE34-109D-D770-03D6-C3745082735C}"/>
              </a:ext>
            </a:extLst>
          </p:cNvPr>
          <p:cNvSpPr txBox="1"/>
          <p:nvPr/>
        </p:nvSpPr>
        <p:spPr>
          <a:xfrm>
            <a:off x="4613030" y="4797061"/>
            <a:ext cx="950000" cy="320000"/>
          </a:xfrm>
          <a:prstGeom prst="roundRect">
            <a:avLst>
              <a:gd name="adj" fmla="val 25000"/>
            </a:avLst>
          </a:prstGeom>
          <a:solidFill>
            <a:srgbClr val="B83A4B"/>
          </a:solidFill>
        </p:spPr>
        <p:txBody>
          <a:bodyPr wrap="square" lIns="45720" tIns="18000" rIns="45720" bIns="18000" rtlCol="0" anchor="ctr">
            <a:no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D-crew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9C1AD9A2-154A-C986-9E1E-E3E04FAE3906}"/>
              </a:ext>
            </a:extLst>
          </p:cNvPr>
          <p:cNvSpPr txBox="1">
            <a:spLocks/>
          </p:cNvSpPr>
          <p:nvPr/>
        </p:nvSpPr>
        <p:spPr>
          <a:xfrm>
            <a:off x="4680438" y="2281584"/>
            <a:ext cx="4873870" cy="7000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rgbClr val="B83A4B"/>
              </a:buClr>
              <a:buFontTx/>
              <a:buNone/>
              <a:defRPr sz="2000" kern="1200">
                <a:solidFill>
                  <a:srgbClr val="B83A4B"/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66725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636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20800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5288" indent="-173038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/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8C1515"/>
                </a:solidFill>
              </a:rPr>
              <a:t>D-crew instituted the local orbit bump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F81AB3-F0ED-91B0-D0CF-FB6FCBC01BBD}"/>
              </a:ext>
            </a:extLst>
          </p:cNvPr>
          <p:cNvSpPr txBox="1"/>
          <p:nvPr/>
        </p:nvSpPr>
        <p:spPr>
          <a:xfrm>
            <a:off x="4498673" y="5307368"/>
            <a:ext cx="34297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8C1515"/>
                </a:solidFill>
              </a:rPr>
              <a:t>AI generated with public profile photos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7141723-48AD-7AAF-FE56-292A0E6BBB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1814348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3C3771-EA65-1C8A-D133-7A6E1A451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0E800-57E7-3A10-5FAA-FA938328D2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23CF22AC-0C76-7313-7168-E841CE7E2A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0100" y="1110216"/>
            <a:ext cx="10553700" cy="398482"/>
          </a:xfrm>
        </p:spPr>
        <p:txBody>
          <a:bodyPr/>
          <a:lstStyle/>
          <a:p>
            <a:r>
              <a:rPr lang="en-US"/>
              <a:t>“</a:t>
            </a:r>
            <a:r>
              <a:rPr lang="en-US" dirty="0"/>
              <a:t>We are crossing into a new frontier of scientific inquiry</a:t>
            </a:r>
            <a:r>
              <a:rPr lang="en-US"/>
              <a:t>!”</a:t>
            </a:r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4F4B92FB-76BA-B5C9-C993-AD34D3F8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RHIC Begins the World’s Highest Energy Heavy-Ion Collisions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F926A7B-5B87-D205-D98D-019C555C50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6513" y="1778504"/>
            <a:ext cx="3529230" cy="707398"/>
          </a:xfrm>
        </p:spPr>
        <p:txBody>
          <a:bodyPr/>
          <a:lstStyle/>
          <a:p>
            <a:r>
              <a:rPr lang="en-US" dirty="0">
                <a:solidFill>
                  <a:srgbClr val="B83A4B"/>
                </a:solidFill>
              </a:rPr>
              <a:t>The 1</a:t>
            </a:r>
            <a:r>
              <a:rPr lang="en-US" baseline="30000" dirty="0">
                <a:solidFill>
                  <a:srgbClr val="B83A4B"/>
                </a:solidFill>
              </a:rPr>
              <a:t>st</a:t>
            </a:r>
            <a:r>
              <a:rPr lang="en-US" dirty="0">
                <a:solidFill>
                  <a:srgbClr val="B83A4B"/>
                </a:solidFill>
              </a:rPr>
              <a:t> collision: Monday night, June 12, 2000, at exactly 9:00 PM EDT </a:t>
            </a:r>
            <a:endParaRPr lang="en-US" dirty="0"/>
          </a:p>
          <a:p>
            <a:pPr lvl="0">
              <a:lnSpc>
                <a:spcPts val="2400"/>
              </a:lnSpc>
              <a:spcBef>
                <a:spcPts val="0"/>
              </a:spcBef>
              <a:buClrTx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6AEB5EE-F4C4-6399-97BE-3CE491297CAC}"/>
              </a:ext>
            </a:extLst>
          </p:cNvPr>
          <p:cNvCxnSpPr>
            <a:cxnSpLocks/>
          </p:cNvCxnSpPr>
          <p:nvPr/>
        </p:nvCxnSpPr>
        <p:spPr>
          <a:xfrm>
            <a:off x="4503574" y="1748978"/>
            <a:ext cx="0" cy="3544782"/>
          </a:xfrm>
          <a:prstGeom prst="line">
            <a:avLst/>
          </a:prstGeom>
          <a:ln>
            <a:solidFill>
              <a:srgbClr val="8C151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A6143B5-BDE6-0BDE-85BC-88A30CB4C217}"/>
              </a:ext>
            </a:extLst>
          </p:cNvPr>
          <p:cNvSpPr txBox="1"/>
          <p:nvPr/>
        </p:nvSpPr>
        <p:spPr>
          <a:xfrm>
            <a:off x="3678639" y="6270964"/>
            <a:ext cx="53242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8C1515"/>
                </a:solidFill>
              </a:rPr>
              <a:t>https://</a:t>
            </a:r>
            <a:r>
              <a:rPr lang="en-US" sz="1400" dirty="0" err="1">
                <a:solidFill>
                  <a:srgbClr val="8C1515"/>
                </a:solidFill>
              </a:rPr>
              <a:t>www.bnl.gov</a:t>
            </a:r>
            <a:r>
              <a:rPr lang="en-US" sz="1400" dirty="0">
                <a:solidFill>
                  <a:srgbClr val="8C1515"/>
                </a:solidFill>
              </a:rPr>
              <a:t>/</a:t>
            </a:r>
            <a:r>
              <a:rPr lang="en-US" sz="1400" dirty="0" err="1">
                <a:solidFill>
                  <a:srgbClr val="8C1515"/>
                </a:solidFill>
              </a:rPr>
              <a:t>bnlweb</a:t>
            </a:r>
            <a:r>
              <a:rPr lang="en-US" sz="1400" dirty="0">
                <a:solidFill>
                  <a:srgbClr val="8C1515"/>
                </a:solidFill>
              </a:rPr>
              <a:t>/</a:t>
            </a:r>
            <a:r>
              <a:rPr lang="en-US" sz="1400" dirty="0" err="1">
                <a:solidFill>
                  <a:srgbClr val="8C1515"/>
                </a:solidFill>
              </a:rPr>
              <a:t>pubaf</a:t>
            </a:r>
            <a:r>
              <a:rPr lang="en-US" sz="1400" dirty="0">
                <a:solidFill>
                  <a:srgbClr val="8C1515"/>
                </a:solidFill>
              </a:rPr>
              <a:t>/bulletin/files/2000/20000616.pdf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4B94519-44D4-6B22-9383-2C1CBC451C03}"/>
              </a:ext>
            </a:extLst>
          </p:cNvPr>
          <p:cNvSpPr txBox="1">
            <a:spLocks/>
          </p:cNvSpPr>
          <p:nvPr/>
        </p:nvSpPr>
        <p:spPr>
          <a:xfrm>
            <a:off x="8610600" y="6282824"/>
            <a:ext cx="27432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2B60363-7E9F-BF4A-894A-A30319D3939A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784AE5-C663-BEA7-4190-762C46E114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743"/>
          <a:stretch>
            <a:fillRect/>
          </a:stretch>
        </p:blipFill>
        <p:spPr>
          <a:xfrm>
            <a:off x="848769" y="2485902"/>
            <a:ext cx="3181349" cy="2433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F4DF79-F2F5-120E-FE7C-31422BBF9A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193" y="2111392"/>
            <a:ext cx="3425091" cy="318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E087AA9-1A81-0EF0-085C-F7AA43319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600" y="2485902"/>
            <a:ext cx="3213100" cy="234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D7FC82-3A24-ACE6-B39C-ECAAA92F196A}"/>
              </a:ext>
            </a:extLst>
          </p:cNvPr>
          <p:cNvSpPr txBox="1"/>
          <p:nvPr/>
        </p:nvSpPr>
        <p:spPr>
          <a:xfrm>
            <a:off x="851556" y="5495943"/>
            <a:ext cx="4744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But getting there wasn't without struggles…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7DD9284-130E-6A38-E2AD-761F63E7C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1914181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D0C311-B34F-09D4-B864-390A5D734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B9DF6-0EB9-51E9-CF0C-120225E678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E4893068-ED3D-6719-29FA-AE08C26EA3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0098" y="975058"/>
            <a:ext cx="10864679" cy="1084895"/>
          </a:xfrm>
        </p:spPr>
        <p:txBody>
          <a:bodyPr/>
          <a:lstStyle/>
          <a:p>
            <a:r>
              <a:rPr lang="en-US" dirty="0">
                <a:solidFill>
                  <a:srgbClr val="8C1515"/>
                </a:solidFill>
              </a:rPr>
              <a:t>Besides the milestones of achieving first collisions, we also encountered and learned from the first set of beam-induced real magnet quenches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CECF0E7-4795-7DEF-2430-08322A394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Beyond the First Collisions: Operational Hurdles</a:t>
            </a:r>
          </a:p>
        </p:txBody>
      </p:sp>
      <p:graphicFrame>
        <p:nvGraphicFramePr>
          <p:cNvPr id="4" name="Quench Events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53619"/>
              </p:ext>
            </p:extLst>
          </p:nvPr>
        </p:nvGraphicFramePr>
        <p:xfrm>
          <a:off x="800098" y="1982348"/>
          <a:ext cx="10553700" cy="41148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8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0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23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3713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event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time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location (from mag voltage)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location (from loss monitor)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probable associated "operator" action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19Aug00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01.14.48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B3QFQ2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g3-lm1</a:t>
                      </a:r>
                    </a:p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b3-lm0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"ramp2inj"</a:t>
                      </a:r>
                    </a:p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"operator" error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27Aug00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23.04.10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Y7QFQ3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(no data)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corrector saturation program problem (Fulvia’s quench)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29Aug00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04.50.24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B11QFQ2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g11-lm1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access to ring: no dump, rf off, PASS. Abort to quad \</a:t>
                      </a:r>
                      <a:r>
                        <a:rPr lang="en-US" dirty="0" err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phi_x</a:t>
                      </a:r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=4.75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30Aug00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08.41.51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Y7QFQ3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y7-lm3.1</a:t>
                      </a:r>
                    </a:p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y7-lm4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corrector saturation program problem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3Sep00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00.15.47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B3QFQ3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b3-lm3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(? blue snake</a:t>
                      </a:r>
                    </a:p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at full power ?)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1AA9A70-0E94-5D4E-2D92-E82704A31502}"/>
              </a:ext>
            </a:extLst>
          </p:cNvPr>
          <p:cNvSpPr txBox="1"/>
          <p:nvPr/>
        </p:nvSpPr>
        <p:spPr>
          <a:xfrm>
            <a:off x="5165061" y="6389346"/>
            <a:ext cx="2134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C1515"/>
                </a:solidFill>
              </a:rPr>
              <a:t>L. Ahrens, </a:t>
            </a:r>
            <a:r>
              <a:rPr lang="en-US" dirty="0">
                <a:solidFill>
                  <a:srgbClr val="8C15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C-A/AP/31</a:t>
            </a:r>
            <a:endParaRPr lang="en-US" dirty="0">
              <a:solidFill>
                <a:srgbClr val="8C1515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A11CC1B-8856-3B44-3F82-523694CF35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3993156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FC4DE2-4E3D-34E4-6602-FC3306515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3A596-81B3-27E6-8379-77C2FF9D87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2B60363-7E9F-BF4A-894A-A30319D3939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D1196AF1-FFF8-503E-3A1A-20748CFFCE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927558"/>
            <a:ext cx="10553700" cy="2105171"/>
          </a:xfrm>
        </p:spPr>
        <p:txBody>
          <a:bodyPr/>
          <a:lstStyle/>
          <a:p>
            <a:r>
              <a:rPr lang="en-US" sz="1800" dirty="0">
                <a:solidFill>
                  <a:srgbClr val="8C1515"/>
                </a:solidFill>
              </a:rPr>
              <a:t>Lessons learned: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8C1515"/>
                </a:solidFill>
              </a:rPr>
              <a:t>Protection against de-bunching</a:t>
            </a:r>
            <a:r>
              <a:rPr lang="en-US" sz="1600" dirty="0">
                <a:solidFill>
                  <a:srgbClr val="8C1515"/>
                </a:solidFill>
              </a:rPr>
              <a:t>: Loss of all RF cavities must trigger an immediate pulling of the permit link.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8C1515"/>
                </a:solidFill>
              </a:rPr>
              <a:t>Abort Gap Management</a:t>
            </a:r>
            <a:r>
              <a:rPr lang="en-US" sz="1600" dirty="0">
                <a:solidFill>
                  <a:srgbClr val="8C1515"/>
                </a:solidFill>
              </a:rPr>
              <a:t>: Strict beam management inside the abort gap is required to maintain a safe operating margin.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8C1515"/>
                </a:solidFill>
              </a:rPr>
              <a:t>BLM Threshold Optimization</a:t>
            </a:r>
            <a:r>
              <a:rPr lang="en-US" sz="1600" dirty="0">
                <a:solidFill>
                  <a:srgbClr val="8C1515"/>
                </a:solidFill>
              </a:rPr>
              <a:t>: Beam Loss Monitor (BLM) thresholds must be carefully balanced to prevent frequent beam aborts while still protecting against magnet quenches.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8C1515"/>
                </a:solidFill>
              </a:rPr>
              <a:t>Desired Diagnostics</a:t>
            </a:r>
            <a:r>
              <a:rPr lang="en-US" sz="1600" dirty="0">
                <a:solidFill>
                  <a:srgbClr val="8C1515"/>
                </a:solidFill>
              </a:rPr>
              <a:t>: dedicated magnet quench flag, alongside closed-orbit and intensity logging for the final second before an event.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F010D39-1E65-A0B1-E663-AB1AFA815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266701"/>
            <a:ext cx="10553700" cy="63215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Beyond the First Collisions: Operational Hurdles</a:t>
            </a:r>
          </a:p>
        </p:txBody>
      </p:sp>
      <p:graphicFrame>
        <p:nvGraphicFramePr>
          <p:cNvPr id="9" name="Quench Post-Mortem Table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4853680"/>
              </p:ext>
            </p:extLst>
          </p:nvPr>
        </p:nvGraphicFramePr>
        <p:xfrm>
          <a:off x="885700" y="3085419"/>
          <a:ext cx="10553700" cy="32000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37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0000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turn event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quench link pulled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intensity ions (×10¹⁰) blue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intensity ions (×10¹⁰) yellow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quench channel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quench/permit ado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blue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1.00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0.75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4b-qd1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4b-time.A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2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yellow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1.40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0.80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8b-ad2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8b-ps1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3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blue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1.90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0.00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12a-ad1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12a-ps1.A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yellow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1.10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1.10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8b-ad2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8b-ps1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00"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5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blue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1.30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1.30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4b-ad1</a:t>
                      </a:r>
                      <a:endParaRPr lang="en-US" dirty="0">
                        <a:latin typeface="Lato" panose="020F0502020204030203" pitchFamily="34" charset="0"/>
                        <a:ea typeface="Lato" panose="020F0502020204030203" pitchFamily="34" charset="0"/>
                        <a:cs typeface="Lato" panose="020F050202020403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Lato" panose="020F0502020204030203" pitchFamily="34" charset="0"/>
                          <a:ea typeface="Lato" panose="020F0502020204030203" pitchFamily="34" charset="0"/>
                          <a:cs typeface="Lato" panose="020F0502020204030203" pitchFamily="34" charset="0"/>
                        </a:rPr>
                        <a:t>4b-time.A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744F715-3B48-8F25-7615-F3DA42F1AB57}"/>
              </a:ext>
            </a:extLst>
          </p:cNvPr>
          <p:cNvSpPr txBox="1"/>
          <p:nvPr/>
        </p:nvSpPr>
        <p:spPr>
          <a:xfrm>
            <a:off x="7543224" y="6463283"/>
            <a:ext cx="21347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8C1515"/>
                </a:solidFill>
              </a:rPr>
              <a:t>L. Ahrens, </a:t>
            </a:r>
            <a:r>
              <a:rPr lang="en-US" dirty="0">
                <a:solidFill>
                  <a:srgbClr val="8C1515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C-A/AP/31</a:t>
            </a:r>
            <a:endParaRPr lang="en-US" dirty="0">
              <a:solidFill>
                <a:srgbClr val="8C1515"/>
              </a:solidFill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8D7ABB22-86AA-C31B-55FD-5AD07CBAC3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257562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EBA60-4571-0394-FC8D-DF136E4EE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dirty="0"/>
              <a:t>The Start of Spin Era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29E872-6BB0-DBDD-EFDB-5AEFC60701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71833" y="1703689"/>
            <a:ext cx="3709086" cy="475891"/>
          </a:xfrm>
        </p:spPr>
        <p:txBody>
          <a:bodyPr/>
          <a:lstStyle/>
          <a:p>
            <a:pPr algn="ctr"/>
            <a:r>
              <a:rPr lang="en-US" sz="2000" dirty="0">
                <a:solidFill>
                  <a:srgbClr val="8C1515"/>
                </a:solidFill>
              </a:rPr>
              <a:t>The first pp collision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2B6CCA7-09BA-0299-BDBD-76663FE51A33}"/>
              </a:ext>
            </a:extLst>
          </p:cNvPr>
          <p:cNvSpPr txBox="1">
            <a:spLocks/>
          </p:cNvSpPr>
          <p:nvPr/>
        </p:nvSpPr>
        <p:spPr>
          <a:xfrm>
            <a:off x="6855941" y="1703689"/>
            <a:ext cx="4497859" cy="80035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0" marR="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FontTx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1pPr>
            <a:lvl2pPr marL="457200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2pPr>
            <a:lvl3pPr marL="858838" marR="0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B83A4B"/>
              </a:buClr>
              <a:buSzPct val="110000"/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3pPr>
            <a:lvl4pPr marL="1316038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4pPr>
            <a:lvl5pPr marL="1662113" indent="-168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83A4B"/>
              </a:buClr>
              <a:buSzPct val="112000"/>
              <a:buFont typeface="Arial" panose="020B0604020202020204" pitchFamily="34" charset="0"/>
              <a:buChar char="•"/>
              <a:tabLst/>
              <a:defRPr sz="1400" b="0" i="1" kern="12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rgbClr val="8C1515"/>
                </a:solidFill>
              </a:rPr>
              <a:t>The delicacy of RHIC Helical Snakes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799DEF-C98D-2CA6-5283-0ED4CACC5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194" y="2425357"/>
            <a:ext cx="4598773" cy="3614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C570D1-DF28-6B14-FBD5-3F11A6CF8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16431"/>
            <a:ext cx="5652655" cy="3631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3904A2-B756-BBF7-5BE7-202C196B3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366" y="5760242"/>
            <a:ext cx="1028185" cy="153878"/>
          </a:xfrm>
          <a:prstGeom prst="rect">
            <a:avLst/>
          </a:prstGeom>
        </p:spPr>
      </p:pic>
      <p:pic>
        <p:nvPicPr>
          <p:cNvPr id="9218" name="Picture 2" descr="Brookhaven Lab Physicist Thomas Roser Wins 2005 Particle Accelerator Science and Technology Award | BNL Newsroom">
            <a:extLst>
              <a:ext uri="{FF2B5EF4-FFF2-40B4-BE49-F238E27FC236}">
                <a16:creationId xmlns:a16="http://schemas.microsoft.com/office/drawing/2014/main" id="{04CFB8EF-6111-6A5E-441E-C0EF7FAC7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3" t="1" b="28965"/>
          <a:stretch>
            <a:fillRect/>
          </a:stretch>
        </p:blipFill>
        <p:spPr bwMode="auto">
          <a:xfrm>
            <a:off x="4693261" y="2425357"/>
            <a:ext cx="790882" cy="9249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6ED942-E581-841A-F371-161A9B6E32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3327" y="1625000"/>
            <a:ext cx="773679" cy="8003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EE82CF0-6B8B-9E65-AF64-A25F08C85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48636" y="6285419"/>
            <a:ext cx="1135643" cy="365125"/>
          </a:xfrm>
        </p:spPr>
        <p:txBody>
          <a:bodyPr/>
          <a:lstStyle/>
          <a:p>
            <a:r>
              <a:rPr lang="en-US" b="1" dirty="0">
                <a:solidFill>
                  <a:srgbClr val="8C1515"/>
                </a:solidFill>
              </a:rPr>
              <a:t>RHIC Fest</a:t>
            </a:r>
          </a:p>
        </p:txBody>
      </p:sp>
    </p:spTree>
    <p:extLst>
      <p:ext uri="{BB962C8B-B14F-4D97-AF65-F5344CB8AC3E}">
        <p14:creationId xmlns:p14="http://schemas.microsoft.com/office/powerpoint/2010/main" val="1463013977"/>
      </p:ext>
    </p:extLst>
  </p:cSld>
  <p:clrMapOvr>
    <a:masterClrMapping/>
  </p:clrMapOvr>
</p:sld>
</file>

<file path=ppt/theme/theme1.xml><?xml version="1.0" encoding="utf-8"?>
<a:theme xmlns:a="http://schemas.openxmlformats.org/drawingml/2006/main" name="SLAC Covers/Title Slides">
  <a:themeElements>
    <a:clrScheme name="Custom 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8C1515"/>
      </a:accent1>
      <a:accent2>
        <a:srgbClr val="4198B5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9DA077EA-6666-B14D-81C9-2FD28442B6D0}"/>
    </a:ext>
  </a:extLst>
</a:theme>
</file>

<file path=ppt/theme/theme2.xml><?xml version="1.0" encoding="utf-8"?>
<a:theme xmlns:a="http://schemas.openxmlformats.org/drawingml/2006/main" name="SLAC Interior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C_PPT_Presentation_031622" id="{4765C110-CC2B-6E45-B2B3-75F5A1911DB3}" vid="{7FBC852C-56B0-CE44-BF70-AA1CE13EFFE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9835</TotalTime>
  <Words>764</Words>
  <Application>Microsoft Office PowerPoint</Application>
  <PresentationFormat>Widescreen</PresentationFormat>
  <Paragraphs>183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SLAC Covers/Title Slides</vt:lpstr>
      <vt:lpstr>SLAC Interior Slides</vt:lpstr>
      <vt:lpstr>PowerPoint Presentation</vt:lpstr>
      <vt:lpstr>The Early Commissioning of RHIC</vt:lpstr>
      <vt:lpstr>The start of commissioning: struggle to the circulating </vt:lpstr>
      <vt:lpstr>The start of commissioning: struggle to the circulating </vt:lpstr>
      <vt:lpstr>The start of commissioning: struggle to the circulating </vt:lpstr>
      <vt:lpstr>RHIC Begins the World’s Highest Energy Heavy-Ion Collisions</vt:lpstr>
      <vt:lpstr>Beyond the First Collisions: Operational Hurdles</vt:lpstr>
      <vt:lpstr>Beyond the First Collisions: Operational Hurdles</vt:lpstr>
      <vt:lpstr>The Start of Spin Era</vt:lpstr>
      <vt:lpstr>The polarized proton:  duck-down to avoid depolarization!</vt:lpstr>
      <vt:lpstr>The polarized proton:  duck-down to avoid depolarization!</vt:lpstr>
      <vt:lpstr>Those memorable moments</vt:lpstr>
      <vt:lpstr>The amazing team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Bai, Mei</dc:creator>
  <cp:keywords/>
  <dc:description/>
  <cp:lastModifiedBy>Bai, Mei</cp:lastModifiedBy>
  <cp:revision>2</cp:revision>
  <dcterms:created xsi:type="dcterms:W3CDTF">2026-06-30T03:39:26Z</dcterms:created>
  <dcterms:modified xsi:type="dcterms:W3CDTF">2026-07-09T10:56:21Z</dcterms:modified>
  <cp:category/>
</cp:coreProperties>
</file>