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20"/>
  </p:notesMasterIdLst>
  <p:sldIdLst>
    <p:sldId id="271" r:id="rId2"/>
    <p:sldId id="272" r:id="rId3"/>
    <p:sldId id="273" r:id="rId4"/>
    <p:sldId id="275" r:id="rId5"/>
    <p:sldId id="278" r:id="rId6"/>
    <p:sldId id="279" r:id="rId7"/>
    <p:sldId id="280" r:id="rId8"/>
    <p:sldId id="281" r:id="rId9"/>
    <p:sldId id="283" r:id="rId10"/>
    <p:sldId id="282" r:id="rId11"/>
    <p:sldId id="284" r:id="rId12"/>
    <p:sldId id="285" r:id="rId13"/>
    <p:sldId id="287" r:id="rId14"/>
    <p:sldId id="266" r:id="rId15"/>
    <p:sldId id="274" r:id="rId16"/>
    <p:sldId id="277" r:id="rId17"/>
    <p:sldId id="286" r:id="rId18"/>
    <p:sldId id="288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4" autoAdjust="0"/>
    <p:restoredTop sz="90929"/>
  </p:normalViewPr>
  <p:slideViewPr>
    <p:cSldViewPr>
      <p:cViewPr>
        <p:scale>
          <a:sx n="133" d="100"/>
          <a:sy n="133" d="100"/>
        </p:scale>
        <p:origin x="776" y="62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-1080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4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E1A042A-3ED7-5B38-E2AA-9C3B117664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AB7EA1A-D51C-BDFC-5657-56C2C3A0E9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03EC2A5-50A9-98BB-8755-C1587152FC7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8770D6F4-CC21-17ED-A4DD-E40F5422F20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6E1CBCC2-4331-A3B2-05C8-1C3636304D8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25BBA777-6389-EFE9-07BF-7A229C7441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0BA6AA8-59F9-7B4D-A540-7274AA1E5A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5">
            <a:extLst>
              <a:ext uri="{FF2B5EF4-FFF2-40B4-BE49-F238E27FC236}">
                <a16:creationId xmlns:a16="http://schemas.microsoft.com/office/drawing/2014/main" id="{E7DC2A17-D099-9491-A242-5C35F1EC45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" y="1600200"/>
            <a:ext cx="8610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7C3BAABB-797D-C550-4394-FFB707ACC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135688"/>
            <a:ext cx="18367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2">
            <a:extLst>
              <a:ext uri="{FF2B5EF4-FFF2-40B4-BE49-F238E27FC236}">
                <a16:creationId xmlns:a16="http://schemas.microsoft.com/office/drawing/2014/main" id="{F9440E0C-D6D4-B9BC-3843-FB9C5E14F7C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000" y="6324600"/>
            <a:ext cx="6781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Todd Satogata                         RHICFest 2027                       </a:t>
            </a:r>
            <a:fld id="{D4938001-D3A6-6543-B6F3-80438E6F1233}" type="slidenum">
              <a:rPr lang="en-US" altLang="en-US" sz="1600">
                <a:latin typeface="Times New Roman" panose="02020603050405020304" pitchFamily="18" charset="0"/>
              </a:rPr>
              <a:pPr>
                <a:lnSpc>
                  <a:spcPct val="100000"/>
                </a:lnSpc>
                <a:spcBef>
                  <a:spcPct val="50000"/>
                </a:spcBef>
                <a:buSzTx/>
                <a:buFontTx/>
                <a:buNone/>
              </a:pPr>
              <a:t>‹#›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905000"/>
            <a:ext cx="7150100" cy="4005263"/>
          </a:xfrm>
        </p:spPr>
        <p:txBody>
          <a:bodyPr/>
          <a:lstStyle>
            <a:lvl1pPr marL="0" indent="0" algn="ctr">
              <a:spcBef>
                <a:spcPct val="30000"/>
              </a:spcBef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381000"/>
            <a:ext cx="7239000" cy="1143000"/>
          </a:xfrm>
          <a:effectLst/>
        </p:spPr>
        <p:txBody>
          <a:bodyPr anchor="ctr"/>
          <a:lstStyle>
            <a:lvl1pPr>
              <a:defRPr b="1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115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517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3525" y="152400"/>
            <a:ext cx="192405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52400"/>
            <a:ext cx="5622925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8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075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02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143000"/>
            <a:ext cx="3735388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143000"/>
            <a:ext cx="3735387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56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384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188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22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9004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351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4">
            <a:extLst>
              <a:ext uri="{FF2B5EF4-FFF2-40B4-BE49-F238E27FC236}">
                <a16:creationId xmlns:a16="http://schemas.microsoft.com/office/drawing/2014/main" id="{2A25FBC2-F599-B650-9F90-644A0AAC5C45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152400" y="914400"/>
            <a:ext cx="886618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9869DCEE-3317-27DB-BF82-097963991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76200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1DFE5646-1E24-2C13-EACD-FB7720FD5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62317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pic>
        <p:nvPicPr>
          <p:cNvPr id="1029" name="Picture 9">
            <a:extLst>
              <a:ext uri="{FF2B5EF4-FFF2-40B4-BE49-F238E27FC236}">
                <a16:creationId xmlns:a16="http://schemas.microsoft.com/office/drawing/2014/main" id="{6C87B01C-D854-EBC8-FC3F-94DAE73E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138863"/>
            <a:ext cx="18367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2">
            <a:extLst>
              <a:ext uri="{FF2B5EF4-FFF2-40B4-BE49-F238E27FC236}">
                <a16:creationId xmlns:a16="http://schemas.microsoft.com/office/drawing/2014/main" id="{091FB0D2-7A40-AEE8-6A50-AD1504C32EF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000" y="6324600"/>
            <a:ext cx="6781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70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Todd Satogata                         RHICFest 2027                       </a:t>
            </a:r>
            <a:fld id="{D4938001-D3A6-6543-B6F3-80438E6F1233}" type="slidenum">
              <a:rPr lang="en-US" altLang="en-US" sz="1600">
                <a:latin typeface="Times New Roman" panose="02020603050405020304" pitchFamily="18" charset="0"/>
              </a:rPr>
              <a:pPr>
                <a:lnSpc>
                  <a:spcPct val="100000"/>
                </a:lnSpc>
                <a:spcBef>
                  <a:spcPct val="50000"/>
                </a:spcBef>
                <a:buSzTx/>
                <a:buFontTx/>
                <a:buNone/>
              </a:pPr>
              <a:t>‹#›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SzPct val="70000"/>
        <a:buFont typeface="Monotype Sorts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77165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-"/>
        <a:defRPr sz="240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eb.archive.org/web/20010504131309/http:/www.agsrhichome.bnl.gov/AP/RHIC2000/Pics/index.green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www.youtube.com/watch?v=nyQ5bNCMmA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eb.archive.org/web/20081012024620/http:/www.agsrhichome.bnl.gov/NT-share/b-e/index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eb.archive.org/web/20020716074910/http:/www.agsrhichome.bnl.gov/RHIC/YearZero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B832-C27E-EFB6-B27E-7DE0096E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BE1CA3BC-5E68-E39A-28ED-8BB14913C3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>
                <a:effectLst/>
              </a:rPr>
              <a:t>First Orbit, First Collisions</a:t>
            </a:r>
            <a:br>
              <a:rPr lang="en-US" altLang="en-US">
                <a:effectLst/>
              </a:rPr>
            </a:br>
            <a:r>
              <a:rPr lang="en-US" altLang="en-US" sz="1800">
                <a:effectLst/>
              </a:rPr>
              <a:t>Reminiscences of RHIC Construction and Commissioning</a:t>
            </a:r>
            <a:r>
              <a:rPr lang="en-US" altLang="en-US">
                <a:effectLst/>
              </a:rPr>
              <a:t> 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2CAAD8A2-29A1-62F4-CDA3-3E2452ADE03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1905000"/>
            <a:ext cx="7150100" cy="4343400"/>
          </a:xfrm>
          <a:noFill/>
          <a:ln>
            <a:noFill/>
          </a:ln>
        </p:spPr>
        <p:txBody>
          <a:bodyPr/>
          <a:lstStyle/>
          <a:p>
            <a:pPr algn="l"/>
            <a:r>
              <a:rPr lang="en-US" altLang="en-US" b="1"/>
              <a:t>Biased: </a:t>
            </a:r>
            <a:r>
              <a:rPr lang="en-US" altLang="en-US"/>
              <a:t>Gleaned from presentations/discussions</a:t>
            </a:r>
          </a:p>
          <a:p>
            <a:pPr algn="l"/>
            <a:r>
              <a:rPr lang="en-US" altLang="en-US"/>
              <a:t>	</a:t>
            </a:r>
            <a:r>
              <a:rPr lang="en-US" altLang="en-US" sz="1500"/>
              <a:t>(Only occasional shouting)</a:t>
            </a:r>
          </a:p>
          <a:p>
            <a:pPr algn="l"/>
            <a:endParaRPr lang="en-US" altLang="en-US" b="1"/>
          </a:p>
          <a:p>
            <a:pPr algn="l"/>
            <a:r>
              <a:rPr lang="en-US" altLang="en-US" b="1"/>
              <a:t>Diverse:</a:t>
            </a:r>
            <a:r>
              <a:rPr lang="en-US" altLang="en-US"/>
              <a:t> Vibrant discussions throughout Retreat</a:t>
            </a:r>
          </a:p>
          <a:p>
            <a:pPr marL="457200" lvl="1" indent="0">
              <a:buFontTx/>
              <a:buChar char="-"/>
            </a:pPr>
            <a:r>
              <a:rPr lang="en-US" altLang="en-US"/>
              <a:t> Future: Count 5 minutes/talk for discussions</a:t>
            </a:r>
          </a:p>
          <a:p>
            <a:pPr marL="457200" lvl="1" indent="0">
              <a:buFontTx/>
              <a:buChar char="-"/>
            </a:pPr>
            <a:r>
              <a:rPr lang="en-US" altLang="en-US"/>
              <a:t> Impressive preparation so close to run end!</a:t>
            </a:r>
          </a:p>
          <a:p>
            <a:pPr algn="l"/>
            <a:endParaRPr lang="en-US" altLang="en-US" b="1"/>
          </a:p>
          <a:p>
            <a:pPr algn="l"/>
            <a:r>
              <a:rPr lang="en-US" altLang="en-US" b="1"/>
              <a:t>Brief: </a:t>
            </a:r>
            <a:r>
              <a:rPr lang="en-US" altLang="en-US"/>
              <a:t>30 minutes to cover 2.5 days (plus!)</a:t>
            </a:r>
            <a:r>
              <a:rPr lang="en-US" altLang="en-US" b="1"/>
              <a:t> </a:t>
            </a:r>
          </a:p>
          <a:p>
            <a:pPr algn="l"/>
            <a:r>
              <a:rPr lang="en-US" altLang="en-US" b="1"/>
              <a:t>	</a:t>
            </a:r>
            <a:r>
              <a:rPr lang="en-US" altLang="en-US"/>
              <a:t>Written summary </a:t>
            </a:r>
            <a:r>
              <a:rPr lang="en-US" altLang="en-US" i="1"/>
              <a:t>necessary</a:t>
            </a:r>
            <a:r>
              <a:rPr lang="en-US" altLang="en-US"/>
              <a:t>: Mid-July?</a:t>
            </a:r>
            <a:endParaRPr lang="en-US" altLang="en-US" b="1"/>
          </a:p>
          <a:p>
            <a:pPr algn="l"/>
            <a:r>
              <a:rPr lang="en-US" altLang="en-US" b="1"/>
              <a:t>	</a:t>
            </a:r>
            <a:r>
              <a:rPr lang="en-US" altLang="en-US" sz="1500"/>
              <a:t>(Serves me right for using PowerPoint…)</a:t>
            </a:r>
            <a:endParaRPr lang="en-US" altLang="en-US" sz="1500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104885-20B5-AD3A-EDA5-8B9638AA081B}"/>
              </a:ext>
            </a:extLst>
          </p:cNvPr>
          <p:cNvSpPr txBox="1"/>
          <p:nvPr/>
        </p:nvSpPr>
        <p:spPr>
          <a:xfrm rot="1527455">
            <a:off x="7369766" y="293117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Summary Template</a:t>
            </a:r>
          </a:p>
          <a:p>
            <a:pPr algn="ctr"/>
            <a:r>
              <a:rPr lang="en-US" sz="1200">
                <a:solidFill>
                  <a:srgbClr val="C00000"/>
                </a:solidFill>
              </a:rPr>
              <a:t>from RHIC Retreat 2003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07158BAE-EDC6-6DAC-A227-CB465B6F1F47}"/>
              </a:ext>
            </a:extLst>
          </p:cNvPr>
          <p:cNvSpPr/>
          <p:nvPr/>
        </p:nvSpPr>
        <p:spPr bwMode="auto">
          <a:xfrm>
            <a:off x="7924800" y="1905000"/>
            <a:ext cx="368300" cy="2590800"/>
          </a:xfrm>
          <a:prstGeom prst="rightBrac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pitchFamily="2" charset="2"/>
              <a:buChar char="n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65BF0F-89D7-136A-539D-C34DDDEF0AFF}"/>
              </a:ext>
            </a:extLst>
          </p:cNvPr>
          <p:cNvSpPr txBox="1"/>
          <p:nvPr/>
        </p:nvSpPr>
        <p:spPr>
          <a:xfrm rot="1527455">
            <a:off x="6439617" y="2594171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Summary First Page</a:t>
            </a:r>
          </a:p>
          <a:p>
            <a:pPr algn="ctr"/>
            <a:r>
              <a:rPr lang="en-US" sz="1200">
                <a:solidFill>
                  <a:srgbClr val="C00000"/>
                </a:solidFill>
              </a:rPr>
              <a:t>from RHIC Retreat 2003</a:t>
            </a:r>
          </a:p>
        </p:txBody>
      </p:sp>
    </p:spTree>
    <p:extLst>
      <p:ext uri="{BB962C8B-B14F-4D97-AF65-F5344CB8AC3E}">
        <p14:creationId xmlns:p14="http://schemas.microsoft.com/office/powerpoint/2010/main" val="135774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5025-586F-8A47-7224-580EC441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                    The Tune Pool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4BEE36-4C00-845B-E4A2-C14486BFE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6200" y="143577"/>
            <a:ext cx="3678071" cy="32004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9094E0-E462-C398-D318-851F7D8E9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3" y="3429000"/>
            <a:ext cx="3648338" cy="320040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55E7AE-BA7C-66DA-78E3-DBCAE1CC4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065" y="832822"/>
            <a:ext cx="4691935" cy="39677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39CB0F-D553-10B2-73B7-9BAC95ECC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4488" y="4830278"/>
            <a:ext cx="5368032" cy="17991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353D3E9-8ECB-ED89-9AFC-A5720CED3B9D}"/>
              </a:ext>
            </a:extLst>
          </p:cNvPr>
          <p:cNvSpPr/>
          <p:nvPr/>
        </p:nvSpPr>
        <p:spPr bwMode="auto">
          <a:xfrm>
            <a:off x="7283517" y="2115953"/>
            <a:ext cx="93847" cy="93847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pitchFamily="2" charset="2"/>
              <a:buChar char="n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9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8CE2-FF51-3FAE-C3AF-4448F27EF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Collisions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DD6EB3EF-5D95-094F-AEAE-0D2A3D113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85355" y="990600"/>
            <a:ext cx="8973290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825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CB363-EE00-D428-C134-1CF85369F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Collisions (press release)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51F16A-CA0C-A73C-22E9-FAE559C52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066800"/>
            <a:ext cx="6248400" cy="521954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9997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82EAF-8F37-B35F-EBAC-8EF75A52E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Best RHIC Collision Scale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8B5F2-D036-2BF6-4224-577CD335D3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72" b="20262"/>
          <a:stretch>
            <a:fillRect/>
          </a:stretch>
        </p:blipFill>
        <p:spPr>
          <a:xfrm>
            <a:off x="685800" y="1143000"/>
            <a:ext cx="7772400" cy="38862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7EECF4-4E9A-4A28-9688-75E3E8CD9E0F}"/>
              </a:ext>
            </a:extLst>
          </p:cNvPr>
          <p:cNvSpPr txBox="1"/>
          <p:nvPr/>
        </p:nvSpPr>
        <p:spPr>
          <a:xfrm>
            <a:off x="606010" y="5293895"/>
            <a:ext cx="7931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Often used as a visual aid in RHIC Summer Sundays and other tours</a:t>
            </a:r>
          </a:p>
        </p:txBody>
      </p:sp>
    </p:spTree>
    <p:extLst>
      <p:ext uri="{BB962C8B-B14F-4D97-AF65-F5344CB8AC3E}">
        <p14:creationId xmlns:p14="http://schemas.microsoft.com/office/powerpoint/2010/main" val="4129704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F2842525-9714-6C0D-750F-09F691F2A4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Assorted Undocumented Memories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709152B8-5E56-DEFA-8BBF-414E933ED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4498" y="1143000"/>
            <a:ext cx="5509102" cy="5029200"/>
          </a:xfrm>
        </p:spPr>
        <p:txBody>
          <a:bodyPr/>
          <a:lstStyle/>
          <a:p>
            <a:r>
              <a:rPr lang="en-US" sz="2000"/>
              <a:t>Rollerblading in tunnel</a:t>
            </a:r>
          </a:p>
          <a:p>
            <a:r>
              <a:rPr lang="en-US" sz="2000"/>
              <a:t>The Peter Paul Meeting</a:t>
            </a:r>
          </a:p>
          <a:p>
            <a:r>
              <a:rPr lang="en-US" sz="2000"/>
              <a:t>Fridge contamination; “pretty” He venting</a:t>
            </a:r>
          </a:p>
          <a:p>
            <a:r>
              <a:rPr lang="en-US" sz="2000"/>
              <a:t>PASS gate races</a:t>
            </a:r>
          </a:p>
          <a:p>
            <a:r>
              <a:rPr lang="en-US" sz="2000"/>
              <a:t>”Best ramp eeeeever!”</a:t>
            </a:r>
          </a:p>
          <a:p>
            <a:pPr lvl="1"/>
            <a:r>
              <a:rPr lang="en-US" sz="1400"/>
              <a:t>and “@#*$@#’ $*@&amp;!”</a:t>
            </a:r>
          </a:p>
          <a:p>
            <a:r>
              <a:rPr lang="en-US" sz="2000"/>
              <a:t>RAP “zoo” (FNAL cartoons, SSC trees)</a:t>
            </a:r>
          </a:p>
          <a:p>
            <a:r>
              <a:rPr lang="en-US" sz="2000"/>
              <a:t>2-page tech notes</a:t>
            </a:r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The lure of Big Quant $$</a:t>
            </a:r>
          </a:p>
          <a:p>
            <a:pPr lvl="1"/>
            <a:r>
              <a:rPr lang="en-US" sz="2000"/>
              <a:t>Mark Rhodes-Brown and Renaissance</a:t>
            </a:r>
          </a:p>
          <a:p>
            <a:r>
              <a:rPr lang="en-US" sz="2000"/>
              <a:t>Collide The Ions walk</a:t>
            </a:r>
          </a:p>
          <a:p>
            <a:endParaRPr lang="en-US" altLang="en-US" sz="2000" i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DA9A6-00E9-71C7-8D04-F1E787B4B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505200"/>
            <a:ext cx="3048000" cy="762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EAA6C3A3-60DB-87F0-7B7B-609D15FF0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7333" r="13930" b="10683"/>
          <a:stretch>
            <a:fillRect/>
          </a:stretch>
        </p:blipFill>
        <p:spPr bwMode="auto">
          <a:xfrm>
            <a:off x="6000869" y="907749"/>
            <a:ext cx="3066931" cy="4190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5AA18FD5-032B-ED65-EB4A-9ABC9EA88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5188174"/>
            <a:ext cx="3670300" cy="12126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D235-E20E-ABAB-F4B4-6EBBA028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Assorted Documented Friends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0310FFF-D77C-19FF-E10A-B7A15CF61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1" t="29562" r="31479" b="27082"/>
          <a:stretch>
            <a:fillRect/>
          </a:stretch>
        </p:blipFill>
        <p:spPr bwMode="auto">
          <a:xfrm>
            <a:off x="1" y="1027021"/>
            <a:ext cx="3082130" cy="2325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4C2F8D3E-5DCD-81B2-6B04-BCACDC484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6576" b="60875"/>
          <a:stretch>
            <a:fillRect/>
          </a:stretch>
        </p:blipFill>
        <p:spPr bwMode="auto">
          <a:xfrm>
            <a:off x="6096000" y="1027021"/>
            <a:ext cx="2969465" cy="17526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346DD5A-2048-B4F3-5A3D-3568BCC36EFD}"/>
              </a:ext>
            </a:extLst>
          </p:cNvPr>
          <p:cNvGrpSpPr/>
          <p:nvPr/>
        </p:nvGrpSpPr>
        <p:grpSpPr>
          <a:xfrm>
            <a:off x="3124200" y="1027021"/>
            <a:ext cx="2929090" cy="2463940"/>
            <a:chOff x="3082131" y="1027021"/>
            <a:chExt cx="2929090" cy="24639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590113BE-B60C-324A-0C57-448DB3D190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40" t="15468" r="26666" b="56667"/>
            <a:stretch>
              <a:fillRect/>
            </a:stretch>
          </p:blipFill>
          <p:spPr bwMode="auto">
            <a:xfrm>
              <a:off x="3082131" y="1027021"/>
              <a:ext cx="2929090" cy="24639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5">
              <a:extLst>
                <a:ext uri="{FF2B5EF4-FFF2-40B4-BE49-F238E27FC236}">
                  <a16:creationId xmlns:a16="http://schemas.microsoft.com/office/drawing/2014/main" id="{6EFF918F-4220-9EEF-A979-8EBF8F679D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92" t="7637" r="18613" b="17909"/>
            <a:stretch>
              <a:fillRect/>
            </a:stretch>
          </p:blipFill>
          <p:spPr bwMode="auto">
            <a:xfrm>
              <a:off x="5020620" y="2271761"/>
              <a:ext cx="990601" cy="1219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714865C-CE58-D4E7-6361-384C3B1C1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004" y="3352801"/>
            <a:ext cx="1981200" cy="2971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47B64B8-5B6C-5B6D-4F61-F68C34F43153}"/>
              </a:ext>
            </a:extLst>
          </p:cNvPr>
          <p:cNvGrpSpPr/>
          <p:nvPr/>
        </p:nvGrpSpPr>
        <p:grpSpPr>
          <a:xfrm>
            <a:off x="6098336" y="2881361"/>
            <a:ext cx="2969464" cy="3352800"/>
            <a:chOff x="5613996" y="2209800"/>
            <a:chExt cx="3509367" cy="3962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50D2CFE9-9698-1DB2-6B06-8E69541533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3" t="18352" r="12523" b="20200"/>
            <a:stretch>
              <a:fillRect/>
            </a:stretch>
          </p:blipFill>
          <p:spPr bwMode="auto">
            <a:xfrm>
              <a:off x="5613996" y="2209800"/>
              <a:ext cx="3509367" cy="3962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A652D1-3BF0-86A3-603D-27C183118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0630" t="22289" r="38815" b="29331"/>
            <a:stretch>
              <a:fillRect/>
            </a:stretch>
          </p:blipFill>
          <p:spPr>
            <a:xfrm>
              <a:off x="7711658" y="4495800"/>
              <a:ext cx="1411705" cy="1676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A9CA120-0900-291E-1817-C14F1B4A288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6063" t="18127" r="28447" b="36377"/>
          <a:stretch>
            <a:fillRect/>
          </a:stretch>
        </p:blipFill>
        <p:spPr>
          <a:xfrm>
            <a:off x="3458263" y="3506962"/>
            <a:ext cx="2104337" cy="281763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8164B0-CF98-CEDA-5118-66891BB263A6}"/>
              </a:ext>
            </a:extLst>
          </p:cNvPr>
          <p:cNvSpPr txBox="1"/>
          <p:nvPr/>
        </p:nvSpPr>
        <p:spPr>
          <a:xfrm>
            <a:off x="-3313" y="1030334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Rich</a:t>
            </a:r>
          </a:p>
          <a:p>
            <a:r>
              <a:rPr lang="en-US" sz="1800"/>
              <a:t>Casella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340A66-DEE3-0ED3-0D03-2C5515D68F33}"/>
              </a:ext>
            </a:extLst>
          </p:cNvPr>
          <p:cNvSpPr txBox="1"/>
          <p:nvPr/>
        </p:nvSpPr>
        <p:spPr>
          <a:xfrm>
            <a:off x="3147391" y="1030334"/>
            <a:ext cx="81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Betsy</a:t>
            </a:r>
          </a:p>
          <a:p>
            <a:r>
              <a:rPr lang="en-US" sz="1800">
                <a:solidFill>
                  <a:schemeClr val="bg1"/>
                </a:solidFill>
              </a:rPr>
              <a:t>Scholl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5BC866-6EC7-7837-B3E0-496EF871865A}"/>
              </a:ext>
            </a:extLst>
          </p:cNvPr>
          <p:cNvSpPr txBox="1"/>
          <p:nvPr/>
        </p:nvSpPr>
        <p:spPr>
          <a:xfrm>
            <a:off x="8018283" y="2042331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Rhianna</a:t>
            </a:r>
          </a:p>
          <a:p>
            <a:r>
              <a:rPr lang="en-US" sz="1800">
                <a:solidFill>
                  <a:schemeClr val="bg1"/>
                </a:solidFill>
              </a:rPr>
              <a:t>Bianco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A829BC-B4AA-6178-74B1-9FA569660E09}"/>
              </a:ext>
            </a:extLst>
          </p:cNvPr>
          <p:cNvSpPr txBox="1"/>
          <p:nvPr/>
        </p:nvSpPr>
        <p:spPr>
          <a:xfrm>
            <a:off x="1922839" y="3911430"/>
            <a:ext cx="1159292" cy="646331"/>
          </a:xfrm>
          <a:prstGeom prst="rect">
            <a:avLst/>
          </a:prstGeom>
          <a:solidFill>
            <a:schemeClr val="bg1">
              <a:alpha val="44175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800"/>
              <a:t>Ila</a:t>
            </a:r>
          </a:p>
          <a:p>
            <a:r>
              <a:rPr lang="en-US" sz="1800"/>
              <a:t>Campbell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4CD7E3-1861-058F-E900-93402069B0E6}"/>
              </a:ext>
            </a:extLst>
          </p:cNvPr>
          <p:cNvSpPr txBox="1"/>
          <p:nvPr/>
        </p:nvSpPr>
        <p:spPr>
          <a:xfrm>
            <a:off x="4674955" y="5678269"/>
            <a:ext cx="93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Arden</a:t>
            </a:r>
          </a:p>
          <a:p>
            <a:r>
              <a:rPr lang="en-US" sz="1800">
                <a:solidFill>
                  <a:schemeClr val="bg1"/>
                </a:solidFill>
              </a:rPr>
              <a:t>Warner</a:t>
            </a:r>
          </a:p>
        </p:txBody>
      </p:sp>
    </p:spTree>
    <p:extLst>
      <p:ext uri="{BB962C8B-B14F-4D97-AF65-F5344CB8AC3E}">
        <p14:creationId xmlns:p14="http://schemas.microsoft.com/office/powerpoint/2010/main" val="2076265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1052-1307-3B03-0B76-EC597853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Case There’s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C6AB6-7134-6BAE-10DE-8504D4A0C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0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351F3-8468-5D21-61BC-5181F8E6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It’s Amazing What We Kept In The Open (1)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9038241A-752F-9527-EE4D-7C4E9FB07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14300" y="990600"/>
            <a:ext cx="8915400" cy="51490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961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92AED-24FB-FDA0-1907-7891E621E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93607-AA29-47D9-8A84-119BC3316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It’s Amazing What We Kept In The Open (2)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CAF2B3-6363-0DD2-88AB-ED17D7A4C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53598" y="1143000"/>
            <a:ext cx="4636804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055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F44F1-CB03-2620-30AA-BC5A4975D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BFFAB0DB-15B4-FB7F-C184-89B7B863B1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>
                <a:effectLst/>
              </a:rPr>
              <a:t>First Orbit, First Collisions</a:t>
            </a:r>
            <a:br>
              <a:rPr lang="en-US" altLang="en-US">
                <a:effectLst/>
              </a:rPr>
            </a:br>
            <a:r>
              <a:rPr lang="en-US" altLang="en-US" sz="1800">
                <a:effectLst/>
              </a:rPr>
              <a:t>Reminiscences of RHIC Construction and Commissioning</a:t>
            </a:r>
            <a:r>
              <a:rPr lang="en-US" altLang="en-US">
                <a:effectLst/>
              </a:rPr>
              <a:t> 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D4A7D27C-6A82-4261-6341-06DDAB7F67B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1905000"/>
            <a:ext cx="7467600" cy="4343400"/>
          </a:xfrm>
          <a:noFill/>
          <a:ln>
            <a:noFill/>
          </a:ln>
        </p:spPr>
        <p:txBody>
          <a:bodyPr/>
          <a:lstStyle/>
          <a:p>
            <a:pPr algn="l"/>
            <a:r>
              <a:rPr lang="en-US" altLang="en-US" b="1"/>
              <a:t>Biased: </a:t>
            </a:r>
            <a:r>
              <a:rPr lang="en-US" altLang="en-US"/>
              <a:t>Gleaned from </a:t>
            </a:r>
            <a:r>
              <a:rPr lang="en-US" altLang="en-US">
                <a:solidFill>
                  <a:srgbClr val="C00000"/>
                </a:solidFill>
              </a:rPr>
              <a:t>memories, photos, internet</a:t>
            </a:r>
          </a:p>
          <a:p>
            <a:pPr algn="l"/>
            <a:r>
              <a:rPr lang="en-US" altLang="en-US"/>
              <a:t>	</a:t>
            </a:r>
            <a:r>
              <a:rPr lang="en-US" altLang="en-US" sz="1500"/>
              <a:t>(Only occasional shouting)</a:t>
            </a:r>
          </a:p>
          <a:p>
            <a:pPr algn="l"/>
            <a:endParaRPr lang="en-US" altLang="en-US" b="1"/>
          </a:p>
          <a:p>
            <a:pPr algn="l"/>
            <a:r>
              <a:rPr lang="en-US" altLang="en-US" b="1"/>
              <a:t>Diverse:</a:t>
            </a:r>
            <a:r>
              <a:rPr lang="en-US" altLang="en-US"/>
              <a:t> Vibrant </a:t>
            </a:r>
            <a:r>
              <a:rPr lang="en-US" altLang="en-US">
                <a:solidFill>
                  <a:srgbClr val="C00000"/>
                </a:solidFill>
              </a:rPr>
              <a:t>company throughout RHICFest</a:t>
            </a:r>
          </a:p>
          <a:p>
            <a:pPr marL="457200" lvl="1" indent="0">
              <a:buFontTx/>
              <a:buChar char="-"/>
            </a:pPr>
            <a:r>
              <a:rPr lang="en-US" altLang="en-US"/>
              <a:t> Future: Count </a:t>
            </a:r>
            <a:r>
              <a:rPr lang="en-US" altLang="en-US">
                <a:solidFill>
                  <a:srgbClr val="C00000"/>
                </a:solidFill>
              </a:rPr>
              <a:t>7-ish years for first EIC collisions</a:t>
            </a:r>
          </a:p>
          <a:p>
            <a:pPr marL="457200" lvl="1" indent="0">
              <a:buFontTx/>
              <a:buChar char="-"/>
            </a:pPr>
            <a:r>
              <a:rPr lang="en-US" altLang="en-US"/>
              <a:t> Impressive preparation so close to </a:t>
            </a:r>
            <a:r>
              <a:rPr lang="en-US" altLang="en-US">
                <a:solidFill>
                  <a:srgbClr val="C00000"/>
                </a:solidFill>
              </a:rPr>
              <a:t>RHIC</a:t>
            </a:r>
            <a:r>
              <a:rPr lang="en-US" altLang="en-US"/>
              <a:t> end!</a:t>
            </a:r>
          </a:p>
          <a:p>
            <a:pPr algn="l"/>
            <a:endParaRPr lang="en-US" altLang="en-US" b="1"/>
          </a:p>
          <a:p>
            <a:pPr algn="l"/>
            <a:r>
              <a:rPr lang="en-US" altLang="en-US" b="1"/>
              <a:t>Brief: </a:t>
            </a:r>
            <a:r>
              <a:rPr lang="en-US" altLang="en-US">
                <a:solidFill>
                  <a:srgbClr val="C00000"/>
                </a:solidFill>
              </a:rPr>
              <a:t>15</a:t>
            </a:r>
            <a:r>
              <a:rPr lang="en-US" altLang="en-US"/>
              <a:t> minutes to cover </a:t>
            </a:r>
            <a:r>
              <a:rPr lang="en-US" altLang="en-US">
                <a:solidFill>
                  <a:srgbClr val="C00000"/>
                </a:solidFill>
              </a:rPr>
              <a:t>years and years</a:t>
            </a:r>
            <a:endParaRPr lang="en-US" altLang="en-US" b="1">
              <a:solidFill>
                <a:srgbClr val="C00000"/>
              </a:solidFill>
            </a:endParaRPr>
          </a:p>
          <a:p>
            <a:pPr algn="l"/>
            <a:r>
              <a:rPr lang="en-US" altLang="en-US" b="1"/>
              <a:t>	</a:t>
            </a:r>
            <a:r>
              <a:rPr lang="en-US" altLang="en-US"/>
              <a:t>Written summary </a:t>
            </a:r>
            <a:r>
              <a:rPr lang="en-US" altLang="en-US" i="1"/>
              <a:t>necessary</a:t>
            </a:r>
            <a:r>
              <a:rPr lang="en-US" altLang="en-US"/>
              <a:t>: </a:t>
            </a:r>
            <a:r>
              <a:rPr lang="en-US" altLang="en-US">
                <a:solidFill>
                  <a:srgbClr val="C00000"/>
                </a:solidFill>
              </a:rPr>
              <a:t>Book/movie deal?</a:t>
            </a:r>
            <a:endParaRPr lang="en-US" altLang="en-US" b="1">
              <a:solidFill>
                <a:srgbClr val="C00000"/>
              </a:solidFill>
            </a:endParaRPr>
          </a:p>
          <a:p>
            <a:pPr algn="l"/>
            <a:r>
              <a:rPr lang="en-US" altLang="en-US" b="1"/>
              <a:t>	</a:t>
            </a:r>
            <a:r>
              <a:rPr lang="en-US" altLang="en-US" sz="1500"/>
              <a:t>(Serves me right for using PowerPoint…)</a:t>
            </a:r>
            <a:endParaRPr lang="en-US" altLang="en-US" sz="1500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B246BD-4A89-FAF3-932E-CD44555EA341}"/>
              </a:ext>
            </a:extLst>
          </p:cNvPr>
          <p:cNvSpPr txBox="1"/>
          <p:nvPr/>
        </p:nvSpPr>
        <p:spPr>
          <a:xfrm rot="1527455">
            <a:off x="7369766" y="293117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Summary Template</a:t>
            </a:r>
          </a:p>
          <a:p>
            <a:pPr algn="ctr"/>
            <a:r>
              <a:rPr lang="en-US" sz="1200">
                <a:solidFill>
                  <a:srgbClr val="C00000"/>
                </a:solidFill>
              </a:rPr>
              <a:t>from RHIC Retreat 2003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EA836E43-547F-4D87-266B-14D992C79416}"/>
              </a:ext>
            </a:extLst>
          </p:cNvPr>
          <p:cNvSpPr/>
          <p:nvPr/>
        </p:nvSpPr>
        <p:spPr bwMode="auto">
          <a:xfrm>
            <a:off x="7924800" y="1905000"/>
            <a:ext cx="368300" cy="2590800"/>
          </a:xfrm>
          <a:prstGeom prst="rightBrac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70000"/>
              <a:buFont typeface="Monotype Sorts" pitchFamily="2" charset="2"/>
              <a:buChar char="n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DC957E-FCDA-140A-CA5A-93158F605EA6}"/>
              </a:ext>
            </a:extLst>
          </p:cNvPr>
          <p:cNvSpPr txBox="1"/>
          <p:nvPr/>
        </p:nvSpPr>
        <p:spPr>
          <a:xfrm rot="1527455">
            <a:off x="6464467" y="2686504"/>
            <a:ext cx="1790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Updated for RHICFest!!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59A966-C7E1-F1B6-AAB2-FBF6A393E167}"/>
              </a:ext>
            </a:extLst>
          </p:cNvPr>
          <p:cNvSpPr txBox="1"/>
          <p:nvPr/>
        </p:nvSpPr>
        <p:spPr>
          <a:xfrm>
            <a:off x="4466453" y="2466201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Still true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51DDB7-FFD3-A115-6383-DE25D2B07946}"/>
              </a:ext>
            </a:extLst>
          </p:cNvPr>
          <p:cNvSpPr txBox="1"/>
          <p:nvPr/>
        </p:nvSpPr>
        <p:spPr>
          <a:xfrm>
            <a:off x="5685653" y="5895201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C00000"/>
                </a:solidFill>
              </a:rPr>
              <a:t>Still true</a:t>
            </a:r>
          </a:p>
        </p:txBody>
      </p:sp>
    </p:spTree>
    <p:extLst>
      <p:ext uri="{BB962C8B-B14F-4D97-AF65-F5344CB8AC3E}">
        <p14:creationId xmlns:p14="http://schemas.microsoft.com/office/powerpoint/2010/main" val="175758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ED5A-95DC-58DE-B6E7-6F360BFED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Coming to BNL in 1993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AEB563-A664-61C4-8485-E31D474A9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14" r="4367" b="3030"/>
          <a:stretch>
            <a:fillRect/>
          </a:stretch>
        </p:blipFill>
        <p:spPr bwMode="auto">
          <a:xfrm>
            <a:off x="228600" y="1143000"/>
            <a:ext cx="4765429" cy="3581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3CB05B-46DB-F247-87C8-5B00256AB4D5}"/>
              </a:ext>
            </a:extLst>
          </p:cNvPr>
          <p:cNvSpPr txBox="1"/>
          <p:nvPr/>
        </p:nvSpPr>
        <p:spPr>
          <a:xfrm>
            <a:off x="5159009" y="1107998"/>
            <a:ext cx="3328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No pics of 1005 </a:t>
            </a:r>
            <a:r>
              <a:rPr lang="en-US" sz="1400"/>
              <a:t>(not photogenic)</a:t>
            </a:r>
          </a:p>
          <a:p>
            <a:r>
              <a:rPr lang="en-US"/>
              <a:t>But memories!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280C2C-E8B1-D2C7-E8DB-4F83DA08222B}"/>
              </a:ext>
            </a:extLst>
          </p:cNvPr>
          <p:cNvSpPr txBox="1"/>
          <p:nvPr/>
        </p:nvSpPr>
        <p:spPr>
          <a:xfrm>
            <a:off x="3244191" y="1176130"/>
            <a:ext cx="17498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Todd’s feeling</a:t>
            </a:r>
          </a:p>
          <a:p>
            <a:r>
              <a:rPr lang="en-US">
                <a:solidFill>
                  <a:schemeClr val="bg1"/>
                </a:solidFill>
              </a:rPr>
              <a:t>unpacking at</a:t>
            </a:r>
          </a:p>
          <a:p>
            <a:r>
              <a:rPr lang="en-US">
                <a:solidFill>
                  <a:schemeClr val="bg1"/>
                </a:solidFill>
              </a:rPr>
              <a:t>BNL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01B30B-284B-9750-FB73-85902B915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877" y="1963602"/>
            <a:ext cx="1592974" cy="1905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07A113-EE4E-9578-B8CE-6FAD7D1A4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329" y="4016320"/>
            <a:ext cx="3720071" cy="17336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C19C26-6295-F65D-3667-9DC9FDE5C944}"/>
              </a:ext>
            </a:extLst>
          </p:cNvPr>
          <p:cNvSpPr txBox="1"/>
          <p:nvPr/>
        </p:nvSpPr>
        <p:spPr>
          <a:xfrm>
            <a:off x="1461223" y="4883161"/>
            <a:ext cx="37465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RHIC BPMs and orbits became</a:t>
            </a:r>
          </a:p>
          <a:p>
            <a:r>
              <a:rPr lang="en-US"/>
              <a:t>a big part of my life for the next</a:t>
            </a:r>
          </a:p>
          <a:p>
            <a:r>
              <a:rPr lang="en-US"/>
              <a:t>dozen years...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861A9-B808-94B6-6307-B367CCBB56BA}"/>
              </a:ext>
            </a:extLst>
          </p:cNvPr>
          <p:cNvSpPr txBox="1"/>
          <p:nvPr/>
        </p:nvSpPr>
        <p:spPr>
          <a:xfrm>
            <a:off x="215348" y="4330967"/>
            <a:ext cx="4514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Followed Peggs, Trbojevic, Harrison from FNAL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5560A8-D2B5-8A62-82FF-07F1ABE2CA71}"/>
              </a:ext>
            </a:extLst>
          </p:cNvPr>
          <p:cNvSpPr txBox="1"/>
          <p:nvPr/>
        </p:nvSpPr>
        <p:spPr>
          <a:xfrm>
            <a:off x="7851851" y="2623714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Tom</a:t>
            </a:r>
          </a:p>
          <a:p>
            <a:r>
              <a:rPr lang="en-US" sz="1600"/>
              <a:t>Shea</a:t>
            </a:r>
          </a:p>
        </p:txBody>
      </p:sp>
    </p:spTree>
    <p:extLst>
      <p:ext uri="{BB962C8B-B14F-4D97-AF65-F5344CB8AC3E}">
        <p14:creationId xmlns:p14="http://schemas.microsoft.com/office/powerpoint/2010/main" val="1675949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A7287-64B8-CDEF-B450-2E2A7392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Tonight We’re Gonna Party Like It’s...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1111B7F7-7E2C-3ED9-39D0-25CEA7B67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90600"/>
            <a:ext cx="8679202" cy="50292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D935C9-49CA-E4D2-AD2D-873E8C155DEA}"/>
              </a:ext>
            </a:extLst>
          </p:cNvPr>
          <p:cNvSpPr txBox="1"/>
          <p:nvPr/>
        </p:nvSpPr>
        <p:spPr>
          <a:xfrm>
            <a:off x="1254697" y="6046304"/>
            <a:ext cx="66270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hlinkClick r:id="rId2"/>
              </a:rPr>
              <a:t>https://web.archive.org/web/20020716074910/http://www.agsrhichome.bnl.gov/RHIC/YearZero/</a:t>
            </a:r>
            <a:r>
              <a:rPr lang="en-US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878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4A5625F-4EFF-463F-09E8-8AC8301A9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97280"/>
            <a:ext cx="7772400" cy="4440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1A37F0-16B9-1705-FD13-56D2E4530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Orbit... Dispersive Beam Motion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523FF4-9C0A-CF8D-8E70-F8CA3553A181}"/>
              </a:ext>
            </a:extLst>
          </p:cNvPr>
          <p:cNvSpPr txBox="1"/>
          <p:nvPr/>
        </p:nvSpPr>
        <p:spPr>
          <a:xfrm>
            <a:off x="1621417" y="5744817"/>
            <a:ext cx="5901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Beam injected on 4</a:t>
            </a:r>
            <a:r>
              <a:rPr lang="en-US" baseline="30000"/>
              <a:t>th</a:t>
            </a:r>
            <a:r>
              <a:rPr lang="en-US"/>
              <a:t> turn of 1024-turn BPM buffer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DC319-F924-2568-D688-88DB2F3FACA2}"/>
              </a:ext>
            </a:extLst>
          </p:cNvPr>
          <p:cNvSpPr txBox="1"/>
          <p:nvPr/>
        </p:nvSpPr>
        <p:spPr>
          <a:xfrm>
            <a:off x="1447800" y="1212610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injection lambertson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FF1EA5-7552-75F1-6862-A7E3315FBCCD}"/>
              </a:ext>
            </a:extLst>
          </p:cNvPr>
          <p:cNvCxnSpPr/>
          <p:nvPr/>
        </p:nvCxnSpPr>
        <p:spPr bwMode="auto">
          <a:xfrm>
            <a:off x="2057400" y="1524000"/>
            <a:ext cx="0" cy="12192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82901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9BBEC-7A54-D206-6A31-50A91298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FA934-9081-BD6A-87B9-0147407E9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Orbit...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6D26CC-B50E-A8ED-645D-420B4A3FF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97280"/>
            <a:ext cx="7772400" cy="44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44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FC4D9-7649-463E-2731-1CF647D9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9224-5672-BF72-6BE4-D2DE50CC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Orbit...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808841-CCE7-2C50-F821-6875A3A7D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97280"/>
            <a:ext cx="7772400" cy="446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5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B8F6B-7315-EAA4-A08C-7FF87194C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0546-4B56-4DA1-B2A4-2778CE781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Orbit... ? Four turns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B02D17-3E79-A1D2-1FC5-5151E2657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97280"/>
            <a:ext cx="7772400" cy="4410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1C1CB5-61D5-2B42-12AD-12E9C2D178D3}"/>
              </a:ext>
            </a:extLst>
          </p:cNvPr>
          <p:cNvSpPr txBox="1"/>
          <p:nvPr/>
        </p:nvSpPr>
        <p:spPr>
          <a:xfrm>
            <a:off x="488991" y="5655365"/>
            <a:ext cx="8166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Horizontal dispersive motion: energy-loss obstructions (kinked bellows)</a:t>
            </a:r>
          </a:p>
        </p:txBody>
      </p:sp>
    </p:spTree>
    <p:extLst>
      <p:ext uri="{BB962C8B-B14F-4D97-AF65-F5344CB8AC3E}">
        <p14:creationId xmlns:p14="http://schemas.microsoft.com/office/powerpoint/2010/main" val="56152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D798F-3D25-A216-AC42-3BC58E64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Reversed BPMS, (mostly) Good Optics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0E1EB9-F61F-ABEE-F2E5-C1BED2025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24000" y="1066800"/>
            <a:ext cx="5786384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14CD07-DE68-1DEA-2F5E-19A2E108701A}"/>
              </a:ext>
            </a:extLst>
          </p:cNvPr>
          <p:cNvSpPr txBox="1"/>
          <p:nvPr/>
        </p:nvSpPr>
        <p:spPr>
          <a:xfrm>
            <a:off x="7467600" y="2413337"/>
            <a:ext cx="10374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Integer</a:t>
            </a:r>
          </a:p>
          <a:p>
            <a:r>
              <a:rPr lang="en-US"/>
              <a:t>tune</a:t>
            </a:r>
          </a:p>
          <a:p>
            <a:r>
              <a:rPr lang="en-US"/>
              <a:t>correct!</a:t>
            </a:r>
          </a:p>
        </p:txBody>
      </p:sp>
    </p:spTree>
    <p:extLst>
      <p:ext uri="{BB962C8B-B14F-4D97-AF65-F5344CB8AC3E}">
        <p14:creationId xmlns:p14="http://schemas.microsoft.com/office/powerpoint/2010/main" val="2670526028"/>
      </p:ext>
    </p:extLst>
  </p:cSld>
  <p:clrMapOvr>
    <a:masterClrMapping/>
  </p:clrMapOvr>
</p:sld>
</file>

<file path=ppt/theme/theme1.xml><?xml version="1.0" encoding="utf-8"?>
<a:theme xmlns:a="http://schemas.openxmlformats.org/drawingml/2006/main" name="IP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777777"/>
      </a:lt2>
      <a:accent1>
        <a:srgbClr val="000099"/>
      </a:accent1>
      <a:accent2>
        <a:srgbClr val="00AFA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9E"/>
      </a:accent6>
      <a:hlink>
        <a:srgbClr val="FFCC66"/>
      </a:hlink>
      <a:folHlink>
        <a:srgbClr val="FF0000"/>
      </a:folHlink>
    </a:clrScheme>
    <a:fontScheme name="IP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Pct val="70000"/>
          <a:buFont typeface="Monotype Sorts" pitchFamily="2" charset="2"/>
          <a:buChar char="n"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Pct val="70000"/>
          <a:buFont typeface="Monotype Sorts" pitchFamily="2" charset="2"/>
          <a:buChar char="n"/>
          <a:tabLst/>
          <a:defRPr kumimoji="0" lang="en-US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IP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C:\MSOFFICE\Templates\Presentations\IPTemplate.pot</Template>
  <TotalTime>3791</TotalTime>
  <Words>443</Words>
  <Application>Microsoft Macintosh PowerPoint</Application>
  <PresentationFormat>On-screen Show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Narrow</vt:lpstr>
      <vt:lpstr>Monotype Sorts</vt:lpstr>
      <vt:lpstr>Times New Roman</vt:lpstr>
      <vt:lpstr>IPTemplate</vt:lpstr>
      <vt:lpstr>First Orbit, First Collisions Reminiscences of RHIC Construction and Commissioning </vt:lpstr>
      <vt:lpstr>First Orbit, First Collisions Reminiscences of RHIC Construction and Commissioning </vt:lpstr>
      <vt:lpstr>Coming to BNL in 1993</vt:lpstr>
      <vt:lpstr>Tonight We’re Gonna Party Like It’s...</vt:lpstr>
      <vt:lpstr>First Orbit... Dispersive Beam Motion</vt:lpstr>
      <vt:lpstr>First Orbit...</vt:lpstr>
      <vt:lpstr>First Orbit...</vt:lpstr>
      <vt:lpstr>First Orbit... ? Four turns</vt:lpstr>
      <vt:lpstr>Reversed BPMS, (mostly) Good Optics</vt:lpstr>
      <vt:lpstr>                                The Tune Pool</vt:lpstr>
      <vt:lpstr>First Collisions</vt:lpstr>
      <vt:lpstr>First Collisions (press release)</vt:lpstr>
      <vt:lpstr>The Best RHIC Collision Scale Model</vt:lpstr>
      <vt:lpstr>Assorted Undocumented Memories</vt:lpstr>
      <vt:lpstr>Assorted Documented Friends</vt:lpstr>
      <vt:lpstr>In Case There’s Time</vt:lpstr>
      <vt:lpstr>It’s Amazing What We Kept In The Open (1)</vt:lpstr>
      <vt:lpstr>It’s Amazing What We Kept In The Open (2)</vt:lpstr>
    </vt:vector>
  </TitlesOfParts>
  <Company>Brookhaven National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OFFICE OF NONPROLIFERATION &amp; NATIONAL SECURITY</dc:title>
  <dc:creator>Michael Losquadro</dc:creator>
  <cp:lastModifiedBy>Todd Satogata</cp:lastModifiedBy>
  <cp:revision>299</cp:revision>
  <cp:lastPrinted>1999-04-06T13:50:47Z</cp:lastPrinted>
  <dcterms:created xsi:type="dcterms:W3CDTF">1999-01-07T19:19:27Z</dcterms:created>
  <dcterms:modified xsi:type="dcterms:W3CDTF">2026-07-07T22:25:32Z</dcterms:modified>
</cp:coreProperties>
</file>