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60" r:id="rId1"/>
  </p:sldMasterIdLst>
  <p:notesMasterIdLst>
    <p:notesMasterId r:id="rId39"/>
  </p:notesMasterIdLst>
  <p:sldIdLst>
    <p:sldId id="256" r:id="rId2"/>
    <p:sldId id="5810" r:id="rId3"/>
    <p:sldId id="5739" r:id="rId4"/>
    <p:sldId id="5772" r:id="rId5"/>
    <p:sldId id="5811" r:id="rId6"/>
    <p:sldId id="635" r:id="rId7"/>
    <p:sldId id="5790" r:id="rId8"/>
    <p:sldId id="5773" r:id="rId9"/>
    <p:sldId id="5795" r:id="rId10"/>
    <p:sldId id="5796" r:id="rId11"/>
    <p:sldId id="5797" r:id="rId12"/>
    <p:sldId id="5775" r:id="rId13"/>
    <p:sldId id="5805" r:id="rId14"/>
    <p:sldId id="5801" r:id="rId15"/>
    <p:sldId id="636" r:id="rId16"/>
    <p:sldId id="5807" r:id="rId17"/>
    <p:sldId id="5813" r:id="rId18"/>
    <p:sldId id="5812" r:id="rId19"/>
    <p:sldId id="352" r:id="rId20"/>
    <p:sldId id="5802" r:id="rId21"/>
    <p:sldId id="5815" r:id="rId22"/>
    <p:sldId id="5818" r:id="rId23"/>
    <p:sldId id="5820" r:id="rId24"/>
    <p:sldId id="5755" r:id="rId25"/>
    <p:sldId id="5759" r:id="rId26"/>
    <p:sldId id="5816" r:id="rId27"/>
    <p:sldId id="5736" r:id="rId28"/>
    <p:sldId id="5817" r:id="rId29"/>
    <p:sldId id="1471" r:id="rId30"/>
    <p:sldId id="5682" r:id="rId31"/>
    <p:sldId id="639" r:id="rId32"/>
    <p:sldId id="5731" r:id="rId33"/>
    <p:sldId id="5730" r:id="rId34"/>
    <p:sldId id="638" r:id="rId35"/>
    <p:sldId id="5780" r:id="rId36"/>
    <p:sldId id="5804" r:id="rId37"/>
    <p:sldId id="5809" r:id="rId3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0000CC"/>
    <a:srgbClr val="00FF00"/>
    <a:srgbClr val="26058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598" autoAdjust="0"/>
    <p:restoredTop sz="94118"/>
  </p:normalViewPr>
  <p:slideViewPr>
    <p:cSldViewPr snapToGrid="0">
      <p:cViewPr varScale="1">
        <p:scale>
          <a:sx n="104" d="100"/>
          <a:sy n="104" d="100"/>
        </p:scale>
        <p:origin x="1182" y="132"/>
      </p:cViewPr>
      <p:guideLst/>
    </p:cSldViewPr>
  </p:slideViewPr>
  <p:notesTextViewPr>
    <p:cViewPr>
      <p:scale>
        <a:sx n="1" d="1"/>
        <a:sy n="1" d="1"/>
      </p:scale>
      <p:origin x="0" y="0"/>
    </p:cViewPr>
  </p:notesTextViewPr>
  <p:sorterViewPr>
    <p:cViewPr>
      <p:scale>
        <a:sx n="75" d="100"/>
        <a:sy n="75" d="100"/>
      </p:scale>
      <p:origin x="0" y="-3211"/>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nty, Michiko" userId="2d409216-1370-40a0-9fc8-dc3649474a8b" providerId="ADAL" clId="{AE0873E7-309A-4CB8-8EE0-0016F5D44057}"/>
    <pc:docChg chg="delSld modSld">
      <pc:chgData name="Minty, Michiko" userId="2d409216-1370-40a0-9fc8-dc3649474a8b" providerId="ADAL" clId="{AE0873E7-309A-4CB8-8EE0-0016F5D44057}" dt="2026-07-09T23:07:41.464" v="151" actId="14100"/>
      <pc:docMkLst>
        <pc:docMk/>
      </pc:docMkLst>
      <pc:sldChg chg="modSp mod">
        <pc:chgData name="Minty, Michiko" userId="2d409216-1370-40a0-9fc8-dc3649474a8b" providerId="ADAL" clId="{AE0873E7-309A-4CB8-8EE0-0016F5D44057}" dt="2026-07-09T23:07:41.464" v="151" actId="14100"/>
        <pc:sldMkLst>
          <pc:docMk/>
          <pc:sldMk cId="2056712536" sldId="639"/>
        </pc:sldMkLst>
        <pc:spChg chg="mod">
          <ac:chgData name="Minty, Michiko" userId="2d409216-1370-40a0-9fc8-dc3649474a8b" providerId="ADAL" clId="{AE0873E7-309A-4CB8-8EE0-0016F5D44057}" dt="2026-07-09T23:07:33.431" v="150" actId="20577"/>
          <ac:spMkLst>
            <pc:docMk/>
            <pc:sldMk cId="2056712536" sldId="639"/>
            <ac:spMk id="18" creationId="{341BAE68-D690-9C3D-8432-06C7FA45FB43}"/>
          </ac:spMkLst>
        </pc:spChg>
        <pc:spChg chg="mod">
          <ac:chgData name="Minty, Michiko" userId="2d409216-1370-40a0-9fc8-dc3649474a8b" providerId="ADAL" clId="{AE0873E7-309A-4CB8-8EE0-0016F5D44057}" dt="2026-07-09T23:06:42.802" v="113" actId="1038"/>
          <ac:spMkLst>
            <pc:docMk/>
            <pc:sldMk cId="2056712536" sldId="639"/>
            <ac:spMk id="28" creationId="{8F64A90C-F9C5-6DE7-A9C3-BC931473CF55}"/>
          </ac:spMkLst>
        </pc:spChg>
        <pc:picChg chg="mod">
          <ac:chgData name="Minty, Michiko" userId="2d409216-1370-40a0-9fc8-dc3649474a8b" providerId="ADAL" clId="{AE0873E7-309A-4CB8-8EE0-0016F5D44057}" dt="2026-07-09T23:06:36.886" v="101" actId="14100"/>
          <ac:picMkLst>
            <pc:docMk/>
            <pc:sldMk cId="2056712536" sldId="639"/>
            <ac:picMk id="27" creationId="{AC7A2765-3ED1-5EF0-919B-241E2244CFB3}"/>
          </ac:picMkLst>
        </pc:picChg>
        <pc:cxnChg chg="mod">
          <ac:chgData name="Minty, Michiko" userId="2d409216-1370-40a0-9fc8-dc3649474a8b" providerId="ADAL" clId="{AE0873E7-309A-4CB8-8EE0-0016F5D44057}" dt="2026-07-09T23:07:41.464" v="151" actId="14100"/>
          <ac:cxnSpMkLst>
            <pc:docMk/>
            <pc:sldMk cId="2056712536" sldId="639"/>
            <ac:cxnSpMk id="15" creationId="{521B6CE3-F6C7-B4B9-845C-DDF123BADA60}"/>
          </ac:cxnSpMkLst>
        </pc:cxnChg>
      </pc:sldChg>
      <pc:sldChg chg="modSp mod">
        <pc:chgData name="Minty, Michiko" userId="2d409216-1370-40a0-9fc8-dc3649474a8b" providerId="ADAL" clId="{AE0873E7-309A-4CB8-8EE0-0016F5D44057}" dt="2026-07-09T23:04:43.694" v="5" actId="20577"/>
        <pc:sldMkLst>
          <pc:docMk/>
          <pc:sldMk cId="2957022759" sldId="5682"/>
        </pc:sldMkLst>
        <pc:spChg chg="mod">
          <ac:chgData name="Minty, Michiko" userId="2d409216-1370-40a0-9fc8-dc3649474a8b" providerId="ADAL" clId="{AE0873E7-309A-4CB8-8EE0-0016F5D44057}" dt="2026-07-09T23:04:43.694" v="5" actId="20577"/>
          <ac:spMkLst>
            <pc:docMk/>
            <pc:sldMk cId="2957022759" sldId="5682"/>
            <ac:spMk id="17" creationId="{81A095E9-D35C-78C0-284D-D58E7FD7E0B6}"/>
          </ac:spMkLst>
        </pc:spChg>
      </pc:sldChg>
      <pc:sldChg chg="modSp mod">
        <pc:chgData name="Minty, Michiko" userId="2d409216-1370-40a0-9fc8-dc3649474a8b" providerId="ADAL" clId="{AE0873E7-309A-4CB8-8EE0-0016F5D44057}" dt="2026-07-09T23:04:54.900" v="7" actId="20577"/>
        <pc:sldMkLst>
          <pc:docMk/>
          <pc:sldMk cId="245143469" sldId="5730"/>
        </pc:sldMkLst>
        <pc:spChg chg="mod">
          <ac:chgData name="Minty, Michiko" userId="2d409216-1370-40a0-9fc8-dc3649474a8b" providerId="ADAL" clId="{AE0873E7-309A-4CB8-8EE0-0016F5D44057}" dt="2026-07-09T23:04:54.900" v="7" actId="20577"/>
          <ac:spMkLst>
            <pc:docMk/>
            <pc:sldMk cId="245143469" sldId="5730"/>
            <ac:spMk id="37" creationId="{3541848A-A2B9-90FC-2D81-575445D7E011}"/>
          </ac:spMkLst>
        </pc:spChg>
      </pc:sldChg>
      <pc:sldChg chg="del">
        <pc:chgData name="Minty, Michiko" userId="2d409216-1370-40a0-9fc8-dc3649474a8b" providerId="ADAL" clId="{AE0873E7-309A-4CB8-8EE0-0016F5D44057}" dt="2026-07-09T22:58:24.812" v="0" actId="47"/>
        <pc:sldMkLst>
          <pc:docMk/>
          <pc:sldMk cId="820793086" sldId="5753"/>
        </pc:sldMkLst>
      </pc:sldChg>
      <pc:sldChg chg="del">
        <pc:chgData name="Minty, Michiko" userId="2d409216-1370-40a0-9fc8-dc3649474a8b" providerId="ADAL" clId="{AE0873E7-309A-4CB8-8EE0-0016F5D44057}" dt="2026-07-09T22:58:39.560" v="1" actId="47"/>
        <pc:sldMkLst>
          <pc:docMk/>
          <pc:sldMk cId="36032934" sldId="581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minty\AppData\Local\Microsoft\Windows\INetCache\Content.Outlook\OTWVUK7L\Apex-statistics-for-Michiko.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minty\AppData\Local\Microsoft\Windows\INetCache\Content.Outlook\OTWVUK7L\Apex-statistics-for-Michiko.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US"/>
              <a:t>APEX</a:t>
            </a:r>
            <a:r>
              <a:rPr lang="en-US" baseline="0"/>
              <a:t> Beam Time (hours)</a:t>
            </a:r>
            <a:endParaRPr lang="en-US"/>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stacked"/>
        <c:varyColors val="0"/>
        <c:dLbls>
          <c:showLegendKey val="0"/>
          <c:showVal val="0"/>
          <c:showCatName val="0"/>
          <c:showSerName val="0"/>
          <c:showPercent val="0"/>
          <c:showBubbleSize val="0"/>
        </c:dLbls>
        <c:gapWidth val="150"/>
        <c:overlap val="100"/>
        <c:axId val="676908040"/>
        <c:axId val="676913440"/>
      </c:barChart>
      <c:catAx>
        <c:axId val="676908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76913440"/>
        <c:crosses val="autoZero"/>
        <c:auto val="1"/>
        <c:lblAlgn val="ctr"/>
        <c:lblOffset val="100"/>
        <c:noMultiLvlLbl val="0"/>
      </c:catAx>
      <c:valAx>
        <c:axId val="67691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7690804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stacked"/>
        <c:varyColors val="0"/>
        <c:ser>
          <c:idx val="0"/>
          <c:order val="0"/>
          <c:spPr>
            <a:solidFill>
              <a:srgbClr val="0000CC"/>
            </a:solidFill>
            <a:ln>
              <a:noFill/>
            </a:ln>
            <a:effectLst/>
          </c:spPr>
          <c:invertIfNegative val="0"/>
          <c:cat>
            <c:strRef>
              <c:f>Sheet1!$B$22:$B$32</c:f>
              <c:strCache>
                <c:ptCount val="11"/>
                <c:pt idx="0">
                  <c:v>Run 15</c:v>
                </c:pt>
                <c:pt idx="1">
                  <c:v>Run 16</c:v>
                </c:pt>
                <c:pt idx="2">
                  <c:v>Run 17</c:v>
                </c:pt>
                <c:pt idx="3">
                  <c:v>Run 18</c:v>
                </c:pt>
                <c:pt idx="4">
                  <c:v>Run 19</c:v>
                </c:pt>
                <c:pt idx="5">
                  <c:v>Run 20</c:v>
                </c:pt>
                <c:pt idx="6">
                  <c:v>Run 21</c:v>
                </c:pt>
                <c:pt idx="7">
                  <c:v>Run 22</c:v>
                </c:pt>
                <c:pt idx="8">
                  <c:v>Run 23</c:v>
                </c:pt>
                <c:pt idx="9">
                  <c:v>Run 24</c:v>
                </c:pt>
                <c:pt idx="10">
                  <c:v>Run 25</c:v>
                </c:pt>
              </c:strCache>
            </c:strRef>
          </c:cat>
          <c:val>
            <c:numRef>
              <c:f>Sheet1!$C$22:$C$32</c:f>
              <c:numCache>
                <c:formatCode>General</c:formatCode>
                <c:ptCount val="11"/>
                <c:pt idx="0">
                  <c:v>72.5</c:v>
                </c:pt>
                <c:pt idx="1">
                  <c:v>121</c:v>
                </c:pt>
                <c:pt idx="2">
                  <c:v>121</c:v>
                </c:pt>
                <c:pt idx="3">
                  <c:v>94</c:v>
                </c:pt>
                <c:pt idx="4">
                  <c:v>15</c:v>
                </c:pt>
                <c:pt idx="5">
                  <c:v>0</c:v>
                </c:pt>
                <c:pt idx="6">
                  <c:v>112</c:v>
                </c:pt>
                <c:pt idx="7">
                  <c:v>66</c:v>
                </c:pt>
                <c:pt idx="8">
                  <c:v>44</c:v>
                </c:pt>
                <c:pt idx="9">
                  <c:v>87.6</c:v>
                </c:pt>
                <c:pt idx="10">
                  <c:v>138</c:v>
                </c:pt>
              </c:numCache>
            </c:numRef>
          </c:val>
          <c:extLst>
            <c:ext xmlns:c16="http://schemas.microsoft.com/office/drawing/2014/chart" uri="{C3380CC4-5D6E-409C-BE32-E72D297353CC}">
              <c16:uniqueId val="{00000000-6F6C-40F6-8479-9B83726ACA03}"/>
            </c:ext>
          </c:extLst>
        </c:ser>
        <c:dLbls>
          <c:showLegendKey val="0"/>
          <c:showVal val="0"/>
          <c:showCatName val="0"/>
          <c:showSerName val="0"/>
          <c:showPercent val="0"/>
          <c:showBubbleSize val="0"/>
        </c:dLbls>
        <c:gapWidth val="150"/>
        <c:overlap val="100"/>
        <c:axId val="676908040"/>
        <c:axId val="676913440"/>
      </c:barChart>
      <c:catAx>
        <c:axId val="676908040"/>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76913440"/>
        <c:crosses val="autoZero"/>
        <c:auto val="1"/>
        <c:lblAlgn val="ctr"/>
        <c:lblOffset val="100"/>
        <c:noMultiLvlLbl val="0"/>
      </c:catAx>
      <c:valAx>
        <c:axId val="676913440"/>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0" i="0" u="none" strike="noStrike" kern="1200" baseline="0">
                <a:solidFill>
                  <a:sysClr val="windowText" lastClr="000000"/>
                </a:solidFill>
                <a:latin typeface="+mn-lt"/>
                <a:ea typeface="+mn-ea"/>
                <a:cs typeface="+mn-cs"/>
              </a:defRPr>
            </a:pPr>
            <a:endParaRPr lang="en-US"/>
          </a:p>
        </c:txPr>
        <c:crossAx val="676908040"/>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E36F475-F7F5-6C41-B37C-656C49194CAF}" type="datetimeFigureOut">
              <a:rPr lang="en-US" smtClean="0"/>
              <a:t>7/9/2026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5839EF-EF2D-A244-8B03-02564FD38722}" type="slidenum">
              <a:rPr lang="en-US" smtClean="0"/>
              <a:t>‹#›</a:t>
            </a:fld>
            <a:endParaRPr lang="en-US"/>
          </a:p>
        </p:txBody>
      </p:sp>
    </p:spTree>
    <p:extLst>
      <p:ext uri="{BB962C8B-B14F-4D97-AF65-F5344CB8AC3E}">
        <p14:creationId xmlns:p14="http://schemas.microsoft.com/office/powerpoint/2010/main" val="26792809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16A7FB-F631-625B-42AD-CB5EF65162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369A6E-4822-89EA-2749-20F770BD24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EC8E0E2-1DB0-B054-6225-6EBADB5E06DF}"/>
              </a:ext>
            </a:extLst>
          </p:cNvPr>
          <p:cNvSpPr>
            <a:spLocks noGrp="1"/>
          </p:cNvSpPr>
          <p:nvPr>
            <p:ph type="body" idx="1"/>
          </p:nvPr>
        </p:nvSpPr>
        <p:spPr/>
        <p:txBody>
          <a:bodyPr/>
          <a:lstStyle/>
          <a:p>
            <a:r>
              <a:rPr lang="en-US" dirty="0"/>
              <a:t>2000 – honorable DOE Secretary of Energy Bill Richardson</a:t>
            </a:r>
          </a:p>
          <a:p>
            <a:r>
              <a:rPr lang="en-US" dirty="0"/>
              <a:t>2026 – honorable DOE Secretary of Energy Chris Wright</a:t>
            </a:r>
          </a:p>
        </p:txBody>
      </p:sp>
      <p:sp>
        <p:nvSpPr>
          <p:cNvPr id="4" name="Slide Number Placeholder 3">
            <a:extLst>
              <a:ext uri="{FF2B5EF4-FFF2-40B4-BE49-F238E27FC236}">
                <a16:creationId xmlns:a16="http://schemas.microsoft.com/office/drawing/2014/main" id="{185E1C0E-5C04-9919-C39B-2548E562F93D}"/>
              </a:ext>
            </a:extLst>
          </p:cNvPr>
          <p:cNvSpPr>
            <a:spLocks noGrp="1"/>
          </p:cNvSpPr>
          <p:nvPr>
            <p:ph type="sldNum" sz="quarter" idx="5"/>
          </p:nvPr>
        </p:nvSpPr>
        <p:spPr/>
        <p:txBody>
          <a:bodyPr/>
          <a:lstStyle/>
          <a:p>
            <a:fld id="{515839EF-EF2D-A244-8B03-02564FD38722}" type="slidenum">
              <a:rPr lang="en-US" smtClean="0"/>
              <a:t>2</a:t>
            </a:fld>
            <a:endParaRPr lang="en-US"/>
          </a:p>
        </p:txBody>
      </p:sp>
    </p:spTree>
    <p:extLst>
      <p:ext uri="{BB962C8B-B14F-4D97-AF65-F5344CB8AC3E}">
        <p14:creationId xmlns:p14="http://schemas.microsoft.com/office/powerpoint/2010/main" val="34557517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23</a:t>
            </a:fld>
            <a:endParaRPr lang="en-US"/>
          </a:p>
        </p:txBody>
      </p:sp>
    </p:spTree>
    <p:extLst>
      <p:ext uri="{BB962C8B-B14F-4D97-AF65-F5344CB8AC3E}">
        <p14:creationId xmlns:p14="http://schemas.microsoft.com/office/powerpoint/2010/main" val="5437426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M. Minty, “Developments in Beam Instrumentation and Control”, RHIC Retreat (2012)</a:t>
            </a:r>
          </a:p>
          <a:p>
            <a:r>
              <a:rPr lang="en-US"/>
              <a:t>Diagnosis and this new approach to setup for all devices triggered by V124: A. Marusic</a:t>
            </a:r>
          </a:p>
        </p:txBody>
      </p:sp>
      <p:sp>
        <p:nvSpPr>
          <p:cNvPr id="4" name="Slide Number Placeholder 3"/>
          <p:cNvSpPr>
            <a:spLocks noGrp="1"/>
          </p:cNvSpPr>
          <p:nvPr>
            <p:ph type="sldNum" sz="quarter" idx="5"/>
          </p:nvPr>
        </p:nvSpPr>
        <p:spPr/>
        <p:txBody>
          <a:bodyPr/>
          <a:lstStyle/>
          <a:p>
            <a:fld id="{515839EF-EF2D-A244-8B03-02564FD38722}" type="slidenum">
              <a:rPr lang="en-US" smtClean="0"/>
              <a:t>24</a:t>
            </a:fld>
            <a:endParaRPr lang="en-US"/>
          </a:p>
        </p:txBody>
      </p:sp>
    </p:spTree>
    <p:extLst>
      <p:ext uri="{BB962C8B-B14F-4D97-AF65-F5344CB8AC3E}">
        <p14:creationId xmlns:p14="http://schemas.microsoft.com/office/powerpoint/2010/main" val="262798127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Y: RHIC </a:t>
            </a:r>
            <a:r>
              <a:rPr lang="en-US">
                <a:sym typeface="Wingdings" panose="05000000000000000000" pitchFamily="2" charset="2"/>
              </a:rPr>
              <a:t> Run11  noise  RHIC_Run11_noise_hunt.ppt</a:t>
            </a:r>
            <a:endParaRPr lang="en-US"/>
          </a:p>
        </p:txBody>
      </p:sp>
      <p:sp>
        <p:nvSpPr>
          <p:cNvPr id="4" name="Slide Number Placeholder 3"/>
          <p:cNvSpPr>
            <a:spLocks noGrp="1"/>
          </p:cNvSpPr>
          <p:nvPr>
            <p:ph type="sldNum" sz="quarter" idx="5"/>
          </p:nvPr>
        </p:nvSpPr>
        <p:spPr/>
        <p:txBody>
          <a:bodyPr/>
          <a:lstStyle/>
          <a:p>
            <a:fld id="{515839EF-EF2D-A244-8B03-02564FD38722}" type="slidenum">
              <a:rPr lang="en-US" smtClean="0"/>
              <a:t>25</a:t>
            </a:fld>
            <a:endParaRPr lang="en-US"/>
          </a:p>
        </p:txBody>
      </p:sp>
    </p:spTree>
    <p:extLst>
      <p:ext uri="{BB962C8B-B14F-4D97-AF65-F5344CB8AC3E}">
        <p14:creationId xmlns:p14="http://schemas.microsoft.com/office/powerpoint/2010/main" val="363368473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G.J. Marr et al, “Ion collider precision measurements with different species”, IPAC19</a:t>
            </a:r>
          </a:p>
          <a:p>
            <a:r>
              <a:rPr lang="en-US"/>
              <a:t>W. Fischer, C-AD MAC-15 (Nov, 2018)</a:t>
            </a:r>
          </a:p>
        </p:txBody>
      </p:sp>
      <p:sp>
        <p:nvSpPr>
          <p:cNvPr id="4" name="Slide Number Placeholder 3"/>
          <p:cNvSpPr>
            <a:spLocks noGrp="1"/>
          </p:cNvSpPr>
          <p:nvPr>
            <p:ph type="sldNum" sz="quarter" idx="5"/>
          </p:nvPr>
        </p:nvSpPr>
        <p:spPr/>
        <p:txBody>
          <a:bodyPr/>
          <a:lstStyle/>
          <a:p>
            <a:fld id="{515839EF-EF2D-A244-8B03-02564FD38722}" type="slidenum">
              <a:rPr lang="en-US" smtClean="0"/>
              <a:t>27</a:t>
            </a:fld>
            <a:endParaRPr lang="en-US"/>
          </a:p>
        </p:txBody>
      </p:sp>
    </p:spTree>
    <p:extLst>
      <p:ext uri="{BB962C8B-B14F-4D97-AF65-F5344CB8AC3E}">
        <p14:creationId xmlns:p14="http://schemas.microsoft.com/office/powerpoint/2010/main" val="729443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Z. Wang, for the STAR collaboration, “STAR Forward Detector Upgrade Status and Performance”, </a:t>
            </a:r>
            <a:r>
              <a:rPr lang="en-US" baseline="0"/>
              <a:t>talk at Quark Matter 23: https://indico.cern.ch/event/1139644/papers/5541589/files/12918-ZhenWang_QM_proceeding_v6.pdf</a:t>
            </a:r>
          </a:p>
          <a:p>
            <a:r>
              <a:rPr lang="en-US" baseline="0"/>
              <a:t>C. Gagliardi for the STAR collaboration, “The STAR Forward Upgrade”, talk at SPIN2023, https://indico.jlab.org/event/663/contributions/13448/attachments/10378/15543/STAR_Forward_Upgrade_SPIN-2023.pdf</a:t>
            </a:r>
          </a:p>
          <a:p>
            <a:r>
              <a:rPr lang="en-US" baseline="0"/>
              <a:t>V. Schoefer et al, “RHIC Polarized Proton Operation in Run 22”, IPAC22, https://www.rhichome.bnl.gov/RHIC/Runs/RhicRun22pp.pdf</a:t>
            </a:r>
          </a:p>
          <a:p>
            <a:r>
              <a:rPr lang="en-US" baseline="0"/>
              <a:t>V. Schoefer, “Using </a:t>
            </a:r>
            <a:r>
              <a:rPr lang="en-US" baseline="0" err="1"/>
              <a:t>betatroncoupling</a:t>
            </a:r>
            <a:r>
              <a:rPr lang="en-US" baseline="0"/>
              <a:t> to suppress horizontal intrinsic spin resonances driven by partial snakes”, PRAB 24, 031001 (2021) </a:t>
            </a:r>
          </a:p>
          <a:p>
            <a:endParaRPr lang="en-US" baseline="0"/>
          </a:p>
          <a:p>
            <a:r>
              <a:rPr lang="en-US" baseline="0"/>
              <a:t> </a:t>
            </a:r>
          </a:p>
        </p:txBody>
      </p:sp>
      <p:sp>
        <p:nvSpPr>
          <p:cNvPr id="4" name="Slide Number Placeholder 3"/>
          <p:cNvSpPr>
            <a:spLocks noGrp="1"/>
          </p:cNvSpPr>
          <p:nvPr>
            <p:ph type="sldNum" sz="quarter" idx="5"/>
          </p:nvPr>
        </p:nvSpPr>
        <p:spPr/>
        <p:txBody>
          <a:bodyPr/>
          <a:lstStyle/>
          <a:p>
            <a:fld id="{515839EF-EF2D-A244-8B03-02564FD38722}" type="slidenum">
              <a:rPr lang="en-US" smtClean="0"/>
              <a:t>29</a:t>
            </a:fld>
            <a:endParaRPr lang="en-US"/>
          </a:p>
        </p:txBody>
      </p:sp>
    </p:spTree>
    <p:extLst>
      <p:ext uri="{BB962C8B-B14F-4D97-AF65-F5344CB8AC3E}">
        <p14:creationId xmlns:p14="http://schemas.microsoft.com/office/powerpoint/2010/main" val="22571142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515839EF-EF2D-A244-8B03-02564FD38722}" type="slidenum">
              <a:rPr lang="en-US" smtClean="0"/>
              <a:t>32</a:t>
            </a:fld>
            <a:endParaRPr lang="en-US"/>
          </a:p>
        </p:txBody>
      </p:sp>
    </p:spTree>
    <p:extLst>
      <p:ext uri="{BB962C8B-B14F-4D97-AF65-F5344CB8AC3E}">
        <p14:creationId xmlns:p14="http://schemas.microsoft.com/office/powerpoint/2010/main" val="1669380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F78C76-F9B2-1D17-7274-254463D62A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672DD-3D0B-8D12-DFF9-72AE08683C1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C98E22-1DA0-CB30-EB59-ADF6E1AE173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9598F2-7EEB-A988-66C4-060B601CDF5C}"/>
              </a:ext>
            </a:extLst>
          </p:cNvPr>
          <p:cNvSpPr>
            <a:spLocks noGrp="1"/>
          </p:cNvSpPr>
          <p:nvPr>
            <p:ph type="sldNum" sz="quarter" idx="5"/>
          </p:nvPr>
        </p:nvSpPr>
        <p:spPr/>
        <p:txBody>
          <a:bodyPr/>
          <a:lstStyle/>
          <a:p>
            <a:fld id="{515839EF-EF2D-A244-8B03-02564FD38722}" type="slidenum">
              <a:rPr lang="en-US" smtClean="0"/>
              <a:t>4</a:t>
            </a:fld>
            <a:endParaRPr lang="en-US"/>
          </a:p>
        </p:txBody>
      </p:sp>
    </p:spTree>
    <p:extLst>
      <p:ext uri="{BB962C8B-B14F-4D97-AF65-F5344CB8AC3E}">
        <p14:creationId xmlns:p14="http://schemas.microsoft.com/office/powerpoint/2010/main" val="33922414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Conceptual map – K. Mernick, 2012 RHIC Retreat</a:t>
            </a:r>
          </a:p>
          <a:p>
            <a:r>
              <a:rPr lang="en-US" dirty="0"/>
              <a:t>Photo – M. Myers, https://www.bnl.gov/newsroom/news.php?a=111606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Photo – M. Blaskiewicz, J.M. Brennan, K. Mernick, https://www.bnl.gov/newsroom/news.php?a=23039</a:t>
            </a:r>
          </a:p>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7</a:t>
            </a:fld>
            <a:endParaRPr lang="en-US"/>
          </a:p>
        </p:txBody>
      </p:sp>
    </p:spTree>
    <p:extLst>
      <p:ext uri="{BB962C8B-B14F-4D97-AF65-F5344CB8AC3E}">
        <p14:creationId xmlns:p14="http://schemas.microsoft.com/office/powerpoint/2010/main" val="6973373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800" dirty="0">
                <a:effectLst/>
                <a:latin typeface="Times New Roman" panose="02020603050405020304" pitchFamily="18" charset="0"/>
                <a:ea typeface="Times New Roman" panose="02020603050405020304" pitchFamily="18" charset="0"/>
              </a:rPr>
              <a:t>M. Blaskiewicz, J.M. Brennan, F. Severino, “Operational stochastic cooling in [RHIC]”, </a:t>
            </a:r>
            <a:r>
              <a:rPr lang="en-US" sz="1200" i="1" kern="800" dirty="0">
                <a:effectLst/>
                <a:latin typeface="Times New Roman" panose="02020603050405020304" pitchFamily="18" charset="0"/>
                <a:ea typeface="Times New Roman" panose="02020603050405020304" pitchFamily="18" charset="0"/>
              </a:rPr>
              <a:t>PRL</a:t>
            </a:r>
            <a:r>
              <a:rPr lang="en-US" sz="1200" kern="800" dirty="0">
                <a:effectLst/>
                <a:latin typeface="Times New Roman" panose="02020603050405020304" pitchFamily="18" charset="0"/>
                <a:ea typeface="Times New Roman" panose="02020603050405020304" pitchFamily="18" charset="0"/>
              </a:rPr>
              <a:t> (2008)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800" dirty="0">
                <a:effectLst/>
                <a:latin typeface="Times New Roman" panose="02020603050405020304" pitchFamily="18" charset="0"/>
                <a:ea typeface="Times New Roman" panose="02020603050405020304" pitchFamily="18" charset="0"/>
              </a:rPr>
              <a:t>K. Mernick, 2012 RHIC retreat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800" dirty="0">
              <a:effectLst/>
              <a:latin typeface="Times New Roman" panose="02020603050405020304" pitchFamily="18"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800" dirty="0">
              <a:effectLst/>
              <a:latin typeface="Times New Roman" panose="02020603050405020304" pitchFamily="18" charset="0"/>
              <a:ea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8</a:t>
            </a:fld>
            <a:endParaRPr lang="en-US"/>
          </a:p>
        </p:txBody>
      </p:sp>
    </p:spTree>
    <p:extLst>
      <p:ext uri="{BB962C8B-B14F-4D97-AF65-F5344CB8AC3E}">
        <p14:creationId xmlns:p14="http://schemas.microsoft.com/office/powerpoint/2010/main" val="16106639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9</a:t>
            </a:fld>
            <a:endParaRPr lang="en-US"/>
          </a:p>
        </p:txBody>
      </p:sp>
    </p:spTree>
    <p:extLst>
      <p:ext uri="{BB962C8B-B14F-4D97-AF65-F5344CB8AC3E}">
        <p14:creationId xmlns:p14="http://schemas.microsoft.com/office/powerpoint/2010/main" val="412749869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Source - 1.8E12 protons/pulse, 83% polarization</a:t>
            </a:r>
          </a:p>
          <a:p>
            <a:r>
              <a:rPr lang="en-US" dirty="0"/>
              <a:t>RHIC snake: each contains four 2.4m long 4 Tesla SC helical dipoles</a:t>
            </a:r>
          </a:p>
          <a:p>
            <a:r>
              <a:rPr lang="en-US" dirty="0"/>
              <a:t>4 total Siberian Snakes (2 per ring) and eight 2.4m total spin rotators (4 per ring) </a:t>
            </a:r>
          </a:p>
        </p:txBody>
      </p:sp>
      <p:sp>
        <p:nvSpPr>
          <p:cNvPr id="4" name="Slide Number Placeholder 3"/>
          <p:cNvSpPr>
            <a:spLocks noGrp="1"/>
          </p:cNvSpPr>
          <p:nvPr>
            <p:ph type="sldNum" sz="quarter" idx="5"/>
          </p:nvPr>
        </p:nvSpPr>
        <p:spPr/>
        <p:txBody>
          <a:bodyPr/>
          <a:lstStyle/>
          <a:p>
            <a:fld id="{515839EF-EF2D-A244-8B03-02564FD38722}" type="slidenum">
              <a:rPr lang="en-US" smtClean="0"/>
              <a:t>11</a:t>
            </a:fld>
            <a:endParaRPr lang="en-US"/>
          </a:p>
        </p:txBody>
      </p:sp>
    </p:spTree>
    <p:extLst>
      <p:ext uri="{BB962C8B-B14F-4D97-AF65-F5344CB8AC3E}">
        <p14:creationId xmlns:p14="http://schemas.microsoft.com/office/powerpoint/2010/main" val="15139372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AD21C-0503-5673-5C1C-2507A9C129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95D0A33-E952-2335-2C20-2227501760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D1F114-1C11-5B50-8AE1-0552BD4E759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a:latin typeface="Calibri" panose="020F0502020204030204" pitchFamily="34" charset="0"/>
              </a:rPr>
              <a:t>(not mentioned – BPM data transmission integrity testing), no errors after &gt;100,000 acquisitions (1 acquisition = ~650 BPMs * 1024 values) </a:t>
            </a:r>
          </a:p>
          <a:p>
            <a:endParaRPr lang="en-US"/>
          </a:p>
        </p:txBody>
      </p:sp>
      <p:sp>
        <p:nvSpPr>
          <p:cNvPr id="4" name="Slide Number Placeholder 3">
            <a:extLst>
              <a:ext uri="{FF2B5EF4-FFF2-40B4-BE49-F238E27FC236}">
                <a16:creationId xmlns:a16="http://schemas.microsoft.com/office/drawing/2014/main" id="{0FDF519E-E4E7-30AA-9A73-54C72F9BB609}"/>
              </a:ext>
            </a:extLst>
          </p:cNvPr>
          <p:cNvSpPr>
            <a:spLocks noGrp="1"/>
          </p:cNvSpPr>
          <p:nvPr>
            <p:ph type="sldNum" sz="quarter" idx="5"/>
          </p:nvPr>
        </p:nvSpPr>
        <p:spPr/>
        <p:txBody>
          <a:bodyPr/>
          <a:lstStyle/>
          <a:p>
            <a:fld id="{515839EF-EF2D-A244-8B03-02564FD38722}" type="slidenum">
              <a:rPr lang="en-US" smtClean="0"/>
              <a:t>16</a:t>
            </a:fld>
            <a:endParaRPr lang="en-US"/>
          </a:p>
        </p:txBody>
      </p:sp>
    </p:spTree>
    <p:extLst>
      <p:ext uri="{BB962C8B-B14F-4D97-AF65-F5344CB8AC3E}">
        <p14:creationId xmlns:p14="http://schemas.microsoft.com/office/powerpoint/2010/main" val="42379979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anose="020F0502020204030204" pitchFamily="34" charset="0"/>
              </a:rPr>
              <a:t>Methodology applied for local coupling correction:  F. Pilat, “Correction of triplet skew quadrupole errors in RHIC”, RHIC/AP/58 (1995)</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anose="020F0502020204030204" pitchFamily="34" charset="0"/>
              </a:rPr>
              <a:t>Skew quad strengths after implementation of corrections: A. Marusic (unpublished)</a:t>
            </a:r>
          </a:p>
          <a:p>
            <a:pPr marL="0" marR="0" lvl="0" indent="0" algn="l" defTabSz="914400" rtl="0" eaLnBrk="1" fontAlgn="auto" latinLnBrk="0" hangingPunct="1">
              <a:lnSpc>
                <a:spcPct val="100000"/>
              </a:lnSpc>
              <a:spcBef>
                <a:spcPts val="0"/>
              </a:spcBef>
              <a:spcAft>
                <a:spcPts val="0"/>
              </a:spcAft>
              <a:buClrTx/>
              <a:buSzTx/>
              <a:buFontTx/>
              <a:buNone/>
              <a:tabLst/>
              <a:defRPr/>
            </a:pPr>
            <a:r>
              <a:rPr lang="en-US" altLang="en-US" sz="1200" dirty="0">
                <a:latin typeface="Calibri" panose="020F0502020204030204" pitchFamily="34" charset="0"/>
              </a:rPr>
              <a:t>ORM measurements: T. Summers (unpublished)</a:t>
            </a:r>
          </a:p>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18</a:t>
            </a:fld>
            <a:endParaRPr lang="en-US"/>
          </a:p>
        </p:txBody>
      </p:sp>
    </p:spTree>
    <p:extLst>
      <p:ext uri="{BB962C8B-B14F-4D97-AF65-F5344CB8AC3E}">
        <p14:creationId xmlns:p14="http://schemas.microsoft.com/office/powerpoint/2010/main" val="29996663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Envelope modulation due to beat frequencies</a:t>
            </a:r>
          </a:p>
          <a:p>
            <a:r>
              <a:rPr lang="en-US" dirty="0"/>
              <a:t>2009_November_12_APEXwkshp_10hz.pdf</a:t>
            </a:r>
          </a:p>
          <a:p>
            <a:endParaRPr lang="en-US" dirty="0"/>
          </a:p>
        </p:txBody>
      </p:sp>
      <p:sp>
        <p:nvSpPr>
          <p:cNvPr id="4" name="Slide Number Placeholder 3"/>
          <p:cNvSpPr>
            <a:spLocks noGrp="1"/>
          </p:cNvSpPr>
          <p:nvPr>
            <p:ph type="sldNum" sz="quarter" idx="5"/>
          </p:nvPr>
        </p:nvSpPr>
        <p:spPr/>
        <p:txBody>
          <a:bodyPr/>
          <a:lstStyle/>
          <a:p>
            <a:fld id="{515839EF-EF2D-A244-8B03-02564FD38722}" type="slidenum">
              <a:rPr lang="en-US" smtClean="0"/>
              <a:t>22</a:t>
            </a:fld>
            <a:endParaRPr lang="en-US"/>
          </a:p>
        </p:txBody>
      </p:sp>
    </p:spTree>
    <p:extLst>
      <p:ext uri="{BB962C8B-B14F-4D97-AF65-F5344CB8AC3E}">
        <p14:creationId xmlns:p14="http://schemas.microsoft.com/office/powerpoint/2010/main" val="22754419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685326"/>
            <a:ext cx="10334625" cy="1803939"/>
          </a:xfrm>
        </p:spPr>
        <p:txBody>
          <a:bodyPr anchor="t" anchorCtr="0"/>
          <a:lstStyle>
            <a:lvl1pPr algn="l">
              <a:defRPr sz="6000" b="1" i="0">
                <a:solidFill>
                  <a:schemeClr val="bg1"/>
                </a:solidFill>
                <a:latin typeface="+mn-lt"/>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8" name="Picture 7">
            <a:extLst>
              <a:ext uri="{FF2B5EF4-FFF2-40B4-BE49-F238E27FC236}">
                <a16:creationId xmlns:a16="http://schemas.microsoft.com/office/drawing/2014/main" id="{A1CCAF04-6C30-614D-8071-3CC683E97651}"/>
              </a:ext>
            </a:extLst>
          </p:cNvPr>
          <p:cNvPicPr>
            <a:picLocks noChangeAspect="1"/>
          </p:cNvPicPr>
          <p:nvPr userDrawn="1"/>
        </p:nvPicPr>
        <p:blipFill>
          <a:blip r:embed="rId3">
            <a:alphaModFix amt="60000"/>
          </a:blip>
          <a:srcRect/>
          <a:stretch/>
        </p:blipFill>
        <p:spPr>
          <a:xfrm>
            <a:off x="8418740" y="5755088"/>
            <a:ext cx="3173185" cy="419100"/>
          </a:xfrm>
          <a:prstGeom prst="rect">
            <a:avLst/>
          </a:prstGeom>
        </p:spPr>
      </p:pic>
    </p:spTree>
    <p:extLst>
      <p:ext uri="{BB962C8B-B14F-4D97-AF65-F5344CB8AC3E}">
        <p14:creationId xmlns:p14="http://schemas.microsoft.com/office/powerpoint/2010/main" val="642655364"/>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184E83-FA30-AE49-A809-D1503D6A577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F97B18-F1D3-C845-98E1-FCEEFD596F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0677A6-B440-D244-B039-82AFE3A152A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6ACFED41-9DB8-3441-9E99-88FCE31DC29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41603393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3999BF-B963-A049-A11E-595313950F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BA4A0F9-2FD7-DE46-AE52-AD7C0C073AC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59413AE-9723-9D45-B482-FF92ED073F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Slide Number Placeholder 5">
            <a:extLst>
              <a:ext uri="{FF2B5EF4-FFF2-40B4-BE49-F238E27FC236}">
                <a16:creationId xmlns:a16="http://schemas.microsoft.com/office/drawing/2014/main" id="{B0BC717A-FCD7-0D46-A097-931C02281585}"/>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18119199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80FA0D-AA3C-664A-87D2-78DEA605DFE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105DD7F-359B-0241-A0E1-CB414639490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194FE3B0-EE83-EE47-9729-1EF195304D10}"/>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238166059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B7785AC-BC0C-8F4E-B552-D8A6AD40EEB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59A820-91F6-F544-8B07-61605B067C5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5">
            <a:extLst>
              <a:ext uri="{FF2B5EF4-FFF2-40B4-BE49-F238E27FC236}">
                <a16:creationId xmlns:a16="http://schemas.microsoft.com/office/drawing/2014/main" id="{E1FAE437-C75F-3A40-9104-1FFF2D5E7948}"/>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10660975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1_Title Slide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FD422-CF21-5F4B-9F3C-D943F67A9BE0}"/>
              </a:ext>
            </a:extLst>
          </p:cNvPr>
          <p:cNvSpPr>
            <a:spLocks noGrp="1"/>
          </p:cNvSpPr>
          <p:nvPr>
            <p:ph type="ctrTitle" hasCustomPrompt="1"/>
          </p:nvPr>
        </p:nvSpPr>
        <p:spPr>
          <a:xfrm>
            <a:off x="813175" y="2650602"/>
            <a:ext cx="10334625" cy="1838663"/>
          </a:xfrm>
        </p:spPr>
        <p:txBody>
          <a:bodyPr anchor="t" anchorCtr="0"/>
          <a:lstStyle>
            <a:lvl1pPr algn="l">
              <a:defRPr sz="6000" b="1" i="0">
                <a:solidFill>
                  <a:schemeClr val="tx1"/>
                </a:solidFill>
                <a:latin typeface="+mn-lt"/>
                <a:cs typeface="Arial" panose="020B0604020202020204" pitchFamily="34" charset="0"/>
              </a:defRPr>
            </a:lvl1pPr>
          </a:lstStyle>
          <a:p>
            <a:r>
              <a:rPr lang="en-US"/>
              <a:t>Click To Edit Master Title Style</a:t>
            </a:r>
          </a:p>
        </p:txBody>
      </p:sp>
      <p:sp>
        <p:nvSpPr>
          <p:cNvPr id="3" name="Subtitle 2">
            <a:extLst>
              <a:ext uri="{FF2B5EF4-FFF2-40B4-BE49-F238E27FC236}">
                <a16:creationId xmlns:a16="http://schemas.microsoft.com/office/drawing/2014/main" id="{B4A5F0DF-C789-3B48-88B2-EEF178B1680D}"/>
              </a:ext>
            </a:extLst>
          </p:cNvPr>
          <p:cNvSpPr>
            <a:spLocks noGrp="1"/>
          </p:cNvSpPr>
          <p:nvPr>
            <p:ph type="subTitle" idx="1"/>
          </p:nvPr>
        </p:nvSpPr>
        <p:spPr>
          <a:xfrm>
            <a:off x="813175" y="5773229"/>
            <a:ext cx="10334625" cy="746185"/>
          </a:xfrm>
        </p:spPr>
        <p:txBody>
          <a:bodyPr>
            <a:normAutofit/>
          </a:bodyPr>
          <a:lstStyle>
            <a:lvl1pPr marL="0" indent="0" algn="l">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5" name="Text Placeholder 4">
            <a:extLst>
              <a:ext uri="{FF2B5EF4-FFF2-40B4-BE49-F238E27FC236}">
                <a16:creationId xmlns:a16="http://schemas.microsoft.com/office/drawing/2014/main" id="{4B87851E-C1E1-6E46-8D1B-95D6C1888590}"/>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pic>
        <p:nvPicPr>
          <p:cNvPr id="7" name="Picture 6">
            <a:extLst>
              <a:ext uri="{FF2B5EF4-FFF2-40B4-BE49-F238E27FC236}">
                <a16:creationId xmlns:a16="http://schemas.microsoft.com/office/drawing/2014/main" id="{E64EB6B9-C6AF-7F40-9A3F-E71E87EB2DF9}"/>
              </a:ext>
            </a:extLst>
          </p:cNvPr>
          <p:cNvPicPr>
            <a:picLocks noChangeAspect="1"/>
          </p:cNvPicPr>
          <p:nvPr userDrawn="1"/>
        </p:nvPicPr>
        <p:blipFill>
          <a:blip r:embed="rId3"/>
          <a:srcRect/>
          <a:stretch/>
        </p:blipFill>
        <p:spPr>
          <a:xfrm>
            <a:off x="8418740" y="5742910"/>
            <a:ext cx="3173185" cy="419100"/>
          </a:xfrm>
          <a:prstGeom prst="rect">
            <a:avLst/>
          </a:prstGeom>
        </p:spPr>
      </p:pic>
    </p:spTree>
    <p:extLst>
      <p:ext uri="{BB962C8B-B14F-4D97-AF65-F5344CB8AC3E}">
        <p14:creationId xmlns:p14="http://schemas.microsoft.com/office/powerpoint/2010/main" val="3440654292"/>
      </p:ext>
    </p:extLst>
  </p:cSld>
  <p:clrMapOvr>
    <a:masterClrMapping/>
  </p:clrMapOvr>
  <p:extLst>
    <p:ext uri="{DCECCB84-F9BA-43D5-87BE-67443E8EF086}">
      <p15:sldGuideLst xmlns:p15="http://schemas.microsoft.com/office/powerpoint/2012/main">
        <p15:guide id="7" orient="horz" pos="2160" userDrawn="1">
          <p15:clr>
            <a:srgbClr val="FBAE40"/>
          </p15:clr>
        </p15:guide>
        <p15:guide id="8" pos="3840" userDrawn="1">
          <p15:clr>
            <a:srgbClr val="FBAE40"/>
          </p15:clr>
        </p15:guide>
        <p15:guide id="9" orient="horz" pos="3888" userDrawn="1">
          <p15:clr>
            <a:srgbClr val="FBAE40"/>
          </p15:clr>
        </p15:guide>
        <p15:guide id="10" pos="360" userDrawn="1">
          <p15:clr>
            <a:srgbClr val="FBAE40"/>
          </p15:clr>
        </p15:guide>
        <p15:guide id="11" pos="7320" userDrawn="1">
          <p15:clr>
            <a:srgbClr val="FBAE40"/>
          </p15:clr>
        </p15:guide>
        <p15:guide id="12" orient="horz" pos="3984"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5F96C7-1801-CD4F-9F28-C99CEA00AEF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1FB783-2389-2044-9FEC-A01C09265EC1}"/>
              </a:ext>
            </a:extLst>
          </p:cNvPr>
          <p:cNvSpPr>
            <a:spLocks noGrp="1"/>
          </p:cNvSpPr>
          <p:nvPr>
            <p:ph idx="1"/>
          </p:nvPr>
        </p:nvSpPr>
        <p:spPr/>
        <p:txBody>
          <a:bodyPr/>
          <a:lstStyle>
            <a:lvl1pPr>
              <a:buFont typeface="Arial" panose="020B0604020202020204" pitchFamily="34" charset="0"/>
              <a:buNone/>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84785F67-179E-4145-8BCB-4A0C61A894B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2794568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bg1"/>
                </a:solidFill>
                <a:latin typeface="+mn-lt"/>
                <a:cs typeface="Arial" panose="020B06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bg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42236879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Section Header_Print-friend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0C4E73FD-DB7D-6846-A2AE-E73A318442F4}"/>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solidFill>
                  <a:schemeClr val="tx1"/>
                </a:solidFill>
              </a:defRPr>
            </a:lvl1pPr>
          </a:lstStyle>
          <a:p>
            <a:fld id="{933A556B-7C63-244D-9B7C-B0EA8042B330}" type="slidenum">
              <a:rPr lang="en-US" smtClean="0"/>
              <a:pPr/>
              <a:t>‹#›</a:t>
            </a:fld>
            <a:endParaRPr lang="en-US"/>
          </a:p>
        </p:txBody>
      </p:sp>
      <p:sp>
        <p:nvSpPr>
          <p:cNvPr id="7" name="Title 1">
            <a:extLst>
              <a:ext uri="{FF2B5EF4-FFF2-40B4-BE49-F238E27FC236}">
                <a16:creationId xmlns:a16="http://schemas.microsoft.com/office/drawing/2014/main" id="{27110BA2-9B68-CC4C-A636-3277ABFA5F1F}"/>
              </a:ext>
            </a:extLst>
          </p:cNvPr>
          <p:cNvSpPr>
            <a:spLocks noGrp="1"/>
          </p:cNvSpPr>
          <p:nvPr>
            <p:ph type="ctrTitle" hasCustomPrompt="1"/>
          </p:nvPr>
        </p:nvSpPr>
        <p:spPr>
          <a:xfrm>
            <a:off x="813175" y="2541806"/>
            <a:ext cx="10334625" cy="1947460"/>
          </a:xfrm>
        </p:spPr>
        <p:txBody>
          <a:bodyPr anchor="t" anchorCtr="0"/>
          <a:lstStyle>
            <a:lvl1pPr algn="l">
              <a:defRPr sz="6000" b="1" i="0">
                <a:solidFill>
                  <a:schemeClr val="tx1"/>
                </a:solidFill>
                <a:latin typeface="+mn-lt"/>
                <a:cs typeface="Arial" panose="020B0604020202020204" pitchFamily="34" charset="0"/>
              </a:defRPr>
            </a:lvl1pPr>
          </a:lstStyle>
          <a:p>
            <a:r>
              <a:rPr lang="en-US"/>
              <a:t>Click To Edit Master Title Style</a:t>
            </a:r>
          </a:p>
        </p:txBody>
      </p:sp>
      <p:sp>
        <p:nvSpPr>
          <p:cNvPr id="8" name="Text Placeholder 4">
            <a:extLst>
              <a:ext uri="{FF2B5EF4-FFF2-40B4-BE49-F238E27FC236}">
                <a16:creationId xmlns:a16="http://schemas.microsoft.com/office/drawing/2014/main" id="{9FCBF15F-CA7F-7641-B9E3-4E9C3E92F434}"/>
              </a:ext>
            </a:extLst>
          </p:cNvPr>
          <p:cNvSpPr>
            <a:spLocks noGrp="1"/>
          </p:cNvSpPr>
          <p:nvPr>
            <p:ph type="body" sz="quarter" idx="10"/>
          </p:nvPr>
        </p:nvSpPr>
        <p:spPr>
          <a:xfrm>
            <a:off x="813175" y="4501444"/>
            <a:ext cx="10334625" cy="1259607"/>
          </a:xfrm>
        </p:spPr>
        <p:txBody>
          <a:bodyPr>
            <a:noAutofit/>
          </a:bodyPr>
          <a:lstStyle>
            <a:lvl1pPr marL="0" indent="0">
              <a:buFontTx/>
              <a:buNone/>
              <a:defRPr sz="2400">
                <a:solidFill>
                  <a:schemeClr val="tx1"/>
                </a:solidFill>
              </a:defRPr>
            </a:lvl1pPr>
            <a:lvl2pPr marL="457200" indent="0">
              <a:buFontTx/>
              <a:buNone/>
              <a:defRPr sz="2000"/>
            </a:lvl2pPr>
            <a:lvl3pPr marL="914400" indent="0">
              <a:buFontTx/>
              <a:buNone/>
              <a:defRPr sz="2000"/>
            </a:lvl3pPr>
            <a:lvl4pPr marL="1371600" indent="0">
              <a:buFontTx/>
              <a:buNone/>
              <a:defRPr sz="2000"/>
            </a:lvl4pPr>
            <a:lvl5pPr marL="1828800" indent="0">
              <a:buFontTx/>
              <a:buNone/>
              <a:defRPr sz="2000"/>
            </a:lvl5pPr>
          </a:lstStyle>
          <a:p>
            <a:pPr lvl="0"/>
            <a:r>
              <a:rPr lang="en-US"/>
              <a:t>Click to edit Master text styles</a:t>
            </a:r>
          </a:p>
        </p:txBody>
      </p:sp>
    </p:spTree>
    <p:extLst>
      <p:ext uri="{BB962C8B-B14F-4D97-AF65-F5344CB8AC3E}">
        <p14:creationId xmlns:p14="http://schemas.microsoft.com/office/powerpoint/2010/main" val="1724543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B965E-00C4-6F4C-8817-84A69C14D22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B8926A3-B154-C14C-BFED-E141D3C8B7D4}"/>
              </a:ext>
            </a:extLst>
          </p:cNvPr>
          <p:cNvSpPr>
            <a:spLocks noGrp="1"/>
          </p:cNvSpPr>
          <p:nvPr>
            <p:ph sz="half" idx="1"/>
          </p:nvPr>
        </p:nvSpPr>
        <p:spPr>
          <a:xfrm>
            <a:off x="5715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40C922-34CF-D846-A402-06F51B18941E}"/>
              </a:ext>
            </a:extLst>
          </p:cNvPr>
          <p:cNvSpPr>
            <a:spLocks noGrp="1"/>
          </p:cNvSpPr>
          <p:nvPr>
            <p:ph sz="half" idx="2"/>
          </p:nvPr>
        </p:nvSpPr>
        <p:spPr>
          <a:xfrm>
            <a:off x="60960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471868AE-308B-D548-82A1-318656FC5556}"/>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36306142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ACFC5-D97A-B448-B815-E68D1A9731E8}"/>
              </a:ext>
            </a:extLst>
          </p:cNvPr>
          <p:cNvSpPr>
            <a:spLocks noGrp="1"/>
          </p:cNvSpPr>
          <p:nvPr>
            <p:ph type="title"/>
          </p:nvPr>
        </p:nvSpPr>
        <p:spPr>
          <a:xfrm>
            <a:off x="571500"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EBFB46D-01D9-1D44-ABED-AC6282C16BC1}"/>
              </a:ext>
            </a:extLst>
          </p:cNvPr>
          <p:cNvSpPr>
            <a:spLocks noGrp="1"/>
          </p:cNvSpPr>
          <p:nvPr>
            <p:ph type="body" idx="1"/>
          </p:nvPr>
        </p:nvSpPr>
        <p:spPr>
          <a:xfrm>
            <a:off x="571500"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08F9F48-3F7F-A545-9387-0732A54B5B13}"/>
              </a:ext>
            </a:extLst>
          </p:cNvPr>
          <p:cNvSpPr>
            <a:spLocks noGrp="1"/>
          </p:cNvSpPr>
          <p:nvPr>
            <p:ph sz="half" idx="2"/>
          </p:nvPr>
        </p:nvSpPr>
        <p:spPr>
          <a:xfrm>
            <a:off x="571500"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790C0DC1-B7CB-B343-8B4E-8D57625AEA93}"/>
              </a:ext>
            </a:extLst>
          </p:cNvPr>
          <p:cNvSpPr>
            <a:spLocks noGrp="1"/>
          </p:cNvSpPr>
          <p:nvPr>
            <p:ph type="body" sz="quarter" idx="3"/>
          </p:nvPr>
        </p:nvSpPr>
        <p:spPr>
          <a:xfrm>
            <a:off x="60960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82689F1-F4A7-6440-A9D9-1BF6E3E127B0}"/>
              </a:ext>
            </a:extLst>
          </p:cNvPr>
          <p:cNvSpPr>
            <a:spLocks noGrp="1"/>
          </p:cNvSpPr>
          <p:nvPr>
            <p:ph sz="quarter" idx="4"/>
          </p:nvPr>
        </p:nvSpPr>
        <p:spPr>
          <a:xfrm>
            <a:off x="60960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Slide Number Placeholder 5">
            <a:extLst>
              <a:ext uri="{FF2B5EF4-FFF2-40B4-BE49-F238E27FC236}">
                <a16:creationId xmlns:a16="http://schemas.microsoft.com/office/drawing/2014/main" id="{24E88283-FA1D-D040-8AFC-1D07DFC302AA}"/>
              </a:ext>
            </a:extLst>
          </p:cNvPr>
          <p:cNvSpPr>
            <a:spLocks noGrp="1"/>
          </p:cNvSpPr>
          <p:nvPr>
            <p:ph type="sldNum" sz="quarter" idx="10"/>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3573931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4B70F5-09AC-CD48-85DB-1752A5E862CB}"/>
              </a:ext>
            </a:extLst>
          </p:cNvPr>
          <p:cNvSpPr>
            <a:spLocks noGrp="1"/>
          </p:cNvSpPr>
          <p:nvPr>
            <p:ph type="title"/>
          </p:nvPr>
        </p:nvSpPr>
        <p:spPr/>
        <p:txBody>
          <a:bodyPr/>
          <a:lstStyle/>
          <a:p>
            <a:r>
              <a:rPr lang="en-US"/>
              <a:t>Click to edit Master title style</a:t>
            </a:r>
          </a:p>
        </p:txBody>
      </p:sp>
      <p:sp>
        <p:nvSpPr>
          <p:cNvPr id="6" name="Slide Number Placeholder 5">
            <a:extLst>
              <a:ext uri="{FF2B5EF4-FFF2-40B4-BE49-F238E27FC236}">
                <a16:creationId xmlns:a16="http://schemas.microsoft.com/office/drawing/2014/main" id="{00D6FDB5-5C90-C844-8D34-266A469CEC5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41335934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a:extLst>
              <a:ext uri="{FF2B5EF4-FFF2-40B4-BE49-F238E27FC236}">
                <a16:creationId xmlns:a16="http://schemas.microsoft.com/office/drawing/2014/main" id="{87D20343-9337-0E42-A01C-2815CA8E0561}"/>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239125260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5">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7DAAA2-8718-2247-8539-9A0DC22C048C}"/>
              </a:ext>
            </a:extLst>
          </p:cNvPr>
          <p:cNvSpPr>
            <a:spLocks noGrp="1"/>
          </p:cNvSpPr>
          <p:nvPr>
            <p:ph type="title"/>
          </p:nvPr>
        </p:nvSpPr>
        <p:spPr>
          <a:xfrm>
            <a:off x="571500" y="365125"/>
            <a:ext cx="11049000" cy="1325563"/>
          </a:xfrm>
          <a:prstGeom prst="rect">
            <a:avLst/>
          </a:prstGeom>
        </p:spPr>
        <p:txBody>
          <a:bodyPr vert="horz" lIns="91440" tIns="45720" rIns="91440" bIns="45720" rtlCol="0" anchor="ctr">
            <a:normAutofit/>
          </a:bodyPr>
          <a:lstStyle/>
          <a:p>
            <a:endParaRPr lang="en-US"/>
          </a:p>
        </p:txBody>
      </p:sp>
      <p:sp>
        <p:nvSpPr>
          <p:cNvPr id="3" name="Text Placeholder 2">
            <a:extLst>
              <a:ext uri="{FF2B5EF4-FFF2-40B4-BE49-F238E27FC236}">
                <a16:creationId xmlns:a16="http://schemas.microsoft.com/office/drawing/2014/main" id="{A73056FE-C136-A54B-9DE3-EACD8E08FED9}"/>
              </a:ext>
            </a:extLst>
          </p:cNvPr>
          <p:cNvSpPr>
            <a:spLocks noGrp="1"/>
          </p:cNvSpPr>
          <p:nvPr>
            <p:ph type="body" idx="1"/>
          </p:nvPr>
        </p:nvSpPr>
        <p:spPr>
          <a:xfrm>
            <a:off x="571500" y="1825625"/>
            <a:ext cx="11049000" cy="4207185"/>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Slide Number Placeholder 5">
            <a:extLst>
              <a:ext uri="{FF2B5EF4-FFF2-40B4-BE49-F238E27FC236}">
                <a16:creationId xmlns:a16="http://schemas.microsoft.com/office/drawing/2014/main" id="{125833E0-DD3D-DF4F-9316-F67B7A80E307}"/>
              </a:ext>
            </a:extLst>
          </p:cNvPr>
          <p:cNvSpPr>
            <a:spLocks noGrp="1"/>
          </p:cNvSpPr>
          <p:nvPr>
            <p:ph type="sldNum" sz="quarter" idx="4"/>
          </p:nvPr>
        </p:nvSpPr>
        <p:spPr>
          <a:xfrm>
            <a:off x="11188014" y="6316595"/>
            <a:ext cx="432486" cy="365125"/>
          </a:xfrm>
          <a:prstGeom prst="rect">
            <a:avLst/>
          </a:prstGeom>
        </p:spPr>
        <p:txBody>
          <a:bodyPr lIns="0" tIns="0" rIns="45720" bIns="0" anchor="ctr"/>
          <a:lstStyle>
            <a:lvl1pPr algn="r">
              <a:defRPr sz="1000"/>
            </a:lvl1pPr>
          </a:lstStyle>
          <a:p>
            <a:fld id="{933A556B-7C63-244D-9B7C-B0EA8042B330}" type="slidenum">
              <a:rPr lang="en-US" smtClean="0"/>
              <a:pPr/>
              <a:t>‹#›</a:t>
            </a:fld>
            <a:endParaRPr lang="en-US" sz="1000"/>
          </a:p>
        </p:txBody>
      </p:sp>
    </p:spTree>
    <p:extLst>
      <p:ext uri="{BB962C8B-B14F-4D97-AF65-F5344CB8AC3E}">
        <p14:creationId xmlns:p14="http://schemas.microsoft.com/office/powerpoint/2010/main" val="544521178"/>
      </p:ext>
    </p:extLst>
  </p:cSld>
  <p:clrMap bg1="lt1" tx1="dk1" bg2="lt2" tx2="dk2" accent1="accent1" accent2="accent2" accent3="accent3" accent4="accent4" accent5="accent5" accent6="accent6" hlink="hlink" folHlink="folHlink"/>
  <p:sldLayoutIdLst>
    <p:sldLayoutId id="2147483661" r:id="rId1"/>
    <p:sldLayoutId id="2147483672" r:id="rId2"/>
    <p:sldLayoutId id="2147483662" r:id="rId3"/>
    <p:sldLayoutId id="2147483663" r:id="rId4"/>
    <p:sldLayoutId id="214748367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Lst>
  <p:hf hdr="0" ftr="0" dt="0"/>
  <p:txStyles>
    <p:title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7" orient="horz" pos="2160" userDrawn="1">
          <p15:clr>
            <a:srgbClr val="F26B43"/>
          </p15:clr>
        </p15:guide>
        <p15:guide id="8" pos="3840" userDrawn="1">
          <p15:clr>
            <a:srgbClr val="F26B43"/>
          </p15:clr>
        </p15:guide>
        <p15:guide id="9" pos="360" userDrawn="1">
          <p15:clr>
            <a:srgbClr val="F26B43"/>
          </p15:clr>
        </p15:guide>
        <p15:guide id="10" orient="horz" pos="3888" userDrawn="1">
          <p15:clr>
            <a:srgbClr val="F26B43"/>
          </p15:clr>
        </p15:guide>
        <p15:guide id="11" pos="7320" userDrawn="1">
          <p15:clr>
            <a:srgbClr val="F26B43"/>
          </p15:clr>
        </p15:guide>
        <p15:guide id="12" orient="horz" pos="4128"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png"/><Relationship Id="rId2" Type="http://schemas.openxmlformats.org/officeDocument/2006/relationships/image" Target="../media/image9.png"/><Relationship Id="rId1" Type="http://schemas.openxmlformats.org/officeDocument/2006/relationships/slideLayout" Target="../slideLayouts/slideLayout1.xml"/><Relationship Id="rId6" Type="http://schemas.openxmlformats.org/officeDocument/2006/relationships/image" Target="../media/image13.jpeg"/><Relationship Id="rId11" Type="http://schemas.openxmlformats.org/officeDocument/2006/relationships/image" Target="../media/image18.png"/><Relationship Id="rId5" Type="http://schemas.openxmlformats.org/officeDocument/2006/relationships/image" Target="../media/image12.jpe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9.xml"/><Relationship Id="rId5" Type="http://schemas.openxmlformats.org/officeDocument/2006/relationships/image" Target="../media/image53.png"/><Relationship Id="rId4" Type="http://schemas.openxmlformats.org/officeDocument/2006/relationships/image" Target="../media/image52.png"/></Relationships>
</file>

<file path=ppt/slides/_rels/slide11.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png"/><Relationship Id="rId2" Type="http://schemas.openxmlformats.org/officeDocument/2006/relationships/notesSlide" Target="../notesSlides/notesSlide6.xml"/><Relationship Id="rId1" Type="http://schemas.openxmlformats.org/officeDocument/2006/relationships/slideLayout" Target="../slideLayouts/slideLayout9.xml"/><Relationship Id="rId6" Type="http://schemas.openxmlformats.org/officeDocument/2006/relationships/image" Target="../media/image57.jpeg"/><Relationship Id="rId5" Type="http://schemas.openxmlformats.org/officeDocument/2006/relationships/image" Target="../media/image56.jpeg"/><Relationship Id="rId4" Type="http://schemas.openxmlformats.org/officeDocument/2006/relationships/image" Target="../media/image55.jpeg"/></Relationships>
</file>

<file path=ppt/slides/_rels/slide12.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png"/><Relationship Id="rId1" Type="http://schemas.openxmlformats.org/officeDocument/2006/relationships/slideLayout" Target="../slideLayouts/slideLayout9.xml"/><Relationship Id="rId4" Type="http://schemas.openxmlformats.org/officeDocument/2006/relationships/image" Target="../media/image62.png"/></Relationships>
</file>

<file path=ppt/slides/_rels/slide13.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png"/><Relationship Id="rId1" Type="http://schemas.openxmlformats.org/officeDocument/2006/relationships/slideLayout" Target="../slideLayouts/slideLayout9.xml"/><Relationship Id="rId5" Type="http://schemas.openxmlformats.org/officeDocument/2006/relationships/image" Target="../media/image66.png"/><Relationship Id="rId4" Type="http://schemas.openxmlformats.org/officeDocument/2006/relationships/image" Target="../media/image65.png"/></Relationships>
</file>

<file path=ppt/slides/_rels/slide1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png"/><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74.jpeg"/><Relationship Id="rId3" Type="http://schemas.openxmlformats.org/officeDocument/2006/relationships/image" Target="../media/image69.jpeg"/><Relationship Id="rId7" Type="http://schemas.openxmlformats.org/officeDocument/2006/relationships/image" Target="../media/image73.jpeg"/><Relationship Id="rId12" Type="http://schemas.openxmlformats.org/officeDocument/2006/relationships/image" Target="../media/image78.jpeg"/><Relationship Id="rId2" Type="http://schemas.openxmlformats.org/officeDocument/2006/relationships/notesSlide" Target="../notesSlides/notesSlide7.xml"/><Relationship Id="rId1" Type="http://schemas.openxmlformats.org/officeDocument/2006/relationships/slideLayout" Target="../slideLayouts/slideLayout9.xml"/><Relationship Id="rId6" Type="http://schemas.openxmlformats.org/officeDocument/2006/relationships/image" Target="../media/image72.jpeg"/><Relationship Id="rId11" Type="http://schemas.openxmlformats.org/officeDocument/2006/relationships/image" Target="../media/image77.jpeg"/><Relationship Id="rId5" Type="http://schemas.openxmlformats.org/officeDocument/2006/relationships/image" Target="../media/image71.png"/><Relationship Id="rId10" Type="http://schemas.openxmlformats.org/officeDocument/2006/relationships/image" Target="../media/image76.jpeg"/><Relationship Id="rId4" Type="http://schemas.openxmlformats.org/officeDocument/2006/relationships/image" Target="../media/image70.png"/><Relationship Id="rId9" Type="http://schemas.openxmlformats.org/officeDocument/2006/relationships/image" Target="../media/image75.jpeg"/></Relationships>
</file>

<file path=ppt/slides/_rels/slide17.xml.rels><?xml version="1.0" encoding="UTF-8" standalone="yes"?>
<Relationships xmlns="http://schemas.openxmlformats.org/package/2006/relationships"><Relationship Id="rId3" Type="http://schemas.openxmlformats.org/officeDocument/2006/relationships/image" Target="../media/image80.jpeg"/><Relationship Id="rId7" Type="http://schemas.openxmlformats.org/officeDocument/2006/relationships/image" Target="../media/image84.jpeg"/><Relationship Id="rId2" Type="http://schemas.openxmlformats.org/officeDocument/2006/relationships/image" Target="../media/image79.jpeg"/><Relationship Id="rId1" Type="http://schemas.openxmlformats.org/officeDocument/2006/relationships/slideLayout" Target="../slideLayouts/slideLayout9.xml"/><Relationship Id="rId6" Type="http://schemas.openxmlformats.org/officeDocument/2006/relationships/image" Target="../media/image83.jpeg"/><Relationship Id="rId5" Type="http://schemas.openxmlformats.org/officeDocument/2006/relationships/image" Target="../media/image82.jpeg"/><Relationship Id="rId4" Type="http://schemas.openxmlformats.org/officeDocument/2006/relationships/image" Target="../media/image81.jpeg"/></Relationships>
</file>

<file path=ppt/slides/_rels/slide18.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s>
</file>

<file path=ppt/slides/_rels/slide19.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jpe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12" Type="http://schemas.openxmlformats.org/officeDocument/2006/relationships/image" Target="../media/image28.png"/><Relationship Id="rId2" Type="http://schemas.openxmlformats.org/officeDocument/2006/relationships/notesSlide" Target="../notesSlides/notesSlide1.xml"/><Relationship Id="rId1" Type="http://schemas.openxmlformats.org/officeDocument/2006/relationships/slideLayout" Target="../slideLayouts/slideLayout8.xml"/><Relationship Id="rId6" Type="http://schemas.openxmlformats.org/officeDocument/2006/relationships/image" Target="../media/image22.png"/><Relationship Id="rId11" Type="http://schemas.openxmlformats.org/officeDocument/2006/relationships/image" Target="../media/image27.png"/><Relationship Id="rId5" Type="http://schemas.openxmlformats.org/officeDocument/2006/relationships/image" Target="../media/image21.png"/><Relationship Id="rId10" Type="http://schemas.openxmlformats.org/officeDocument/2006/relationships/image" Target="../media/image26.png"/><Relationship Id="rId4" Type="http://schemas.openxmlformats.org/officeDocument/2006/relationships/image" Target="../media/image20.png"/><Relationship Id="rId9" Type="http://schemas.openxmlformats.org/officeDocument/2006/relationships/image" Target="../media/image25.png"/></Relationships>
</file>

<file path=ppt/slides/_rels/slide20.xml.rels><?xml version="1.0" encoding="UTF-8" standalone="yes"?>
<Relationships xmlns="http://schemas.openxmlformats.org/package/2006/relationships"><Relationship Id="rId2" Type="http://schemas.openxmlformats.org/officeDocument/2006/relationships/image" Target="../media/image91.emf"/><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openxmlformats.org/officeDocument/2006/relationships/image" Target="../media/image95.png"/><Relationship Id="rId5" Type="http://schemas.openxmlformats.org/officeDocument/2006/relationships/image" Target="../media/image94.png"/><Relationship Id="rId4" Type="http://schemas.openxmlformats.org/officeDocument/2006/relationships/image" Target="../media/image93.png"/></Relationships>
</file>

<file path=ppt/slides/_rels/slide23.xml.rels><?xml version="1.0" encoding="UTF-8" standalone="yes"?>
<Relationships xmlns="http://schemas.openxmlformats.org/package/2006/relationships"><Relationship Id="rId8" Type="http://schemas.openxmlformats.org/officeDocument/2006/relationships/image" Target="../media/image101.jpeg"/><Relationship Id="rId3" Type="http://schemas.openxmlformats.org/officeDocument/2006/relationships/image" Target="../media/image96.jpeg"/><Relationship Id="rId7" Type="http://schemas.openxmlformats.org/officeDocument/2006/relationships/image" Target="../media/image100.jpeg"/><Relationship Id="rId2" Type="http://schemas.openxmlformats.org/officeDocument/2006/relationships/notesSlide" Target="../notesSlides/notesSlide10.xml"/><Relationship Id="rId1" Type="http://schemas.openxmlformats.org/officeDocument/2006/relationships/slideLayout" Target="../slideLayouts/slideLayout9.xml"/><Relationship Id="rId6" Type="http://schemas.openxmlformats.org/officeDocument/2006/relationships/image" Target="../media/image99.png"/><Relationship Id="rId5" Type="http://schemas.openxmlformats.org/officeDocument/2006/relationships/image" Target="../media/image98.png"/><Relationship Id="rId4" Type="http://schemas.openxmlformats.org/officeDocument/2006/relationships/image" Target="../media/image97.png"/><Relationship Id="rId9" Type="http://schemas.openxmlformats.org/officeDocument/2006/relationships/image" Target="../media/image102.jpeg"/></Relationships>
</file>

<file path=ppt/slides/_rels/slide24.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notesSlide" Target="../notesSlides/notesSlide11.xml"/><Relationship Id="rId1" Type="http://schemas.openxmlformats.org/officeDocument/2006/relationships/slideLayout" Target="../slideLayouts/slideLayout9.xml"/><Relationship Id="rId5" Type="http://schemas.openxmlformats.org/officeDocument/2006/relationships/image" Target="../media/image105.png"/><Relationship Id="rId4" Type="http://schemas.openxmlformats.org/officeDocument/2006/relationships/image" Target="../media/image104.jpeg"/></Relationships>
</file>

<file path=ppt/slides/_rels/slide25.xml.rels><?xml version="1.0" encoding="UTF-8" standalone="yes"?>
<Relationships xmlns="http://schemas.openxmlformats.org/package/2006/relationships"><Relationship Id="rId3" Type="http://schemas.openxmlformats.org/officeDocument/2006/relationships/image" Target="../media/image106.jpeg"/><Relationship Id="rId7" Type="http://schemas.openxmlformats.org/officeDocument/2006/relationships/image" Target="../media/image110.png"/><Relationship Id="rId2" Type="http://schemas.openxmlformats.org/officeDocument/2006/relationships/notesSlide" Target="../notesSlides/notesSlide12.xml"/><Relationship Id="rId1" Type="http://schemas.openxmlformats.org/officeDocument/2006/relationships/slideLayout" Target="../slideLayouts/slideLayout9.xml"/><Relationship Id="rId6" Type="http://schemas.openxmlformats.org/officeDocument/2006/relationships/image" Target="../media/image109.jpeg"/><Relationship Id="rId5" Type="http://schemas.openxmlformats.org/officeDocument/2006/relationships/image" Target="../media/image108.png"/><Relationship Id="rId4" Type="http://schemas.openxmlformats.org/officeDocument/2006/relationships/image" Target="../media/image107.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111.png"/><Relationship Id="rId7" Type="http://schemas.openxmlformats.org/officeDocument/2006/relationships/image" Target="../media/image115.png"/><Relationship Id="rId2" Type="http://schemas.openxmlformats.org/officeDocument/2006/relationships/notesSlide" Target="../notesSlides/notesSlide13.xml"/><Relationship Id="rId1" Type="http://schemas.openxmlformats.org/officeDocument/2006/relationships/slideLayout" Target="../slideLayouts/slideLayout9.xml"/><Relationship Id="rId6" Type="http://schemas.openxmlformats.org/officeDocument/2006/relationships/image" Target="../media/image114.jpeg"/><Relationship Id="rId5" Type="http://schemas.openxmlformats.org/officeDocument/2006/relationships/image" Target="../media/image113.png"/><Relationship Id="rId4" Type="http://schemas.openxmlformats.org/officeDocument/2006/relationships/image" Target="../media/image112.png"/></Relationships>
</file>

<file path=ppt/slides/_rels/slide28.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122.png"/><Relationship Id="rId3" Type="http://schemas.openxmlformats.org/officeDocument/2006/relationships/image" Target="../media/image117.png"/><Relationship Id="rId7" Type="http://schemas.openxmlformats.org/officeDocument/2006/relationships/image" Target="../media/image121.png"/><Relationship Id="rId2" Type="http://schemas.openxmlformats.org/officeDocument/2006/relationships/notesSlide" Target="../notesSlides/notesSlide14.xml"/><Relationship Id="rId1" Type="http://schemas.openxmlformats.org/officeDocument/2006/relationships/slideLayout" Target="../slideLayouts/slideLayout9.xml"/><Relationship Id="rId6" Type="http://schemas.openxmlformats.org/officeDocument/2006/relationships/image" Target="../media/image120.png"/><Relationship Id="rId5" Type="http://schemas.openxmlformats.org/officeDocument/2006/relationships/image" Target="../media/image119.png"/><Relationship Id="rId4" Type="http://schemas.openxmlformats.org/officeDocument/2006/relationships/image" Target="../media/image118.png"/><Relationship Id="rId9" Type="http://schemas.openxmlformats.org/officeDocument/2006/relationships/image" Target="../media/image12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3" Type="http://schemas.openxmlformats.org/officeDocument/2006/relationships/image" Target="../media/image126.png"/><Relationship Id="rId7" Type="http://schemas.openxmlformats.org/officeDocument/2006/relationships/image" Target="../media/image130.png"/><Relationship Id="rId2" Type="http://schemas.openxmlformats.org/officeDocument/2006/relationships/image" Target="../media/image125.png"/><Relationship Id="rId1" Type="http://schemas.openxmlformats.org/officeDocument/2006/relationships/slideLayout" Target="../slideLayouts/slideLayout9.xml"/><Relationship Id="rId6" Type="http://schemas.openxmlformats.org/officeDocument/2006/relationships/image" Target="../media/image129.png"/><Relationship Id="rId5" Type="http://schemas.openxmlformats.org/officeDocument/2006/relationships/image" Target="../media/image128.png"/><Relationship Id="rId4" Type="http://schemas.openxmlformats.org/officeDocument/2006/relationships/image" Target="../media/image127.png"/></Relationships>
</file>

<file path=ppt/slides/_rels/slide32.xml.rels><?xml version="1.0" encoding="UTF-8" standalone="yes"?>
<Relationships xmlns="http://schemas.openxmlformats.org/package/2006/relationships"><Relationship Id="rId8" Type="http://schemas.openxmlformats.org/officeDocument/2006/relationships/image" Target="../media/image136.png"/><Relationship Id="rId3" Type="http://schemas.openxmlformats.org/officeDocument/2006/relationships/image" Target="../media/image131.png"/><Relationship Id="rId7" Type="http://schemas.openxmlformats.org/officeDocument/2006/relationships/image" Target="../media/image135.png"/><Relationship Id="rId2" Type="http://schemas.openxmlformats.org/officeDocument/2006/relationships/notesSlide" Target="../notesSlides/notesSlide15.xml"/><Relationship Id="rId1" Type="http://schemas.openxmlformats.org/officeDocument/2006/relationships/slideLayout" Target="../slideLayouts/slideLayout9.xml"/><Relationship Id="rId6" Type="http://schemas.openxmlformats.org/officeDocument/2006/relationships/image" Target="../media/image134.png"/><Relationship Id="rId5" Type="http://schemas.openxmlformats.org/officeDocument/2006/relationships/image" Target="../media/image133.jpeg"/><Relationship Id="rId10" Type="http://schemas.openxmlformats.org/officeDocument/2006/relationships/image" Target="../media/image138.png"/><Relationship Id="rId4" Type="http://schemas.openxmlformats.org/officeDocument/2006/relationships/image" Target="../media/image132.png"/><Relationship Id="rId9" Type="http://schemas.openxmlformats.org/officeDocument/2006/relationships/image" Target="../media/image137.png"/></Relationships>
</file>

<file path=ppt/slides/_rels/slide3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hyperlink" Target="https://indico.bnl.gov/event/22322/" TargetMode="External"/><Relationship Id="rId1" Type="http://schemas.openxmlformats.org/officeDocument/2006/relationships/slideLayout" Target="../slideLayouts/slideLayout9.xml"/><Relationship Id="rId4" Type="http://schemas.openxmlformats.org/officeDocument/2006/relationships/chart" Target="../charts/char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140.png"/><Relationship Id="rId2" Type="http://schemas.openxmlformats.org/officeDocument/2006/relationships/image" Target="../media/image139.png"/><Relationship Id="rId1" Type="http://schemas.openxmlformats.org/officeDocument/2006/relationships/slideLayout" Target="../slideLayouts/slideLayout9.xml"/></Relationships>
</file>

<file path=ppt/slides/_rels/slide36.xml.rels><?xml version="1.0" encoding="UTF-8" standalone="yes"?>
<Relationships xmlns="http://schemas.openxmlformats.org/package/2006/relationships"><Relationship Id="rId3" Type="http://schemas.openxmlformats.org/officeDocument/2006/relationships/image" Target="../media/image142.png"/><Relationship Id="rId2" Type="http://schemas.openxmlformats.org/officeDocument/2006/relationships/image" Target="../media/image141.png"/><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xml"/><Relationship Id="rId1" Type="http://schemas.openxmlformats.org/officeDocument/2006/relationships/slideLayout" Target="../slideLayouts/slideLayout9.xml"/><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image" Target="../media/image32.png"/><Relationship Id="rId7" Type="http://schemas.openxmlformats.org/officeDocument/2006/relationships/image" Target="../media/image36.jpeg"/><Relationship Id="rId2" Type="http://schemas.openxmlformats.org/officeDocument/2006/relationships/notesSlide" Target="../notesSlides/notesSlide3.xml"/><Relationship Id="rId1" Type="http://schemas.openxmlformats.org/officeDocument/2006/relationships/slideLayout" Target="../slideLayouts/slideLayout9.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 Id="rId9" Type="http://schemas.openxmlformats.org/officeDocument/2006/relationships/image" Target="../media/image38.png"/></Relationships>
</file>

<file path=ppt/slides/_rels/slide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png"/><Relationship Id="rId4" Type="http://schemas.openxmlformats.org/officeDocument/2006/relationships/image" Target="../media/image40.png"/></Relationships>
</file>

<file path=ppt/slides/_rels/slide9.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43.png"/><Relationship Id="rId7"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9.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jpeg"/><Relationship Id="rId9" Type="http://schemas.openxmlformats.org/officeDocument/2006/relationships/image" Target="../media/image4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156CBC-DA70-7741-BB3F-BCDBBE052F88}"/>
              </a:ext>
            </a:extLst>
          </p:cNvPr>
          <p:cNvSpPr>
            <a:spLocks noGrp="1"/>
          </p:cNvSpPr>
          <p:nvPr>
            <p:ph type="ctrTitle"/>
          </p:nvPr>
        </p:nvSpPr>
        <p:spPr>
          <a:xfrm>
            <a:off x="261817" y="102412"/>
            <a:ext cx="8106798" cy="1803939"/>
          </a:xfrm>
        </p:spPr>
        <p:txBody>
          <a:bodyPr>
            <a:normAutofit/>
          </a:bodyPr>
          <a:lstStyle/>
          <a:p>
            <a:r>
              <a:rPr lang="en-US" sz="3600" dirty="0">
                <a:latin typeface="Helvetica" panose="020B0604020202020204" pitchFamily="34" charset="0"/>
                <a:cs typeface="Helvetica" panose="020B0604020202020204" pitchFamily="34" charset="0"/>
              </a:rPr>
              <a:t>RHIC Celebration</a:t>
            </a:r>
            <a:br>
              <a:rPr lang="en-US" sz="2800" dirty="0">
                <a:latin typeface="Helvetica" panose="020B0604020202020204" pitchFamily="34" charset="0"/>
                <a:cs typeface="Helvetica" panose="020B0604020202020204" pitchFamily="34" charset="0"/>
              </a:rPr>
            </a:br>
            <a:r>
              <a:rPr lang="en-US" sz="2800" dirty="0">
                <a:latin typeface="Helvetica" panose="020B0604020202020204" pitchFamily="34" charset="0"/>
                <a:cs typeface="Helvetica" panose="020B0604020202020204" pitchFamily="34" charset="0"/>
              </a:rPr>
              <a:t>Operational Performance and </a:t>
            </a:r>
            <a:br>
              <a:rPr lang="en-US" sz="2800" dirty="0">
                <a:latin typeface="Helvetica" panose="020B0604020202020204" pitchFamily="34" charset="0"/>
                <a:cs typeface="Helvetica" panose="020B0604020202020204" pitchFamily="34" charset="0"/>
              </a:rPr>
            </a:br>
            <a:r>
              <a:rPr lang="en-US" sz="2800" dirty="0">
                <a:latin typeface="Helvetica" panose="020B0604020202020204" pitchFamily="34" charset="0"/>
                <a:cs typeface="Helvetica" panose="020B0604020202020204" pitchFamily="34" charset="0"/>
              </a:rPr>
              <a:t>Reflections on Recent Developments</a:t>
            </a:r>
          </a:p>
        </p:txBody>
      </p:sp>
      <p:sp>
        <p:nvSpPr>
          <p:cNvPr id="3" name="Subtitle 2">
            <a:extLst>
              <a:ext uri="{FF2B5EF4-FFF2-40B4-BE49-F238E27FC236}">
                <a16:creationId xmlns:a16="http://schemas.microsoft.com/office/drawing/2014/main" id="{FDB0E14B-6889-F849-8A8C-D01D7C36038D}"/>
              </a:ext>
            </a:extLst>
          </p:cNvPr>
          <p:cNvSpPr>
            <a:spLocks noGrp="1"/>
          </p:cNvSpPr>
          <p:nvPr>
            <p:ph type="subTitle" idx="1"/>
          </p:nvPr>
        </p:nvSpPr>
        <p:spPr>
          <a:xfrm>
            <a:off x="813175" y="6402325"/>
            <a:ext cx="10334625" cy="408884"/>
          </a:xfrm>
        </p:spPr>
        <p:txBody>
          <a:bodyPr>
            <a:normAutofit/>
          </a:bodyPr>
          <a:lstStyle/>
          <a:p>
            <a:r>
              <a:rPr lang="en-US" sz="1400" dirty="0"/>
              <a:t>10 July 2026</a:t>
            </a:r>
          </a:p>
        </p:txBody>
      </p:sp>
      <p:sp>
        <p:nvSpPr>
          <p:cNvPr id="4" name="Text Placeholder 3">
            <a:extLst>
              <a:ext uri="{FF2B5EF4-FFF2-40B4-BE49-F238E27FC236}">
                <a16:creationId xmlns:a16="http://schemas.microsoft.com/office/drawing/2014/main" id="{BD0F4563-AB5E-1F4E-B28C-08AC1323034C}"/>
              </a:ext>
            </a:extLst>
          </p:cNvPr>
          <p:cNvSpPr>
            <a:spLocks noGrp="1"/>
          </p:cNvSpPr>
          <p:nvPr>
            <p:ph type="body" sz="quarter" idx="10"/>
          </p:nvPr>
        </p:nvSpPr>
        <p:spPr>
          <a:xfrm>
            <a:off x="813175" y="6120861"/>
            <a:ext cx="10334625" cy="408884"/>
          </a:xfrm>
        </p:spPr>
        <p:txBody>
          <a:bodyPr/>
          <a:lstStyle/>
          <a:p>
            <a:r>
              <a:rPr lang="en-US" sz="2000" dirty="0"/>
              <a:t>Michiko Minty</a:t>
            </a:r>
          </a:p>
        </p:txBody>
      </p:sp>
      <p:sp>
        <p:nvSpPr>
          <p:cNvPr id="5" name="TextBox 4">
            <a:extLst>
              <a:ext uri="{FF2B5EF4-FFF2-40B4-BE49-F238E27FC236}">
                <a16:creationId xmlns:a16="http://schemas.microsoft.com/office/drawing/2014/main" id="{1384F402-D6AB-E142-F045-45F08B3C933C}"/>
              </a:ext>
            </a:extLst>
          </p:cNvPr>
          <p:cNvSpPr txBox="1"/>
          <p:nvPr/>
        </p:nvSpPr>
        <p:spPr>
          <a:xfrm>
            <a:off x="3552217" y="3157366"/>
            <a:ext cx="4298677" cy="1938992"/>
          </a:xfrm>
          <a:prstGeom prst="rect">
            <a:avLst/>
          </a:prstGeom>
          <a:noFill/>
        </p:spPr>
        <p:txBody>
          <a:bodyPr wrap="none" rtlCol="0">
            <a:spAutoFit/>
          </a:bodyPr>
          <a:lstStyle/>
          <a:p>
            <a:r>
              <a:rPr lang="en-US" sz="2000" dirty="0">
                <a:solidFill>
                  <a:schemeClr val="bg1"/>
                </a:solidFill>
                <a:latin typeface="Helvetica" panose="020B0604020202020204" pitchFamily="34" charset="0"/>
                <a:cs typeface="Helvetica" panose="020B0604020202020204" pitchFamily="34" charset="0"/>
              </a:rPr>
              <a:t>Performance over the Past 25 Years</a:t>
            </a:r>
          </a:p>
          <a:p>
            <a:r>
              <a:rPr lang="en-US" sz="2000" dirty="0">
                <a:solidFill>
                  <a:schemeClr val="bg1"/>
                </a:solidFill>
                <a:latin typeface="Helvetica" panose="020B0604020202020204" pitchFamily="34" charset="0"/>
                <a:cs typeface="Helvetica" panose="020B0604020202020204" pitchFamily="34" charset="0"/>
              </a:rPr>
              <a:t>Advances in Accelerator Science</a:t>
            </a:r>
          </a:p>
          <a:p>
            <a:r>
              <a:rPr lang="en-US" sz="2000" dirty="0">
                <a:solidFill>
                  <a:schemeClr val="bg1"/>
                </a:solidFill>
                <a:latin typeface="Helvetica" panose="020B0604020202020204" pitchFamily="34" charset="0"/>
                <a:cs typeface="Helvetica" panose="020B0604020202020204" pitchFamily="34" charset="0"/>
              </a:rPr>
              <a:t>Further Optimizations</a:t>
            </a:r>
          </a:p>
          <a:p>
            <a:r>
              <a:rPr lang="en-US" sz="2000" dirty="0">
                <a:solidFill>
                  <a:schemeClr val="bg1"/>
                </a:solidFill>
                <a:latin typeface="Helvetica" panose="020B0604020202020204" pitchFamily="34" charset="0"/>
                <a:cs typeface="Helvetica" panose="020B0604020202020204" pitchFamily="34" charset="0"/>
              </a:rPr>
              <a:t>Some Lessons Learned</a:t>
            </a:r>
          </a:p>
          <a:p>
            <a:r>
              <a:rPr lang="en-US" sz="2000" dirty="0">
                <a:solidFill>
                  <a:schemeClr val="bg1"/>
                </a:solidFill>
                <a:latin typeface="Helvetica" panose="020B0604020202020204" pitchFamily="34" charset="0"/>
                <a:cs typeface="Helvetica" panose="020B0604020202020204" pitchFamily="34" charset="0"/>
              </a:rPr>
              <a:t>Recent RHIC Runs</a:t>
            </a:r>
          </a:p>
          <a:p>
            <a:r>
              <a:rPr lang="en-US" sz="2000" dirty="0">
                <a:solidFill>
                  <a:schemeClr val="bg1"/>
                </a:solidFill>
                <a:latin typeface="Helvetica" panose="020B0604020202020204" pitchFamily="34" charset="0"/>
                <a:cs typeface="Helvetica" panose="020B0604020202020204" pitchFamily="34" charset="0"/>
              </a:rPr>
              <a:t>Performance Summary and Legacy</a:t>
            </a:r>
          </a:p>
        </p:txBody>
      </p:sp>
      <p:pic>
        <p:nvPicPr>
          <p:cNvPr id="6" name="Picture 3">
            <a:extLst>
              <a:ext uri="{FF2B5EF4-FFF2-40B4-BE49-F238E27FC236}">
                <a16:creationId xmlns:a16="http://schemas.microsoft.com/office/drawing/2014/main" id="{AB0EB62C-45AE-8788-D918-0A588E8FF71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7894" y="1496680"/>
            <a:ext cx="1728715" cy="1147610"/>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7" name="Picture 6">
            <a:extLst>
              <a:ext uri="{FF2B5EF4-FFF2-40B4-BE49-F238E27FC236}">
                <a16:creationId xmlns:a16="http://schemas.microsoft.com/office/drawing/2014/main" id="{0E058939-C78A-5E46-58FD-6992D66A845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64574" y="5215277"/>
            <a:ext cx="2397972" cy="792878"/>
          </a:xfrm>
          <a:prstGeom prst="rect">
            <a:avLst/>
          </a:prstGeom>
          <a:ln w="19050">
            <a:solidFill>
              <a:schemeClr val="bg1"/>
            </a:solidFill>
          </a:ln>
        </p:spPr>
      </p:pic>
      <p:pic>
        <p:nvPicPr>
          <p:cNvPr id="8" name="Picture 4">
            <a:extLst>
              <a:ext uri="{FF2B5EF4-FFF2-40B4-BE49-F238E27FC236}">
                <a16:creationId xmlns:a16="http://schemas.microsoft.com/office/drawing/2014/main" id="{84867656-AFCF-DD59-1993-B25E1F73381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004290" y="2644290"/>
            <a:ext cx="2567195" cy="1333874"/>
          </a:xfrm>
          <a:prstGeom prst="rect">
            <a:avLst/>
          </a:prstGeom>
          <a:noFill/>
          <a:ln w="19050">
            <a:solidFill>
              <a:schemeClr val="bg1"/>
            </a:solidFill>
            <a:miter lim="800000"/>
            <a:headEnd/>
            <a:tailEnd/>
          </a:ln>
          <a:extLst>
            <a:ext uri="{909E8E84-426E-40DD-AFC4-6F175D3DCCD1}">
              <a14:hiddenFill xmlns:a14="http://schemas.microsoft.com/office/drawing/2010/main">
                <a:solidFill>
                  <a:schemeClr val="accent1"/>
                </a:solidFill>
              </a14:hiddenFill>
            </a:ext>
          </a:extLst>
        </p:spPr>
      </p:pic>
      <p:pic>
        <p:nvPicPr>
          <p:cNvPr id="10" name="Picture 2" descr="D:\Publication\APS_DNP13\pictures\star.jpg">
            <a:extLst>
              <a:ext uri="{FF2B5EF4-FFF2-40B4-BE49-F238E27FC236}">
                <a16:creationId xmlns:a16="http://schemas.microsoft.com/office/drawing/2014/main" id="{89016F65-E605-A1B0-E6AD-DE436827B23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518013" y="4180162"/>
            <a:ext cx="1633923" cy="1533400"/>
          </a:xfrm>
          <a:prstGeom prst="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pic>
        <p:nvPicPr>
          <p:cNvPr id="11" name="Picture 2" descr="D:\Publication\APS_DNP13\pictures\vandegraaf.jpg">
            <a:extLst>
              <a:ext uri="{FF2B5EF4-FFF2-40B4-BE49-F238E27FC236}">
                <a16:creationId xmlns:a16="http://schemas.microsoft.com/office/drawing/2014/main" id="{41AF85A4-6233-B915-6F0F-8DAE618D7475}"/>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433442" y="2871816"/>
            <a:ext cx="1810234" cy="1362740"/>
          </a:xfrm>
          <a:prstGeom prst="rect">
            <a:avLst/>
          </a:prstGeom>
          <a:noFill/>
          <a:ln w="19050">
            <a:solidFill>
              <a:schemeClr val="bg1"/>
            </a:solidFill>
          </a:ln>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31CE71E3-947D-2460-E82A-C39752E1D74E}"/>
              </a:ext>
            </a:extLst>
          </p:cNvPr>
          <p:cNvPicPr>
            <a:picLocks noChangeAspect="1"/>
          </p:cNvPicPr>
          <p:nvPr/>
        </p:nvPicPr>
        <p:blipFill>
          <a:blip r:embed="rId7"/>
          <a:stretch>
            <a:fillRect/>
          </a:stretch>
        </p:blipFill>
        <p:spPr>
          <a:xfrm>
            <a:off x="5309267" y="1500395"/>
            <a:ext cx="3208746" cy="1038467"/>
          </a:xfrm>
          <a:prstGeom prst="rect">
            <a:avLst/>
          </a:prstGeom>
          <a:ln w="19050">
            <a:solidFill>
              <a:schemeClr val="bg1"/>
            </a:solidFill>
          </a:ln>
        </p:spPr>
      </p:pic>
      <p:pic>
        <p:nvPicPr>
          <p:cNvPr id="16" name="Picture 15">
            <a:extLst>
              <a:ext uri="{FF2B5EF4-FFF2-40B4-BE49-F238E27FC236}">
                <a16:creationId xmlns:a16="http://schemas.microsoft.com/office/drawing/2014/main" id="{55B199DD-E5CC-E9CD-8E41-6369F3A62AAC}"/>
              </a:ext>
            </a:extLst>
          </p:cNvPr>
          <p:cNvPicPr>
            <a:picLocks noChangeAspect="1"/>
          </p:cNvPicPr>
          <p:nvPr/>
        </p:nvPicPr>
        <p:blipFill>
          <a:blip r:embed="rId8"/>
          <a:stretch>
            <a:fillRect/>
          </a:stretch>
        </p:blipFill>
        <p:spPr>
          <a:xfrm>
            <a:off x="5076412" y="5208843"/>
            <a:ext cx="2930538" cy="1338222"/>
          </a:xfrm>
          <a:prstGeom prst="rect">
            <a:avLst/>
          </a:prstGeom>
          <a:ln w="19050">
            <a:solidFill>
              <a:schemeClr val="bg1"/>
            </a:solidFill>
          </a:ln>
        </p:spPr>
      </p:pic>
      <p:pic>
        <p:nvPicPr>
          <p:cNvPr id="19" name="Picture 18">
            <a:extLst>
              <a:ext uri="{FF2B5EF4-FFF2-40B4-BE49-F238E27FC236}">
                <a16:creationId xmlns:a16="http://schemas.microsoft.com/office/drawing/2014/main" id="{CF2269CF-A4DA-B4B4-2923-579286FA2A8D}"/>
              </a:ext>
            </a:extLst>
          </p:cNvPr>
          <p:cNvPicPr>
            <a:picLocks noChangeAspect="1"/>
          </p:cNvPicPr>
          <p:nvPr/>
        </p:nvPicPr>
        <p:blipFill>
          <a:blip r:embed="rId9"/>
          <a:stretch>
            <a:fillRect/>
          </a:stretch>
        </p:blipFill>
        <p:spPr>
          <a:xfrm>
            <a:off x="3916830" y="1496680"/>
            <a:ext cx="1243039" cy="1530108"/>
          </a:xfrm>
          <a:prstGeom prst="rect">
            <a:avLst/>
          </a:prstGeom>
          <a:ln w="19050">
            <a:solidFill>
              <a:schemeClr val="bg1"/>
            </a:solidFill>
          </a:ln>
        </p:spPr>
      </p:pic>
      <p:pic>
        <p:nvPicPr>
          <p:cNvPr id="23" name="Picture 22">
            <a:extLst>
              <a:ext uri="{FF2B5EF4-FFF2-40B4-BE49-F238E27FC236}">
                <a16:creationId xmlns:a16="http://schemas.microsoft.com/office/drawing/2014/main" id="{E4F8DC15-132D-C36F-58F2-A9BF73A5D96B}"/>
              </a:ext>
            </a:extLst>
          </p:cNvPr>
          <p:cNvPicPr>
            <a:picLocks noChangeAspect="1"/>
          </p:cNvPicPr>
          <p:nvPr/>
        </p:nvPicPr>
        <p:blipFill>
          <a:blip r:embed="rId10"/>
          <a:stretch>
            <a:fillRect/>
          </a:stretch>
        </p:blipFill>
        <p:spPr>
          <a:xfrm>
            <a:off x="387894" y="4450966"/>
            <a:ext cx="1702386" cy="1308483"/>
          </a:xfrm>
          <a:prstGeom prst="rect">
            <a:avLst/>
          </a:prstGeom>
          <a:ln w="19050">
            <a:solidFill>
              <a:schemeClr val="bg1"/>
            </a:solidFill>
          </a:ln>
        </p:spPr>
      </p:pic>
      <p:pic>
        <p:nvPicPr>
          <p:cNvPr id="25" name="Picture 24">
            <a:extLst>
              <a:ext uri="{FF2B5EF4-FFF2-40B4-BE49-F238E27FC236}">
                <a16:creationId xmlns:a16="http://schemas.microsoft.com/office/drawing/2014/main" id="{021FAFCE-33A1-0A0A-B8E4-CDC6E8366140}"/>
              </a:ext>
            </a:extLst>
          </p:cNvPr>
          <p:cNvPicPr>
            <a:picLocks noChangeAspect="1"/>
          </p:cNvPicPr>
          <p:nvPr/>
        </p:nvPicPr>
        <p:blipFill>
          <a:blip r:embed="rId11"/>
          <a:stretch>
            <a:fillRect/>
          </a:stretch>
        </p:blipFill>
        <p:spPr>
          <a:xfrm>
            <a:off x="10229594" y="4180162"/>
            <a:ext cx="1890202" cy="1533400"/>
          </a:xfrm>
          <a:prstGeom prst="rect">
            <a:avLst/>
          </a:prstGeom>
          <a:ln w="19050">
            <a:solidFill>
              <a:schemeClr val="bg1"/>
            </a:solidFill>
          </a:ln>
        </p:spPr>
      </p:pic>
    </p:spTree>
    <p:extLst>
      <p:ext uri="{BB962C8B-B14F-4D97-AF65-F5344CB8AC3E}">
        <p14:creationId xmlns:p14="http://schemas.microsoft.com/office/powerpoint/2010/main" val="22467559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507481-9938-B17B-D6C4-7D329D2554E9}"/>
              </a:ext>
            </a:extLst>
          </p:cNvPr>
          <p:cNvSpPr>
            <a:spLocks noGrp="1"/>
          </p:cNvSpPr>
          <p:nvPr>
            <p:ph type="sldNum" sz="quarter" idx="4"/>
          </p:nvPr>
        </p:nvSpPr>
        <p:spPr/>
        <p:txBody>
          <a:bodyPr/>
          <a:lstStyle/>
          <a:p>
            <a:fld id="{933A556B-7C63-244D-9B7C-B0EA8042B330}" type="slidenum">
              <a:rPr lang="en-US" smtClean="0"/>
              <a:pPr/>
              <a:t>10</a:t>
            </a:fld>
            <a:endParaRPr lang="en-US" sz="1000"/>
          </a:p>
        </p:txBody>
      </p:sp>
      <p:pic>
        <p:nvPicPr>
          <p:cNvPr id="3" name="Picture 2">
            <a:extLst>
              <a:ext uri="{FF2B5EF4-FFF2-40B4-BE49-F238E27FC236}">
                <a16:creationId xmlns:a16="http://schemas.microsoft.com/office/drawing/2014/main" id="{72D25CD6-59B2-CE13-682F-AFF598EEFC38}"/>
              </a:ext>
            </a:extLst>
          </p:cNvPr>
          <p:cNvPicPr>
            <a:picLocks noChangeAspect="1"/>
          </p:cNvPicPr>
          <p:nvPr/>
        </p:nvPicPr>
        <p:blipFill>
          <a:blip r:embed="rId2"/>
          <a:stretch>
            <a:fillRect/>
          </a:stretch>
        </p:blipFill>
        <p:spPr>
          <a:xfrm>
            <a:off x="6530971" y="2698253"/>
            <a:ext cx="5613403" cy="3099096"/>
          </a:xfrm>
          <a:prstGeom prst="rect">
            <a:avLst/>
          </a:prstGeom>
        </p:spPr>
      </p:pic>
      <p:pic>
        <p:nvPicPr>
          <p:cNvPr id="5" name="Picture 4">
            <a:extLst>
              <a:ext uri="{FF2B5EF4-FFF2-40B4-BE49-F238E27FC236}">
                <a16:creationId xmlns:a16="http://schemas.microsoft.com/office/drawing/2014/main" id="{4265AE06-B735-6EE9-C54B-16F167626863}"/>
              </a:ext>
            </a:extLst>
          </p:cNvPr>
          <p:cNvPicPr>
            <a:picLocks noChangeAspect="1"/>
          </p:cNvPicPr>
          <p:nvPr/>
        </p:nvPicPr>
        <p:blipFill>
          <a:blip r:embed="rId3"/>
          <a:stretch>
            <a:fillRect/>
          </a:stretch>
        </p:blipFill>
        <p:spPr>
          <a:xfrm>
            <a:off x="2939902" y="112175"/>
            <a:ext cx="3009178" cy="2008178"/>
          </a:xfrm>
          <a:prstGeom prst="rect">
            <a:avLst/>
          </a:prstGeom>
        </p:spPr>
      </p:pic>
      <p:sp>
        <p:nvSpPr>
          <p:cNvPr id="8" name="TextBox 7">
            <a:extLst>
              <a:ext uri="{FF2B5EF4-FFF2-40B4-BE49-F238E27FC236}">
                <a16:creationId xmlns:a16="http://schemas.microsoft.com/office/drawing/2014/main" id="{E4EF65CF-CE24-8315-A8C7-7E482156A3CB}"/>
              </a:ext>
            </a:extLst>
          </p:cNvPr>
          <p:cNvSpPr txBox="1"/>
          <p:nvPr/>
        </p:nvSpPr>
        <p:spPr>
          <a:xfrm>
            <a:off x="285750" y="117478"/>
            <a:ext cx="2513450" cy="923330"/>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First proof-of-principle with RF-based electron cooling</a:t>
            </a:r>
          </a:p>
        </p:txBody>
      </p:sp>
      <p:sp>
        <p:nvSpPr>
          <p:cNvPr id="17" name="TextBox 16">
            <a:extLst>
              <a:ext uri="{FF2B5EF4-FFF2-40B4-BE49-F238E27FC236}">
                <a16:creationId xmlns:a16="http://schemas.microsoft.com/office/drawing/2014/main" id="{7BF15A99-D2FC-0339-1FC2-0F77D2DE5841}"/>
              </a:ext>
            </a:extLst>
          </p:cNvPr>
          <p:cNvSpPr txBox="1"/>
          <p:nvPr/>
        </p:nvSpPr>
        <p:spPr>
          <a:xfrm>
            <a:off x="323472" y="5865693"/>
            <a:ext cx="11748452" cy="369332"/>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RF-based electron cooling extends applicability to high energies; planned for the future Electron-Ion Collider (EIC)</a:t>
            </a:r>
          </a:p>
        </p:txBody>
      </p:sp>
      <p:pic>
        <p:nvPicPr>
          <p:cNvPr id="12" name="Picture 11">
            <a:extLst>
              <a:ext uri="{FF2B5EF4-FFF2-40B4-BE49-F238E27FC236}">
                <a16:creationId xmlns:a16="http://schemas.microsoft.com/office/drawing/2014/main" id="{DC7910C2-9231-003A-F8C9-022965F40839}"/>
              </a:ext>
            </a:extLst>
          </p:cNvPr>
          <p:cNvPicPr>
            <a:picLocks noChangeAspect="1"/>
          </p:cNvPicPr>
          <p:nvPr/>
        </p:nvPicPr>
        <p:blipFill>
          <a:blip r:embed="rId4"/>
          <a:stretch>
            <a:fillRect/>
          </a:stretch>
        </p:blipFill>
        <p:spPr>
          <a:xfrm>
            <a:off x="1036762" y="2714134"/>
            <a:ext cx="5210251" cy="2954723"/>
          </a:xfrm>
          <a:prstGeom prst="rect">
            <a:avLst/>
          </a:prstGeom>
        </p:spPr>
      </p:pic>
      <p:sp>
        <p:nvSpPr>
          <p:cNvPr id="13" name="TextBox 12">
            <a:extLst>
              <a:ext uri="{FF2B5EF4-FFF2-40B4-BE49-F238E27FC236}">
                <a16:creationId xmlns:a16="http://schemas.microsoft.com/office/drawing/2014/main" id="{9B4F43D1-29B2-135F-AB47-E88A9B5FE8BD}"/>
              </a:ext>
            </a:extLst>
          </p:cNvPr>
          <p:cNvSpPr txBox="1"/>
          <p:nvPr/>
        </p:nvSpPr>
        <p:spPr>
          <a:xfrm>
            <a:off x="291455" y="2425185"/>
            <a:ext cx="5883938"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Routine operations: 2 MeV electrons, 4.6 GeV/n Au ions </a:t>
            </a:r>
          </a:p>
        </p:txBody>
      </p:sp>
      <p:sp>
        <p:nvSpPr>
          <p:cNvPr id="14" name="TextBox 13">
            <a:extLst>
              <a:ext uri="{FF2B5EF4-FFF2-40B4-BE49-F238E27FC236}">
                <a16:creationId xmlns:a16="http://schemas.microsoft.com/office/drawing/2014/main" id="{3EAC5BFB-56E7-24F4-1178-9DCB9D826CD9}"/>
              </a:ext>
            </a:extLst>
          </p:cNvPr>
          <p:cNvSpPr txBox="1"/>
          <p:nvPr/>
        </p:nvSpPr>
        <p:spPr>
          <a:xfrm>
            <a:off x="6558481" y="2398078"/>
            <a:ext cx="4248064"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Luminosity w/ and w/o cooling (2019 - 2021)</a:t>
            </a:r>
          </a:p>
        </p:txBody>
      </p:sp>
      <p:sp>
        <p:nvSpPr>
          <p:cNvPr id="15" name="Rectangle 14">
            <a:extLst>
              <a:ext uri="{FF2B5EF4-FFF2-40B4-BE49-F238E27FC236}">
                <a16:creationId xmlns:a16="http://schemas.microsoft.com/office/drawing/2014/main" id="{114E92E9-FB64-6F61-0DD2-51098DA6E3CC}"/>
              </a:ext>
            </a:extLst>
          </p:cNvPr>
          <p:cNvSpPr/>
          <p:nvPr/>
        </p:nvSpPr>
        <p:spPr>
          <a:xfrm>
            <a:off x="653146" y="4033685"/>
            <a:ext cx="5581088" cy="31182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Box 15">
            <a:extLst>
              <a:ext uri="{FF2B5EF4-FFF2-40B4-BE49-F238E27FC236}">
                <a16:creationId xmlns:a16="http://schemas.microsoft.com/office/drawing/2014/main" id="{CFEA85C2-9277-FA5B-34F7-FB1D031DC97C}"/>
              </a:ext>
            </a:extLst>
          </p:cNvPr>
          <p:cNvSpPr txBox="1"/>
          <p:nvPr/>
        </p:nvSpPr>
        <p:spPr>
          <a:xfrm rot="16200000">
            <a:off x="1963838" y="905253"/>
            <a:ext cx="1969087"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bunch length </a:t>
            </a:r>
            <a:r>
              <a:rPr lang="en-US" sz="1600" dirty="0">
                <a:latin typeface="Symbol" panose="05050102010706020507" pitchFamily="18" charset="2"/>
                <a:cs typeface="Helvetica" panose="020B0604020202020204" pitchFamily="34" charset="0"/>
              </a:rPr>
              <a:t>s</a:t>
            </a:r>
            <a:r>
              <a:rPr lang="en-US" sz="1600" baseline="-25000" dirty="0">
                <a:latin typeface="Helvetica" panose="020B0604020202020204" pitchFamily="34" charset="0"/>
                <a:cs typeface="Helvetica" panose="020B0604020202020204" pitchFamily="34" charset="0"/>
              </a:rPr>
              <a:t>t </a:t>
            </a:r>
            <a:r>
              <a:rPr lang="en-US" sz="1600" dirty="0">
                <a:latin typeface="Helvetica" panose="020B0604020202020204" pitchFamily="34" charset="0"/>
                <a:cs typeface="Helvetica" panose="020B0604020202020204" pitchFamily="34" charset="0"/>
              </a:rPr>
              <a:t>[ns]</a:t>
            </a:r>
          </a:p>
        </p:txBody>
      </p:sp>
      <p:sp>
        <p:nvSpPr>
          <p:cNvPr id="18" name="TextBox 17">
            <a:extLst>
              <a:ext uri="{FF2B5EF4-FFF2-40B4-BE49-F238E27FC236}">
                <a16:creationId xmlns:a16="http://schemas.microsoft.com/office/drawing/2014/main" id="{5B0BCE7C-5618-6335-2491-11875B02CA40}"/>
              </a:ext>
            </a:extLst>
          </p:cNvPr>
          <p:cNvSpPr txBox="1"/>
          <p:nvPr/>
        </p:nvSpPr>
        <p:spPr>
          <a:xfrm>
            <a:off x="3919389" y="1979128"/>
            <a:ext cx="1199843"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time of day</a:t>
            </a:r>
          </a:p>
        </p:txBody>
      </p:sp>
      <p:sp>
        <p:nvSpPr>
          <p:cNvPr id="20" name="TextBox 19">
            <a:extLst>
              <a:ext uri="{FF2B5EF4-FFF2-40B4-BE49-F238E27FC236}">
                <a16:creationId xmlns:a16="http://schemas.microsoft.com/office/drawing/2014/main" id="{EB0B8940-00E3-4A82-B269-701925AB1BF0}"/>
              </a:ext>
            </a:extLst>
          </p:cNvPr>
          <p:cNvSpPr txBox="1"/>
          <p:nvPr/>
        </p:nvSpPr>
        <p:spPr>
          <a:xfrm>
            <a:off x="9591435" y="174700"/>
            <a:ext cx="2314815" cy="1384995"/>
          </a:xfrm>
          <a:prstGeom prst="rect">
            <a:avLst/>
          </a:prstGeom>
          <a:noFill/>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S. Seletskiy </a:t>
            </a:r>
            <a:r>
              <a:rPr lang="en-US" sz="1400" i="1" kern="800" dirty="0">
                <a:effectLst/>
                <a:latin typeface="Times New Roman" panose="02020603050405020304" pitchFamily="18" charset="0"/>
                <a:ea typeface="Times New Roman" panose="02020603050405020304" pitchFamily="18" charset="0"/>
              </a:rPr>
              <a:t>et al.</a:t>
            </a:r>
            <a:r>
              <a:rPr lang="en-US" sz="1400" kern="800" dirty="0">
                <a:effectLst/>
                <a:latin typeface="Times New Roman" panose="02020603050405020304" pitchFamily="18" charset="0"/>
                <a:ea typeface="Times New Roman" panose="02020603050405020304" pitchFamily="18" charset="0"/>
              </a:rPr>
              <a:t>, “Accurate setting of electron energy for demonstration of first hadron beam cooling with RF accelerated electron bunches”, </a:t>
            </a:r>
            <a:r>
              <a:rPr lang="en-US" sz="1400" i="1" kern="800" dirty="0">
                <a:effectLst/>
                <a:latin typeface="Times New Roman" panose="02020603050405020304" pitchFamily="18" charset="0"/>
                <a:ea typeface="Times New Roman" panose="02020603050405020304" pitchFamily="18" charset="0"/>
              </a:rPr>
              <a:t>PRAB (</a:t>
            </a:r>
            <a:r>
              <a:rPr lang="en-US" sz="1400" kern="800" dirty="0">
                <a:effectLst/>
                <a:latin typeface="Times New Roman" panose="02020603050405020304" pitchFamily="18" charset="0"/>
                <a:ea typeface="Times New Roman" panose="02020603050405020304" pitchFamily="18" charset="0"/>
              </a:rPr>
              <a:t>2019).</a:t>
            </a:r>
            <a:endParaRPr lang="en-US" sz="1400" dirty="0"/>
          </a:p>
        </p:txBody>
      </p:sp>
      <p:pic>
        <p:nvPicPr>
          <p:cNvPr id="23" name="Picture 22">
            <a:extLst>
              <a:ext uri="{FF2B5EF4-FFF2-40B4-BE49-F238E27FC236}">
                <a16:creationId xmlns:a16="http://schemas.microsoft.com/office/drawing/2014/main" id="{29BD352E-D548-89E0-8F3B-F6CAFFF719DA}"/>
              </a:ext>
            </a:extLst>
          </p:cNvPr>
          <p:cNvPicPr>
            <a:picLocks noChangeAspect="1"/>
          </p:cNvPicPr>
          <p:nvPr/>
        </p:nvPicPr>
        <p:blipFill>
          <a:blip r:embed="rId5"/>
          <a:stretch>
            <a:fillRect/>
          </a:stretch>
        </p:blipFill>
        <p:spPr>
          <a:xfrm>
            <a:off x="6920218" y="131720"/>
            <a:ext cx="2595571" cy="1943955"/>
          </a:xfrm>
          <a:prstGeom prst="rect">
            <a:avLst/>
          </a:prstGeom>
        </p:spPr>
      </p:pic>
      <p:sp>
        <p:nvSpPr>
          <p:cNvPr id="24" name="TextBox 23">
            <a:extLst>
              <a:ext uri="{FF2B5EF4-FFF2-40B4-BE49-F238E27FC236}">
                <a16:creationId xmlns:a16="http://schemas.microsoft.com/office/drawing/2014/main" id="{F7F30BE4-93D8-3828-8DA2-EDD27B20891F}"/>
              </a:ext>
            </a:extLst>
          </p:cNvPr>
          <p:cNvSpPr txBox="1"/>
          <p:nvPr/>
        </p:nvSpPr>
        <p:spPr>
          <a:xfrm>
            <a:off x="7389339" y="1957858"/>
            <a:ext cx="1969087"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bunch length </a:t>
            </a:r>
            <a:r>
              <a:rPr lang="en-US" sz="1600" dirty="0">
                <a:latin typeface="Symbol" panose="05050102010706020507" pitchFamily="18" charset="2"/>
                <a:cs typeface="Helvetica" panose="020B0604020202020204" pitchFamily="34" charset="0"/>
              </a:rPr>
              <a:t>s</a:t>
            </a:r>
            <a:r>
              <a:rPr lang="en-US" sz="1600" baseline="-25000" dirty="0">
                <a:latin typeface="Helvetica" panose="020B0604020202020204" pitchFamily="34" charset="0"/>
                <a:cs typeface="Helvetica" panose="020B0604020202020204" pitchFamily="34" charset="0"/>
              </a:rPr>
              <a:t>t </a:t>
            </a:r>
            <a:r>
              <a:rPr lang="en-US" sz="1600" dirty="0">
                <a:latin typeface="Helvetica" panose="020B0604020202020204" pitchFamily="34" charset="0"/>
                <a:cs typeface="Helvetica" panose="020B0604020202020204" pitchFamily="34" charset="0"/>
              </a:rPr>
              <a:t>[ns]</a:t>
            </a:r>
          </a:p>
        </p:txBody>
      </p:sp>
      <p:sp>
        <p:nvSpPr>
          <p:cNvPr id="25" name="TextBox 24">
            <a:extLst>
              <a:ext uri="{FF2B5EF4-FFF2-40B4-BE49-F238E27FC236}">
                <a16:creationId xmlns:a16="http://schemas.microsoft.com/office/drawing/2014/main" id="{7B0ADF6D-2AD8-C273-D771-7BB462B7DE3C}"/>
              </a:ext>
            </a:extLst>
          </p:cNvPr>
          <p:cNvSpPr txBox="1"/>
          <p:nvPr/>
        </p:nvSpPr>
        <p:spPr>
          <a:xfrm rot="16200000">
            <a:off x="5774375" y="881131"/>
            <a:ext cx="1969087"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bunch current I [A]</a:t>
            </a:r>
          </a:p>
        </p:txBody>
      </p:sp>
      <p:sp>
        <p:nvSpPr>
          <p:cNvPr id="26" name="Rectangle 25">
            <a:extLst>
              <a:ext uri="{FF2B5EF4-FFF2-40B4-BE49-F238E27FC236}">
                <a16:creationId xmlns:a16="http://schemas.microsoft.com/office/drawing/2014/main" id="{F219763C-D085-27D4-094D-5006064E2FB5}"/>
              </a:ext>
            </a:extLst>
          </p:cNvPr>
          <p:cNvSpPr/>
          <p:nvPr/>
        </p:nvSpPr>
        <p:spPr>
          <a:xfrm>
            <a:off x="6928196" y="502419"/>
            <a:ext cx="175989" cy="11455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Box 26">
            <a:extLst>
              <a:ext uri="{FF2B5EF4-FFF2-40B4-BE49-F238E27FC236}">
                <a16:creationId xmlns:a16="http://schemas.microsoft.com/office/drawing/2014/main" id="{CA081958-EBEE-B93F-40BC-CEF3A2A09398}"/>
              </a:ext>
            </a:extLst>
          </p:cNvPr>
          <p:cNvSpPr txBox="1"/>
          <p:nvPr/>
        </p:nvSpPr>
        <p:spPr>
          <a:xfrm rot="16200000">
            <a:off x="341395" y="3107718"/>
            <a:ext cx="1355170" cy="584775"/>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  rms bunch      </a:t>
            </a:r>
          </a:p>
          <a:p>
            <a:r>
              <a:rPr lang="en-US" sz="1600" dirty="0">
                <a:latin typeface="Helvetica" panose="020B0604020202020204" pitchFamily="34" charset="0"/>
                <a:cs typeface="Helvetica" panose="020B0604020202020204" pitchFamily="34" charset="0"/>
              </a:rPr>
              <a:t>  length [ns]</a:t>
            </a:r>
          </a:p>
        </p:txBody>
      </p:sp>
      <p:sp>
        <p:nvSpPr>
          <p:cNvPr id="28" name="TextBox 27">
            <a:extLst>
              <a:ext uri="{FF2B5EF4-FFF2-40B4-BE49-F238E27FC236}">
                <a16:creationId xmlns:a16="http://schemas.microsoft.com/office/drawing/2014/main" id="{BB88E60E-8104-DD58-E666-269010387EDF}"/>
              </a:ext>
            </a:extLst>
          </p:cNvPr>
          <p:cNvSpPr txBox="1"/>
          <p:nvPr/>
        </p:nvSpPr>
        <p:spPr>
          <a:xfrm rot="16200000">
            <a:off x="247373" y="4598597"/>
            <a:ext cx="1525928" cy="584775"/>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vertical beam    </a:t>
            </a:r>
          </a:p>
          <a:p>
            <a:r>
              <a:rPr lang="en-US" sz="1600" dirty="0">
                <a:latin typeface="Helvetica" panose="020B0604020202020204" pitchFamily="34" charset="0"/>
                <a:cs typeface="Helvetica" panose="020B0604020202020204" pitchFamily="34" charset="0"/>
              </a:rPr>
              <a:t>   size [mm]</a:t>
            </a:r>
          </a:p>
        </p:txBody>
      </p:sp>
      <p:sp>
        <p:nvSpPr>
          <p:cNvPr id="29" name="TextBox 28">
            <a:extLst>
              <a:ext uri="{FF2B5EF4-FFF2-40B4-BE49-F238E27FC236}">
                <a16:creationId xmlns:a16="http://schemas.microsoft.com/office/drawing/2014/main" id="{40D3E1C0-717A-6160-AEA6-461C836A0ED4}"/>
              </a:ext>
            </a:extLst>
          </p:cNvPr>
          <p:cNvSpPr txBox="1"/>
          <p:nvPr/>
        </p:nvSpPr>
        <p:spPr>
          <a:xfrm>
            <a:off x="3163534" y="5525910"/>
            <a:ext cx="1199843"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time of day</a:t>
            </a:r>
          </a:p>
        </p:txBody>
      </p:sp>
      <p:sp>
        <p:nvSpPr>
          <p:cNvPr id="30" name="TextBox 29">
            <a:extLst>
              <a:ext uri="{FF2B5EF4-FFF2-40B4-BE49-F238E27FC236}">
                <a16:creationId xmlns:a16="http://schemas.microsoft.com/office/drawing/2014/main" id="{335E3D87-E308-FBAF-AB0E-03C6E95E3E7A}"/>
              </a:ext>
            </a:extLst>
          </p:cNvPr>
          <p:cNvSpPr txBox="1"/>
          <p:nvPr/>
        </p:nvSpPr>
        <p:spPr>
          <a:xfrm>
            <a:off x="8318834" y="5504554"/>
            <a:ext cx="3155217"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Au ion total energy (GeV/n)</a:t>
            </a:r>
          </a:p>
        </p:txBody>
      </p:sp>
      <p:sp>
        <p:nvSpPr>
          <p:cNvPr id="31" name="TextBox 30">
            <a:extLst>
              <a:ext uri="{FF2B5EF4-FFF2-40B4-BE49-F238E27FC236}">
                <a16:creationId xmlns:a16="http://schemas.microsoft.com/office/drawing/2014/main" id="{82C07412-230E-EFF2-1943-BE0EF1F46EAD}"/>
              </a:ext>
            </a:extLst>
          </p:cNvPr>
          <p:cNvSpPr txBox="1"/>
          <p:nvPr/>
        </p:nvSpPr>
        <p:spPr>
          <a:xfrm rot="16200000">
            <a:off x="5498695" y="3748736"/>
            <a:ext cx="2414900" cy="584775"/>
          </a:xfrm>
          <a:prstGeom prst="rect">
            <a:avLst/>
          </a:prstGeom>
          <a:solidFill>
            <a:schemeClr val="bg1"/>
          </a:solidFill>
        </p:spPr>
        <p:txBody>
          <a:bodyPr wrap="square">
            <a:spAutoFit/>
          </a:bodyPr>
          <a:lstStyle/>
          <a:p>
            <a:r>
              <a:rPr lang="en-US" sz="1600" kern="800" dirty="0">
                <a:latin typeface="Times New Roman" panose="02020603050405020304" pitchFamily="18" charset="0"/>
                <a:ea typeface="Times New Roman" panose="02020603050405020304" pitchFamily="18" charset="0"/>
              </a:rPr>
              <a:t>     </a:t>
            </a:r>
            <a:r>
              <a:rPr lang="en-US" sz="1600" kern="800" dirty="0">
                <a:latin typeface="Helvetica" panose="020B0604020202020204" pitchFamily="34" charset="0"/>
                <a:ea typeface="Times New Roman" panose="02020603050405020304" pitchFamily="18" charset="0"/>
                <a:cs typeface="Helvetica" panose="020B0604020202020204" pitchFamily="34" charset="0"/>
              </a:rPr>
              <a:t>i</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nitial and average luminosity  [10</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24 </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cm</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s</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-1</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6" name="Rectangle 5">
            <a:extLst>
              <a:ext uri="{FF2B5EF4-FFF2-40B4-BE49-F238E27FC236}">
                <a16:creationId xmlns:a16="http://schemas.microsoft.com/office/drawing/2014/main" id="{0990FFA6-A4C7-BD0D-B698-CC66FC68F186}"/>
              </a:ext>
            </a:extLst>
          </p:cNvPr>
          <p:cNvSpPr/>
          <p:nvPr/>
        </p:nvSpPr>
        <p:spPr>
          <a:xfrm>
            <a:off x="6630629" y="2763739"/>
            <a:ext cx="222753" cy="10959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00A60C06-1FDB-FD2F-B875-B831FE090304}"/>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9586007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58DD7EB-BA6F-FD49-714F-04C34CE0DB48}"/>
              </a:ext>
            </a:extLst>
          </p:cNvPr>
          <p:cNvSpPr>
            <a:spLocks noGrp="1"/>
          </p:cNvSpPr>
          <p:nvPr>
            <p:ph type="sldNum" sz="quarter" idx="4"/>
          </p:nvPr>
        </p:nvSpPr>
        <p:spPr/>
        <p:txBody>
          <a:bodyPr/>
          <a:lstStyle/>
          <a:p>
            <a:fld id="{933A556B-7C63-244D-9B7C-B0EA8042B330}" type="slidenum">
              <a:rPr lang="en-US" smtClean="0"/>
              <a:pPr/>
              <a:t>11</a:t>
            </a:fld>
            <a:endParaRPr lang="en-US" sz="1000"/>
          </a:p>
        </p:txBody>
      </p:sp>
      <p:sp>
        <p:nvSpPr>
          <p:cNvPr id="3" name="TextBox 2">
            <a:extLst>
              <a:ext uri="{FF2B5EF4-FFF2-40B4-BE49-F238E27FC236}">
                <a16:creationId xmlns:a16="http://schemas.microsoft.com/office/drawing/2014/main" id="{527A4FC6-3498-E51F-3999-CAA2665A3973}"/>
              </a:ext>
            </a:extLst>
          </p:cNvPr>
          <p:cNvSpPr txBox="1"/>
          <p:nvPr/>
        </p:nvSpPr>
        <p:spPr>
          <a:xfrm>
            <a:off x="237602" y="20096"/>
            <a:ext cx="3023585"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Polarized Protons</a:t>
            </a:r>
          </a:p>
        </p:txBody>
      </p:sp>
      <p:pic>
        <p:nvPicPr>
          <p:cNvPr id="5" name="Picture 4">
            <a:extLst>
              <a:ext uri="{FF2B5EF4-FFF2-40B4-BE49-F238E27FC236}">
                <a16:creationId xmlns:a16="http://schemas.microsoft.com/office/drawing/2014/main" id="{C9EF0A70-7263-4504-B866-3F9BFE1F0714}"/>
              </a:ext>
            </a:extLst>
          </p:cNvPr>
          <p:cNvPicPr>
            <a:picLocks noChangeAspect="1"/>
          </p:cNvPicPr>
          <p:nvPr/>
        </p:nvPicPr>
        <p:blipFill>
          <a:blip r:embed="rId3"/>
          <a:stretch>
            <a:fillRect/>
          </a:stretch>
        </p:blipFill>
        <p:spPr>
          <a:xfrm>
            <a:off x="6551564" y="157229"/>
            <a:ext cx="5506458" cy="3441404"/>
          </a:xfrm>
          <a:prstGeom prst="rect">
            <a:avLst/>
          </a:prstGeom>
          <a:ln w="19050">
            <a:solidFill>
              <a:schemeClr val="tx1"/>
            </a:solidFill>
          </a:ln>
        </p:spPr>
      </p:pic>
      <p:sp>
        <p:nvSpPr>
          <p:cNvPr id="7" name="TextBox 6">
            <a:extLst>
              <a:ext uri="{FF2B5EF4-FFF2-40B4-BE49-F238E27FC236}">
                <a16:creationId xmlns:a16="http://schemas.microsoft.com/office/drawing/2014/main" id="{DDFCD71B-4B9A-76E5-1876-6E9192E0B5CD}"/>
              </a:ext>
            </a:extLst>
          </p:cNvPr>
          <p:cNvSpPr txBox="1"/>
          <p:nvPr/>
        </p:nvSpPr>
        <p:spPr>
          <a:xfrm>
            <a:off x="321200" y="2353817"/>
            <a:ext cx="6212624" cy="307777"/>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T. Roser </a:t>
            </a:r>
            <a:r>
              <a:rPr lang="en-US" sz="1400" i="1" kern="800" dirty="0">
                <a:latin typeface="Helvetica" panose="020B0604020202020204" pitchFamily="34" charset="0"/>
                <a:ea typeface="Times New Roman" panose="02020603050405020304" pitchFamily="18" charset="0"/>
                <a:cs typeface="Helvetica" panose="020B0604020202020204" pitchFamily="34" charset="0"/>
              </a:rPr>
              <a:t>et al.,</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 “Polarized proton collider at RHIC (BNL, 2006). </a:t>
            </a:r>
            <a:endParaRPr lang="en-US" sz="1400" dirty="0">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8E0F5AF1-E8D3-CB1D-2699-B519F9B50F15}"/>
              </a:ext>
            </a:extLst>
          </p:cNvPr>
          <p:cNvSpPr txBox="1"/>
          <p:nvPr/>
        </p:nvSpPr>
        <p:spPr>
          <a:xfrm>
            <a:off x="275599" y="522552"/>
            <a:ext cx="1043876"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a:t>
            </a:r>
          </a:p>
        </p:txBody>
      </p:sp>
      <p:sp>
        <p:nvSpPr>
          <p:cNvPr id="9" name="TextBox 8">
            <a:extLst>
              <a:ext uri="{FF2B5EF4-FFF2-40B4-BE49-F238E27FC236}">
                <a16:creationId xmlns:a16="http://schemas.microsoft.com/office/drawing/2014/main" id="{1E13245A-577E-FB01-CF3C-5E75D2B7DD4B}"/>
              </a:ext>
            </a:extLst>
          </p:cNvPr>
          <p:cNvSpPr txBox="1"/>
          <p:nvPr/>
        </p:nvSpPr>
        <p:spPr>
          <a:xfrm>
            <a:off x="1742820" y="528157"/>
            <a:ext cx="4457014"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Generate, accelerate, and collide protons with highest polarization</a:t>
            </a:r>
          </a:p>
        </p:txBody>
      </p:sp>
      <p:sp>
        <p:nvSpPr>
          <p:cNvPr id="10" name="TextBox 9">
            <a:extLst>
              <a:ext uri="{FF2B5EF4-FFF2-40B4-BE49-F238E27FC236}">
                <a16:creationId xmlns:a16="http://schemas.microsoft.com/office/drawing/2014/main" id="{52ADB8EB-DF3B-6EC4-616C-653EEEE307F3}"/>
              </a:ext>
            </a:extLst>
          </p:cNvPr>
          <p:cNvSpPr txBox="1"/>
          <p:nvPr/>
        </p:nvSpPr>
        <p:spPr>
          <a:xfrm>
            <a:off x="275599" y="1124686"/>
            <a:ext cx="1584992"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innovations</a:t>
            </a:r>
          </a:p>
        </p:txBody>
      </p:sp>
      <p:sp>
        <p:nvSpPr>
          <p:cNvPr id="11" name="TextBox 10">
            <a:extLst>
              <a:ext uri="{FF2B5EF4-FFF2-40B4-BE49-F238E27FC236}">
                <a16:creationId xmlns:a16="http://schemas.microsoft.com/office/drawing/2014/main" id="{7FE40BCA-A35E-7B5B-A7BC-6BB49CC7D9F2}"/>
              </a:ext>
            </a:extLst>
          </p:cNvPr>
          <p:cNvSpPr txBox="1"/>
          <p:nvPr/>
        </p:nvSpPr>
        <p:spPr>
          <a:xfrm>
            <a:off x="1760699" y="1130361"/>
            <a:ext cx="4353182" cy="1200329"/>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high-intensity polarized source</a:t>
            </a: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full and partial Siberian Snakes</a:t>
            </a: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diverse polarimetry</a:t>
            </a: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enhanced spin tracking simulations</a:t>
            </a:r>
          </a:p>
        </p:txBody>
      </p:sp>
      <p:sp>
        <p:nvSpPr>
          <p:cNvPr id="12" name="Rectangle 11">
            <a:extLst>
              <a:ext uri="{FF2B5EF4-FFF2-40B4-BE49-F238E27FC236}">
                <a16:creationId xmlns:a16="http://schemas.microsoft.com/office/drawing/2014/main" id="{D4803935-5F02-A2C4-3BE5-FB16FCB39972}"/>
              </a:ext>
            </a:extLst>
          </p:cNvPr>
          <p:cNvSpPr/>
          <p:nvPr/>
        </p:nvSpPr>
        <p:spPr>
          <a:xfrm>
            <a:off x="10543539" y="452884"/>
            <a:ext cx="1255621" cy="1198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78A23A35-0CDA-34C3-5B22-9A8F375EF498}"/>
              </a:ext>
            </a:extLst>
          </p:cNvPr>
          <p:cNvSpPr/>
          <p:nvPr/>
        </p:nvSpPr>
        <p:spPr>
          <a:xfrm>
            <a:off x="6533824" y="141737"/>
            <a:ext cx="5524198" cy="3451847"/>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3">
            <a:extLst>
              <a:ext uri="{FF2B5EF4-FFF2-40B4-BE49-F238E27FC236}">
                <a16:creationId xmlns:a16="http://schemas.microsoft.com/office/drawing/2014/main" id="{769E622F-D843-B7C4-4259-C24D8DF0B45A}"/>
              </a:ext>
            </a:extLst>
          </p:cNvPr>
          <p:cNvPicPr>
            <a:picLocks noChangeAspect="1" noChangeArrowheads="1"/>
          </p:cNvPicPr>
          <p:nvPr/>
        </p:nvPicPr>
        <p:blipFill>
          <a:blip r:embed="rId4" cstate="email">
            <a:extLst>
              <a:ext uri="{28A0092B-C50C-407E-A947-70E740481C1C}">
                <a14:useLocalDpi xmlns:a14="http://schemas.microsoft.com/office/drawing/2010/main" val="0"/>
              </a:ext>
            </a:extLst>
          </a:blip>
          <a:srcRect l="21153" t="9744" r="12115" b="15128"/>
          <a:stretch>
            <a:fillRect/>
          </a:stretch>
        </p:blipFill>
        <p:spPr bwMode="auto">
          <a:xfrm>
            <a:off x="6819104" y="3801184"/>
            <a:ext cx="2851897" cy="2408697"/>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nvGrpSpPr>
          <p:cNvPr id="19" name="Group 11">
            <a:extLst>
              <a:ext uri="{FF2B5EF4-FFF2-40B4-BE49-F238E27FC236}">
                <a16:creationId xmlns:a16="http://schemas.microsoft.com/office/drawing/2014/main" id="{D0D3958A-8BC8-880F-1947-11BF99942A13}"/>
              </a:ext>
            </a:extLst>
          </p:cNvPr>
          <p:cNvGrpSpPr>
            <a:grpSpLocks noChangeAspect="1"/>
          </p:cNvGrpSpPr>
          <p:nvPr/>
        </p:nvGrpSpPr>
        <p:grpSpPr bwMode="auto">
          <a:xfrm>
            <a:off x="3834993" y="5196287"/>
            <a:ext cx="2916773" cy="1043737"/>
            <a:chOff x="1791" y="711"/>
            <a:chExt cx="3888" cy="1084"/>
          </a:xfrm>
        </p:grpSpPr>
        <p:pic>
          <p:nvPicPr>
            <p:cNvPr id="20" name="Picture 12">
              <a:extLst>
                <a:ext uri="{FF2B5EF4-FFF2-40B4-BE49-F238E27FC236}">
                  <a16:creationId xmlns:a16="http://schemas.microsoft.com/office/drawing/2014/main" id="{513F640B-EA86-0989-F573-C194F7F2168E}"/>
                </a:ext>
              </a:extLst>
            </p:cNvPr>
            <p:cNvPicPr>
              <a:picLocks noChangeAspect="1" noChangeArrowheads="1"/>
            </p:cNvPicPr>
            <p:nvPr/>
          </p:nvPicPr>
          <p:blipFill>
            <a:blip r:embed="rId5">
              <a:lum bright="12000"/>
              <a:extLst>
                <a:ext uri="{28A0092B-C50C-407E-A947-70E740481C1C}">
                  <a14:useLocalDpi xmlns:a14="http://schemas.microsoft.com/office/drawing/2010/main" val="0"/>
                </a:ext>
              </a:extLst>
            </a:blip>
            <a:srcRect t="25000" b="36111"/>
            <a:stretch>
              <a:fillRect/>
            </a:stretch>
          </p:blipFill>
          <p:spPr bwMode="auto">
            <a:xfrm>
              <a:off x="1791" y="711"/>
              <a:ext cx="3888" cy="1084"/>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21" name="Line 13">
              <a:extLst>
                <a:ext uri="{FF2B5EF4-FFF2-40B4-BE49-F238E27FC236}">
                  <a16:creationId xmlns:a16="http://schemas.microsoft.com/office/drawing/2014/main" id="{5D4DA734-231A-B675-A688-77AFDC9A8CF8}"/>
                </a:ext>
              </a:extLst>
            </p:cNvPr>
            <p:cNvSpPr>
              <a:spLocks noChangeAspect="1" noChangeShapeType="1"/>
            </p:cNvSpPr>
            <p:nvPr/>
          </p:nvSpPr>
          <p:spPr bwMode="auto">
            <a:xfrm>
              <a:off x="2115" y="1672"/>
              <a:ext cx="3402" cy="0"/>
            </a:xfrm>
            <a:prstGeom prst="line">
              <a:avLst/>
            </a:prstGeom>
            <a:noFill/>
            <a:ln w="19050">
              <a:solidFill>
                <a:schemeClr val="tx1"/>
              </a:solidFill>
              <a:round/>
              <a:headEnd type="triangle" w="med" len="me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2" name="Text Box 14">
              <a:extLst>
                <a:ext uri="{FF2B5EF4-FFF2-40B4-BE49-F238E27FC236}">
                  <a16:creationId xmlns:a16="http://schemas.microsoft.com/office/drawing/2014/main" id="{05B2DFED-9449-855C-EA97-A93BC7CBD576}"/>
                </a:ext>
              </a:extLst>
            </p:cNvPr>
            <p:cNvSpPr txBox="1">
              <a:spLocks noChangeAspect="1" noChangeArrowheads="1"/>
            </p:cNvSpPr>
            <p:nvPr/>
          </p:nvSpPr>
          <p:spPr bwMode="auto">
            <a:xfrm>
              <a:off x="3452" y="1360"/>
              <a:ext cx="842" cy="320"/>
            </a:xfrm>
            <a:prstGeom prst="rect">
              <a:avLst/>
            </a:prstGeom>
            <a:noFill/>
            <a:ln w="1905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l"/>
              <a:r>
                <a:rPr lang="en-US" altLang="en-US" sz="1400" b="0" dirty="0">
                  <a:solidFill>
                    <a:schemeClr val="bg1"/>
                  </a:solidFill>
                </a:rPr>
                <a:t>2.6 m</a:t>
              </a:r>
            </a:p>
          </p:txBody>
        </p:sp>
      </p:grpSp>
      <p:pic>
        <p:nvPicPr>
          <p:cNvPr id="23" name="Picture 3" descr="IMG_6535">
            <a:extLst>
              <a:ext uri="{FF2B5EF4-FFF2-40B4-BE49-F238E27FC236}">
                <a16:creationId xmlns:a16="http://schemas.microsoft.com/office/drawing/2014/main" id="{8E22F697-22BE-3B10-266E-E76E31FFD484}"/>
              </a:ext>
            </a:extLst>
          </p:cNvPr>
          <p:cNvPicPr>
            <a:picLocks noChangeAspect="1" noChangeArrowheads="1"/>
          </p:cNvPicPr>
          <p:nvPr/>
        </p:nvPicPr>
        <p:blipFill>
          <a:blip r:embed="rId6" cstate="print"/>
          <a:srcRect/>
          <a:stretch>
            <a:fillRect/>
          </a:stretch>
        </p:blipFill>
        <p:spPr>
          <a:xfrm>
            <a:off x="321200" y="3827542"/>
            <a:ext cx="3403341" cy="2382339"/>
          </a:xfrm>
          <a:prstGeom prst="rect">
            <a:avLst/>
          </a:prstGeom>
          <a:noFill/>
          <a:ln w="19050">
            <a:solidFill>
              <a:schemeClr val="tx1"/>
            </a:solidFill>
          </a:ln>
        </p:spPr>
      </p:pic>
      <p:pic>
        <p:nvPicPr>
          <p:cNvPr id="27" name="Picture 26">
            <a:extLst>
              <a:ext uri="{FF2B5EF4-FFF2-40B4-BE49-F238E27FC236}">
                <a16:creationId xmlns:a16="http://schemas.microsoft.com/office/drawing/2014/main" id="{2ADF2E04-9C61-EF26-643A-CC608328D066}"/>
              </a:ext>
            </a:extLst>
          </p:cNvPr>
          <p:cNvPicPr>
            <a:picLocks noChangeAspect="1"/>
          </p:cNvPicPr>
          <p:nvPr/>
        </p:nvPicPr>
        <p:blipFill>
          <a:blip r:embed="rId7"/>
          <a:stretch>
            <a:fillRect/>
          </a:stretch>
        </p:blipFill>
        <p:spPr>
          <a:xfrm>
            <a:off x="3834994" y="3816251"/>
            <a:ext cx="2916772" cy="1314907"/>
          </a:xfrm>
          <a:prstGeom prst="rect">
            <a:avLst/>
          </a:prstGeom>
          <a:ln w="19050">
            <a:solidFill>
              <a:schemeClr val="tx1"/>
            </a:solidFill>
          </a:ln>
        </p:spPr>
      </p:pic>
      <p:sp>
        <p:nvSpPr>
          <p:cNvPr id="17" name="TextBox 16">
            <a:extLst>
              <a:ext uri="{FF2B5EF4-FFF2-40B4-BE49-F238E27FC236}">
                <a16:creationId xmlns:a16="http://schemas.microsoft.com/office/drawing/2014/main" id="{148078F5-2136-6C09-3B7D-4A8222842ABE}"/>
              </a:ext>
            </a:extLst>
          </p:cNvPr>
          <p:cNvSpPr txBox="1"/>
          <p:nvPr/>
        </p:nvSpPr>
        <p:spPr>
          <a:xfrm>
            <a:off x="393537" y="3885857"/>
            <a:ext cx="319837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high-intensity polarized H- source</a:t>
            </a:r>
          </a:p>
        </p:txBody>
      </p:sp>
      <p:sp>
        <p:nvSpPr>
          <p:cNvPr id="28" name="TextBox 27">
            <a:extLst>
              <a:ext uri="{FF2B5EF4-FFF2-40B4-BE49-F238E27FC236}">
                <a16:creationId xmlns:a16="http://schemas.microsoft.com/office/drawing/2014/main" id="{4ECE2EC2-1A26-F1CB-81BE-52745B5519F2}"/>
              </a:ext>
            </a:extLst>
          </p:cNvPr>
          <p:cNvSpPr txBox="1"/>
          <p:nvPr/>
        </p:nvSpPr>
        <p:spPr>
          <a:xfrm>
            <a:off x="3902332" y="4792604"/>
            <a:ext cx="274799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Siberian Snakes in the AGS</a:t>
            </a:r>
          </a:p>
        </p:txBody>
      </p:sp>
      <p:sp>
        <p:nvSpPr>
          <p:cNvPr id="29" name="TextBox 28">
            <a:extLst>
              <a:ext uri="{FF2B5EF4-FFF2-40B4-BE49-F238E27FC236}">
                <a16:creationId xmlns:a16="http://schemas.microsoft.com/office/drawing/2014/main" id="{C5A858E3-EF58-4985-2BF4-FE27F90A185F}"/>
              </a:ext>
            </a:extLst>
          </p:cNvPr>
          <p:cNvSpPr txBox="1"/>
          <p:nvPr/>
        </p:nvSpPr>
        <p:spPr>
          <a:xfrm>
            <a:off x="321200" y="2628818"/>
            <a:ext cx="6356678" cy="307777"/>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A. Zelinski </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et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“The RHIC polarized H- source”, Rev. Sci. </a:t>
            </a:r>
            <a:r>
              <a:rPr lang="en-US" sz="1400" kern="800" dirty="0" err="1">
                <a:effectLst/>
                <a:latin typeface="Helvetica" panose="020B0604020202020204" pitchFamily="34" charset="0"/>
                <a:ea typeface="Times New Roman" panose="02020603050405020304" pitchFamily="18" charset="0"/>
                <a:cs typeface="Helvetica" panose="020B0604020202020204" pitchFamily="34" charset="0"/>
              </a:rPr>
              <a:t>Instrum</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 (2016).</a:t>
            </a:r>
            <a:endParaRPr lang="en-US" sz="1400" dirty="0">
              <a:latin typeface="Helvetica" panose="020B0604020202020204" pitchFamily="34" charset="0"/>
              <a:cs typeface="Helvetica" panose="020B0604020202020204" pitchFamily="34" charset="0"/>
            </a:endParaRPr>
          </a:p>
        </p:txBody>
      </p:sp>
      <p:sp>
        <p:nvSpPr>
          <p:cNvPr id="30" name="TextBox 29">
            <a:extLst>
              <a:ext uri="{FF2B5EF4-FFF2-40B4-BE49-F238E27FC236}">
                <a16:creationId xmlns:a16="http://schemas.microsoft.com/office/drawing/2014/main" id="{2ECBFBC4-607C-D732-BDE3-C3D41491BA42}"/>
              </a:ext>
            </a:extLst>
          </p:cNvPr>
          <p:cNvSpPr txBox="1"/>
          <p:nvPr/>
        </p:nvSpPr>
        <p:spPr>
          <a:xfrm>
            <a:off x="7876313" y="5595064"/>
            <a:ext cx="1747502" cy="584775"/>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Siberian Snakes in RHIC</a:t>
            </a:r>
          </a:p>
        </p:txBody>
      </p:sp>
      <p:grpSp>
        <p:nvGrpSpPr>
          <p:cNvPr id="31" name="Group 5">
            <a:extLst>
              <a:ext uri="{FF2B5EF4-FFF2-40B4-BE49-F238E27FC236}">
                <a16:creationId xmlns:a16="http://schemas.microsoft.com/office/drawing/2014/main" id="{F49BDDF9-6EE5-E0CD-13B7-CA6CC2D53CB3}"/>
              </a:ext>
            </a:extLst>
          </p:cNvPr>
          <p:cNvGrpSpPr>
            <a:grpSpLocks noChangeAspect="1"/>
          </p:cNvGrpSpPr>
          <p:nvPr/>
        </p:nvGrpSpPr>
        <p:grpSpPr bwMode="auto">
          <a:xfrm>
            <a:off x="9742291" y="3799511"/>
            <a:ext cx="2392850" cy="1212342"/>
            <a:chOff x="2646" y="2689"/>
            <a:chExt cx="2562" cy="1201"/>
          </a:xfrm>
        </p:grpSpPr>
        <p:pic>
          <p:nvPicPr>
            <p:cNvPr id="32" name="Picture 6">
              <a:extLst>
                <a:ext uri="{FF2B5EF4-FFF2-40B4-BE49-F238E27FC236}">
                  <a16:creationId xmlns:a16="http://schemas.microsoft.com/office/drawing/2014/main" id="{CA26C72D-F887-DFBE-543A-CCD6A32017CE}"/>
                </a:ext>
              </a:extLst>
            </p:cNvPr>
            <p:cNvPicPr>
              <a:picLocks noChangeAspect="1" noChangeArrowheads="1"/>
            </p:cNvPicPr>
            <p:nvPr/>
          </p:nvPicPr>
          <p:blipFill>
            <a:blip r:embed="rId8" cstate="email">
              <a:extLst>
                <a:ext uri="{28A0092B-C50C-407E-A947-70E740481C1C}">
                  <a14:useLocalDpi xmlns:a14="http://schemas.microsoft.com/office/drawing/2010/main" val="0"/>
                </a:ext>
              </a:extLst>
            </a:blip>
            <a:srcRect l="23770" t="13472" r="19041" b="48347"/>
            <a:stretch>
              <a:fillRect/>
            </a:stretch>
          </p:blipFill>
          <p:spPr bwMode="auto">
            <a:xfrm>
              <a:off x="2648" y="2689"/>
              <a:ext cx="2507" cy="1201"/>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 name="Line 8">
              <a:extLst>
                <a:ext uri="{FF2B5EF4-FFF2-40B4-BE49-F238E27FC236}">
                  <a16:creationId xmlns:a16="http://schemas.microsoft.com/office/drawing/2014/main" id="{FE9546FD-5B8F-B21F-61B5-52A112E02716}"/>
                </a:ext>
              </a:extLst>
            </p:cNvPr>
            <p:cNvSpPr>
              <a:spLocks noChangeShapeType="1"/>
            </p:cNvSpPr>
            <p:nvPr/>
          </p:nvSpPr>
          <p:spPr bwMode="auto">
            <a:xfrm>
              <a:off x="2646" y="3114"/>
              <a:ext cx="2562" cy="498"/>
            </a:xfrm>
            <a:prstGeom prst="line">
              <a:avLst/>
            </a:prstGeom>
            <a:noFill/>
            <a:ln w="190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sp>
        <p:nvSpPr>
          <p:cNvPr id="35" name="TextBox 34">
            <a:extLst>
              <a:ext uri="{FF2B5EF4-FFF2-40B4-BE49-F238E27FC236}">
                <a16:creationId xmlns:a16="http://schemas.microsoft.com/office/drawing/2014/main" id="{5C332324-BAE2-9757-8942-DF1E5F0B625E}"/>
              </a:ext>
            </a:extLst>
          </p:cNvPr>
          <p:cNvSpPr txBox="1"/>
          <p:nvPr/>
        </p:nvSpPr>
        <p:spPr>
          <a:xfrm>
            <a:off x="338940" y="2926050"/>
            <a:ext cx="6356678" cy="307777"/>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E. Willen </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et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“A helical magnet design for RHIC”, PAC (1997).</a:t>
            </a:r>
            <a:endParaRPr lang="en-US" sz="1400" dirty="0">
              <a:latin typeface="Helvetica" panose="020B0604020202020204" pitchFamily="34" charset="0"/>
              <a:cs typeface="Helvetica" panose="020B0604020202020204" pitchFamily="34" charset="0"/>
            </a:endParaRPr>
          </a:p>
        </p:txBody>
      </p:sp>
      <p:sp>
        <p:nvSpPr>
          <p:cNvPr id="36" name="Rectangle 35">
            <a:extLst>
              <a:ext uri="{FF2B5EF4-FFF2-40B4-BE49-F238E27FC236}">
                <a16:creationId xmlns:a16="http://schemas.microsoft.com/office/drawing/2014/main" id="{0AF071F9-2537-479C-6618-B86658CBBAF9}"/>
              </a:ext>
            </a:extLst>
          </p:cNvPr>
          <p:cNvSpPr/>
          <p:nvPr/>
        </p:nvSpPr>
        <p:spPr>
          <a:xfrm>
            <a:off x="10226672" y="4881562"/>
            <a:ext cx="576263" cy="12208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59699361-F541-BA24-F6AA-D18D9F50EF19}"/>
              </a:ext>
            </a:extLst>
          </p:cNvPr>
          <p:cNvSpPr/>
          <p:nvPr/>
        </p:nvSpPr>
        <p:spPr>
          <a:xfrm>
            <a:off x="10812006" y="4962058"/>
            <a:ext cx="219072" cy="457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6C924324-2761-1C18-92B2-50556BF07A7C}"/>
              </a:ext>
            </a:extLst>
          </p:cNvPr>
          <p:cNvSpPr txBox="1"/>
          <p:nvPr/>
        </p:nvSpPr>
        <p:spPr>
          <a:xfrm>
            <a:off x="343297" y="3221884"/>
            <a:ext cx="5319203" cy="523220"/>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F. </a:t>
            </a:r>
            <a:r>
              <a:rPr lang="en-US" sz="1400" kern="800" dirty="0" err="1">
                <a:effectLst/>
                <a:latin typeface="Helvetica" panose="020B0604020202020204" pitchFamily="34" charset="0"/>
                <a:ea typeface="Times New Roman" panose="02020603050405020304" pitchFamily="18" charset="0"/>
                <a:cs typeface="Helvetica" panose="020B0604020202020204" pitchFamily="34" charset="0"/>
              </a:rPr>
              <a:t>Mé</a:t>
            </a:r>
            <a:r>
              <a:rPr lang="en-US" sz="1400" i="1" kern="800" dirty="0" err="1">
                <a:latin typeface="Helvetica" panose="020B0604020202020204" pitchFamily="34" charset="0"/>
                <a:ea typeface="Times New Roman" panose="02020603050405020304" pitchFamily="18" charset="0"/>
                <a:cs typeface="Helvetica" panose="020B0604020202020204" pitchFamily="34" charset="0"/>
              </a:rPr>
              <a:t>o</a:t>
            </a:r>
            <a:r>
              <a:rPr lang="en-US" sz="1400" kern="800" dirty="0" err="1">
                <a:latin typeface="Helvetica" panose="020B0604020202020204" pitchFamily="34" charset="0"/>
                <a:ea typeface="Times New Roman" panose="02020603050405020304" pitchFamily="18" charset="0"/>
                <a:cs typeface="Helvetica" panose="020B0604020202020204" pitchFamily="34" charset="0"/>
              </a:rPr>
              <a:t>t</a:t>
            </a:r>
            <a:r>
              <a:rPr lang="en-US" sz="1400" kern="800" dirty="0">
                <a:latin typeface="Helvetica" panose="020B0604020202020204" pitchFamily="34" charset="0"/>
                <a:ea typeface="Times New Roman" panose="02020603050405020304" pitchFamily="18" charset="0"/>
                <a:cs typeface="Helvetica" panose="020B0604020202020204" pitchFamily="34" charset="0"/>
              </a:rPr>
              <a:t> </a:t>
            </a:r>
            <a:r>
              <a:rPr lang="en-US" sz="1400" i="1" kern="800" dirty="0">
                <a:latin typeface="Helvetica" panose="020B0604020202020204" pitchFamily="34" charset="0"/>
                <a:ea typeface="Times New Roman" panose="02020603050405020304" pitchFamily="18" charset="0"/>
                <a:cs typeface="Helvetica" panose="020B0604020202020204" pitchFamily="34" charset="0"/>
              </a:rPr>
              <a:t>e</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“RHIC optics and spin dynamics with snakes and rotators”, PRAB (2022).</a:t>
            </a:r>
            <a:endParaRPr lang="en-US" sz="1400" dirty="0">
              <a:latin typeface="Helvetica" panose="020B0604020202020204" pitchFamily="34" charset="0"/>
              <a:cs typeface="Helvetica" panose="020B0604020202020204" pitchFamily="34" charset="0"/>
            </a:endParaRPr>
          </a:p>
        </p:txBody>
      </p:sp>
      <p:sp>
        <p:nvSpPr>
          <p:cNvPr id="39" name="TextBox 38">
            <a:extLst>
              <a:ext uri="{FF2B5EF4-FFF2-40B4-BE49-F238E27FC236}">
                <a16:creationId xmlns:a16="http://schemas.microsoft.com/office/drawing/2014/main" id="{67D14C49-34CE-C2E6-509F-8CE8DE61E2F7}"/>
              </a:ext>
            </a:extLst>
          </p:cNvPr>
          <p:cNvSpPr txBox="1"/>
          <p:nvPr/>
        </p:nvSpPr>
        <p:spPr>
          <a:xfrm>
            <a:off x="9738339" y="5312430"/>
            <a:ext cx="2392851" cy="954107"/>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M. Bai </a:t>
            </a:r>
            <a:r>
              <a:rPr lang="en-US" sz="1400" i="1" kern="800" dirty="0">
                <a:latin typeface="Helvetica" panose="020B0604020202020204" pitchFamily="34" charset="0"/>
                <a:ea typeface="Times New Roman" panose="02020603050405020304" pitchFamily="18" charset="0"/>
                <a:cs typeface="Helvetica" panose="020B0604020202020204" pitchFamily="34" charset="0"/>
              </a:rPr>
              <a:t>e</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“First polarized proton collisions at a beam energy of 250 GeV in RHIC”, PAC (2009)</a:t>
            </a:r>
          </a:p>
        </p:txBody>
      </p:sp>
      <p:sp>
        <p:nvSpPr>
          <p:cNvPr id="13" name="TextBox 12">
            <a:extLst>
              <a:ext uri="{FF2B5EF4-FFF2-40B4-BE49-F238E27FC236}">
                <a16:creationId xmlns:a16="http://schemas.microsoft.com/office/drawing/2014/main" id="{C7A28CAB-D9A1-0B88-90FF-5DFF618A5928}"/>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0946006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03FCE54-2594-238F-3828-197CA529C1BE}"/>
              </a:ext>
            </a:extLst>
          </p:cNvPr>
          <p:cNvSpPr>
            <a:spLocks noGrp="1"/>
          </p:cNvSpPr>
          <p:nvPr>
            <p:ph type="sldNum" sz="quarter" idx="4"/>
          </p:nvPr>
        </p:nvSpPr>
        <p:spPr/>
        <p:txBody>
          <a:bodyPr/>
          <a:lstStyle/>
          <a:p>
            <a:fld id="{933A556B-7C63-244D-9B7C-B0EA8042B330}" type="slidenum">
              <a:rPr lang="en-US" smtClean="0"/>
              <a:pPr/>
              <a:t>12</a:t>
            </a:fld>
            <a:endParaRPr lang="en-US" sz="1000"/>
          </a:p>
        </p:txBody>
      </p:sp>
      <p:grpSp>
        <p:nvGrpSpPr>
          <p:cNvPr id="18" name="Group 17">
            <a:extLst>
              <a:ext uri="{FF2B5EF4-FFF2-40B4-BE49-F238E27FC236}">
                <a16:creationId xmlns:a16="http://schemas.microsoft.com/office/drawing/2014/main" id="{20878924-98E0-187A-2BA6-C6F1777EFF3E}"/>
              </a:ext>
            </a:extLst>
          </p:cNvPr>
          <p:cNvGrpSpPr/>
          <p:nvPr/>
        </p:nvGrpSpPr>
        <p:grpSpPr>
          <a:xfrm>
            <a:off x="489098" y="340080"/>
            <a:ext cx="5606902" cy="3205879"/>
            <a:chOff x="6155313" y="2514158"/>
            <a:chExt cx="6001558" cy="3464614"/>
          </a:xfrm>
        </p:grpSpPr>
        <p:pic>
          <p:nvPicPr>
            <p:cNvPr id="4" name="Picture 3">
              <a:extLst>
                <a:ext uri="{FF2B5EF4-FFF2-40B4-BE49-F238E27FC236}">
                  <a16:creationId xmlns:a16="http://schemas.microsoft.com/office/drawing/2014/main" id="{E37E1160-7CEE-FD76-4D7E-B0B77B149998}"/>
                </a:ext>
              </a:extLst>
            </p:cNvPr>
            <p:cNvPicPr>
              <a:picLocks noChangeAspect="1"/>
            </p:cNvPicPr>
            <p:nvPr/>
          </p:nvPicPr>
          <p:blipFill>
            <a:blip r:embed="rId2"/>
            <a:stretch>
              <a:fillRect/>
            </a:stretch>
          </p:blipFill>
          <p:spPr>
            <a:xfrm>
              <a:off x="6176387" y="2773348"/>
              <a:ext cx="5919216" cy="3205424"/>
            </a:xfrm>
            <a:prstGeom prst="rect">
              <a:avLst/>
            </a:prstGeom>
          </p:spPr>
        </p:pic>
        <p:sp>
          <p:nvSpPr>
            <p:cNvPr id="10" name="TextBox 9">
              <a:extLst>
                <a:ext uri="{FF2B5EF4-FFF2-40B4-BE49-F238E27FC236}">
                  <a16:creationId xmlns:a16="http://schemas.microsoft.com/office/drawing/2014/main" id="{53664B23-C7F5-67A8-1558-AD8004F2F54E}"/>
                </a:ext>
              </a:extLst>
            </p:cNvPr>
            <p:cNvSpPr txBox="1"/>
            <p:nvPr/>
          </p:nvSpPr>
          <p:spPr>
            <a:xfrm>
              <a:off x="7987254" y="5610075"/>
              <a:ext cx="2502048" cy="338554"/>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time [year]</a:t>
              </a:r>
            </a:p>
          </p:txBody>
        </p:sp>
        <p:sp>
          <p:nvSpPr>
            <p:cNvPr id="11" name="TextBox 10">
              <a:extLst>
                <a:ext uri="{FF2B5EF4-FFF2-40B4-BE49-F238E27FC236}">
                  <a16:creationId xmlns:a16="http://schemas.microsoft.com/office/drawing/2014/main" id="{EBB9F0DD-78AF-525B-34D7-3824173DDE72}"/>
                </a:ext>
              </a:extLst>
            </p:cNvPr>
            <p:cNvSpPr txBox="1"/>
            <p:nvPr/>
          </p:nvSpPr>
          <p:spPr>
            <a:xfrm rot="16200000">
              <a:off x="4697592" y="4061088"/>
              <a:ext cx="3253995" cy="338554"/>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average polarization, P [%]</a:t>
              </a:r>
            </a:p>
          </p:txBody>
        </p:sp>
        <p:sp>
          <p:nvSpPr>
            <p:cNvPr id="12" name="TextBox 11">
              <a:extLst>
                <a:ext uri="{FF2B5EF4-FFF2-40B4-BE49-F238E27FC236}">
                  <a16:creationId xmlns:a16="http://schemas.microsoft.com/office/drawing/2014/main" id="{2011FF5D-6AA2-9091-DC43-97E5402E5FE0}"/>
                </a:ext>
              </a:extLst>
            </p:cNvPr>
            <p:cNvSpPr txBox="1"/>
            <p:nvPr/>
          </p:nvSpPr>
          <p:spPr>
            <a:xfrm rot="5400000">
              <a:off x="10360596" y="3971879"/>
              <a:ext cx="3253995" cy="338554"/>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protons/bunch [10</a:t>
              </a:r>
              <a:r>
                <a:rPr lang="en-US" sz="1600" baseline="30000" dirty="0">
                  <a:latin typeface="Helvetica" panose="020B0604020202020204" pitchFamily="34" charset="0"/>
                  <a:cs typeface="Helvetica" panose="020B0604020202020204" pitchFamily="34" charset="0"/>
                </a:rPr>
                <a:t>11</a:t>
              </a:r>
              <a:r>
                <a:rPr lang="en-US" sz="1600" dirty="0">
                  <a:latin typeface="Helvetica" panose="020B0604020202020204" pitchFamily="34" charset="0"/>
                  <a:cs typeface="Helvetica" panose="020B0604020202020204" pitchFamily="34" charset="0"/>
                </a:rPr>
                <a:t>]</a:t>
              </a:r>
            </a:p>
          </p:txBody>
        </p:sp>
      </p:grpSp>
      <p:sp>
        <p:nvSpPr>
          <p:cNvPr id="13" name="TextBox 12">
            <a:extLst>
              <a:ext uri="{FF2B5EF4-FFF2-40B4-BE49-F238E27FC236}">
                <a16:creationId xmlns:a16="http://schemas.microsoft.com/office/drawing/2014/main" id="{EE6F4F1B-BFE3-A89B-BB2D-6EEBA84E5752}"/>
              </a:ext>
            </a:extLst>
          </p:cNvPr>
          <p:cNvSpPr txBox="1"/>
          <p:nvPr/>
        </p:nvSpPr>
        <p:spPr>
          <a:xfrm>
            <a:off x="556809" y="3696038"/>
            <a:ext cx="5612880" cy="1754326"/>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Key advances</a:t>
            </a:r>
          </a:p>
          <a:p>
            <a:pPr marL="285750" indent="-285750">
              <a:buFont typeface="Arial" panose="020B0604020202020204" pitchFamily="34" charset="0"/>
              <a:buChar char="•"/>
            </a:pPr>
            <a:r>
              <a:rPr lang="en-US" dirty="0">
                <a:latin typeface="Helvetica" panose="020B0604020202020204" pitchFamily="34" charset="0"/>
                <a:cs typeface="Helvetica" panose="020B0604020202020204" pitchFamily="34" charset="0"/>
              </a:rPr>
              <a:t>2006: additional partial Siberian Snake in the AGS</a:t>
            </a:r>
          </a:p>
          <a:p>
            <a:pPr marL="285750" indent="-285750">
              <a:buFont typeface="Arial" panose="020B0604020202020204" pitchFamily="34" charset="0"/>
              <a:buChar char="•"/>
            </a:pPr>
            <a:r>
              <a:rPr lang="en-US" dirty="0">
                <a:latin typeface="Helvetica" panose="020B0604020202020204" pitchFamily="34" charset="0"/>
                <a:cs typeface="Helvetica" panose="020B0604020202020204" pitchFamily="34" charset="0"/>
              </a:rPr>
              <a:t>2011: horizontal “tune jumps” in the AGS </a:t>
            </a:r>
          </a:p>
          <a:p>
            <a:pPr marL="285750" indent="-285750">
              <a:buFont typeface="Arial" panose="020B0604020202020204" pitchFamily="34" charset="0"/>
              <a:buChar char="•"/>
            </a:pPr>
            <a:r>
              <a:rPr lang="en-US" dirty="0">
                <a:latin typeface="Helvetica" panose="020B0604020202020204" pitchFamily="34" charset="0"/>
                <a:cs typeface="Helvetica" panose="020B0604020202020204" pitchFamily="34" charset="0"/>
              </a:rPr>
              <a:t>2008 – 2012: advances in beam control</a:t>
            </a:r>
          </a:p>
          <a:p>
            <a:pPr marL="285750" indent="-285750">
              <a:buFont typeface="Arial" panose="020B0604020202020204" pitchFamily="34" charset="0"/>
              <a:buChar char="•"/>
            </a:pPr>
            <a:r>
              <a:rPr lang="en-US" dirty="0">
                <a:latin typeface="Helvetica" panose="020B0604020202020204" pitchFamily="34" charset="0"/>
                <a:cs typeface="Helvetica" panose="020B0604020202020204" pitchFamily="34" charset="0"/>
              </a:rPr>
              <a:t>2013 – 2015: advances in lattice modelling and implementation</a:t>
            </a:r>
          </a:p>
        </p:txBody>
      </p:sp>
      <p:pic>
        <p:nvPicPr>
          <p:cNvPr id="14" name="Picture 14" descr="zzzzz.jpg">
            <a:extLst>
              <a:ext uri="{FF2B5EF4-FFF2-40B4-BE49-F238E27FC236}">
                <a16:creationId xmlns:a16="http://schemas.microsoft.com/office/drawing/2014/main" id="{0B428704-F806-828C-F7F9-3D688D2B12FD}"/>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280381" y="3342610"/>
            <a:ext cx="4782009" cy="24083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TextBox 18">
            <a:extLst>
              <a:ext uri="{FF2B5EF4-FFF2-40B4-BE49-F238E27FC236}">
                <a16:creationId xmlns:a16="http://schemas.microsoft.com/office/drawing/2014/main" id="{14C8E5EF-ECF8-2B94-7683-25E4A76F32C3}"/>
              </a:ext>
            </a:extLst>
          </p:cNvPr>
          <p:cNvSpPr txBox="1"/>
          <p:nvPr/>
        </p:nvSpPr>
        <p:spPr>
          <a:xfrm>
            <a:off x="237602" y="20096"/>
            <a:ext cx="6880410"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Polarization evolution in RHIC at 250 GeV</a:t>
            </a:r>
          </a:p>
        </p:txBody>
      </p:sp>
      <p:pic>
        <p:nvPicPr>
          <p:cNvPr id="20" name="Picture 19">
            <a:extLst>
              <a:ext uri="{FF2B5EF4-FFF2-40B4-BE49-F238E27FC236}">
                <a16:creationId xmlns:a16="http://schemas.microsoft.com/office/drawing/2014/main" id="{029EA8F3-46A6-26EF-B8BF-F222D4EE41FA}"/>
              </a:ext>
            </a:extLst>
          </p:cNvPr>
          <p:cNvPicPr>
            <a:picLocks noChangeAspect="1"/>
          </p:cNvPicPr>
          <p:nvPr/>
        </p:nvPicPr>
        <p:blipFill>
          <a:blip r:embed="rId4"/>
          <a:stretch>
            <a:fillRect/>
          </a:stretch>
        </p:blipFill>
        <p:spPr>
          <a:xfrm>
            <a:off x="7176304" y="717886"/>
            <a:ext cx="4886086" cy="2408392"/>
          </a:xfrm>
          <a:prstGeom prst="rect">
            <a:avLst/>
          </a:prstGeom>
        </p:spPr>
      </p:pic>
      <p:sp>
        <p:nvSpPr>
          <p:cNvPr id="21" name="TextBox 20">
            <a:extLst>
              <a:ext uri="{FF2B5EF4-FFF2-40B4-BE49-F238E27FC236}">
                <a16:creationId xmlns:a16="http://schemas.microsoft.com/office/drawing/2014/main" id="{9C63447D-061E-1BF9-2A20-5155723EEF37}"/>
              </a:ext>
            </a:extLst>
          </p:cNvPr>
          <p:cNvSpPr txBox="1"/>
          <p:nvPr/>
        </p:nvSpPr>
        <p:spPr>
          <a:xfrm rot="16200000">
            <a:off x="5866989" y="1471750"/>
            <a:ext cx="2502048" cy="584775"/>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polarization transmission efficiency </a:t>
            </a:r>
          </a:p>
        </p:txBody>
      </p:sp>
      <p:sp>
        <p:nvSpPr>
          <p:cNvPr id="22" name="TextBox 21">
            <a:extLst>
              <a:ext uri="{FF2B5EF4-FFF2-40B4-BE49-F238E27FC236}">
                <a16:creationId xmlns:a16="http://schemas.microsoft.com/office/drawing/2014/main" id="{8D0A1564-8D66-533E-80BF-A7F5E9E5873C}"/>
              </a:ext>
            </a:extLst>
          </p:cNvPr>
          <p:cNvSpPr txBox="1"/>
          <p:nvPr/>
        </p:nvSpPr>
        <p:spPr>
          <a:xfrm>
            <a:off x="8584046" y="3052427"/>
            <a:ext cx="2502048" cy="338554"/>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fractional vertical tune</a:t>
            </a:r>
          </a:p>
        </p:txBody>
      </p:sp>
      <p:sp>
        <p:nvSpPr>
          <p:cNvPr id="23" name="TextBox 22">
            <a:extLst>
              <a:ext uri="{FF2B5EF4-FFF2-40B4-BE49-F238E27FC236}">
                <a16:creationId xmlns:a16="http://schemas.microsoft.com/office/drawing/2014/main" id="{3856E745-5B9A-5F15-C8A3-BF9A2F4C5B5C}"/>
              </a:ext>
            </a:extLst>
          </p:cNvPr>
          <p:cNvSpPr txBox="1"/>
          <p:nvPr/>
        </p:nvSpPr>
        <p:spPr>
          <a:xfrm rot="16200000">
            <a:off x="5804567" y="4330701"/>
            <a:ext cx="2502048" cy="338554"/>
          </a:xfrm>
          <a:prstGeom prst="rect">
            <a:avLst/>
          </a:prstGeom>
          <a:solidFill>
            <a:schemeClr val="bg1"/>
          </a:solidFill>
        </p:spPr>
        <p:txBody>
          <a:bodyPr wrap="square" rtlCol="0">
            <a:spAutoFit/>
          </a:bodyPr>
          <a:lstStyle/>
          <a:p>
            <a:pPr algn="ctr"/>
            <a:r>
              <a:rPr lang="en-US" sz="1600" dirty="0">
                <a:latin typeface="Helvetica" panose="020B0604020202020204" pitchFamily="34" charset="0"/>
                <a:cs typeface="Helvetica" panose="020B0604020202020204" pitchFamily="34" charset="0"/>
              </a:rPr>
              <a:t>fractional tunes</a:t>
            </a:r>
          </a:p>
        </p:txBody>
      </p:sp>
      <p:cxnSp>
        <p:nvCxnSpPr>
          <p:cNvPr id="25" name="Straight Arrow Connector 24">
            <a:extLst>
              <a:ext uri="{FF2B5EF4-FFF2-40B4-BE49-F238E27FC236}">
                <a16:creationId xmlns:a16="http://schemas.microsoft.com/office/drawing/2014/main" id="{67571735-35D1-C943-4059-BDF5C97A2DB0}"/>
              </a:ext>
            </a:extLst>
          </p:cNvPr>
          <p:cNvCxnSpPr>
            <a:cxnSpLocks/>
          </p:cNvCxnSpPr>
          <p:nvPr/>
        </p:nvCxnSpPr>
        <p:spPr>
          <a:xfrm flipH="1" flipV="1">
            <a:off x="2200573" y="1727791"/>
            <a:ext cx="377822" cy="1897911"/>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a:extLst>
              <a:ext uri="{FF2B5EF4-FFF2-40B4-BE49-F238E27FC236}">
                <a16:creationId xmlns:a16="http://schemas.microsoft.com/office/drawing/2014/main" id="{5AB3D23E-0B46-6127-B290-A11BD123EC7C}"/>
              </a:ext>
            </a:extLst>
          </p:cNvPr>
          <p:cNvCxnSpPr>
            <a:cxnSpLocks/>
          </p:cNvCxnSpPr>
          <p:nvPr/>
        </p:nvCxnSpPr>
        <p:spPr>
          <a:xfrm flipV="1">
            <a:off x="2578395" y="1557670"/>
            <a:ext cx="152400" cy="2068032"/>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ED1DA66-AE33-293C-9282-667BFCEEDD50}"/>
              </a:ext>
            </a:extLst>
          </p:cNvPr>
          <p:cNvSpPr txBox="1">
            <a:spLocks noChangeArrowheads="1"/>
          </p:cNvSpPr>
          <p:nvPr/>
        </p:nvSpPr>
        <p:spPr bwMode="auto">
          <a:xfrm>
            <a:off x="8232883" y="5556732"/>
            <a:ext cx="3205532"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a:latin typeface="Helvetica" panose="020B0604020202020204" pitchFamily="34" charset="0"/>
                <a:cs typeface="Helvetica" panose="020B0604020202020204" pitchFamily="34" charset="0"/>
              </a:rPr>
              <a:t>time [s]</a:t>
            </a:r>
          </a:p>
        </p:txBody>
      </p:sp>
      <p:sp>
        <p:nvSpPr>
          <p:cNvPr id="33" name="TextBox 32">
            <a:extLst>
              <a:ext uri="{FF2B5EF4-FFF2-40B4-BE49-F238E27FC236}">
                <a16:creationId xmlns:a16="http://schemas.microsoft.com/office/drawing/2014/main" id="{D9D8B36C-B322-CA03-00A1-2D0F20701CDA}"/>
              </a:ext>
            </a:extLst>
          </p:cNvPr>
          <p:cNvSpPr txBox="1"/>
          <p:nvPr/>
        </p:nvSpPr>
        <p:spPr>
          <a:xfrm>
            <a:off x="4159598" y="5800127"/>
            <a:ext cx="4508152" cy="369332"/>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Highest proton polarizations ever achieved</a:t>
            </a:r>
          </a:p>
        </p:txBody>
      </p:sp>
      <p:sp>
        <p:nvSpPr>
          <p:cNvPr id="6" name="TextBox 5">
            <a:extLst>
              <a:ext uri="{FF2B5EF4-FFF2-40B4-BE49-F238E27FC236}">
                <a16:creationId xmlns:a16="http://schemas.microsoft.com/office/drawing/2014/main" id="{23D45F6E-1C2D-B595-CD59-211C9A46C654}"/>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610967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309D5-CB51-D398-32D0-F6297E461F2A}"/>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7FF2F89-17D4-21D8-137F-A92984776CCF}"/>
              </a:ext>
            </a:extLst>
          </p:cNvPr>
          <p:cNvSpPr>
            <a:spLocks noGrp="1"/>
          </p:cNvSpPr>
          <p:nvPr>
            <p:ph type="sldNum" sz="quarter" idx="4"/>
          </p:nvPr>
        </p:nvSpPr>
        <p:spPr/>
        <p:txBody>
          <a:bodyPr/>
          <a:lstStyle/>
          <a:p>
            <a:fld id="{933A556B-7C63-244D-9B7C-B0EA8042B330}" type="slidenum">
              <a:rPr lang="en-US" smtClean="0"/>
              <a:pPr/>
              <a:t>13</a:t>
            </a:fld>
            <a:endParaRPr lang="en-US" sz="1000"/>
          </a:p>
        </p:txBody>
      </p:sp>
      <p:sp>
        <p:nvSpPr>
          <p:cNvPr id="3" name="TextBox 2">
            <a:extLst>
              <a:ext uri="{FF2B5EF4-FFF2-40B4-BE49-F238E27FC236}">
                <a16:creationId xmlns:a16="http://schemas.microsoft.com/office/drawing/2014/main" id="{3C783247-2F0C-F1F8-6F46-8EE69EA60062}"/>
              </a:ext>
            </a:extLst>
          </p:cNvPr>
          <p:cNvSpPr txBox="1"/>
          <p:nvPr/>
        </p:nvSpPr>
        <p:spPr>
          <a:xfrm>
            <a:off x="237602" y="20096"/>
            <a:ext cx="9502922"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Head-on Beam-Beam Compensation with Electron Lenses</a:t>
            </a:r>
          </a:p>
        </p:txBody>
      </p:sp>
      <p:sp>
        <p:nvSpPr>
          <p:cNvPr id="16" name="TextBox 15">
            <a:extLst>
              <a:ext uri="{FF2B5EF4-FFF2-40B4-BE49-F238E27FC236}">
                <a16:creationId xmlns:a16="http://schemas.microsoft.com/office/drawing/2014/main" id="{B5EDC6BA-F13E-9AD7-694E-C906449A5261}"/>
              </a:ext>
            </a:extLst>
          </p:cNvPr>
          <p:cNvSpPr txBox="1"/>
          <p:nvPr/>
        </p:nvSpPr>
        <p:spPr>
          <a:xfrm>
            <a:off x="255502" y="693390"/>
            <a:ext cx="1043876"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a:t>
            </a:r>
          </a:p>
        </p:txBody>
      </p:sp>
      <p:sp>
        <p:nvSpPr>
          <p:cNvPr id="17" name="TextBox 16">
            <a:extLst>
              <a:ext uri="{FF2B5EF4-FFF2-40B4-BE49-F238E27FC236}">
                <a16:creationId xmlns:a16="http://schemas.microsoft.com/office/drawing/2014/main" id="{BFAB71EE-F00F-6A0A-3CC7-D52188EC01ED}"/>
              </a:ext>
            </a:extLst>
          </p:cNvPr>
          <p:cNvSpPr txBox="1"/>
          <p:nvPr/>
        </p:nvSpPr>
        <p:spPr>
          <a:xfrm>
            <a:off x="1563413" y="689965"/>
            <a:ext cx="4823081"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Beam-beam tune spread compensation</a:t>
            </a:r>
          </a:p>
        </p:txBody>
      </p:sp>
      <p:sp>
        <p:nvSpPr>
          <p:cNvPr id="18" name="TextBox 17">
            <a:extLst>
              <a:ext uri="{FF2B5EF4-FFF2-40B4-BE49-F238E27FC236}">
                <a16:creationId xmlns:a16="http://schemas.microsoft.com/office/drawing/2014/main" id="{41423A09-3F3F-4316-FB28-C45622BF4140}"/>
              </a:ext>
            </a:extLst>
          </p:cNvPr>
          <p:cNvSpPr txBox="1"/>
          <p:nvPr/>
        </p:nvSpPr>
        <p:spPr>
          <a:xfrm>
            <a:off x="237602" y="1196658"/>
            <a:ext cx="1467221"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innovations</a:t>
            </a:r>
          </a:p>
        </p:txBody>
      </p:sp>
      <p:sp>
        <p:nvSpPr>
          <p:cNvPr id="19" name="TextBox 18">
            <a:extLst>
              <a:ext uri="{FF2B5EF4-FFF2-40B4-BE49-F238E27FC236}">
                <a16:creationId xmlns:a16="http://schemas.microsoft.com/office/drawing/2014/main" id="{C14D7501-AF37-E52D-EECA-E3CE410A26A2}"/>
              </a:ext>
            </a:extLst>
          </p:cNvPr>
          <p:cNvSpPr txBox="1"/>
          <p:nvPr/>
        </p:nvSpPr>
        <p:spPr>
          <a:xfrm>
            <a:off x="1525417" y="1196658"/>
            <a:ext cx="4661253" cy="1754326"/>
          </a:xfrm>
          <a:prstGeom prst="rect">
            <a:avLst/>
          </a:prstGeom>
          <a:noFill/>
        </p:spPr>
        <p:txBody>
          <a:bodyPr wrap="square" rtlCol="0">
            <a:spAutoFit/>
          </a:bodyPr>
          <a:lstStyle/>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large thermionic cathode, high DC current (1A), low-noise electron beam</a:t>
            </a:r>
          </a:p>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magnetized transport with high-field SC solenoids</a:t>
            </a:r>
          </a:p>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precision alignment between beams</a:t>
            </a:r>
          </a:p>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operation in a high-energy collider</a:t>
            </a:r>
          </a:p>
        </p:txBody>
      </p:sp>
      <p:pic>
        <p:nvPicPr>
          <p:cNvPr id="26" name="Picture 2">
            <a:extLst>
              <a:ext uri="{FF2B5EF4-FFF2-40B4-BE49-F238E27FC236}">
                <a16:creationId xmlns:a16="http://schemas.microsoft.com/office/drawing/2014/main" id="{5CC472F8-1F92-9564-2DA8-DBFD4C8F876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52932"/>
          <a:stretch/>
        </p:blipFill>
        <p:spPr bwMode="auto">
          <a:xfrm>
            <a:off x="9544167" y="735126"/>
            <a:ext cx="2517124" cy="238888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3" name="Picture 32" descr="13 Winding.jpg">
            <a:extLst>
              <a:ext uri="{FF2B5EF4-FFF2-40B4-BE49-F238E27FC236}">
                <a16:creationId xmlns:a16="http://schemas.microsoft.com/office/drawing/2014/main" id="{997AABE8-EBAE-FCDF-151D-EC043DC7389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262801" y="748469"/>
            <a:ext cx="3209458" cy="2364863"/>
          </a:xfrm>
          <a:prstGeom prst="rect">
            <a:avLst/>
          </a:prstGeom>
          <a:ln w="12700">
            <a:solidFill>
              <a:schemeClr val="tx1"/>
            </a:solidFill>
          </a:ln>
        </p:spPr>
      </p:pic>
      <p:pic>
        <p:nvPicPr>
          <p:cNvPr id="37" name="Picture 36">
            <a:extLst>
              <a:ext uri="{FF2B5EF4-FFF2-40B4-BE49-F238E27FC236}">
                <a16:creationId xmlns:a16="http://schemas.microsoft.com/office/drawing/2014/main" id="{37A7FE80-AD41-9EB2-BA45-64A7D8F21480}"/>
              </a:ext>
            </a:extLst>
          </p:cNvPr>
          <p:cNvPicPr>
            <a:picLocks noChangeAspect="1"/>
          </p:cNvPicPr>
          <p:nvPr/>
        </p:nvPicPr>
        <p:blipFill>
          <a:blip r:embed="rId4"/>
          <a:stretch>
            <a:fillRect/>
          </a:stretch>
        </p:blipFill>
        <p:spPr>
          <a:xfrm>
            <a:off x="8403241" y="3625912"/>
            <a:ext cx="3545667" cy="2636019"/>
          </a:xfrm>
          <a:prstGeom prst="rect">
            <a:avLst/>
          </a:prstGeom>
          <a:ln w="19050">
            <a:solidFill>
              <a:schemeClr val="tx1"/>
            </a:solidFill>
          </a:ln>
        </p:spPr>
      </p:pic>
      <p:pic>
        <p:nvPicPr>
          <p:cNvPr id="42" name="Picture 41">
            <a:extLst>
              <a:ext uri="{FF2B5EF4-FFF2-40B4-BE49-F238E27FC236}">
                <a16:creationId xmlns:a16="http://schemas.microsoft.com/office/drawing/2014/main" id="{F0764AC6-5BEA-6B1B-FC4D-82A277882DB6}"/>
              </a:ext>
            </a:extLst>
          </p:cNvPr>
          <p:cNvPicPr>
            <a:picLocks noChangeAspect="1"/>
          </p:cNvPicPr>
          <p:nvPr/>
        </p:nvPicPr>
        <p:blipFill>
          <a:blip r:embed="rId5"/>
          <a:stretch>
            <a:fillRect/>
          </a:stretch>
        </p:blipFill>
        <p:spPr>
          <a:xfrm>
            <a:off x="416997" y="3625912"/>
            <a:ext cx="7824004" cy="2621764"/>
          </a:xfrm>
          <a:prstGeom prst="rect">
            <a:avLst/>
          </a:prstGeom>
          <a:ln w="12700">
            <a:solidFill>
              <a:schemeClr val="tx1"/>
            </a:solidFill>
          </a:ln>
        </p:spPr>
      </p:pic>
      <p:sp>
        <p:nvSpPr>
          <p:cNvPr id="4" name="TextBox 3">
            <a:extLst>
              <a:ext uri="{FF2B5EF4-FFF2-40B4-BE49-F238E27FC236}">
                <a16:creationId xmlns:a16="http://schemas.microsoft.com/office/drawing/2014/main" id="{B152FD01-68A9-2208-8864-A9B5933CFA33}"/>
              </a:ext>
            </a:extLst>
          </p:cNvPr>
          <p:cNvSpPr txBox="1"/>
          <p:nvPr/>
        </p:nvSpPr>
        <p:spPr>
          <a:xfrm>
            <a:off x="384288" y="3310682"/>
            <a:ext cx="10263143" cy="307777"/>
          </a:xfrm>
          <a:prstGeom prst="rect">
            <a:avLst/>
          </a:prstGeom>
          <a:noFill/>
          <a:ln>
            <a:solidFill>
              <a:schemeClr val="bg1"/>
            </a:solidFill>
          </a:ln>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W. Fischer et al., “Operational Head-on Beam-Beam Compensation with Electron Lenses in [RHIC], </a:t>
            </a:r>
            <a:r>
              <a:rPr lang="en-US" sz="1400" kern="800" dirty="0">
                <a:latin typeface="Times New Roman" panose="02020603050405020304" pitchFamily="18" charset="0"/>
                <a:ea typeface="Times New Roman" panose="02020603050405020304" pitchFamily="18" charset="0"/>
              </a:rPr>
              <a:t>PRL 115, 264801 (2015)</a:t>
            </a:r>
            <a:endParaRPr lang="en-US" sz="1400" kern="800" dirty="0">
              <a:effectLst/>
              <a:latin typeface="Times New Roman" panose="02020603050405020304" pitchFamily="18" charset="0"/>
              <a:ea typeface="Times New Roman" panose="02020603050405020304" pitchFamily="18" charset="0"/>
            </a:endParaRPr>
          </a:p>
        </p:txBody>
      </p:sp>
      <p:sp>
        <p:nvSpPr>
          <p:cNvPr id="6" name="TextBox 5">
            <a:extLst>
              <a:ext uri="{FF2B5EF4-FFF2-40B4-BE49-F238E27FC236}">
                <a16:creationId xmlns:a16="http://schemas.microsoft.com/office/drawing/2014/main" id="{3DF990BC-E95B-714D-63A4-D9CA69DA047C}"/>
              </a:ext>
            </a:extLst>
          </p:cNvPr>
          <p:cNvSpPr txBox="1"/>
          <p:nvPr/>
        </p:nvSpPr>
        <p:spPr>
          <a:xfrm>
            <a:off x="6302141" y="773248"/>
            <a:ext cx="1759354" cy="338554"/>
          </a:xfrm>
          <a:prstGeom prst="rect">
            <a:avLst/>
          </a:prstGeom>
          <a:solidFill>
            <a:schemeClr val="bg1"/>
          </a:solidFill>
          <a:ln>
            <a:solidFill>
              <a:schemeClr val="tx1"/>
            </a:solidFill>
          </a:ln>
        </p:spPr>
        <p:txBody>
          <a:bodyPr wrap="square" rtlCol="0">
            <a:spAutoFit/>
          </a:bodyPr>
          <a:lstStyle/>
          <a:p>
            <a:r>
              <a:rPr lang="en-US" sz="1600" dirty="0">
                <a:latin typeface="Helvetica" panose="020B0604020202020204" pitchFamily="34" charset="0"/>
                <a:cs typeface="Helvetica" panose="020B0604020202020204" pitchFamily="34" charset="0"/>
              </a:rPr>
              <a:t>6 T SC solenoid</a:t>
            </a:r>
          </a:p>
        </p:txBody>
      </p:sp>
      <p:sp>
        <p:nvSpPr>
          <p:cNvPr id="7" name="TextBox 6">
            <a:extLst>
              <a:ext uri="{FF2B5EF4-FFF2-40B4-BE49-F238E27FC236}">
                <a16:creationId xmlns:a16="http://schemas.microsoft.com/office/drawing/2014/main" id="{A9F7F373-0D54-BBA6-7FDE-E095E9FA538A}"/>
              </a:ext>
            </a:extLst>
          </p:cNvPr>
          <p:cNvSpPr txBox="1"/>
          <p:nvPr/>
        </p:nvSpPr>
        <p:spPr>
          <a:xfrm>
            <a:off x="9580127" y="2774778"/>
            <a:ext cx="2452229" cy="338554"/>
          </a:xfrm>
          <a:prstGeom prst="rect">
            <a:avLst/>
          </a:prstGeom>
          <a:solidFill>
            <a:schemeClr val="bg1"/>
          </a:solidFill>
          <a:ln>
            <a:solidFill>
              <a:schemeClr val="tx1"/>
            </a:solidFill>
          </a:ln>
        </p:spPr>
        <p:txBody>
          <a:bodyPr wrap="square" rtlCol="0">
            <a:spAutoFit/>
          </a:bodyPr>
          <a:lstStyle/>
          <a:p>
            <a:r>
              <a:rPr lang="en-US" sz="1600" dirty="0">
                <a:latin typeface="Helvetica" panose="020B0604020202020204" pitchFamily="34" charset="0"/>
                <a:cs typeface="Helvetica" panose="020B0604020202020204" pitchFamily="34" charset="0"/>
              </a:rPr>
              <a:t>Novel alignment detector</a:t>
            </a:r>
          </a:p>
        </p:txBody>
      </p:sp>
      <p:sp>
        <p:nvSpPr>
          <p:cNvPr id="9" name="TextBox 8">
            <a:extLst>
              <a:ext uri="{FF2B5EF4-FFF2-40B4-BE49-F238E27FC236}">
                <a16:creationId xmlns:a16="http://schemas.microsoft.com/office/drawing/2014/main" id="{5EAC787A-B98C-A9ED-E2E5-9A9CB6CECC34}"/>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39629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545B7E-F6E6-BF3F-DE29-431C7DC8AE31}"/>
              </a:ext>
            </a:extLst>
          </p:cNvPr>
          <p:cNvSpPr>
            <a:spLocks noGrp="1"/>
          </p:cNvSpPr>
          <p:nvPr>
            <p:ph type="sldNum" sz="quarter" idx="4"/>
          </p:nvPr>
        </p:nvSpPr>
        <p:spPr/>
        <p:txBody>
          <a:bodyPr/>
          <a:lstStyle/>
          <a:p>
            <a:fld id="{933A556B-7C63-244D-9B7C-B0EA8042B330}" type="slidenum">
              <a:rPr lang="en-US" smtClean="0"/>
              <a:pPr/>
              <a:t>14</a:t>
            </a:fld>
            <a:endParaRPr lang="en-US" sz="1000"/>
          </a:p>
        </p:txBody>
      </p:sp>
      <p:sp>
        <p:nvSpPr>
          <p:cNvPr id="4" name="TextBox 3">
            <a:extLst>
              <a:ext uri="{FF2B5EF4-FFF2-40B4-BE49-F238E27FC236}">
                <a16:creationId xmlns:a16="http://schemas.microsoft.com/office/drawing/2014/main" id="{3EF0DA54-CA8E-B93E-3F29-BE8785C72AE6}"/>
              </a:ext>
            </a:extLst>
          </p:cNvPr>
          <p:cNvSpPr txBox="1"/>
          <p:nvPr/>
        </p:nvSpPr>
        <p:spPr>
          <a:xfrm>
            <a:off x="6531871" y="227551"/>
            <a:ext cx="5454990" cy="523220"/>
          </a:xfrm>
          <a:prstGeom prst="rect">
            <a:avLst/>
          </a:prstGeom>
          <a:noFill/>
          <a:ln>
            <a:solidFill>
              <a:schemeClr val="bg1"/>
            </a:solidFill>
          </a:ln>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W. Fischer et al., “Operational Head-on Beam-Beam Compensation with Electron Lenses in [RHIC], </a:t>
            </a:r>
            <a:r>
              <a:rPr lang="en-US" sz="1400" kern="800" dirty="0">
                <a:latin typeface="Times New Roman" panose="02020603050405020304" pitchFamily="18" charset="0"/>
                <a:ea typeface="Times New Roman" panose="02020603050405020304" pitchFamily="18" charset="0"/>
              </a:rPr>
              <a:t>PRL 115, 264801 (2015)</a:t>
            </a:r>
            <a:endParaRPr lang="en-US" sz="1400" kern="800" dirty="0">
              <a:effectLst/>
              <a:latin typeface="Times New Roman" panose="02020603050405020304" pitchFamily="18" charset="0"/>
              <a:ea typeface="Times New Roman" panose="02020603050405020304" pitchFamily="18" charset="0"/>
            </a:endParaRPr>
          </a:p>
        </p:txBody>
      </p:sp>
      <p:pic>
        <p:nvPicPr>
          <p:cNvPr id="6" name="Picture 5">
            <a:extLst>
              <a:ext uri="{FF2B5EF4-FFF2-40B4-BE49-F238E27FC236}">
                <a16:creationId xmlns:a16="http://schemas.microsoft.com/office/drawing/2014/main" id="{E17F17F9-21D9-09F3-D3FB-816ECD87949B}"/>
              </a:ext>
            </a:extLst>
          </p:cNvPr>
          <p:cNvPicPr>
            <a:picLocks noChangeAspect="1"/>
          </p:cNvPicPr>
          <p:nvPr/>
        </p:nvPicPr>
        <p:blipFill>
          <a:blip r:embed="rId2"/>
          <a:stretch>
            <a:fillRect/>
          </a:stretch>
        </p:blipFill>
        <p:spPr>
          <a:xfrm>
            <a:off x="6376351" y="1463670"/>
            <a:ext cx="5766030" cy="3880144"/>
          </a:xfrm>
          <a:prstGeom prst="rect">
            <a:avLst/>
          </a:prstGeom>
        </p:spPr>
      </p:pic>
      <p:pic>
        <p:nvPicPr>
          <p:cNvPr id="7" name="Picture 6">
            <a:extLst>
              <a:ext uri="{FF2B5EF4-FFF2-40B4-BE49-F238E27FC236}">
                <a16:creationId xmlns:a16="http://schemas.microsoft.com/office/drawing/2014/main" id="{49D4F833-9299-DD09-6167-6A4F14479425}"/>
              </a:ext>
            </a:extLst>
          </p:cNvPr>
          <p:cNvPicPr>
            <a:picLocks noChangeAspect="1"/>
          </p:cNvPicPr>
          <p:nvPr/>
        </p:nvPicPr>
        <p:blipFill>
          <a:blip r:embed="rId3" cstate="print"/>
          <a:srcRect t="48895"/>
          <a:stretch>
            <a:fillRect/>
          </a:stretch>
        </p:blipFill>
        <p:spPr>
          <a:xfrm>
            <a:off x="228130" y="1642213"/>
            <a:ext cx="5949765" cy="3997314"/>
          </a:xfrm>
          <a:prstGeom prst="rect">
            <a:avLst/>
          </a:prstGeom>
        </p:spPr>
      </p:pic>
      <p:sp>
        <p:nvSpPr>
          <p:cNvPr id="8" name="TextBox 7">
            <a:extLst>
              <a:ext uri="{FF2B5EF4-FFF2-40B4-BE49-F238E27FC236}">
                <a16:creationId xmlns:a16="http://schemas.microsoft.com/office/drawing/2014/main" id="{0D670A3D-9D3C-5403-33DB-DE4F784210AC}"/>
              </a:ext>
            </a:extLst>
          </p:cNvPr>
          <p:cNvSpPr txBox="1"/>
          <p:nvPr/>
        </p:nvSpPr>
        <p:spPr>
          <a:xfrm>
            <a:off x="409428" y="227551"/>
            <a:ext cx="5454989" cy="523220"/>
          </a:xfrm>
          <a:prstGeom prst="rect">
            <a:avLst/>
          </a:prstGeom>
          <a:noFill/>
          <a:ln>
            <a:solidFill>
              <a:schemeClr val="bg1"/>
            </a:solidFill>
          </a:ln>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S. White, W. Fischer, Y. Luo, “Optics solutions for pp operation with electron lenses at 100 GeV”,  BNL-105550-2014-IR (C-A/AP/519) </a:t>
            </a:r>
          </a:p>
        </p:txBody>
      </p:sp>
      <p:sp>
        <p:nvSpPr>
          <p:cNvPr id="9" name="TextBox 8">
            <a:extLst>
              <a:ext uri="{FF2B5EF4-FFF2-40B4-BE49-F238E27FC236}">
                <a16:creationId xmlns:a16="http://schemas.microsoft.com/office/drawing/2014/main" id="{C869115D-DE7B-7BCC-DCD0-44FB58FFB368}"/>
              </a:ext>
            </a:extLst>
          </p:cNvPr>
          <p:cNvSpPr txBox="1"/>
          <p:nvPr/>
        </p:nvSpPr>
        <p:spPr>
          <a:xfrm>
            <a:off x="8678299" y="5005260"/>
            <a:ext cx="1965283"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horizontal tune</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0" name="TextBox 9">
            <a:extLst>
              <a:ext uri="{FF2B5EF4-FFF2-40B4-BE49-F238E27FC236}">
                <a16:creationId xmlns:a16="http://schemas.microsoft.com/office/drawing/2014/main" id="{ADE9DACF-7FA0-1C30-FF42-88542A2AB832}"/>
              </a:ext>
            </a:extLst>
          </p:cNvPr>
          <p:cNvSpPr txBox="1"/>
          <p:nvPr/>
        </p:nvSpPr>
        <p:spPr>
          <a:xfrm>
            <a:off x="2513257" y="5073527"/>
            <a:ext cx="1965283"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      s [m]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1" name="TextBox 10">
            <a:extLst>
              <a:ext uri="{FF2B5EF4-FFF2-40B4-BE49-F238E27FC236}">
                <a16:creationId xmlns:a16="http://schemas.microsoft.com/office/drawing/2014/main" id="{13706E6F-C598-DA0E-8C3C-CAD3FC9FB87F}"/>
              </a:ext>
            </a:extLst>
          </p:cNvPr>
          <p:cNvSpPr txBox="1"/>
          <p:nvPr/>
        </p:nvSpPr>
        <p:spPr>
          <a:xfrm>
            <a:off x="1082179" y="1164064"/>
            <a:ext cx="783099" cy="646331"/>
          </a:xfrm>
          <a:prstGeom prst="rect">
            <a:avLst/>
          </a:prstGeom>
          <a:noFill/>
        </p:spPr>
        <p:txBody>
          <a:bodyPr wrap="none" rtlCol="0">
            <a:spAutoFit/>
          </a:bodyPr>
          <a:lstStyle/>
          <a:p>
            <a:r>
              <a:rPr lang="en-US" dirty="0"/>
              <a:t>STAR</a:t>
            </a:r>
          </a:p>
          <a:p>
            <a:r>
              <a:rPr lang="en-US" dirty="0"/>
              <a:t>(IP6)</a:t>
            </a:r>
          </a:p>
        </p:txBody>
      </p:sp>
      <p:sp>
        <p:nvSpPr>
          <p:cNvPr id="12" name="TextBox 11">
            <a:extLst>
              <a:ext uri="{FF2B5EF4-FFF2-40B4-BE49-F238E27FC236}">
                <a16:creationId xmlns:a16="http://schemas.microsoft.com/office/drawing/2014/main" id="{A549D057-D1F2-40FA-DAC7-5DD697C628C7}"/>
              </a:ext>
            </a:extLst>
          </p:cNvPr>
          <p:cNvSpPr txBox="1"/>
          <p:nvPr/>
        </p:nvSpPr>
        <p:spPr>
          <a:xfrm>
            <a:off x="2120668" y="967824"/>
            <a:ext cx="1043876" cy="646331"/>
          </a:xfrm>
          <a:prstGeom prst="rect">
            <a:avLst/>
          </a:prstGeom>
          <a:noFill/>
        </p:spPr>
        <p:txBody>
          <a:bodyPr wrap="none" rtlCol="0">
            <a:spAutoFit/>
          </a:bodyPr>
          <a:lstStyle/>
          <a:p>
            <a:r>
              <a:rPr lang="en-US" dirty="0"/>
              <a:t>PHENIX</a:t>
            </a:r>
          </a:p>
          <a:p>
            <a:r>
              <a:rPr lang="en-US" dirty="0"/>
              <a:t>(IP8)</a:t>
            </a:r>
          </a:p>
        </p:txBody>
      </p:sp>
      <p:sp>
        <p:nvSpPr>
          <p:cNvPr id="13" name="TextBox 12">
            <a:extLst>
              <a:ext uri="{FF2B5EF4-FFF2-40B4-BE49-F238E27FC236}">
                <a16:creationId xmlns:a16="http://schemas.microsoft.com/office/drawing/2014/main" id="{9D02C588-10AE-9CD0-B4E2-9063D58CCDE7}"/>
              </a:ext>
            </a:extLst>
          </p:cNvPr>
          <p:cNvSpPr txBox="1"/>
          <p:nvPr/>
        </p:nvSpPr>
        <p:spPr>
          <a:xfrm>
            <a:off x="4189298" y="1218473"/>
            <a:ext cx="1159292" cy="369332"/>
          </a:xfrm>
          <a:prstGeom prst="rect">
            <a:avLst/>
          </a:prstGeom>
          <a:noFill/>
        </p:spPr>
        <p:txBody>
          <a:bodyPr wrap="none" rtlCol="0">
            <a:spAutoFit/>
          </a:bodyPr>
          <a:lstStyle/>
          <a:p>
            <a:r>
              <a:rPr lang="en-US" dirty="0"/>
              <a:t>E-Lenses</a:t>
            </a:r>
          </a:p>
        </p:txBody>
      </p:sp>
      <p:cxnSp>
        <p:nvCxnSpPr>
          <p:cNvPr id="15" name="Straight Arrow Connector 14">
            <a:extLst>
              <a:ext uri="{FF2B5EF4-FFF2-40B4-BE49-F238E27FC236}">
                <a16:creationId xmlns:a16="http://schemas.microsoft.com/office/drawing/2014/main" id="{21EDEE36-A05D-57E7-3C9D-8470907C4236}"/>
              </a:ext>
            </a:extLst>
          </p:cNvPr>
          <p:cNvCxnSpPr>
            <a:cxnSpLocks/>
          </p:cNvCxnSpPr>
          <p:nvPr/>
        </p:nvCxnSpPr>
        <p:spPr>
          <a:xfrm flipH="1">
            <a:off x="3730961" y="1711842"/>
            <a:ext cx="800255" cy="98149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5BFA2ADD-5B15-D879-1770-84894FA592D5}"/>
              </a:ext>
            </a:extLst>
          </p:cNvPr>
          <p:cNvCxnSpPr>
            <a:cxnSpLocks/>
          </p:cNvCxnSpPr>
          <p:nvPr/>
        </p:nvCxnSpPr>
        <p:spPr>
          <a:xfrm>
            <a:off x="1978608" y="1622397"/>
            <a:ext cx="360403" cy="55070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CF14600A-AFE9-76D2-9C39-BA910C30B484}"/>
              </a:ext>
            </a:extLst>
          </p:cNvPr>
          <p:cNvCxnSpPr>
            <a:cxnSpLocks/>
          </p:cNvCxnSpPr>
          <p:nvPr/>
        </p:nvCxnSpPr>
        <p:spPr>
          <a:xfrm>
            <a:off x="2703397" y="1642213"/>
            <a:ext cx="341289" cy="530887"/>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a16="http://schemas.microsoft.com/office/drawing/2014/main" id="{E1ADD651-A590-CF9A-781B-02892FE641DD}"/>
              </a:ext>
            </a:extLst>
          </p:cNvPr>
          <p:cNvSpPr txBox="1"/>
          <p:nvPr/>
        </p:nvSpPr>
        <p:spPr>
          <a:xfrm rot="16200000">
            <a:off x="-481434" y="2709442"/>
            <a:ext cx="1965283" cy="338554"/>
          </a:xfrm>
          <a:prstGeom prst="rect">
            <a:avLst/>
          </a:prstGeom>
          <a:solidFill>
            <a:schemeClr val="bg1"/>
          </a:solidFill>
        </p:spPr>
        <p:txBody>
          <a:bodyPr wrap="square">
            <a:spAutoFit/>
          </a:bodyPr>
          <a:lstStyle/>
          <a:p>
            <a:r>
              <a:rPr lang="en-US" sz="1600" kern="800" dirty="0">
                <a:latin typeface="Symbol" panose="05050102010706020507" pitchFamily="18" charset="2"/>
                <a:ea typeface="Times New Roman" panose="02020603050405020304" pitchFamily="18" charset="0"/>
              </a:rPr>
              <a:t>   b</a:t>
            </a:r>
            <a:r>
              <a:rPr lang="en-US" sz="1600" kern="800" dirty="0">
                <a:latin typeface="Times New Roman" panose="02020603050405020304" pitchFamily="18" charset="0"/>
                <a:ea typeface="Times New Roman" panose="02020603050405020304" pitchFamily="18" charset="0"/>
              </a:rPr>
              <a:t> </a:t>
            </a:r>
            <a:r>
              <a:rPr lang="en-US" sz="1600" kern="800" dirty="0">
                <a:latin typeface="Helvetica" panose="020B0604020202020204" pitchFamily="34" charset="0"/>
                <a:ea typeface="Times New Roman" panose="02020603050405020304" pitchFamily="18" charset="0"/>
                <a:cs typeface="Helvetica" panose="020B0604020202020204" pitchFamily="34" charset="0"/>
              </a:rPr>
              <a:t>[m]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7" name="TextBox 26">
            <a:extLst>
              <a:ext uri="{FF2B5EF4-FFF2-40B4-BE49-F238E27FC236}">
                <a16:creationId xmlns:a16="http://schemas.microsoft.com/office/drawing/2014/main" id="{8787F5D7-38E2-7E6B-17F7-20E8BA5FB5A9}"/>
              </a:ext>
            </a:extLst>
          </p:cNvPr>
          <p:cNvSpPr txBox="1"/>
          <p:nvPr/>
        </p:nvSpPr>
        <p:spPr>
          <a:xfrm rot="5400000">
            <a:off x="4789909" y="3710289"/>
            <a:ext cx="1965283" cy="338554"/>
          </a:xfrm>
          <a:prstGeom prst="rect">
            <a:avLst/>
          </a:prstGeom>
          <a:solidFill>
            <a:schemeClr val="bg1"/>
          </a:solidFill>
        </p:spPr>
        <p:txBody>
          <a:bodyPr wrap="square">
            <a:spAutoFit/>
          </a:bodyPr>
          <a:lstStyle/>
          <a:p>
            <a:r>
              <a:rPr lang="en-US" sz="1600" kern="800" dirty="0">
                <a:latin typeface="Symbol" panose="05050102010706020507" pitchFamily="18" charset="2"/>
                <a:ea typeface="Times New Roman" panose="02020603050405020304" pitchFamily="18" charset="0"/>
              </a:rPr>
              <a:t>   h</a:t>
            </a:r>
            <a:r>
              <a:rPr lang="en-US" sz="1600" kern="800" dirty="0">
                <a:latin typeface="Helvetica" panose="020B0604020202020204" pitchFamily="34" charset="0"/>
                <a:ea typeface="Times New Roman" panose="02020603050405020304" pitchFamily="18" charset="0"/>
                <a:cs typeface="Helvetica" panose="020B0604020202020204" pitchFamily="34" charset="0"/>
              </a:rPr>
              <a:t> [m]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8" name="TextBox 27">
            <a:extLst>
              <a:ext uri="{FF2B5EF4-FFF2-40B4-BE49-F238E27FC236}">
                <a16:creationId xmlns:a16="http://schemas.microsoft.com/office/drawing/2014/main" id="{543427AC-6F08-464B-15A3-E31948BB6004}"/>
              </a:ext>
            </a:extLst>
          </p:cNvPr>
          <p:cNvSpPr txBox="1"/>
          <p:nvPr/>
        </p:nvSpPr>
        <p:spPr>
          <a:xfrm>
            <a:off x="2886574" y="1363951"/>
            <a:ext cx="942232" cy="369332"/>
          </a:xfrm>
          <a:prstGeom prst="rect">
            <a:avLst/>
          </a:prstGeom>
          <a:solidFill>
            <a:schemeClr val="bg1"/>
          </a:solidFill>
        </p:spPr>
        <p:txBody>
          <a:bodyPr wrap="square">
            <a:spAutoFit/>
          </a:bodyPr>
          <a:lstStyle/>
          <a:p>
            <a:r>
              <a:rPr lang="en-US" b="1" kern="800" dirty="0">
                <a:latin typeface="Symbol" panose="05050102010706020507" pitchFamily="18" charset="2"/>
                <a:ea typeface="Times New Roman" panose="02020603050405020304" pitchFamily="18" charset="0"/>
              </a:rPr>
              <a:t>   </a:t>
            </a:r>
            <a:r>
              <a:rPr lang="en-US" b="1" kern="800" dirty="0" err="1">
                <a:latin typeface="Symbol" panose="05050102010706020507" pitchFamily="18" charset="2"/>
                <a:ea typeface="Times New Roman" panose="02020603050405020304" pitchFamily="18" charset="0"/>
              </a:rPr>
              <a:t>Df</a:t>
            </a:r>
            <a:r>
              <a:rPr lang="en-US" b="1" kern="800" dirty="0">
                <a:latin typeface="Symbol" panose="05050102010706020507" pitchFamily="18" charset="2"/>
                <a:ea typeface="Times New Roman" panose="02020603050405020304" pitchFamily="18" charset="0"/>
              </a:rPr>
              <a:t>=p</a:t>
            </a:r>
            <a:r>
              <a:rPr lang="en-US" b="1" kern="800" dirty="0">
                <a:latin typeface="Times New Roman" panose="02020603050405020304" pitchFamily="18" charset="0"/>
                <a:ea typeface="Times New Roman" panose="02020603050405020304" pitchFamily="18" charset="0"/>
              </a:rPr>
              <a:t> </a:t>
            </a:r>
            <a:endParaRPr lang="en-US" b="1" kern="800" dirty="0">
              <a:effectLst/>
              <a:latin typeface="Times New Roman" panose="02020603050405020304" pitchFamily="18" charset="0"/>
              <a:ea typeface="Times New Roman" panose="02020603050405020304" pitchFamily="18" charset="0"/>
            </a:endParaRPr>
          </a:p>
        </p:txBody>
      </p:sp>
      <p:sp>
        <p:nvSpPr>
          <p:cNvPr id="29" name="Rectangle 28">
            <a:extLst>
              <a:ext uri="{FF2B5EF4-FFF2-40B4-BE49-F238E27FC236}">
                <a16:creationId xmlns:a16="http://schemas.microsoft.com/office/drawing/2014/main" id="{78C51C77-64BD-5392-BB0F-85F7E4D67647}"/>
              </a:ext>
            </a:extLst>
          </p:cNvPr>
          <p:cNvSpPr/>
          <p:nvPr/>
        </p:nvSpPr>
        <p:spPr>
          <a:xfrm>
            <a:off x="1132367" y="3879566"/>
            <a:ext cx="515679" cy="33092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cxnSp>
        <p:nvCxnSpPr>
          <p:cNvPr id="34" name="Straight Arrow Connector 33">
            <a:extLst>
              <a:ext uri="{FF2B5EF4-FFF2-40B4-BE49-F238E27FC236}">
                <a16:creationId xmlns:a16="http://schemas.microsoft.com/office/drawing/2014/main" id="{A30BD166-A1D5-9219-43FF-4B27557F1C6C}"/>
              </a:ext>
            </a:extLst>
          </p:cNvPr>
          <p:cNvCxnSpPr/>
          <p:nvPr/>
        </p:nvCxnSpPr>
        <p:spPr>
          <a:xfrm>
            <a:off x="3365204" y="1810791"/>
            <a:ext cx="3402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815F1CBF-DAAD-E531-C15C-9A6823573B2D}"/>
              </a:ext>
            </a:extLst>
          </p:cNvPr>
          <p:cNvCxnSpPr>
            <a:cxnSpLocks/>
          </p:cNvCxnSpPr>
          <p:nvPr/>
        </p:nvCxnSpPr>
        <p:spPr>
          <a:xfrm flipH="1">
            <a:off x="3039139" y="1814719"/>
            <a:ext cx="340242" cy="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B952CFA7-646E-896D-32CA-C4E29D964BA2}"/>
              </a:ext>
            </a:extLst>
          </p:cNvPr>
          <p:cNvSpPr txBox="1"/>
          <p:nvPr/>
        </p:nvSpPr>
        <p:spPr>
          <a:xfrm>
            <a:off x="2339011" y="5546719"/>
            <a:ext cx="8713380" cy="646331"/>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Lenses, lattice and lattice implementation, and high beam intensities nearly doubled the peak and average luminosities in </a:t>
            </a:r>
            <a:r>
              <a:rPr lang="en-US" dirty="0">
                <a:latin typeface="Arial" panose="020B0604020202020204" pitchFamily="34" charset="0"/>
              </a:rPr>
              <a:t>p↑+p↑ collisions at 100 GeV. </a:t>
            </a:r>
            <a:r>
              <a:rPr lang="en-US" dirty="0">
                <a:latin typeface="Helvetica" panose="020B0604020202020204" pitchFamily="34" charset="0"/>
                <a:cs typeface="Helvetica" panose="020B0604020202020204" pitchFamily="34" charset="0"/>
              </a:rPr>
              <a:t> </a:t>
            </a:r>
          </a:p>
        </p:txBody>
      </p:sp>
      <p:sp>
        <p:nvSpPr>
          <p:cNvPr id="16" name="TextBox 15">
            <a:extLst>
              <a:ext uri="{FF2B5EF4-FFF2-40B4-BE49-F238E27FC236}">
                <a16:creationId xmlns:a16="http://schemas.microsoft.com/office/drawing/2014/main" id="{FEF65756-39D6-3F7D-F122-0FA6C691E498}"/>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7506679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0BF80F-5DC8-E907-015E-EE394D42CCA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E9FC5CA-BE14-F84A-20E1-A992B93AA238}"/>
              </a:ext>
            </a:extLst>
          </p:cNvPr>
          <p:cNvSpPr>
            <a:spLocks noGrp="1"/>
          </p:cNvSpPr>
          <p:nvPr>
            <p:ph type="sldNum" sz="quarter" idx="4"/>
          </p:nvPr>
        </p:nvSpPr>
        <p:spPr/>
        <p:txBody>
          <a:bodyPr/>
          <a:lstStyle/>
          <a:p>
            <a:fld id="{933A556B-7C63-244D-9B7C-B0EA8042B330}" type="slidenum">
              <a:rPr lang="en-US" smtClean="0"/>
              <a:pPr/>
              <a:t>15</a:t>
            </a:fld>
            <a:endParaRPr lang="en-US">
              <a:solidFill>
                <a:schemeClr val="bg1"/>
              </a:solidFill>
            </a:endParaRPr>
          </a:p>
        </p:txBody>
      </p:sp>
      <p:sp>
        <p:nvSpPr>
          <p:cNvPr id="2" name="Title 1">
            <a:extLst>
              <a:ext uri="{FF2B5EF4-FFF2-40B4-BE49-F238E27FC236}">
                <a16:creationId xmlns:a16="http://schemas.microsoft.com/office/drawing/2014/main" id="{47AE8597-8FC9-71D3-8B3E-144491C14152}"/>
              </a:ext>
            </a:extLst>
          </p:cNvPr>
          <p:cNvSpPr>
            <a:spLocks noGrp="1"/>
          </p:cNvSpPr>
          <p:nvPr>
            <p:ph type="ctrTitle"/>
          </p:nvPr>
        </p:nvSpPr>
        <p:spPr>
          <a:xfrm>
            <a:off x="813175" y="2541806"/>
            <a:ext cx="11019161" cy="1947460"/>
          </a:xfrm>
        </p:spPr>
        <p:txBody>
          <a:bodyPr>
            <a:normAutofit/>
          </a:bodyPr>
          <a:lstStyle/>
          <a:p>
            <a:r>
              <a:rPr lang="en-US" sz="5400" dirty="0"/>
              <a:t>Further Optimizations</a:t>
            </a:r>
          </a:p>
        </p:txBody>
      </p:sp>
      <p:sp>
        <p:nvSpPr>
          <p:cNvPr id="8" name="TextBox 7">
            <a:extLst>
              <a:ext uri="{FF2B5EF4-FFF2-40B4-BE49-F238E27FC236}">
                <a16:creationId xmlns:a16="http://schemas.microsoft.com/office/drawing/2014/main" id="{7795B801-D0F9-3274-792E-B97A2053C6F5}"/>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853647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45B4FD-1CCA-54A5-DD5E-6F5261568950}"/>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12B7CFE-BAD3-1218-1F50-AEDD21EC95B6}"/>
              </a:ext>
            </a:extLst>
          </p:cNvPr>
          <p:cNvSpPr txBox="1"/>
          <p:nvPr/>
        </p:nvSpPr>
        <p:spPr>
          <a:xfrm>
            <a:off x="253637" y="18946"/>
            <a:ext cx="2664512" cy="523220"/>
          </a:xfrm>
          <a:prstGeom prst="rect">
            <a:avLst/>
          </a:prstGeom>
          <a:noFill/>
        </p:spPr>
        <p:txBody>
          <a:bodyPr wrap="none" rtlCol="0">
            <a:spAutoFit/>
          </a:bodyPr>
          <a:lstStyle/>
          <a:p>
            <a:r>
              <a:rPr lang="en-US" sz="2800">
                <a:latin typeface="Helvetica" panose="020B0604020202020204" pitchFamily="34" charset="0"/>
                <a:cs typeface="Helvetica" panose="020B0604020202020204" pitchFamily="34" charset="0"/>
              </a:rPr>
              <a:t>Instrumentation</a:t>
            </a:r>
          </a:p>
        </p:txBody>
      </p:sp>
      <p:sp>
        <p:nvSpPr>
          <p:cNvPr id="7" name="TextBox 6">
            <a:extLst>
              <a:ext uri="{FF2B5EF4-FFF2-40B4-BE49-F238E27FC236}">
                <a16:creationId xmlns:a16="http://schemas.microsoft.com/office/drawing/2014/main" id="{640AAAE5-568F-7E5F-3C02-5E1EB1FDE958}"/>
              </a:ext>
            </a:extLst>
          </p:cNvPr>
          <p:cNvSpPr txBox="1"/>
          <p:nvPr/>
        </p:nvSpPr>
        <p:spPr>
          <a:xfrm>
            <a:off x="302835" y="554970"/>
            <a:ext cx="1467287" cy="646331"/>
          </a:xfrm>
          <a:prstGeom prst="rect">
            <a:avLst/>
          </a:prstGeom>
          <a:noFill/>
        </p:spPr>
        <p:txBody>
          <a:bodyPr wrap="square" rtlCol="0">
            <a:spAutoFit/>
          </a:bodyPr>
          <a:lstStyle/>
          <a:p>
            <a:r>
              <a:rPr lang="en-US" b="1"/>
              <a:t>Beam Position</a:t>
            </a:r>
            <a:endParaRPr lang="en-US" sz="1600" b="1"/>
          </a:p>
        </p:txBody>
      </p:sp>
      <p:sp>
        <p:nvSpPr>
          <p:cNvPr id="8" name="TextBox 7">
            <a:extLst>
              <a:ext uri="{FF2B5EF4-FFF2-40B4-BE49-F238E27FC236}">
                <a16:creationId xmlns:a16="http://schemas.microsoft.com/office/drawing/2014/main" id="{BC567C21-08C5-7210-EA79-71CFDC44DD4A}"/>
              </a:ext>
            </a:extLst>
          </p:cNvPr>
          <p:cNvSpPr txBox="1"/>
          <p:nvPr/>
        </p:nvSpPr>
        <p:spPr>
          <a:xfrm>
            <a:off x="279147" y="1183069"/>
            <a:ext cx="1574480" cy="1477328"/>
          </a:xfrm>
          <a:prstGeom prst="rect">
            <a:avLst/>
          </a:prstGeom>
          <a:noFill/>
        </p:spPr>
        <p:txBody>
          <a:bodyPr wrap="square" rtlCol="0">
            <a:spAutoFit/>
          </a:bodyPr>
          <a:lstStyle/>
          <a:p>
            <a:pPr algn="just"/>
            <a:r>
              <a:rPr lang="en-US">
                <a:latin typeface="Helvetica" panose="020B0604020202020204" pitchFamily="34" charset="0"/>
                <a:cs typeface="Helvetica" panose="020B0604020202020204" pitchFamily="34" charset="0"/>
              </a:rPr>
              <a:t>suppression of variations due to 10 Hz mechanical vibrations</a:t>
            </a:r>
          </a:p>
        </p:txBody>
      </p:sp>
      <p:sp>
        <p:nvSpPr>
          <p:cNvPr id="15" name="TextBox 14">
            <a:extLst>
              <a:ext uri="{FF2B5EF4-FFF2-40B4-BE49-F238E27FC236}">
                <a16:creationId xmlns:a16="http://schemas.microsoft.com/office/drawing/2014/main" id="{9AA63D44-FB62-70E0-64B9-84A1423D526A}"/>
              </a:ext>
            </a:extLst>
          </p:cNvPr>
          <p:cNvSpPr txBox="1"/>
          <p:nvPr/>
        </p:nvSpPr>
        <p:spPr>
          <a:xfrm>
            <a:off x="5138141" y="562177"/>
            <a:ext cx="1788769" cy="646331"/>
          </a:xfrm>
          <a:prstGeom prst="rect">
            <a:avLst/>
          </a:prstGeom>
          <a:noFill/>
        </p:spPr>
        <p:txBody>
          <a:bodyPr wrap="square" rtlCol="0">
            <a:spAutoFit/>
          </a:bodyPr>
          <a:lstStyle/>
          <a:p>
            <a:r>
              <a:rPr lang="en-US" b="1"/>
              <a:t>BPM Data Delivery</a:t>
            </a:r>
            <a:endParaRPr lang="en-US" sz="1600" b="1"/>
          </a:p>
        </p:txBody>
      </p:sp>
      <p:pic>
        <p:nvPicPr>
          <p:cNvPr id="5" name="Picture 22" descr="zzzzz.jpg">
            <a:extLst>
              <a:ext uri="{FF2B5EF4-FFF2-40B4-BE49-F238E27FC236}">
                <a16:creationId xmlns:a16="http://schemas.microsoft.com/office/drawing/2014/main" id="{8AC387E2-1886-F1B2-C003-2C67C2FF8D4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147083" y="559993"/>
            <a:ext cx="2620181" cy="22644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TextBox 11">
            <a:extLst>
              <a:ext uri="{FF2B5EF4-FFF2-40B4-BE49-F238E27FC236}">
                <a16:creationId xmlns:a16="http://schemas.microsoft.com/office/drawing/2014/main" id="{D19D03FC-DF2E-59A3-CDCB-58597235EE8B}"/>
              </a:ext>
            </a:extLst>
          </p:cNvPr>
          <p:cNvSpPr txBox="1">
            <a:spLocks noChangeArrowheads="1"/>
          </p:cNvSpPr>
          <p:nvPr/>
        </p:nvSpPr>
        <p:spPr bwMode="auto">
          <a:xfrm>
            <a:off x="2492373" y="577982"/>
            <a:ext cx="392886"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err="1">
                <a:solidFill>
                  <a:srgbClr val="00B050"/>
                </a:solidFill>
                <a:latin typeface="Helvetica" panose="020B0604020202020204" pitchFamily="34" charset="0"/>
                <a:cs typeface="Helvetica" panose="020B0604020202020204" pitchFamily="34" charset="0"/>
              </a:rPr>
              <a:t>y</a:t>
            </a:r>
            <a:r>
              <a:rPr lang="en-US" altLang="en-US" baseline="-25000" err="1">
                <a:solidFill>
                  <a:srgbClr val="00B050"/>
                </a:solidFill>
                <a:latin typeface="Helvetica" panose="020B0604020202020204" pitchFamily="34" charset="0"/>
                <a:cs typeface="Helvetica" panose="020B0604020202020204" pitchFamily="34" charset="0"/>
              </a:rPr>
              <a:t>old</a:t>
            </a:r>
            <a:endParaRPr lang="en-US" altLang="en-US" baseline="-25000">
              <a:solidFill>
                <a:srgbClr val="00B050"/>
              </a:solidFill>
              <a:latin typeface="Helvetica" panose="020B0604020202020204" pitchFamily="34" charset="0"/>
              <a:cs typeface="Helvetica" panose="020B0604020202020204" pitchFamily="34" charset="0"/>
            </a:endParaRPr>
          </a:p>
        </p:txBody>
      </p:sp>
      <p:sp>
        <p:nvSpPr>
          <p:cNvPr id="12" name="TextBox 9">
            <a:extLst>
              <a:ext uri="{FF2B5EF4-FFF2-40B4-BE49-F238E27FC236}">
                <a16:creationId xmlns:a16="http://schemas.microsoft.com/office/drawing/2014/main" id="{55E09F48-A13B-83C7-1458-D205D6D20B8E}"/>
              </a:ext>
            </a:extLst>
          </p:cNvPr>
          <p:cNvSpPr txBox="1">
            <a:spLocks noChangeArrowheads="1"/>
          </p:cNvSpPr>
          <p:nvPr/>
        </p:nvSpPr>
        <p:spPr bwMode="auto">
          <a:xfrm>
            <a:off x="2427716" y="1310828"/>
            <a:ext cx="382214"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err="1">
                <a:solidFill>
                  <a:srgbClr val="0000FF"/>
                </a:solidFill>
                <a:latin typeface="Helvetica" panose="020B0604020202020204" pitchFamily="34" charset="0"/>
                <a:cs typeface="Helvetica" panose="020B0604020202020204" pitchFamily="34" charset="0"/>
              </a:rPr>
              <a:t>x</a:t>
            </a:r>
            <a:r>
              <a:rPr lang="en-US" altLang="en-US" baseline="-25000" err="1">
                <a:solidFill>
                  <a:srgbClr val="0000FF"/>
                </a:solidFill>
                <a:latin typeface="Helvetica" panose="020B0604020202020204" pitchFamily="34" charset="0"/>
                <a:cs typeface="Helvetica" panose="020B0604020202020204" pitchFamily="34" charset="0"/>
              </a:rPr>
              <a:t>old</a:t>
            </a:r>
            <a:endParaRPr lang="en-US" altLang="en-US" baseline="-25000">
              <a:solidFill>
                <a:srgbClr val="0000FF"/>
              </a:solidFill>
              <a:latin typeface="Helvetica" panose="020B0604020202020204" pitchFamily="34" charset="0"/>
              <a:cs typeface="Helvetica" panose="020B0604020202020204" pitchFamily="34" charset="0"/>
            </a:endParaRPr>
          </a:p>
        </p:txBody>
      </p:sp>
      <p:sp>
        <p:nvSpPr>
          <p:cNvPr id="14" name="TextBox 10">
            <a:extLst>
              <a:ext uri="{FF2B5EF4-FFF2-40B4-BE49-F238E27FC236}">
                <a16:creationId xmlns:a16="http://schemas.microsoft.com/office/drawing/2014/main" id="{153584C3-877E-C4A6-3C5B-B95082C156C5}"/>
              </a:ext>
            </a:extLst>
          </p:cNvPr>
          <p:cNvSpPr txBox="1">
            <a:spLocks noChangeArrowheads="1"/>
          </p:cNvSpPr>
          <p:nvPr/>
        </p:nvSpPr>
        <p:spPr bwMode="auto">
          <a:xfrm>
            <a:off x="4182761" y="1368789"/>
            <a:ext cx="44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err="1">
                <a:latin typeface="Helvetica" panose="020B0604020202020204" pitchFamily="34" charset="0"/>
                <a:cs typeface="Helvetica" panose="020B0604020202020204" pitchFamily="34" charset="0"/>
              </a:rPr>
              <a:t>x</a:t>
            </a:r>
            <a:r>
              <a:rPr lang="en-US" altLang="en-US" baseline="-25000" err="1">
                <a:latin typeface="Helvetica" panose="020B0604020202020204" pitchFamily="34" charset="0"/>
                <a:cs typeface="Helvetica" panose="020B0604020202020204" pitchFamily="34" charset="0"/>
              </a:rPr>
              <a:t>new</a:t>
            </a:r>
            <a:endParaRPr lang="en-US" altLang="en-US" baseline="-25000">
              <a:latin typeface="Helvetica" panose="020B0604020202020204" pitchFamily="34" charset="0"/>
              <a:cs typeface="Helvetica" panose="020B0604020202020204" pitchFamily="34" charset="0"/>
            </a:endParaRPr>
          </a:p>
        </p:txBody>
      </p:sp>
      <p:sp>
        <p:nvSpPr>
          <p:cNvPr id="19" name="Rectangle 18">
            <a:extLst>
              <a:ext uri="{FF2B5EF4-FFF2-40B4-BE49-F238E27FC236}">
                <a16:creationId xmlns:a16="http://schemas.microsoft.com/office/drawing/2014/main" id="{A00DE0CA-0E9D-058E-A04F-07108CB14ED8}"/>
              </a:ext>
            </a:extLst>
          </p:cNvPr>
          <p:cNvSpPr/>
          <p:nvPr/>
        </p:nvSpPr>
        <p:spPr>
          <a:xfrm>
            <a:off x="2358290" y="609369"/>
            <a:ext cx="2408974" cy="1937582"/>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Box 19">
            <a:extLst>
              <a:ext uri="{FF2B5EF4-FFF2-40B4-BE49-F238E27FC236}">
                <a16:creationId xmlns:a16="http://schemas.microsoft.com/office/drawing/2014/main" id="{BE9DEEDF-CE77-8A66-E8B4-FE66FA4D1000}"/>
              </a:ext>
            </a:extLst>
          </p:cNvPr>
          <p:cNvSpPr txBox="1"/>
          <p:nvPr/>
        </p:nvSpPr>
        <p:spPr>
          <a:xfrm>
            <a:off x="2928666" y="2683949"/>
            <a:ext cx="1374094" cy="338554"/>
          </a:xfrm>
          <a:prstGeom prst="rect">
            <a:avLst/>
          </a:prstGeom>
          <a:solidFill>
            <a:schemeClr val="bg1"/>
          </a:solidFill>
        </p:spPr>
        <p:txBody>
          <a:bodyPr wrap="none" rtlCol="0">
            <a:spAutoFit/>
          </a:bodyPr>
          <a:lstStyle/>
          <a:p>
            <a:r>
              <a:rPr lang="en-US" sz="1600">
                <a:latin typeface="Helvetica" panose="020B0604020202020204" pitchFamily="34" charset="0"/>
                <a:cs typeface="Helvetica" panose="020B0604020202020204" pitchFamily="34" charset="0"/>
              </a:rPr>
              <a:t>time [</a:t>
            </a:r>
            <a:r>
              <a:rPr lang="en-US" sz="1600" err="1">
                <a:latin typeface="Helvetica" panose="020B0604020202020204" pitchFamily="34" charset="0"/>
                <a:cs typeface="Helvetica" panose="020B0604020202020204" pitchFamily="34" charset="0"/>
              </a:rPr>
              <a:t>hr:min</a:t>
            </a:r>
            <a:r>
              <a:rPr lang="en-US" sz="1600">
                <a:latin typeface="Helvetica" panose="020B0604020202020204" pitchFamily="34" charset="0"/>
                <a:cs typeface="Helvetica" panose="020B0604020202020204" pitchFamily="34" charset="0"/>
              </a:rPr>
              <a:t>] </a:t>
            </a:r>
          </a:p>
        </p:txBody>
      </p:sp>
      <p:sp>
        <p:nvSpPr>
          <p:cNvPr id="23" name="TextBox 22">
            <a:extLst>
              <a:ext uri="{FF2B5EF4-FFF2-40B4-BE49-F238E27FC236}">
                <a16:creationId xmlns:a16="http://schemas.microsoft.com/office/drawing/2014/main" id="{4757C4A4-16B5-5B26-E3B6-3F5F54227AA0}"/>
              </a:ext>
            </a:extLst>
          </p:cNvPr>
          <p:cNvSpPr txBox="1"/>
          <p:nvPr/>
        </p:nvSpPr>
        <p:spPr>
          <a:xfrm rot="16200000">
            <a:off x="1273692" y="1454887"/>
            <a:ext cx="1463862" cy="338554"/>
          </a:xfrm>
          <a:prstGeom prst="rect">
            <a:avLst/>
          </a:prstGeom>
          <a:solidFill>
            <a:schemeClr val="bg1"/>
          </a:solidFill>
        </p:spPr>
        <p:txBody>
          <a:bodyPr wrap="none" rtlCol="0">
            <a:spAutoFit/>
          </a:bodyPr>
          <a:lstStyle/>
          <a:p>
            <a:r>
              <a:rPr lang="en-US" sz="1600">
                <a:latin typeface="Helvetica" panose="020B0604020202020204" pitchFamily="34" charset="0"/>
                <a:cs typeface="Helvetica" panose="020B0604020202020204" pitchFamily="34" charset="0"/>
              </a:rPr>
              <a:t>position [mm] </a:t>
            </a:r>
          </a:p>
        </p:txBody>
      </p:sp>
      <p:sp>
        <p:nvSpPr>
          <p:cNvPr id="25" name="TextBox 24">
            <a:extLst>
              <a:ext uri="{FF2B5EF4-FFF2-40B4-BE49-F238E27FC236}">
                <a16:creationId xmlns:a16="http://schemas.microsoft.com/office/drawing/2014/main" id="{E2CCC3AE-9EB8-D3F9-F47E-A23385A61F05}"/>
              </a:ext>
            </a:extLst>
          </p:cNvPr>
          <p:cNvSpPr txBox="1"/>
          <p:nvPr/>
        </p:nvSpPr>
        <p:spPr>
          <a:xfrm>
            <a:off x="5102300" y="1624163"/>
            <a:ext cx="1737323" cy="1200329"/>
          </a:xfrm>
          <a:prstGeom prst="rect">
            <a:avLst/>
          </a:prstGeom>
          <a:noFill/>
        </p:spPr>
        <p:txBody>
          <a:bodyPr wrap="square" rtlCol="0">
            <a:spAutoFit/>
          </a:bodyPr>
          <a:lstStyle/>
          <a:p>
            <a:r>
              <a:rPr lang="en-US">
                <a:latin typeface="Helvetica" panose="020B0604020202020204" pitchFamily="34" charset="0"/>
                <a:cs typeface="Helvetica" panose="020B0604020202020204" pitchFamily="34" charset="0"/>
              </a:rPr>
              <a:t>faster and deterministic data delivery from BPMs</a:t>
            </a:r>
          </a:p>
        </p:txBody>
      </p:sp>
      <p:grpSp>
        <p:nvGrpSpPr>
          <p:cNvPr id="98" name="Group 97">
            <a:extLst>
              <a:ext uri="{FF2B5EF4-FFF2-40B4-BE49-F238E27FC236}">
                <a16:creationId xmlns:a16="http://schemas.microsoft.com/office/drawing/2014/main" id="{B58920B6-FCAF-046B-12F1-F9E375C2C447}"/>
              </a:ext>
            </a:extLst>
          </p:cNvPr>
          <p:cNvGrpSpPr/>
          <p:nvPr/>
        </p:nvGrpSpPr>
        <p:grpSpPr>
          <a:xfrm>
            <a:off x="6543575" y="571212"/>
            <a:ext cx="5549728" cy="2282415"/>
            <a:chOff x="6543575" y="392076"/>
            <a:chExt cx="5549728" cy="2462341"/>
          </a:xfrm>
        </p:grpSpPr>
        <p:pic>
          <p:nvPicPr>
            <p:cNvPr id="29" name="Picture 28">
              <a:extLst>
                <a:ext uri="{FF2B5EF4-FFF2-40B4-BE49-F238E27FC236}">
                  <a16:creationId xmlns:a16="http://schemas.microsoft.com/office/drawing/2014/main" id="{719D13C7-426C-8358-31B4-6F84E721E18E}"/>
                </a:ext>
              </a:extLst>
            </p:cNvPr>
            <p:cNvPicPr>
              <a:picLocks noChangeAspect="1"/>
            </p:cNvPicPr>
            <p:nvPr/>
          </p:nvPicPr>
          <p:blipFill>
            <a:blip r:embed="rId4"/>
            <a:stretch>
              <a:fillRect/>
            </a:stretch>
          </p:blipFill>
          <p:spPr>
            <a:xfrm>
              <a:off x="6712851" y="392076"/>
              <a:ext cx="2620181" cy="2462341"/>
            </a:xfrm>
            <a:prstGeom prst="rect">
              <a:avLst/>
            </a:prstGeom>
          </p:spPr>
        </p:pic>
        <p:pic>
          <p:nvPicPr>
            <p:cNvPr id="31" name="Picture 30">
              <a:extLst>
                <a:ext uri="{FF2B5EF4-FFF2-40B4-BE49-F238E27FC236}">
                  <a16:creationId xmlns:a16="http://schemas.microsoft.com/office/drawing/2014/main" id="{04AB9021-ED74-75BC-7BDF-A1C586B0F7A1}"/>
                </a:ext>
              </a:extLst>
            </p:cNvPr>
            <p:cNvPicPr>
              <a:picLocks noChangeAspect="1"/>
            </p:cNvPicPr>
            <p:nvPr/>
          </p:nvPicPr>
          <p:blipFill>
            <a:blip r:embed="rId5"/>
            <a:stretch>
              <a:fillRect/>
            </a:stretch>
          </p:blipFill>
          <p:spPr>
            <a:xfrm>
              <a:off x="9378316" y="440318"/>
              <a:ext cx="2714987" cy="2403298"/>
            </a:xfrm>
            <a:prstGeom prst="rect">
              <a:avLst/>
            </a:prstGeom>
          </p:spPr>
        </p:pic>
        <p:sp>
          <p:nvSpPr>
            <p:cNvPr id="24" name="TextBox 23">
              <a:extLst>
                <a:ext uri="{FF2B5EF4-FFF2-40B4-BE49-F238E27FC236}">
                  <a16:creationId xmlns:a16="http://schemas.microsoft.com/office/drawing/2014/main" id="{0EC93FA7-A49A-04BB-8AD7-9E53165D9A03}"/>
                </a:ext>
              </a:extLst>
            </p:cNvPr>
            <p:cNvSpPr txBox="1"/>
            <p:nvPr/>
          </p:nvSpPr>
          <p:spPr>
            <a:xfrm rot="16200000">
              <a:off x="5736462" y="1300307"/>
              <a:ext cx="1952779" cy="338554"/>
            </a:xfrm>
            <a:prstGeom prst="rect">
              <a:avLst/>
            </a:prstGeom>
            <a:solidFill>
              <a:schemeClr val="bg1"/>
            </a:solidFill>
          </p:spPr>
          <p:txBody>
            <a:bodyPr wrap="none" rtlCol="0">
              <a:spAutoFit/>
            </a:bodyPr>
            <a:lstStyle/>
            <a:p>
              <a:r>
                <a:rPr lang="en-US" sz="1600"/>
                <a:t>acquisition time [s] </a:t>
              </a:r>
            </a:p>
          </p:txBody>
        </p:sp>
        <p:sp>
          <p:nvSpPr>
            <p:cNvPr id="17" name="TextBox 6">
              <a:extLst>
                <a:ext uri="{FF2B5EF4-FFF2-40B4-BE49-F238E27FC236}">
                  <a16:creationId xmlns:a16="http://schemas.microsoft.com/office/drawing/2014/main" id="{C222B205-C913-DCCF-0682-34FA3CD9EAE6}"/>
                </a:ext>
              </a:extLst>
            </p:cNvPr>
            <p:cNvSpPr txBox="1">
              <a:spLocks noChangeArrowheads="1"/>
            </p:cNvSpPr>
            <p:nvPr/>
          </p:nvSpPr>
          <p:spPr bwMode="auto">
            <a:xfrm>
              <a:off x="7051407" y="477806"/>
              <a:ext cx="848316"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before</a:t>
              </a:r>
            </a:p>
          </p:txBody>
        </p:sp>
        <p:sp>
          <p:nvSpPr>
            <p:cNvPr id="18" name="TextBox 8">
              <a:extLst>
                <a:ext uri="{FF2B5EF4-FFF2-40B4-BE49-F238E27FC236}">
                  <a16:creationId xmlns:a16="http://schemas.microsoft.com/office/drawing/2014/main" id="{8DE89623-BE05-C86C-B443-ED54E9BEAB06}"/>
                </a:ext>
              </a:extLst>
            </p:cNvPr>
            <p:cNvSpPr txBox="1">
              <a:spLocks noChangeArrowheads="1"/>
            </p:cNvSpPr>
            <p:nvPr/>
          </p:nvSpPr>
          <p:spPr bwMode="auto">
            <a:xfrm>
              <a:off x="11323910" y="520254"/>
              <a:ext cx="709638"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after</a:t>
              </a:r>
            </a:p>
          </p:txBody>
        </p:sp>
      </p:grpSp>
      <p:pic>
        <p:nvPicPr>
          <p:cNvPr id="47" name="Picture 46">
            <a:extLst>
              <a:ext uri="{FF2B5EF4-FFF2-40B4-BE49-F238E27FC236}">
                <a16:creationId xmlns:a16="http://schemas.microsoft.com/office/drawing/2014/main" id="{43321F77-7D6F-9E4D-2E20-7335B68D2900}"/>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6917495" y="3726242"/>
            <a:ext cx="2415538" cy="1841779"/>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8" name="Picture 2">
            <a:extLst>
              <a:ext uri="{FF2B5EF4-FFF2-40B4-BE49-F238E27FC236}">
                <a16:creationId xmlns:a16="http://schemas.microsoft.com/office/drawing/2014/main" id="{39883881-1966-331F-6083-02BB8DEC6A2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9494331" y="3703637"/>
            <a:ext cx="2539217" cy="1848966"/>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9" name="TextBox 48">
            <a:extLst>
              <a:ext uri="{FF2B5EF4-FFF2-40B4-BE49-F238E27FC236}">
                <a16:creationId xmlns:a16="http://schemas.microsoft.com/office/drawing/2014/main" id="{C57EA945-FB62-8560-14B4-496D847C53CB}"/>
              </a:ext>
            </a:extLst>
          </p:cNvPr>
          <p:cNvSpPr txBox="1"/>
          <p:nvPr/>
        </p:nvSpPr>
        <p:spPr>
          <a:xfrm>
            <a:off x="5179754" y="3170477"/>
            <a:ext cx="1467287" cy="369332"/>
          </a:xfrm>
          <a:prstGeom prst="rect">
            <a:avLst/>
          </a:prstGeom>
          <a:noFill/>
        </p:spPr>
        <p:txBody>
          <a:bodyPr wrap="square" rtlCol="0">
            <a:spAutoFit/>
          </a:bodyPr>
          <a:lstStyle/>
          <a:p>
            <a:r>
              <a:rPr lang="en-US" b="1"/>
              <a:t>Emittances</a:t>
            </a:r>
            <a:endParaRPr lang="en-US" sz="1600" b="1"/>
          </a:p>
        </p:txBody>
      </p:sp>
      <p:sp>
        <p:nvSpPr>
          <p:cNvPr id="50" name="TextBox 49">
            <a:extLst>
              <a:ext uri="{FF2B5EF4-FFF2-40B4-BE49-F238E27FC236}">
                <a16:creationId xmlns:a16="http://schemas.microsoft.com/office/drawing/2014/main" id="{92863CA4-4FD3-C8EA-3181-3C5FFB135B27}"/>
              </a:ext>
            </a:extLst>
          </p:cNvPr>
          <p:cNvSpPr txBox="1"/>
          <p:nvPr/>
        </p:nvSpPr>
        <p:spPr>
          <a:xfrm>
            <a:off x="5156990" y="3663055"/>
            <a:ext cx="1574480" cy="1200329"/>
          </a:xfrm>
          <a:prstGeom prst="rect">
            <a:avLst/>
          </a:prstGeom>
          <a:noFill/>
        </p:spPr>
        <p:txBody>
          <a:bodyPr wrap="square" rtlCol="0">
            <a:spAutoFit/>
          </a:bodyPr>
          <a:lstStyle/>
          <a:p>
            <a:r>
              <a:rPr lang="en-US">
                <a:latin typeface="Helvetica" panose="020B0604020202020204" pitchFamily="34" charset="0"/>
                <a:cs typeface="Helvetica" panose="020B0604020202020204" pitchFamily="34" charset="0"/>
              </a:rPr>
              <a:t>channel by channel calibrations implemented</a:t>
            </a:r>
          </a:p>
        </p:txBody>
      </p:sp>
      <p:pic>
        <p:nvPicPr>
          <p:cNvPr id="52" name="Picture 51" descr="zzzzz.jpg">
            <a:extLst>
              <a:ext uri="{FF2B5EF4-FFF2-40B4-BE49-F238E27FC236}">
                <a16:creationId xmlns:a16="http://schemas.microsoft.com/office/drawing/2014/main" id="{06DF7F38-06AD-0568-74BD-B420CF49C927}"/>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76534" y="3191845"/>
            <a:ext cx="2726226" cy="21082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 name="TextBox 3">
            <a:extLst>
              <a:ext uri="{FF2B5EF4-FFF2-40B4-BE49-F238E27FC236}">
                <a16:creationId xmlns:a16="http://schemas.microsoft.com/office/drawing/2014/main" id="{F0395384-BE3F-D089-6282-45E636678CD5}"/>
              </a:ext>
            </a:extLst>
          </p:cNvPr>
          <p:cNvSpPr txBox="1">
            <a:spLocks noChangeArrowheads="1"/>
          </p:cNvSpPr>
          <p:nvPr/>
        </p:nvSpPr>
        <p:spPr bwMode="auto">
          <a:xfrm>
            <a:off x="1759971" y="3215296"/>
            <a:ext cx="60952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a:latin typeface="Helvetica" panose="020B0604020202020204" pitchFamily="34" charset="0"/>
                <a:cs typeface="Helvetica" panose="020B0604020202020204" pitchFamily="34" charset="0"/>
              </a:rPr>
              <a:t>|C</a:t>
            </a:r>
            <a:r>
              <a:rPr lang="en-US" altLang="en-US" sz="2400" baseline="30000">
                <a:latin typeface="Helvetica" panose="020B0604020202020204" pitchFamily="34" charset="0"/>
                <a:cs typeface="Helvetica" panose="020B0604020202020204" pitchFamily="34" charset="0"/>
              </a:rPr>
              <a:t>-</a:t>
            </a:r>
            <a:r>
              <a:rPr lang="en-US" altLang="en-US">
                <a:latin typeface="Helvetica" panose="020B0604020202020204" pitchFamily="34" charset="0"/>
                <a:cs typeface="Helvetica" panose="020B0604020202020204" pitchFamily="34" charset="0"/>
              </a:rPr>
              <a:t>|</a:t>
            </a:r>
            <a:r>
              <a:rPr lang="en-US" altLang="en-US" sz="1400">
                <a:latin typeface="Helvetica" panose="020B0604020202020204" pitchFamily="34" charset="0"/>
                <a:cs typeface="Helvetica" panose="020B0604020202020204" pitchFamily="34" charset="0"/>
              </a:rPr>
              <a:t> </a:t>
            </a:r>
          </a:p>
        </p:txBody>
      </p:sp>
      <p:sp>
        <p:nvSpPr>
          <p:cNvPr id="54" name="TextBox 3">
            <a:extLst>
              <a:ext uri="{FF2B5EF4-FFF2-40B4-BE49-F238E27FC236}">
                <a16:creationId xmlns:a16="http://schemas.microsoft.com/office/drawing/2014/main" id="{9695DDFF-FD9C-52AE-DB20-F5425C3E11EE}"/>
              </a:ext>
            </a:extLst>
          </p:cNvPr>
          <p:cNvSpPr txBox="1">
            <a:spLocks noChangeArrowheads="1"/>
          </p:cNvSpPr>
          <p:nvPr/>
        </p:nvSpPr>
        <p:spPr bwMode="auto">
          <a:xfrm>
            <a:off x="2031941" y="4225939"/>
            <a:ext cx="337560" cy="2812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2400">
                <a:solidFill>
                  <a:srgbClr val="FF0000"/>
                </a:solidFill>
                <a:latin typeface="Symbol" panose="05050102010706020507" pitchFamily="18" charset="2"/>
              </a:rPr>
              <a:t>D</a:t>
            </a:r>
            <a:r>
              <a:rPr lang="en-US" altLang="en-US" sz="1400">
                <a:solidFill>
                  <a:srgbClr val="0000FF"/>
                </a:solidFill>
              </a:rPr>
              <a:t> </a:t>
            </a:r>
          </a:p>
        </p:txBody>
      </p:sp>
      <p:sp>
        <p:nvSpPr>
          <p:cNvPr id="62" name="TextBox 61">
            <a:extLst>
              <a:ext uri="{FF2B5EF4-FFF2-40B4-BE49-F238E27FC236}">
                <a16:creationId xmlns:a16="http://schemas.microsoft.com/office/drawing/2014/main" id="{73FB0A15-66D4-0720-9F56-0B840D29F28D}"/>
              </a:ext>
            </a:extLst>
          </p:cNvPr>
          <p:cNvSpPr txBox="1"/>
          <p:nvPr/>
        </p:nvSpPr>
        <p:spPr>
          <a:xfrm>
            <a:off x="267573" y="3184272"/>
            <a:ext cx="1467287" cy="646331"/>
          </a:xfrm>
          <a:prstGeom prst="rect">
            <a:avLst/>
          </a:prstGeom>
          <a:noFill/>
        </p:spPr>
        <p:txBody>
          <a:bodyPr wrap="square" rtlCol="0">
            <a:spAutoFit/>
          </a:bodyPr>
          <a:lstStyle/>
          <a:p>
            <a:r>
              <a:rPr lang="en-US" b="1"/>
              <a:t>Tune and Coupling</a:t>
            </a:r>
            <a:endParaRPr lang="en-US" sz="1600" b="1"/>
          </a:p>
        </p:txBody>
      </p:sp>
      <p:pic>
        <p:nvPicPr>
          <p:cNvPr id="64" name="Picture 16" descr="zzzzz.jpg">
            <a:extLst>
              <a:ext uri="{FF2B5EF4-FFF2-40B4-BE49-F238E27FC236}">
                <a16:creationId xmlns:a16="http://schemas.microsoft.com/office/drawing/2014/main" id="{E91BC459-1303-996E-AB6A-B199E4F2683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2700060" y="4639653"/>
            <a:ext cx="2255358" cy="19462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 name="TextBox 3">
            <a:extLst>
              <a:ext uri="{FF2B5EF4-FFF2-40B4-BE49-F238E27FC236}">
                <a16:creationId xmlns:a16="http://schemas.microsoft.com/office/drawing/2014/main" id="{01D09CC0-78AF-22EE-86A0-EEA64A1D3E0F}"/>
              </a:ext>
            </a:extLst>
          </p:cNvPr>
          <p:cNvSpPr txBox="1">
            <a:spLocks noChangeArrowheads="1"/>
          </p:cNvSpPr>
          <p:nvPr/>
        </p:nvSpPr>
        <p:spPr bwMode="auto">
          <a:xfrm>
            <a:off x="2808645" y="4866449"/>
            <a:ext cx="622347"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a:latin typeface="Helvetica" panose="020B0604020202020204" pitchFamily="34" charset="0"/>
                <a:cs typeface="Helvetica" panose="020B0604020202020204" pitchFamily="34" charset="0"/>
              </a:rPr>
              <a:t>|C</a:t>
            </a:r>
            <a:r>
              <a:rPr lang="en-US" altLang="en-US" sz="2400" baseline="30000">
                <a:latin typeface="Helvetica" panose="020B0604020202020204" pitchFamily="34" charset="0"/>
                <a:cs typeface="Helvetica" panose="020B0604020202020204" pitchFamily="34" charset="0"/>
              </a:rPr>
              <a:t>-</a:t>
            </a:r>
            <a:r>
              <a:rPr lang="en-US" altLang="en-US">
                <a:latin typeface="Helvetica" panose="020B0604020202020204" pitchFamily="34" charset="0"/>
                <a:cs typeface="Helvetica" panose="020B0604020202020204" pitchFamily="34" charset="0"/>
              </a:rPr>
              <a:t>|</a:t>
            </a:r>
            <a:r>
              <a:rPr lang="en-US" altLang="en-US" sz="1400">
                <a:latin typeface="Helvetica" panose="020B0604020202020204" pitchFamily="34" charset="0"/>
                <a:cs typeface="Helvetica" panose="020B0604020202020204" pitchFamily="34" charset="0"/>
              </a:rPr>
              <a:t> </a:t>
            </a:r>
          </a:p>
        </p:txBody>
      </p:sp>
      <p:sp>
        <p:nvSpPr>
          <p:cNvPr id="66" name="TextBox 3">
            <a:extLst>
              <a:ext uri="{FF2B5EF4-FFF2-40B4-BE49-F238E27FC236}">
                <a16:creationId xmlns:a16="http://schemas.microsoft.com/office/drawing/2014/main" id="{95C7DF87-2CE7-38A4-1F53-14A8758CB0DC}"/>
              </a:ext>
            </a:extLst>
          </p:cNvPr>
          <p:cNvSpPr txBox="1">
            <a:spLocks noChangeArrowheads="1"/>
          </p:cNvSpPr>
          <p:nvPr/>
        </p:nvSpPr>
        <p:spPr bwMode="auto">
          <a:xfrm>
            <a:off x="3052215" y="5453874"/>
            <a:ext cx="324010" cy="3009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2400">
                <a:solidFill>
                  <a:srgbClr val="FF0000"/>
                </a:solidFill>
                <a:latin typeface="Symbol" panose="05050102010706020507" pitchFamily="18" charset="2"/>
              </a:rPr>
              <a:t>D</a:t>
            </a:r>
            <a:r>
              <a:rPr lang="en-US" altLang="en-US" sz="1400">
                <a:solidFill>
                  <a:srgbClr val="0000FF"/>
                </a:solidFill>
              </a:rPr>
              <a:t> </a:t>
            </a:r>
          </a:p>
        </p:txBody>
      </p:sp>
      <p:grpSp>
        <p:nvGrpSpPr>
          <p:cNvPr id="69" name="Group 68">
            <a:extLst>
              <a:ext uri="{FF2B5EF4-FFF2-40B4-BE49-F238E27FC236}">
                <a16:creationId xmlns:a16="http://schemas.microsoft.com/office/drawing/2014/main" id="{C70BBFFA-0711-019F-3E8F-169366897C51}"/>
              </a:ext>
            </a:extLst>
          </p:cNvPr>
          <p:cNvGrpSpPr/>
          <p:nvPr/>
        </p:nvGrpSpPr>
        <p:grpSpPr>
          <a:xfrm>
            <a:off x="562891" y="5140948"/>
            <a:ext cx="1612009" cy="1034444"/>
            <a:chOff x="893869" y="4646765"/>
            <a:chExt cx="2133600" cy="1399650"/>
          </a:xfrm>
        </p:grpSpPr>
        <p:pic>
          <p:nvPicPr>
            <p:cNvPr id="70" name="Picture 13" descr="zzzzz.jpg">
              <a:extLst>
                <a:ext uri="{FF2B5EF4-FFF2-40B4-BE49-F238E27FC236}">
                  <a16:creationId xmlns:a16="http://schemas.microsoft.com/office/drawing/2014/main" id="{AB2C045F-5439-1630-60C4-A3984F7EA3C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893869" y="4646765"/>
              <a:ext cx="2133600" cy="57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 name="Picture 14" descr="zzzzz.jpg">
              <a:extLst>
                <a:ext uri="{FF2B5EF4-FFF2-40B4-BE49-F238E27FC236}">
                  <a16:creationId xmlns:a16="http://schemas.microsoft.com/office/drawing/2014/main" id="{BC4DE4AC-87A1-7EBE-0484-42455230C5D9}"/>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893869" y="5180165"/>
              <a:ext cx="1838325" cy="54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2" name="Picture 15" descr="zzzzz.jpg">
              <a:extLst>
                <a:ext uri="{FF2B5EF4-FFF2-40B4-BE49-F238E27FC236}">
                  <a16:creationId xmlns:a16="http://schemas.microsoft.com/office/drawing/2014/main" id="{9F9D100F-BC26-7F64-9832-97CE85F281BA}"/>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251057" y="5691758"/>
              <a:ext cx="1582078" cy="3546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3" name="Rectangle 72">
              <a:extLst>
                <a:ext uri="{FF2B5EF4-FFF2-40B4-BE49-F238E27FC236}">
                  <a16:creationId xmlns:a16="http://schemas.microsoft.com/office/drawing/2014/main" id="{59E2F5CF-200B-8A27-1A8E-FFF140AFCDD7}"/>
                </a:ext>
              </a:extLst>
            </p:cNvPr>
            <p:cNvSpPr/>
            <p:nvPr/>
          </p:nvSpPr>
          <p:spPr>
            <a:xfrm>
              <a:off x="893869" y="4646765"/>
              <a:ext cx="2129512" cy="1399650"/>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TextBox 6">
            <a:extLst>
              <a:ext uri="{FF2B5EF4-FFF2-40B4-BE49-F238E27FC236}">
                <a16:creationId xmlns:a16="http://schemas.microsoft.com/office/drawing/2014/main" id="{7BA6F2E7-76D6-B91E-D42A-75B1EE86ECCF}"/>
              </a:ext>
            </a:extLst>
          </p:cNvPr>
          <p:cNvSpPr txBox="1">
            <a:spLocks noChangeArrowheads="1"/>
          </p:cNvSpPr>
          <p:nvPr/>
        </p:nvSpPr>
        <p:spPr bwMode="auto">
          <a:xfrm>
            <a:off x="1793213" y="4580740"/>
            <a:ext cx="848316"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before</a:t>
            </a:r>
          </a:p>
        </p:txBody>
      </p:sp>
      <p:sp>
        <p:nvSpPr>
          <p:cNvPr id="77" name="TextBox 8">
            <a:extLst>
              <a:ext uri="{FF2B5EF4-FFF2-40B4-BE49-F238E27FC236}">
                <a16:creationId xmlns:a16="http://schemas.microsoft.com/office/drawing/2014/main" id="{11BF67F8-23AC-0385-3A84-18E5AC95D716}"/>
              </a:ext>
            </a:extLst>
          </p:cNvPr>
          <p:cNvSpPr txBox="1">
            <a:spLocks noChangeArrowheads="1"/>
          </p:cNvSpPr>
          <p:nvPr/>
        </p:nvSpPr>
        <p:spPr bwMode="auto">
          <a:xfrm>
            <a:off x="4139794" y="4736442"/>
            <a:ext cx="709638"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after</a:t>
            </a:r>
          </a:p>
        </p:txBody>
      </p:sp>
      <p:cxnSp>
        <p:nvCxnSpPr>
          <p:cNvPr id="84" name="Straight Arrow Connector 83">
            <a:extLst>
              <a:ext uri="{FF2B5EF4-FFF2-40B4-BE49-F238E27FC236}">
                <a16:creationId xmlns:a16="http://schemas.microsoft.com/office/drawing/2014/main" id="{CA4C90EC-92B2-A7A9-1B85-2B70372F4AD3}"/>
              </a:ext>
            </a:extLst>
          </p:cNvPr>
          <p:cNvCxnSpPr/>
          <p:nvPr/>
        </p:nvCxnSpPr>
        <p:spPr>
          <a:xfrm flipH="1">
            <a:off x="6902787" y="3579119"/>
            <a:ext cx="30480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2BD211E2-B485-7177-B994-E26E7617F59A}"/>
              </a:ext>
            </a:extLst>
          </p:cNvPr>
          <p:cNvCxnSpPr>
            <a:cxnSpLocks/>
          </p:cNvCxnSpPr>
          <p:nvPr/>
        </p:nvCxnSpPr>
        <p:spPr>
          <a:xfrm>
            <a:off x="8694881" y="3579119"/>
            <a:ext cx="68248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6" name="Straight Arrow Connector 85">
            <a:extLst>
              <a:ext uri="{FF2B5EF4-FFF2-40B4-BE49-F238E27FC236}">
                <a16:creationId xmlns:a16="http://schemas.microsoft.com/office/drawing/2014/main" id="{FD44E6AF-9470-7F0C-E597-B1069A160820}"/>
              </a:ext>
            </a:extLst>
          </p:cNvPr>
          <p:cNvCxnSpPr>
            <a:cxnSpLocks/>
          </p:cNvCxnSpPr>
          <p:nvPr/>
        </p:nvCxnSpPr>
        <p:spPr>
          <a:xfrm>
            <a:off x="7123230" y="3579119"/>
            <a:ext cx="89868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87" name="TextBox 3">
            <a:extLst>
              <a:ext uri="{FF2B5EF4-FFF2-40B4-BE49-F238E27FC236}">
                <a16:creationId xmlns:a16="http://schemas.microsoft.com/office/drawing/2014/main" id="{CAFB40D6-A01F-0914-5E23-0EEAAE1A1E38}"/>
              </a:ext>
            </a:extLst>
          </p:cNvPr>
          <p:cNvSpPr txBox="1">
            <a:spLocks noChangeArrowheads="1"/>
          </p:cNvSpPr>
          <p:nvPr/>
        </p:nvSpPr>
        <p:spPr bwMode="auto">
          <a:xfrm>
            <a:off x="7125453" y="3289418"/>
            <a:ext cx="1157287"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sz="1600">
                <a:solidFill>
                  <a:schemeClr val="tx1"/>
                </a:solidFill>
                <a:latin typeface="Comic Sans MS" panose="030F0702030302020204" pitchFamily="66" charset="0"/>
              </a:defRPr>
            </a:lvl1pPr>
            <a:lvl2pPr marL="742950" indent="-285750" eaLnBrk="0" hangingPunct="0">
              <a:defRPr sz="1600">
                <a:solidFill>
                  <a:schemeClr val="tx1"/>
                </a:solidFill>
                <a:latin typeface="Comic Sans MS" panose="030F0702030302020204" pitchFamily="66" charset="0"/>
              </a:defRPr>
            </a:lvl2pPr>
            <a:lvl3pPr marL="1143000" indent="-228600" eaLnBrk="0" hangingPunct="0">
              <a:defRPr sz="1600">
                <a:solidFill>
                  <a:schemeClr val="tx1"/>
                </a:solidFill>
                <a:latin typeface="Comic Sans MS" panose="030F0702030302020204" pitchFamily="66" charset="0"/>
              </a:defRPr>
            </a:lvl3pPr>
            <a:lvl4pPr marL="1600200" indent="-228600" eaLnBrk="0" hangingPunct="0">
              <a:defRPr sz="1600">
                <a:solidFill>
                  <a:schemeClr val="tx1"/>
                </a:solidFill>
                <a:latin typeface="Comic Sans MS" panose="030F0702030302020204" pitchFamily="66" charset="0"/>
              </a:defRPr>
            </a:lvl4pPr>
            <a:lvl5pPr marL="2057400" indent="-228600" eaLnBrk="0" hangingPunct="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pPr eaLnBrk="1" hangingPunct="1"/>
            <a:r>
              <a:rPr lang="en-US" altLang="en-US" err="1">
                <a:latin typeface="Helvetica" panose="020B0604020202020204" pitchFamily="34" charset="0"/>
                <a:cs typeface="Helvetica" panose="020B0604020202020204" pitchFamily="34" charset="0"/>
              </a:rPr>
              <a:t>sc</a:t>
            </a:r>
            <a:r>
              <a:rPr lang="en-US" altLang="en-US">
                <a:latin typeface="Helvetica" panose="020B0604020202020204" pitchFamily="34" charset="0"/>
                <a:cs typeface="Helvetica" panose="020B0604020202020204" pitchFamily="34" charset="0"/>
              </a:rPr>
              <a:t> off</a:t>
            </a:r>
          </a:p>
        </p:txBody>
      </p:sp>
      <p:sp>
        <p:nvSpPr>
          <p:cNvPr id="88" name="TextBox 3">
            <a:extLst>
              <a:ext uri="{FF2B5EF4-FFF2-40B4-BE49-F238E27FC236}">
                <a16:creationId xmlns:a16="http://schemas.microsoft.com/office/drawing/2014/main" id="{B375F826-352E-1245-AA52-48CAFD9D4F7A}"/>
              </a:ext>
            </a:extLst>
          </p:cNvPr>
          <p:cNvSpPr txBox="1">
            <a:spLocks noChangeArrowheads="1"/>
          </p:cNvSpPr>
          <p:nvPr/>
        </p:nvSpPr>
        <p:spPr bwMode="auto">
          <a:xfrm>
            <a:off x="8543570" y="3285424"/>
            <a:ext cx="7894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1600">
                <a:solidFill>
                  <a:schemeClr val="tx1"/>
                </a:solidFill>
                <a:latin typeface="Comic Sans MS" panose="030F0702030302020204" pitchFamily="66" charset="0"/>
              </a:defRPr>
            </a:lvl1pPr>
            <a:lvl2pPr marL="742950" indent="-285750" eaLnBrk="0" hangingPunct="0">
              <a:defRPr sz="1600">
                <a:solidFill>
                  <a:schemeClr val="tx1"/>
                </a:solidFill>
                <a:latin typeface="Comic Sans MS" panose="030F0702030302020204" pitchFamily="66" charset="0"/>
              </a:defRPr>
            </a:lvl2pPr>
            <a:lvl3pPr marL="1143000" indent="-228600" eaLnBrk="0" hangingPunct="0">
              <a:defRPr sz="1600">
                <a:solidFill>
                  <a:schemeClr val="tx1"/>
                </a:solidFill>
                <a:latin typeface="Comic Sans MS" panose="030F0702030302020204" pitchFamily="66" charset="0"/>
              </a:defRPr>
            </a:lvl3pPr>
            <a:lvl4pPr marL="1600200" indent="-228600" eaLnBrk="0" hangingPunct="0">
              <a:defRPr sz="1600">
                <a:solidFill>
                  <a:schemeClr val="tx1"/>
                </a:solidFill>
                <a:latin typeface="Comic Sans MS" panose="030F0702030302020204" pitchFamily="66" charset="0"/>
              </a:defRPr>
            </a:lvl4pPr>
            <a:lvl5pPr marL="2057400" indent="-228600" eaLnBrk="0" hangingPunct="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pPr eaLnBrk="1" hangingPunct="1"/>
            <a:r>
              <a:rPr lang="en-US" altLang="en-US" err="1">
                <a:latin typeface="Helvetica" panose="020B0604020202020204" pitchFamily="34" charset="0"/>
                <a:cs typeface="Helvetica" panose="020B0604020202020204" pitchFamily="34" charset="0"/>
              </a:rPr>
              <a:t>sc</a:t>
            </a:r>
            <a:r>
              <a:rPr lang="en-US" altLang="en-US">
                <a:latin typeface="Helvetica" panose="020B0604020202020204" pitchFamily="34" charset="0"/>
                <a:cs typeface="Helvetica" panose="020B0604020202020204" pitchFamily="34" charset="0"/>
              </a:rPr>
              <a:t> on</a:t>
            </a:r>
          </a:p>
        </p:txBody>
      </p:sp>
      <p:cxnSp>
        <p:nvCxnSpPr>
          <p:cNvPr id="89" name="Straight Arrow Connector 88">
            <a:extLst>
              <a:ext uri="{FF2B5EF4-FFF2-40B4-BE49-F238E27FC236}">
                <a16:creationId xmlns:a16="http://schemas.microsoft.com/office/drawing/2014/main" id="{59E02050-2E06-C608-227F-FE6A7666BCAA}"/>
              </a:ext>
            </a:extLst>
          </p:cNvPr>
          <p:cNvCxnSpPr>
            <a:cxnSpLocks/>
          </p:cNvCxnSpPr>
          <p:nvPr/>
        </p:nvCxnSpPr>
        <p:spPr>
          <a:xfrm flipH="1">
            <a:off x="8175745" y="3579112"/>
            <a:ext cx="698652"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0" name="TextBox 6">
            <a:extLst>
              <a:ext uri="{FF2B5EF4-FFF2-40B4-BE49-F238E27FC236}">
                <a16:creationId xmlns:a16="http://schemas.microsoft.com/office/drawing/2014/main" id="{59DDA480-2309-EE71-0FAC-F1C921D99E7B}"/>
              </a:ext>
            </a:extLst>
          </p:cNvPr>
          <p:cNvSpPr txBox="1">
            <a:spLocks noChangeArrowheads="1"/>
          </p:cNvSpPr>
          <p:nvPr/>
        </p:nvSpPr>
        <p:spPr bwMode="auto">
          <a:xfrm>
            <a:off x="8427355" y="3799892"/>
            <a:ext cx="848316"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before</a:t>
            </a:r>
          </a:p>
        </p:txBody>
      </p:sp>
      <p:cxnSp>
        <p:nvCxnSpPr>
          <p:cNvPr id="92" name="Straight Arrow Connector 91">
            <a:extLst>
              <a:ext uri="{FF2B5EF4-FFF2-40B4-BE49-F238E27FC236}">
                <a16:creationId xmlns:a16="http://schemas.microsoft.com/office/drawing/2014/main" id="{36F357AD-F690-5516-1B3F-4BCE48E7ED67}"/>
              </a:ext>
            </a:extLst>
          </p:cNvPr>
          <p:cNvCxnSpPr>
            <a:cxnSpLocks/>
          </p:cNvCxnSpPr>
          <p:nvPr/>
        </p:nvCxnSpPr>
        <p:spPr>
          <a:xfrm flipV="1">
            <a:off x="10096738" y="3567906"/>
            <a:ext cx="1878092" cy="7"/>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3" name="TextBox 3">
            <a:extLst>
              <a:ext uri="{FF2B5EF4-FFF2-40B4-BE49-F238E27FC236}">
                <a16:creationId xmlns:a16="http://schemas.microsoft.com/office/drawing/2014/main" id="{CE69EF0D-4F70-F9DF-A55A-31A0F41E1CD2}"/>
              </a:ext>
            </a:extLst>
          </p:cNvPr>
          <p:cNvSpPr txBox="1">
            <a:spLocks noChangeArrowheads="1"/>
          </p:cNvSpPr>
          <p:nvPr/>
        </p:nvSpPr>
        <p:spPr bwMode="auto">
          <a:xfrm>
            <a:off x="10315971" y="3229352"/>
            <a:ext cx="78946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eaLnBrk="0" hangingPunct="0">
              <a:defRPr sz="1600">
                <a:solidFill>
                  <a:schemeClr val="tx1"/>
                </a:solidFill>
                <a:latin typeface="Comic Sans MS" panose="030F0702030302020204" pitchFamily="66" charset="0"/>
              </a:defRPr>
            </a:lvl1pPr>
            <a:lvl2pPr marL="742950" indent="-285750" eaLnBrk="0" hangingPunct="0">
              <a:defRPr sz="1600">
                <a:solidFill>
                  <a:schemeClr val="tx1"/>
                </a:solidFill>
                <a:latin typeface="Comic Sans MS" panose="030F0702030302020204" pitchFamily="66" charset="0"/>
              </a:defRPr>
            </a:lvl2pPr>
            <a:lvl3pPr marL="1143000" indent="-228600" eaLnBrk="0" hangingPunct="0">
              <a:defRPr sz="1600">
                <a:solidFill>
                  <a:schemeClr val="tx1"/>
                </a:solidFill>
                <a:latin typeface="Comic Sans MS" panose="030F0702030302020204" pitchFamily="66" charset="0"/>
              </a:defRPr>
            </a:lvl3pPr>
            <a:lvl4pPr marL="1600200" indent="-228600" eaLnBrk="0" hangingPunct="0">
              <a:defRPr sz="1600">
                <a:solidFill>
                  <a:schemeClr val="tx1"/>
                </a:solidFill>
                <a:latin typeface="Comic Sans MS" panose="030F0702030302020204" pitchFamily="66" charset="0"/>
              </a:defRPr>
            </a:lvl4pPr>
            <a:lvl5pPr marL="2057400" indent="-228600" eaLnBrk="0" hangingPunct="0">
              <a:defRPr sz="1600">
                <a:solidFill>
                  <a:schemeClr val="tx1"/>
                </a:solidFill>
                <a:latin typeface="Comic Sans MS" panose="030F0702030302020204" pitchFamily="66" charset="0"/>
              </a:defRPr>
            </a:lvl5pPr>
            <a:lvl6pPr marL="2514600" indent="-228600" eaLnBrk="0" fontAlgn="base" hangingPunct="0">
              <a:spcBef>
                <a:spcPct val="0"/>
              </a:spcBef>
              <a:spcAft>
                <a:spcPct val="0"/>
              </a:spcAft>
              <a:defRPr sz="1600">
                <a:solidFill>
                  <a:schemeClr val="tx1"/>
                </a:solidFill>
                <a:latin typeface="Comic Sans MS" panose="030F0702030302020204" pitchFamily="66" charset="0"/>
              </a:defRPr>
            </a:lvl6pPr>
            <a:lvl7pPr marL="2971800" indent="-228600" eaLnBrk="0" fontAlgn="base" hangingPunct="0">
              <a:spcBef>
                <a:spcPct val="0"/>
              </a:spcBef>
              <a:spcAft>
                <a:spcPct val="0"/>
              </a:spcAft>
              <a:defRPr sz="1600">
                <a:solidFill>
                  <a:schemeClr val="tx1"/>
                </a:solidFill>
                <a:latin typeface="Comic Sans MS" panose="030F0702030302020204" pitchFamily="66" charset="0"/>
              </a:defRPr>
            </a:lvl7pPr>
            <a:lvl8pPr marL="3429000" indent="-228600" eaLnBrk="0" fontAlgn="base" hangingPunct="0">
              <a:spcBef>
                <a:spcPct val="0"/>
              </a:spcBef>
              <a:spcAft>
                <a:spcPct val="0"/>
              </a:spcAft>
              <a:defRPr sz="1600">
                <a:solidFill>
                  <a:schemeClr val="tx1"/>
                </a:solidFill>
                <a:latin typeface="Comic Sans MS" panose="030F0702030302020204" pitchFamily="66" charset="0"/>
              </a:defRPr>
            </a:lvl8pPr>
            <a:lvl9pPr marL="3886200" indent="-228600" eaLnBrk="0" fontAlgn="base" hangingPunct="0">
              <a:spcBef>
                <a:spcPct val="0"/>
              </a:spcBef>
              <a:spcAft>
                <a:spcPct val="0"/>
              </a:spcAft>
              <a:defRPr sz="1600">
                <a:solidFill>
                  <a:schemeClr val="tx1"/>
                </a:solidFill>
                <a:latin typeface="Comic Sans MS" panose="030F0702030302020204" pitchFamily="66" charset="0"/>
              </a:defRPr>
            </a:lvl9pPr>
          </a:lstStyle>
          <a:p>
            <a:pPr eaLnBrk="1" hangingPunct="1"/>
            <a:r>
              <a:rPr lang="en-US" altLang="en-US" err="1">
                <a:latin typeface="Helvetica" panose="020B0604020202020204" pitchFamily="34" charset="0"/>
                <a:cs typeface="Helvetica" panose="020B0604020202020204" pitchFamily="34" charset="0"/>
              </a:rPr>
              <a:t>sc</a:t>
            </a:r>
            <a:r>
              <a:rPr lang="en-US" altLang="en-US">
                <a:latin typeface="Helvetica" panose="020B0604020202020204" pitchFamily="34" charset="0"/>
                <a:cs typeface="Helvetica" panose="020B0604020202020204" pitchFamily="34" charset="0"/>
              </a:rPr>
              <a:t> on</a:t>
            </a:r>
          </a:p>
        </p:txBody>
      </p:sp>
      <p:cxnSp>
        <p:nvCxnSpPr>
          <p:cNvPr id="94" name="Straight Arrow Connector 93">
            <a:extLst>
              <a:ext uri="{FF2B5EF4-FFF2-40B4-BE49-F238E27FC236}">
                <a16:creationId xmlns:a16="http://schemas.microsoft.com/office/drawing/2014/main" id="{3B381789-33AA-B798-C6C1-0DE489DA2380}"/>
              </a:ext>
            </a:extLst>
          </p:cNvPr>
          <p:cNvCxnSpPr>
            <a:cxnSpLocks/>
          </p:cNvCxnSpPr>
          <p:nvPr/>
        </p:nvCxnSpPr>
        <p:spPr>
          <a:xfrm flipH="1">
            <a:off x="9577602" y="3567906"/>
            <a:ext cx="698652"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01105D3-9DAF-9C76-1A77-0F0C1A07E0CA}"/>
              </a:ext>
            </a:extLst>
          </p:cNvPr>
          <p:cNvSpPr txBox="1"/>
          <p:nvPr/>
        </p:nvSpPr>
        <p:spPr>
          <a:xfrm>
            <a:off x="7541167" y="2658547"/>
            <a:ext cx="1374094" cy="338554"/>
          </a:xfrm>
          <a:prstGeom prst="rect">
            <a:avLst/>
          </a:prstGeom>
          <a:solidFill>
            <a:schemeClr val="bg1"/>
          </a:solidFill>
        </p:spPr>
        <p:txBody>
          <a:bodyPr wrap="none" rtlCol="0">
            <a:spAutoFit/>
          </a:bodyPr>
          <a:lstStyle/>
          <a:p>
            <a:r>
              <a:rPr lang="en-US" sz="1600">
                <a:latin typeface="Helvetica" panose="020B0604020202020204" pitchFamily="34" charset="0"/>
                <a:cs typeface="Helvetica" panose="020B0604020202020204" pitchFamily="34" charset="0"/>
              </a:rPr>
              <a:t>time [</a:t>
            </a:r>
            <a:r>
              <a:rPr lang="en-US" sz="1600" err="1">
                <a:latin typeface="Helvetica" panose="020B0604020202020204" pitchFamily="34" charset="0"/>
                <a:cs typeface="Helvetica" panose="020B0604020202020204" pitchFamily="34" charset="0"/>
              </a:rPr>
              <a:t>hr:min</a:t>
            </a:r>
            <a:r>
              <a:rPr lang="en-US" sz="1600">
                <a:latin typeface="Helvetica" panose="020B0604020202020204" pitchFamily="34" charset="0"/>
                <a:cs typeface="Helvetica" panose="020B0604020202020204" pitchFamily="34" charset="0"/>
              </a:rPr>
              <a:t>] </a:t>
            </a:r>
          </a:p>
        </p:txBody>
      </p:sp>
      <p:sp>
        <p:nvSpPr>
          <p:cNvPr id="46" name="TextBox 45">
            <a:extLst>
              <a:ext uri="{FF2B5EF4-FFF2-40B4-BE49-F238E27FC236}">
                <a16:creationId xmlns:a16="http://schemas.microsoft.com/office/drawing/2014/main" id="{308EA3A8-2566-9AB8-0AEE-FB649A10023D}"/>
              </a:ext>
            </a:extLst>
          </p:cNvPr>
          <p:cNvSpPr txBox="1"/>
          <p:nvPr/>
        </p:nvSpPr>
        <p:spPr>
          <a:xfrm>
            <a:off x="10161348" y="2658547"/>
            <a:ext cx="1374094" cy="338554"/>
          </a:xfrm>
          <a:prstGeom prst="rect">
            <a:avLst/>
          </a:prstGeom>
          <a:solidFill>
            <a:schemeClr val="bg1"/>
          </a:solidFill>
        </p:spPr>
        <p:txBody>
          <a:bodyPr wrap="none" rtlCol="0">
            <a:spAutoFit/>
          </a:bodyPr>
          <a:lstStyle/>
          <a:p>
            <a:r>
              <a:rPr lang="en-US" sz="1600">
                <a:latin typeface="Helvetica" panose="020B0604020202020204" pitchFamily="34" charset="0"/>
                <a:cs typeface="Helvetica" panose="020B0604020202020204" pitchFamily="34" charset="0"/>
              </a:rPr>
              <a:t>time [</a:t>
            </a:r>
            <a:r>
              <a:rPr lang="en-US" sz="1600" err="1">
                <a:latin typeface="Helvetica" panose="020B0604020202020204" pitchFamily="34" charset="0"/>
                <a:cs typeface="Helvetica" panose="020B0604020202020204" pitchFamily="34" charset="0"/>
              </a:rPr>
              <a:t>hr:min</a:t>
            </a:r>
            <a:r>
              <a:rPr lang="en-US" sz="1600">
                <a:latin typeface="Helvetica" panose="020B0604020202020204" pitchFamily="34" charset="0"/>
                <a:cs typeface="Helvetica" panose="020B0604020202020204" pitchFamily="34" charset="0"/>
              </a:rPr>
              <a:t>] </a:t>
            </a:r>
          </a:p>
        </p:txBody>
      </p:sp>
      <p:cxnSp>
        <p:nvCxnSpPr>
          <p:cNvPr id="104" name="Straight Arrow Connector 103">
            <a:extLst>
              <a:ext uri="{FF2B5EF4-FFF2-40B4-BE49-F238E27FC236}">
                <a16:creationId xmlns:a16="http://schemas.microsoft.com/office/drawing/2014/main" id="{FF01AEF0-3062-BE22-168A-CFC852620037}"/>
              </a:ext>
            </a:extLst>
          </p:cNvPr>
          <p:cNvCxnSpPr>
            <a:cxnSpLocks/>
          </p:cNvCxnSpPr>
          <p:nvPr/>
        </p:nvCxnSpPr>
        <p:spPr>
          <a:xfrm flipV="1">
            <a:off x="10706582" y="5677382"/>
            <a:ext cx="0" cy="39353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Connector 106">
            <a:extLst>
              <a:ext uri="{FF2B5EF4-FFF2-40B4-BE49-F238E27FC236}">
                <a16:creationId xmlns:a16="http://schemas.microsoft.com/office/drawing/2014/main" id="{309083C6-156B-2D05-E0D6-B5E84E4D1537}"/>
              </a:ext>
            </a:extLst>
          </p:cNvPr>
          <p:cNvCxnSpPr/>
          <p:nvPr/>
        </p:nvCxnSpPr>
        <p:spPr>
          <a:xfrm flipH="1">
            <a:off x="9954228" y="6070921"/>
            <a:ext cx="752354" cy="0"/>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8" name="TextBox 107">
            <a:extLst>
              <a:ext uri="{FF2B5EF4-FFF2-40B4-BE49-F238E27FC236}">
                <a16:creationId xmlns:a16="http://schemas.microsoft.com/office/drawing/2014/main" id="{730452CC-BC42-18DC-8A38-8BB1BD9F3137}"/>
              </a:ext>
            </a:extLst>
          </p:cNvPr>
          <p:cNvSpPr txBox="1"/>
          <p:nvPr/>
        </p:nvSpPr>
        <p:spPr>
          <a:xfrm>
            <a:off x="6274011" y="5668574"/>
            <a:ext cx="5179135" cy="830997"/>
          </a:xfrm>
          <a:prstGeom prst="rect">
            <a:avLst/>
          </a:prstGeom>
          <a:noFill/>
        </p:spPr>
        <p:txBody>
          <a:bodyPr wrap="square" rtlCol="0">
            <a:spAutoFit/>
          </a:bodyPr>
          <a:lstStyle/>
          <a:p>
            <a:r>
              <a:rPr lang="en-US" sz="1600"/>
              <a:t>beam emittances  </a:t>
            </a:r>
          </a:p>
          <a:p>
            <a:r>
              <a:rPr lang="en-US" sz="1600"/>
              <a:t>	(top) after calibration</a:t>
            </a:r>
          </a:p>
          <a:p>
            <a:r>
              <a:rPr lang="en-US" sz="1600"/>
              <a:t>	(bottom) and with measured beta functions</a:t>
            </a:r>
          </a:p>
        </p:txBody>
      </p:sp>
      <p:sp>
        <p:nvSpPr>
          <p:cNvPr id="111" name="Rectangle 110">
            <a:extLst>
              <a:ext uri="{FF2B5EF4-FFF2-40B4-BE49-F238E27FC236}">
                <a16:creationId xmlns:a16="http://schemas.microsoft.com/office/drawing/2014/main" id="{528CB7B7-0934-87C7-CB4F-0BBC6CB3905D}"/>
              </a:ext>
            </a:extLst>
          </p:cNvPr>
          <p:cNvSpPr/>
          <p:nvPr/>
        </p:nvSpPr>
        <p:spPr>
          <a:xfrm>
            <a:off x="11784330" y="3726242"/>
            <a:ext cx="137160" cy="4554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Rectangle 112">
            <a:extLst>
              <a:ext uri="{FF2B5EF4-FFF2-40B4-BE49-F238E27FC236}">
                <a16:creationId xmlns:a16="http://schemas.microsoft.com/office/drawing/2014/main" id="{9AC16BC8-14AF-9C09-B6D0-7248388677B0}"/>
              </a:ext>
            </a:extLst>
          </p:cNvPr>
          <p:cNvSpPr/>
          <p:nvPr/>
        </p:nvSpPr>
        <p:spPr>
          <a:xfrm>
            <a:off x="11799570" y="4667466"/>
            <a:ext cx="137160" cy="45549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1" name="TextBox 8">
            <a:extLst>
              <a:ext uri="{FF2B5EF4-FFF2-40B4-BE49-F238E27FC236}">
                <a16:creationId xmlns:a16="http://schemas.microsoft.com/office/drawing/2014/main" id="{09666983-A9FC-0460-6862-A72FDB305242}"/>
              </a:ext>
            </a:extLst>
          </p:cNvPr>
          <p:cNvSpPr txBox="1">
            <a:spLocks noChangeArrowheads="1"/>
          </p:cNvSpPr>
          <p:nvPr/>
        </p:nvSpPr>
        <p:spPr bwMode="auto">
          <a:xfrm>
            <a:off x="11280718" y="3748120"/>
            <a:ext cx="709638" cy="338554"/>
          </a:xfrm>
          <a:prstGeom prst="rect">
            <a:avLst/>
          </a:prstGeom>
          <a:solidFill>
            <a:schemeClr val="bg1"/>
          </a:solidFill>
          <a:ln w="9525">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after</a:t>
            </a:r>
          </a:p>
        </p:txBody>
      </p:sp>
      <p:sp>
        <p:nvSpPr>
          <p:cNvPr id="2" name="Slide Number Placeholder 1">
            <a:extLst>
              <a:ext uri="{FF2B5EF4-FFF2-40B4-BE49-F238E27FC236}">
                <a16:creationId xmlns:a16="http://schemas.microsoft.com/office/drawing/2014/main" id="{970936C8-16A4-4D41-DB1E-385E24EB5123}"/>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16</a:t>
            </a:fld>
            <a:endParaRPr lang="en-US" sz="1000"/>
          </a:p>
        </p:txBody>
      </p:sp>
      <p:grpSp>
        <p:nvGrpSpPr>
          <p:cNvPr id="37" name="Group 36">
            <a:extLst>
              <a:ext uri="{FF2B5EF4-FFF2-40B4-BE49-F238E27FC236}">
                <a16:creationId xmlns:a16="http://schemas.microsoft.com/office/drawing/2014/main" id="{9AB51C77-13D0-0AA2-B0BC-679B83D8861D}"/>
              </a:ext>
            </a:extLst>
          </p:cNvPr>
          <p:cNvGrpSpPr/>
          <p:nvPr/>
        </p:nvGrpSpPr>
        <p:grpSpPr>
          <a:xfrm>
            <a:off x="2386409" y="581241"/>
            <a:ext cx="734496" cy="423043"/>
            <a:chOff x="3772546" y="89603"/>
            <a:chExt cx="734496" cy="369332"/>
          </a:xfrm>
        </p:grpSpPr>
        <p:sp>
          <p:nvSpPr>
            <p:cNvPr id="11" name="Rectangle 10">
              <a:extLst>
                <a:ext uri="{FF2B5EF4-FFF2-40B4-BE49-F238E27FC236}">
                  <a16:creationId xmlns:a16="http://schemas.microsoft.com/office/drawing/2014/main" id="{3DE13191-6FEC-BF09-7A25-09647894BF5E}"/>
                </a:ext>
              </a:extLst>
            </p:cNvPr>
            <p:cNvSpPr/>
            <p:nvPr/>
          </p:nvSpPr>
          <p:spPr>
            <a:xfrm>
              <a:off x="3793622" y="161547"/>
              <a:ext cx="713420" cy="27446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38046DEC-4060-58D2-D8BC-61B4B4460B90}"/>
                </a:ext>
              </a:extLst>
            </p:cNvPr>
            <p:cNvSpPr txBox="1"/>
            <p:nvPr/>
          </p:nvSpPr>
          <p:spPr>
            <a:xfrm>
              <a:off x="3772546" y="89603"/>
              <a:ext cx="734496" cy="369332"/>
            </a:xfrm>
            <a:prstGeom prst="rect">
              <a:avLst/>
            </a:prstGeom>
            <a:noFill/>
          </p:spPr>
          <p:txBody>
            <a:bodyPr wrap="none" rtlCol="0">
              <a:spAutoFit/>
            </a:bodyPr>
            <a:lstStyle/>
            <a:p>
              <a:r>
                <a:rPr lang="en-US" err="1">
                  <a:solidFill>
                    <a:srgbClr val="00B050"/>
                  </a:solidFill>
                  <a:latin typeface="Helvetica" panose="020B0604020202020204" pitchFamily="34" charset="0"/>
                  <a:cs typeface="Helvetica" panose="020B0604020202020204" pitchFamily="34" charset="0"/>
                </a:rPr>
                <a:t>y</a:t>
              </a:r>
              <a:r>
                <a:rPr lang="en-US" baseline="-25000" err="1">
                  <a:solidFill>
                    <a:srgbClr val="00B050"/>
                  </a:solidFill>
                  <a:latin typeface="Helvetica" panose="020B0604020202020204" pitchFamily="34" charset="0"/>
                  <a:cs typeface="Helvetica" panose="020B0604020202020204" pitchFamily="34" charset="0"/>
                </a:rPr>
                <a:t>before</a:t>
              </a:r>
              <a:endParaRPr lang="en-US" baseline="-25000">
                <a:solidFill>
                  <a:srgbClr val="00B050"/>
                </a:solidFill>
                <a:latin typeface="Helvetica" panose="020B0604020202020204" pitchFamily="34" charset="0"/>
                <a:cs typeface="Helvetica" panose="020B0604020202020204" pitchFamily="34" charset="0"/>
              </a:endParaRPr>
            </a:p>
          </p:txBody>
        </p:sp>
      </p:grpSp>
      <p:grpSp>
        <p:nvGrpSpPr>
          <p:cNvPr id="41" name="Group 40">
            <a:extLst>
              <a:ext uri="{FF2B5EF4-FFF2-40B4-BE49-F238E27FC236}">
                <a16:creationId xmlns:a16="http://schemas.microsoft.com/office/drawing/2014/main" id="{324310EA-9822-E5E3-D1F6-522AD9D66012}"/>
              </a:ext>
            </a:extLst>
          </p:cNvPr>
          <p:cNvGrpSpPr/>
          <p:nvPr/>
        </p:nvGrpSpPr>
        <p:grpSpPr>
          <a:xfrm>
            <a:off x="4128553" y="529355"/>
            <a:ext cx="607859" cy="400483"/>
            <a:chOff x="4099975" y="586508"/>
            <a:chExt cx="607859" cy="400483"/>
          </a:xfrm>
        </p:grpSpPr>
        <p:sp>
          <p:nvSpPr>
            <p:cNvPr id="9" name="TextBox 12">
              <a:extLst>
                <a:ext uri="{FF2B5EF4-FFF2-40B4-BE49-F238E27FC236}">
                  <a16:creationId xmlns:a16="http://schemas.microsoft.com/office/drawing/2014/main" id="{E571EC45-2794-7604-86E9-418C5CC6C1D5}"/>
                </a:ext>
              </a:extLst>
            </p:cNvPr>
            <p:cNvSpPr txBox="1">
              <a:spLocks noChangeArrowheads="1"/>
            </p:cNvSpPr>
            <p:nvPr/>
          </p:nvSpPr>
          <p:spPr bwMode="auto">
            <a:xfrm>
              <a:off x="4201283" y="586508"/>
              <a:ext cx="442289"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err="1">
                  <a:solidFill>
                    <a:srgbClr val="FF0000"/>
                  </a:solidFill>
                  <a:latin typeface="Helvetica" panose="020B0604020202020204" pitchFamily="34" charset="0"/>
                  <a:cs typeface="Helvetica" panose="020B0604020202020204" pitchFamily="34" charset="0"/>
                </a:rPr>
                <a:t>y</a:t>
              </a:r>
              <a:r>
                <a:rPr lang="en-US" altLang="en-US" baseline="-25000" err="1">
                  <a:solidFill>
                    <a:srgbClr val="FF0000"/>
                  </a:solidFill>
                  <a:latin typeface="Helvetica" panose="020B0604020202020204" pitchFamily="34" charset="0"/>
                  <a:cs typeface="Helvetica" panose="020B0604020202020204" pitchFamily="34" charset="0"/>
                </a:rPr>
                <a:t>new</a:t>
              </a:r>
              <a:endParaRPr lang="en-US" altLang="en-US" baseline="-25000">
                <a:solidFill>
                  <a:srgbClr val="FF0000"/>
                </a:solidFill>
                <a:latin typeface="Helvetica" panose="020B0604020202020204" pitchFamily="34" charset="0"/>
                <a:cs typeface="Helvetica" panose="020B0604020202020204" pitchFamily="34" charset="0"/>
              </a:endParaRPr>
            </a:p>
          </p:txBody>
        </p:sp>
        <p:grpSp>
          <p:nvGrpSpPr>
            <p:cNvPr id="38" name="Group 37">
              <a:extLst>
                <a:ext uri="{FF2B5EF4-FFF2-40B4-BE49-F238E27FC236}">
                  <a16:creationId xmlns:a16="http://schemas.microsoft.com/office/drawing/2014/main" id="{A4C5B205-9B51-254A-F627-76846FBBCC9E}"/>
                </a:ext>
              </a:extLst>
            </p:cNvPr>
            <p:cNvGrpSpPr/>
            <p:nvPr/>
          </p:nvGrpSpPr>
          <p:grpSpPr>
            <a:xfrm>
              <a:off x="4099975" y="603382"/>
              <a:ext cx="607859" cy="383609"/>
              <a:chOff x="4735052" y="44485"/>
              <a:chExt cx="607859" cy="383609"/>
            </a:xfrm>
          </p:grpSpPr>
          <p:sp>
            <p:nvSpPr>
              <p:cNvPr id="16" name="Rectangle 15">
                <a:extLst>
                  <a:ext uri="{FF2B5EF4-FFF2-40B4-BE49-F238E27FC236}">
                    <a16:creationId xmlns:a16="http://schemas.microsoft.com/office/drawing/2014/main" id="{7BE1708C-FC67-46A6-1E0D-01B97EAE0615}"/>
                  </a:ext>
                </a:extLst>
              </p:cNvPr>
              <p:cNvSpPr/>
              <p:nvPr/>
            </p:nvSpPr>
            <p:spPr>
              <a:xfrm>
                <a:off x="4756128" y="153625"/>
                <a:ext cx="586783" cy="27446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25">
                <a:extLst>
                  <a:ext uri="{FF2B5EF4-FFF2-40B4-BE49-F238E27FC236}">
                    <a16:creationId xmlns:a16="http://schemas.microsoft.com/office/drawing/2014/main" id="{FF6EF472-21A1-C0A5-6F84-40647F06B5CD}"/>
                  </a:ext>
                </a:extLst>
              </p:cNvPr>
              <p:cNvSpPr txBox="1"/>
              <p:nvPr/>
            </p:nvSpPr>
            <p:spPr>
              <a:xfrm>
                <a:off x="4735052" y="44485"/>
                <a:ext cx="607859" cy="369332"/>
              </a:xfrm>
              <a:prstGeom prst="rect">
                <a:avLst/>
              </a:prstGeom>
              <a:noFill/>
            </p:spPr>
            <p:txBody>
              <a:bodyPr wrap="none" rtlCol="0">
                <a:spAutoFit/>
              </a:bodyPr>
              <a:lstStyle/>
              <a:p>
                <a:r>
                  <a:rPr lang="en-US" err="1">
                    <a:solidFill>
                      <a:srgbClr val="FF0000"/>
                    </a:solidFill>
                    <a:latin typeface="Helvetica" panose="020B0604020202020204" pitchFamily="34" charset="0"/>
                    <a:cs typeface="Helvetica" panose="020B0604020202020204" pitchFamily="34" charset="0"/>
                  </a:rPr>
                  <a:t>y</a:t>
                </a:r>
                <a:r>
                  <a:rPr lang="en-US" baseline="-25000" err="1">
                    <a:solidFill>
                      <a:srgbClr val="FF0000"/>
                    </a:solidFill>
                    <a:latin typeface="Helvetica" panose="020B0604020202020204" pitchFamily="34" charset="0"/>
                    <a:cs typeface="Helvetica" panose="020B0604020202020204" pitchFamily="34" charset="0"/>
                  </a:rPr>
                  <a:t>after</a:t>
                </a:r>
                <a:endParaRPr lang="en-US" baseline="-25000">
                  <a:solidFill>
                    <a:srgbClr val="FF0000"/>
                  </a:solidFill>
                  <a:latin typeface="Helvetica" panose="020B0604020202020204" pitchFamily="34" charset="0"/>
                  <a:cs typeface="Helvetica" panose="020B0604020202020204" pitchFamily="34" charset="0"/>
                </a:endParaRPr>
              </a:p>
            </p:txBody>
          </p:sp>
        </p:grpSp>
      </p:grpSp>
      <p:grpSp>
        <p:nvGrpSpPr>
          <p:cNvPr id="39" name="Group 38">
            <a:extLst>
              <a:ext uri="{FF2B5EF4-FFF2-40B4-BE49-F238E27FC236}">
                <a16:creationId xmlns:a16="http://schemas.microsoft.com/office/drawing/2014/main" id="{649C1290-B4EE-CCE5-F0D9-01DD72AD4DDF}"/>
              </a:ext>
            </a:extLst>
          </p:cNvPr>
          <p:cNvGrpSpPr/>
          <p:nvPr/>
        </p:nvGrpSpPr>
        <p:grpSpPr>
          <a:xfrm>
            <a:off x="2506641" y="1286793"/>
            <a:ext cx="734496" cy="383609"/>
            <a:chOff x="5558236" y="42121"/>
            <a:chExt cx="734496" cy="383609"/>
          </a:xfrm>
        </p:grpSpPr>
        <p:sp>
          <p:nvSpPr>
            <p:cNvPr id="28" name="Rectangle 27">
              <a:extLst>
                <a:ext uri="{FF2B5EF4-FFF2-40B4-BE49-F238E27FC236}">
                  <a16:creationId xmlns:a16="http://schemas.microsoft.com/office/drawing/2014/main" id="{9E827632-90AF-F585-CF29-1817E40801D3}"/>
                </a:ext>
              </a:extLst>
            </p:cNvPr>
            <p:cNvSpPr/>
            <p:nvPr/>
          </p:nvSpPr>
          <p:spPr>
            <a:xfrm>
              <a:off x="5579312" y="151261"/>
              <a:ext cx="713420" cy="27446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TextBox 31">
              <a:extLst>
                <a:ext uri="{FF2B5EF4-FFF2-40B4-BE49-F238E27FC236}">
                  <a16:creationId xmlns:a16="http://schemas.microsoft.com/office/drawing/2014/main" id="{1BCAAF30-7924-9918-F70C-FF02AFE65F7C}"/>
                </a:ext>
              </a:extLst>
            </p:cNvPr>
            <p:cNvSpPr txBox="1"/>
            <p:nvPr/>
          </p:nvSpPr>
          <p:spPr>
            <a:xfrm>
              <a:off x="5558236" y="42121"/>
              <a:ext cx="734496" cy="369332"/>
            </a:xfrm>
            <a:prstGeom prst="rect">
              <a:avLst/>
            </a:prstGeom>
            <a:noFill/>
          </p:spPr>
          <p:txBody>
            <a:bodyPr wrap="none" rtlCol="0">
              <a:spAutoFit/>
            </a:bodyPr>
            <a:lstStyle/>
            <a:p>
              <a:r>
                <a:rPr lang="en-US" err="1">
                  <a:solidFill>
                    <a:srgbClr val="0000CC"/>
                  </a:solidFill>
                  <a:latin typeface="Helvetica" panose="020B0604020202020204" pitchFamily="34" charset="0"/>
                  <a:cs typeface="Helvetica" panose="020B0604020202020204" pitchFamily="34" charset="0"/>
                </a:rPr>
                <a:t>x</a:t>
              </a:r>
              <a:r>
                <a:rPr lang="en-US" baseline="-25000" err="1">
                  <a:solidFill>
                    <a:srgbClr val="0000CC"/>
                  </a:solidFill>
                  <a:latin typeface="Helvetica" panose="020B0604020202020204" pitchFamily="34" charset="0"/>
                  <a:cs typeface="Helvetica" panose="020B0604020202020204" pitchFamily="34" charset="0"/>
                </a:rPr>
                <a:t>before</a:t>
              </a:r>
              <a:endParaRPr lang="en-US" baseline="-25000">
                <a:solidFill>
                  <a:srgbClr val="0000CC"/>
                </a:solidFill>
                <a:latin typeface="Helvetica" panose="020B0604020202020204" pitchFamily="34" charset="0"/>
                <a:cs typeface="Helvetica" panose="020B0604020202020204" pitchFamily="34" charset="0"/>
              </a:endParaRPr>
            </a:p>
          </p:txBody>
        </p:sp>
      </p:grpSp>
      <p:grpSp>
        <p:nvGrpSpPr>
          <p:cNvPr id="40" name="Group 39">
            <a:extLst>
              <a:ext uri="{FF2B5EF4-FFF2-40B4-BE49-F238E27FC236}">
                <a16:creationId xmlns:a16="http://schemas.microsoft.com/office/drawing/2014/main" id="{D91E873C-4950-EE79-1E27-3F474A8ED9A8}"/>
              </a:ext>
            </a:extLst>
          </p:cNvPr>
          <p:cNvGrpSpPr/>
          <p:nvPr/>
        </p:nvGrpSpPr>
        <p:grpSpPr>
          <a:xfrm>
            <a:off x="4116551" y="1361550"/>
            <a:ext cx="607859" cy="383609"/>
            <a:chOff x="6520742" y="34199"/>
            <a:chExt cx="607859" cy="383609"/>
          </a:xfrm>
        </p:grpSpPr>
        <p:sp>
          <p:nvSpPr>
            <p:cNvPr id="34" name="Rectangle 33">
              <a:extLst>
                <a:ext uri="{FF2B5EF4-FFF2-40B4-BE49-F238E27FC236}">
                  <a16:creationId xmlns:a16="http://schemas.microsoft.com/office/drawing/2014/main" id="{B3EEA651-1567-4CC8-556A-4C4F9927C1A3}"/>
                </a:ext>
              </a:extLst>
            </p:cNvPr>
            <p:cNvSpPr/>
            <p:nvPr/>
          </p:nvSpPr>
          <p:spPr>
            <a:xfrm>
              <a:off x="6541818" y="143339"/>
              <a:ext cx="586783" cy="274469"/>
            </a:xfrm>
            <a:prstGeom prst="rect">
              <a:avLst/>
            </a:prstGeom>
            <a:solidFill>
              <a:schemeClr val="bg1"/>
            </a:solidFill>
            <a:ln>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Box 35">
              <a:extLst>
                <a:ext uri="{FF2B5EF4-FFF2-40B4-BE49-F238E27FC236}">
                  <a16:creationId xmlns:a16="http://schemas.microsoft.com/office/drawing/2014/main" id="{465BAC05-8DFB-5083-C514-60E618FD8D57}"/>
                </a:ext>
              </a:extLst>
            </p:cNvPr>
            <p:cNvSpPr txBox="1"/>
            <p:nvPr/>
          </p:nvSpPr>
          <p:spPr>
            <a:xfrm>
              <a:off x="6520742" y="34199"/>
              <a:ext cx="607859" cy="369332"/>
            </a:xfrm>
            <a:prstGeom prst="rect">
              <a:avLst/>
            </a:prstGeom>
            <a:noFill/>
          </p:spPr>
          <p:txBody>
            <a:bodyPr wrap="none" rtlCol="0">
              <a:spAutoFit/>
            </a:bodyPr>
            <a:lstStyle/>
            <a:p>
              <a:r>
                <a:rPr lang="en-US" err="1">
                  <a:latin typeface="Helvetica" panose="020B0604020202020204" pitchFamily="34" charset="0"/>
                  <a:cs typeface="Helvetica" panose="020B0604020202020204" pitchFamily="34" charset="0"/>
                </a:rPr>
                <a:t>x</a:t>
              </a:r>
              <a:r>
                <a:rPr lang="en-US" baseline="-25000" err="1">
                  <a:latin typeface="Helvetica" panose="020B0604020202020204" pitchFamily="34" charset="0"/>
                  <a:cs typeface="Helvetica" panose="020B0604020202020204" pitchFamily="34" charset="0"/>
                </a:rPr>
                <a:t>after</a:t>
              </a:r>
              <a:endParaRPr lang="en-US" baseline="-25000">
                <a:latin typeface="Helvetica" panose="020B0604020202020204" pitchFamily="34" charset="0"/>
                <a:cs typeface="Helvetica" panose="020B0604020202020204" pitchFamily="34" charset="0"/>
              </a:endParaRPr>
            </a:p>
          </p:txBody>
        </p:sp>
      </p:grpSp>
      <p:sp>
        <p:nvSpPr>
          <p:cNvPr id="21" name="TextBox 20">
            <a:extLst>
              <a:ext uri="{FF2B5EF4-FFF2-40B4-BE49-F238E27FC236}">
                <a16:creationId xmlns:a16="http://schemas.microsoft.com/office/drawing/2014/main" id="{97B8ACE8-C082-BBEC-DA32-134773ED3571}"/>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633132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4"/>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0"/>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98"/>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46"/>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2"/>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53"/>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54"/>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62"/>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64"/>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65"/>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66"/>
                                        </p:tgtEl>
                                        <p:attrNameLst>
                                          <p:attrName>style.visibility</p:attrName>
                                        </p:attrNameLst>
                                      </p:cBhvr>
                                      <p:to>
                                        <p:strVal val="visible"/>
                                      </p:to>
                                    </p:set>
                                  </p:childTnLst>
                                </p:cTn>
                              </p:par>
                              <p:par>
                                <p:cTn id="51" presetID="1" presetClass="entr" presetSubtype="0" fill="hold" nodeType="withEffect">
                                  <p:stCondLst>
                                    <p:cond delay="0"/>
                                  </p:stCondLst>
                                  <p:childTnLst>
                                    <p:set>
                                      <p:cBhvr>
                                        <p:cTn id="52" dur="1" fill="hold">
                                          <p:stCondLst>
                                            <p:cond delay="0"/>
                                          </p:stCondLst>
                                        </p:cTn>
                                        <p:tgtEl>
                                          <p:spTgt spid="69"/>
                                        </p:tgtEl>
                                        <p:attrNameLst>
                                          <p:attrName>style.visibility</p:attrName>
                                        </p:attrNameLst>
                                      </p:cBhvr>
                                      <p:to>
                                        <p:strVal val="visible"/>
                                      </p:to>
                                    </p:set>
                                  </p:childTnLst>
                                </p:cTn>
                              </p:par>
                              <p:par>
                                <p:cTn id="53" presetID="1" presetClass="entr" presetSubtype="0" fill="hold" grpId="0" nodeType="withEffect">
                                  <p:stCondLst>
                                    <p:cond delay="0"/>
                                  </p:stCondLst>
                                  <p:childTnLst>
                                    <p:set>
                                      <p:cBhvr>
                                        <p:cTn id="54" dur="1" fill="hold">
                                          <p:stCondLst>
                                            <p:cond delay="0"/>
                                          </p:stCondLst>
                                        </p:cTn>
                                        <p:tgtEl>
                                          <p:spTgt spid="76"/>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77"/>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47"/>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48"/>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49"/>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50"/>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84"/>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85"/>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86"/>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87"/>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88"/>
                                        </p:tgtEl>
                                        <p:attrNameLst>
                                          <p:attrName>style.visibility</p:attrName>
                                        </p:attrNameLst>
                                      </p:cBhvr>
                                      <p:to>
                                        <p:strVal val="visible"/>
                                      </p:to>
                                    </p:set>
                                  </p:childTnLst>
                                </p:cTn>
                              </p:par>
                              <p:par>
                                <p:cTn id="77" presetID="1" presetClass="entr" presetSubtype="0" fill="hold" nodeType="withEffect">
                                  <p:stCondLst>
                                    <p:cond delay="0"/>
                                  </p:stCondLst>
                                  <p:childTnLst>
                                    <p:set>
                                      <p:cBhvr>
                                        <p:cTn id="78" dur="1" fill="hold">
                                          <p:stCondLst>
                                            <p:cond delay="0"/>
                                          </p:stCondLst>
                                        </p:cTn>
                                        <p:tgtEl>
                                          <p:spTgt spid="89"/>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90"/>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9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93"/>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94"/>
                                        </p:tgtEl>
                                        <p:attrNameLst>
                                          <p:attrName>style.visibility</p:attrName>
                                        </p:attrNameLst>
                                      </p:cBhvr>
                                      <p:to>
                                        <p:strVal val="visible"/>
                                      </p:to>
                                    </p:set>
                                  </p:childTnLst>
                                </p:cTn>
                              </p:par>
                              <p:par>
                                <p:cTn id="87" presetID="1" presetClass="entr" presetSubtype="0" fill="hold" nodeType="withEffect">
                                  <p:stCondLst>
                                    <p:cond delay="0"/>
                                  </p:stCondLst>
                                  <p:childTnLst>
                                    <p:set>
                                      <p:cBhvr>
                                        <p:cTn id="88" dur="1" fill="hold">
                                          <p:stCondLst>
                                            <p:cond delay="0"/>
                                          </p:stCondLst>
                                        </p:cTn>
                                        <p:tgtEl>
                                          <p:spTgt spid="104"/>
                                        </p:tgtEl>
                                        <p:attrNameLst>
                                          <p:attrName>style.visibility</p:attrName>
                                        </p:attrNameLst>
                                      </p:cBhvr>
                                      <p:to>
                                        <p:strVal val="visible"/>
                                      </p:to>
                                    </p:set>
                                  </p:childTnLst>
                                </p:cTn>
                              </p:par>
                              <p:par>
                                <p:cTn id="89" presetID="1" presetClass="entr" presetSubtype="0" fill="hold" nodeType="withEffect">
                                  <p:stCondLst>
                                    <p:cond delay="0"/>
                                  </p:stCondLst>
                                  <p:childTnLst>
                                    <p:set>
                                      <p:cBhvr>
                                        <p:cTn id="90" dur="1" fill="hold">
                                          <p:stCondLst>
                                            <p:cond delay="0"/>
                                          </p:stCondLst>
                                        </p:cTn>
                                        <p:tgtEl>
                                          <p:spTgt spid="107"/>
                                        </p:tgtEl>
                                        <p:attrNameLst>
                                          <p:attrName>style.visibility</p:attrName>
                                        </p:attrNameLst>
                                      </p:cBhvr>
                                      <p:to>
                                        <p:strVal val="visible"/>
                                      </p:to>
                                    </p:set>
                                  </p:childTnLst>
                                </p:cTn>
                              </p:par>
                              <p:par>
                                <p:cTn id="91" presetID="1" presetClass="entr" presetSubtype="0" fill="hold" grpId="0" nodeType="withEffect">
                                  <p:stCondLst>
                                    <p:cond delay="0"/>
                                  </p:stCondLst>
                                  <p:childTnLst>
                                    <p:set>
                                      <p:cBhvr>
                                        <p:cTn id="92" dur="1" fill="hold">
                                          <p:stCondLst>
                                            <p:cond delay="0"/>
                                          </p:stCondLst>
                                        </p:cTn>
                                        <p:tgtEl>
                                          <p:spTgt spid="108"/>
                                        </p:tgtEl>
                                        <p:attrNameLst>
                                          <p:attrName>style.visibility</p:attrName>
                                        </p:attrNameLst>
                                      </p:cBhvr>
                                      <p:to>
                                        <p:strVal val="visible"/>
                                      </p:to>
                                    </p:set>
                                  </p:childTnLst>
                                </p:cTn>
                              </p:par>
                              <p:par>
                                <p:cTn id="93" presetID="1" presetClass="entr" presetSubtype="0" fill="hold" grpId="0" nodeType="withEffect">
                                  <p:stCondLst>
                                    <p:cond delay="0"/>
                                  </p:stCondLst>
                                  <p:childTnLst>
                                    <p:set>
                                      <p:cBhvr>
                                        <p:cTn id="94" dur="1" fill="hold">
                                          <p:stCondLst>
                                            <p:cond delay="0"/>
                                          </p:stCondLst>
                                        </p:cTn>
                                        <p:tgtEl>
                                          <p:spTgt spid="111"/>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13"/>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9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15" grpId="0"/>
      <p:bldP spid="10" grpId="0"/>
      <p:bldP spid="12" grpId="0"/>
      <p:bldP spid="14" grpId="0"/>
      <p:bldP spid="19" grpId="0" animBg="1"/>
      <p:bldP spid="20" grpId="0" animBg="1"/>
      <p:bldP spid="23" grpId="0" animBg="1"/>
      <p:bldP spid="25" grpId="0"/>
      <p:bldP spid="49" grpId="0"/>
      <p:bldP spid="50" grpId="0"/>
      <p:bldP spid="53" grpId="0"/>
      <p:bldP spid="54" grpId="0"/>
      <p:bldP spid="62" grpId="0"/>
      <p:bldP spid="65" grpId="0"/>
      <p:bldP spid="66" grpId="0"/>
      <p:bldP spid="76" grpId="0" animBg="1"/>
      <p:bldP spid="77" grpId="0" animBg="1"/>
      <p:bldP spid="87" grpId="0"/>
      <p:bldP spid="88" grpId="0"/>
      <p:bldP spid="90" grpId="0" animBg="1"/>
      <p:bldP spid="93" grpId="0"/>
      <p:bldP spid="22" grpId="0" animBg="1"/>
      <p:bldP spid="46" grpId="0" animBg="1"/>
      <p:bldP spid="108" grpId="0"/>
      <p:bldP spid="111" grpId="0" animBg="1"/>
      <p:bldP spid="113" grpId="0" animBg="1"/>
      <p:bldP spid="9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7CFF99-C484-650D-A693-FF1770F455C1}"/>
              </a:ext>
            </a:extLst>
          </p:cNvPr>
          <p:cNvSpPr>
            <a:spLocks noGrp="1"/>
          </p:cNvSpPr>
          <p:nvPr>
            <p:ph type="sldNum" sz="quarter" idx="4"/>
          </p:nvPr>
        </p:nvSpPr>
        <p:spPr/>
        <p:txBody>
          <a:bodyPr/>
          <a:lstStyle/>
          <a:p>
            <a:fld id="{933A556B-7C63-244D-9B7C-B0EA8042B330}" type="slidenum">
              <a:rPr lang="en-US" smtClean="0"/>
              <a:pPr/>
              <a:t>17</a:t>
            </a:fld>
            <a:endParaRPr lang="en-US" sz="1000"/>
          </a:p>
        </p:txBody>
      </p:sp>
      <p:sp>
        <p:nvSpPr>
          <p:cNvPr id="3" name="TextBox 2">
            <a:extLst>
              <a:ext uri="{FF2B5EF4-FFF2-40B4-BE49-F238E27FC236}">
                <a16:creationId xmlns:a16="http://schemas.microsoft.com/office/drawing/2014/main" id="{E753F3ED-F3F1-C07B-E4AE-4F6F5C562D56}"/>
              </a:ext>
            </a:extLst>
          </p:cNvPr>
          <p:cNvSpPr txBox="1"/>
          <p:nvPr/>
        </p:nvSpPr>
        <p:spPr>
          <a:xfrm>
            <a:off x="228923" y="18946"/>
            <a:ext cx="2643672"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Orbit Feedback</a:t>
            </a:r>
          </a:p>
        </p:txBody>
      </p:sp>
      <p:sp>
        <p:nvSpPr>
          <p:cNvPr id="47" name="TextBox 78">
            <a:extLst>
              <a:ext uri="{FF2B5EF4-FFF2-40B4-BE49-F238E27FC236}">
                <a16:creationId xmlns:a16="http://schemas.microsoft.com/office/drawing/2014/main" id="{5C1B1559-5860-92D4-B188-8582DA20A306}"/>
              </a:ext>
            </a:extLst>
          </p:cNvPr>
          <p:cNvSpPr txBox="1">
            <a:spLocks noChangeArrowheads="1"/>
          </p:cNvSpPr>
          <p:nvPr/>
        </p:nvSpPr>
        <p:spPr bwMode="auto">
          <a:xfrm>
            <a:off x="2290182" y="5689329"/>
            <a:ext cx="8659470" cy="646331"/>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800" dirty="0">
                <a:latin typeface="Helvetica" panose="020B0604020202020204" pitchFamily="34" charset="0"/>
                <a:cs typeface="Helvetica" panose="020B0604020202020204" pitchFamily="34" charset="0"/>
              </a:rPr>
              <a:t>Significant reduction in time needed to establish new modes of operation  (species and/or energies) and improved operational reproducibility</a:t>
            </a:r>
          </a:p>
        </p:txBody>
      </p:sp>
      <p:sp>
        <p:nvSpPr>
          <p:cNvPr id="22" name="TextBox 21">
            <a:extLst>
              <a:ext uri="{FF2B5EF4-FFF2-40B4-BE49-F238E27FC236}">
                <a16:creationId xmlns:a16="http://schemas.microsoft.com/office/drawing/2014/main" id="{6DF42B04-CC3D-FD54-605A-BC721DCB7933}"/>
              </a:ext>
            </a:extLst>
          </p:cNvPr>
          <p:cNvSpPr txBox="1"/>
          <p:nvPr/>
        </p:nvSpPr>
        <p:spPr>
          <a:xfrm>
            <a:off x="284592" y="533474"/>
            <a:ext cx="10612972"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Purpose             reduce actions of tune/coupling feedbacks, improve reproducibility </a:t>
            </a:r>
          </a:p>
        </p:txBody>
      </p:sp>
      <p:sp>
        <p:nvSpPr>
          <p:cNvPr id="40" name="TextBox 39">
            <a:extLst>
              <a:ext uri="{FF2B5EF4-FFF2-40B4-BE49-F238E27FC236}">
                <a16:creationId xmlns:a16="http://schemas.microsoft.com/office/drawing/2014/main" id="{3F8D72AB-A1EF-FFCF-F606-E4E7ACB6E926}"/>
              </a:ext>
            </a:extLst>
          </p:cNvPr>
          <p:cNvSpPr txBox="1"/>
          <p:nvPr/>
        </p:nvSpPr>
        <p:spPr>
          <a:xfrm>
            <a:off x="284592" y="860793"/>
            <a:ext cx="11907407"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elements     accuracy in BPM average orbit measurements, data delivery, coding</a:t>
            </a:r>
          </a:p>
        </p:txBody>
      </p:sp>
      <p:grpSp>
        <p:nvGrpSpPr>
          <p:cNvPr id="51" name="Group 50">
            <a:extLst>
              <a:ext uri="{FF2B5EF4-FFF2-40B4-BE49-F238E27FC236}">
                <a16:creationId xmlns:a16="http://schemas.microsoft.com/office/drawing/2014/main" id="{97B7F9AE-7881-9EB5-1B7E-113B74AE5B1D}"/>
              </a:ext>
            </a:extLst>
          </p:cNvPr>
          <p:cNvGrpSpPr/>
          <p:nvPr/>
        </p:nvGrpSpPr>
        <p:grpSpPr>
          <a:xfrm>
            <a:off x="474561" y="1450571"/>
            <a:ext cx="11630629" cy="4188183"/>
            <a:chOff x="474561" y="1520021"/>
            <a:chExt cx="11630629" cy="4188183"/>
          </a:xfrm>
        </p:grpSpPr>
        <p:pic>
          <p:nvPicPr>
            <p:cNvPr id="4" name="Picture 29" descr="zzzzz.jpg">
              <a:extLst>
                <a:ext uri="{FF2B5EF4-FFF2-40B4-BE49-F238E27FC236}">
                  <a16:creationId xmlns:a16="http://schemas.microsoft.com/office/drawing/2014/main" id="{015EC734-DA5A-20B8-2EAC-EDF3075B66B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34767" y="1561738"/>
              <a:ext cx="4658123" cy="4034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2">
              <a:extLst>
                <a:ext uri="{FF2B5EF4-FFF2-40B4-BE49-F238E27FC236}">
                  <a16:creationId xmlns:a16="http://schemas.microsoft.com/office/drawing/2014/main" id="{A40E2BA3-B803-AC10-2477-9680D8BE3FB0}"/>
                </a:ext>
              </a:extLst>
            </p:cNvPr>
            <p:cNvSpPr txBox="1">
              <a:spLocks noChangeArrowheads="1"/>
            </p:cNvSpPr>
            <p:nvPr/>
          </p:nvSpPr>
          <p:spPr bwMode="auto">
            <a:xfrm>
              <a:off x="11092890" y="2154574"/>
              <a:ext cx="829370"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Run-09</a:t>
              </a:r>
            </a:p>
          </p:txBody>
        </p:sp>
        <p:sp>
          <p:nvSpPr>
            <p:cNvPr id="6" name="TextBox 4">
              <a:extLst>
                <a:ext uri="{FF2B5EF4-FFF2-40B4-BE49-F238E27FC236}">
                  <a16:creationId xmlns:a16="http://schemas.microsoft.com/office/drawing/2014/main" id="{B851D1E8-F261-60E8-0A6F-7A4B0A1E79F8}"/>
                </a:ext>
              </a:extLst>
            </p:cNvPr>
            <p:cNvSpPr txBox="1">
              <a:spLocks noChangeArrowheads="1"/>
            </p:cNvSpPr>
            <p:nvPr/>
          </p:nvSpPr>
          <p:spPr bwMode="auto">
            <a:xfrm>
              <a:off x="11120566" y="3396863"/>
              <a:ext cx="814590"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Run-11</a:t>
              </a:r>
            </a:p>
          </p:txBody>
        </p:sp>
        <p:cxnSp>
          <p:nvCxnSpPr>
            <p:cNvPr id="7" name="Straight Connector 6">
              <a:extLst>
                <a:ext uri="{FF2B5EF4-FFF2-40B4-BE49-F238E27FC236}">
                  <a16:creationId xmlns:a16="http://schemas.microsoft.com/office/drawing/2014/main" id="{59B1E5D4-9625-C906-98C5-B3547A9F9DD7}"/>
                </a:ext>
              </a:extLst>
            </p:cNvPr>
            <p:cNvCxnSpPr>
              <a:cxnSpLocks/>
            </p:cNvCxnSpPr>
            <p:nvPr/>
          </p:nvCxnSpPr>
          <p:spPr>
            <a:xfrm>
              <a:off x="7217837" y="3069200"/>
              <a:ext cx="0" cy="1457554"/>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15">
              <a:extLst>
                <a:ext uri="{FF2B5EF4-FFF2-40B4-BE49-F238E27FC236}">
                  <a16:creationId xmlns:a16="http://schemas.microsoft.com/office/drawing/2014/main" id="{2E0BF50D-0402-A839-53D0-BBCD8CDD7F4C}"/>
                </a:ext>
              </a:extLst>
            </p:cNvPr>
            <p:cNvSpPr txBox="1">
              <a:spLocks noChangeArrowheads="1"/>
            </p:cNvSpPr>
            <p:nvPr/>
          </p:nvSpPr>
          <p:spPr bwMode="auto">
            <a:xfrm rot="5400000">
              <a:off x="7040093" y="3906912"/>
              <a:ext cx="1050907" cy="32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600">
                  <a:latin typeface="Helvetica" panose="020B0604020202020204" pitchFamily="34" charset="0"/>
                  <a:cs typeface="Helvetica" panose="020B0604020202020204" pitchFamily="34" charset="0"/>
                </a:rPr>
                <a:t>acceleration </a:t>
              </a:r>
            </a:p>
          </p:txBody>
        </p:sp>
        <p:cxnSp>
          <p:nvCxnSpPr>
            <p:cNvPr id="9" name="Straight Connector 8">
              <a:extLst>
                <a:ext uri="{FF2B5EF4-FFF2-40B4-BE49-F238E27FC236}">
                  <a16:creationId xmlns:a16="http://schemas.microsoft.com/office/drawing/2014/main" id="{787813A7-ECD7-4874-5F0E-21D2F5C58ED9}"/>
                </a:ext>
              </a:extLst>
            </p:cNvPr>
            <p:cNvCxnSpPr/>
            <p:nvPr/>
          </p:nvCxnSpPr>
          <p:spPr>
            <a:xfrm>
              <a:off x="7899748" y="2966539"/>
              <a:ext cx="0" cy="1962076"/>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Box 15">
              <a:extLst>
                <a:ext uri="{FF2B5EF4-FFF2-40B4-BE49-F238E27FC236}">
                  <a16:creationId xmlns:a16="http://schemas.microsoft.com/office/drawing/2014/main" id="{B8AEE146-3C09-FEA6-BD8F-A34A07289A64}"/>
                </a:ext>
              </a:extLst>
            </p:cNvPr>
            <p:cNvSpPr txBox="1">
              <a:spLocks noChangeArrowheads="1"/>
            </p:cNvSpPr>
            <p:nvPr/>
          </p:nvSpPr>
          <p:spPr bwMode="auto">
            <a:xfrm rot="5400000">
              <a:off x="7699687" y="3884197"/>
              <a:ext cx="775735" cy="32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250 GeV</a:t>
              </a:r>
            </a:p>
          </p:txBody>
        </p:sp>
        <p:cxnSp>
          <p:nvCxnSpPr>
            <p:cNvPr id="11" name="Straight Connector 10">
              <a:extLst>
                <a:ext uri="{FF2B5EF4-FFF2-40B4-BE49-F238E27FC236}">
                  <a16:creationId xmlns:a16="http://schemas.microsoft.com/office/drawing/2014/main" id="{3F9FCE95-49B5-2A64-4922-D66DE158D85C}"/>
                </a:ext>
              </a:extLst>
            </p:cNvPr>
            <p:cNvCxnSpPr/>
            <p:nvPr/>
          </p:nvCxnSpPr>
          <p:spPr>
            <a:xfrm>
              <a:off x="10156577" y="3073873"/>
              <a:ext cx="0" cy="1843162"/>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TextBox 15">
              <a:extLst>
                <a:ext uri="{FF2B5EF4-FFF2-40B4-BE49-F238E27FC236}">
                  <a16:creationId xmlns:a16="http://schemas.microsoft.com/office/drawing/2014/main" id="{3979471A-96A5-5D00-3382-C866A254E53C}"/>
                </a:ext>
              </a:extLst>
            </p:cNvPr>
            <p:cNvSpPr txBox="1">
              <a:spLocks noChangeArrowheads="1"/>
            </p:cNvSpPr>
            <p:nvPr/>
          </p:nvSpPr>
          <p:spPr bwMode="auto">
            <a:xfrm rot="5400000">
              <a:off x="9952179" y="3967433"/>
              <a:ext cx="790744" cy="32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collisions</a:t>
              </a:r>
            </a:p>
          </p:txBody>
        </p:sp>
        <p:sp>
          <p:nvSpPr>
            <p:cNvPr id="13" name="TextBox 16">
              <a:extLst>
                <a:ext uri="{FF2B5EF4-FFF2-40B4-BE49-F238E27FC236}">
                  <a16:creationId xmlns:a16="http://schemas.microsoft.com/office/drawing/2014/main" id="{263D4E6E-7BEE-6E3E-54A9-FF6E8B1EC50D}"/>
                </a:ext>
              </a:extLst>
            </p:cNvPr>
            <p:cNvSpPr txBox="1">
              <a:spLocks noChangeArrowheads="1"/>
            </p:cNvSpPr>
            <p:nvPr/>
          </p:nvSpPr>
          <p:spPr bwMode="auto">
            <a:xfrm>
              <a:off x="7871428" y="1915105"/>
              <a:ext cx="962889"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~400 </a:t>
              </a:r>
              <a:r>
                <a:rPr lang="en-US" altLang="en-US" sz="1600">
                  <a:latin typeface="Symbol" panose="05050102010706020507" pitchFamily="18" charset="2"/>
                  <a:cs typeface="Helvetica" panose="020B0604020202020204" pitchFamily="34" charset="0"/>
                </a:rPr>
                <a:t>m</a:t>
              </a:r>
              <a:r>
                <a:rPr lang="en-US" altLang="en-US" sz="1600">
                  <a:latin typeface="Helvetica" panose="020B0604020202020204" pitchFamily="34" charset="0"/>
                  <a:cs typeface="Helvetica" panose="020B0604020202020204" pitchFamily="34" charset="0"/>
                </a:rPr>
                <a:t>m</a:t>
              </a:r>
            </a:p>
          </p:txBody>
        </p:sp>
        <p:cxnSp>
          <p:nvCxnSpPr>
            <p:cNvPr id="14" name="Straight Arrow Connector 13">
              <a:extLst>
                <a:ext uri="{FF2B5EF4-FFF2-40B4-BE49-F238E27FC236}">
                  <a16:creationId xmlns:a16="http://schemas.microsoft.com/office/drawing/2014/main" id="{94049775-019C-98CE-2428-BFFEDE5A7F9A}"/>
                </a:ext>
              </a:extLst>
            </p:cNvPr>
            <p:cNvCxnSpPr/>
            <p:nvPr/>
          </p:nvCxnSpPr>
          <p:spPr>
            <a:xfrm>
              <a:off x="8370082" y="2213995"/>
              <a:ext cx="0" cy="297284"/>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8">
              <a:extLst>
                <a:ext uri="{FF2B5EF4-FFF2-40B4-BE49-F238E27FC236}">
                  <a16:creationId xmlns:a16="http://schemas.microsoft.com/office/drawing/2014/main" id="{A162B988-9BA7-B648-A79C-E52684036A52}"/>
                </a:ext>
              </a:extLst>
            </p:cNvPr>
            <p:cNvSpPr txBox="1">
              <a:spLocks noChangeArrowheads="1"/>
            </p:cNvSpPr>
            <p:nvPr/>
          </p:nvSpPr>
          <p:spPr bwMode="auto">
            <a:xfrm>
              <a:off x="8741542" y="4266017"/>
              <a:ext cx="852657"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~20 </a:t>
              </a:r>
              <a:r>
                <a:rPr lang="en-US" altLang="en-US" sz="1600">
                  <a:latin typeface="Symbol" panose="05050102010706020507" pitchFamily="18" charset="2"/>
                  <a:cs typeface="Helvetica" panose="020B0604020202020204" pitchFamily="34" charset="0"/>
                </a:rPr>
                <a:t>m</a:t>
              </a:r>
              <a:r>
                <a:rPr lang="en-US" altLang="en-US" sz="1600">
                  <a:latin typeface="Helvetica" panose="020B0604020202020204" pitchFamily="34" charset="0"/>
                  <a:cs typeface="Helvetica" panose="020B0604020202020204" pitchFamily="34" charset="0"/>
                </a:rPr>
                <a:t>m</a:t>
              </a:r>
            </a:p>
          </p:txBody>
        </p:sp>
        <p:cxnSp>
          <p:nvCxnSpPr>
            <p:cNvPr id="16" name="Straight Arrow Connector 15">
              <a:extLst>
                <a:ext uri="{FF2B5EF4-FFF2-40B4-BE49-F238E27FC236}">
                  <a16:creationId xmlns:a16="http://schemas.microsoft.com/office/drawing/2014/main" id="{90CFB7B6-7263-CF2C-6E33-B14800A75AA2}"/>
                </a:ext>
              </a:extLst>
            </p:cNvPr>
            <p:cNvCxnSpPr/>
            <p:nvPr/>
          </p:nvCxnSpPr>
          <p:spPr>
            <a:xfrm flipH="1">
              <a:off x="9190907" y="4562408"/>
              <a:ext cx="1537" cy="416198"/>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7" name="TextBox 2">
              <a:extLst>
                <a:ext uri="{FF2B5EF4-FFF2-40B4-BE49-F238E27FC236}">
                  <a16:creationId xmlns:a16="http://schemas.microsoft.com/office/drawing/2014/main" id="{8A63C6F3-95D2-631F-5BD1-60E98C9BA0DB}"/>
                </a:ext>
              </a:extLst>
            </p:cNvPr>
            <p:cNvSpPr txBox="1">
              <a:spLocks noChangeArrowheads="1"/>
            </p:cNvSpPr>
            <p:nvPr/>
          </p:nvSpPr>
          <p:spPr bwMode="auto">
            <a:xfrm>
              <a:off x="11096630" y="2361366"/>
              <a:ext cx="984624" cy="45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no </a:t>
              </a:r>
            </a:p>
            <a:p>
              <a:pPr eaLnBrk="1" hangingPunct="1"/>
              <a:r>
                <a:rPr lang="en-US" altLang="en-US" sz="1600" dirty="0">
                  <a:latin typeface="Helvetica" panose="020B0604020202020204" pitchFamily="34" charset="0"/>
                  <a:cs typeface="Helvetica" panose="020B0604020202020204" pitchFamily="34" charset="0"/>
                </a:rPr>
                <a:t>feedback</a:t>
              </a:r>
            </a:p>
          </p:txBody>
        </p:sp>
        <p:sp>
          <p:nvSpPr>
            <p:cNvPr id="18" name="TextBox 2">
              <a:extLst>
                <a:ext uri="{FF2B5EF4-FFF2-40B4-BE49-F238E27FC236}">
                  <a16:creationId xmlns:a16="http://schemas.microsoft.com/office/drawing/2014/main" id="{F4A5068C-BCF0-7C23-323D-C4657C99A2FB}"/>
                </a:ext>
              </a:extLst>
            </p:cNvPr>
            <p:cNvSpPr txBox="1">
              <a:spLocks noChangeArrowheads="1"/>
            </p:cNvSpPr>
            <p:nvPr/>
          </p:nvSpPr>
          <p:spPr bwMode="auto">
            <a:xfrm>
              <a:off x="11120566" y="3599337"/>
              <a:ext cx="984624" cy="456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with </a:t>
              </a:r>
            </a:p>
            <a:p>
              <a:pPr eaLnBrk="1" hangingPunct="1"/>
              <a:r>
                <a:rPr lang="en-US" altLang="en-US" sz="1600">
                  <a:latin typeface="Helvetica" panose="020B0604020202020204" pitchFamily="34" charset="0"/>
                  <a:cs typeface="Helvetica" panose="020B0604020202020204" pitchFamily="34" charset="0"/>
                </a:rPr>
                <a:t>feedback</a:t>
              </a:r>
            </a:p>
          </p:txBody>
        </p:sp>
        <p:sp>
          <p:nvSpPr>
            <p:cNvPr id="19" name="Rectangle 18">
              <a:extLst>
                <a:ext uri="{FF2B5EF4-FFF2-40B4-BE49-F238E27FC236}">
                  <a16:creationId xmlns:a16="http://schemas.microsoft.com/office/drawing/2014/main" id="{63915203-4D3F-B4F3-A267-26B5085FAC16}"/>
                </a:ext>
              </a:extLst>
            </p:cNvPr>
            <p:cNvSpPr/>
            <p:nvPr/>
          </p:nvSpPr>
          <p:spPr>
            <a:xfrm>
              <a:off x="1069034" y="1712861"/>
              <a:ext cx="5053023" cy="371603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latin typeface="Helvetica" panose="020B0604020202020204" pitchFamily="34" charset="0"/>
                <a:cs typeface="Helvetica" panose="020B0604020202020204" pitchFamily="34" charset="0"/>
              </a:endParaRPr>
            </a:p>
          </p:txBody>
        </p:sp>
        <p:sp>
          <p:nvSpPr>
            <p:cNvPr id="20" name="TextBox 19">
              <a:extLst>
                <a:ext uri="{FF2B5EF4-FFF2-40B4-BE49-F238E27FC236}">
                  <a16:creationId xmlns:a16="http://schemas.microsoft.com/office/drawing/2014/main" id="{3D30CB46-38ED-D33D-738B-2E94995D7B45}"/>
                </a:ext>
              </a:extLst>
            </p:cNvPr>
            <p:cNvSpPr txBox="1">
              <a:spLocks noChangeArrowheads="1"/>
            </p:cNvSpPr>
            <p:nvPr/>
          </p:nvSpPr>
          <p:spPr bwMode="auto">
            <a:xfrm>
              <a:off x="4487721" y="1543169"/>
              <a:ext cx="675668"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17:40</a:t>
              </a:r>
            </a:p>
          </p:txBody>
        </p:sp>
        <p:sp>
          <p:nvSpPr>
            <p:cNvPr id="21" name="TextBox 20">
              <a:extLst>
                <a:ext uri="{FF2B5EF4-FFF2-40B4-BE49-F238E27FC236}">
                  <a16:creationId xmlns:a16="http://schemas.microsoft.com/office/drawing/2014/main" id="{EB9F85C2-D872-E65B-D3D4-1A2336D890F1}"/>
                </a:ext>
              </a:extLst>
            </p:cNvPr>
            <p:cNvSpPr txBox="1">
              <a:spLocks noChangeArrowheads="1"/>
            </p:cNvSpPr>
            <p:nvPr/>
          </p:nvSpPr>
          <p:spPr bwMode="auto">
            <a:xfrm>
              <a:off x="5344804" y="1520021"/>
              <a:ext cx="675668"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22:55</a:t>
              </a:r>
            </a:p>
          </p:txBody>
        </p:sp>
        <p:sp>
          <p:nvSpPr>
            <p:cNvPr id="23" name="TextBox 22">
              <a:extLst>
                <a:ext uri="{FF2B5EF4-FFF2-40B4-BE49-F238E27FC236}">
                  <a16:creationId xmlns:a16="http://schemas.microsoft.com/office/drawing/2014/main" id="{75EC461D-1E63-2FC0-9392-508DFBBEFF40}"/>
                </a:ext>
              </a:extLst>
            </p:cNvPr>
            <p:cNvSpPr txBox="1">
              <a:spLocks noChangeArrowheads="1"/>
            </p:cNvSpPr>
            <p:nvPr/>
          </p:nvSpPr>
          <p:spPr bwMode="auto">
            <a:xfrm>
              <a:off x="1821226" y="2800480"/>
              <a:ext cx="6030394" cy="744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2800">
                  <a:solidFill>
                    <a:schemeClr val="bg1"/>
                  </a:solidFill>
                  <a:latin typeface="Helvetica" panose="020B0604020202020204" pitchFamily="34" charset="0"/>
                  <a:cs typeface="Helvetica" panose="020B0604020202020204" pitchFamily="34" charset="0"/>
                </a:rPr>
                <a:t>(unavoidable) persistent currents and </a:t>
              </a:r>
            </a:p>
            <a:p>
              <a:pPr eaLnBrk="1" hangingPunct="1"/>
              <a:r>
                <a:rPr lang="en-US" altLang="en-US" sz="2800">
                  <a:solidFill>
                    <a:schemeClr val="bg1"/>
                  </a:solidFill>
                  <a:latin typeface="Helvetica" panose="020B0604020202020204" pitchFamily="34" charset="0"/>
                  <a:cs typeface="Helvetica" panose="020B0604020202020204" pitchFamily="34" charset="0"/>
                </a:rPr>
                <a:t>        hysteresis effects</a:t>
              </a:r>
            </a:p>
          </p:txBody>
        </p:sp>
        <p:sp>
          <p:nvSpPr>
            <p:cNvPr id="32" name="TextBox 31">
              <a:extLst>
                <a:ext uri="{FF2B5EF4-FFF2-40B4-BE49-F238E27FC236}">
                  <a16:creationId xmlns:a16="http://schemas.microsoft.com/office/drawing/2014/main" id="{73716F71-AFDE-0CFC-71E6-DB6F0D407A4B}"/>
                </a:ext>
              </a:extLst>
            </p:cNvPr>
            <p:cNvSpPr txBox="1">
              <a:spLocks noChangeArrowheads="1"/>
            </p:cNvSpPr>
            <p:nvPr/>
          </p:nvSpPr>
          <p:spPr bwMode="auto">
            <a:xfrm>
              <a:off x="1719962" y="1543169"/>
              <a:ext cx="675668"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23:50</a:t>
              </a:r>
            </a:p>
          </p:txBody>
        </p:sp>
        <p:sp>
          <p:nvSpPr>
            <p:cNvPr id="33" name="TextBox 32">
              <a:extLst>
                <a:ext uri="{FF2B5EF4-FFF2-40B4-BE49-F238E27FC236}">
                  <a16:creationId xmlns:a16="http://schemas.microsoft.com/office/drawing/2014/main" id="{5839D824-3A27-6498-BB37-2777EAB760FE}"/>
                </a:ext>
              </a:extLst>
            </p:cNvPr>
            <p:cNvSpPr txBox="1">
              <a:spLocks noChangeArrowheads="1"/>
            </p:cNvSpPr>
            <p:nvPr/>
          </p:nvSpPr>
          <p:spPr bwMode="auto">
            <a:xfrm>
              <a:off x="2654245" y="1543169"/>
              <a:ext cx="675668"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10:20</a:t>
              </a:r>
            </a:p>
          </p:txBody>
        </p:sp>
        <p:sp>
          <p:nvSpPr>
            <p:cNvPr id="34" name="TextBox 33">
              <a:extLst>
                <a:ext uri="{FF2B5EF4-FFF2-40B4-BE49-F238E27FC236}">
                  <a16:creationId xmlns:a16="http://schemas.microsoft.com/office/drawing/2014/main" id="{AD1BFCA3-6D25-4F9E-0186-23FFF4E9C8B2}"/>
                </a:ext>
              </a:extLst>
            </p:cNvPr>
            <p:cNvSpPr txBox="1">
              <a:spLocks noChangeArrowheads="1"/>
            </p:cNvSpPr>
            <p:nvPr/>
          </p:nvSpPr>
          <p:spPr bwMode="auto">
            <a:xfrm>
              <a:off x="3603441" y="1543169"/>
              <a:ext cx="675668"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14:30</a:t>
              </a:r>
            </a:p>
          </p:txBody>
        </p:sp>
        <p:grpSp>
          <p:nvGrpSpPr>
            <p:cNvPr id="43" name="Group 42">
              <a:extLst>
                <a:ext uri="{FF2B5EF4-FFF2-40B4-BE49-F238E27FC236}">
                  <a16:creationId xmlns:a16="http://schemas.microsoft.com/office/drawing/2014/main" id="{F4A4AFFC-976A-DAFF-C859-014BDA6FC089}"/>
                </a:ext>
              </a:extLst>
            </p:cNvPr>
            <p:cNvGrpSpPr/>
            <p:nvPr/>
          </p:nvGrpSpPr>
          <p:grpSpPr>
            <a:xfrm>
              <a:off x="1069034" y="1632064"/>
              <a:ext cx="5053023" cy="4076140"/>
              <a:chOff x="986491" y="1604838"/>
              <a:chExt cx="5217248" cy="4506409"/>
            </a:xfrm>
          </p:grpSpPr>
          <p:sp>
            <p:nvSpPr>
              <p:cNvPr id="24" name="TextBox 23">
                <a:extLst>
                  <a:ext uri="{FF2B5EF4-FFF2-40B4-BE49-F238E27FC236}">
                    <a16:creationId xmlns:a16="http://schemas.microsoft.com/office/drawing/2014/main" id="{13E695E1-9F2D-9CAA-871F-AB87EA37BDB7}"/>
                  </a:ext>
                </a:extLst>
              </p:cNvPr>
              <p:cNvSpPr txBox="1">
                <a:spLocks noChangeArrowheads="1"/>
              </p:cNvSpPr>
              <p:nvPr/>
            </p:nvSpPr>
            <p:spPr bwMode="auto">
              <a:xfrm>
                <a:off x="1812555" y="3296387"/>
                <a:ext cx="253620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2800">
                    <a:solidFill>
                      <a:schemeClr val="bg1"/>
                    </a:solidFill>
                    <a:latin typeface="Helvetica" panose="020B0604020202020204" pitchFamily="34" charset="0"/>
                    <a:cs typeface="Helvetica" panose="020B0604020202020204" pitchFamily="34" charset="0"/>
                  </a:rPr>
                  <a:t>thermal effects</a:t>
                </a:r>
              </a:p>
            </p:txBody>
          </p:sp>
          <p:sp>
            <p:nvSpPr>
              <p:cNvPr id="25" name="TextBox 24">
                <a:extLst>
                  <a:ext uri="{FF2B5EF4-FFF2-40B4-BE49-F238E27FC236}">
                    <a16:creationId xmlns:a16="http://schemas.microsoft.com/office/drawing/2014/main" id="{77DB5EBF-CE7A-6DFD-CEC8-D43AB33F3A3F}"/>
                  </a:ext>
                </a:extLst>
              </p:cNvPr>
              <p:cNvSpPr txBox="1">
                <a:spLocks noChangeArrowheads="1"/>
              </p:cNvSpPr>
              <p:nvPr/>
            </p:nvSpPr>
            <p:spPr bwMode="auto">
              <a:xfrm>
                <a:off x="1856032" y="1604838"/>
                <a:ext cx="4347707" cy="2677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2800">
                    <a:solidFill>
                      <a:schemeClr val="bg1"/>
                    </a:solidFill>
                    <a:latin typeface="Helvetica" panose="020B0604020202020204" pitchFamily="34" charset="0"/>
                    <a:cs typeface="Helvetica" panose="020B0604020202020204" pitchFamily="34" charset="0"/>
                  </a:rPr>
                  <a:t>magnetic field errors - including power </a:t>
                </a:r>
              </a:p>
              <a:p>
                <a:pPr eaLnBrk="1" hangingPunct="1"/>
                <a:r>
                  <a:rPr lang="en-US" altLang="en-US" sz="2800">
                    <a:solidFill>
                      <a:schemeClr val="bg1"/>
                    </a:solidFill>
                    <a:latin typeface="Helvetica" panose="020B0604020202020204" pitchFamily="34" charset="0"/>
                    <a:cs typeface="Helvetica" panose="020B0604020202020204" pitchFamily="34" charset="0"/>
                  </a:rPr>
                  <a:t>   supply variations, bit limitations,  response</a:t>
                </a:r>
              </a:p>
              <a:p>
                <a:pPr eaLnBrk="1" hangingPunct="1"/>
                <a:r>
                  <a:rPr lang="en-US" altLang="en-US" sz="2800">
                    <a:solidFill>
                      <a:schemeClr val="bg1"/>
                    </a:solidFill>
                    <a:latin typeface="Helvetica" panose="020B0604020202020204" pitchFamily="34" charset="0"/>
                    <a:cs typeface="Helvetica" panose="020B0604020202020204" pitchFamily="34" charset="0"/>
                  </a:rPr>
                  <a:t>   time and magnet alignment errors</a:t>
                </a:r>
              </a:p>
            </p:txBody>
          </p:sp>
          <p:pic>
            <p:nvPicPr>
              <p:cNvPr id="26" name="Picture 25" descr="zzzzz.jpg">
                <a:extLst>
                  <a:ext uri="{FF2B5EF4-FFF2-40B4-BE49-F238E27FC236}">
                    <a16:creationId xmlns:a16="http://schemas.microsoft.com/office/drawing/2014/main" id="{2A52190D-F6AC-0E79-6C5B-2CE30D6447C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6491" y="1779074"/>
                <a:ext cx="1543436" cy="3981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Picture 26" descr="zzzzz.jpg">
                <a:extLst>
                  <a:ext uri="{FF2B5EF4-FFF2-40B4-BE49-F238E27FC236}">
                    <a16:creationId xmlns:a16="http://schemas.microsoft.com/office/drawing/2014/main" id="{04F78478-E77B-FA8C-6A84-17B037D3573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508188" y="1779074"/>
                <a:ext cx="913018" cy="394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Picture 27" descr="zzzzz.jpg">
                <a:extLst>
                  <a:ext uri="{FF2B5EF4-FFF2-40B4-BE49-F238E27FC236}">
                    <a16:creationId xmlns:a16="http://schemas.microsoft.com/office/drawing/2014/main" id="{8E8AC081-B664-692E-45E6-A00C3AD60037}"/>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3421207" y="1779074"/>
                <a:ext cx="956495" cy="394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9" name="Picture 28" descr="zzzzz.jpg">
                <a:extLst>
                  <a:ext uri="{FF2B5EF4-FFF2-40B4-BE49-F238E27FC236}">
                    <a16:creationId xmlns:a16="http://schemas.microsoft.com/office/drawing/2014/main" id="{2D5E753C-D5B6-D9C5-712E-51F88DA4E856}"/>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377702" y="1779074"/>
                <a:ext cx="869541" cy="39493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 name="Picture 29" descr="zzzzz.jpg">
                <a:extLst>
                  <a:ext uri="{FF2B5EF4-FFF2-40B4-BE49-F238E27FC236}">
                    <a16:creationId xmlns:a16="http://schemas.microsoft.com/office/drawing/2014/main" id="{435157F8-77A7-43E7-B830-EDFF1140F464}"/>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5247244" y="1742380"/>
                <a:ext cx="956495" cy="39737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 name="TextBox 34">
                <a:extLst>
                  <a:ext uri="{FF2B5EF4-FFF2-40B4-BE49-F238E27FC236}">
                    <a16:creationId xmlns:a16="http://schemas.microsoft.com/office/drawing/2014/main" id="{4E55D721-B326-8C6A-0070-00CB6ED4073A}"/>
                  </a:ext>
                </a:extLst>
              </p:cNvPr>
              <p:cNvSpPr txBox="1">
                <a:spLocks noChangeArrowheads="1"/>
              </p:cNvSpPr>
              <p:nvPr/>
            </p:nvSpPr>
            <p:spPr bwMode="auto">
              <a:xfrm>
                <a:off x="3304362" y="5702929"/>
                <a:ext cx="958634" cy="408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800" dirty="0">
                    <a:latin typeface="Helvetica" panose="020B0604020202020204" pitchFamily="34" charset="0"/>
                    <a:cs typeface="Helvetica" panose="020B0604020202020204" pitchFamily="34" charset="0"/>
                  </a:rPr>
                  <a:t>time [s]</a:t>
                </a:r>
              </a:p>
            </p:txBody>
          </p:sp>
          <p:cxnSp>
            <p:nvCxnSpPr>
              <p:cNvPr id="36" name="Straight Arrow Connector 35">
                <a:extLst>
                  <a:ext uri="{FF2B5EF4-FFF2-40B4-BE49-F238E27FC236}">
                    <a16:creationId xmlns:a16="http://schemas.microsoft.com/office/drawing/2014/main" id="{4AB37259-684B-121C-6524-D386D448C4FC}"/>
                  </a:ext>
                </a:extLst>
              </p:cNvPr>
              <p:cNvCxnSpPr/>
              <p:nvPr/>
            </p:nvCxnSpPr>
            <p:spPr>
              <a:xfrm flipH="1">
                <a:off x="1632241" y="2940653"/>
                <a:ext cx="304339" cy="580789"/>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a:extLst>
                  <a:ext uri="{FF2B5EF4-FFF2-40B4-BE49-F238E27FC236}">
                    <a16:creationId xmlns:a16="http://schemas.microsoft.com/office/drawing/2014/main" id="{61CDE69D-C854-B751-8AB0-B6EBBC30D02B}"/>
                  </a:ext>
                </a:extLst>
              </p:cNvPr>
              <p:cNvCxnSpPr/>
              <p:nvPr/>
            </p:nvCxnSpPr>
            <p:spPr>
              <a:xfrm>
                <a:off x="2247326" y="3811837"/>
                <a:ext cx="0" cy="522710"/>
              </a:xfrm>
              <a:prstGeom prst="straightConnector1">
                <a:avLst/>
              </a:prstGeom>
              <a:ln w="28575">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8" name="TextBox 37">
                <a:extLst>
                  <a:ext uri="{FF2B5EF4-FFF2-40B4-BE49-F238E27FC236}">
                    <a16:creationId xmlns:a16="http://schemas.microsoft.com/office/drawing/2014/main" id="{5D89C58F-BFAD-AD7A-33AD-88767392FEB3}"/>
                  </a:ext>
                </a:extLst>
              </p:cNvPr>
              <p:cNvSpPr txBox="1">
                <a:spLocks noChangeArrowheads="1"/>
              </p:cNvSpPr>
              <p:nvPr/>
            </p:nvSpPr>
            <p:spPr bwMode="auto">
              <a:xfrm>
                <a:off x="1711633" y="2383888"/>
                <a:ext cx="1289135" cy="5520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acceleration</a:t>
                </a:r>
              </a:p>
              <a:p>
                <a:pPr eaLnBrk="1" hangingPunct="1"/>
                <a:r>
                  <a:rPr lang="en-US" altLang="en-US" sz="1600">
                    <a:latin typeface="Helvetica" panose="020B0604020202020204" pitchFamily="34" charset="0"/>
                    <a:cs typeface="Helvetica" panose="020B0604020202020204" pitchFamily="34" charset="0"/>
                  </a:rPr>
                  <a:t>start</a:t>
                </a:r>
              </a:p>
            </p:txBody>
          </p:sp>
          <p:sp>
            <p:nvSpPr>
              <p:cNvPr id="39" name="TextBox 38">
                <a:extLst>
                  <a:ext uri="{FF2B5EF4-FFF2-40B4-BE49-F238E27FC236}">
                    <a16:creationId xmlns:a16="http://schemas.microsoft.com/office/drawing/2014/main" id="{E5E682E8-7D61-0912-9EFA-B0C9FF070570}"/>
                  </a:ext>
                </a:extLst>
              </p:cNvPr>
              <p:cNvSpPr txBox="1">
                <a:spLocks noChangeArrowheads="1"/>
              </p:cNvSpPr>
              <p:nvPr/>
            </p:nvSpPr>
            <p:spPr bwMode="auto">
              <a:xfrm>
                <a:off x="2029941" y="3463364"/>
                <a:ext cx="526106" cy="319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end</a:t>
                </a:r>
              </a:p>
            </p:txBody>
          </p:sp>
        </p:grpSp>
        <p:sp>
          <p:nvSpPr>
            <p:cNvPr id="31" name="TextBox 30">
              <a:extLst>
                <a:ext uri="{FF2B5EF4-FFF2-40B4-BE49-F238E27FC236}">
                  <a16:creationId xmlns:a16="http://schemas.microsoft.com/office/drawing/2014/main" id="{44F8EADE-D541-896D-BECA-722E00E0AE72}"/>
                </a:ext>
              </a:extLst>
            </p:cNvPr>
            <p:cNvSpPr txBox="1">
              <a:spLocks noChangeArrowheads="1"/>
            </p:cNvSpPr>
            <p:nvPr/>
          </p:nvSpPr>
          <p:spPr bwMode="auto">
            <a:xfrm>
              <a:off x="474561" y="1539435"/>
              <a:ext cx="1219570"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time of day:</a:t>
              </a:r>
            </a:p>
          </p:txBody>
        </p:sp>
        <p:sp>
          <p:nvSpPr>
            <p:cNvPr id="45" name="TextBox 15">
              <a:extLst>
                <a:ext uri="{FF2B5EF4-FFF2-40B4-BE49-F238E27FC236}">
                  <a16:creationId xmlns:a16="http://schemas.microsoft.com/office/drawing/2014/main" id="{7AAF81E7-3EFC-AA7E-A1F2-090507132CAB}"/>
                </a:ext>
              </a:extLst>
            </p:cNvPr>
            <p:cNvSpPr txBox="1">
              <a:spLocks noChangeArrowheads="1"/>
            </p:cNvSpPr>
            <p:nvPr/>
          </p:nvSpPr>
          <p:spPr bwMode="auto">
            <a:xfrm rot="5400000" flipH="1">
              <a:off x="6985595" y="3925339"/>
              <a:ext cx="782648" cy="3278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600">
                  <a:latin typeface="Helvetica" panose="020B0604020202020204" pitchFamily="34" charset="0"/>
                  <a:cs typeface="Helvetica" panose="020B0604020202020204" pitchFamily="34" charset="0"/>
                </a:rPr>
                <a:t>start </a:t>
              </a:r>
            </a:p>
          </p:txBody>
        </p:sp>
        <p:sp>
          <p:nvSpPr>
            <p:cNvPr id="46" name="TextBox 45">
              <a:extLst>
                <a:ext uri="{FF2B5EF4-FFF2-40B4-BE49-F238E27FC236}">
                  <a16:creationId xmlns:a16="http://schemas.microsoft.com/office/drawing/2014/main" id="{0B616087-5161-7B92-1B93-2742FE364287}"/>
                </a:ext>
              </a:extLst>
            </p:cNvPr>
            <p:cNvSpPr txBox="1">
              <a:spLocks noChangeArrowheads="1"/>
            </p:cNvSpPr>
            <p:nvPr/>
          </p:nvSpPr>
          <p:spPr bwMode="auto">
            <a:xfrm>
              <a:off x="7540868" y="5310216"/>
              <a:ext cx="2877004"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a:latin typeface="Helvetica" panose="020B0604020202020204" pitchFamily="34" charset="0"/>
                  <a:cs typeface="Helvetica" panose="020B0604020202020204" pitchFamily="34" charset="0"/>
                </a:rPr>
                <a:t>time [s]</a:t>
              </a:r>
            </a:p>
          </p:txBody>
        </p:sp>
        <p:sp>
          <p:nvSpPr>
            <p:cNvPr id="48" name="TextBox 2">
              <a:extLst>
                <a:ext uri="{FF2B5EF4-FFF2-40B4-BE49-F238E27FC236}">
                  <a16:creationId xmlns:a16="http://schemas.microsoft.com/office/drawing/2014/main" id="{A26B2484-B93F-E3AB-E1D7-4FC0F2E80F4D}"/>
                </a:ext>
              </a:extLst>
            </p:cNvPr>
            <p:cNvSpPr txBox="1">
              <a:spLocks noChangeArrowheads="1"/>
            </p:cNvSpPr>
            <p:nvPr/>
          </p:nvSpPr>
          <p:spPr bwMode="auto">
            <a:xfrm>
              <a:off x="5208469" y="1850947"/>
              <a:ext cx="829370" cy="264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a:latin typeface="Helvetica" panose="020B0604020202020204" pitchFamily="34" charset="0"/>
                  <a:cs typeface="Helvetica" panose="020B0604020202020204" pitchFamily="34" charset="0"/>
                </a:rPr>
                <a:t>Run-09</a:t>
              </a:r>
            </a:p>
          </p:txBody>
        </p:sp>
        <p:sp>
          <p:nvSpPr>
            <p:cNvPr id="42" name="TextBox 41">
              <a:extLst>
                <a:ext uri="{FF2B5EF4-FFF2-40B4-BE49-F238E27FC236}">
                  <a16:creationId xmlns:a16="http://schemas.microsoft.com/office/drawing/2014/main" id="{A2E363BD-7DFE-4051-A9C1-C58200EAEA65}"/>
                </a:ext>
              </a:extLst>
            </p:cNvPr>
            <p:cNvSpPr txBox="1">
              <a:spLocks noChangeArrowheads="1"/>
            </p:cNvSpPr>
            <p:nvPr/>
          </p:nvSpPr>
          <p:spPr bwMode="auto">
            <a:xfrm rot="16200000">
              <a:off x="475652" y="3292934"/>
              <a:ext cx="1354239"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err="1">
                  <a:latin typeface="Helvetica" panose="020B0604020202020204" pitchFamily="34" charset="0"/>
                  <a:cs typeface="Helvetica" panose="020B0604020202020204" pitchFamily="34" charset="0"/>
                </a:rPr>
                <a:t>y</a:t>
              </a:r>
              <a:r>
                <a:rPr lang="en-US" altLang="en-US" sz="1800" baseline="-25000" dirty="0" err="1">
                  <a:latin typeface="Helvetica" panose="020B0604020202020204" pitchFamily="34" charset="0"/>
                  <a:cs typeface="Helvetica" panose="020B0604020202020204" pitchFamily="34" charset="0"/>
                </a:rPr>
                <a:t>rms</a:t>
              </a:r>
              <a:r>
                <a:rPr lang="en-US" altLang="en-US" sz="1800" dirty="0">
                  <a:latin typeface="Helvetica" panose="020B0604020202020204" pitchFamily="34" charset="0"/>
                  <a:cs typeface="Helvetica" panose="020B0604020202020204" pitchFamily="34" charset="0"/>
                </a:rPr>
                <a:t> (</a:t>
              </a:r>
              <a:r>
                <a:rPr lang="en-US" altLang="en-US" sz="1800" dirty="0">
                  <a:latin typeface="Symbol" panose="05050102010706020507" pitchFamily="18" charset="2"/>
                  <a:cs typeface="Helvetica" panose="020B0604020202020204" pitchFamily="34" charset="0"/>
                </a:rPr>
                <a:t>m</a:t>
              </a:r>
              <a:r>
                <a:rPr lang="en-US" altLang="en-US" sz="1800" dirty="0">
                  <a:latin typeface="Helvetica" panose="020B0604020202020204" pitchFamily="34" charset="0"/>
                  <a:cs typeface="Helvetica" panose="020B0604020202020204" pitchFamily="34" charset="0"/>
                </a:rPr>
                <a:t>m)</a:t>
              </a:r>
            </a:p>
          </p:txBody>
        </p:sp>
        <p:sp>
          <p:nvSpPr>
            <p:cNvPr id="44" name="TextBox 43">
              <a:extLst>
                <a:ext uri="{FF2B5EF4-FFF2-40B4-BE49-F238E27FC236}">
                  <a16:creationId xmlns:a16="http://schemas.microsoft.com/office/drawing/2014/main" id="{C26A1DE3-6EDD-F296-2DB1-BD7FDD0DEE64}"/>
                </a:ext>
              </a:extLst>
            </p:cNvPr>
            <p:cNvSpPr txBox="1">
              <a:spLocks noChangeArrowheads="1"/>
            </p:cNvSpPr>
            <p:nvPr/>
          </p:nvSpPr>
          <p:spPr bwMode="auto">
            <a:xfrm rot="16200000">
              <a:off x="5846678" y="2326613"/>
              <a:ext cx="1354239"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err="1">
                  <a:latin typeface="Helvetica" panose="020B0604020202020204" pitchFamily="34" charset="0"/>
                  <a:cs typeface="Helvetica" panose="020B0604020202020204" pitchFamily="34" charset="0"/>
                </a:rPr>
                <a:t>y</a:t>
              </a:r>
              <a:r>
                <a:rPr lang="en-US" altLang="en-US" sz="1800" baseline="-25000" dirty="0" err="1">
                  <a:latin typeface="Helvetica" panose="020B0604020202020204" pitchFamily="34" charset="0"/>
                  <a:cs typeface="Helvetica" panose="020B0604020202020204" pitchFamily="34" charset="0"/>
                </a:rPr>
                <a:t>rms</a:t>
              </a:r>
              <a:r>
                <a:rPr lang="en-US" altLang="en-US" sz="1800" dirty="0">
                  <a:latin typeface="Helvetica" panose="020B0604020202020204" pitchFamily="34" charset="0"/>
                  <a:cs typeface="Helvetica" panose="020B0604020202020204" pitchFamily="34" charset="0"/>
                </a:rPr>
                <a:t> (</a:t>
              </a:r>
              <a:r>
                <a:rPr lang="en-US" altLang="en-US" sz="1800" dirty="0">
                  <a:latin typeface="Symbol" panose="05050102010706020507" pitchFamily="18" charset="2"/>
                  <a:cs typeface="Helvetica" panose="020B0604020202020204" pitchFamily="34" charset="0"/>
                </a:rPr>
                <a:t>m</a:t>
              </a:r>
              <a:r>
                <a:rPr lang="en-US" altLang="en-US" sz="1800" dirty="0">
                  <a:latin typeface="Helvetica" panose="020B0604020202020204" pitchFamily="34" charset="0"/>
                  <a:cs typeface="Helvetica" panose="020B0604020202020204" pitchFamily="34" charset="0"/>
                </a:rPr>
                <a:t>m)</a:t>
              </a:r>
            </a:p>
          </p:txBody>
        </p:sp>
        <p:sp>
          <p:nvSpPr>
            <p:cNvPr id="50" name="TextBox 49">
              <a:extLst>
                <a:ext uri="{FF2B5EF4-FFF2-40B4-BE49-F238E27FC236}">
                  <a16:creationId xmlns:a16="http://schemas.microsoft.com/office/drawing/2014/main" id="{13198D59-876C-5EFF-5A65-83B85C721950}"/>
                </a:ext>
              </a:extLst>
            </p:cNvPr>
            <p:cNvSpPr txBox="1">
              <a:spLocks noChangeArrowheads="1"/>
            </p:cNvSpPr>
            <p:nvPr/>
          </p:nvSpPr>
          <p:spPr bwMode="auto">
            <a:xfrm rot="16200000">
              <a:off x="5934251" y="4152078"/>
              <a:ext cx="1354239"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err="1">
                  <a:latin typeface="Helvetica" panose="020B0604020202020204" pitchFamily="34" charset="0"/>
                  <a:cs typeface="Helvetica" panose="020B0604020202020204" pitchFamily="34" charset="0"/>
                </a:rPr>
                <a:t>y</a:t>
              </a:r>
              <a:r>
                <a:rPr lang="en-US" altLang="en-US" sz="1800" baseline="-25000" dirty="0" err="1">
                  <a:latin typeface="Helvetica" panose="020B0604020202020204" pitchFamily="34" charset="0"/>
                  <a:cs typeface="Helvetica" panose="020B0604020202020204" pitchFamily="34" charset="0"/>
                </a:rPr>
                <a:t>rms</a:t>
              </a:r>
              <a:r>
                <a:rPr lang="en-US" altLang="en-US" sz="1800" dirty="0">
                  <a:latin typeface="Helvetica" panose="020B0604020202020204" pitchFamily="34" charset="0"/>
                  <a:cs typeface="Helvetica" panose="020B0604020202020204" pitchFamily="34" charset="0"/>
                </a:rPr>
                <a:t> (</a:t>
              </a:r>
              <a:r>
                <a:rPr lang="en-US" altLang="en-US" sz="1800" dirty="0">
                  <a:latin typeface="Symbol" panose="05050102010706020507" pitchFamily="18" charset="2"/>
                  <a:cs typeface="Helvetica" panose="020B0604020202020204" pitchFamily="34" charset="0"/>
                </a:rPr>
                <a:t>m</a:t>
              </a:r>
              <a:r>
                <a:rPr lang="en-US" altLang="en-US" sz="1800" dirty="0">
                  <a:latin typeface="Helvetica" panose="020B0604020202020204" pitchFamily="34" charset="0"/>
                  <a:cs typeface="Helvetica" panose="020B0604020202020204" pitchFamily="34" charset="0"/>
                </a:rPr>
                <a:t>m)</a:t>
              </a:r>
            </a:p>
          </p:txBody>
        </p:sp>
      </p:grpSp>
      <p:sp>
        <p:nvSpPr>
          <p:cNvPr id="52" name="TextBox 51">
            <a:extLst>
              <a:ext uri="{FF2B5EF4-FFF2-40B4-BE49-F238E27FC236}">
                <a16:creationId xmlns:a16="http://schemas.microsoft.com/office/drawing/2014/main" id="{5536A974-D287-356E-59CA-E784F5F69A14}"/>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8599408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a:spLocks noChangeArrowheads="1"/>
          </p:cNvSpPr>
          <p:nvPr/>
        </p:nvSpPr>
        <p:spPr bwMode="auto">
          <a:xfrm>
            <a:off x="253637" y="3671637"/>
            <a:ext cx="180746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600" dirty="0">
                <a:latin typeface="Helvetica" panose="020B0604020202020204" pitchFamily="34" charset="0"/>
                <a:cs typeface="Helvetica" panose="020B0604020202020204" pitchFamily="34" charset="0"/>
              </a:rPr>
              <a:t>measured orbit response matrix,</a:t>
            </a:r>
          </a:p>
          <a:p>
            <a:pPr eaLnBrk="1" hangingPunct="1"/>
            <a:r>
              <a:rPr lang="en-US" altLang="en-US" sz="1600" dirty="0">
                <a:latin typeface="Helvetica" panose="020B0604020202020204" pitchFamily="34" charset="0"/>
                <a:cs typeface="Helvetica" panose="020B0604020202020204" pitchFamily="34" charset="0"/>
              </a:rPr>
              <a:t>courtesy</a:t>
            </a:r>
          </a:p>
          <a:p>
            <a:pPr eaLnBrk="1" hangingPunct="1"/>
            <a:r>
              <a:rPr lang="en-US" altLang="en-US" sz="1600" dirty="0">
                <a:latin typeface="Helvetica" panose="020B0604020202020204" pitchFamily="34" charset="0"/>
                <a:cs typeface="Helvetica" panose="020B0604020202020204" pitchFamily="34" charset="0"/>
              </a:rPr>
              <a:t>T. Summers</a:t>
            </a:r>
          </a:p>
          <a:p>
            <a:pPr eaLnBrk="1" hangingPunct="1"/>
            <a:r>
              <a:rPr lang="en-US" altLang="en-US" sz="1600" dirty="0">
                <a:latin typeface="Helvetica" panose="020B0604020202020204" pitchFamily="34" charset="0"/>
                <a:cs typeface="Helvetica" panose="020B0604020202020204" pitchFamily="34" charset="0"/>
              </a:rPr>
              <a:t>(Run-10)</a:t>
            </a:r>
          </a:p>
        </p:txBody>
      </p:sp>
      <p:sp>
        <p:nvSpPr>
          <p:cNvPr id="22" name="TextBox 21"/>
          <p:cNvSpPr txBox="1">
            <a:spLocks noChangeArrowheads="1"/>
          </p:cNvSpPr>
          <p:nvPr/>
        </p:nvSpPr>
        <p:spPr bwMode="auto">
          <a:xfrm>
            <a:off x="255222" y="1720575"/>
            <a:ext cx="166442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600" dirty="0">
                <a:latin typeface="Helvetica" panose="020B0604020202020204" pitchFamily="34" charset="0"/>
                <a:cs typeface="Helvetica" panose="020B0604020202020204" pitchFamily="34" charset="0"/>
              </a:rPr>
              <a:t>local skew quad strengths, courtesy</a:t>
            </a:r>
          </a:p>
          <a:p>
            <a:pPr eaLnBrk="1" hangingPunct="1"/>
            <a:r>
              <a:rPr lang="en-US" altLang="en-US" sz="1600" dirty="0">
                <a:latin typeface="Helvetica" panose="020B0604020202020204" pitchFamily="34" charset="0"/>
                <a:cs typeface="Helvetica" panose="020B0604020202020204" pitchFamily="34" charset="0"/>
              </a:rPr>
              <a:t>A. Marusic (Run-12)  </a:t>
            </a:r>
          </a:p>
          <a:p>
            <a:pPr eaLnBrk="1" hangingPunct="1"/>
            <a:endParaRPr lang="en-US" altLang="en-US" sz="1600" dirty="0">
              <a:latin typeface="Helvetica" panose="020B0604020202020204" pitchFamily="34" charset="0"/>
              <a:cs typeface="Helvetica"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23748" y="3717644"/>
            <a:ext cx="4236900" cy="2198572"/>
          </a:xfrm>
          <a:prstGeom prst="rect">
            <a:avLst/>
          </a:prstGeom>
          <a:ln w="19050">
            <a:solidFill>
              <a:schemeClr val="tx1"/>
            </a:solidFill>
          </a:ln>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75273" y="3730204"/>
            <a:ext cx="4117952" cy="2186011"/>
          </a:xfrm>
          <a:prstGeom prst="rect">
            <a:avLst/>
          </a:prstGeom>
          <a:ln w="19050">
            <a:solidFill>
              <a:schemeClr val="tx1"/>
            </a:solidFill>
          </a:ln>
        </p:spPr>
      </p:pic>
      <p:sp>
        <p:nvSpPr>
          <p:cNvPr id="7" name="TextBox 5"/>
          <p:cNvSpPr txBox="1">
            <a:spLocks noChangeArrowheads="1"/>
          </p:cNvSpPr>
          <p:nvPr/>
        </p:nvSpPr>
        <p:spPr bwMode="auto">
          <a:xfrm>
            <a:off x="3477148" y="5471004"/>
            <a:ext cx="729701" cy="2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a:latin typeface="Helvetica" panose="020B0604020202020204" pitchFamily="34" charset="0"/>
                <a:cs typeface="Helvetica" panose="020B0604020202020204" pitchFamily="34" charset="0"/>
              </a:rPr>
              <a:t>x-BPM</a:t>
            </a:r>
          </a:p>
        </p:txBody>
      </p:sp>
      <p:sp>
        <p:nvSpPr>
          <p:cNvPr id="8" name="TextBox 5"/>
          <p:cNvSpPr txBox="1">
            <a:spLocks noChangeArrowheads="1"/>
          </p:cNvSpPr>
          <p:nvPr/>
        </p:nvSpPr>
        <p:spPr bwMode="auto">
          <a:xfrm>
            <a:off x="4935962" y="5402975"/>
            <a:ext cx="729701" cy="2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a:latin typeface="Helvetica" panose="020B0604020202020204" pitchFamily="34" charset="0"/>
                <a:cs typeface="Helvetica" panose="020B0604020202020204" pitchFamily="34" charset="0"/>
              </a:rPr>
              <a:t>y-BPM</a:t>
            </a:r>
          </a:p>
        </p:txBody>
      </p:sp>
      <p:sp>
        <p:nvSpPr>
          <p:cNvPr id="9" name="TextBox 5"/>
          <p:cNvSpPr txBox="1">
            <a:spLocks noChangeArrowheads="1"/>
          </p:cNvSpPr>
          <p:nvPr/>
        </p:nvSpPr>
        <p:spPr bwMode="auto">
          <a:xfrm>
            <a:off x="2103881" y="5274024"/>
            <a:ext cx="739404" cy="2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a:latin typeface="Helvetica" panose="020B0604020202020204" pitchFamily="34" charset="0"/>
                <a:cs typeface="Helvetica" panose="020B0604020202020204" pitchFamily="34" charset="0"/>
              </a:rPr>
              <a:t>x-COR</a:t>
            </a:r>
          </a:p>
        </p:txBody>
      </p:sp>
      <p:sp>
        <p:nvSpPr>
          <p:cNvPr id="10" name="TextBox 5"/>
          <p:cNvSpPr txBox="1">
            <a:spLocks noChangeArrowheads="1"/>
          </p:cNvSpPr>
          <p:nvPr/>
        </p:nvSpPr>
        <p:spPr bwMode="auto">
          <a:xfrm>
            <a:off x="1887628" y="4642526"/>
            <a:ext cx="739404" cy="2149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a:latin typeface="Helvetica" panose="020B0604020202020204" pitchFamily="34" charset="0"/>
                <a:cs typeface="Helvetica" panose="020B0604020202020204" pitchFamily="34" charset="0"/>
              </a:rPr>
              <a:t>y-COR</a:t>
            </a:r>
          </a:p>
        </p:txBody>
      </p:sp>
      <p:sp>
        <p:nvSpPr>
          <p:cNvPr id="11" name="TextBox 5"/>
          <p:cNvSpPr txBox="1">
            <a:spLocks noChangeArrowheads="1"/>
          </p:cNvSpPr>
          <p:nvPr/>
        </p:nvSpPr>
        <p:spPr bwMode="auto">
          <a:xfrm>
            <a:off x="3477148" y="5206820"/>
            <a:ext cx="525928"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12</a:t>
            </a:r>
          </a:p>
        </p:txBody>
      </p:sp>
      <p:sp>
        <p:nvSpPr>
          <p:cNvPr id="12" name="TextBox 5"/>
          <p:cNvSpPr txBox="1">
            <a:spLocks noChangeArrowheads="1"/>
          </p:cNvSpPr>
          <p:nvPr/>
        </p:nvSpPr>
        <p:spPr bwMode="auto">
          <a:xfrm>
            <a:off x="2951219" y="4000386"/>
            <a:ext cx="525928"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14</a:t>
            </a:r>
          </a:p>
        </p:txBody>
      </p:sp>
      <p:sp>
        <p:nvSpPr>
          <p:cNvPr id="13" name="TextBox 5"/>
          <p:cNvSpPr txBox="1">
            <a:spLocks noChangeArrowheads="1"/>
          </p:cNvSpPr>
          <p:nvPr/>
        </p:nvSpPr>
        <p:spPr bwMode="auto">
          <a:xfrm>
            <a:off x="5009078" y="5101110"/>
            <a:ext cx="525928"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32</a:t>
            </a:r>
          </a:p>
        </p:txBody>
      </p:sp>
      <p:sp>
        <p:nvSpPr>
          <p:cNvPr id="14" name="TextBox 5"/>
          <p:cNvSpPr txBox="1">
            <a:spLocks noChangeArrowheads="1"/>
          </p:cNvSpPr>
          <p:nvPr/>
        </p:nvSpPr>
        <p:spPr bwMode="auto">
          <a:xfrm>
            <a:off x="4770579" y="3824094"/>
            <a:ext cx="525928"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34</a:t>
            </a:r>
          </a:p>
        </p:txBody>
      </p:sp>
      <p:sp>
        <p:nvSpPr>
          <p:cNvPr id="16" name="TextBox 5"/>
          <p:cNvSpPr txBox="1">
            <a:spLocks noChangeArrowheads="1"/>
          </p:cNvSpPr>
          <p:nvPr/>
        </p:nvSpPr>
        <p:spPr bwMode="auto">
          <a:xfrm>
            <a:off x="6975560" y="4000386"/>
            <a:ext cx="1084524"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14</a:t>
            </a:r>
            <a:r>
              <a:rPr lang="en-US" altLang="en-US" sz="1800">
                <a:solidFill>
                  <a:srgbClr val="FF0000"/>
                </a:solidFill>
                <a:latin typeface="Helvetica" panose="020B0604020202020204" pitchFamily="34" charset="0"/>
                <a:cs typeface="Helvetica" panose="020B0604020202020204" pitchFamily="34" charset="0"/>
              </a:rPr>
              <a:t>’s ~ 0</a:t>
            </a:r>
          </a:p>
        </p:txBody>
      </p:sp>
      <p:sp>
        <p:nvSpPr>
          <p:cNvPr id="17" name="TextBox 5"/>
          <p:cNvSpPr txBox="1">
            <a:spLocks noChangeArrowheads="1"/>
          </p:cNvSpPr>
          <p:nvPr/>
        </p:nvSpPr>
        <p:spPr bwMode="auto">
          <a:xfrm>
            <a:off x="9144478" y="5151506"/>
            <a:ext cx="1084524" cy="257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800">
                <a:solidFill>
                  <a:srgbClr val="FF0000"/>
                </a:solidFill>
                <a:latin typeface="Helvetica" panose="020B0604020202020204" pitchFamily="34" charset="0"/>
                <a:cs typeface="Helvetica" panose="020B0604020202020204" pitchFamily="34" charset="0"/>
              </a:rPr>
              <a:t>R</a:t>
            </a:r>
            <a:r>
              <a:rPr lang="en-US" altLang="en-US" sz="1800" baseline="-25000">
                <a:solidFill>
                  <a:srgbClr val="FF0000"/>
                </a:solidFill>
                <a:latin typeface="Helvetica" panose="020B0604020202020204" pitchFamily="34" charset="0"/>
                <a:cs typeface="Helvetica" panose="020B0604020202020204" pitchFamily="34" charset="0"/>
              </a:rPr>
              <a:t>32</a:t>
            </a:r>
            <a:r>
              <a:rPr lang="en-US" altLang="en-US" sz="1800">
                <a:solidFill>
                  <a:srgbClr val="FF0000"/>
                </a:solidFill>
                <a:latin typeface="Helvetica" panose="020B0604020202020204" pitchFamily="34" charset="0"/>
                <a:cs typeface="Helvetica" panose="020B0604020202020204" pitchFamily="34" charset="0"/>
              </a:rPr>
              <a:t>’s ~ 0</a:t>
            </a:r>
          </a:p>
        </p:txBody>
      </p:sp>
      <p:pic>
        <p:nvPicPr>
          <p:cNvPr id="23" name="Picture 3" descr="zzzzz.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938427" y="1805534"/>
            <a:ext cx="4210983" cy="181562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24" name="Picture 4" descr="zzzzz.jpg"/>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208633" y="1798320"/>
            <a:ext cx="4210983" cy="181562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15" name="Rectangle 14"/>
          <p:cNvSpPr/>
          <p:nvPr/>
        </p:nvSpPr>
        <p:spPr>
          <a:xfrm flipV="1">
            <a:off x="3419470" y="1826798"/>
            <a:ext cx="2622050" cy="40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18" name="Rectangle 17">
            <a:extLst>
              <a:ext uri="{FF2B5EF4-FFF2-40B4-BE49-F238E27FC236}">
                <a16:creationId xmlns:a16="http://schemas.microsoft.com/office/drawing/2014/main" id="{9BEA7EC5-3C0B-A647-7E58-63726CC31007}"/>
              </a:ext>
            </a:extLst>
          </p:cNvPr>
          <p:cNvSpPr/>
          <p:nvPr/>
        </p:nvSpPr>
        <p:spPr>
          <a:xfrm flipV="1">
            <a:off x="7263330" y="1812415"/>
            <a:ext cx="2622050" cy="4068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25" name="TextBox 24">
            <a:extLst>
              <a:ext uri="{FF2B5EF4-FFF2-40B4-BE49-F238E27FC236}">
                <a16:creationId xmlns:a16="http://schemas.microsoft.com/office/drawing/2014/main" id="{DF7F7B25-D718-9CDA-48F2-79E706FE0FC7}"/>
              </a:ext>
            </a:extLst>
          </p:cNvPr>
          <p:cNvSpPr txBox="1"/>
          <p:nvPr/>
        </p:nvSpPr>
        <p:spPr>
          <a:xfrm>
            <a:off x="253637" y="18946"/>
            <a:ext cx="4248279"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Local and global coupling</a:t>
            </a:r>
          </a:p>
        </p:txBody>
      </p:sp>
      <p:sp>
        <p:nvSpPr>
          <p:cNvPr id="27" name="TextBox 26">
            <a:extLst>
              <a:ext uri="{FF2B5EF4-FFF2-40B4-BE49-F238E27FC236}">
                <a16:creationId xmlns:a16="http://schemas.microsoft.com/office/drawing/2014/main" id="{2CBDFD8D-1F0D-ED22-4413-CA46744542E8}"/>
              </a:ext>
            </a:extLst>
          </p:cNvPr>
          <p:cNvSpPr txBox="1"/>
          <p:nvPr/>
        </p:nvSpPr>
        <p:spPr>
          <a:xfrm>
            <a:off x="3238499" y="6063997"/>
            <a:ext cx="6531711" cy="369332"/>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Local (IR) and global coupling improved and independent.</a:t>
            </a:r>
          </a:p>
        </p:txBody>
      </p:sp>
      <p:sp>
        <p:nvSpPr>
          <p:cNvPr id="28" name="TextBox 27">
            <a:extLst>
              <a:ext uri="{FF2B5EF4-FFF2-40B4-BE49-F238E27FC236}">
                <a16:creationId xmlns:a16="http://schemas.microsoft.com/office/drawing/2014/main" id="{BF0956AD-AF6C-A326-9749-D88BC551A14E}"/>
              </a:ext>
            </a:extLst>
          </p:cNvPr>
          <p:cNvSpPr txBox="1"/>
          <p:nvPr/>
        </p:nvSpPr>
        <p:spPr>
          <a:xfrm>
            <a:off x="10296860" y="494483"/>
            <a:ext cx="1895140" cy="1169551"/>
          </a:xfrm>
          <a:prstGeom prst="rect">
            <a:avLst/>
          </a:prstGeom>
          <a:noFill/>
          <a:ln>
            <a:solidFill>
              <a:schemeClr val="bg1"/>
            </a:solidFill>
          </a:ln>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C. Liu et al, “Simultaneous global coupling and </a:t>
            </a:r>
            <a:r>
              <a:rPr lang="en-US" sz="1400" kern="800" dirty="0">
                <a:latin typeface="Times New Roman" panose="02020603050405020304" pitchFamily="18" charset="0"/>
                <a:ea typeface="Times New Roman" panose="02020603050405020304" pitchFamily="18" charset="0"/>
              </a:rPr>
              <a:t>dispersion correction in RHIC”, NIM (2014)</a:t>
            </a:r>
            <a:endParaRPr lang="en-US" sz="1400" kern="800" dirty="0">
              <a:effectLst/>
              <a:latin typeface="Times New Roman" panose="02020603050405020304" pitchFamily="18" charset="0"/>
              <a:ea typeface="Times New Roman" panose="02020603050405020304" pitchFamily="18" charset="0"/>
            </a:endParaRPr>
          </a:p>
        </p:txBody>
      </p:sp>
      <p:sp>
        <p:nvSpPr>
          <p:cNvPr id="30" name="TextBox 29">
            <a:extLst>
              <a:ext uri="{FF2B5EF4-FFF2-40B4-BE49-F238E27FC236}">
                <a16:creationId xmlns:a16="http://schemas.microsoft.com/office/drawing/2014/main" id="{78000AEF-5A89-3073-2AA9-15A87762C142}"/>
              </a:ext>
            </a:extLst>
          </p:cNvPr>
          <p:cNvSpPr txBox="1">
            <a:spLocks noChangeArrowheads="1"/>
          </p:cNvSpPr>
          <p:nvPr/>
        </p:nvSpPr>
        <p:spPr bwMode="auto">
          <a:xfrm>
            <a:off x="10513757" y="3644519"/>
            <a:ext cx="1807469" cy="1323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600" dirty="0">
                <a:latin typeface="Helvetica" panose="020B0604020202020204" pitchFamily="34" charset="0"/>
                <a:cs typeface="Helvetica" panose="020B0604020202020204" pitchFamily="34" charset="0"/>
              </a:rPr>
              <a:t>measured orbit response matrix,</a:t>
            </a:r>
          </a:p>
          <a:p>
            <a:pPr eaLnBrk="1" hangingPunct="1"/>
            <a:r>
              <a:rPr lang="en-US" altLang="en-US" sz="1600" dirty="0">
                <a:latin typeface="Helvetica" panose="020B0604020202020204" pitchFamily="34" charset="0"/>
                <a:cs typeface="Helvetica" panose="020B0604020202020204" pitchFamily="34" charset="0"/>
              </a:rPr>
              <a:t>courtesy</a:t>
            </a:r>
          </a:p>
          <a:p>
            <a:pPr eaLnBrk="1" hangingPunct="1"/>
            <a:r>
              <a:rPr lang="en-US" altLang="en-US" sz="1600" dirty="0">
                <a:latin typeface="Helvetica" panose="020B0604020202020204" pitchFamily="34" charset="0"/>
                <a:cs typeface="Helvetica" panose="020B0604020202020204" pitchFamily="34" charset="0"/>
              </a:rPr>
              <a:t>T. Summers</a:t>
            </a:r>
          </a:p>
          <a:p>
            <a:pPr eaLnBrk="1" hangingPunct="1"/>
            <a:r>
              <a:rPr lang="en-US" altLang="en-US" sz="1600" dirty="0">
                <a:latin typeface="Helvetica" panose="020B0604020202020204" pitchFamily="34" charset="0"/>
                <a:cs typeface="Helvetica" panose="020B0604020202020204" pitchFamily="34" charset="0"/>
              </a:rPr>
              <a:t>(Run-12)</a:t>
            </a:r>
          </a:p>
        </p:txBody>
      </p:sp>
      <p:sp>
        <p:nvSpPr>
          <p:cNvPr id="33" name="TextBox 32">
            <a:extLst>
              <a:ext uri="{FF2B5EF4-FFF2-40B4-BE49-F238E27FC236}">
                <a16:creationId xmlns:a16="http://schemas.microsoft.com/office/drawing/2014/main" id="{4EAD8DCB-6279-ACFE-53C7-747134B7F3D5}"/>
              </a:ext>
            </a:extLst>
          </p:cNvPr>
          <p:cNvSpPr txBox="1"/>
          <p:nvPr/>
        </p:nvSpPr>
        <p:spPr>
          <a:xfrm>
            <a:off x="536052" y="493807"/>
            <a:ext cx="9692950"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Purpose             (initial motivation) improve polarization using dispersion-free steering; </a:t>
            </a:r>
          </a:p>
          <a:p>
            <a:r>
              <a:rPr lang="en-US" dirty="0">
                <a:latin typeface="Helvetica" panose="020B0604020202020204" pitchFamily="34" charset="0"/>
                <a:cs typeface="Helvetica" panose="020B0604020202020204" pitchFamily="34" charset="0"/>
              </a:rPr>
              <a:t>                              secondary, localized coupling correction </a:t>
            </a:r>
          </a:p>
        </p:txBody>
      </p:sp>
      <p:sp>
        <p:nvSpPr>
          <p:cNvPr id="34" name="TextBox 33">
            <a:extLst>
              <a:ext uri="{FF2B5EF4-FFF2-40B4-BE49-F238E27FC236}">
                <a16:creationId xmlns:a16="http://schemas.microsoft.com/office/drawing/2014/main" id="{E41F8045-AC97-8D03-ABE2-253B622A5DFA}"/>
              </a:ext>
            </a:extLst>
          </p:cNvPr>
          <p:cNvSpPr txBox="1"/>
          <p:nvPr/>
        </p:nvSpPr>
        <p:spPr>
          <a:xfrm>
            <a:off x="536053" y="1033079"/>
            <a:ext cx="9088008"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elements     accuracy in BPM average orbit measurement, accelerator </a:t>
            </a:r>
          </a:p>
          <a:p>
            <a:r>
              <a:rPr lang="en-US" dirty="0">
                <a:latin typeface="Helvetica" panose="020B0604020202020204" pitchFamily="34" charset="0"/>
                <a:cs typeface="Helvetica" panose="020B0604020202020204" pitchFamily="34" charset="0"/>
              </a:rPr>
              <a:t>                              reproducibility (from feedbacks), coding</a:t>
            </a:r>
          </a:p>
        </p:txBody>
      </p:sp>
      <p:sp>
        <p:nvSpPr>
          <p:cNvPr id="4" name="Slide Number Placeholder 1">
            <a:extLst>
              <a:ext uri="{FF2B5EF4-FFF2-40B4-BE49-F238E27FC236}">
                <a16:creationId xmlns:a16="http://schemas.microsoft.com/office/drawing/2014/main" id="{33757A03-D628-B718-F4FF-0809DBB28650}"/>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18</a:t>
            </a:fld>
            <a:endParaRPr lang="en-US" sz="1000" dirty="0"/>
          </a:p>
        </p:txBody>
      </p:sp>
      <p:sp>
        <p:nvSpPr>
          <p:cNvPr id="20" name="TextBox 19">
            <a:extLst>
              <a:ext uri="{FF2B5EF4-FFF2-40B4-BE49-F238E27FC236}">
                <a16:creationId xmlns:a16="http://schemas.microsoft.com/office/drawing/2014/main" id="{DF408207-8AFA-2287-DA81-FDFE0FD81569}"/>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2025582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2">
            <a:extLst>
              <a:ext uri="{FF2B5EF4-FFF2-40B4-BE49-F238E27FC236}">
                <a16:creationId xmlns:a16="http://schemas.microsoft.com/office/drawing/2014/main" id="{AA266A32-EADB-4B3A-937F-619EB22BBA7A}"/>
              </a:ext>
            </a:extLst>
          </p:cNvPr>
          <p:cNvSpPr txBox="1">
            <a:spLocks noChangeArrowheads="1"/>
          </p:cNvSpPr>
          <p:nvPr/>
        </p:nvSpPr>
        <p:spPr bwMode="auto">
          <a:xfrm>
            <a:off x="213172" y="51132"/>
            <a:ext cx="10655455" cy="52322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eaLnBrk="1" hangingPunct="1"/>
            <a:r>
              <a:rPr lang="en-US" altLang="en-US" sz="2800" dirty="0">
                <a:latin typeface="Helvetica" panose="020B0604020202020204" pitchFamily="34" charset="0"/>
                <a:cs typeface="Helvetica" panose="020B0604020202020204" pitchFamily="34" charset="0"/>
              </a:rPr>
              <a:t>Optics Measurement and Correction during Beam Acceleration</a:t>
            </a:r>
          </a:p>
        </p:txBody>
      </p:sp>
      <p:grpSp>
        <p:nvGrpSpPr>
          <p:cNvPr id="39" name="Group 38">
            <a:extLst>
              <a:ext uri="{FF2B5EF4-FFF2-40B4-BE49-F238E27FC236}">
                <a16:creationId xmlns:a16="http://schemas.microsoft.com/office/drawing/2014/main" id="{16C34199-C900-E9CF-0185-857BB101C0CF}"/>
              </a:ext>
            </a:extLst>
          </p:cNvPr>
          <p:cNvGrpSpPr/>
          <p:nvPr/>
        </p:nvGrpSpPr>
        <p:grpSpPr>
          <a:xfrm>
            <a:off x="572761" y="2004060"/>
            <a:ext cx="7804600" cy="4114800"/>
            <a:chOff x="1433696" y="2267339"/>
            <a:chExt cx="7804600" cy="4114800"/>
          </a:xfrm>
        </p:grpSpPr>
        <p:cxnSp>
          <p:nvCxnSpPr>
            <p:cNvPr id="3" name="Straight Connector 2">
              <a:extLst>
                <a:ext uri="{FF2B5EF4-FFF2-40B4-BE49-F238E27FC236}">
                  <a16:creationId xmlns:a16="http://schemas.microsoft.com/office/drawing/2014/main" id="{F0B2AAD0-19A9-4EB5-BFFB-616A8D35C109}"/>
                </a:ext>
              </a:extLst>
            </p:cNvPr>
            <p:cNvCxnSpPr/>
            <p:nvPr/>
          </p:nvCxnSpPr>
          <p:spPr>
            <a:xfrm>
              <a:off x="2195696" y="3927606"/>
              <a:ext cx="0" cy="990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F4902B76-3AFD-48D2-91B0-22F04993D6AD}"/>
                </a:ext>
              </a:extLst>
            </p:cNvPr>
            <p:cNvCxnSpPr/>
            <p:nvPr/>
          </p:nvCxnSpPr>
          <p:spPr>
            <a:xfrm>
              <a:off x="2195696" y="4918206"/>
              <a:ext cx="67056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Down Arrow 6">
              <a:extLst>
                <a:ext uri="{FF2B5EF4-FFF2-40B4-BE49-F238E27FC236}">
                  <a16:creationId xmlns:a16="http://schemas.microsoft.com/office/drawing/2014/main" id="{3A519E2F-93B3-45F8-8EB8-C19675479EA8}"/>
                </a:ext>
              </a:extLst>
            </p:cNvPr>
            <p:cNvSpPr/>
            <p:nvPr/>
          </p:nvSpPr>
          <p:spPr>
            <a:xfrm>
              <a:off x="2119496" y="3318006"/>
              <a:ext cx="152400" cy="533400"/>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sp>
          <p:nvSpPr>
            <p:cNvPr id="6" name="TextBox 5">
              <a:extLst>
                <a:ext uri="{FF2B5EF4-FFF2-40B4-BE49-F238E27FC236}">
                  <a16:creationId xmlns:a16="http://schemas.microsoft.com/office/drawing/2014/main" id="{7B70F5DC-6C93-4906-96CC-196537491C01}"/>
                </a:ext>
              </a:extLst>
            </p:cNvPr>
            <p:cNvSpPr txBox="1"/>
            <p:nvPr/>
          </p:nvSpPr>
          <p:spPr>
            <a:xfrm>
              <a:off x="1433696" y="2632206"/>
              <a:ext cx="1646605" cy="523220"/>
            </a:xfrm>
            <a:prstGeom prst="rect">
              <a:avLst/>
            </a:prstGeom>
            <a:noFill/>
            <a:ln w="12700">
              <a:solidFill>
                <a:schemeClr val="tx1"/>
              </a:solidFill>
            </a:ln>
          </p:spPr>
          <p:txBody>
            <a:bodyPr wrap="none" rtlCol="0">
              <a:spAutoFit/>
            </a:bodyPr>
            <a:lstStyle/>
            <a:p>
              <a:r>
                <a:rPr lang="en-US" sz="1400" dirty="0">
                  <a:latin typeface="Helvetica" panose="020B0604020202020204" pitchFamily="34" charset="0"/>
                  <a:cs typeface="Helvetica" panose="020B0604020202020204" pitchFamily="34" charset="0"/>
                </a:rPr>
                <a:t>trigger 1 Hz event </a:t>
              </a:r>
            </a:p>
            <a:p>
              <a:r>
                <a:rPr lang="en-US" sz="1400" dirty="0">
                  <a:latin typeface="Helvetica" panose="020B0604020202020204" pitchFamily="34" charset="0"/>
                  <a:cs typeface="Helvetica" panose="020B0604020202020204" pitchFamily="34" charset="0"/>
                </a:rPr>
                <a:t>for orbit feedback</a:t>
              </a:r>
            </a:p>
          </p:txBody>
        </p:sp>
        <p:cxnSp>
          <p:nvCxnSpPr>
            <p:cNvPr id="7" name="Straight Connector 6">
              <a:extLst>
                <a:ext uri="{FF2B5EF4-FFF2-40B4-BE49-F238E27FC236}">
                  <a16:creationId xmlns:a16="http://schemas.microsoft.com/office/drawing/2014/main" id="{7996AF6A-D2FC-4AF3-A00F-517350BBE03B}"/>
                </a:ext>
              </a:extLst>
            </p:cNvPr>
            <p:cNvCxnSpPr/>
            <p:nvPr/>
          </p:nvCxnSpPr>
          <p:spPr>
            <a:xfrm>
              <a:off x="3643496" y="3927606"/>
              <a:ext cx="0" cy="990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C6F9C546-128A-46AB-A5FE-71ABA5BF190A}"/>
                </a:ext>
              </a:extLst>
            </p:cNvPr>
            <p:cNvSpPr txBox="1"/>
            <p:nvPr/>
          </p:nvSpPr>
          <p:spPr>
            <a:xfrm>
              <a:off x="5229090" y="5228978"/>
              <a:ext cx="1146468" cy="369332"/>
            </a:xfrm>
            <a:prstGeom prst="rect">
              <a:avLst/>
            </a:prstGeom>
            <a:noFill/>
            <a:ln w="12700">
              <a:solidFill>
                <a:schemeClr val="tx1"/>
              </a:solidFill>
            </a:ln>
          </p:spPr>
          <p:txBody>
            <a:bodyPr wrap="none" rtlCol="0">
              <a:spAutoFit/>
            </a:bodyPr>
            <a:lstStyle/>
            <a:p>
              <a:r>
                <a:rPr lang="en-US" dirty="0">
                  <a:latin typeface="Helvetica" panose="020B0604020202020204" pitchFamily="34" charset="0"/>
                  <a:cs typeface="Helvetica" panose="020B0604020202020204" pitchFamily="34" charset="0"/>
                </a:rPr>
                <a:t>time (ms)</a:t>
              </a:r>
            </a:p>
          </p:txBody>
        </p:sp>
        <p:sp>
          <p:nvSpPr>
            <p:cNvPr id="9" name="TextBox 8">
              <a:extLst>
                <a:ext uri="{FF2B5EF4-FFF2-40B4-BE49-F238E27FC236}">
                  <a16:creationId xmlns:a16="http://schemas.microsoft.com/office/drawing/2014/main" id="{454A81EF-5631-46D0-9938-10611E5D7916}"/>
                </a:ext>
              </a:extLst>
            </p:cNvPr>
            <p:cNvSpPr txBox="1"/>
            <p:nvPr/>
          </p:nvSpPr>
          <p:spPr>
            <a:xfrm>
              <a:off x="2046410" y="4918206"/>
              <a:ext cx="312906" cy="369332"/>
            </a:xfrm>
            <a:prstGeom prst="rect">
              <a:avLst/>
            </a:prstGeom>
            <a:noFill/>
            <a:ln w="12700">
              <a:solidFill>
                <a:schemeClr val="tx1"/>
              </a:solidFill>
            </a:ln>
          </p:spPr>
          <p:txBody>
            <a:bodyPr wrap="none" rtlCol="0">
              <a:spAutoFit/>
            </a:bodyPr>
            <a:lstStyle/>
            <a:p>
              <a:r>
                <a:rPr lang="en-US" dirty="0">
                  <a:latin typeface="Helvetica" panose="020B0604020202020204" pitchFamily="34" charset="0"/>
                  <a:cs typeface="Helvetica" panose="020B0604020202020204" pitchFamily="34" charset="0"/>
                </a:rPr>
                <a:t>0</a:t>
              </a:r>
            </a:p>
          </p:txBody>
        </p:sp>
        <p:sp>
          <p:nvSpPr>
            <p:cNvPr id="10" name="TextBox 9">
              <a:extLst>
                <a:ext uri="{FF2B5EF4-FFF2-40B4-BE49-F238E27FC236}">
                  <a16:creationId xmlns:a16="http://schemas.microsoft.com/office/drawing/2014/main" id="{48F11677-9F4A-4A87-B5E1-B1613C73526F}"/>
                </a:ext>
              </a:extLst>
            </p:cNvPr>
            <p:cNvSpPr txBox="1"/>
            <p:nvPr/>
          </p:nvSpPr>
          <p:spPr>
            <a:xfrm>
              <a:off x="3338696" y="4918206"/>
              <a:ext cx="569387" cy="369332"/>
            </a:xfrm>
            <a:prstGeom prst="rect">
              <a:avLst/>
            </a:prstGeom>
            <a:noFill/>
            <a:ln w="12700">
              <a:solidFill>
                <a:schemeClr val="tx1"/>
              </a:solidFill>
            </a:ln>
          </p:spPr>
          <p:txBody>
            <a:bodyPr wrap="none" rtlCol="0">
              <a:spAutoFit/>
            </a:bodyPr>
            <a:lstStyle/>
            <a:p>
              <a:r>
                <a:rPr lang="en-US" dirty="0">
                  <a:latin typeface="Helvetica" panose="020B0604020202020204" pitchFamily="34" charset="0"/>
                  <a:cs typeface="Helvetica" panose="020B0604020202020204" pitchFamily="34" charset="0"/>
                </a:rPr>
                <a:t>200</a:t>
              </a:r>
            </a:p>
          </p:txBody>
        </p:sp>
        <p:cxnSp>
          <p:nvCxnSpPr>
            <p:cNvPr id="11" name="Straight Arrow Connector 10">
              <a:extLst>
                <a:ext uri="{FF2B5EF4-FFF2-40B4-BE49-F238E27FC236}">
                  <a16:creationId xmlns:a16="http://schemas.microsoft.com/office/drawing/2014/main" id="{2C3B1AEE-2B0E-4577-9161-F1E05DC6C3D5}"/>
                </a:ext>
              </a:extLst>
            </p:cNvPr>
            <p:cNvCxnSpPr/>
            <p:nvPr/>
          </p:nvCxnSpPr>
          <p:spPr>
            <a:xfrm>
              <a:off x="3338696" y="4461006"/>
              <a:ext cx="304800" cy="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BA0F5DAB-1F91-450B-88EA-A50FBE2F406A}"/>
                </a:ext>
              </a:extLst>
            </p:cNvPr>
            <p:cNvCxnSpPr/>
            <p:nvPr/>
          </p:nvCxnSpPr>
          <p:spPr>
            <a:xfrm flipH="1">
              <a:off x="2195696" y="4461006"/>
              <a:ext cx="228600" cy="2"/>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7651DA2-B87D-43F2-98BF-E24B5326EECE}"/>
                </a:ext>
              </a:extLst>
            </p:cNvPr>
            <p:cNvSpPr txBox="1"/>
            <p:nvPr/>
          </p:nvSpPr>
          <p:spPr>
            <a:xfrm>
              <a:off x="2323404" y="3943739"/>
              <a:ext cx="1250663" cy="954107"/>
            </a:xfrm>
            <a:prstGeom prst="rect">
              <a:avLst/>
            </a:prstGeom>
            <a:noFill/>
            <a:ln w="12700">
              <a:solidFill>
                <a:schemeClr val="tx1"/>
              </a:solidFill>
            </a:ln>
          </p:spPr>
          <p:txBody>
            <a:bodyPr wrap="none" rtlCol="0">
              <a:spAutoFit/>
            </a:bodyPr>
            <a:lstStyle/>
            <a:p>
              <a:r>
                <a:rPr lang="en-US" sz="1400" dirty="0">
                  <a:latin typeface="Helvetica" panose="020B0604020202020204" pitchFamily="34" charset="0"/>
                  <a:cs typeface="Helvetica" panose="020B0604020202020204" pitchFamily="34" charset="0"/>
                </a:rPr>
                <a:t>acquire and </a:t>
              </a:r>
            </a:p>
            <a:p>
              <a:r>
                <a:rPr lang="en-US" sz="1400" dirty="0">
                  <a:latin typeface="Helvetica" panose="020B0604020202020204" pitchFamily="34" charset="0"/>
                  <a:cs typeface="Helvetica" panose="020B0604020202020204" pitchFamily="34" charset="0"/>
                </a:rPr>
                <a:t>deliver BPM  </a:t>
              </a:r>
            </a:p>
            <a:p>
              <a:r>
                <a:rPr lang="en-US" sz="1400" dirty="0">
                  <a:latin typeface="Helvetica" panose="020B0604020202020204" pitchFamily="34" charset="0"/>
                  <a:cs typeface="Helvetica" panose="020B0604020202020204" pitchFamily="34" charset="0"/>
                </a:rPr>
                <a:t>data for orbit</a:t>
              </a:r>
            </a:p>
            <a:p>
              <a:r>
                <a:rPr lang="en-US" sz="1400" dirty="0">
                  <a:latin typeface="Helvetica" panose="020B0604020202020204" pitchFamily="34" charset="0"/>
                  <a:cs typeface="Helvetica" panose="020B0604020202020204" pitchFamily="34" charset="0"/>
                </a:rPr>
                <a:t>feedback</a:t>
              </a:r>
            </a:p>
          </p:txBody>
        </p:sp>
        <p:cxnSp>
          <p:nvCxnSpPr>
            <p:cNvPr id="14" name="Straight Arrow Connector 13">
              <a:extLst>
                <a:ext uri="{FF2B5EF4-FFF2-40B4-BE49-F238E27FC236}">
                  <a16:creationId xmlns:a16="http://schemas.microsoft.com/office/drawing/2014/main" id="{89B43AD2-21A0-4B82-8B9D-E8C716A92576}"/>
                </a:ext>
              </a:extLst>
            </p:cNvPr>
            <p:cNvCxnSpPr/>
            <p:nvPr/>
          </p:nvCxnSpPr>
          <p:spPr>
            <a:xfrm>
              <a:off x="3976521" y="3638939"/>
              <a:ext cx="0" cy="3810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7BDD3CCB-5A27-4E5F-ADB2-A9CC6B1869D4}"/>
                </a:ext>
              </a:extLst>
            </p:cNvPr>
            <p:cNvSpPr txBox="1"/>
            <p:nvPr/>
          </p:nvSpPr>
          <p:spPr>
            <a:xfrm>
              <a:off x="3719696" y="2953139"/>
              <a:ext cx="2112517" cy="738664"/>
            </a:xfrm>
            <a:prstGeom prst="rect">
              <a:avLst/>
            </a:prstGeom>
            <a:noFill/>
            <a:ln w="12700">
              <a:solidFill>
                <a:schemeClr val="tx1"/>
              </a:solidFill>
            </a:ln>
          </p:spPr>
          <p:txBody>
            <a:bodyPr wrap="square" rtlCol="0">
              <a:spAutoFit/>
            </a:bodyPr>
            <a:lstStyle/>
            <a:p>
              <a:r>
                <a:rPr lang="en-US" sz="1400" dirty="0">
                  <a:latin typeface="Helvetica" panose="020B0604020202020204" pitchFamily="34" charset="0"/>
                  <a:cs typeface="Helvetica" panose="020B0604020202020204" pitchFamily="34" charset="0"/>
                </a:rPr>
                <a:t>ping beam in vertical plane, acquire TBT BPM data, deliver data  </a:t>
              </a:r>
            </a:p>
          </p:txBody>
        </p:sp>
        <p:sp>
          <p:nvSpPr>
            <p:cNvPr id="16" name="TextBox 15">
              <a:extLst>
                <a:ext uri="{FF2B5EF4-FFF2-40B4-BE49-F238E27FC236}">
                  <a16:creationId xmlns:a16="http://schemas.microsoft.com/office/drawing/2014/main" id="{E5AB25E9-5F96-4FD2-B8E7-9152BF3A9277}"/>
                </a:ext>
              </a:extLst>
            </p:cNvPr>
            <p:cNvSpPr txBox="1"/>
            <p:nvPr/>
          </p:nvSpPr>
          <p:spPr>
            <a:xfrm>
              <a:off x="8324753" y="4918206"/>
              <a:ext cx="697627" cy="369332"/>
            </a:xfrm>
            <a:prstGeom prst="rect">
              <a:avLst/>
            </a:prstGeom>
            <a:noFill/>
            <a:ln w="12700">
              <a:solidFill>
                <a:schemeClr val="tx1"/>
              </a:solidFill>
            </a:ln>
          </p:spPr>
          <p:txBody>
            <a:bodyPr wrap="none" rtlCol="0">
              <a:spAutoFit/>
            </a:bodyPr>
            <a:lstStyle/>
            <a:p>
              <a:r>
                <a:rPr lang="en-US" dirty="0">
                  <a:latin typeface="Helvetica" panose="020B0604020202020204" pitchFamily="34" charset="0"/>
                  <a:cs typeface="Helvetica" panose="020B0604020202020204" pitchFamily="34" charset="0"/>
                </a:rPr>
                <a:t>1000</a:t>
              </a:r>
            </a:p>
          </p:txBody>
        </p:sp>
        <p:sp>
          <p:nvSpPr>
            <p:cNvPr id="17" name="Down Arrow 23">
              <a:extLst>
                <a:ext uri="{FF2B5EF4-FFF2-40B4-BE49-F238E27FC236}">
                  <a16:creationId xmlns:a16="http://schemas.microsoft.com/office/drawing/2014/main" id="{C48F92C5-2C05-481C-88B4-A5E28CB7CCC8}"/>
                </a:ext>
              </a:extLst>
            </p:cNvPr>
            <p:cNvSpPr/>
            <p:nvPr/>
          </p:nvSpPr>
          <p:spPr>
            <a:xfrm>
              <a:off x="8596496" y="3318006"/>
              <a:ext cx="152400" cy="533400"/>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cxnSp>
          <p:nvCxnSpPr>
            <p:cNvPr id="18" name="Straight Connector 17">
              <a:extLst>
                <a:ext uri="{FF2B5EF4-FFF2-40B4-BE49-F238E27FC236}">
                  <a16:creationId xmlns:a16="http://schemas.microsoft.com/office/drawing/2014/main" id="{BB1E384D-A5C1-4BF6-A192-22CB7C83D3D2}"/>
                </a:ext>
              </a:extLst>
            </p:cNvPr>
            <p:cNvCxnSpPr/>
            <p:nvPr/>
          </p:nvCxnSpPr>
          <p:spPr>
            <a:xfrm>
              <a:off x="8672696" y="3927606"/>
              <a:ext cx="0" cy="99060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7C101E20-4BD3-47A1-9FCB-898F32367F54}"/>
                </a:ext>
              </a:extLst>
            </p:cNvPr>
            <p:cNvSpPr txBox="1"/>
            <p:nvPr/>
          </p:nvSpPr>
          <p:spPr>
            <a:xfrm>
              <a:off x="7889850" y="2632206"/>
              <a:ext cx="1348446" cy="523220"/>
            </a:xfrm>
            <a:prstGeom prst="rect">
              <a:avLst/>
            </a:prstGeom>
            <a:noFill/>
            <a:ln w="12700">
              <a:solidFill>
                <a:schemeClr val="tx1"/>
              </a:solidFill>
            </a:ln>
          </p:spPr>
          <p:txBody>
            <a:bodyPr wrap="none" rtlCol="0">
              <a:spAutoFit/>
            </a:bodyPr>
            <a:lstStyle/>
            <a:p>
              <a:r>
                <a:rPr lang="en-US" sz="1400" dirty="0">
                  <a:latin typeface="Helvetica" panose="020B0604020202020204" pitchFamily="34" charset="0"/>
                  <a:cs typeface="Helvetica" panose="020B0604020202020204" pitchFamily="34" charset="0"/>
                </a:rPr>
                <a:t>1 Hz event for </a:t>
              </a:r>
            </a:p>
            <a:p>
              <a:r>
                <a:rPr lang="en-US" sz="1400" dirty="0">
                  <a:latin typeface="Helvetica" panose="020B0604020202020204" pitchFamily="34" charset="0"/>
                  <a:cs typeface="Helvetica" panose="020B0604020202020204" pitchFamily="34" charset="0"/>
                </a:rPr>
                <a:t>orbit feedback</a:t>
              </a:r>
            </a:p>
          </p:txBody>
        </p:sp>
        <p:sp>
          <p:nvSpPr>
            <p:cNvPr id="24" name="TextBox 23">
              <a:extLst>
                <a:ext uri="{FF2B5EF4-FFF2-40B4-BE49-F238E27FC236}">
                  <a16:creationId xmlns:a16="http://schemas.microsoft.com/office/drawing/2014/main" id="{C2F49DF9-5C22-4225-A3D6-73DFC1534BC4}"/>
                </a:ext>
              </a:extLst>
            </p:cNvPr>
            <p:cNvSpPr txBox="1"/>
            <p:nvPr/>
          </p:nvSpPr>
          <p:spPr>
            <a:xfrm>
              <a:off x="1988702" y="2267339"/>
              <a:ext cx="359394" cy="369332"/>
            </a:xfrm>
            <a:prstGeom prst="rect">
              <a:avLst/>
            </a:prstGeom>
            <a:solidFill>
              <a:srgbClr val="FFFF00"/>
            </a:solidFill>
            <a:ln w="12700">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1</a:t>
              </a:r>
              <a:r>
                <a:rPr lang="en-US" dirty="0">
                  <a:latin typeface="Helvetica" panose="020B0604020202020204" pitchFamily="34" charset="0"/>
                  <a:cs typeface="Helvetica" panose="020B0604020202020204" pitchFamily="34" charset="0"/>
                </a:rPr>
                <a:t>.</a:t>
              </a:r>
            </a:p>
          </p:txBody>
        </p:sp>
        <p:sp>
          <p:nvSpPr>
            <p:cNvPr id="25" name="TextBox 24">
              <a:extLst>
                <a:ext uri="{FF2B5EF4-FFF2-40B4-BE49-F238E27FC236}">
                  <a16:creationId xmlns:a16="http://schemas.microsoft.com/office/drawing/2014/main" id="{DE35B557-A623-40F1-A4FE-71E6B5013AFB}"/>
                </a:ext>
              </a:extLst>
            </p:cNvPr>
            <p:cNvSpPr txBox="1"/>
            <p:nvPr/>
          </p:nvSpPr>
          <p:spPr>
            <a:xfrm>
              <a:off x="2687326" y="3562739"/>
              <a:ext cx="362600" cy="369332"/>
            </a:xfrm>
            <a:prstGeom prst="rect">
              <a:avLst/>
            </a:prstGeom>
            <a:solidFill>
              <a:srgbClr val="FFFF00"/>
            </a:solidFill>
            <a:ln w="12700">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2</a:t>
              </a:r>
              <a:r>
                <a:rPr lang="en-US" dirty="0">
                  <a:latin typeface="Helvetica" panose="020B0604020202020204" pitchFamily="34" charset="0"/>
                  <a:cs typeface="Helvetica" panose="020B0604020202020204" pitchFamily="34" charset="0"/>
                </a:rPr>
                <a:t>.</a:t>
              </a:r>
            </a:p>
          </p:txBody>
        </p:sp>
        <p:sp>
          <p:nvSpPr>
            <p:cNvPr id="26" name="TextBox 25">
              <a:extLst>
                <a:ext uri="{FF2B5EF4-FFF2-40B4-BE49-F238E27FC236}">
                  <a16:creationId xmlns:a16="http://schemas.microsoft.com/office/drawing/2014/main" id="{8CA202DD-73DC-4CA7-981C-C71757110672}"/>
                </a:ext>
              </a:extLst>
            </p:cNvPr>
            <p:cNvSpPr txBox="1"/>
            <p:nvPr/>
          </p:nvSpPr>
          <p:spPr>
            <a:xfrm>
              <a:off x="2534926" y="5924939"/>
              <a:ext cx="362600" cy="369332"/>
            </a:xfrm>
            <a:prstGeom prst="rect">
              <a:avLst/>
            </a:prstGeom>
            <a:solidFill>
              <a:srgbClr val="FFFF00"/>
            </a:solidFill>
            <a:ln w="12700">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3</a:t>
              </a:r>
              <a:r>
                <a:rPr lang="en-US" dirty="0">
                  <a:latin typeface="Helvetica" panose="020B0604020202020204" pitchFamily="34" charset="0"/>
                  <a:cs typeface="Helvetica" panose="020B0604020202020204" pitchFamily="34" charset="0"/>
                </a:rPr>
                <a:t>.</a:t>
              </a:r>
            </a:p>
          </p:txBody>
        </p:sp>
        <p:sp>
          <p:nvSpPr>
            <p:cNvPr id="27" name="TextBox 26">
              <a:extLst>
                <a:ext uri="{FF2B5EF4-FFF2-40B4-BE49-F238E27FC236}">
                  <a16:creationId xmlns:a16="http://schemas.microsoft.com/office/drawing/2014/main" id="{280D3E9C-B714-4ACC-8041-629A39CDFAD6}"/>
                </a:ext>
              </a:extLst>
            </p:cNvPr>
            <p:cNvSpPr txBox="1"/>
            <p:nvPr/>
          </p:nvSpPr>
          <p:spPr>
            <a:xfrm>
              <a:off x="2881496" y="5858919"/>
              <a:ext cx="2103461" cy="523220"/>
            </a:xfrm>
            <a:prstGeom prst="rect">
              <a:avLst/>
            </a:prstGeom>
            <a:noFill/>
            <a:ln w="12700">
              <a:solidFill>
                <a:schemeClr val="tx1"/>
              </a:solidFill>
            </a:ln>
          </p:spPr>
          <p:txBody>
            <a:bodyPr wrap="none" rtlCol="0">
              <a:spAutoFit/>
            </a:bodyPr>
            <a:lstStyle/>
            <a:p>
              <a:r>
                <a:rPr lang="en-US" sz="1400" dirty="0">
                  <a:latin typeface="Helvetica" panose="020B0604020202020204" pitchFamily="34" charset="0"/>
                  <a:cs typeface="Helvetica" panose="020B0604020202020204" pitchFamily="34" charset="0"/>
                </a:rPr>
                <a:t>trigger turn-by-turn BPM</a:t>
              </a:r>
            </a:p>
            <a:p>
              <a:r>
                <a:rPr lang="en-US" sz="1400" dirty="0">
                  <a:latin typeface="Helvetica" panose="020B0604020202020204" pitchFamily="34" charset="0"/>
                  <a:cs typeface="Helvetica" panose="020B0604020202020204" pitchFamily="34" charset="0"/>
                </a:rPr>
                <a:t>data acquisition</a:t>
              </a:r>
            </a:p>
          </p:txBody>
        </p:sp>
        <p:sp>
          <p:nvSpPr>
            <p:cNvPr id="28" name="TextBox 27">
              <a:extLst>
                <a:ext uri="{FF2B5EF4-FFF2-40B4-BE49-F238E27FC236}">
                  <a16:creationId xmlns:a16="http://schemas.microsoft.com/office/drawing/2014/main" id="{3C39D3B5-06F3-4DA6-B9A0-E7E8DA623A3F}"/>
                </a:ext>
              </a:extLst>
            </p:cNvPr>
            <p:cNvSpPr txBox="1"/>
            <p:nvPr/>
          </p:nvSpPr>
          <p:spPr>
            <a:xfrm>
              <a:off x="3782351" y="2572139"/>
              <a:ext cx="362600" cy="369332"/>
            </a:xfrm>
            <a:prstGeom prst="rect">
              <a:avLst/>
            </a:prstGeom>
            <a:solidFill>
              <a:srgbClr val="FFFF00"/>
            </a:solidFill>
            <a:ln w="12700">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4</a:t>
              </a:r>
              <a:r>
                <a:rPr lang="en-US" dirty="0">
                  <a:latin typeface="Helvetica" panose="020B0604020202020204" pitchFamily="34" charset="0"/>
                  <a:cs typeface="Helvetica" panose="020B0604020202020204" pitchFamily="34" charset="0"/>
                </a:rPr>
                <a:t>.</a:t>
              </a:r>
            </a:p>
          </p:txBody>
        </p:sp>
        <p:sp>
          <p:nvSpPr>
            <p:cNvPr id="29" name="Down Arrow 39">
              <a:extLst>
                <a:ext uri="{FF2B5EF4-FFF2-40B4-BE49-F238E27FC236}">
                  <a16:creationId xmlns:a16="http://schemas.microsoft.com/office/drawing/2014/main" id="{BBC04CB8-B8B9-4AE0-92CD-ECB3ACFEAAD7}"/>
                </a:ext>
              </a:extLst>
            </p:cNvPr>
            <p:cNvSpPr/>
            <p:nvPr/>
          </p:nvSpPr>
          <p:spPr>
            <a:xfrm flipV="1">
              <a:off x="3581631" y="5287538"/>
              <a:ext cx="152400" cy="533400"/>
            </a:xfrm>
            <a:prstGeom prst="downArrow">
              <a:avLst/>
            </a:prstGeom>
            <a:solidFill>
              <a:srgbClr val="FF0000"/>
            </a:solidFill>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Helvetica" panose="020B0604020202020204" pitchFamily="34" charset="0"/>
                <a:cs typeface="Helvetica" panose="020B0604020202020204" pitchFamily="34" charset="0"/>
              </a:endParaRPr>
            </a:p>
          </p:txBody>
        </p:sp>
        <p:cxnSp>
          <p:nvCxnSpPr>
            <p:cNvPr id="30" name="Straight Arrow Connector 29">
              <a:extLst>
                <a:ext uri="{FF2B5EF4-FFF2-40B4-BE49-F238E27FC236}">
                  <a16:creationId xmlns:a16="http://schemas.microsoft.com/office/drawing/2014/main" id="{BDA64DAA-5FEF-408D-B9A2-2014F1F5087B}"/>
                </a:ext>
              </a:extLst>
            </p:cNvPr>
            <p:cNvCxnSpPr/>
            <p:nvPr/>
          </p:nvCxnSpPr>
          <p:spPr>
            <a:xfrm>
              <a:off x="6158096" y="4477139"/>
              <a:ext cx="0" cy="381000"/>
            </a:xfrm>
            <a:prstGeom prst="straightConnector1">
              <a:avLst/>
            </a:prstGeom>
            <a:ln w="1270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AF9342F9-EA77-4DAB-98B5-F03E112E3C07}"/>
                </a:ext>
              </a:extLst>
            </p:cNvPr>
            <p:cNvSpPr txBox="1"/>
            <p:nvPr/>
          </p:nvSpPr>
          <p:spPr>
            <a:xfrm>
              <a:off x="5878893" y="3334139"/>
              <a:ext cx="2670924" cy="738664"/>
            </a:xfrm>
            <a:prstGeom prst="rect">
              <a:avLst/>
            </a:prstGeom>
            <a:noFill/>
            <a:ln w="12700">
              <a:solidFill>
                <a:schemeClr val="tx1"/>
              </a:solidFill>
            </a:ln>
          </p:spPr>
          <p:txBody>
            <a:bodyPr wrap="none" rtlCol="0">
              <a:spAutoFit/>
            </a:bodyPr>
            <a:lstStyle/>
            <a:p>
              <a:r>
                <a:rPr lang="en-US" sz="1400" dirty="0">
                  <a:latin typeface="Helvetica" panose="020B0604020202020204" pitchFamily="34" charset="0"/>
                  <a:cs typeface="Helvetica" panose="020B0604020202020204" pitchFamily="34" charset="0"/>
                </a:rPr>
                <a:t>ping beam in horizontal plane,  </a:t>
              </a:r>
            </a:p>
            <a:p>
              <a:r>
                <a:rPr lang="en-US" sz="1400" dirty="0">
                  <a:latin typeface="Helvetica" panose="020B0604020202020204" pitchFamily="34" charset="0"/>
                  <a:cs typeface="Helvetica" panose="020B0604020202020204" pitchFamily="34" charset="0"/>
                </a:rPr>
                <a:t>acquire TBT BPM data,</a:t>
              </a:r>
            </a:p>
            <a:p>
              <a:r>
                <a:rPr lang="en-US" sz="1400" dirty="0">
                  <a:latin typeface="Helvetica" panose="020B0604020202020204" pitchFamily="34" charset="0"/>
                  <a:cs typeface="Helvetica" panose="020B0604020202020204" pitchFamily="34" charset="0"/>
                </a:rPr>
                <a:t>deliver data  </a:t>
              </a:r>
            </a:p>
          </p:txBody>
        </p:sp>
        <p:sp>
          <p:nvSpPr>
            <p:cNvPr id="32" name="TextBox 31">
              <a:extLst>
                <a:ext uri="{FF2B5EF4-FFF2-40B4-BE49-F238E27FC236}">
                  <a16:creationId xmlns:a16="http://schemas.microsoft.com/office/drawing/2014/main" id="{D930CD6C-EAFB-4857-9231-7D47FD75EF8B}"/>
                </a:ext>
              </a:extLst>
            </p:cNvPr>
            <p:cNvSpPr txBox="1"/>
            <p:nvPr/>
          </p:nvSpPr>
          <p:spPr>
            <a:xfrm>
              <a:off x="5929496" y="2953139"/>
              <a:ext cx="362600" cy="369332"/>
            </a:xfrm>
            <a:prstGeom prst="rect">
              <a:avLst/>
            </a:prstGeom>
            <a:solidFill>
              <a:srgbClr val="FFFF00"/>
            </a:solidFill>
            <a:ln w="12700">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5</a:t>
              </a:r>
              <a:r>
                <a:rPr lang="en-US" dirty="0">
                  <a:latin typeface="Helvetica" panose="020B0604020202020204" pitchFamily="34" charset="0"/>
                  <a:cs typeface="Helvetica" panose="020B0604020202020204" pitchFamily="34" charset="0"/>
                </a:rPr>
                <a:t>.</a:t>
              </a:r>
            </a:p>
          </p:txBody>
        </p:sp>
        <p:pic>
          <p:nvPicPr>
            <p:cNvPr id="34" name="Picture 33" descr="zzzzz.jpg">
              <a:extLst>
                <a:ext uri="{FF2B5EF4-FFF2-40B4-BE49-F238E27FC236}">
                  <a16:creationId xmlns:a16="http://schemas.microsoft.com/office/drawing/2014/main" id="{15C2ED99-C733-494F-A8FC-0B511790C94A}"/>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27341" y="4156206"/>
              <a:ext cx="925674" cy="70193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35" name="Picture 34" descr="zzzzz.jpg">
              <a:extLst>
                <a:ext uri="{FF2B5EF4-FFF2-40B4-BE49-F238E27FC236}">
                  <a16:creationId xmlns:a16="http://schemas.microsoft.com/office/drawing/2014/main" id="{1A097D77-669A-411D-9BCA-CD3182B489F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643521" y="4096139"/>
              <a:ext cx="925674" cy="701933"/>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pic>
      </p:grpSp>
      <p:sp>
        <p:nvSpPr>
          <p:cNvPr id="44" name="TextBox 43">
            <a:extLst>
              <a:ext uri="{FF2B5EF4-FFF2-40B4-BE49-F238E27FC236}">
                <a16:creationId xmlns:a16="http://schemas.microsoft.com/office/drawing/2014/main" id="{D9D8CA28-68B1-7B56-1939-66C752CCCD16}"/>
              </a:ext>
            </a:extLst>
          </p:cNvPr>
          <p:cNvSpPr txBox="1"/>
          <p:nvPr/>
        </p:nvSpPr>
        <p:spPr>
          <a:xfrm>
            <a:off x="284592" y="607362"/>
            <a:ext cx="11533160"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Purpose              investigate discrepancies between emittances measured at injection and store energies</a:t>
            </a:r>
          </a:p>
        </p:txBody>
      </p:sp>
      <p:sp>
        <p:nvSpPr>
          <p:cNvPr id="45" name="TextBox 44">
            <a:extLst>
              <a:ext uri="{FF2B5EF4-FFF2-40B4-BE49-F238E27FC236}">
                <a16:creationId xmlns:a16="http://schemas.microsoft.com/office/drawing/2014/main" id="{C1AEFD18-0335-061E-24BA-24FEA9831B2F}"/>
              </a:ext>
            </a:extLst>
          </p:cNvPr>
          <p:cNvSpPr txBox="1"/>
          <p:nvPr/>
        </p:nvSpPr>
        <p:spPr>
          <a:xfrm>
            <a:off x="284592" y="934681"/>
            <a:ext cx="10584035" cy="923330"/>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elements     careful orchestration of data acquisitions and data delivery using interleaved</a:t>
            </a:r>
          </a:p>
          <a:p>
            <a:r>
              <a:rPr lang="en-US" dirty="0">
                <a:latin typeface="Helvetica" panose="020B0604020202020204" pitchFamily="34" charset="0"/>
                <a:cs typeface="Helvetica" panose="020B0604020202020204" pitchFamily="34" charset="0"/>
              </a:rPr>
              <a:t>		       average orbit BPM measurements (for orbit feedback)</a:t>
            </a:r>
          </a:p>
          <a:p>
            <a:r>
              <a:rPr lang="en-US" dirty="0">
                <a:latin typeface="Helvetica" panose="020B0604020202020204" pitchFamily="34" charset="0"/>
                <a:cs typeface="Helvetica" panose="020B0604020202020204" pitchFamily="34" charset="0"/>
              </a:rPr>
              <a:t>                                    turn-by-turn BPM measurements (for optics measurements)</a:t>
            </a:r>
          </a:p>
        </p:txBody>
      </p:sp>
      <p:sp>
        <p:nvSpPr>
          <p:cNvPr id="46" name="Rectangle 45">
            <a:extLst>
              <a:ext uri="{FF2B5EF4-FFF2-40B4-BE49-F238E27FC236}">
                <a16:creationId xmlns:a16="http://schemas.microsoft.com/office/drawing/2014/main" id="{F9B44A40-1423-C869-5262-27BE70EC2A8E}"/>
              </a:ext>
            </a:extLst>
          </p:cNvPr>
          <p:cNvSpPr/>
          <p:nvPr/>
        </p:nvSpPr>
        <p:spPr>
          <a:xfrm>
            <a:off x="453632" y="1858011"/>
            <a:ext cx="8054340" cy="4392627"/>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TextBox 78">
            <a:extLst>
              <a:ext uri="{FF2B5EF4-FFF2-40B4-BE49-F238E27FC236}">
                <a16:creationId xmlns:a16="http://schemas.microsoft.com/office/drawing/2014/main" id="{476973E8-2A02-7D95-336C-31ED18CC54B8}"/>
              </a:ext>
            </a:extLst>
          </p:cNvPr>
          <p:cNvSpPr txBox="1">
            <a:spLocks noChangeArrowheads="1"/>
          </p:cNvSpPr>
          <p:nvPr/>
        </p:nvSpPr>
        <p:spPr bwMode="auto">
          <a:xfrm>
            <a:off x="8611067" y="5327370"/>
            <a:ext cx="3466786" cy="92333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800" dirty="0">
                <a:latin typeface="Helvetica" panose="020B0604020202020204" pitchFamily="34" charset="0"/>
                <a:cs typeface="Helvetica" panose="020B0604020202020204" pitchFamily="34" charset="0"/>
              </a:rPr>
              <a:t>Error in emittance measurement dominated by knowledge of beta-functions</a:t>
            </a:r>
          </a:p>
        </p:txBody>
      </p:sp>
      <p:sp>
        <p:nvSpPr>
          <p:cNvPr id="50" name="Rectangle 49">
            <a:extLst>
              <a:ext uri="{FF2B5EF4-FFF2-40B4-BE49-F238E27FC236}">
                <a16:creationId xmlns:a16="http://schemas.microsoft.com/office/drawing/2014/main" id="{7D1ABFED-FC76-FBC1-7B56-48B7348300CC}"/>
              </a:ext>
            </a:extLst>
          </p:cNvPr>
          <p:cNvSpPr/>
          <p:nvPr/>
        </p:nvSpPr>
        <p:spPr>
          <a:xfrm>
            <a:off x="9279779" y="1839270"/>
            <a:ext cx="2661869" cy="2392680"/>
          </a:xfrm>
          <a:prstGeom prst="rect">
            <a:avLst/>
          </a:prstGeom>
          <a:no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5" name="Picture 54">
            <a:extLst>
              <a:ext uri="{FF2B5EF4-FFF2-40B4-BE49-F238E27FC236}">
                <a16:creationId xmlns:a16="http://schemas.microsoft.com/office/drawing/2014/main" id="{7E67F36E-C366-01FD-D699-078B542270B6}"/>
              </a:ext>
            </a:extLst>
          </p:cNvPr>
          <p:cNvPicPr>
            <a:picLocks noChangeAspect="1"/>
          </p:cNvPicPr>
          <p:nvPr/>
        </p:nvPicPr>
        <p:blipFill>
          <a:blip r:embed="rId3"/>
          <a:stretch>
            <a:fillRect/>
          </a:stretch>
        </p:blipFill>
        <p:spPr>
          <a:xfrm>
            <a:off x="8952339" y="1832183"/>
            <a:ext cx="3125514" cy="2641960"/>
          </a:xfrm>
          <a:prstGeom prst="rect">
            <a:avLst/>
          </a:prstGeom>
        </p:spPr>
      </p:pic>
      <p:sp>
        <p:nvSpPr>
          <p:cNvPr id="56" name="Rectangle 55">
            <a:extLst>
              <a:ext uri="{FF2B5EF4-FFF2-40B4-BE49-F238E27FC236}">
                <a16:creationId xmlns:a16="http://schemas.microsoft.com/office/drawing/2014/main" id="{2FD296EE-F634-6286-EA97-14EDB9479357}"/>
              </a:ext>
            </a:extLst>
          </p:cNvPr>
          <p:cNvSpPr/>
          <p:nvPr/>
        </p:nvSpPr>
        <p:spPr>
          <a:xfrm>
            <a:off x="8898757" y="2213418"/>
            <a:ext cx="193158" cy="104431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TextBox 48">
            <a:extLst>
              <a:ext uri="{FF2B5EF4-FFF2-40B4-BE49-F238E27FC236}">
                <a16:creationId xmlns:a16="http://schemas.microsoft.com/office/drawing/2014/main" id="{5B15C586-F795-EAFA-B7F4-C86F893B5456}"/>
              </a:ext>
            </a:extLst>
          </p:cNvPr>
          <p:cNvSpPr txBox="1">
            <a:spLocks noChangeArrowheads="1"/>
          </p:cNvSpPr>
          <p:nvPr/>
        </p:nvSpPr>
        <p:spPr bwMode="auto">
          <a:xfrm rot="16200000">
            <a:off x="7997230" y="2985800"/>
            <a:ext cx="1775568" cy="369332"/>
          </a:xfrm>
          <a:prstGeom prst="rect">
            <a:avLst/>
          </a:prstGeom>
          <a:solidFill>
            <a:schemeClr val="bg1"/>
          </a:solidFill>
          <a:ln>
            <a:no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a:latin typeface="Symbol" panose="05050102010706020507" pitchFamily="18" charset="2"/>
                <a:cs typeface="Helvetica" panose="020B0604020202020204" pitchFamily="34" charset="0"/>
              </a:rPr>
              <a:t>b</a:t>
            </a:r>
            <a:r>
              <a:rPr lang="en-US" altLang="en-US" sz="1800" dirty="0">
                <a:latin typeface="Helvetica" panose="020B0604020202020204" pitchFamily="34" charset="0"/>
                <a:cs typeface="Helvetica" panose="020B0604020202020204" pitchFamily="34" charset="0"/>
              </a:rPr>
              <a:t> (m)</a:t>
            </a:r>
          </a:p>
        </p:txBody>
      </p:sp>
      <p:sp>
        <p:nvSpPr>
          <p:cNvPr id="57" name="Rectangle 56">
            <a:extLst>
              <a:ext uri="{FF2B5EF4-FFF2-40B4-BE49-F238E27FC236}">
                <a16:creationId xmlns:a16="http://schemas.microsoft.com/office/drawing/2014/main" id="{5BC45158-9E5B-43DD-16F6-E183AE0AAB0D}"/>
              </a:ext>
            </a:extLst>
          </p:cNvPr>
          <p:cNvSpPr/>
          <p:nvPr/>
        </p:nvSpPr>
        <p:spPr>
          <a:xfrm>
            <a:off x="10098557" y="4408196"/>
            <a:ext cx="1150012" cy="20183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C6FDAA2B-0660-515A-F132-4D0AAB93E492}"/>
              </a:ext>
            </a:extLst>
          </p:cNvPr>
          <p:cNvSpPr txBox="1">
            <a:spLocks noChangeArrowheads="1"/>
          </p:cNvSpPr>
          <p:nvPr/>
        </p:nvSpPr>
        <p:spPr bwMode="auto">
          <a:xfrm>
            <a:off x="9162660" y="4439151"/>
            <a:ext cx="2877004" cy="369332"/>
          </a:xfrm>
          <a:prstGeom prst="rect">
            <a:avLst/>
          </a:prstGeom>
          <a:solidFill>
            <a:schemeClr val="bg1"/>
          </a:solidFill>
          <a:ln>
            <a:solidFill>
              <a:schemeClr val="bg1"/>
            </a:solidFill>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algn="ctr" eaLnBrk="1" hangingPunct="1"/>
            <a:r>
              <a:rPr lang="en-US" altLang="en-US" sz="1800" dirty="0">
                <a:latin typeface="Helvetica" panose="020B0604020202020204" pitchFamily="34" charset="0"/>
                <a:cs typeface="Helvetica" panose="020B0604020202020204" pitchFamily="34" charset="0"/>
              </a:rPr>
              <a:t>time (s)</a:t>
            </a:r>
          </a:p>
        </p:txBody>
      </p:sp>
      <p:sp>
        <p:nvSpPr>
          <p:cNvPr id="58" name="Rectangle 57">
            <a:extLst>
              <a:ext uri="{FF2B5EF4-FFF2-40B4-BE49-F238E27FC236}">
                <a16:creationId xmlns:a16="http://schemas.microsoft.com/office/drawing/2014/main" id="{D9DFE32B-7E59-424A-108D-89098592D041}"/>
              </a:ext>
            </a:extLst>
          </p:cNvPr>
          <p:cNvSpPr/>
          <p:nvPr/>
        </p:nvSpPr>
        <p:spPr>
          <a:xfrm>
            <a:off x="9268088" y="1849430"/>
            <a:ext cx="2717993" cy="2422881"/>
          </a:xfrm>
          <a:prstGeom prst="rect">
            <a:avLst/>
          </a:prstGeom>
          <a:noFill/>
          <a:ln w="1270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Rectangle 60">
            <a:extLst>
              <a:ext uri="{FF2B5EF4-FFF2-40B4-BE49-F238E27FC236}">
                <a16:creationId xmlns:a16="http://schemas.microsoft.com/office/drawing/2014/main" id="{D99DF8F8-0CFC-4AB3-24EA-107A599506FC}"/>
              </a:ext>
            </a:extLst>
          </p:cNvPr>
          <p:cNvSpPr/>
          <p:nvPr/>
        </p:nvSpPr>
        <p:spPr>
          <a:xfrm>
            <a:off x="10828116" y="3982755"/>
            <a:ext cx="150471" cy="2491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Box 61">
            <a:extLst>
              <a:ext uri="{FF2B5EF4-FFF2-40B4-BE49-F238E27FC236}">
                <a16:creationId xmlns:a16="http://schemas.microsoft.com/office/drawing/2014/main" id="{F5D2A1B5-92ED-B07D-57E7-DDA93254BFFF}"/>
              </a:ext>
            </a:extLst>
          </p:cNvPr>
          <p:cNvSpPr txBox="1"/>
          <p:nvPr/>
        </p:nvSpPr>
        <p:spPr>
          <a:xfrm>
            <a:off x="10384949" y="2097958"/>
            <a:ext cx="947695" cy="369332"/>
          </a:xfrm>
          <a:prstGeom prst="rect">
            <a:avLst/>
          </a:prstGeom>
          <a:noFill/>
        </p:spPr>
        <p:txBody>
          <a:bodyPr wrap="none" rtlCol="0">
            <a:spAutoFit/>
          </a:bodyPr>
          <a:lstStyle/>
          <a:p>
            <a:r>
              <a:rPr lang="en-US" dirty="0">
                <a:latin typeface="Symbol" panose="05050102010706020507" pitchFamily="18" charset="2"/>
              </a:rPr>
              <a:t>D</a:t>
            </a:r>
            <a:r>
              <a:rPr lang="en-US" dirty="0"/>
              <a:t>~20%</a:t>
            </a:r>
          </a:p>
        </p:txBody>
      </p:sp>
      <p:cxnSp>
        <p:nvCxnSpPr>
          <p:cNvPr id="64" name="Straight Arrow Connector 63">
            <a:extLst>
              <a:ext uri="{FF2B5EF4-FFF2-40B4-BE49-F238E27FC236}">
                <a16:creationId xmlns:a16="http://schemas.microsoft.com/office/drawing/2014/main" id="{14E31919-7FDF-C4E9-C901-037546990F0A}"/>
              </a:ext>
            </a:extLst>
          </p:cNvPr>
          <p:cNvCxnSpPr>
            <a:cxnSpLocks/>
          </p:cNvCxnSpPr>
          <p:nvPr/>
        </p:nvCxnSpPr>
        <p:spPr>
          <a:xfrm flipV="1">
            <a:off x="11308515" y="2041520"/>
            <a:ext cx="548348" cy="23368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65" name="Straight Arrow Connector 64">
            <a:extLst>
              <a:ext uri="{FF2B5EF4-FFF2-40B4-BE49-F238E27FC236}">
                <a16:creationId xmlns:a16="http://schemas.microsoft.com/office/drawing/2014/main" id="{DA04B91B-4DA3-EDBA-5B73-A9BB3581B863}"/>
              </a:ext>
            </a:extLst>
          </p:cNvPr>
          <p:cNvCxnSpPr>
            <a:cxnSpLocks/>
          </p:cNvCxnSpPr>
          <p:nvPr/>
        </p:nvCxnSpPr>
        <p:spPr>
          <a:xfrm>
            <a:off x="11287367" y="2282682"/>
            <a:ext cx="569496" cy="128109"/>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0" name="Slide Number Placeholder 1">
            <a:extLst>
              <a:ext uri="{FF2B5EF4-FFF2-40B4-BE49-F238E27FC236}">
                <a16:creationId xmlns:a16="http://schemas.microsoft.com/office/drawing/2014/main" id="{71BCA7C1-83C6-4E2A-A50F-85FBE3DAF262}"/>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19</a:t>
            </a:fld>
            <a:endParaRPr lang="en-US" sz="1000" dirty="0"/>
          </a:p>
        </p:txBody>
      </p:sp>
      <p:sp>
        <p:nvSpPr>
          <p:cNvPr id="23" name="TextBox 22">
            <a:extLst>
              <a:ext uri="{FF2B5EF4-FFF2-40B4-BE49-F238E27FC236}">
                <a16:creationId xmlns:a16="http://schemas.microsoft.com/office/drawing/2014/main" id="{6AA3B6D3-BC61-1F95-324F-89BAE8AE1AE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808210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BA88D2-5EC9-ED2F-5EE2-B6DB2667717A}"/>
            </a:ext>
          </a:extLst>
        </p:cNvPr>
        <p:cNvGrpSpPr/>
        <p:nvPr/>
      </p:nvGrpSpPr>
      <p:grpSpPr>
        <a:xfrm>
          <a:off x="0" y="0"/>
          <a:ext cx="0" cy="0"/>
          <a:chOff x="0" y="0"/>
          <a:chExt cx="0" cy="0"/>
        </a:xfrm>
      </p:grpSpPr>
      <p:sp>
        <p:nvSpPr>
          <p:cNvPr id="15" name="Arc 14">
            <a:extLst>
              <a:ext uri="{FF2B5EF4-FFF2-40B4-BE49-F238E27FC236}">
                <a16:creationId xmlns:a16="http://schemas.microsoft.com/office/drawing/2014/main" id="{4E0C3C9A-2DFF-52D3-F6D4-ABBC78024BBA}"/>
              </a:ext>
            </a:extLst>
          </p:cNvPr>
          <p:cNvSpPr/>
          <p:nvPr/>
        </p:nvSpPr>
        <p:spPr>
          <a:xfrm>
            <a:off x="1328618" y="3589592"/>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10" name="Circle: Hollow 9">
            <a:extLst>
              <a:ext uri="{FF2B5EF4-FFF2-40B4-BE49-F238E27FC236}">
                <a16:creationId xmlns:a16="http://schemas.microsoft.com/office/drawing/2014/main" id="{1FD87287-02FB-A5C7-575C-9F456F5729FD}"/>
              </a:ext>
            </a:extLst>
          </p:cNvPr>
          <p:cNvSpPr/>
          <p:nvPr/>
        </p:nvSpPr>
        <p:spPr>
          <a:xfrm>
            <a:off x="1365246" y="3589592"/>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6" name="Oval 5">
            <a:extLst>
              <a:ext uri="{FF2B5EF4-FFF2-40B4-BE49-F238E27FC236}">
                <a16:creationId xmlns:a16="http://schemas.microsoft.com/office/drawing/2014/main" id="{FB135C2C-669A-8A7D-E7EC-CBB7AD6C3683}"/>
              </a:ext>
            </a:extLst>
          </p:cNvPr>
          <p:cNvSpPr/>
          <p:nvPr/>
        </p:nvSpPr>
        <p:spPr>
          <a:xfrm>
            <a:off x="1405056" y="3627732"/>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7" name="Circle: Hollow 6">
            <a:extLst>
              <a:ext uri="{FF2B5EF4-FFF2-40B4-BE49-F238E27FC236}">
                <a16:creationId xmlns:a16="http://schemas.microsoft.com/office/drawing/2014/main" id="{E69472D4-BE7B-F6D9-987C-1BAC7A07994D}"/>
              </a:ext>
            </a:extLst>
          </p:cNvPr>
          <p:cNvSpPr/>
          <p:nvPr/>
        </p:nvSpPr>
        <p:spPr>
          <a:xfrm>
            <a:off x="1413078" y="3637256"/>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cxnSp>
        <p:nvCxnSpPr>
          <p:cNvPr id="11" name="Straight Connector 10">
            <a:extLst>
              <a:ext uri="{FF2B5EF4-FFF2-40B4-BE49-F238E27FC236}">
                <a16:creationId xmlns:a16="http://schemas.microsoft.com/office/drawing/2014/main" id="{3098E4DD-379B-BBE1-78FE-A0E1608506A6}"/>
              </a:ext>
            </a:extLst>
          </p:cNvPr>
          <p:cNvCxnSpPr>
            <a:cxnSpLocks/>
          </p:cNvCxnSpPr>
          <p:nvPr/>
        </p:nvCxnSpPr>
        <p:spPr>
          <a:xfrm flipH="1">
            <a:off x="1513205" y="3896712"/>
            <a:ext cx="3174" cy="40603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866BCDB7-982C-04F0-F544-23A7A2DCD449}"/>
              </a:ext>
            </a:extLst>
          </p:cNvPr>
          <p:cNvSpPr/>
          <p:nvPr/>
        </p:nvSpPr>
        <p:spPr>
          <a:xfrm>
            <a:off x="1473989" y="4314481"/>
            <a:ext cx="69884" cy="79531"/>
          </a:xfrm>
          <a:prstGeom prst="ellipse">
            <a:avLst/>
          </a:prstGeom>
          <a:solidFill>
            <a:schemeClr val="bg1">
              <a:lumMod val="75000"/>
            </a:schemeClr>
          </a:solidFill>
          <a:ln>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cxnSp>
        <p:nvCxnSpPr>
          <p:cNvPr id="5" name="Straight Connector 4">
            <a:extLst>
              <a:ext uri="{FF2B5EF4-FFF2-40B4-BE49-F238E27FC236}">
                <a16:creationId xmlns:a16="http://schemas.microsoft.com/office/drawing/2014/main" id="{BDEEFCBA-3ABA-1BC0-28CA-6B112074EEB1}"/>
              </a:ext>
            </a:extLst>
          </p:cNvPr>
          <p:cNvCxnSpPr>
            <a:cxnSpLocks/>
          </p:cNvCxnSpPr>
          <p:nvPr/>
        </p:nvCxnSpPr>
        <p:spPr>
          <a:xfrm>
            <a:off x="749272" y="3741944"/>
            <a:ext cx="113035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9" name="TextBox 18">
            <a:extLst>
              <a:ext uri="{FF2B5EF4-FFF2-40B4-BE49-F238E27FC236}">
                <a16:creationId xmlns:a16="http://schemas.microsoft.com/office/drawing/2014/main" id="{3F22842A-029F-F03F-AC6C-FBC99FD70867}"/>
              </a:ext>
            </a:extLst>
          </p:cNvPr>
          <p:cNvSpPr txBox="1"/>
          <p:nvPr/>
        </p:nvSpPr>
        <p:spPr>
          <a:xfrm>
            <a:off x="1069322" y="3078008"/>
            <a:ext cx="870751" cy="461665"/>
          </a:xfrm>
          <a:prstGeom prst="rect">
            <a:avLst/>
          </a:prstGeom>
          <a:noFill/>
        </p:spPr>
        <p:txBody>
          <a:bodyPr wrap="none" rtlCol="0">
            <a:spAutoFit/>
          </a:bodyPr>
          <a:lstStyle/>
          <a:p>
            <a:pPr algn="ctr"/>
            <a:r>
              <a:rPr lang="en-US" sz="2400">
                <a:latin typeface="Helvetica" panose="020B0604020202020204" pitchFamily="34" charset="0"/>
                <a:cs typeface="Helvetica" panose="020B0604020202020204" pitchFamily="34" charset="0"/>
              </a:rPr>
              <a:t>1991</a:t>
            </a:r>
          </a:p>
        </p:txBody>
      </p:sp>
      <p:sp>
        <p:nvSpPr>
          <p:cNvPr id="21" name="TextBox 20">
            <a:extLst>
              <a:ext uri="{FF2B5EF4-FFF2-40B4-BE49-F238E27FC236}">
                <a16:creationId xmlns:a16="http://schemas.microsoft.com/office/drawing/2014/main" id="{3AD8326C-7721-A668-F173-481A34F8EAE9}"/>
              </a:ext>
            </a:extLst>
          </p:cNvPr>
          <p:cNvSpPr txBox="1"/>
          <p:nvPr/>
        </p:nvSpPr>
        <p:spPr>
          <a:xfrm>
            <a:off x="709154" y="4394837"/>
            <a:ext cx="1582484" cy="646331"/>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start of RHIC </a:t>
            </a:r>
          </a:p>
          <a:p>
            <a:pPr algn="ctr"/>
            <a:r>
              <a:rPr lang="en-US" dirty="0">
                <a:latin typeface="Helvetica" panose="020B0604020202020204" pitchFamily="34" charset="0"/>
                <a:cs typeface="Helvetica" panose="020B0604020202020204" pitchFamily="34" charset="0"/>
              </a:rPr>
              <a:t>construction</a:t>
            </a:r>
          </a:p>
        </p:txBody>
      </p:sp>
      <p:cxnSp>
        <p:nvCxnSpPr>
          <p:cNvPr id="22" name="Straight Connector 21">
            <a:extLst>
              <a:ext uri="{FF2B5EF4-FFF2-40B4-BE49-F238E27FC236}">
                <a16:creationId xmlns:a16="http://schemas.microsoft.com/office/drawing/2014/main" id="{7180D8D6-26D1-6075-2B7B-380B921A2A8A}"/>
              </a:ext>
            </a:extLst>
          </p:cNvPr>
          <p:cNvCxnSpPr>
            <a:cxnSpLocks/>
          </p:cNvCxnSpPr>
          <p:nvPr/>
        </p:nvCxnSpPr>
        <p:spPr>
          <a:xfrm>
            <a:off x="767631" y="4984078"/>
            <a:ext cx="1408109"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399E049-E875-8A51-E024-D33C5C453CFE}"/>
              </a:ext>
            </a:extLst>
          </p:cNvPr>
          <p:cNvCxnSpPr>
            <a:cxnSpLocks/>
          </p:cNvCxnSpPr>
          <p:nvPr/>
        </p:nvCxnSpPr>
        <p:spPr>
          <a:xfrm>
            <a:off x="2782337" y="2941037"/>
            <a:ext cx="0" cy="63722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9A5A30-A8E3-1BF8-7750-5E6B073FD024}"/>
              </a:ext>
            </a:extLst>
          </p:cNvPr>
          <p:cNvCxnSpPr>
            <a:cxnSpLocks/>
          </p:cNvCxnSpPr>
          <p:nvPr/>
        </p:nvCxnSpPr>
        <p:spPr>
          <a:xfrm>
            <a:off x="1607329" y="3741944"/>
            <a:ext cx="113035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81" name="Group 80">
            <a:extLst>
              <a:ext uri="{FF2B5EF4-FFF2-40B4-BE49-F238E27FC236}">
                <a16:creationId xmlns:a16="http://schemas.microsoft.com/office/drawing/2014/main" id="{9766A206-8A42-60FC-879A-9666521520CE}"/>
              </a:ext>
            </a:extLst>
          </p:cNvPr>
          <p:cNvGrpSpPr/>
          <p:nvPr/>
        </p:nvGrpSpPr>
        <p:grpSpPr>
          <a:xfrm>
            <a:off x="2364633" y="3544311"/>
            <a:ext cx="870752" cy="914053"/>
            <a:chOff x="2364633" y="3443333"/>
            <a:chExt cx="870752" cy="914053"/>
          </a:xfrm>
        </p:grpSpPr>
        <p:sp>
          <p:nvSpPr>
            <p:cNvPr id="24" name="Arc 23">
              <a:extLst>
                <a:ext uri="{FF2B5EF4-FFF2-40B4-BE49-F238E27FC236}">
                  <a16:creationId xmlns:a16="http://schemas.microsoft.com/office/drawing/2014/main" id="{122AC068-65BA-DADF-F858-6141A2559185}"/>
                </a:ext>
              </a:extLst>
            </p:cNvPr>
            <p:cNvSpPr/>
            <p:nvPr/>
          </p:nvSpPr>
          <p:spPr>
            <a:xfrm rot="5400000">
              <a:off x="2572351" y="3463214"/>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25" name="Circle: Hollow 24">
              <a:extLst>
                <a:ext uri="{FF2B5EF4-FFF2-40B4-BE49-F238E27FC236}">
                  <a16:creationId xmlns:a16="http://schemas.microsoft.com/office/drawing/2014/main" id="{2B227C50-0EA5-94BB-F105-6FCD29D75CC0}"/>
                </a:ext>
              </a:extLst>
            </p:cNvPr>
            <p:cNvSpPr/>
            <p:nvPr/>
          </p:nvSpPr>
          <p:spPr>
            <a:xfrm>
              <a:off x="2631204" y="3482264"/>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26" name="Oval 25">
              <a:extLst>
                <a:ext uri="{FF2B5EF4-FFF2-40B4-BE49-F238E27FC236}">
                  <a16:creationId xmlns:a16="http://schemas.microsoft.com/office/drawing/2014/main" id="{60C091F4-04A5-1F68-EABD-8C0ED1009E92}"/>
                </a:ext>
              </a:extLst>
            </p:cNvPr>
            <p:cNvSpPr/>
            <p:nvPr/>
          </p:nvSpPr>
          <p:spPr>
            <a:xfrm>
              <a:off x="2671014" y="3520404"/>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27" name="Circle: Hollow 26">
              <a:extLst>
                <a:ext uri="{FF2B5EF4-FFF2-40B4-BE49-F238E27FC236}">
                  <a16:creationId xmlns:a16="http://schemas.microsoft.com/office/drawing/2014/main" id="{3A923A63-472E-8A45-D509-224407049EB7}"/>
                </a:ext>
              </a:extLst>
            </p:cNvPr>
            <p:cNvSpPr/>
            <p:nvPr/>
          </p:nvSpPr>
          <p:spPr>
            <a:xfrm>
              <a:off x="2679036" y="3529928"/>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30" name="TextBox 29">
              <a:extLst>
                <a:ext uri="{FF2B5EF4-FFF2-40B4-BE49-F238E27FC236}">
                  <a16:creationId xmlns:a16="http://schemas.microsoft.com/office/drawing/2014/main" id="{DD02D7E2-BD3A-5B30-A9F4-BDCA23B5C04C}"/>
                </a:ext>
              </a:extLst>
            </p:cNvPr>
            <p:cNvSpPr txBox="1"/>
            <p:nvPr/>
          </p:nvSpPr>
          <p:spPr>
            <a:xfrm>
              <a:off x="2364633" y="3895721"/>
              <a:ext cx="870752" cy="461665"/>
            </a:xfrm>
            <a:prstGeom prst="rect">
              <a:avLst/>
            </a:prstGeom>
            <a:noFill/>
          </p:spPr>
          <p:txBody>
            <a:bodyPr wrap="none" rtlCol="0">
              <a:spAutoFit/>
            </a:bodyPr>
            <a:lstStyle/>
            <a:p>
              <a:pPr algn="ctr"/>
              <a:r>
                <a:rPr lang="en-US" sz="2400" dirty="0">
                  <a:latin typeface="Helvetica" panose="020B0604020202020204" pitchFamily="34" charset="0"/>
                  <a:cs typeface="Helvetica" panose="020B0604020202020204" pitchFamily="34" charset="0"/>
                </a:rPr>
                <a:t>1994</a:t>
              </a:r>
            </a:p>
          </p:txBody>
        </p:sp>
      </p:grpSp>
      <p:sp>
        <p:nvSpPr>
          <p:cNvPr id="31" name="TextBox 30">
            <a:extLst>
              <a:ext uri="{FF2B5EF4-FFF2-40B4-BE49-F238E27FC236}">
                <a16:creationId xmlns:a16="http://schemas.microsoft.com/office/drawing/2014/main" id="{25F898E8-C55C-C634-9724-33A90FF61859}"/>
              </a:ext>
            </a:extLst>
          </p:cNvPr>
          <p:cNvSpPr txBox="1"/>
          <p:nvPr/>
        </p:nvSpPr>
        <p:spPr>
          <a:xfrm>
            <a:off x="1561897" y="2195319"/>
            <a:ext cx="2472947" cy="646331"/>
          </a:xfrm>
          <a:prstGeom prst="rect">
            <a:avLst/>
          </a:prstGeom>
          <a:noFill/>
        </p:spPr>
        <p:txBody>
          <a:bodyPr wrap="square" rtlCol="0">
            <a:spAutoFit/>
          </a:bodyPr>
          <a:lstStyle/>
          <a:p>
            <a:pPr algn="ctr"/>
            <a:r>
              <a:rPr lang="en-US" dirty="0">
                <a:latin typeface="Helvetica" panose="020B0604020202020204" pitchFamily="34" charset="0"/>
                <a:cs typeface="Helvetica" panose="020B0604020202020204" pitchFamily="34" charset="0"/>
              </a:rPr>
              <a:t>collider installation begins</a:t>
            </a:r>
          </a:p>
        </p:txBody>
      </p:sp>
      <p:cxnSp>
        <p:nvCxnSpPr>
          <p:cNvPr id="32" name="Straight Connector 31">
            <a:extLst>
              <a:ext uri="{FF2B5EF4-FFF2-40B4-BE49-F238E27FC236}">
                <a16:creationId xmlns:a16="http://schemas.microsoft.com/office/drawing/2014/main" id="{8C463A03-BEE7-4877-F5AB-A31A37E391F1}"/>
              </a:ext>
            </a:extLst>
          </p:cNvPr>
          <p:cNvCxnSpPr>
            <a:cxnSpLocks/>
          </p:cNvCxnSpPr>
          <p:nvPr/>
        </p:nvCxnSpPr>
        <p:spPr>
          <a:xfrm flipV="1">
            <a:off x="1845711" y="2234677"/>
            <a:ext cx="1849989" cy="11327"/>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83" name="Group 82">
            <a:extLst>
              <a:ext uri="{FF2B5EF4-FFF2-40B4-BE49-F238E27FC236}">
                <a16:creationId xmlns:a16="http://schemas.microsoft.com/office/drawing/2014/main" id="{4F575453-E8C7-F427-3182-DAF7BC26FF80}"/>
              </a:ext>
            </a:extLst>
          </p:cNvPr>
          <p:cNvGrpSpPr/>
          <p:nvPr/>
        </p:nvGrpSpPr>
        <p:grpSpPr>
          <a:xfrm>
            <a:off x="3824514" y="3589592"/>
            <a:ext cx="381470" cy="341708"/>
            <a:chOff x="3824514" y="3488614"/>
            <a:chExt cx="381470" cy="341708"/>
          </a:xfrm>
        </p:grpSpPr>
        <p:sp>
          <p:nvSpPr>
            <p:cNvPr id="33" name="Arc 32">
              <a:extLst>
                <a:ext uri="{FF2B5EF4-FFF2-40B4-BE49-F238E27FC236}">
                  <a16:creationId xmlns:a16="http://schemas.microsoft.com/office/drawing/2014/main" id="{61993CCA-BDA9-795A-53AC-1D1F34FE7093}"/>
                </a:ext>
              </a:extLst>
            </p:cNvPr>
            <p:cNvSpPr/>
            <p:nvPr/>
          </p:nvSpPr>
          <p:spPr>
            <a:xfrm>
              <a:off x="3824514" y="3488614"/>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34" name="Circle: Hollow 33">
              <a:extLst>
                <a:ext uri="{FF2B5EF4-FFF2-40B4-BE49-F238E27FC236}">
                  <a16:creationId xmlns:a16="http://schemas.microsoft.com/office/drawing/2014/main" id="{984B2E39-8C5C-EE5E-1897-C213BA921CEF}"/>
                </a:ext>
              </a:extLst>
            </p:cNvPr>
            <p:cNvSpPr/>
            <p:nvPr/>
          </p:nvSpPr>
          <p:spPr>
            <a:xfrm>
              <a:off x="3861142" y="3488614"/>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35" name="Oval 34">
              <a:extLst>
                <a:ext uri="{FF2B5EF4-FFF2-40B4-BE49-F238E27FC236}">
                  <a16:creationId xmlns:a16="http://schemas.microsoft.com/office/drawing/2014/main" id="{674F0AE2-1DA1-35C2-3B75-BB1FF74EB0B2}"/>
                </a:ext>
              </a:extLst>
            </p:cNvPr>
            <p:cNvSpPr/>
            <p:nvPr/>
          </p:nvSpPr>
          <p:spPr>
            <a:xfrm>
              <a:off x="3900952" y="3526754"/>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6" name="Circle: Hollow 35">
              <a:extLst>
                <a:ext uri="{FF2B5EF4-FFF2-40B4-BE49-F238E27FC236}">
                  <a16:creationId xmlns:a16="http://schemas.microsoft.com/office/drawing/2014/main" id="{921D9AF2-7938-3565-0814-A4000E2D8C31}"/>
                </a:ext>
              </a:extLst>
            </p:cNvPr>
            <p:cNvSpPr/>
            <p:nvPr/>
          </p:nvSpPr>
          <p:spPr>
            <a:xfrm>
              <a:off x="3908974" y="3536278"/>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grpSp>
      <p:cxnSp>
        <p:nvCxnSpPr>
          <p:cNvPr id="39" name="Straight Connector 38">
            <a:extLst>
              <a:ext uri="{FF2B5EF4-FFF2-40B4-BE49-F238E27FC236}">
                <a16:creationId xmlns:a16="http://schemas.microsoft.com/office/drawing/2014/main" id="{62472A31-2B7E-CC5F-6F61-2165F51036EF}"/>
              </a:ext>
            </a:extLst>
          </p:cNvPr>
          <p:cNvCxnSpPr>
            <a:cxnSpLocks/>
          </p:cNvCxnSpPr>
          <p:nvPr/>
        </p:nvCxnSpPr>
        <p:spPr>
          <a:xfrm>
            <a:off x="2830122" y="3741944"/>
            <a:ext cx="113035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0" name="TextBox 39">
            <a:extLst>
              <a:ext uri="{FF2B5EF4-FFF2-40B4-BE49-F238E27FC236}">
                <a16:creationId xmlns:a16="http://schemas.microsoft.com/office/drawing/2014/main" id="{F04D6038-F7ED-838E-2DF4-11FEF617CA5D}"/>
              </a:ext>
            </a:extLst>
          </p:cNvPr>
          <p:cNvSpPr txBox="1"/>
          <p:nvPr/>
        </p:nvSpPr>
        <p:spPr>
          <a:xfrm>
            <a:off x="3565217" y="3078008"/>
            <a:ext cx="870752" cy="461665"/>
          </a:xfrm>
          <a:prstGeom prst="rect">
            <a:avLst/>
          </a:prstGeom>
          <a:noFill/>
        </p:spPr>
        <p:txBody>
          <a:bodyPr wrap="none" rtlCol="0">
            <a:spAutoFit/>
          </a:bodyPr>
          <a:lstStyle/>
          <a:p>
            <a:pPr algn="ctr"/>
            <a:r>
              <a:rPr lang="en-US" sz="2400" dirty="0">
                <a:latin typeface="Helvetica" panose="020B0604020202020204" pitchFamily="34" charset="0"/>
                <a:cs typeface="Helvetica" panose="020B0604020202020204" pitchFamily="34" charset="0"/>
              </a:rPr>
              <a:t>1995</a:t>
            </a:r>
          </a:p>
        </p:txBody>
      </p:sp>
      <p:sp>
        <p:nvSpPr>
          <p:cNvPr id="41" name="TextBox 40">
            <a:extLst>
              <a:ext uri="{FF2B5EF4-FFF2-40B4-BE49-F238E27FC236}">
                <a16:creationId xmlns:a16="http://schemas.microsoft.com/office/drawing/2014/main" id="{AFC51011-6ECA-563B-77CF-EC14043390DA}"/>
              </a:ext>
            </a:extLst>
          </p:cNvPr>
          <p:cNvSpPr txBox="1"/>
          <p:nvPr/>
        </p:nvSpPr>
        <p:spPr>
          <a:xfrm>
            <a:off x="3071253" y="4398405"/>
            <a:ext cx="1838965" cy="646331"/>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groundbreaking</a:t>
            </a:r>
          </a:p>
          <a:p>
            <a:pPr algn="ctr"/>
            <a:r>
              <a:rPr lang="en-US" dirty="0">
                <a:latin typeface="Helvetica" panose="020B0604020202020204" pitchFamily="34" charset="0"/>
                <a:cs typeface="Helvetica" panose="020B0604020202020204" pitchFamily="34" charset="0"/>
              </a:rPr>
              <a:t>for STAR</a:t>
            </a:r>
          </a:p>
        </p:txBody>
      </p:sp>
      <p:cxnSp>
        <p:nvCxnSpPr>
          <p:cNvPr id="42" name="Straight Connector 41">
            <a:extLst>
              <a:ext uri="{FF2B5EF4-FFF2-40B4-BE49-F238E27FC236}">
                <a16:creationId xmlns:a16="http://schemas.microsoft.com/office/drawing/2014/main" id="{BA0DBAA7-7945-26B7-875A-3E2D61D69E4E}"/>
              </a:ext>
            </a:extLst>
          </p:cNvPr>
          <p:cNvCxnSpPr>
            <a:cxnSpLocks/>
          </p:cNvCxnSpPr>
          <p:nvPr/>
        </p:nvCxnSpPr>
        <p:spPr>
          <a:xfrm>
            <a:off x="3190679" y="5007744"/>
            <a:ext cx="1737286"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88" name="Group 87">
            <a:extLst>
              <a:ext uri="{FF2B5EF4-FFF2-40B4-BE49-F238E27FC236}">
                <a16:creationId xmlns:a16="http://schemas.microsoft.com/office/drawing/2014/main" id="{8EFDA1E7-0094-CC76-9168-75F96C482020}"/>
              </a:ext>
            </a:extLst>
          </p:cNvPr>
          <p:cNvGrpSpPr/>
          <p:nvPr/>
        </p:nvGrpSpPr>
        <p:grpSpPr>
          <a:xfrm>
            <a:off x="5047115" y="3541136"/>
            <a:ext cx="341708" cy="381470"/>
            <a:chOff x="5047115" y="3440158"/>
            <a:chExt cx="341708" cy="381470"/>
          </a:xfrm>
        </p:grpSpPr>
        <p:sp>
          <p:nvSpPr>
            <p:cNvPr id="43" name="Arc 42">
              <a:extLst>
                <a:ext uri="{FF2B5EF4-FFF2-40B4-BE49-F238E27FC236}">
                  <a16:creationId xmlns:a16="http://schemas.microsoft.com/office/drawing/2014/main" id="{5E8F7C3B-A697-C6D2-7972-968DEDE6D7FE}"/>
                </a:ext>
              </a:extLst>
            </p:cNvPr>
            <p:cNvSpPr/>
            <p:nvPr/>
          </p:nvSpPr>
          <p:spPr>
            <a:xfrm rot="5400000">
              <a:off x="5027234" y="3460039"/>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44" name="Circle: Hollow 43">
              <a:extLst>
                <a:ext uri="{FF2B5EF4-FFF2-40B4-BE49-F238E27FC236}">
                  <a16:creationId xmlns:a16="http://schemas.microsoft.com/office/drawing/2014/main" id="{2E1501C5-7826-CA39-8109-4438701AACAC}"/>
                </a:ext>
              </a:extLst>
            </p:cNvPr>
            <p:cNvSpPr/>
            <p:nvPr/>
          </p:nvSpPr>
          <p:spPr>
            <a:xfrm>
              <a:off x="5086087" y="3479089"/>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45" name="Oval 44">
              <a:extLst>
                <a:ext uri="{FF2B5EF4-FFF2-40B4-BE49-F238E27FC236}">
                  <a16:creationId xmlns:a16="http://schemas.microsoft.com/office/drawing/2014/main" id="{B72E020E-CDB4-E9E7-AD30-F838092F0BED}"/>
                </a:ext>
              </a:extLst>
            </p:cNvPr>
            <p:cNvSpPr/>
            <p:nvPr/>
          </p:nvSpPr>
          <p:spPr>
            <a:xfrm>
              <a:off x="5125897" y="3517229"/>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46" name="Circle: Hollow 45">
              <a:extLst>
                <a:ext uri="{FF2B5EF4-FFF2-40B4-BE49-F238E27FC236}">
                  <a16:creationId xmlns:a16="http://schemas.microsoft.com/office/drawing/2014/main" id="{DAAF44CB-6A96-B8E8-CC3E-A3614C8976CE}"/>
                </a:ext>
              </a:extLst>
            </p:cNvPr>
            <p:cNvSpPr/>
            <p:nvPr/>
          </p:nvSpPr>
          <p:spPr>
            <a:xfrm>
              <a:off x="5133919" y="3526753"/>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grpSp>
      <p:cxnSp>
        <p:nvCxnSpPr>
          <p:cNvPr id="47" name="Straight Connector 46">
            <a:extLst>
              <a:ext uri="{FF2B5EF4-FFF2-40B4-BE49-F238E27FC236}">
                <a16:creationId xmlns:a16="http://schemas.microsoft.com/office/drawing/2014/main" id="{1CD1FEAD-E8E1-C146-C5A0-E6F90F18F71C}"/>
              </a:ext>
            </a:extLst>
          </p:cNvPr>
          <p:cNvCxnSpPr>
            <a:cxnSpLocks/>
          </p:cNvCxnSpPr>
          <p:nvPr/>
        </p:nvCxnSpPr>
        <p:spPr>
          <a:xfrm>
            <a:off x="5237220" y="2937862"/>
            <a:ext cx="0" cy="63722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3F696804-EC20-50E0-A2D9-669475273E76}"/>
              </a:ext>
            </a:extLst>
          </p:cNvPr>
          <p:cNvSpPr txBox="1"/>
          <p:nvPr/>
        </p:nvSpPr>
        <p:spPr>
          <a:xfrm>
            <a:off x="4819516" y="3993524"/>
            <a:ext cx="870752" cy="461665"/>
          </a:xfrm>
          <a:prstGeom prst="rect">
            <a:avLst/>
          </a:prstGeom>
          <a:noFill/>
        </p:spPr>
        <p:txBody>
          <a:bodyPr wrap="none" rtlCol="0">
            <a:spAutoFit/>
          </a:bodyPr>
          <a:lstStyle/>
          <a:p>
            <a:pPr algn="ctr"/>
            <a:r>
              <a:rPr lang="en-US" sz="2400" dirty="0">
                <a:latin typeface="Helvetica" panose="020B0604020202020204" pitchFamily="34" charset="0"/>
                <a:cs typeface="Helvetica" panose="020B0604020202020204" pitchFamily="34" charset="0"/>
              </a:rPr>
              <a:t>1999</a:t>
            </a:r>
          </a:p>
        </p:txBody>
      </p:sp>
      <p:cxnSp>
        <p:nvCxnSpPr>
          <p:cNvPr id="50" name="Straight Connector 49">
            <a:extLst>
              <a:ext uri="{FF2B5EF4-FFF2-40B4-BE49-F238E27FC236}">
                <a16:creationId xmlns:a16="http://schemas.microsoft.com/office/drawing/2014/main" id="{0E7897A9-7D7B-17AE-D36C-BA33D9BC22A6}"/>
              </a:ext>
            </a:extLst>
          </p:cNvPr>
          <p:cNvCxnSpPr>
            <a:cxnSpLocks/>
          </p:cNvCxnSpPr>
          <p:nvPr/>
        </p:nvCxnSpPr>
        <p:spPr>
          <a:xfrm>
            <a:off x="4385310" y="2238146"/>
            <a:ext cx="1415093"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17F2BE74-6CF5-EA31-8A99-416BE71CA2FF}"/>
              </a:ext>
            </a:extLst>
          </p:cNvPr>
          <p:cNvCxnSpPr>
            <a:cxnSpLocks/>
          </p:cNvCxnSpPr>
          <p:nvPr/>
        </p:nvCxnSpPr>
        <p:spPr>
          <a:xfrm>
            <a:off x="4059322" y="3738704"/>
            <a:ext cx="113035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a16="http://schemas.microsoft.com/office/drawing/2014/main" id="{5ED80442-5EBC-5A51-C613-DB316247F851}"/>
              </a:ext>
            </a:extLst>
          </p:cNvPr>
          <p:cNvSpPr txBox="1"/>
          <p:nvPr/>
        </p:nvSpPr>
        <p:spPr>
          <a:xfrm>
            <a:off x="4202430" y="2180784"/>
            <a:ext cx="1849755" cy="646331"/>
          </a:xfrm>
          <a:prstGeom prst="rect">
            <a:avLst/>
          </a:prstGeom>
          <a:noFill/>
        </p:spPr>
        <p:txBody>
          <a:bodyPr wrap="square" rtlCol="0">
            <a:spAutoFit/>
          </a:bodyPr>
          <a:lstStyle/>
          <a:p>
            <a:pPr algn="ctr"/>
            <a:r>
              <a:rPr lang="en-US" dirty="0">
                <a:latin typeface="Helvetica" panose="020B0604020202020204" pitchFamily="34" charset="0"/>
                <a:cs typeface="Helvetica" panose="020B0604020202020204" pitchFamily="34" charset="0"/>
              </a:rPr>
              <a:t>first Siberian </a:t>
            </a:r>
          </a:p>
          <a:p>
            <a:pPr algn="ctr"/>
            <a:r>
              <a:rPr lang="en-US" dirty="0">
                <a:latin typeface="Helvetica" panose="020B0604020202020204" pitchFamily="34" charset="0"/>
                <a:cs typeface="Helvetica" panose="020B0604020202020204" pitchFamily="34" charset="0"/>
              </a:rPr>
              <a:t>snake magnet</a:t>
            </a:r>
          </a:p>
        </p:txBody>
      </p:sp>
      <p:cxnSp>
        <p:nvCxnSpPr>
          <p:cNvPr id="54" name="Straight Connector 53">
            <a:extLst>
              <a:ext uri="{FF2B5EF4-FFF2-40B4-BE49-F238E27FC236}">
                <a16:creationId xmlns:a16="http://schemas.microsoft.com/office/drawing/2014/main" id="{3A3F5DF2-9DD9-EF02-3680-52774AADB2C0}"/>
              </a:ext>
            </a:extLst>
          </p:cNvPr>
          <p:cNvCxnSpPr>
            <a:cxnSpLocks/>
          </p:cNvCxnSpPr>
          <p:nvPr/>
        </p:nvCxnSpPr>
        <p:spPr>
          <a:xfrm>
            <a:off x="6515700" y="2189207"/>
            <a:ext cx="1737286"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sp>
        <p:nvSpPr>
          <p:cNvPr id="55" name="TextBox 54">
            <a:extLst>
              <a:ext uri="{FF2B5EF4-FFF2-40B4-BE49-F238E27FC236}">
                <a16:creationId xmlns:a16="http://schemas.microsoft.com/office/drawing/2014/main" id="{40EEF78E-789D-0AE7-315E-BE24C002423F}"/>
              </a:ext>
            </a:extLst>
          </p:cNvPr>
          <p:cNvSpPr txBox="1"/>
          <p:nvPr/>
        </p:nvSpPr>
        <p:spPr>
          <a:xfrm>
            <a:off x="6091094" y="2220045"/>
            <a:ext cx="2472947" cy="646331"/>
          </a:xfrm>
          <a:prstGeom prst="rect">
            <a:avLst/>
          </a:prstGeom>
          <a:noFill/>
        </p:spPr>
        <p:txBody>
          <a:bodyPr wrap="square" rtlCol="0">
            <a:spAutoFit/>
          </a:bodyPr>
          <a:lstStyle/>
          <a:p>
            <a:pPr algn="ctr"/>
            <a:r>
              <a:rPr lang="en-US" dirty="0">
                <a:latin typeface="Helvetica" panose="020B0604020202020204" pitchFamily="34" charset="0"/>
                <a:cs typeface="Helvetica" panose="020B0604020202020204" pitchFamily="34" charset="0"/>
              </a:rPr>
              <a:t>RHIC dedication ceremony</a:t>
            </a:r>
          </a:p>
        </p:txBody>
      </p:sp>
      <p:grpSp>
        <p:nvGrpSpPr>
          <p:cNvPr id="92" name="Group 91">
            <a:extLst>
              <a:ext uri="{FF2B5EF4-FFF2-40B4-BE49-F238E27FC236}">
                <a16:creationId xmlns:a16="http://schemas.microsoft.com/office/drawing/2014/main" id="{B78EF2A0-6A4F-4F38-96DF-1D8359675E06}"/>
              </a:ext>
            </a:extLst>
          </p:cNvPr>
          <p:cNvGrpSpPr/>
          <p:nvPr/>
        </p:nvGrpSpPr>
        <p:grpSpPr>
          <a:xfrm>
            <a:off x="7257280" y="3607118"/>
            <a:ext cx="381470" cy="341708"/>
            <a:chOff x="7257280" y="3506140"/>
            <a:chExt cx="381470" cy="341708"/>
          </a:xfrm>
        </p:grpSpPr>
        <p:sp>
          <p:nvSpPr>
            <p:cNvPr id="56" name="Arc 55">
              <a:extLst>
                <a:ext uri="{FF2B5EF4-FFF2-40B4-BE49-F238E27FC236}">
                  <a16:creationId xmlns:a16="http://schemas.microsoft.com/office/drawing/2014/main" id="{49E3619C-D8ED-5F64-C6A2-6AE82AC4E1D4}"/>
                </a:ext>
              </a:extLst>
            </p:cNvPr>
            <p:cNvSpPr/>
            <p:nvPr/>
          </p:nvSpPr>
          <p:spPr>
            <a:xfrm>
              <a:off x="7257280" y="3506140"/>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57" name="Circle: Hollow 56">
              <a:extLst>
                <a:ext uri="{FF2B5EF4-FFF2-40B4-BE49-F238E27FC236}">
                  <a16:creationId xmlns:a16="http://schemas.microsoft.com/office/drawing/2014/main" id="{C6749E03-DD99-7F52-39AA-994FA1226725}"/>
                </a:ext>
              </a:extLst>
            </p:cNvPr>
            <p:cNvSpPr/>
            <p:nvPr/>
          </p:nvSpPr>
          <p:spPr>
            <a:xfrm>
              <a:off x="7293908" y="3506140"/>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58" name="Oval 57">
              <a:extLst>
                <a:ext uri="{FF2B5EF4-FFF2-40B4-BE49-F238E27FC236}">
                  <a16:creationId xmlns:a16="http://schemas.microsoft.com/office/drawing/2014/main" id="{18DAB19D-261A-C833-D6C4-2093B1E351A8}"/>
                </a:ext>
              </a:extLst>
            </p:cNvPr>
            <p:cNvSpPr/>
            <p:nvPr/>
          </p:nvSpPr>
          <p:spPr>
            <a:xfrm>
              <a:off x="7333718" y="3544280"/>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59" name="Circle: Hollow 58">
              <a:extLst>
                <a:ext uri="{FF2B5EF4-FFF2-40B4-BE49-F238E27FC236}">
                  <a16:creationId xmlns:a16="http://schemas.microsoft.com/office/drawing/2014/main" id="{2CD621CE-4B5F-BAE9-BB26-668B0655974A}"/>
                </a:ext>
              </a:extLst>
            </p:cNvPr>
            <p:cNvSpPr/>
            <p:nvPr/>
          </p:nvSpPr>
          <p:spPr>
            <a:xfrm>
              <a:off x="7341740" y="3553804"/>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grpSp>
      <p:sp>
        <p:nvSpPr>
          <p:cNvPr id="62" name="TextBox 61">
            <a:extLst>
              <a:ext uri="{FF2B5EF4-FFF2-40B4-BE49-F238E27FC236}">
                <a16:creationId xmlns:a16="http://schemas.microsoft.com/office/drawing/2014/main" id="{437174E5-48F7-F012-DF7B-53DB618A63CF}"/>
              </a:ext>
            </a:extLst>
          </p:cNvPr>
          <p:cNvSpPr txBox="1"/>
          <p:nvPr/>
        </p:nvSpPr>
        <p:spPr>
          <a:xfrm>
            <a:off x="6999457" y="3120268"/>
            <a:ext cx="870752" cy="461665"/>
          </a:xfrm>
          <a:prstGeom prst="rect">
            <a:avLst/>
          </a:prstGeom>
          <a:noFill/>
        </p:spPr>
        <p:txBody>
          <a:bodyPr wrap="none" rtlCol="0">
            <a:spAutoFit/>
          </a:bodyPr>
          <a:lstStyle/>
          <a:p>
            <a:pPr algn="ctr"/>
            <a:r>
              <a:rPr lang="en-US" sz="2400" dirty="0">
                <a:latin typeface="Helvetica" panose="020B0604020202020204" pitchFamily="34" charset="0"/>
                <a:cs typeface="Helvetica" panose="020B0604020202020204" pitchFamily="34" charset="0"/>
              </a:rPr>
              <a:t>2000</a:t>
            </a:r>
          </a:p>
        </p:txBody>
      </p:sp>
      <p:sp>
        <p:nvSpPr>
          <p:cNvPr id="63" name="TextBox 62">
            <a:extLst>
              <a:ext uri="{FF2B5EF4-FFF2-40B4-BE49-F238E27FC236}">
                <a16:creationId xmlns:a16="http://schemas.microsoft.com/office/drawing/2014/main" id="{7A47A2BB-9445-12BC-D9BA-35626215593B}"/>
              </a:ext>
            </a:extLst>
          </p:cNvPr>
          <p:cNvSpPr txBox="1"/>
          <p:nvPr/>
        </p:nvSpPr>
        <p:spPr>
          <a:xfrm>
            <a:off x="5810216" y="4368620"/>
            <a:ext cx="1338828" cy="646331"/>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SC magnet</a:t>
            </a:r>
          </a:p>
          <a:p>
            <a:pPr algn="ctr"/>
            <a:r>
              <a:rPr lang="en-US" dirty="0">
                <a:latin typeface="Helvetica" panose="020B0604020202020204" pitchFamily="34" charset="0"/>
                <a:cs typeface="Helvetica" panose="020B0604020202020204" pitchFamily="34" charset="0"/>
              </a:rPr>
              <a:t>cold</a:t>
            </a:r>
          </a:p>
        </p:txBody>
      </p:sp>
      <p:cxnSp>
        <p:nvCxnSpPr>
          <p:cNvPr id="64" name="Straight Connector 63">
            <a:extLst>
              <a:ext uri="{FF2B5EF4-FFF2-40B4-BE49-F238E27FC236}">
                <a16:creationId xmlns:a16="http://schemas.microsoft.com/office/drawing/2014/main" id="{662C7D5A-622C-1E18-5A54-1825C305D865}"/>
              </a:ext>
            </a:extLst>
          </p:cNvPr>
          <p:cNvCxnSpPr>
            <a:cxnSpLocks/>
          </p:cNvCxnSpPr>
          <p:nvPr/>
        </p:nvCxnSpPr>
        <p:spPr>
          <a:xfrm>
            <a:off x="5810948" y="4984944"/>
            <a:ext cx="1295294"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65" name="Straight Connector 64">
            <a:extLst>
              <a:ext uri="{FF2B5EF4-FFF2-40B4-BE49-F238E27FC236}">
                <a16:creationId xmlns:a16="http://schemas.microsoft.com/office/drawing/2014/main" id="{CAE7BABD-8F84-BB84-5CA4-BDDC01D6CF73}"/>
              </a:ext>
            </a:extLst>
          </p:cNvPr>
          <p:cNvCxnSpPr>
            <a:cxnSpLocks/>
          </p:cNvCxnSpPr>
          <p:nvPr/>
        </p:nvCxnSpPr>
        <p:spPr>
          <a:xfrm>
            <a:off x="5243395" y="3741590"/>
            <a:ext cx="2063769" cy="11399"/>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70" name="Straight Connector 69">
            <a:extLst>
              <a:ext uri="{FF2B5EF4-FFF2-40B4-BE49-F238E27FC236}">
                <a16:creationId xmlns:a16="http://schemas.microsoft.com/office/drawing/2014/main" id="{00757B8E-EA10-6648-B762-25088E8B7AA5}"/>
              </a:ext>
            </a:extLst>
          </p:cNvPr>
          <p:cNvCxnSpPr>
            <a:cxnSpLocks/>
          </p:cNvCxnSpPr>
          <p:nvPr/>
        </p:nvCxnSpPr>
        <p:spPr>
          <a:xfrm>
            <a:off x="9333123" y="2937797"/>
            <a:ext cx="0" cy="637225"/>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nvGrpSpPr>
          <p:cNvPr id="114" name="Group 113">
            <a:extLst>
              <a:ext uri="{FF2B5EF4-FFF2-40B4-BE49-F238E27FC236}">
                <a16:creationId xmlns:a16="http://schemas.microsoft.com/office/drawing/2014/main" id="{37B68F19-9C2E-D6DA-E473-B5DA1C92409D}"/>
              </a:ext>
            </a:extLst>
          </p:cNvPr>
          <p:cNvGrpSpPr/>
          <p:nvPr/>
        </p:nvGrpSpPr>
        <p:grpSpPr>
          <a:xfrm>
            <a:off x="8915419" y="3541071"/>
            <a:ext cx="870752" cy="914053"/>
            <a:chOff x="8960299" y="3440093"/>
            <a:chExt cx="870752" cy="914053"/>
          </a:xfrm>
        </p:grpSpPr>
        <p:sp>
          <p:nvSpPr>
            <p:cNvPr id="66" name="Arc 65">
              <a:extLst>
                <a:ext uri="{FF2B5EF4-FFF2-40B4-BE49-F238E27FC236}">
                  <a16:creationId xmlns:a16="http://schemas.microsoft.com/office/drawing/2014/main" id="{A1B8FE42-8289-E105-8850-85DC23EF5325}"/>
                </a:ext>
              </a:extLst>
            </p:cNvPr>
            <p:cNvSpPr/>
            <p:nvPr/>
          </p:nvSpPr>
          <p:spPr>
            <a:xfrm rot="5400000">
              <a:off x="9168017" y="3459974"/>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67" name="Circle: Hollow 66">
              <a:extLst>
                <a:ext uri="{FF2B5EF4-FFF2-40B4-BE49-F238E27FC236}">
                  <a16:creationId xmlns:a16="http://schemas.microsoft.com/office/drawing/2014/main" id="{275C8DE2-F016-B13F-7CE6-4CF0444BD351}"/>
                </a:ext>
              </a:extLst>
            </p:cNvPr>
            <p:cNvSpPr/>
            <p:nvPr/>
          </p:nvSpPr>
          <p:spPr>
            <a:xfrm>
              <a:off x="9226870" y="3479024"/>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68" name="Oval 67">
              <a:extLst>
                <a:ext uri="{FF2B5EF4-FFF2-40B4-BE49-F238E27FC236}">
                  <a16:creationId xmlns:a16="http://schemas.microsoft.com/office/drawing/2014/main" id="{09AA6B70-C6F6-D83B-4FFA-6B9AEC9E42A6}"/>
                </a:ext>
              </a:extLst>
            </p:cNvPr>
            <p:cNvSpPr/>
            <p:nvPr/>
          </p:nvSpPr>
          <p:spPr>
            <a:xfrm>
              <a:off x="9266680" y="3517164"/>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69" name="Circle: Hollow 68">
              <a:extLst>
                <a:ext uri="{FF2B5EF4-FFF2-40B4-BE49-F238E27FC236}">
                  <a16:creationId xmlns:a16="http://schemas.microsoft.com/office/drawing/2014/main" id="{8198C442-8B5B-A574-3F3B-EF117B4F213E}"/>
                </a:ext>
              </a:extLst>
            </p:cNvPr>
            <p:cNvSpPr/>
            <p:nvPr/>
          </p:nvSpPr>
          <p:spPr>
            <a:xfrm>
              <a:off x="9274702" y="3526688"/>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72" name="TextBox 71">
              <a:extLst>
                <a:ext uri="{FF2B5EF4-FFF2-40B4-BE49-F238E27FC236}">
                  <a16:creationId xmlns:a16="http://schemas.microsoft.com/office/drawing/2014/main" id="{7E3FD0DE-0A6D-7C58-11A1-F57B71F6F8A1}"/>
                </a:ext>
              </a:extLst>
            </p:cNvPr>
            <p:cNvSpPr txBox="1"/>
            <p:nvPr/>
          </p:nvSpPr>
          <p:spPr>
            <a:xfrm>
              <a:off x="8960299" y="3892481"/>
              <a:ext cx="870752" cy="461665"/>
            </a:xfrm>
            <a:prstGeom prst="rect">
              <a:avLst/>
            </a:prstGeom>
            <a:noFill/>
          </p:spPr>
          <p:txBody>
            <a:bodyPr wrap="none" rtlCol="0">
              <a:spAutoFit/>
            </a:bodyPr>
            <a:lstStyle/>
            <a:p>
              <a:pPr algn="ctr"/>
              <a:r>
                <a:rPr lang="en-US" sz="2400">
                  <a:latin typeface="Helvetica" panose="020B0604020202020204" pitchFamily="34" charset="0"/>
                  <a:cs typeface="Helvetica" panose="020B0604020202020204" pitchFamily="34" charset="0"/>
                </a:rPr>
                <a:t>2001</a:t>
              </a:r>
            </a:p>
          </p:txBody>
        </p:sp>
      </p:grpSp>
      <p:cxnSp>
        <p:nvCxnSpPr>
          <p:cNvPr id="73" name="Straight Connector 72">
            <a:extLst>
              <a:ext uri="{FF2B5EF4-FFF2-40B4-BE49-F238E27FC236}">
                <a16:creationId xmlns:a16="http://schemas.microsoft.com/office/drawing/2014/main" id="{C567B506-2F13-B719-E9BA-F07CA472AD05}"/>
              </a:ext>
            </a:extLst>
          </p:cNvPr>
          <p:cNvCxnSpPr>
            <a:cxnSpLocks/>
          </p:cNvCxnSpPr>
          <p:nvPr/>
        </p:nvCxnSpPr>
        <p:spPr>
          <a:xfrm>
            <a:off x="8960190" y="2209011"/>
            <a:ext cx="1126482"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cxnSp>
        <p:nvCxnSpPr>
          <p:cNvPr id="74" name="Straight Connector 73">
            <a:extLst>
              <a:ext uri="{FF2B5EF4-FFF2-40B4-BE49-F238E27FC236}">
                <a16:creationId xmlns:a16="http://schemas.microsoft.com/office/drawing/2014/main" id="{801B5B80-DDFE-9852-4ADB-02A2AE2E1EDA}"/>
              </a:ext>
            </a:extLst>
          </p:cNvPr>
          <p:cNvCxnSpPr>
            <a:cxnSpLocks/>
          </p:cNvCxnSpPr>
          <p:nvPr/>
        </p:nvCxnSpPr>
        <p:spPr>
          <a:xfrm flipV="1">
            <a:off x="7607263" y="3738704"/>
            <a:ext cx="1541296" cy="6096"/>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76" name="TextBox 75">
            <a:extLst>
              <a:ext uri="{FF2B5EF4-FFF2-40B4-BE49-F238E27FC236}">
                <a16:creationId xmlns:a16="http://schemas.microsoft.com/office/drawing/2014/main" id="{784107FE-C702-2E28-AA05-D70820CAB488}"/>
              </a:ext>
            </a:extLst>
          </p:cNvPr>
          <p:cNvSpPr txBox="1"/>
          <p:nvPr/>
        </p:nvSpPr>
        <p:spPr>
          <a:xfrm>
            <a:off x="9607390" y="4302746"/>
            <a:ext cx="2472947" cy="646331"/>
          </a:xfrm>
          <a:prstGeom prst="rect">
            <a:avLst/>
          </a:prstGeom>
          <a:noFill/>
        </p:spPr>
        <p:txBody>
          <a:bodyPr wrap="square" rtlCol="0">
            <a:spAutoFit/>
          </a:bodyPr>
          <a:lstStyle/>
          <a:p>
            <a:pPr algn="ctr"/>
            <a:r>
              <a:rPr lang="en-US" dirty="0">
                <a:latin typeface="Helvetica" panose="020B0604020202020204" pitchFamily="34" charset="0"/>
                <a:cs typeface="Helvetica" panose="020B0604020202020204" pitchFamily="34" charset="0"/>
              </a:rPr>
              <a:t>RHIC operations</a:t>
            </a:r>
          </a:p>
          <a:p>
            <a:pPr algn="ctr"/>
            <a:r>
              <a:rPr lang="en-US" dirty="0">
                <a:latin typeface="Helvetica" panose="020B0604020202020204" pitchFamily="34" charset="0"/>
                <a:cs typeface="Helvetica" panose="020B0604020202020204" pitchFamily="34" charset="0"/>
              </a:rPr>
              <a:t>conclude</a:t>
            </a:r>
          </a:p>
        </p:txBody>
      </p:sp>
      <p:pic>
        <p:nvPicPr>
          <p:cNvPr id="78" name="Picture 77">
            <a:extLst>
              <a:ext uri="{FF2B5EF4-FFF2-40B4-BE49-F238E27FC236}">
                <a16:creationId xmlns:a16="http://schemas.microsoft.com/office/drawing/2014/main" id="{8FD52173-81C4-5F44-0B4E-2CA432E612F3}"/>
              </a:ext>
            </a:extLst>
          </p:cNvPr>
          <p:cNvPicPr>
            <a:picLocks noChangeAspect="1"/>
          </p:cNvPicPr>
          <p:nvPr/>
        </p:nvPicPr>
        <p:blipFill>
          <a:blip r:embed="rId3"/>
          <a:stretch>
            <a:fillRect/>
          </a:stretch>
        </p:blipFill>
        <p:spPr>
          <a:xfrm>
            <a:off x="422591" y="5073465"/>
            <a:ext cx="2294463" cy="1425726"/>
          </a:xfrm>
          <a:prstGeom prst="rect">
            <a:avLst/>
          </a:prstGeom>
          <a:ln w="19050">
            <a:solidFill>
              <a:schemeClr val="tx1"/>
            </a:solidFill>
          </a:ln>
        </p:spPr>
      </p:pic>
      <p:pic>
        <p:nvPicPr>
          <p:cNvPr id="80" name="Picture 79">
            <a:extLst>
              <a:ext uri="{FF2B5EF4-FFF2-40B4-BE49-F238E27FC236}">
                <a16:creationId xmlns:a16="http://schemas.microsoft.com/office/drawing/2014/main" id="{215C88FA-D1E4-7186-8789-F04C92A6BD6C}"/>
              </a:ext>
            </a:extLst>
          </p:cNvPr>
          <p:cNvPicPr>
            <a:picLocks noChangeAspect="1"/>
          </p:cNvPicPr>
          <p:nvPr/>
        </p:nvPicPr>
        <p:blipFill>
          <a:blip r:embed="rId4"/>
          <a:stretch>
            <a:fillRect/>
          </a:stretch>
        </p:blipFill>
        <p:spPr>
          <a:xfrm>
            <a:off x="1424194" y="489527"/>
            <a:ext cx="2708654" cy="1683624"/>
          </a:xfrm>
          <a:prstGeom prst="rect">
            <a:avLst/>
          </a:prstGeom>
          <a:ln w="19050">
            <a:solidFill>
              <a:schemeClr val="tx1"/>
            </a:solidFill>
          </a:ln>
        </p:spPr>
      </p:pic>
      <p:pic>
        <p:nvPicPr>
          <p:cNvPr id="82" name="Picture 81">
            <a:extLst>
              <a:ext uri="{FF2B5EF4-FFF2-40B4-BE49-F238E27FC236}">
                <a16:creationId xmlns:a16="http://schemas.microsoft.com/office/drawing/2014/main" id="{14EEEC93-14CF-4952-2599-1115150AD524}"/>
              </a:ext>
            </a:extLst>
          </p:cNvPr>
          <p:cNvPicPr>
            <a:picLocks noChangeAspect="1"/>
          </p:cNvPicPr>
          <p:nvPr/>
        </p:nvPicPr>
        <p:blipFill>
          <a:blip r:embed="rId5"/>
          <a:stretch>
            <a:fillRect/>
          </a:stretch>
        </p:blipFill>
        <p:spPr>
          <a:xfrm>
            <a:off x="2888944" y="5070225"/>
            <a:ext cx="2294463" cy="1464284"/>
          </a:xfrm>
          <a:prstGeom prst="rect">
            <a:avLst/>
          </a:prstGeom>
          <a:ln w="19050">
            <a:solidFill>
              <a:schemeClr val="tx1"/>
            </a:solidFill>
          </a:ln>
        </p:spPr>
      </p:pic>
      <p:pic>
        <p:nvPicPr>
          <p:cNvPr id="84" name="Picture 83">
            <a:extLst>
              <a:ext uri="{FF2B5EF4-FFF2-40B4-BE49-F238E27FC236}">
                <a16:creationId xmlns:a16="http://schemas.microsoft.com/office/drawing/2014/main" id="{7F8B646B-7F6E-01AD-ACA8-B265ADAFCEF1}"/>
              </a:ext>
            </a:extLst>
          </p:cNvPr>
          <p:cNvPicPr>
            <a:picLocks noChangeAspect="1"/>
          </p:cNvPicPr>
          <p:nvPr/>
        </p:nvPicPr>
        <p:blipFill>
          <a:blip r:embed="rId6"/>
          <a:stretch>
            <a:fillRect/>
          </a:stretch>
        </p:blipFill>
        <p:spPr>
          <a:xfrm>
            <a:off x="4294415" y="236087"/>
            <a:ext cx="1577473" cy="1928854"/>
          </a:xfrm>
          <a:prstGeom prst="rect">
            <a:avLst/>
          </a:prstGeom>
          <a:ln w="19050">
            <a:solidFill>
              <a:schemeClr val="tx1"/>
            </a:solidFill>
          </a:ln>
        </p:spPr>
      </p:pic>
      <p:pic>
        <p:nvPicPr>
          <p:cNvPr id="86" name="Picture 85">
            <a:extLst>
              <a:ext uri="{FF2B5EF4-FFF2-40B4-BE49-F238E27FC236}">
                <a16:creationId xmlns:a16="http://schemas.microsoft.com/office/drawing/2014/main" id="{D7D0B269-EA65-705A-B1A7-1C9377970170}"/>
              </a:ext>
            </a:extLst>
          </p:cNvPr>
          <p:cNvPicPr>
            <a:picLocks noChangeAspect="1"/>
          </p:cNvPicPr>
          <p:nvPr/>
        </p:nvPicPr>
        <p:blipFill>
          <a:blip r:embed="rId7"/>
          <a:stretch>
            <a:fillRect/>
          </a:stretch>
        </p:blipFill>
        <p:spPr>
          <a:xfrm>
            <a:off x="6152957" y="340344"/>
            <a:ext cx="2530543" cy="1790655"/>
          </a:xfrm>
          <a:prstGeom prst="rect">
            <a:avLst/>
          </a:prstGeom>
          <a:ln w="19050">
            <a:solidFill>
              <a:schemeClr val="tx1"/>
            </a:solidFill>
          </a:ln>
        </p:spPr>
      </p:pic>
      <p:sp>
        <p:nvSpPr>
          <p:cNvPr id="87" name="TextBox 86">
            <a:extLst>
              <a:ext uri="{FF2B5EF4-FFF2-40B4-BE49-F238E27FC236}">
                <a16:creationId xmlns:a16="http://schemas.microsoft.com/office/drawing/2014/main" id="{67DC0A94-C807-AE5F-65B6-2C207CDCBED6}"/>
              </a:ext>
            </a:extLst>
          </p:cNvPr>
          <p:cNvSpPr txBox="1"/>
          <p:nvPr/>
        </p:nvSpPr>
        <p:spPr>
          <a:xfrm>
            <a:off x="7588358" y="4373547"/>
            <a:ext cx="1306832" cy="646331"/>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first </a:t>
            </a:r>
            <a:r>
              <a:rPr lang="en-US" dirty="0" err="1">
                <a:latin typeface="Helvetica" panose="020B0604020202020204" pitchFamily="34" charset="0"/>
                <a:cs typeface="Helvetica" panose="020B0604020202020204" pitchFamily="34" charset="0"/>
              </a:rPr>
              <a:t>Au+Au</a:t>
            </a:r>
            <a:endParaRPr lang="en-US" dirty="0">
              <a:latin typeface="Helvetica" panose="020B0604020202020204" pitchFamily="34" charset="0"/>
              <a:cs typeface="Helvetica" panose="020B0604020202020204" pitchFamily="34" charset="0"/>
            </a:endParaRPr>
          </a:p>
          <a:p>
            <a:pPr algn="ctr"/>
            <a:r>
              <a:rPr lang="en-US" dirty="0">
                <a:latin typeface="Helvetica" panose="020B0604020202020204" pitchFamily="34" charset="0"/>
                <a:cs typeface="Helvetica" panose="020B0604020202020204" pitchFamily="34" charset="0"/>
              </a:rPr>
              <a:t>collisions</a:t>
            </a:r>
          </a:p>
        </p:txBody>
      </p:sp>
      <p:pic>
        <p:nvPicPr>
          <p:cNvPr id="89" name="Picture 88">
            <a:extLst>
              <a:ext uri="{FF2B5EF4-FFF2-40B4-BE49-F238E27FC236}">
                <a16:creationId xmlns:a16="http://schemas.microsoft.com/office/drawing/2014/main" id="{224CC3CF-1189-12EC-AEB6-0BB06E5BB08F}"/>
              </a:ext>
            </a:extLst>
          </p:cNvPr>
          <p:cNvPicPr>
            <a:picLocks noChangeAspect="1"/>
          </p:cNvPicPr>
          <p:nvPr/>
        </p:nvPicPr>
        <p:blipFill>
          <a:blip r:embed="rId8"/>
          <a:stretch>
            <a:fillRect/>
          </a:stretch>
        </p:blipFill>
        <p:spPr>
          <a:xfrm>
            <a:off x="5334174" y="5054332"/>
            <a:ext cx="2147657" cy="1488424"/>
          </a:xfrm>
          <a:prstGeom prst="rect">
            <a:avLst/>
          </a:prstGeom>
          <a:ln w="19050">
            <a:solidFill>
              <a:schemeClr val="tx1"/>
            </a:solidFill>
          </a:ln>
        </p:spPr>
      </p:pic>
      <p:pic>
        <p:nvPicPr>
          <p:cNvPr id="91" name="Picture 90">
            <a:extLst>
              <a:ext uri="{FF2B5EF4-FFF2-40B4-BE49-F238E27FC236}">
                <a16:creationId xmlns:a16="http://schemas.microsoft.com/office/drawing/2014/main" id="{5F135E8F-4B62-AA47-A796-4498CB62E070}"/>
              </a:ext>
            </a:extLst>
          </p:cNvPr>
          <p:cNvPicPr>
            <a:picLocks noChangeAspect="1"/>
          </p:cNvPicPr>
          <p:nvPr/>
        </p:nvPicPr>
        <p:blipFill>
          <a:blip r:embed="rId9"/>
          <a:stretch>
            <a:fillRect/>
          </a:stretch>
        </p:blipFill>
        <p:spPr>
          <a:xfrm>
            <a:off x="7568125" y="5058720"/>
            <a:ext cx="1778042" cy="1484035"/>
          </a:xfrm>
          <a:prstGeom prst="rect">
            <a:avLst/>
          </a:prstGeom>
          <a:ln w="19050">
            <a:solidFill>
              <a:schemeClr val="tx1"/>
            </a:solidFill>
          </a:ln>
        </p:spPr>
      </p:pic>
      <p:pic>
        <p:nvPicPr>
          <p:cNvPr id="101" name="Picture 100">
            <a:extLst>
              <a:ext uri="{FF2B5EF4-FFF2-40B4-BE49-F238E27FC236}">
                <a16:creationId xmlns:a16="http://schemas.microsoft.com/office/drawing/2014/main" id="{63A33FB1-964B-7289-A026-5A80090317C9}"/>
              </a:ext>
            </a:extLst>
          </p:cNvPr>
          <p:cNvPicPr>
            <a:picLocks noChangeAspect="1"/>
          </p:cNvPicPr>
          <p:nvPr/>
        </p:nvPicPr>
        <p:blipFill>
          <a:blip r:embed="rId10"/>
          <a:stretch>
            <a:fillRect/>
          </a:stretch>
        </p:blipFill>
        <p:spPr>
          <a:xfrm>
            <a:off x="8922724" y="880865"/>
            <a:ext cx="2747000" cy="1202667"/>
          </a:xfrm>
          <a:prstGeom prst="rect">
            <a:avLst/>
          </a:prstGeom>
          <a:ln w="19050">
            <a:solidFill>
              <a:schemeClr val="tx1"/>
            </a:solidFill>
          </a:ln>
        </p:spPr>
      </p:pic>
      <p:pic>
        <p:nvPicPr>
          <p:cNvPr id="104" name="Picture 103">
            <a:extLst>
              <a:ext uri="{FF2B5EF4-FFF2-40B4-BE49-F238E27FC236}">
                <a16:creationId xmlns:a16="http://schemas.microsoft.com/office/drawing/2014/main" id="{916B475B-A9C3-EB6F-24CD-2F006DDBB45B}"/>
              </a:ext>
            </a:extLst>
          </p:cNvPr>
          <p:cNvPicPr>
            <a:picLocks noChangeAspect="1"/>
          </p:cNvPicPr>
          <p:nvPr/>
        </p:nvPicPr>
        <p:blipFill>
          <a:blip r:embed="rId11"/>
          <a:stretch>
            <a:fillRect/>
          </a:stretch>
        </p:blipFill>
        <p:spPr>
          <a:xfrm>
            <a:off x="6413091" y="412760"/>
            <a:ext cx="2036499" cy="1614521"/>
          </a:xfrm>
          <a:prstGeom prst="rect">
            <a:avLst/>
          </a:prstGeom>
          <a:ln w="19050">
            <a:solidFill>
              <a:schemeClr val="tx1"/>
            </a:solidFill>
          </a:ln>
        </p:spPr>
      </p:pic>
      <p:pic>
        <p:nvPicPr>
          <p:cNvPr id="108" name="Picture 107">
            <a:extLst>
              <a:ext uri="{FF2B5EF4-FFF2-40B4-BE49-F238E27FC236}">
                <a16:creationId xmlns:a16="http://schemas.microsoft.com/office/drawing/2014/main" id="{DAA85340-F7DF-6E36-FD2C-40B62F67D6BC}"/>
              </a:ext>
            </a:extLst>
          </p:cNvPr>
          <p:cNvPicPr>
            <a:picLocks noChangeAspect="1"/>
          </p:cNvPicPr>
          <p:nvPr/>
        </p:nvPicPr>
        <p:blipFill>
          <a:blip r:embed="rId12"/>
          <a:stretch>
            <a:fillRect/>
          </a:stretch>
        </p:blipFill>
        <p:spPr>
          <a:xfrm>
            <a:off x="10395598" y="4998228"/>
            <a:ext cx="1160436" cy="1517084"/>
          </a:xfrm>
          <a:prstGeom prst="rect">
            <a:avLst/>
          </a:prstGeom>
          <a:ln w="19050">
            <a:solidFill>
              <a:schemeClr val="tx1"/>
            </a:solidFill>
          </a:ln>
        </p:spPr>
      </p:pic>
      <p:cxnSp>
        <p:nvCxnSpPr>
          <p:cNvPr id="16" name="Straight Connector 15">
            <a:extLst>
              <a:ext uri="{FF2B5EF4-FFF2-40B4-BE49-F238E27FC236}">
                <a16:creationId xmlns:a16="http://schemas.microsoft.com/office/drawing/2014/main" id="{26A8D173-D163-D187-24D2-B3443413E1A6}"/>
              </a:ext>
            </a:extLst>
          </p:cNvPr>
          <p:cNvCxnSpPr>
            <a:cxnSpLocks/>
          </p:cNvCxnSpPr>
          <p:nvPr/>
        </p:nvCxnSpPr>
        <p:spPr>
          <a:xfrm flipH="1">
            <a:off x="4003480" y="3890300"/>
            <a:ext cx="3174" cy="40603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62A44C43-8D13-CD72-DD1B-F1A30B058AEF}"/>
              </a:ext>
            </a:extLst>
          </p:cNvPr>
          <p:cNvCxnSpPr>
            <a:cxnSpLocks/>
            <a:stCxn id="57" idx="3"/>
          </p:cNvCxnSpPr>
          <p:nvPr/>
        </p:nvCxnSpPr>
        <p:spPr>
          <a:xfrm flipH="1">
            <a:off x="7095839" y="3865249"/>
            <a:ext cx="242335" cy="438313"/>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85" name="Straight Connector 84">
            <a:extLst>
              <a:ext uri="{FF2B5EF4-FFF2-40B4-BE49-F238E27FC236}">
                <a16:creationId xmlns:a16="http://schemas.microsoft.com/office/drawing/2014/main" id="{35D177D3-A738-1EC1-220E-E31F3418BA16}"/>
              </a:ext>
            </a:extLst>
          </p:cNvPr>
          <p:cNvCxnSpPr>
            <a:cxnSpLocks/>
          </p:cNvCxnSpPr>
          <p:nvPr/>
        </p:nvCxnSpPr>
        <p:spPr>
          <a:xfrm>
            <a:off x="7558312" y="3881141"/>
            <a:ext cx="319010" cy="49848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cxnSp>
        <p:nvCxnSpPr>
          <p:cNvPr id="98" name="Straight Connector 97">
            <a:extLst>
              <a:ext uri="{FF2B5EF4-FFF2-40B4-BE49-F238E27FC236}">
                <a16:creationId xmlns:a16="http://schemas.microsoft.com/office/drawing/2014/main" id="{9A6DA6F6-C39A-D8DD-30D0-12666CD2046A}"/>
              </a:ext>
            </a:extLst>
          </p:cNvPr>
          <p:cNvCxnSpPr>
            <a:cxnSpLocks/>
          </p:cNvCxnSpPr>
          <p:nvPr/>
        </p:nvCxnSpPr>
        <p:spPr>
          <a:xfrm>
            <a:off x="7758620" y="4987992"/>
            <a:ext cx="952564" cy="0"/>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grpSp>
        <p:nvGrpSpPr>
          <p:cNvPr id="120" name="Group 119">
            <a:extLst>
              <a:ext uri="{FF2B5EF4-FFF2-40B4-BE49-F238E27FC236}">
                <a16:creationId xmlns:a16="http://schemas.microsoft.com/office/drawing/2014/main" id="{D1EE9A3C-7B39-49B2-A849-EFE70E7C24EE}"/>
              </a:ext>
            </a:extLst>
          </p:cNvPr>
          <p:cNvGrpSpPr/>
          <p:nvPr/>
        </p:nvGrpSpPr>
        <p:grpSpPr>
          <a:xfrm>
            <a:off x="10413253" y="3100472"/>
            <a:ext cx="1457825" cy="1274621"/>
            <a:chOff x="10413253" y="2999494"/>
            <a:chExt cx="1457825" cy="1274621"/>
          </a:xfrm>
        </p:grpSpPr>
        <p:sp>
          <p:nvSpPr>
            <p:cNvPr id="99" name="TextBox 98">
              <a:extLst>
                <a:ext uri="{FF2B5EF4-FFF2-40B4-BE49-F238E27FC236}">
                  <a16:creationId xmlns:a16="http://schemas.microsoft.com/office/drawing/2014/main" id="{F4174363-6E52-6E3E-B167-7CD1B575F4CA}"/>
                </a:ext>
              </a:extLst>
            </p:cNvPr>
            <p:cNvSpPr txBox="1"/>
            <p:nvPr/>
          </p:nvSpPr>
          <p:spPr>
            <a:xfrm>
              <a:off x="10413253" y="2999494"/>
              <a:ext cx="870752" cy="461665"/>
            </a:xfrm>
            <a:prstGeom prst="rect">
              <a:avLst/>
            </a:prstGeom>
            <a:noFill/>
          </p:spPr>
          <p:txBody>
            <a:bodyPr wrap="none" rtlCol="0">
              <a:spAutoFit/>
            </a:bodyPr>
            <a:lstStyle/>
            <a:p>
              <a:pPr algn="ctr"/>
              <a:r>
                <a:rPr lang="en-US" sz="2400" dirty="0">
                  <a:latin typeface="Helvetica" panose="020B0604020202020204" pitchFamily="34" charset="0"/>
                  <a:cs typeface="Helvetica" panose="020B0604020202020204" pitchFamily="34" charset="0"/>
                </a:rPr>
                <a:t>2026</a:t>
              </a:r>
            </a:p>
          </p:txBody>
        </p:sp>
        <p:sp>
          <p:nvSpPr>
            <p:cNvPr id="102" name="Arc 101">
              <a:extLst>
                <a:ext uri="{FF2B5EF4-FFF2-40B4-BE49-F238E27FC236}">
                  <a16:creationId xmlns:a16="http://schemas.microsoft.com/office/drawing/2014/main" id="{4E9F7AA3-76E3-A070-CEEC-AE108438EBD5}"/>
                </a:ext>
              </a:extLst>
            </p:cNvPr>
            <p:cNvSpPr/>
            <p:nvPr/>
          </p:nvSpPr>
          <p:spPr>
            <a:xfrm>
              <a:off x="10615803" y="3469695"/>
              <a:ext cx="381470" cy="341708"/>
            </a:xfrm>
            <a:prstGeom prst="arc">
              <a:avLst>
                <a:gd name="adj1" fmla="val 5447738"/>
                <a:gd name="adj2" fmla="val 11066145"/>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n>
                  <a:solidFill>
                    <a:srgbClr val="0070C0"/>
                  </a:solidFill>
                </a:ln>
                <a:latin typeface="Helvetica" panose="020B0604020202020204" pitchFamily="34" charset="0"/>
                <a:cs typeface="Helvetica" panose="020B0604020202020204" pitchFamily="34" charset="0"/>
              </a:endParaRPr>
            </a:p>
          </p:txBody>
        </p:sp>
        <p:sp>
          <p:nvSpPr>
            <p:cNvPr id="103" name="Circle: Hollow 102">
              <a:extLst>
                <a:ext uri="{FF2B5EF4-FFF2-40B4-BE49-F238E27FC236}">
                  <a16:creationId xmlns:a16="http://schemas.microsoft.com/office/drawing/2014/main" id="{66ED26CE-A4C7-2603-35E7-A9543932FE76}"/>
                </a:ext>
              </a:extLst>
            </p:cNvPr>
            <p:cNvSpPr/>
            <p:nvPr/>
          </p:nvSpPr>
          <p:spPr>
            <a:xfrm>
              <a:off x="10652431" y="3469695"/>
              <a:ext cx="302267" cy="302419"/>
            </a:xfrm>
            <a:prstGeom prst="donut">
              <a:avLst/>
            </a:prstGeom>
            <a:noFill/>
            <a:ln w="12700">
              <a:solidFill>
                <a:schemeClr val="bg2">
                  <a:lumMod val="6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105" name="Oval 104">
              <a:extLst>
                <a:ext uri="{FF2B5EF4-FFF2-40B4-BE49-F238E27FC236}">
                  <a16:creationId xmlns:a16="http://schemas.microsoft.com/office/drawing/2014/main" id="{D841F1D0-A6DD-02C3-B571-E8D24F62347E}"/>
                </a:ext>
              </a:extLst>
            </p:cNvPr>
            <p:cNvSpPr/>
            <p:nvPr/>
          </p:nvSpPr>
          <p:spPr>
            <a:xfrm>
              <a:off x="10692241" y="3507835"/>
              <a:ext cx="218595" cy="228424"/>
            </a:xfrm>
            <a:prstGeom prst="ellipse">
              <a:avLst/>
            </a:prstGeom>
            <a:solidFill>
              <a:srgbClr val="0070C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107" name="Circle: Hollow 106">
              <a:extLst>
                <a:ext uri="{FF2B5EF4-FFF2-40B4-BE49-F238E27FC236}">
                  <a16:creationId xmlns:a16="http://schemas.microsoft.com/office/drawing/2014/main" id="{0BD54616-3DFF-A241-E6DD-FE31E0206522}"/>
                </a:ext>
              </a:extLst>
            </p:cNvPr>
            <p:cNvSpPr/>
            <p:nvPr/>
          </p:nvSpPr>
          <p:spPr>
            <a:xfrm>
              <a:off x="10700263" y="3517359"/>
              <a:ext cx="200255" cy="207093"/>
            </a:xfrm>
            <a:prstGeom prst="donu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cxnSp>
          <p:nvCxnSpPr>
            <p:cNvPr id="109" name="Straight Connector 108">
              <a:extLst>
                <a:ext uri="{FF2B5EF4-FFF2-40B4-BE49-F238E27FC236}">
                  <a16:creationId xmlns:a16="http://schemas.microsoft.com/office/drawing/2014/main" id="{7F4CC84D-E291-03E6-5A9B-7B8D1AB5E0C3}"/>
                </a:ext>
              </a:extLst>
            </p:cNvPr>
            <p:cNvCxnSpPr>
              <a:cxnSpLocks/>
            </p:cNvCxnSpPr>
            <p:nvPr/>
          </p:nvCxnSpPr>
          <p:spPr>
            <a:xfrm flipH="1">
              <a:off x="10800390" y="3776815"/>
              <a:ext cx="3174" cy="406034"/>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10" name="Oval 109">
              <a:extLst>
                <a:ext uri="{FF2B5EF4-FFF2-40B4-BE49-F238E27FC236}">
                  <a16:creationId xmlns:a16="http://schemas.microsoft.com/office/drawing/2014/main" id="{AE512EDF-4768-ED34-C76E-E26BA52D5B58}"/>
                </a:ext>
              </a:extLst>
            </p:cNvPr>
            <p:cNvSpPr/>
            <p:nvPr/>
          </p:nvSpPr>
          <p:spPr>
            <a:xfrm>
              <a:off x="10761174" y="4194584"/>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cxnSp>
          <p:nvCxnSpPr>
            <p:cNvPr id="111" name="Straight Connector 110">
              <a:extLst>
                <a:ext uri="{FF2B5EF4-FFF2-40B4-BE49-F238E27FC236}">
                  <a16:creationId xmlns:a16="http://schemas.microsoft.com/office/drawing/2014/main" id="{821C1E3B-31CB-0FD9-D375-C16AD4C84BDA}"/>
                </a:ext>
              </a:extLst>
            </p:cNvPr>
            <p:cNvCxnSpPr>
              <a:cxnSpLocks/>
            </p:cNvCxnSpPr>
            <p:nvPr/>
          </p:nvCxnSpPr>
          <p:spPr>
            <a:xfrm>
              <a:off x="10946285" y="3622047"/>
              <a:ext cx="924793"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grpSp>
      <p:cxnSp>
        <p:nvCxnSpPr>
          <p:cNvPr id="119" name="Straight Connector 118">
            <a:extLst>
              <a:ext uri="{FF2B5EF4-FFF2-40B4-BE49-F238E27FC236}">
                <a16:creationId xmlns:a16="http://schemas.microsoft.com/office/drawing/2014/main" id="{D1C82D9A-5CE9-E259-17EF-0ED2D9BF2A89}"/>
              </a:ext>
            </a:extLst>
          </p:cNvPr>
          <p:cNvCxnSpPr>
            <a:cxnSpLocks/>
          </p:cNvCxnSpPr>
          <p:nvPr/>
        </p:nvCxnSpPr>
        <p:spPr>
          <a:xfrm flipV="1">
            <a:off x="10007012" y="4929173"/>
            <a:ext cx="1723858" cy="11757"/>
          </a:xfrm>
          <a:prstGeom prst="line">
            <a:avLst/>
          </a:prstGeom>
          <a:ln w="12700">
            <a:solidFill>
              <a:srgbClr val="0070C0"/>
            </a:solidFill>
          </a:ln>
        </p:spPr>
        <p:style>
          <a:lnRef idx="1">
            <a:schemeClr val="accent1"/>
          </a:lnRef>
          <a:fillRef idx="0">
            <a:schemeClr val="accent1"/>
          </a:fillRef>
          <a:effectRef idx="0">
            <a:schemeClr val="accent1"/>
          </a:effectRef>
          <a:fontRef idx="minor">
            <a:schemeClr val="tx1"/>
          </a:fontRef>
        </p:style>
      </p:cxnSp>
      <p:sp>
        <p:nvSpPr>
          <p:cNvPr id="132" name="TextBox 131">
            <a:extLst>
              <a:ext uri="{FF2B5EF4-FFF2-40B4-BE49-F238E27FC236}">
                <a16:creationId xmlns:a16="http://schemas.microsoft.com/office/drawing/2014/main" id="{796491C9-D21E-3187-8954-6F380A94C442}"/>
              </a:ext>
            </a:extLst>
          </p:cNvPr>
          <p:cNvSpPr txBox="1"/>
          <p:nvPr/>
        </p:nvSpPr>
        <p:spPr>
          <a:xfrm>
            <a:off x="8869627" y="2165105"/>
            <a:ext cx="1306768" cy="646331"/>
          </a:xfrm>
          <a:prstGeom prst="rect">
            <a:avLst/>
          </a:prstGeom>
          <a:noFill/>
        </p:spPr>
        <p:txBody>
          <a:bodyPr wrap="none" rtlCol="0">
            <a:spAutoFit/>
          </a:bodyPr>
          <a:lstStyle/>
          <a:p>
            <a:pPr algn="ctr"/>
            <a:r>
              <a:rPr lang="en-US" dirty="0">
                <a:latin typeface="Helvetica" panose="020B0604020202020204" pitchFamily="34" charset="0"/>
                <a:cs typeface="Helvetica" panose="020B0604020202020204" pitchFamily="34" charset="0"/>
              </a:rPr>
              <a:t>first p</a:t>
            </a:r>
            <a:r>
              <a:rPr lang="en-US" b="1" dirty="0">
                <a:latin typeface="Arial" panose="020B0604020202020204" pitchFamily="34" charset="0"/>
              </a:rPr>
              <a:t>↑</a:t>
            </a:r>
            <a:r>
              <a:rPr lang="en-US" b="1" dirty="0">
                <a:latin typeface="Helvetica" panose="020B0604020202020204" pitchFamily="34" charset="0"/>
                <a:cs typeface="Helvetica" panose="020B0604020202020204" pitchFamily="34" charset="0"/>
              </a:rPr>
              <a:t>+</a:t>
            </a:r>
            <a:r>
              <a:rPr lang="en-US" dirty="0">
                <a:latin typeface="Helvetica" panose="020B0604020202020204" pitchFamily="34" charset="0"/>
                <a:cs typeface="Helvetica" panose="020B0604020202020204" pitchFamily="34" charset="0"/>
              </a:rPr>
              <a:t>p</a:t>
            </a:r>
            <a:r>
              <a:rPr lang="en-US" b="1" dirty="0">
                <a:latin typeface="Arial" panose="020B0604020202020204" pitchFamily="34" charset="0"/>
              </a:rPr>
              <a:t>↑ </a:t>
            </a:r>
            <a:endParaRPr lang="en-US" dirty="0">
              <a:solidFill>
                <a:srgbClr val="0070C0"/>
              </a:solidFill>
              <a:latin typeface="Helvetica" panose="020B0604020202020204" pitchFamily="34" charset="0"/>
              <a:cs typeface="Helvetica" panose="020B0604020202020204" pitchFamily="34" charset="0"/>
            </a:endParaRPr>
          </a:p>
          <a:p>
            <a:pPr algn="ctr"/>
            <a:r>
              <a:rPr lang="en-US" dirty="0">
                <a:latin typeface="Helvetica" panose="020B0604020202020204" pitchFamily="34" charset="0"/>
                <a:cs typeface="Helvetica" panose="020B0604020202020204" pitchFamily="34" charset="0"/>
              </a:rPr>
              <a:t>collisions</a:t>
            </a:r>
          </a:p>
        </p:txBody>
      </p:sp>
      <p:sp>
        <p:nvSpPr>
          <p:cNvPr id="13" name="Oval 12">
            <a:extLst>
              <a:ext uri="{FF2B5EF4-FFF2-40B4-BE49-F238E27FC236}">
                <a16:creationId xmlns:a16="http://schemas.microsoft.com/office/drawing/2014/main" id="{C9744385-97EC-FCE9-D4EC-211DF8BBF2E3}"/>
              </a:ext>
            </a:extLst>
          </p:cNvPr>
          <p:cNvSpPr/>
          <p:nvPr/>
        </p:nvSpPr>
        <p:spPr>
          <a:xfrm>
            <a:off x="2746342" y="2935654"/>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18" name="Oval 17">
            <a:extLst>
              <a:ext uri="{FF2B5EF4-FFF2-40B4-BE49-F238E27FC236}">
                <a16:creationId xmlns:a16="http://schemas.microsoft.com/office/drawing/2014/main" id="{7B10F4B1-DEBD-757C-413C-109BF0958E63}"/>
              </a:ext>
            </a:extLst>
          </p:cNvPr>
          <p:cNvSpPr/>
          <p:nvPr/>
        </p:nvSpPr>
        <p:spPr>
          <a:xfrm>
            <a:off x="3970024" y="4292440"/>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23" name="Oval 22">
            <a:extLst>
              <a:ext uri="{FF2B5EF4-FFF2-40B4-BE49-F238E27FC236}">
                <a16:creationId xmlns:a16="http://schemas.microsoft.com/office/drawing/2014/main" id="{93D3A33E-6A12-CC29-614B-5BCC3D9B6BBD}"/>
              </a:ext>
            </a:extLst>
          </p:cNvPr>
          <p:cNvSpPr/>
          <p:nvPr/>
        </p:nvSpPr>
        <p:spPr>
          <a:xfrm flipV="1">
            <a:off x="5225283" y="2952561"/>
            <a:ext cx="45719" cy="45719"/>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7" name="Oval 36">
            <a:extLst>
              <a:ext uri="{FF2B5EF4-FFF2-40B4-BE49-F238E27FC236}">
                <a16:creationId xmlns:a16="http://schemas.microsoft.com/office/drawing/2014/main" id="{51B265E9-A585-E3DD-EF2C-0046D2AC9240}"/>
              </a:ext>
            </a:extLst>
          </p:cNvPr>
          <p:cNvSpPr/>
          <p:nvPr/>
        </p:nvSpPr>
        <p:spPr>
          <a:xfrm>
            <a:off x="9298181" y="2952561"/>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8" name="Oval 37">
            <a:extLst>
              <a:ext uri="{FF2B5EF4-FFF2-40B4-BE49-F238E27FC236}">
                <a16:creationId xmlns:a16="http://schemas.microsoft.com/office/drawing/2014/main" id="{310B4243-9C0B-8554-4AFC-15F1997DCC47}"/>
              </a:ext>
            </a:extLst>
          </p:cNvPr>
          <p:cNvSpPr/>
          <p:nvPr/>
        </p:nvSpPr>
        <p:spPr>
          <a:xfrm>
            <a:off x="7045911" y="4292750"/>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sp>
        <p:nvSpPr>
          <p:cNvPr id="60" name="Oval 59">
            <a:extLst>
              <a:ext uri="{FF2B5EF4-FFF2-40B4-BE49-F238E27FC236}">
                <a16:creationId xmlns:a16="http://schemas.microsoft.com/office/drawing/2014/main" id="{AB60D1A5-5F82-16E8-F1AD-9CC5D82C6F7B}"/>
              </a:ext>
            </a:extLst>
          </p:cNvPr>
          <p:cNvSpPr/>
          <p:nvPr/>
        </p:nvSpPr>
        <p:spPr>
          <a:xfrm>
            <a:off x="7830771" y="4290068"/>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latin typeface="Helvetica" panose="020B0604020202020204" pitchFamily="34" charset="0"/>
              <a:cs typeface="Helvetica" panose="020B0604020202020204" pitchFamily="34" charset="0"/>
            </a:endParaRPr>
          </a:p>
        </p:txBody>
      </p:sp>
      <p:cxnSp>
        <p:nvCxnSpPr>
          <p:cNvPr id="100" name="Straight Connector 99">
            <a:extLst>
              <a:ext uri="{FF2B5EF4-FFF2-40B4-BE49-F238E27FC236}">
                <a16:creationId xmlns:a16="http://schemas.microsoft.com/office/drawing/2014/main" id="{32D77064-162E-1EAC-B7F6-5F3A831D85A9}"/>
              </a:ext>
            </a:extLst>
          </p:cNvPr>
          <p:cNvCxnSpPr>
            <a:cxnSpLocks/>
            <a:stCxn id="106" idx="4"/>
            <a:endCxn id="62" idx="0"/>
          </p:cNvCxnSpPr>
          <p:nvPr/>
        </p:nvCxnSpPr>
        <p:spPr>
          <a:xfrm>
            <a:off x="7428601" y="2903151"/>
            <a:ext cx="6232" cy="217117"/>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06" name="Oval 105">
            <a:extLst>
              <a:ext uri="{FF2B5EF4-FFF2-40B4-BE49-F238E27FC236}">
                <a16:creationId xmlns:a16="http://schemas.microsoft.com/office/drawing/2014/main" id="{9FC9623E-FFA8-7EE0-22E8-AF539A013A5E}"/>
              </a:ext>
            </a:extLst>
          </p:cNvPr>
          <p:cNvSpPr/>
          <p:nvPr/>
        </p:nvSpPr>
        <p:spPr>
          <a:xfrm>
            <a:off x="7393659" y="2823620"/>
            <a:ext cx="69884" cy="79531"/>
          </a:xfrm>
          <a:prstGeom prst="ellipse">
            <a:avLst/>
          </a:prstGeom>
          <a:solidFill>
            <a:schemeClr val="bg1">
              <a:lumMod val="75000"/>
            </a:schemeClr>
          </a:solidFill>
          <a:ln>
            <a:solidFill>
              <a:schemeClr val="bg1">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cxnSp>
        <p:nvCxnSpPr>
          <p:cNvPr id="117" name="Straight Connector 116">
            <a:extLst>
              <a:ext uri="{FF2B5EF4-FFF2-40B4-BE49-F238E27FC236}">
                <a16:creationId xmlns:a16="http://schemas.microsoft.com/office/drawing/2014/main" id="{BBC673AC-1347-76A9-ED7F-A61F2424372B}"/>
              </a:ext>
            </a:extLst>
          </p:cNvPr>
          <p:cNvCxnSpPr>
            <a:cxnSpLocks/>
          </p:cNvCxnSpPr>
          <p:nvPr/>
        </p:nvCxnSpPr>
        <p:spPr>
          <a:xfrm>
            <a:off x="9475635" y="3738704"/>
            <a:ext cx="1130356" cy="0"/>
          </a:xfrm>
          <a:prstGeom prst="line">
            <a:avLst/>
          </a:prstGeom>
          <a:ln w="12700">
            <a:solidFill>
              <a:schemeClr val="bg1">
                <a:lumMod val="75000"/>
              </a:schemeClr>
            </a:solidFill>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E91EEF1C-A410-D82D-8E3C-19AA97A02340}"/>
              </a:ext>
            </a:extLst>
          </p:cNvPr>
          <p:cNvSpPr txBox="1"/>
          <p:nvPr/>
        </p:nvSpPr>
        <p:spPr>
          <a:xfrm>
            <a:off x="237335" y="-9035"/>
            <a:ext cx="6604690" cy="523220"/>
          </a:xfrm>
          <a:prstGeom prst="rect">
            <a:avLst/>
          </a:prstGeom>
          <a:noFill/>
        </p:spPr>
        <p:txBody>
          <a:bodyPr wrap="square" rtlCol="0">
            <a:spAutoFit/>
          </a:bodyPr>
          <a:lstStyle/>
          <a:p>
            <a:pPr algn="just"/>
            <a:r>
              <a:rPr lang="en-US" sz="2800" dirty="0">
                <a:latin typeface="Helvetica" panose="020B0604020202020204" pitchFamily="34" charset="0"/>
                <a:cs typeface="Helvetica" panose="020B0604020202020204" pitchFamily="34" charset="0"/>
              </a:rPr>
              <a:t>Timeline recap  </a:t>
            </a:r>
          </a:p>
        </p:txBody>
      </p:sp>
      <p:sp>
        <p:nvSpPr>
          <p:cNvPr id="3" name="Slide Number Placeholder 1">
            <a:extLst>
              <a:ext uri="{FF2B5EF4-FFF2-40B4-BE49-F238E27FC236}">
                <a16:creationId xmlns:a16="http://schemas.microsoft.com/office/drawing/2014/main" id="{B0F23BB8-54AF-8F1D-6D2C-DD8DE19B4DA0}"/>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2</a:t>
            </a:fld>
            <a:endParaRPr lang="en-US" sz="1000" dirty="0"/>
          </a:p>
        </p:txBody>
      </p:sp>
      <p:sp>
        <p:nvSpPr>
          <p:cNvPr id="12" name="TextBox 11">
            <a:extLst>
              <a:ext uri="{FF2B5EF4-FFF2-40B4-BE49-F238E27FC236}">
                <a16:creationId xmlns:a16="http://schemas.microsoft.com/office/drawing/2014/main" id="{968F62F5-2734-B949-39EA-D91E749CAC73}"/>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211175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78"/>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3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13"/>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8"/>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81"/>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20"/>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2"/>
                                        </p:tgtEl>
                                        <p:attrNameLst>
                                          <p:attrName>style.visibility</p:attrName>
                                        </p:attrNameLst>
                                      </p:cBhvr>
                                      <p:to>
                                        <p:strVal val="visible"/>
                                      </p:to>
                                    </p:set>
                                  </p:childTnLst>
                                </p:cTn>
                              </p:par>
                              <p:par>
                                <p:cTn id="47" presetID="1" presetClass="entr" presetSubtype="0" fill="hold" nodeType="withEffect">
                                  <p:stCondLst>
                                    <p:cond delay="0"/>
                                  </p:stCondLst>
                                  <p:childTnLst>
                                    <p:set>
                                      <p:cBhvr>
                                        <p:cTn id="48" dur="1" fill="hold">
                                          <p:stCondLst>
                                            <p:cond delay="0"/>
                                          </p:stCondLst>
                                        </p:cTn>
                                        <p:tgtEl>
                                          <p:spTgt spid="82"/>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8"/>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83"/>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9"/>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40"/>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6"/>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nodeType="clickEffect">
                                  <p:stCondLst>
                                    <p:cond delay="0"/>
                                  </p:stCondLst>
                                  <p:childTnLst>
                                    <p:set>
                                      <p:cBhvr>
                                        <p:cTn id="64" dur="1" fill="hold">
                                          <p:stCondLst>
                                            <p:cond delay="0"/>
                                          </p:stCondLst>
                                        </p:cTn>
                                        <p:tgtEl>
                                          <p:spTgt spid="50"/>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84"/>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2"/>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3"/>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47"/>
                                        </p:tgtEl>
                                        <p:attrNameLst>
                                          <p:attrName>style.visibility</p:attrName>
                                        </p:attrNameLst>
                                      </p:cBhvr>
                                      <p:to>
                                        <p:strVal val="visible"/>
                                      </p:to>
                                    </p:set>
                                  </p:childTnLst>
                                </p:cTn>
                              </p:par>
                              <p:par>
                                <p:cTn id="73" presetID="1" presetClass="entr" presetSubtype="0" fill="hold" nodeType="withEffect">
                                  <p:stCondLst>
                                    <p:cond delay="0"/>
                                  </p:stCondLst>
                                  <p:childTnLst>
                                    <p:set>
                                      <p:cBhvr>
                                        <p:cTn id="74" dur="1" fill="hold">
                                          <p:stCondLst>
                                            <p:cond delay="0"/>
                                          </p:stCondLst>
                                        </p:cTn>
                                        <p:tgtEl>
                                          <p:spTgt spid="51"/>
                                        </p:tgtEl>
                                        <p:attrNameLst>
                                          <p:attrName>style.visibility</p:attrName>
                                        </p:attrNameLst>
                                      </p:cBhvr>
                                      <p:to>
                                        <p:strVal val="visible"/>
                                      </p:to>
                                    </p:set>
                                  </p:childTnLst>
                                </p:cTn>
                              </p:par>
                              <p:par>
                                <p:cTn id="75" presetID="1" presetClass="entr" presetSubtype="0" fill="hold" nodeType="withEffect">
                                  <p:stCondLst>
                                    <p:cond delay="0"/>
                                  </p:stCondLst>
                                  <p:childTnLst>
                                    <p:set>
                                      <p:cBhvr>
                                        <p:cTn id="76" dur="1" fill="hold">
                                          <p:stCondLst>
                                            <p:cond delay="0"/>
                                          </p:stCondLst>
                                        </p:cTn>
                                        <p:tgtEl>
                                          <p:spTgt spid="88"/>
                                        </p:tgtEl>
                                        <p:attrNameLst>
                                          <p:attrName>style.visibility</p:attrName>
                                        </p:attrNameLst>
                                      </p:cBhvr>
                                      <p:to>
                                        <p:strVal val="visible"/>
                                      </p:to>
                                    </p:set>
                                  </p:childTnLst>
                                </p:cTn>
                              </p:par>
                              <p:par>
                                <p:cTn id="77" presetID="1" presetClass="entr" presetSubtype="0" fill="hold" grpId="0" nodeType="withEffect">
                                  <p:stCondLst>
                                    <p:cond delay="0"/>
                                  </p:stCondLst>
                                  <p:childTnLst>
                                    <p:set>
                                      <p:cBhvr>
                                        <p:cTn id="78" dur="1" fill="hold">
                                          <p:stCondLst>
                                            <p:cond delay="0"/>
                                          </p:stCondLst>
                                        </p:cTn>
                                        <p:tgtEl>
                                          <p:spTgt spid="49"/>
                                        </p:tgtEl>
                                        <p:attrNameLst>
                                          <p:attrName>style.visibility</p:attrName>
                                        </p:attrNameLst>
                                      </p:cBhvr>
                                      <p:to>
                                        <p:strVal val="visible"/>
                                      </p:to>
                                    </p:set>
                                  </p:childTnLst>
                                </p:cTn>
                              </p:par>
                            </p:childTnLst>
                          </p:cTn>
                        </p:par>
                      </p:childTnLst>
                    </p:cTn>
                  </p:par>
                  <p:par>
                    <p:cTn id="79" fill="hold">
                      <p:stCondLst>
                        <p:cond delay="indefinite"/>
                      </p:stCondLst>
                      <p:childTnLst>
                        <p:par>
                          <p:cTn id="80" fill="hold">
                            <p:stCondLst>
                              <p:cond delay="0"/>
                            </p:stCondLst>
                            <p:childTnLst>
                              <p:par>
                                <p:cTn id="81" presetID="1" presetClass="entr" presetSubtype="0" fill="hold" grpId="0" nodeType="clickEffect">
                                  <p:stCondLst>
                                    <p:cond delay="0"/>
                                  </p:stCondLst>
                                  <p:childTnLst>
                                    <p:set>
                                      <p:cBhvr>
                                        <p:cTn id="82" dur="1" fill="hold">
                                          <p:stCondLst>
                                            <p:cond delay="0"/>
                                          </p:stCondLst>
                                        </p:cTn>
                                        <p:tgtEl>
                                          <p:spTgt spid="62"/>
                                        </p:tgtEl>
                                        <p:attrNameLst>
                                          <p:attrName>style.visibility</p:attrName>
                                        </p:attrNameLst>
                                      </p:cBhvr>
                                      <p:to>
                                        <p:strVal val="visible"/>
                                      </p:to>
                                    </p:set>
                                  </p:childTnLst>
                                </p:cTn>
                              </p:par>
                              <p:par>
                                <p:cTn id="83" presetID="1" presetClass="entr" presetSubtype="0" fill="hold" nodeType="withEffect">
                                  <p:stCondLst>
                                    <p:cond delay="0"/>
                                  </p:stCondLst>
                                  <p:childTnLst>
                                    <p:set>
                                      <p:cBhvr>
                                        <p:cTn id="84" dur="1" fill="hold">
                                          <p:stCondLst>
                                            <p:cond delay="0"/>
                                          </p:stCondLst>
                                        </p:cTn>
                                        <p:tgtEl>
                                          <p:spTgt spid="92"/>
                                        </p:tgtEl>
                                        <p:attrNameLst>
                                          <p:attrName>style.visibility</p:attrName>
                                        </p:attrNameLst>
                                      </p:cBhvr>
                                      <p:to>
                                        <p:strVal val="visible"/>
                                      </p:to>
                                    </p:set>
                                  </p:childTnLst>
                                </p:cTn>
                              </p:par>
                              <p:par>
                                <p:cTn id="85" presetID="1" presetClass="entr" presetSubtype="0" fill="hold" nodeType="withEffect">
                                  <p:stCondLst>
                                    <p:cond delay="0"/>
                                  </p:stCondLst>
                                  <p:childTnLst>
                                    <p:set>
                                      <p:cBhvr>
                                        <p:cTn id="86" dur="1" fill="hold">
                                          <p:stCondLst>
                                            <p:cond delay="0"/>
                                          </p:stCondLst>
                                        </p:cTn>
                                        <p:tgtEl>
                                          <p:spTgt spid="65"/>
                                        </p:tgtEl>
                                        <p:attrNameLst>
                                          <p:attrName>style.visibility</p:attrName>
                                        </p:attrNameLst>
                                      </p:cBhvr>
                                      <p:to>
                                        <p:strVal val="visible"/>
                                      </p:to>
                                    </p:set>
                                  </p:childTnLst>
                                </p:cTn>
                              </p:par>
                              <p:par>
                                <p:cTn id="87" presetID="1" presetClass="entr" presetSubtype="0" fill="hold" grpId="0" nodeType="withEffect">
                                  <p:stCondLst>
                                    <p:cond delay="0"/>
                                  </p:stCondLst>
                                  <p:childTnLst>
                                    <p:set>
                                      <p:cBhvr>
                                        <p:cTn id="88" dur="1" fill="hold">
                                          <p:stCondLst>
                                            <p:cond delay="0"/>
                                          </p:stCondLst>
                                        </p:cTn>
                                        <p:tgtEl>
                                          <p:spTgt spid="38"/>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60"/>
                                        </p:tgtEl>
                                        <p:attrNameLst>
                                          <p:attrName>style.visibility</p:attrName>
                                        </p:attrNameLst>
                                      </p:cBhvr>
                                      <p:to>
                                        <p:strVal val="visible"/>
                                      </p:to>
                                    </p:set>
                                  </p:childTnLst>
                                </p:cTn>
                              </p:par>
                              <p:par>
                                <p:cTn id="91" presetID="1" presetClass="entr" presetSubtype="0" fill="hold" nodeType="withEffect">
                                  <p:stCondLst>
                                    <p:cond delay="0"/>
                                  </p:stCondLst>
                                  <p:childTnLst>
                                    <p:set>
                                      <p:cBhvr>
                                        <p:cTn id="92" dur="1" fill="hold">
                                          <p:stCondLst>
                                            <p:cond delay="0"/>
                                          </p:stCondLst>
                                        </p:cTn>
                                        <p:tgtEl>
                                          <p:spTgt spid="85"/>
                                        </p:tgtEl>
                                        <p:attrNameLst>
                                          <p:attrName>style.visibility</p:attrName>
                                        </p:attrNameLst>
                                      </p:cBhvr>
                                      <p:to>
                                        <p:strVal val="visible"/>
                                      </p:to>
                                    </p:set>
                                  </p:childTnLst>
                                </p:cTn>
                              </p:par>
                              <p:par>
                                <p:cTn id="93" presetID="1" presetClass="entr" presetSubtype="0" fill="hold" nodeType="withEffect">
                                  <p:stCondLst>
                                    <p:cond delay="0"/>
                                  </p:stCondLst>
                                  <p:childTnLst>
                                    <p:set>
                                      <p:cBhvr>
                                        <p:cTn id="94" dur="1" fill="hold">
                                          <p:stCondLst>
                                            <p:cond delay="0"/>
                                          </p:stCondLst>
                                        </p:cTn>
                                        <p:tgtEl>
                                          <p:spTgt spid="53"/>
                                        </p:tgtEl>
                                        <p:attrNameLst>
                                          <p:attrName>style.visibility</p:attrName>
                                        </p:attrNameLst>
                                      </p:cBhvr>
                                      <p:to>
                                        <p:strVal val="visible"/>
                                      </p:to>
                                    </p:set>
                                  </p:childTnLst>
                                </p:cTn>
                              </p:par>
                              <p:par>
                                <p:cTn id="95" presetID="1" presetClass="entr" presetSubtype="0" fill="hold" nodeType="withEffect">
                                  <p:stCondLst>
                                    <p:cond delay="0"/>
                                  </p:stCondLst>
                                  <p:childTnLst>
                                    <p:set>
                                      <p:cBhvr>
                                        <p:cTn id="96" dur="1" fill="hold">
                                          <p:stCondLst>
                                            <p:cond delay="0"/>
                                          </p:stCondLst>
                                        </p:cTn>
                                        <p:tgtEl>
                                          <p:spTgt spid="64"/>
                                        </p:tgtEl>
                                        <p:attrNameLst>
                                          <p:attrName>style.visibility</p:attrName>
                                        </p:attrNameLst>
                                      </p:cBhvr>
                                      <p:to>
                                        <p:strVal val="visible"/>
                                      </p:to>
                                    </p:set>
                                  </p:childTnLst>
                                </p:cTn>
                              </p:par>
                              <p:par>
                                <p:cTn id="97" presetID="1" presetClass="entr" presetSubtype="0" fill="hold" grpId="0" nodeType="withEffect">
                                  <p:stCondLst>
                                    <p:cond delay="0"/>
                                  </p:stCondLst>
                                  <p:childTnLst>
                                    <p:set>
                                      <p:cBhvr>
                                        <p:cTn id="98" dur="1" fill="hold">
                                          <p:stCondLst>
                                            <p:cond delay="0"/>
                                          </p:stCondLst>
                                        </p:cTn>
                                        <p:tgtEl>
                                          <p:spTgt spid="63"/>
                                        </p:tgtEl>
                                        <p:attrNameLst>
                                          <p:attrName>style.visibility</p:attrName>
                                        </p:attrNameLst>
                                      </p:cBhvr>
                                      <p:to>
                                        <p:strVal val="visible"/>
                                      </p:to>
                                    </p:set>
                                  </p:childTnLst>
                                </p:cTn>
                              </p:par>
                              <p:par>
                                <p:cTn id="99" presetID="1" presetClass="entr" presetSubtype="0" fill="hold" nodeType="withEffect">
                                  <p:stCondLst>
                                    <p:cond delay="0"/>
                                  </p:stCondLst>
                                  <p:childTnLst>
                                    <p:set>
                                      <p:cBhvr>
                                        <p:cTn id="100" dur="1" fill="hold">
                                          <p:stCondLst>
                                            <p:cond delay="0"/>
                                          </p:stCondLst>
                                        </p:cTn>
                                        <p:tgtEl>
                                          <p:spTgt spid="98"/>
                                        </p:tgtEl>
                                        <p:attrNameLst>
                                          <p:attrName>style.visibility</p:attrName>
                                        </p:attrNameLst>
                                      </p:cBhvr>
                                      <p:to>
                                        <p:strVal val="visible"/>
                                      </p:to>
                                    </p:set>
                                  </p:childTnLst>
                                </p:cTn>
                              </p:par>
                              <p:par>
                                <p:cTn id="101" presetID="1" presetClass="entr" presetSubtype="0" fill="hold" grpId="0" nodeType="withEffect">
                                  <p:stCondLst>
                                    <p:cond delay="0"/>
                                  </p:stCondLst>
                                  <p:childTnLst>
                                    <p:set>
                                      <p:cBhvr>
                                        <p:cTn id="102" dur="1" fill="hold">
                                          <p:stCondLst>
                                            <p:cond delay="0"/>
                                          </p:stCondLst>
                                        </p:cTn>
                                        <p:tgtEl>
                                          <p:spTgt spid="87"/>
                                        </p:tgtEl>
                                        <p:attrNameLst>
                                          <p:attrName>style.visibility</p:attrName>
                                        </p:attrNameLst>
                                      </p:cBhvr>
                                      <p:to>
                                        <p:strVal val="visible"/>
                                      </p:to>
                                    </p:set>
                                  </p:childTnLst>
                                </p:cTn>
                              </p:par>
                              <p:par>
                                <p:cTn id="103" presetID="1" presetClass="entr" presetSubtype="0" fill="hold" nodeType="withEffect">
                                  <p:stCondLst>
                                    <p:cond delay="0"/>
                                  </p:stCondLst>
                                  <p:childTnLst>
                                    <p:set>
                                      <p:cBhvr>
                                        <p:cTn id="104" dur="1" fill="hold">
                                          <p:stCondLst>
                                            <p:cond delay="0"/>
                                          </p:stCondLst>
                                        </p:cTn>
                                        <p:tgtEl>
                                          <p:spTgt spid="89"/>
                                        </p:tgtEl>
                                        <p:attrNameLst>
                                          <p:attrName>style.visibility</p:attrName>
                                        </p:attrNameLst>
                                      </p:cBhvr>
                                      <p:to>
                                        <p:strVal val="visible"/>
                                      </p:to>
                                    </p:set>
                                  </p:childTnLst>
                                </p:cTn>
                              </p:par>
                              <p:par>
                                <p:cTn id="105" presetID="1" presetClass="entr" presetSubtype="0" fill="hold" nodeType="withEffect">
                                  <p:stCondLst>
                                    <p:cond delay="0"/>
                                  </p:stCondLst>
                                  <p:childTnLst>
                                    <p:set>
                                      <p:cBhvr>
                                        <p:cTn id="106" dur="1" fill="hold">
                                          <p:stCondLst>
                                            <p:cond delay="0"/>
                                          </p:stCondLst>
                                        </p:cTn>
                                        <p:tgtEl>
                                          <p:spTgt spid="91"/>
                                        </p:tgtEl>
                                        <p:attrNameLst>
                                          <p:attrName>style.visibility</p:attrName>
                                        </p:attrNameLst>
                                      </p:cBhvr>
                                      <p:to>
                                        <p:strVal val="visible"/>
                                      </p:to>
                                    </p:set>
                                  </p:childTnLst>
                                </p:cTn>
                              </p:par>
                            </p:childTnLst>
                          </p:cTn>
                        </p:par>
                      </p:childTnLst>
                    </p:cTn>
                  </p:par>
                  <p:par>
                    <p:cTn id="107" fill="hold">
                      <p:stCondLst>
                        <p:cond delay="indefinite"/>
                      </p:stCondLst>
                      <p:childTnLst>
                        <p:par>
                          <p:cTn id="108" fill="hold">
                            <p:stCondLst>
                              <p:cond delay="0"/>
                            </p:stCondLst>
                            <p:childTnLst>
                              <p:par>
                                <p:cTn id="109" presetID="1" presetClass="entr" presetSubtype="0" fill="hold" nodeType="clickEffect">
                                  <p:stCondLst>
                                    <p:cond delay="0"/>
                                  </p:stCondLst>
                                  <p:childTnLst>
                                    <p:set>
                                      <p:cBhvr>
                                        <p:cTn id="110" dur="1" fill="hold">
                                          <p:stCondLst>
                                            <p:cond delay="0"/>
                                          </p:stCondLst>
                                        </p:cTn>
                                        <p:tgtEl>
                                          <p:spTgt spid="54"/>
                                        </p:tgtEl>
                                        <p:attrNameLst>
                                          <p:attrName>style.visibility</p:attrName>
                                        </p:attrNameLst>
                                      </p:cBhvr>
                                      <p:to>
                                        <p:strVal val="visible"/>
                                      </p:to>
                                    </p:set>
                                  </p:childTnLst>
                                </p:cTn>
                              </p:par>
                              <p:par>
                                <p:cTn id="111" presetID="1" presetClass="entr" presetSubtype="0" fill="hold" nodeType="withEffect">
                                  <p:stCondLst>
                                    <p:cond delay="0"/>
                                  </p:stCondLst>
                                  <p:childTnLst>
                                    <p:set>
                                      <p:cBhvr>
                                        <p:cTn id="112" dur="1" fill="hold">
                                          <p:stCondLst>
                                            <p:cond delay="0"/>
                                          </p:stCondLst>
                                        </p:cTn>
                                        <p:tgtEl>
                                          <p:spTgt spid="86"/>
                                        </p:tgtEl>
                                        <p:attrNameLst>
                                          <p:attrName>style.visibility</p:attrName>
                                        </p:attrNameLst>
                                      </p:cBhvr>
                                      <p:to>
                                        <p:strVal val="visible"/>
                                      </p:to>
                                    </p:set>
                                  </p:childTnLst>
                                </p:cTn>
                              </p:par>
                              <p:par>
                                <p:cTn id="113" presetID="1" presetClass="entr" presetSubtype="0" fill="hold" nodeType="withEffect">
                                  <p:stCondLst>
                                    <p:cond delay="0"/>
                                  </p:stCondLst>
                                  <p:childTnLst>
                                    <p:set>
                                      <p:cBhvr>
                                        <p:cTn id="114" dur="1" fill="hold">
                                          <p:stCondLst>
                                            <p:cond delay="0"/>
                                          </p:stCondLst>
                                        </p:cTn>
                                        <p:tgtEl>
                                          <p:spTgt spid="100"/>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106"/>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55"/>
                                        </p:tgtEl>
                                        <p:attrNameLst>
                                          <p:attrName>style.visibility</p:attrName>
                                        </p:attrNameLst>
                                      </p:cBhvr>
                                      <p:to>
                                        <p:strVal val="visible"/>
                                      </p:to>
                                    </p:set>
                                  </p:childTnLst>
                                </p:cTn>
                              </p:par>
                            </p:childTnLst>
                          </p:cTn>
                        </p:par>
                      </p:childTnLst>
                    </p:cTn>
                  </p:par>
                  <p:par>
                    <p:cTn id="119" fill="hold">
                      <p:stCondLst>
                        <p:cond delay="indefinite"/>
                      </p:stCondLst>
                      <p:childTnLst>
                        <p:par>
                          <p:cTn id="120" fill="hold">
                            <p:stCondLst>
                              <p:cond delay="0"/>
                            </p:stCondLst>
                            <p:childTnLst>
                              <p:par>
                                <p:cTn id="121" presetID="1" presetClass="entr" presetSubtype="0" fill="hold" nodeType="clickEffect">
                                  <p:stCondLst>
                                    <p:cond delay="0"/>
                                  </p:stCondLst>
                                  <p:childTnLst>
                                    <p:set>
                                      <p:cBhvr>
                                        <p:cTn id="122" dur="1" fill="hold">
                                          <p:stCondLst>
                                            <p:cond delay="0"/>
                                          </p:stCondLst>
                                        </p:cTn>
                                        <p:tgtEl>
                                          <p:spTgt spid="104"/>
                                        </p:tgtEl>
                                        <p:attrNameLst>
                                          <p:attrName>style.visibility</p:attrName>
                                        </p:attrNameLst>
                                      </p:cBhvr>
                                      <p:to>
                                        <p:strVal val="visible"/>
                                      </p:to>
                                    </p:set>
                                  </p:childTnLst>
                                </p:cTn>
                              </p:par>
                            </p:childTnLst>
                          </p:cTn>
                        </p:par>
                      </p:childTnLst>
                    </p:cTn>
                  </p:par>
                  <p:par>
                    <p:cTn id="123" fill="hold">
                      <p:stCondLst>
                        <p:cond delay="indefinite"/>
                      </p:stCondLst>
                      <p:childTnLst>
                        <p:par>
                          <p:cTn id="124" fill="hold">
                            <p:stCondLst>
                              <p:cond delay="0"/>
                            </p:stCondLst>
                            <p:childTnLst>
                              <p:par>
                                <p:cTn id="125" presetID="1" presetClass="entr" presetSubtype="0" fill="hold" nodeType="clickEffect">
                                  <p:stCondLst>
                                    <p:cond delay="0"/>
                                  </p:stCondLst>
                                  <p:childTnLst>
                                    <p:set>
                                      <p:cBhvr>
                                        <p:cTn id="126" dur="1" fill="hold">
                                          <p:stCondLst>
                                            <p:cond delay="0"/>
                                          </p:stCondLst>
                                        </p:cTn>
                                        <p:tgtEl>
                                          <p:spTgt spid="101"/>
                                        </p:tgtEl>
                                        <p:attrNameLst>
                                          <p:attrName>style.visibility</p:attrName>
                                        </p:attrNameLst>
                                      </p:cBhvr>
                                      <p:to>
                                        <p:strVal val="visible"/>
                                      </p:to>
                                    </p:set>
                                  </p:childTnLst>
                                </p:cTn>
                              </p:par>
                              <p:par>
                                <p:cTn id="127" presetID="1" presetClass="entr" presetSubtype="0" fill="hold" grpId="0" nodeType="withEffect">
                                  <p:stCondLst>
                                    <p:cond delay="0"/>
                                  </p:stCondLst>
                                  <p:childTnLst>
                                    <p:set>
                                      <p:cBhvr>
                                        <p:cTn id="128" dur="1" fill="hold">
                                          <p:stCondLst>
                                            <p:cond delay="0"/>
                                          </p:stCondLst>
                                        </p:cTn>
                                        <p:tgtEl>
                                          <p:spTgt spid="132"/>
                                        </p:tgtEl>
                                        <p:attrNameLst>
                                          <p:attrName>style.visibility</p:attrName>
                                        </p:attrNameLst>
                                      </p:cBhvr>
                                      <p:to>
                                        <p:strVal val="visible"/>
                                      </p:to>
                                    </p:set>
                                  </p:childTnLst>
                                </p:cTn>
                              </p:par>
                              <p:par>
                                <p:cTn id="129" presetID="1" presetClass="entr" presetSubtype="0" fill="hold" grpId="0" nodeType="withEffect">
                                  <p:stCondLst>
                                    <p:cond delay="0"/>
                                  </p:stCondLst>
                                  <p:childTnLst>
                                    <p:set>
                                      <p:cBhvr>
                                        <p:cTn id="130" dur="1" fill="hold">
                                          <p:stCondLst>
                                            <p:cond delay="0"/>
                                          </p:stCondLst>
                                        </p:cTn>
                                        <p:tgtEl>
                                          <p:spTgt spid="37"/>
                                        </p:tgtEl>
                                        <p:attrNameLst>
                                          <p:attrName>style.visibility</p:attrName>
                                        </p:attrNameLst>
                                      </p:cBhvr>
                                      <p:to>
                                        <p:strVal val="visible"/>
                                      </p:to>
                                    </p:set>
                                  </p:childTnLst>
                                </p:cTn>
                              </p:par>
                              <p:par>
                                <p:cTn id="131" presetID="1" presetClass="entr" presetSubtype="0" fill="hold" nodeType="withEffect">
                                  <p:stCondLst>
                                    <p:cond delay="0"/>
                                  </p:stCondLst>
                                  <p:childTnLst>
                                    <p:set>
                                      <p:cBhvr>
                                        <p:cTn id="132" dur="1" fill="hold">
                                          <p:stCondLst>
                                            <p:cond delay="0"/>
                                          </p:stCondLst>
                                        </p:cTn>
                                        <p:tgtEl>
                                          <p:spTgt spid="70"/>
                                        </p:tgtEl>
                                        <p:attrNameLst>
                                          <p:attrName>style.visibility</p:attrName>
                                        </p:attrNameLst>
                                      </p:cBhvr>
                                      <p:to>
                                        <p:strVal val="visible"/>
                                      </p:to>
                                    </p:set>
                                  </p:childTnLst>
                                </p:cTn>
                              </p:par>
                              <p:par>
                                <p:cTn id="133" presetID="1" presetClass="entr" presetSubtype="0" fill="hold" nodeType="withEffect">
                                  <p:stCondLst>
                                    <p:cond delay="0"/>
                                  </p:stCondLst>
                                  <p:childTnLst>
                                    <p:set>
                                      <p:cBhvr>
                                        <p:cTn id="134" dur="1" fill="hold">
                                          <p:stCondLst>
                                            <p:cond delay="0"/>
                                          </p:stCondLst>
                                        </p:cTn>
                                        <p:tgtEl>
                                          <p:spTgt spid="114"/>
                                        </p:tgtEl>
                                        <p:attrNameLst>
                                          <p:attrName>style.visibility</p:attrName>
                                        </p:attrNameLst>
                                      </p:cBhvr>
                                      <p:to>
                                        <p:strVal val="visible"/>
                                      </p:to>
                                    </p:set>
                                  </p:childTnLst>
                                </p:cTn>
                              </p:par>
                              <p:par>
                                <p:cTn id="135" presetID="1" presetClass="entr" presetSubtype="0" fill="hold" nodeType="withEffect">
                                  <p:stCondLst>
                                    <p:cond delay="0"/>
                                  </p:stCondLst>
                                  <p:childTnLst>
                                    <p:set>
                                      <p:cBhvr>
                                        <p:cTn id="136" dur="1" fill="hold">
                                          <p:stCondLst>
                                            <p:cond delay="0"/>
                                          </p:stCondLst>
                                        </p:cTn>
                                        <p:tgtEl>
                                          <p:spTgt spid="74"/>
                                        </p:tgtEl>
                                        <p:attrNameLst>
                                          <p:attrName>style.visibility</p:attrName>
                                        </p:attrNameLst>
                                      </p:cBhvr>
                                      <p:to>
                                        <p:strVal val="visible"/>
                                      </p:to>
                                    </p:set>
                                  </p:childTnLst>
                                </p:cTn>
                              </p:par>
                              <p:par>
                                <p:cTn id="137" presetID="1" presetClass="entr" presetSubtype="0" fill="hold" nodeType="withEffect">
                                  <p:stCondLst>
                                    <p:cond delay="0"/>
                                  </p:stCondLst>
                                  <p:childTnLst>
                                    <p:set>
                                      <p:cBhvr>
                                        <p:cTn id="138" dur="1" fill="hold">
                                          <p:stCondLst>
                                            <p:cond delay="0"/>
                                          </p:stCondLst>
                                        </p:cTn>
                                        <p:tgtEl>
                                          <p:spTgt spid="73"/>
                                        </p:tgtEl>
                                        <p:attrNameLst>
                                          <p:attrName>style.visibility</p:attrName>
                                        </p:attrNameLst>
                                      </p:cBhvr>
                                      <p:to>
                                        <p:strVal val="visible"/>
                                      </p:to>
                                    </p:set>
                                  </p:childTnLst>
                                </p:cTn>
                              </p:par>
                            </p:childTnLst>
                          </p:cTn>
                        </p:par>
                      </p:childTnLst>
                    </p:cTn>
                  </p:par>
                  <p:par>
                    <p:cTn id="139" fill="hold">
                      <p:stCondLst>
                        <p:cond delay="indefinite"/>
                      </p:stCondLst>
                      <p:childTnLst>
                        <p:par>
                          <p:cTn id="140" fill="hold">
                            <p:stCondLst>
                              <p:cond delay="0"/>
                            </p:stCondLst>
                            <p:childTnLst>
                              <p:par>
                                <p:cTn id="141" presetID="1" presetClass="entr" presetSubtype="0" fill="hold" grpId="0" nodeType="clickEffect">
                                  <p:stCondLst>
                                    <p:cond delay="0"/>
                                  </p:stCondLst>
                                  <p:childTnLst>
                                    <p:set>
                                      <p:cBhvr>
                                        <p:cTn id="142" dur="1" fill="hold">
                                          <p:stCondLst>
                                            <p:cond delay="0"/>
                                          </p:stCondLst>
                                        </p:cTn>
                                        <p:tgtEl>
                                          <p:spTgt spid="76"/>
                                        </p:tgtEl>
                                        <p:attrNameLst>
                                          <p:attrName>style.visibility</p:attrName>
                                        </p:attrNameLst>
                                      </p:cBhvr>
                                      <p:to>
                                        <p:strVal val="visible"/>
                                      </p:to>
                                    </p:set>
                                  </p:childTnLst>
                                </p:cTn>
                              </p:par>
                              <p:par>
                                <p:cTn id="143" presetID="1" presetClass="entr" presetSubtype="0" fill="hold" nodeType="withEffect">
                                  <p:stCondLst>
                                    <p:cond delay="0"/>
                                  </p:stCondLst>
                                  <p:childTnLst>
                                    <p:set>
                                      <p:cBhvr>
                                        <p:cTn id="144" dur="1" fill="hold">
                                          <p:stCondLst>
                                            <p:cond delay="0"/>
                                          </p:stCondLst>
                                        </p:cTn>
                                        <p:tgtEl>
                                          <p:spTgt spid="108"/>
                                        </p:tgtEl>
                                        <p:attrNameLst>
                                          <p:attrName>style.visibility</p:attrName>
                                        </p:attrNameLst>
                                      </p:cBhvr>
                                      <p:to>
                                        <p:strVal val="visible"/>
                                      </p:to>
                                    </p:set>
                                  </p:childTnLst>
                                </p:cTn>
                              </p:par>
                              <p:par>
                                <p:cTn id="145" presetID="1" presetClass="entr" presetSubtype="0" fill="hold" nodeType="withEffect">
                                  <p:stCondLst>
                                    <p:cond delay="0"/>
                                  </p:stCondLst>
                                  <p:childTnLst>
                                    <p:set>
                                      <p:cBhvr>
                                        <p:cTn id="146" dur="1" fill="hold">
                                          <p:stCondLst>
                                            <p:cond delay="0"/>
                                          </p:stCondLst>
                                        </p:cTn>
                                        <p:tgtEl>
                                          <p:spTgt spid="119"/>
                                        </p:tgtEl>
                                        <p:attrNameLst>
                                          <p:attrName>style.visibility</p:attrName>
                                        </p:attrNameLst>
                                      </p:cBhvr>
                                      <p:to>
                                        <p:strVal val="visible"/>
                                      </p:to>
                                    </p:set>
                                  </p:childTnLst>
                                </p:cTn>
                              </p:par>
                              <p:par>
                                <p:cTn id="147" presetID="1" presetClass="entr" presetSubtype="0" fill="hold" nodeType="withEffect">
                                  <p:stCondLst>
                                    <p:cond delay="0"/>
                                  </p:stCondLst>
                                  <p:childTnLst>
                                    <p:set>
                                      <p:cBhvr>
                                        <p:cTn id="148" dur="1" fill="hold">
                                          <p:stCondLst>
                                            <p:cond delay="0"/>
                                          </p:stCondLst>
                                        </p:cTn>
                                        <p:tgtEl>
                                          <p:spTgt spid="117"/>
                                        </p:tgtEl>
                                        <p:attrNameLst>
                                          <p:attrName>style.visibility</p:attrName>
                                        </p:attrNameLst>
                                      </p:cBhvr>
                                      <p:to>
                                        <p:strVal val="visible"/>
                                      </p:to>
                                    </p:set>
                                  </p:childTnLst>
                                </p:cTn>
                              </p:par>
                              <p:par>
                                <p:cTn id="149" presetID="1" presetClass="entr" presetSubtype="0" fill="hold" nodeType="withEffect">
                                  <p:stCondLst>
                                    <p:cond delay="0"/>
                                  </p:stCondLst>
                                  <p:childTnLst>
                                    <p:set>
                                      <p:cBhvr>
                                        <p:cTn id="150" dur="1" fill="hold">
                                          <p:stCondLst>
                                            <p:cond delay="0"/>
                                          </p:stCondLst>
                                        </p:cTn>
                                        <p:tgtEl>
                                          <p:spTgt spid="1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0" grpId="0" animBg="1"/>
      <p:bldP spid="6" grpId="0" animBg="1"/>
      <p:bldP spid="7" grpId="0" animBg="1"/>
      <p:bldP spid="14" grpId="0" animBg="1"/>
      <p:bldP spid="19" grpId="0"/>
      <p:bldP spid="21" grpId="0"/>
      <p:bldP spid="31" grpId="0"/>
      <p:bldP spid="40" grpId="0"/>
      <p:bldP spid="41" grpId="0"/>
      <p:bldP spid="49" grpId="0"/>
      <p:bldP spid="52" grpId="0"/>
      <p:bldP spid="55" grpId="0"/>
      <p:bldP spid="62" grpId="0"/>
      <p:bldP spid="63" grpId="0"/>
      <p:bldP spid="76" grpId="0"/>
      <p:bldP spid="87" grpId="0"/>
      <p:bldP spid="132" grpId="0"/>
      <p:bldP spid="13" grpId="0" animBg="1"/>
      <p:bldP spid="18" grpId="0" animBg="1"/>
      <p:bldP spid="23" grpId="0" animBg="1"/>
      <p:bldP spid="37" grpId="0" animBg="1"/>
      <p:bldP spid="38" grpId="0" animBg="1"/>
      <p:bldP spid="60" grpId="0" animBg="1"/>
      <p:bldP spid="106"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B00B024-7446-3F97-49A4-C57F8ECF5A9C}"/>
              </a:ext>
            </a:extLst>
          </p:cNvPr>
          <p:cNvSpPr>
            <a:spLocks noGrp="1"/>
          </p:cNvSpPr>
          <p:nvPr>
            <p:ph type="sldNum" sz="quarter" idx="4"/>
          </p:nvPr>
        </p:nvSpPr>
        <p:spPr/>
        <p:txBody>
          <a:bodyPr/>
          <a:lstStyle/>
          <a:p>
            <a:fld id="{933A556B-7C63-244D-9B7C-B0EA8042B330}" type="slidenum">
              <a:rPr lang="en-US" smtClean="0"/>
              <a:pPr/>
              <a:t>20</a:t>
            </a:fld>
            <a:endParaRPr lang="en-US" sz="1000"/>
          </a:p>
        </p:txBody>
      </p:sp>
      <p:sp>
        <p:nvSpPr>
          <p:cNvPr id="3" name="TextBox 2">
            <a:extLst>
              <a:ext uri="{FF2B5EF4-FFF2-40B4-BE49-F238E27FC236}">
                <a16:creationId xmlns:a16="http://schemas.microsoft.com/office/drawing/2014/main" id="{D6DCC5A4-0C44-F4C6-5B6E-99369060004C}"/>
              </a:ext>
            </a:extLst>
          </p:cNvPr>
          <p:cNvSpPr txBox="1"/>
          <p:nvPr/>
        </p:nvSpPr>
        <p:spPr>
          <a:xfrm>
            <a:off x="219885" y="9112"/>
            <a:ext cx="11493505" cy="523220"/>
          </a:xfrm>
          <a:prstGeom prst="rect">
            <a:avLst/>
          </a:prstGeom>
          <a:noFill/>
        </p:spPr>
        <p:txBody>
          <a:bodyPr wrap="square" rtlCol="0">
            <a:spAutoFit/>
          </a:bodyPr>
          <a:lstStyle/>
          <a:p>
            <a:r>
              <a:rPr lang="en-US" sz="2800" dirty="0">
                <a:latin typeface="Helvetica" panose="020B0604020202020204" pitchFamily="34" charset="0"/>
                <a:cs typeface="Helvetica" panose="020B0604020202020204" pitchFamily="34" charset="0"/>
              </a:rPr>
              <a:t>Orbit, tune/coupling, beam-centering + chromaticity feedback </a:t>
            </a:r>
          </a:p>
        </p:txBody>
      </p:sp>
      <p:pic>
        <p:nvPicPr>
          <p:cNvPr id="4" name="Picture 4" descr="fig7.wpg">
            <a:extLst>
              <a:ext uri="{FF2B5EF4-FFF2-40B4-BE49-F238E27FC236}">
                <a16:creationId xmlns:a16="http://schemas.microsoft.com/office/drawing/2014/main" id="{F28F4224-FC76-3F91-A6C0-0643BC11F81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74243" y="1851519"/>
            <a:ext cx="11357836" cy="371902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5" name="Text Box 13">
            <a:extLst>
              <a:ext uri="{FF2B5EF4-FFF2-40B4-BE49-F238E27FC236}">
                <a16:creationId xmlns:a16="http://schemas.microsoft.com/office/drawing/2014/main" id="{42C13474-14B5-D956-E6E8-F72817B3ADAE}"/>
              </a:ext>
            </a:extLst>
          </p:cNvPr>
          <p:cNvSpPr txBox="1">
            <a:spLocks noChangeArrowheads="1"/>
          </p:cNvSpPr>
          <p:nvPr/>
        </p:nvSpPr>
        <p:spPr bwMode="auto">
          <a:xfrm>
            <a:off x="2040573" y="859261"/>
            <a:ext cx="9891506"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pPr>
            <a:r>
              <a:rPr lang="en-US" altLang="en-US" dirty="0">
                <a:latin typeface="Helvetica" panose="020B0604020202020204" pitchFamily="34" charset="0"/>
                <a:cs typeface="Helvetica" panose="020B0604020202020204" pitchFamily="34" charset="0"/>
              </a:rPr>
              <a:t>sinusoidal r</a:t>
            </a:r>
            <a:r>
              <a:rPr lang="en-US" altLang="en-US" sz="1800" dirty="0">
                <a:latin typeface="Helvetica" panose="020B0604020202020204" pitchFamily="34" charset="0"/>
                <a:cs typeface="Helvetica" panose="020B0604020202020204" pitchFamily="34" charset="0"/>
              </a:rPr>
              <a:t>f frequency modulation with zero crossings aligned with time of BPM acquisition </a:t>
            </a:r>
          </a:p>
          <a:p>
            <a:pPr eaLnBrk="1" hangingPunct="1">
              <a:spcBef>
                <a:spcPct val="0"/>
              </a:spcBef>
            </a:pPr>
            <a:r>
              <a:rPr lang="en-US" altLang="en-US" dirty="0">
                <a:latin typeface="Helvetica" panose="020B0604020202020204" pitchFamily="34" charset="0"/>
                <a:cs typeface="Helvetica" panose="020B0604020202020204" pitchFamily="34" charset="0"/>
              </a:rPr>
              <a:t>     </a:t>
            </a:r>
            <a:r>
              <a:rPr lang="en-US" altLang="en-US" sz="1800" dirty="0">
                <a:latin typeface="Helvetica" panose="020B0604020202020204" pitchFamily="34" charset="0"/>
                <a:cs typeface="Helvetica" panose="020B0604020202020204" pitchFamily="34" charset="0"/>
              </a:rPr>
              <a:t>for orbit feedback</a:t>
            </a:r>
          </a:p>
          <a:p>
            <a:pPr eaLnBrk="1" hangingPunct="1">
              <a:spcBef>
                <a:spcPct val="0"/>
              </a:spcBef>
            </a:pPr>
            <a:r>
              <a:rPr lang="en-US" altLang="en-US" dirty="0">
                <a:latin typeface="Helvetica" panose="020B0604020202020204" pitchFamily="34" charset="0"/>
                <a:cs typeface="Helvetica" panose="020B0604020202020204" pitchFamily="34" charset="0"/>
              </a:rPr>
              <a:t>action of tune/coupling feedback used to infer chromaticity</a:t>
            </a:r>
          </a:p>
        </p:txBody>
      </p:sp>
      <p:sp>
        <p:nvSpPr>
          <p:cNvPr id="6" name="Text Box 13">
            <a:extLst>
              <a:ext uri="{FF2B5EF4-FFF2-40B4-BE49-F238E27FC236}">
                <a16:creationId xmlns:a16="http://schemas.microsoft.com/office/drawing/2014/main" id="{D81335AF-B768-57D2-CD9F-706507A9B126}"/>
              </a:ext>
            </a:extLst>
          </p:cNvPr>
          <p:cNvSpPr txBox="1">
            <a:spLocks noChangeArrowheads="1"/>
          </p:cNvSpPr>
          <p:nvPr/>
        </p:nvSpPr>
        <p:spPr bwMode="auto">
          <a:xfrm>
            <a:off x="2494873" y="5691689"/>
            <a:ext cx="8640614" cy="646331"/>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pPr>
            <a:r>
              <a:rPr lang="en-US" altLang="en-US" sz="1800" dirty="0">
                <a:latin typeface="Helvetica" panose="020B0604020202020204" pitchFamily="34" charset="0"/>
                <a:cs typeface="Helvetica" panose="020B0604020202020204" pitchFamily="34" charset="0"/>
              </a:rPr>
              <a:t>~25 units of chromaticity correction during deceleration (compare with catastrophic beam loss tolerance – during </a:t>
            </a:r>
            <a:r>
              <a:rPr lang="en-US" altLang="en-US" dirty="0">
                <a:latin typeface="Helvetica" panose="020B0604020202020204" pitchFamily="34" charset="0"/>
                <a:cs typeface="Helvetica" panose="020B0604020202020204" pitchFamily="34" charset="0"/>
              </a:rPr>
              <a:t>acceleration – of </a:t>
            </a:r>
            <a:r>
              <a:rPr lang="en-US" altLang="en-US" sz="1800" dirty="0">
                <a:latin typeface="Helvetica" panose="020B0604020202020204" pitchFamily="34" charset="0"/>
                <a:cs typeface="Helvetica" panose="020B0604020202020204" pitchFamily="34" charset="0"/>
              </a:rPr>
              <a:t>typically 2-3 units)</a:t>
            </a:r>
          </a:p>
        </p:txBody>
      </p:sp>
      <p:sp>
        <p:nvSpPr>
          <p:cNvPr id="7" name="TextBox 6">
            <a:extLst>
              <a:ext uri="{FF2B5EF4-FFF2-40B4-BE49-F238E27FC236}">
                <a16:creationId xmlns:a16="http://schemas.microsoft.com/office/drawing/2014/main" id="{2F3CF980-DE20-0325-2AA1-C591A7D9A052}"/>
              </a:ext>
            </a:extLst>
          </p:cNvPr>
          <p:cNvSpPr txBox="1"/>
          <p:nvPr/>
        </p:nvSpPr>
        <p:spPr>
          <a:xfrm>
            <a:off x="304324" y="556607"/>
            <a:ext cx="1043876"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a:t>
            </a:r>
          </a:p>
        </p:txBody>
      </p:sp>
      <p:sp>
        <p:nvSpPr>
          <p:cNvPr id="8" name="TextBox 7">
            <a:extLst>
              <a:ext uri="{FF2B5EF4-FFF2-40B4-BE49-F238E27FC236}">
                <a16:creationId xmlns:a16="http://schemas.microsoft.com/office/drawing/2014/main" id="{BFA650E6-39F7-C0AD-79B2-F89037FDC499}"/>
              </a:ext>
            </a:extLst>
          </p:cNvPr>
          <p:cNvSpPr txBox="1"/>
          <p:nvPr/>
        </p:nvSpPr>
        <p:spPr>
          <a:xfrm>
            <a:off x="2040573" y="529813"/>
            <a:ext cx="4543231"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absolute polarimeter calibration</a:t>
            </a:r>
          </a:p>
        </p:txBody>
      </p:sp>
      <p:sp>
        <p:nvSpPr>
          <p:cNvPr id="9" name="TextBox 8">
            <a:extLst>
              <a:ext uri="{FF2B5EF4-FFF2-40B4-BE49-F238E27FC236}">
                <a16:creationId xmlns:a16="http://schemas.microsoft.com/office/drawing/2014/main" id="{FDDB2B47-D9A1-8B6D-8DAA-9C85F1DE3C3C}"/>
              </a:ext>
            </a:extLst>
          </p:cNvPr>
          <p:cNvSpPr txBox="1"/>
          <p:nvPr/>
        </p:nvSpPr>
        <p:spPr>
          <a:xfrm>
            <a:off x="321154" y="847399"/>
            <a:ext cx="1584992"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elements</a:t>
            </a:r>
          </a:p>
        </p:txBody>
      </p:sp>
      <p:sp>
        <p:nvSpPr>
          <p:cNvPr id="14" name="TextBox 13">
            <a:extLst>
              <a:ext uri="{FF2B5EF4-FFF2-40B4-BE49-F238E27FC236}">
                <a16:creationId xmlns:a16="http://schemas.microsoft.com/office/drawing/2014/main" id="{EDC3EDA3-3FD9-36AA-20EF-5296EFA29231}"/>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4078282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76FBEB-CD72-75C4-A59C-35F128594DD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2F3B35A9-78EE-1052-5BB2-AAF232E7435F}"/>
              </a:ext>
            </a:extLst>
          </p:cNvPr>
          <p:cNvSpPr>
            <a:spLocks noGrp="1"/>
          </p:cNvSpPr>
          <p:nvPr>
            <p:ph type="sldNum" sz="quarter" idx="4"/>
          </p:nvPr>
        </p:nvSpPr>
        <p:spPr/>
        <p:txBody>
          <a:bodyPr/>
          <a:lstStyle/>
          <a:p>
            <a:fld id="{933A556B-7C63-244D-9B7C-B0EA8042B330}" type="slidenum">
              <a:rPr lang="en-US" smtClean="0"/>
              <a:pPr/>
              <a:t>21</a:t>
            </a:fld>
            <a:endParaRPr lang="en-US">
              <a:solidFill>
                <a:schemeClr val="bg1"/>
              </a:solidFill>
            </a:endParaRPr>
          </a:p>
        </p:txBody>
      </p:sp>
      <p:sp>
        <p:nvSpPr>
          <p:cNvPr id="2" name="Title 1">
            <a:extLst>
              <a:ext uri="{FF2B5EF4-FFF2-40B4-BE49-F238E27FC236}">
                <a16:creationId xmlns:a16="http://schemas.microsoft.com/office/drawing/2014/main" id="{CDD82E8F-7BA9-03E5-8DAB-5EEB16DF3C2E}"/>
              </a:ext>
            </a:extLst>
          </p:cNvPr>
          <p:cNvSpPr>
            <a:spLocks noGrp="1"/>
          </p:cNvSpPr>
          <p:nvPr>
            <p:ph type="ctrTitle"/>
          </p:nvPr>
        </p:nvSpPr>
        <p:spPr>
          <a:xfrm>
            <a:off x="813175" y="2541806"/>
            <a:ext cx="11019161" cy="1947460"/>
          </a:xfrm>
        </p:spPr>
        <p:txBody>
          <a:bodyPr>
            <a:normAutofit/>
          </a:bodyPr>
          <a:lstStyle/>
          <a:p>
            <a:r>
              <a:rPr lang="en-US" sz="5400" dirty="0"/>
              <a:t>Some Lessons Learned</a:t>
            </a:r>
          </a:p>
        </p:txBody>
      </p:sp>
      <p:sp>
        <p:nvSpPr>
          <p:cNvPr id="7" name="TextBox 6">
            <a:extLst>
              <a:ext uri="{FF2B5EF4-FFF2-40B4-BE49-F238E27FC236}">
                <a16:creationId xmlns:a16="http://schemas.microsoft.com/office/drawing/2014/main" id="{A03F1376-8A76-9458-7122-2FC87EF9A8F0}"/>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6753673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73B4358-A134-F7E4-4567-363BF5C1065A}"/>
              </a:ext>
            </a:extLst>
          </p:cNvPr>
          <p:cNvSpPr>
            <a:spLocks noGrp="1"/>
          </p:cNvSpPr>
          <p:nvPr>
            <p:ph type="sldNum" sz="quarter" idx="4"/>
          </p:nvPr>
        </p:nvSpPr>
        <p:spPr/>
        <p:txBody>
          <a:bodyPr/>
          <a:lstStyle/>
          <a:p>
            <a:fld id="{933A556B-7C63-244D-9B7C-B0EA8042B330}" type="slidenum">
              <a:rPr lang="en-US" smtClean="0"/>
              <a:pPr/>
              <a:t>22</a:t>
            </a:fld>
            <a:endParaRPr lang="en-US" sz="1000"/>
          </a:p>
        </p:txBody>
      </p:sp>
      <p:sp>
        <p:nvSpPr>
          <p:cNvPr id="3" name="TextBox 2">
            <a:extLst>
              <a:ext uri="{FF2B5EF4-FFF2-40B4-BE49-F238E27FC236}">
                <a16:creationId xmlns:a16="http://schemas.microsoft.com/office/drawing/2014/main" id="{E347FAED-5FD2-6D65-AC02-2DC98D384030}"/>
              </a:ext>
            </a:extLst>
          </p:cNvPr>
          <p:cNvSpPr txBox="1"/>
          <p:nvPr/>
        </p:nvSpPr>
        <p:spPr>
          <a:xfrm>
            <a:off x="253637" y="18946"/>
            <a:ext cx="8297464" cy="461665"/>
          </a:xfrm>
          <a:prstGeom prst="rect">
            <a:avLst/>
          </a:prstGeom>
          <a:noFill/>
        </p:spPr>
        <p:txBody>
          <a:bodyPr wrap="none" rtlCol="0">
            <a:spAutoFit/>
          </a:bodyPr>
          <a:lstStyle/>
          <a:p>
            <a:r>
              <a:rPr lang="en-US" sz="2400" dirty="0"/>
              <a:t>Operational Improvements : trajectory and tune modulation </a:t>
            </a:r>
          </a:p>
        </p:txBody>
      </p:sp>
      <p:sp>
        <p:nvSpPr>
          <p:cNvPr id="4" name="TextBox 3">
            <a:extLst>
              <a:ext uri="{FF2B5EF4-FFF2-40B4-BE49-F238E27FC236}">
                <a16:creationId xmlns:a16="http://schemas.microsoft.com/office/drawing/2014/main" id="{C31E4C2F-2876-1D0C-2049-1FBFEDD1CD77}"/>
              </a:ext>
            </a:extLst>
          </p:cNvPr>
          <p:cNvSpPr txBox="1"/>
          <p:nvPr/>
        </p:nvSpPr>
        <p:spPr>
          <a:xfrm>
            <a:off x="209229" y="572658"/>
            <a:ext cx="1124446" cy="584775"/>
          </a:xfrm>
          <a:prstGeom prst="rect">
            <a:avLst/>
          </a:prstGeom>
          <a:noFill/>
        </p:spPr>
        <p:txBody>
          <a:bodyPr wrap="square" rtlCol="0">
            <a:spAutoFit/>
          </a:bodyPr>
          <a:lstStyle/>
          <a:p>
            <a:r>
              <a:rPr lang="en-US" sz="1600" dirty="0"/>
              <a:t>beam position</a:t>
            </a:r>
          </a:p>
        </p:txBody>
      </p:sp>
      <p:pic>
        <p:nvPicPr>
          <p:cNvPr id="7" name="Picture 6">
            <a:extLst>
              <a:ext uri="{FF2B5EF4-FFF2-40B4-BE49-F238E27FC236}">
                <a16:creationId xmlns:a16="http://schemas.microsoft.com/office/drawing/2014/main" id="{98E31B91-539E-1611-A154-9700908A16D8}"/>
              </a:ext>
            </a:extLst>
          </p:cNvPr>
          <p:cNvPicPr>
            <a:picLocks noChangeAspect="1"/>
          </p:cNvPicPr>
          <p:nvPr/>
        </p:nvPicPr>
        <p:blipFill>
          <a:blip r:embed="rId3"/>
          <a:stretch>
            <a:fillRect/>
          </a:stretch>
        </p:blipFill>
        <p:spPr>
          <a:xfrm>
            <a:off x="1292027" y="652952"/>
            <a:ext cx="4018487" cy="2301594"/>
          </a:xfrm>
          <a:prstGeom prst="rect">
            <a:avLst/>
          </a:prstGeom>
          <a:ln w="19050">
            <a:solidFill>
              <a:schemeClr val="tx1"/>
            </a:solidFill>
          </a:ln>
        </p:spPr>
      </p:pic>
      <p:sp>
        <p:nvSpPr>
          <p:cNvPr id="8" name="TextBox 7">
            <a:extLst>
              <a:ext uri="{FF2B5EF4-FFF2-40B4-BE49-F238E27FC236}">
                <a16:creationId xmlns:a16="http://schemas.microsoft.com/office/drawing/2014/main" id="{3186E586-0B4A-8B9E-D995-F5444B8991F6}"/>
              </a:ext>
            </a:extLst>
          </p:cNvPr>
          <p:cNvSpPr txBox="1"/>
          <p:nvPr/>
        </p:nvSpPr>
        <p:spPr>
          <a:xfrm>
            <a:off x="209229" y="1858013"/>
            <a:ext cx="1124446" cy="338554"/>
          </a:xfrm>
          <a:prstGeom prst="rect">
            <a:avLst/>
          </a:prstGeom>
          <a:noFill/>
        </p:spPr>
        <p:txBody>
          <a:bodyPr wrap="square" rtlCol="0">
            <a:spAutoFit/>
          </a:bodyPr>
          <a:lstStyle/>
          <a:p>
            <a:r>
              <a:rPr lang="en-US" sz="1600" dirty="0"/>
              <a:t>beam loss</a:t>
            </a:r>
          </a:p>
        </p:txBody>
      </p:sp>
      <p:sp>
        <p:nvSpPr>
          <p:cNvPr id="9" name="TextBox 8">
            <a:extLst>
              <a:ext uri="{FF2B5EF4-FFF2-40B4-BE49-F238E27FC236}">
                <a16:creationId xmlns:a16="http://schemas.microsoft.com/office/drawing/2014/main" id="{985B22B1-DA18-CBD8-A1C6-E925566B37F8}"/>
              </a:ext>
            </a:extLst>
          </p:cNvPr>
          <p:cNvSpPr txBox="1"/>
          <p:nvPr/>
        </p:nvSpPr>
        <p:spPr>
          <a:xfrm>
            <a:off x="3829018" y="2677547"/>
            <a:ext cx="1481496" cy="276999"/>
          </a:xfrm>
          <a:prstGeom prst="rect">
            <a:avLst/>
          </a:prstGeom>
          <a:solidFill>
            <a:schemeClr val="bg1"/>
          </a:solidFill>
        </p:spPr>
        <p:txBody>
          <a:bodyPr wrap="none" rtlCol="0">
            <a:spAutoFit/>
          </a:bodyPr>
          <a:lstStyle/>
          <a:p>
            <a:r>
              <a:rPr lang="en-US" sz="1200" dirty="0"/>
              <a:t>Run-08, C. Montag</a:t>
            </a:r>
          </a:p>
        </p:txBody>
      </p:sp>
      <p:sp>
        <p:nvSpPr>
          <p:cNvPr id="10" name="Rectangle 9">
            <a:extLst>
              <a:ext uri="{FF2B5EF4-FFF2-40B4-BE49-F238E27FC236}">
                <a16:creationId xmlns:a16="http://schemas.microsoft.com/office/drawing/2014/main" id="{D9C00665-7CDB-5348-6265-919BDB162366}"/>
              </a:ext>
            </a:extLst>
          </p:cNvPr>
          <p:cNvSpPr/>
          <p:nvPr/>
        </p:nvSpPr>
        <p:spPr>
          <a:xfrm>
            <a:off x="1384475" y="1671442"/>
            <a:ext cx="3863930" cy="2018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ysClr val="windowText" lastClr="000000"/>
              </a:solidFill>
            </a:endParaRPr>
          </a:p>
        </p:txBody>
      </p:sp>
      <p:pic>
        <p:nvPicPr>
          <p:cNvPr id="12" name="Picture 11">
            <a:extLst>
              <a:ext uri="{FF2B5EF4-FFF2-40B4-BE49-F238E27FC236}">
                <a16:creationId xmlns:a16="http://schemas.microsoft.com/office/drawing/2014/main" id="{AB83A6C1-496C-EB52-40D4-7917D3E4CBD2}"/>
              </a:ext>
            </a:extLst>
          </p:cNvPr>
          <p:cNvPicPr>
            <a:picLocks noChangeAspect="1"/>
          </p:cNvPicPr>
          <p:nvPr/>
        </p:nvPicPr>
        <p:blipFill>
          <a:blip r:embed="rId4"/>
          <a:stretch>
            <a:fillRect/>
          </a:stretch>
        </p:blipFill>
        <p:spPr>
          <a:xfrm>
            <a:off x="1269320" y="3201145"/>
            <a:ext cx="4094240" cy="2824094"/>
          </a:xfrm>
          <a:prstGeom prst="rect">
            <a:avLst/>
          </a:prstGeom>
          <a:ln w="19050">
            <a:solidFill>
              <a:schemeClr val="tx1"/>
            </a:solidFill>
          </a:ln>
        </p:spPr>
      </p:pic>
      <p:sp>
        <p:nvSpPr>
          <p:cNvPr id="13" name="TextBox 12">
            <a:extLst>
              <a:ext uri="{FF2B5EF4-FFF2-40B4-BE49-F238E27FC236}">
                <a16:creationId xmlns:a16="http://schemas.microsoft.com/office/drawing/2014/main" id="{F4C74F29-E1DC-76B3-3669-AA276E95BD18}"/>
              </a:ext>
            </a:extLst>
          </p:cNvPr>
          <p:cNvSpPr txBox="1"/>
          <p:nvPr/>
        </p:nvSpPr>
        <p:spPr>
          <a:xfrm>
            <a:off x="202837" y="3125548"/>
            <a:ext cx="1124446" cy="584775"/>
          </a:xfrm>
          <a:prstGeom prst="rect">
            <a:avLst/>
          </a:prstGeom>
          <a:noFill/>
        </p:spPr>
        <p:txBody>
          <a:bodyPr wrap="square" rtlCol="0">
            <a:spAutoFit/>
          </a:bodyPr>
          <a:lstStyle/>
          <a:p>
            <a:r>
              <a:rPr lang="en-US" sz="1600" dirty="0" err="1"/>
              <a:t>betatron</a:t>
            </a:r>
            <a:r>
              <a:rPr lang="en-US" sz="1600" dirty="0"/>
              <a:t> tunes</a:t>
            </a:r>
          </a:p>
        </p:txBody>
      </p:sp>
      <p:sp>
        <p:nvSpPr>
          <p:cNvPr id="14" name="TextBox 13">
            <a:extLst>
              <a:ext uri="{FF2B5EF4-FFF2-40B4-BE49-F238E27FC236}">
                <a16:creationId xmlns:a16="http://schemas.microsoft.com/office/drawing/2014/main" id="{A5EDCA4B-DAC4-47D8-58FA-40F5FEF24AD8}"/>
              </a:ext>
            </a:extLst>
          </p:cNvPr>
          <p:cNvSpPr txBox="1"/>
          <p:nvPr/>
        </p:nvSpPr>
        <p:spPr>
          <a:xfrm>
            <a:off x="3815622" y="5722617"/>
            <a:ext cx="1507144" cy="276999"/>
          </a:xfrm>
          <a:prstGeom prst="rect">
            <a:avLst/>
          </a:prstGeom>
          <a:solidFill>
            <a:schemeClr val="bg1"/>
          </a:solidFill>
        </p:spPr>
        <p:txBody>
          <a:bodyPr wrap="none" rtlCol="0">
            <a:spAutoFit/>
          </a:bodyPr>
          <a:lstStyle/>
          <a:p>
            <a:r>
              <a:rPr lang="en-US" sz="1200" dirty="0"/>
              <a:t>Run-09, 250 GeV p</a:t>
            </a:r>
          </a:p>
        </p:txBody>
      </p:sp>
      <p:pic>
        <p:nvPicPr>
          <p:cNvPr id="16" name="Picture 15">
            <a:extLst>
              <a:ext uri="{FF2B5EF4-FFF2-40B4-BE49-F238E27FC236}">
                <a16:creationId xmlns:a16="http://schemas.microsoft.com/office/drawing/2014/main" id="{66D0A656-9222-13DF-2B67-742DF473A76C}"/>
              </a:ext>
            </a:extLst>
          </p:cNvPr>
          <p:cNvPicPr>
            <a:picLocks noChangeAspect="1"/>
          </p:cNvPicPr>
          <p:nvPr/>
        </p:nvPicPr>
        <p:blipFill>
          <a:blip r:embed="rId5"/>
          <a:stretch>
            <a:fillRect/>
          </a:stretch>
        </p:blipFill>
        <p:spPr>
          <a:xfrm>
            <a:off x="5514399" y="628074"/>
            <a:ext cx="4414993" cy="2326472"/>
          </a:xfrm>
          <a:prstGeom prst="rect">
            <a:avLst/>
          </a:prstGeom>
          <a:ln w="19050">
            <a:solidFill>
              <a:schemeClr val="tx1"/>
            </a:solidFill>
          </a:ln>
        </p:spPr>
      </p:pic>
      <p:sp>
        <p:nvSpPr>
          <p:cNvPr id="17" name="TextBox 16">
            <a:extLst>
              <a:ext uri="{FF2B5EF4-FFF2-40B4-BE49-F238E27FC236}">
                <a16:creationId xmlns:a16="http://schemas.microsoft.com/office/drawing/2014/main" id="{DC117E36-1B02-4ADA-870D-CE8DBF26AF6B}"/>
              </a:ext>
            </a:extLst>
          </p:cNvPr>
          <p:cNvSpPr txBox="1"/>
          <p:nvPr/>
        </p:nvSpPr>
        <p:spPr>
          <a:xfrm>
            <a:off x="10057046" y="605664"/>
            <a:ext cx="1941843" cy="584775"/>
          </a:xfrm>
          <a:prstGeom prst="rect">
            <a:avLst/>
          </a:prstGeom>
          <a:noFill/>
        </p:spPr>
        <p:txBody>
          <a:bodyPr wrap="square" rtlCol="0">
            <a:spAutoFit/>
          </a:bodyPr>
          <a:lstStyle/>
          <a:p>
            <a:r>
              <a:rPr lang="en-US" sz="1600" dirty="0"/>
              <a:t>Fourier transform beam position</a:t>
            </a:r>
          </a:p>
        </p:txBody>
      </p:sp>
      <p:sp>
        <p:nvSpPr>
          <p:cNvPr id="18" name="TextBox 17">
            <a:extLst>
              <a:ext uri="{FF2B5EF4-FFF2-40B4-BE49-F238E27FC236}">
                <a16:creationId xmlns:a16="http://schemas.microsoft.com/office/drawing/2014/main" id="{DB1D3501-10C4-8836-013C-5097A28C13E3}"/>
              </a:ext>
            </a:extLst>
          </p:cNvPr>
          <p:cNvSpPr txBox="1"/>
          <p:nvPr/>
        </p:nvSpPr>
        <p:spPr>
          <a:xfrm>
            <a:off x="10057045" y="1634077"/>
            <a:ext cx="1941843" cy="584775"/>
          </a:xfrm>
          <a:prstGeom prst="rect">
            <a:avLst/>
          </a:prstGeom>
          <a:noFill/>
        </p:spPr>
        <p:txBody>
          <a:bodyPr wrap="square" rtlCol="0">
            <a:spAutoFit/>
          </a:bodyPr>
          <a:lstStyle/>
          <a:p>
            <a:r>
              <a:rPr lang="en-US" sz="1600" dirty="0"/>
              <a:t>Fourier transform </a:t>
            </a:r>
            <a:r>
              <a:rPr lang="en-US" sz="1600" dirty="0" err="1"/>
              <a:t>betatron</a:t>
            </a:r>
            <a:r>
              <a:rPr lang="en-US" sz="1600" dirty="0"/>
              <a:t> tune</a:t>
            </a:r>
          </a:p>
        </p:txBody>
      </p:sp>
      <p:sp>
        <p:nvSpPr>
          <p:cNvPr id="19" name="TextBox 18">
            <a:extLst>
              <a:ext uri="{FF2B5EF4-FFF2-40B4-BE49-F238E27FC236}">
                <a16:creationId xmlns:a16="http://schemas.microsoft.com/office/drawing/2014/main" id="{78E486E3-78E9-D049-1A2C-7014383CBB58}"/>
              </a:ext>
            </a:extLst>
          </p:cNvPr>
          <p:cNvSpPr txBox="1"/>
          <p:nvPr/>
        </p:nvSpPr>
        <p:spPr>
          <a:xfrm>
            <a:off x="8228372" y="741914"/>
            <a:ext cx="1550424" cy="276999"/>
          </a:xfrm>
          <a:prstGeom prst="rect">
            <a:avLst/>
          </a:prstGeom>
          <a:solidFill>
            <a:schemeClr val="bg1"/>
          </a:solidFill>
        </p:spPr>
        <p:txBody>
          <a:bodyPr wrap="none" rtlCol="0">
            <a:spAutoFit/>
          </a:bodyPr>
          <a:lstStyle/>
          <a:p>
            <a:r>
              <a:rPr lang="en-US" sz="1200" dirty="0"/>
              <a:t>Run-09, 250 GeV p </a:t>
            </a:r>
          </a:p>
        </p:txBody>
      </p:sp>
      <p:sp>
        <p:nvSpPr>
          <p:cNvPr id="20" name="Rectangle 19">
            <a:extLst>
              <a:ext uri="{FF2B5EF4-FFF2-40B4-BE49-F238E27FC236}">
                <a16:creationId xmlns:a16="http://schemas.microsoft.com/office/drawing/2014/main" id="{6BB54E8E-C1B7-9BD5-AF4C-D4BD1F376B00}"/>
              </a:ext>
            </a:extLst>
          </p:cNvPr>
          <p:cNvSpPr/>
          <p:nvPr/>
        </p:nvSpPr>
        <p:spPr>
          <a:xfrm>
            <a:off x="8760685" y="1730615"/>
            <a:ext cx="939297" cy="27699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Box 23">
            <a:extLst>
              <a:ext uri="{FF2B5EF4-FFF2-40B4-BE49-F238E27FC236}">
                <a16:creationId xmlns:a16="http://schemas.microsoft.com/office/drawing/2014/main" id="{FD2A195C-634D-F0F0-90B7-E37BAB52BCBA}"/>
              </a:ext>
            </a:extLst>
          </p:cNvPr>
          <p:cNvSpPr txBox="1"/>
          <p:nvPr/>
        </p:nvSpPr>
        <p:spPr>
          <a:xfrm>
            <a:off x="10414263" y="3089134"/>
            <a:ext cx="1420502" cy="338554"/>
          </a:xfrm>
          <a:prstGeom prst="rect">
            <a:avLst/>
          </a:prstGeom>
          <a:noFill/>
        </p:spPr>
        <p:txBody>
          <a:bodyPr wrap="square" rtlCol="0">
            <a:spAutoFit/>
          </a:bodyPr>
          <a:lstStyle/>
          <a:p>
            <a:r>
              <a:rPr lang="en-US" sz="1600" dirty="0"/>
              <a:t>Orbits at IP</a:t>
            </a:r>
          </a:p>
        </p:txBody>
      </p:sp>
      <p:grpSp>
        <p:nvGrpSpPr>
          <p:cNvPr id="36" name="Group 35">
            <a:extLst>
              <a:ext uri="{FF2B5EF4-FFF2-40B4-BE49-F238E27FC236}">
                <a16:creationId xmlns:a16="http://schemas.microsoft.com/office/drawing/2014/main" id="{D0395A32-47FD-8634-1D4A-B5B96A9711D9}"/>
              </a:ext>
            </a:extLst>
          </p:cNvPr>
          <p:cNvGrpSpPr/>
          <p:nvPr/>
        </p:nvGrpSpPr>
        <p:grpSpPr>
          <a:xfrm>
            <a:off x="5565199" y="3201146"/>
            <a:ext cx="4319769" cy="2824094"/>
            <a:chOff x="5628699" y="3268290"/>
            <a:chExt cx="4319769" cy="2960671"/>
          </a:xfrm>
        </p:grpSpPr>
        <p:pic>
          <p:nvPicPr>
            <p:cNvPr id="22" name="Picture 21">
              <a:extLst>
                <a:ext uri="{FF2B5EF4-FFF2-40B4-BE49-F238E27FC236}">
                  <a16:creationId xmlns:a16="http://schemas.microsoft.com/office/drawing/2014/main" id="{1F0D23E1-87AF-2247-C1FB-0C057760E95A}"/>
                </a:ext>
              </a:extLst>
            </p:cNvPr>
            <p:cNvPicPr>
              <a:picLocks noChangeAspect="1"/>
            </p:cNvPicPr>
            <p:nvPr/>
          </p:nvPicPr>
          <p:blipFill>
            <a:blip r:embed="rId6"/>
            <a:stretch>
              <a:fillRect/>
            </a:stretch>
          </p:blipFill>
          <p:spPr>
            <a:xfrm>
              <a:off x="5628699" y="3268290"/>
              <a:ext cx="4319769" cy="2960671"/>
            </a:xfrm>
            <a:prstGeom prst="rect">
              <a:avLst/>
            </a:prstGeom>
            <a:solidFill>
              <a:schemeClr val="tx1"/>
            </a:solidFill>
            <a:ln w="19050">
              <a:solidFill>
                <a:schemeClr val="tx1"/>
              </a:solidFill>
            </a:ln>
          </p:spPr>
        </p:pic>
        <p:sp>
          <p:nvSpPr>
            <p:cNvPr id="25" name="TextBox 24">
              <a:extLst>
                <a:ext uri="{FF2B5EF4-FFF2-40B4-BE49-F238E27FC236}">
                  <a16:creationId xmlns:a16="http://schemas.microsoft.com/office/drawing/2014/main" id="{978BB04E-5B7D-10D0-0DA1-787969F125FE}"/>
                </a:ext>
              </a:extLst>
            </p:cNvPr>
            <p:cNvSpPr txBox="1"/>
            <p:nvPr/>
          </p:nvSpPr>
          <p:spPr>
            <a:xfrm>
              <a:off x="8380095" y="3367289"/>
              <a:ext cx="1507144" cy="276999"/>
            </a:xfrm>
            <a:prstGeom prst="rect">
              <a:avLst/>
            </a:prstGeom>
            <a:solidFill>
              <a:schemeClr val="bg1"/>
            </a:solidFill>
          </p:spPr>
          <p:txBody>
            <a:bodyPr wrap="square" rtlCol="0">
              <a:spAutoFit/>
            </a:bodyPr>
            <a:lstStyle/>
            <a:p>
              <a:r>
                <a:rPr lang="en-US" sz="1200" dirty="0"/>
                <a:t>Run-09, 250 GeV p</a:t>
              </a:r>
            </a:p>
          </p:txBody>
        </p:sp>
        <p:sp>
          <p:nvSpPr>
            <p:cNvPr id="26" name="TextBox 25">
              <a:extLst>
                <a:ext uri="{FF2B5EF4-FFF2-40B4-BE49-F238E27FC236}">
                  <a16:creationId xmlns:a16="http://schemas.microsoft.com/office/drawing/2014/main" id="{9633D435-EAC7-E8FD-9429-436678E8188C}"/>
                </a:ext>
              </a:extLst>
            </p:cNvPr>
            <p:cNvSpPr txBox="1"/>
            <p:nvPr/>
          </p:nvSpPr>
          <p:spPr>
            <a:xfrm>
              <a:off x="5862519" y="5937998"/>
              <a:ext cx="1737976" cy="276999"/>
            </a:xfrm>
            <a:prstGeom prst="rect">
              <a:avLst/>
            </a:prstGeom>
            <a:solidFill>
              <a:schemeClr val="bg1"/>
            </a:solidFill>
          </p:spPr>
          <p:txBody>
            <a:bodyPr wrap="square" rtlCol="0">
              <a:spAutoFit/>
            </a:bodyPr>
            <a:lstStyle/>
            <a:p>
              <a:r>
                <a:rPr lang="en-US" sz="1200" dirty="0"/>
                <a:t>DX BPMs – blue beam</a:t>
              </a:r>
            </a:p>
          </p:txBody>
        </p:sp>
        <p:sp>
          <p:nvSpPr>
            <p:cNvPr id="27" name="TextBox 26">
              <a:extLst>
                <a:ext uri="{FF2B5EF4-FFF2-40B4-BE49-F238E27FC236}">
                  <a16:creationId xmlns:a16="http://schemas.microsoft.com/office/drawing/2014/main" id="{7AD2D7FD-0647-4A7D-B48E-22EC03148D12}"/>
                </a:ext>
              </a:extLst>
            </p:cNvPr>
            <p:cNvSpPr txBox="1"/>
            <p:nvPr/>
          </p:nvSpPr>
          <p:spPr>
            <a:xfrm>
              <a:off x="8024158" y="5937606"/>
              <a:ext cx="1874231" cy="276999"/>
            </a:xfrm>
            <a:prstGeom prst="rect">
              <a:avLst/>
            </a:prstGeom>
            <a:solidFill>
              <a:schemeClr val="bg1"/>
            </a:solidFill>
          </p:spPr>
          <p:txBody>
            <a:bodyPr wrap="square" rtlCol="0">
              <a:spAutoFit/>
            </a:bodyPr>
            <a:lstStyle/>
            <a:p>
              <a:r>
                <a:rPr lang="en-US" sz="1200" dirty="0"/>
                <a:t>DX BPMs – yellow beam</a:t>
              </a:r>
            </a:p>
          </p:txBody>
        </p:sp>
        <p:sp>
          <p:nvSpPr>
            <p:cNvPr id="28" name="Rectangle 27">
              <a:extLst>
                <a:ext uri="{FF2B5EF4-FFF2-40B4-BE49-F238E27FC236}">
                  <a16:creationId xmlns:a16="http://schemas.microsoft.com/office/drawing/2014/main" id="{4F04EC2B-C627-48BA-72AD-C7B235915313}"/>
                </a:ext>
              </a:extLst>
            </p:cNvPr>
            <p:cNvSpPr/>
            <p:nvPr/>
          </p:nvSpPr>
          <p:spPr>
            <a:xfrm>
              <a:off x="7755390" y="3269856"/>
              <a:ext cx="45719" cy="295910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bg1"/>
                  </a:solidFill>
                </a:ln>
                <a:solidFill>
                  <a:schemeClr val="bg1"/>
                </a:solidFill>
              </a:endParaRPr>
            </a:p>
          </p:txBody>
        </p:sp>
      </p:grpSp>
      <p:sp>
        <p:nvSpPr>
          <p:cNvPr id="29" name="Oval 28">
            <a:extLst>
              <a:ext uri="{FF2B5EF4-FFF2-40B4-BE49-F238E27FC236}">
                <a16:creationId xmlns:a16="http://schemas.microsoft.com/office/drawing/2014/main" id="{F056B73F-C638-BC2B-0F88-4339714AD639}"/>
              </a:ext>
            </a:extLst>
          </p:cNvPr>
          <p:cNvSpPr/>
          <p:nvPr/>
        </p:nvSpPr>
        <p:spPr>
          <a:xfrm rot="2395970" flipH="1">
            <a:off x="11023662" y="3429488"/>
            <a:ext cx="120590" cy="1321384"/>
          </a:xfrm>
          <a:prstGeom prst="ellipse">
            <a:avLst/>
          </a:prstGeom>
          <a:solidFill>
            <a:srgbClr val="0000CC"/>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00</a:t>
            </a:r>
          </a:p>
        </p:txBody>
      </p:sp>
      <p:sp>
        <p:nvSpPr>
          <p:cNvPr id="30" name="Oval 29">
            <a:extLst>
              <a:ext uri="{FF2B5EF4-FFF2-40B4-BE49-F238E27FC236}">
                <a16:creationId xmlns:a16="http://schemas.microsoft.com/office/drawing/2014/main" id="{6F26B8D0-68C3-6D0B-0E93-DFC46A3C4A0B}"/>
              </a:ext>
            </a:extLst>
          </p:cNvPr>
          <p:cNvSpPr/>
          <p:nvPr/>
        </p:nvSpPr>
        <p:spPr>
          <a:xfrm rot="8042785" flipH="1">
            <a:off x="11007401" y="3405489"/>
            <a:ext cx="151777" cy="1345340"/>
          </a:xfrm>
          <a:prstGeom prst="ellipse">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t>00</a:t>
            </a:r>
          </a:p>
        </p:txBody>
      </p:sp>
      <p:cxnSp>
        <p:nvCxnSpPr>
          <p:cNvPr id="32" name="Straight Arrow Connector 31">
            <a:extLst>
              <a:ext uri="{FF2B5EF4-FFF2-40B4-BE49-F238E27FC236}">
                <a16:creationId xmlns:a16="http://schemas.microsoft.com/office/drawing/2014/main" id="{34053D59-EF18-D7CD-E4EE-FE4EC9C97526}"/>
              </a:ext>
            </a:extLst>
          </p:cNvPr>
          <p:cNvCxnSpPr/>
          <p:nvPr/>
        </p:nvCxnSpPr>
        <p:spPr>
          <a:xfrm>
            <a:off x="4991100" y="804611"/>
            <a:ext cx="0" cy="6135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9616BB74-964A-1F4A-929D-31A2D1DD7BD5}"/>
              </a:ext>
            </a:extLst>
          </p:cNvPr>
          <p:cNvCxnSpPr>
            <a:cxnSpLocks/>
          </p:cNvCxnSpPr>
          <p:nvPr/>
        </p:nvCxnSpPr>
        <p:spPr>
          <a:xfrm flipV="1">
            <a:off x="4991100" y="764885"/>
            <a:ext cx="0" cy="6135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E9C41EBC-3D8E-1886-0659-FDFDE3854557}"/>
              </a:ext>
            </a:extLst>
          </p:cNvPr>
          <p:cNvSpPr txBox="1"/>
          <p:nvPr/>
        </p:nvSpPr>
        <p:spPr>
          <a:xfrm rot="5400000">
            <a:off x="4652207" y="1003017"/>
            <a:ext cx="1003801" cy="338554"/>
          </a:xfrm>
          <a:prstGeom prst="rect">
            <a:avLst/>
          </a:prstGeom>
          <a:noFill/>
        </p:spPr>
        <p:txBody>
          <a:bodyPr wrap="none" rtlCol="0">
            <a:spAutoFit/>
          </a:bodyPr>
          <a:lstStyle/>
          <a:p>
            <a:r>
              <a:rPr lang="en-US" sz="1600" dirty="0">
                <a:solidFill>
                  <a:srgbClr val="FF0000"/>
                </a:solidFill>
              </a:rPr>
              <a:t>+/- 5 mm</a:t>
            </a:r>
          </a:p>
        </p:txBody>
      </p:sp>
      <p:sp>
        <p:nvSpPr>
          <p:cNvPr id="35" name="TextBox 34">
            <a:extLst>
              <a:ext uri="{FF2B5EF4-FFF2-40B4-BE49-F238E27FC236}">
                <a16:creationId xmlns:a16="http://schemas.microsoft.com/office/drawing/2014/main" id="{97847B1D-4065-1E33-2CF1-136EA8A78F5B}"/>
              </a:ext>
            </a:extLst>
          </p:cNvPr>
          <p:cNvSpPr txBox="1"/>
          <p:nvPr/>
        </p:nvSpPr>
        <p:spPr>
          <a:xfrm>
            <a:off x="9929393" y="4763756"/>
            <a:ext cx="2262608" cy="1384995"/>
          </a:xfrm>
          <a:prstGeom prst="rect">
            <a:avLst/>
          </a:prstGeom>
          <a:noFill/>
        </p:spPr>
        <p:txBody>
          <a:bodyPr wrap="square" rtlCol="0">
            <a:spAutoFit/>
          </a:bodyPr>
          <a:lstStyle/>
          <a:p>
            <a:r>
              <a:rPr lang="en-US" sz="1400" dirty="0"/>
              <a:t>250 GeV, </a:t>
            </a:r>
            <a:r>
              <a:rPr lang="en-US" sz="1400" dirty="0">
                <a:latin typeface="Symbol" panose="05050102010706020507" pitchFamily="18" charset="2"/>
              </a:rPr>
              <a:t>b</a:t>
            </a:r>
            <a:r>
              <a:rPr lang="en-US" sz="1400" dirty="0"/>
              <a:t>*=0.7m</a:t>
            </a:r>
          </a:p>
          <a:p>
            <a:r>
              <a:rPr lang="en-US" sz="1400" dirty="0">
                <a:sym typeface="Wingdings" panose="05000000000000000000" pitchFamily="2" charset="2"/>
              </a:rPr>
              <a:t>   </a:t>
            </a:r>
            <a:r>
              <a:rPr lang="en-US" sz="1400" dirty="0"/>
              <a:t>65 </a:t>
            </a:r>
            <a:r>
              <a:rPr lang="en-US" sz="1400" dirty="0">
                <a:latin typeface="Symbol" panose="05050102010706020507" pitchFamily="18" charset="2"/>
              </a:rPr>
              <a:t>m</a:t>
            </a:r>
            <a:r>
              <a:rPr lang="en-US" sz="1400" dirty="0"/>
              <a:t>m beam size (1</a:t>
            </a:r>
            <a:r>
              <a:rPr lang="en-US" sz="1400" dirty="0">
                <a:latin typeface="Symbol" panose="05050102010706020507" pitchFamily="18" charset="2"/>
              </a:rPr>
              <a:t>s</a:t>
            </a:r>
            <a:r>
              <a:rPr lang="en-US" sz="1400" dirty="0"/>
              <a:t>)</a:t>
            </a:r>
          </a:p>
          <a:p>
            <a:r>
              <a:rPr lang="en-US" sz="1400" dirty="0"/>
              <a:t>   5 mm bunch length (1</a:t>
            </a:r>
            <a:r>
              <a:rPr lang="en-US" sz="1400" dirty="0">
                <a:latin typeface="Symbol" panose="05050102010706020507" pitchFamily="18" charset="2"/>
              </a:rPr>
              <a:t>s</a:t>
            </a:r>
            <a:r>
              <a:rPr lang="en-US" sz="1400" dirty="0"/>
              <a:t>)</a:t>
            </a:r>
          </a:p>
          <a:p>
            <a:endParaRPr lang="en-US" sz="1400" dirty="0"/>
          </a:p>
          <a:p>
            <a:pPr marL="285750" indent="-285750">
              <a:buFont typeface="Wingdings" panose="05000000000000000000" pitchFamily="2" charset="2"/>
              <a:buChar char="à"/>
            </a:pPr>
            <a:r>
              <a:rPr lang="en-US" sz="1400" dirty="0">
                <a:sym typeface="Wingdings" panose="05000000000000000000" pitchFamily="2" charset="2"/>
              </a:rPr>
              <a:t>60 </a:t>
            </a:r>
            <a:r>
              <a:rPr lang="en-US" sz="1400" dirty="0">
                <a:latin typeface="Symbol" panose="05050102010706020507" pitchFamily="18" charset="2"/>
                <a:sym typeface="Wingdings" panose="05000000000000000000" pitchFamily="2" charset="2"/>
              </a:rPr>
              <a:t>m</a:t>
            </a:r>
            <a:r>
              <a:rPr lang="en-US" sz="1400" dirty="0">
                <a:sym typeface="Wingdings" panose="05000000000000000000" pitchFamily="2" charset="2"/>
              </a:rPr>
              <a:t>m displacement </a:t>
            </a:r>
          </a:p>
          <a:p>
            <a:r>
              <a:rPr lang="en-US" sz="1400" dirty="0">
                <a:sym typeface="Wingdings" panose="05000000000000000000" pitchFamily="2" charset="2"/>
              </a:rPr>
              <a:t>         at </a:t>
            </a:r>
            <a:r>
              <a:rPr lang="en-US" sz="1400" dirty="0"/>
              <a:t>1</a:t>
            </a:r>
            <a:r>
              <a:rPr lang="en-US" sz="1400" dirty="0">
                <a:latin typeface="Symbol" panose="05050102010706020507" pitchFamily="18" charset="2"/>
              </a:rPr>
              <a:t>s</a:t>
            </a:r>
            <a:r>
              <a:rPr lang="en-US" sz="1400" dirty="0">
                <a:sym typeface="Wingdings" panose="05000000000000000000" pitchFamily="2" charset="2"/>
              </a:rPr>
              <a:t> </a:t>
            </a:r>
            <a:endParaRPr lang="en-US" sz="1400" dirty="0"/>
          </a:p>
        </p:txBody>
      </p:sp>
      <p:sp>
        <p:nvSpPr>
          <p:cNvPr id="37" name="TextBox 36">
            <a:extLst>
              <a:ext uri="{FF2B5EF4-FFF2-40B4-BE49-F238E27FC236}">
                <a16:creationId xmlns:a16="http://schemas.microsoft.com/office/drawing/2014/main" id="{0B236137-CDC5-08DE-3657-9B77D3BDDC1A}"/>
              </a:ext>
            </a:extLst>
          </p:cNvPr>
          <p:cNvSpPr txBox="1"/>
          <p:nvPr/>
        </p:nvSpPr>
        <p:spPr>
          <a:xfrm>
            <a:off x="11298504" y="3874173"/>
            <a:ext cx="1072521" cy="307777"/>
          </a:xfrm>
          <a:prstGeom prst="rect">
            <a:avLst/>
          </a:prstGeom>
          <a:noFill/>
        </p:spPr>
        <p:txBody>
          <a:bodyPr wrap="square" rtlCol="0">
            <a:spAutoFit/>
          </a:bodyPr>
          <a:lstStyle/>
          <a:p>
            <a:r>
              <a:rPr lang="en-US" sz="1400" dirty="0">
                <a:latin typeface="Symbol" panose="05050102010706020507" pitchFamily="18" charset="2"/>
                <a:sym typeface="Wingdings" panose="05000000000000000000" pitchFamily="2" charset="2"/>
              </a:rPr>
              <a:t>100 </a:t>
            </a:r>
            <a:r>
              <a:rPr lang="en-US" sz="1400" dirty="0" err="1">
                <a:latin typeface="Symbol" panose="05050102010706020507" pitchFamily="18" charset="2"/>
                <a:sym typeface="Wingdings" panose="05000000000000000000" pitchFamily="2" charset="2"/>
              </a:rPr>
              <a:t>m</a:t>
            </a:r>
            <a:r>
              <a:rPr lang="en-US" sz="1400" dirty="0" err="1">
                <a:sym typeface="Wingdings" panose="05000000000000000000" pitchFamily="2" charset="2"/>
              </a:rPr>
              <a:t>rad</a:t>
            </a:r>
            <a:endParaRPr lang="en-US" sz="1400" dirty="0"/>
          </a:p>
        </p:txBody>
      </p:sp>
      <p:cxnSp>
        <p:nvCxnSpPr>
          <p:cNvPr id="39" name="Connector: Curved 38">
            <a:extLst>
              <a:ext uri="{FF2B5EF4-FFF2-40B4-BE49-F238E27FC236}">
                <a16:creationId xmlns:a16="http://schemas.microsoft.com/office/drawing/2014/main" id="{2C007B13-B432-E880-9B35-274C631C5C8F}"/>
              </a:ext>
            </a:extLst>
          </p:cNvPr>
          <p:cNvCxnSpPr>
            <a:cxnSpLocks/>
          </p:cNvCxnSpPr>
          <p:nvPr/>
        </p:nvCxnSpPr>
        <p:spPr>
          <a:xfrm rot="16200000" flipV="1">
            <a:off x="11526205" y="3716127"/>
            <a:ext cx="297533" cy="164123"/>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or: Curved 39">
            <a:extLst>
              <a:ext uri="{FF2B5EF4-FFF2-40B4-BE49-F238E27FC236}">
                <a16:creationId xmlns:a16="http://schemas.microsoft.com/office/drawing/2014/main" id="{098C07D0-A2F2-0B1B-76C6-31CA266B7BC9}"/>
              </a:ext>
            </a:extLst>
          </p:cNvPr>
          <p:cNvCxnSpPr>
            <a:cxnSpLocks/>
          </p:cNvCxnSpPr>
          <p:nvPr/>
        </p:nvCxnSpPr>
        <p:spPr>
          <a:xfrm rot="5400000">
            <a:off x="11538905" y="4262227"/>
            <a:ext cx="297533" cy="164123"/>
          </a:xfrm>
          <a:prstGeom prst="curvedConnector2">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312B8548-17F4-31E4-6108-6FC8A8A560C2}"/>
              </a:ext>
            </a:extLst>
          </p:cNvPr>
          <p:cNvSpPr txBox="1"/>
          <p:nvPr/>
        </p:nvSpPr>
        <p:spPr>
          <a:xfrm rot="16200000" flipV="1">
            <a:off x="7021872" y="4323778"/>
            <a:ext cx="873957" cy="338554"/>
          </a:xfrm>
          <a:prstGeom prst="rect">
            <a:avLst/>
          </a:prstGeom>
          <a:solidFill>
            <a:schemeClr val="bg1"/>
          </a:solidFill>
          <a:ln>
            <a:solidFill>
              <a:schemeClr val="tx1"/>
            </a:solidFill>
          </a:ln>
        </p:spPr>
        <p:txBody>
          <a:bodyPr wrap="none" rtlCol="0">
            <a:spAutoFit/>
          </a:bodyPr>
          <a:lstStyle/>
          <a:p>
            <a:r>
              <a:rPr lang="en-US" sz="1600" dirty="0">
                <a:solidFill>
                  <a:srgbClr val="FF0000"/>
                </a:solidFill>
              </a:rPr>
              <a:t>700 </a:t>
            </a:r>
            <a:r>
              <a:rPr lang="en-US" sz="1600" dirty="0">
                <a:solidFill>
                  <a:srgbClr val="FF0000"/>
                </a:solidFill>
                <a:latin typeface="Symbol" panose="05050102010706020507" pitchFamily="18" charset="2"/>
              </a:rPr>
              <a:t>m</a:t>
            </a:r>
            <a:r>
              <a:rPr lang="en-US" sz="1600" dirty="0">
                <a:solidFill>
                  <a:srgbClr val="FF0000"/>
                </a:solidFill>
              </a:rPr>
              <a:t>m</a:t>
            </a:r>
          </a:p>
        </p:txBody>
      </p:sp>
      <p:cxnSp>
        <p:nvCxnSpPr>
          <p:cNvPr id="42" name="Straight Arrow Connector 41">
            <a:extLst>
              <a:ext uri="{FF2B5EF4-FFF2-40B4-BE49-F238E27FC236}">
                <a16:creationId xmlns:a16="http://schemas.microsoft.com/office/drawing/2014/main" id="{276333BD-E035-E198-C4D4-DCD5EBF2ECB5}"/>
              </a:ext>
            </a:extLst>
          </p:cNvPr>
          <p:cNvCxnSpPr>
            <a:cxnSpLocks/>
            <a:stCxn id="41" idx="3"/>
          </p:cNvCxnSpPr>
          <p:nvPr/>
        </p:nvCxnSpPr>
        <p:spPr>
          <a:xfrm flipH="1" flipV="1">
            <a:off x="7446150" y="3308006"/>
            <a:ext cx="12701" cy="74807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05C237BB-9E07-936A-ED94-088947438945}"/>
              </a:ext>
            </a:extLst>
          </p:cNvPr>
          <p:cNvCxnSpPr>
            <a:cxnSpLocks/>
          </p:cNvCxnSpPr>
          <p:nvPr/>
        </p:nvCxnSpPr>
        <p:spPr>
          <a:xfrm>
            <a:off x="7437400" y="4930034"/>
            <a:ext cx="0" cy="61354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91FB97E3-17FF-7D5C-1E29-7D63C90BC2E7}"/>
              </a:ext>
            </a:extLst>
          </p:cNvPr>
          <p:cNvCxnSpPr/>
          <p:nvPr/>
        </p:nvCxnSpPr>
        <p:spPr>
          <a:xfrm>
            <a:off x="1149161" y="3573814"/>
            <a:ext cx="0" cy="6135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08030987-F550-768A-886E-79D034EB6000}"/>
              </a:ext>
            </a:extLst>
          </p:cNvPr>
          <p:cNvCxnSpPr>
            <a:cxnSpLocks/>
          </p:cNvCxnSpPr>
          <p:nvPr/>
        </p:nvCxnSpPr>
        <p:spPr>
          <a:xfrm flipV="1">
            <a:off x="1147895" y="3443264"/>
            <a:ext cx="0" cy="613549"/>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0DE11E7F-6DB2-09FC-11E5-AD72635169FB}"/>
              </a:ext>
            </a:extLst>
          </p:cNvPr>
          <p:cNvSpPr txBox="1"/>
          <p:nvPr/>
        </p:nvSpPr>
        <p:spPr>
          <a:xfrm rot="16200000">
            <a:off x="709272" y="3646929"/>
            <a:ext cx="583814" cy="338554"/>
          </a:xfrm>
          <a:prstGeom prst="rect">
            <a:avLst/>
          </a:prstGeom>
          <a:noFill/>
        </p:spPr>
        <p:txBody>
          <a:bodyPr wrap="none" rtlCol="0">
            <a:spAutoFit/>
          </a:bodyPr>
          <a:lstStyle/>
          <a:p>
            <a:r>
              <a:rPr lang="en-US" sz="1600" dirty="0">
                <a:solidFill>
                  <a:srgbClr val="FF0000"/>
                </a:solidFill>
              </a:rPr>
              <a:t>0.01</a:t>
            </a:r>
          </a:p>
        </p:txBody>
      </p:sp>
      <p:sp>
        <p:nvSpPr>
          <p:cNvPr id="15" name="TextBox 14">
            <a:extLst>
              <a:ext uri="{FF2B5EF4-FFF2-40B4-BE49-F238E27FC236}">
                <a16:creationId xmlns:a16="http://schemas.microsoft.com/office/drawing/2014/main" id="{CE3C1B56-4C30-0103-F878-B62F1659B94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402883688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851927-502C-6CED-D6B8-BF85B2BEDC0C}"/>
              </a:ext>
            </a:extLst>
          </p:cNvPr>
          <p:cNvSpPr>
            <a:spLocks noGrp="1"/>
          </p:cNvSpPr>
          <p:nvPr>
            <p:ph type="sldNum" sz="quarter" idx="4"/>
          </p:nvPr>
        </p:nvSpPr>
        <p:spPr/>
        <p:txBody>
          <a:bodyPr/>
          <a:lstStyle/>
          <a:p>
            <a:fld id="{933A556B-7C63-244D-9B7C-B0EA8042B330}" type="slidenum">
              <a:rPr lang="en-US" smtClean="0"/>
              <a:pPr/>
              <a:t>23</a:t>
            </a:fld>
            <a:endParaRPr lang="en-US" sz="1000"/>
          </a:p>
        </p:txBody>
      </p:sp>
      <p:sp>
        <p:nvSpPr>
          <p:cNvPr id="3" name="TextBox 2">
            <a:extLst>
              <a:ext uri="{FF2B5EF4-FFF2-40B4-BE49-F238E27FC236}">
                <a16:creationId xmlns:a16="http://schemas.microsoft.com/office/drawing/2014/main" id="{41945AB7-8032-EDAE-6111-D1360475574A}"/>
              </a:ext>
            </a:extLst>
          </p:cNvPr>
          <p:cNvSpPr txBox="1"/>
          <p:nvPr/>
        </p:nvSpPr>
        <p:spPr>
          <a:xfrm>
            <a:off x="253637" y="18946"/>
            <a:ext cx="6208751" cy="461665"/>
          </a:xfrm>
          <a:prstGeom prst="rect">
            <a:avLst/>
          </a:prstGeom>
          <a:noFill/>
        </p:spPr>
        <p:txBody>
          <a:bodyPr wrap="none" rtlCol="0">
            <a:spAutoFit/>
          </a:bodyPr>
          <a:lstStyle/>
          <a:p>
            <a:r>
              <a:rPr lang="en-US" sz="2400" dirty="0"/>
              <a:t>Operational Improvements : 10 Hz feedback</a:t>
            </a:r>
          </a:p>
        </p:txBody>
      </p:sp>
      <p:pic>
        <p:nvPicPr>
          <p:cNvPr id="4" name="Picture 3" descr="zzzzz.jpg">
            <a:extLst>
              <a:ext uri="{FF2B5EF4-FFF2-40B4-BE49-F238E27FC236}">
                <a16:creationId xmlns:a16="http://schemas.microsoft.com/office/drawing/2014/main" id="{183735B7-5B58-FE1A-CD49-6A681E0587A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8622103" y="235561"/>
            <a:ext cx="3166656" cy="23501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D10E486D-0E6A-974A-9708-8C21E1EBCF52}"/>
              </a:ext>
            </a:extLst>
          </p:cNvPr>
          <p:cNvCxnSpPr>
            <a:cxnSpLocks/>
          </p:cNvCxnSpPr>
          <p:nvPr/>
        </p:nvCxnSpPr>
        <p:spPr>
          <a:xfrm>
            <a:off x="9259227" y="1220188"/>
            <a:ext cx="2366239" cy="14531"/>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3131A7C-0021-56A3-9F7B-E71163082CDB}"/>
              </a:ext>
            </a:extLst>
          </p:cNvPr>
          <p:cNvCxnSpPr>
            <a:cxnSpLocks/>
          </p:cNvCxnSpPr>
          <p:nvPr/>
        </p:nvCxnSpPr>
        <p:spPr>
          <a:xfrm>
            <a:off x="9241023" y="1840530"/>
            <a:ext cx="2393968" cy="10004"/>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5828B992-689B-C936-A9A5-032466206102}"/>
              </a:ext>
            </a:extLst>
          </p:cNvPr>
          <p:cNvCxnSpPr>
            <a:cxnSpLocks/>
          </p:cNvCxnSpPr>
          <p:nvPr/>
        </p:nvCxnSpPr>
        <p:spPr>
          <a:xfrm>
            <a:off x="9667050" y="338623"/>
            <a:ext cx="0" cy="186465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DBD946E-4938-538A-ADA4-1EF22C300177}"/>
              </a:ext>
            </a:extLst>
          </p:cNvPr>
          <p:cNvCxnSpPr>
            <a:cxnSpLocks/>
          </p:cNvCxnSpPr>
          <p:nvPr/>
        </p:nvCxnSpPr>
        <p:spPr>
          <a:xfrm>
            <a:off x="10447901" y="320386"/>
            <a:ext cx="0" cy="1864658"/>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64F30AEB-D727-8C30-BEA1-8C4B8A98CB02}"/>
              </a:ext>
            </a:extLst>
          </p:cNvPr>
          <p:cNvSpPr txBox="1"/>
          <p:nvPr/>
        </p:nvSpPr>
        <p:spPr>
          <a:xfrm>
            <a:off x="11034923" y="1466671"/>
            <a:ext cx="633310" cy="369332"/>
          </a:xfrm>
          <a:prstGeom prst="rect">
            <a:avLst/>
          </a:prstGeom>
          <a:noFill/>
          <a:ln>
            <a:solidFill>
              <a:schemeClr val="bg1"/>
            </a:solidFill>
          </a:ln>
        </p:spPr>
        <p:txBody>
          <a:bodyPr wrap="square" rtlCol="0">
            <a:spAutoFit/>
          </a:bodyPr>
          <a:lstStyle/>
          <a:p>
            <a:r>
              <a:rPr lang="en-US" dirty="0">
                <a:solidFill>
                  <a:srgbClr val="FF0000"/>
                </a:solidFill>
              </a:rPr>
              <a:t>2/3</a:t>
            </a:r>
          </a:p>
        </p:txBody>
      </p:sp>
      <p:sp>
        <p:nvSpPr>
          <p:cNvPr id="10" name="TextBox 9">
            <a:extLst>
              <a:ext uri="{FF2B5EF4-FFF2-40B4-BE49-F238E27FC236}">
                <a16:creationId xmlns:a16="http://schemas.microsoft.com/office/drawing/2014/main" id="{FB320538-16A6-42EC-38CB-1CC988529F24}"/>
              </a:ext>
            </a:extLst>
          </p:cNvPr>
          <p:cNvSpPr txBox="1"/>
          <p:nvPr/>
        </p:nvSpPr>
        <p:spPr>
          <a:xfrm>
            <a:off x="11002734" y="850856"/>
            <a:ext cx="755402" cy="369332"/>
          </a:xfrm>
          <a:prstGeom prst="rect">
            <a:avLst/>
          </a:prstGeom>
          <a:noFill/>
          <a:ln>
            <a:solidFill>
              <a:schemeClr val="bg1"/>
            </a:solidFill>
          </a:ln>
        </p:spPr>
        <p:txBody>
          <a:bodyPr wrap="square" rtlCol="0">
            <a:spAutoFit/>
          </a:bodyPr>
          <a:lstStyle/>
          <a:p>
            <a:r>
              <a:rPr lang="en-US" dirty="0">
                <a:solidFill>
                  <a:srgbClr val="FF0000"/>
                </a:solidFill>
              </a:rPr>
              <a:t>7/10</a:t>
            </a:r>
          </a:p>
        </p:txBody>
      </p:sp>
      <p:cxnSp>
        <p:nvCxnSpPr>
          <p:cNvPr id="11" name="Straight Arrow Connector 10">
            <a:extLst>
              <a:ext uri="{FF2B5EF4-FFF2-40B4-BE49-F238E27FC236}">
                <a16:creationId xmlns:a16="http://schemas.microsoft.com/office/drawing/2014/main" id="{46E2EBE2-5AB3-BDBE-7417-14555CC822A7}"/>
              </a:ext>
            </a:extLst>
          </p:cNvPr>
          <p:cNvCxnSpPr>
            <a:cxnSpLocks/>
          </p:cNvCxnSpPr>
          <p:nvPr/>
        </p:nvCxnSpPr>
        <p:spPr>
          <a:xfrm>
            <a:off x="11879174" y="727192"/>
            <a:ext cx="0" cy="42285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A8F404AF-A3E0-4078-EE7D-F7916BE48E30}"/>
              </a:ext>
            </a:extLst>
          </p:cNvPr>
          <p:cNvCxnSpPr>
            <a:cxnSpLocks/>
          </p:cNvCxnSpPr>
          <p:nvPr/>
        </p:nvCxnSpPr>
        <p:spPr>
          <a:xfrm flipV="1">
            <a:off x="11888868" y="1898581"/>
            <a:ext cx="0" cy="349319"/>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F13F251-8085-3A40-A188-5466116A6672}"/>
              </a:ext>
            </a:extLst>
          </p:cNvPr>
          <p:cNvSpPr txBox="1"/>
          <p:nvPr/>
        </p:nvSpPr>
        <p:spPr>
          <a:xfrm rot="5400000" flipH="1">
            <a:off x="11520052" y="1393058"/>
            <a:ext cx="730213" cy="338554"/>
          </a:xfrm>
          <a:prstGeom prst="rect">
            <a:avLst/>
          </a:prstGeom>
          <a:noFill/>
        </p:spPr>
        <p:txBody>
          <a:bodyPr wrap="square" rtlCol="0">
            <a:spAutoFit/>
          </a:bodyPr>
          <a:lstStyle/>
          <a:p>
            <a:r>
              <a:rPr lang="en-US" sz="1600" dirty="0">
                <a:solidFill>
                  <a:srgbClr val="FF0000"/>
                </a:solidFill>
              </a:rPr>
              <a:t>0.034</a:t>
            </a:r>
          </a:p>
        </p:txBody>
      </p:sp>
      <p:sp>
        <p:nvSpPr>
          <p:cNvPr id="14" name="TextBox 13">
            <a:extLst>
              <a:ext uri="{FF2B5EF4-FFF2-40B4-BE49-F238E27FC236}">
                <a16:creationId xmlns:a16="http://schemas.microsoft.com/office/drawing/2014/main" id="{0F34836D-6E39-1DEA-59C8-BDB99F1799FE}"/>
              </a:ext>
            </a:extLst>
          </p:cNvPr>
          <p:cNvSpPr txBox="1"/>
          <p:nvPr/>
        </p:nvSpPr>
        <p:spPr>
          <a:xfrm>
            <a:off x="3645463" y="5761815"/>
            <a:ext cx="4773417" cy="523220"/>
          </a:xfrm>
          <a:prstGeom prst="rect">
            <a:avLst/>
          </a:prstGeom>
          <a:noFill/>
          <a:ln>
            <a:solidFill>
              <a:schemeClr val="bg1"/>
            </a:solidFill>
          </a:ln>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R. Michnoff, C. Liu, R. Hulsart, K. Mernick, P. Thieberger et al, “RHIC 10 Hz global orbit feedback system</a:t>
            </a:r>
            <a:r>
              <a:rPr lang="en-US" sz="1400" kern="800" dirty="0">
                <a:latin typeface="Times New Roman" panose="02020603050405020304" pitchFamily="18" charset="0"/>
                <a:ea typeface="Times New Roman" panose="02020603050405020304" pitchFamily="18" charset="0"/>
              </a:rPr>
              <a:t>”, PAC (2011)</a:t>
            </a:r>
            <a:endParaRPr lang="en-US" sz="1400" kern="800" dirty="0">
              <a:effectLst/>
              <a:latin typeface="Times New Roman" panose="02020603050405020304" pitchFamily="18" charset="0"/>
              <a:ea typeface="Times New Roman" panose="02020603050405020304" pitchFamily="18" charset="0"/>
            </a:endParaRPr>
          </a:p>
        </p:txBody>
      </p:sp>
      <p:sp>
        <p:nvSpPr>
          <p:cNvPr id="15" name="TextBox 14">
            <a:extLst>
              <a:ext uri="{FF2B5EF4-FFF2-40B4-BE49-F238E27FC236}">
                <a16:creationId xmlns:a16="http://schemas.microsoft.com/office/drawing/2014/main" id="{88CD7540-DD1A-27B1-20DF-A7743FEBD9DB}"/>
              </a:ext>
            </a:extLst>
          </p:cNvPr>
          <p:cNvSpPr txBox="1"/>
          <p:nvPr/>
        </p:nvSpPr>
        <p:spPr>
          <a:xfrm>
            <a:off x="355077" y="428400"/>
            <a:ext cx="9692950"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Purpose              stabilize trajectories</a:t>
            </a:r>
          </a:p>
          <a:p>
            <a:r>
              <a:rPr lang="en-US" dirty="0">
                <a:latin typeface="Helvetica" panose="020B0604020202020204" pitchFamily="34" charset="0"/>
                <a:cs typeface="Helvetica" panose="020B0604020202020204" pitchFamily="34" charset="0"/>
              </a:rPr>
              <a:t>                           maximize beam-beam tune-spread </a:t>
            </a:r>
          </a:p>
        </p:txBody>
      </p:sp>
      <p:sp>
        <p:nvSpPr>
          <p:cNvPr id="16" name="TextBox 15">
            <a:extLst>
              <a:ext uri="{FF2B5EF4-FFF2-40B4-BE49-F238E27FC236}">
                <a16:creationId xmlns:a16="http://schemas.microsoft.com/office/drawing/2014/main" id="{2865122B-4153-E29D-72A4-B5518496CBC1}"/>
              </a:ext>
            </a:extLst>
          </p:cNvPr>
          <p:cNvSpPr txBox="1"/>
          <p:nvPr/>
        </p:nvSpPr>
        <p:spPr>
          <a:xfrm>
            <a:off x="396351" y="975251"/>
            <a:ext cx="8107245" cy="923330"/>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elements     custom BPM signal processing, high-speed data distribution </a:t>
            </a:r>
          </a:p>
          <a:p>
            <a:r>
              <a:rPr lang="en-US" dirty="0">
                <a:latin typeface="Helvetica" panose="020B0604020202020204" pitchFamily="34" charset="0"/>
                <a:cs typeface="Helvetica" panose="020B0604020202020204" pitchFamily="34" charset="0"/>
              </a:rPr>
              <a:t>                           (1 Gbps ethernet), FPGA-based real-time processing (Xilinx), </a:t>
            </a:r>
          </a:p>
          <a:p>
            <a:r>
              <a:rPr lang="en-US" dirty="0">
                <a:latin typeface="Helvetica" panose="020B0604020202020204" pitchFamily="34" charset="0"/>
                <a:cs typeface="Helvetica" panose="020B0604020202020204" pitchFamily="34" charset="0"/>
              </a:rPr>
              <a:t>                           new air-core correctors</a:t>
            </a:r>
          </a:p>
        </p:txBody>
      </p:sp>
      <p:pic>
        <p:nvPicPr>
          <p:cNvPr id="17" name="Picture 16">
            <a:extLst>
              <a:ext uri="{FF2B5EF4-FFF2-40B4-BE49-F238E27FC236}">
                <a16:creationId xmlns:a16="http://schemas.microsoft.com/office/drawing/2014/main" id="{9B0A36A8-E5BD-ABDC-F2E9-A5E0E3000990}"/>
              </a:ext>
            </a:extLst>
          </p:cNvPr>
          <p:cNvPicPr>
            <a:picLocks noChangeAspect="1"/>
          </p:cNvPicPr>
          <p:nvPr/>
        </p:nvPicPr>
        <p:blipFill>
          <a:blip r:embed="rId4"/>
          <a:stretch>
            <a:fillRect/>
          </a:stretch>
        </p:blipFill>
        <p:spPr>
          <a:xfrm>
            <a:off x="655232" y="1956375"/>
            <a:ext cx="2850852" cy="2007890"/>
          </a:xfrm>
          <a:prstGeom prst="rect">
            <a:avLst/>
          </a:prstGeom>
          <a:ln w="19050">
            <a:solidFill>
              <a:schemeClr val="tx1"/>
            </a:solidFill>
          </a:ln>
        </p:spPr>
      </p:pic>
      <p:pic>
        <p:nvPicPr>
          <p:cNvPr id="18" name="Picture 17">
            <a:extLst>
              <a:ext uri="{FF2B5EF4-FFF2-40B4-BE49-F238E27FC236}">
                <a16:creationId xmlns:a16="http://schemas.microsoft.com/office/drawing/2014/main" id="{57437772-E802-F17D-54EE-06755CCC5B49}"/>
              </a:ext>
            </a:extLst>
          </p:cNvPr>
          <p:cNvPicPr>
            <a:picLocks noChangeAspect="1"/>
          </p:cNvPicPr>
          <p:nvPr/>
        </p:nvPicPr>
        <p:blipFill>
          <a:blip r:embed="rId5"/>
          <a:stretch>
            <a:fillRect/>
          </a:stretch>
        </p:blipFill>
        <p:spPr>
          <a:xfrm>
            <a:off x="655233" y="4074241"/>
            <a:ext cx="2850852" cy="2090314"/>
          </a:xfrm>
          <a:prstGeom prst="rect">
            <a:avLst/>
          </a:prstGeom>
          <a:ln w="19050">
            <a:solidFill>
              <a:schemeClr val="tx1"/>
            </a:solidFill>
          </a:ln>
        </p:spPr>
      </p:pic>
      <p:sp>
        <p:nvSpPr>
          <p:cNvPr id="21" name="Rectangle 20">
            <a:extLst>
              <a:ext uri="{FF2B5EF4-FFF2-40B4-BE49-F238E27FC236}">
                <a16:creationId xmlns:a16="http://schemas.microsoft.com/office/drawing/2014/main" id="{9C893C12-AFDE-2E41-03D9-EDB46F0C389C}"/>
              </a:ext>
            </a:extLst>
          </p:cNvPr>
          <p:cNvSpPr/>
          <p:nvPr/>
        </p:nvSpPr>
        <p:spPr>
          <a:xfrm>
            <a:off x="8631560" y="165099"/>
            <a:ext cx="3439471" cy="2458969"/>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a:extLst>
              <a:ext uri="{FF2B5EF4-FFF2-40B4-BE49-F238E27FC236}">
                <a16:creationId xmlns:a16="http://schemas.microsoft.com/office/drawing/2014/main" id="{18375279-0A99-89CD-7F65-ADCA5B33FA69}"/>
              </a:ext>
            </a:extLst>
          </p:cNvPr>
          <p:cNvSpPr txBox="1"/>
          <p:nvPr/>
        </p:nvSpPr>
        <p:spPr>
          <a:xfrm>
            <a:off x="684859" y="1980849"/>
            <a:ext cx="2044863" cy="338554"/>
          </a:xfrm>
          <a:prstGeom prst="rect">
            <a:avLst/>
          </a:prstGeom>
          <a:solidFill>
            <a:schemeClr val="bg1"/>
          </a:solidFill>
          <a:ln>
            <a:solidFill>
              <a:schemeClr val="tx1"/>
            </a:solidFill>
          </a:ln>
        </p:spPr>
        <p:txBody>
          <a:bodyPr wrap="square" rtlCol="0">
            <a:spAutoFit/>
          </a:bodyPr>
          <a:lstStyle/>
          <a:p>
            <a:r>
              <a:rPr lang="en-US" sz="1600" dirty="0">
                <a:latin typeface="Helvetica" panose="020B0604020202020204" pitchFamily="34" charset="0"/>
                <a:cs typeface="Helvetica" panose="020B0604020202020204" pitchFamily="34" charset="0"/>
              </a:rPr>
              <a:t>air-core correctors</a:t>
            </a:r>
          </a:p>
        </p:txBody>
      </p:sp>
      <p:sp>
        <p:nvSpPr>
          <p:cNvPr id="23" name="TextBox 22">
            <a:extLst>
              <a:ext uri="{FF2B5EF4-FFF2-40B4-BE49-F238E27FC236}">
                <a16:creationId xmlns:a16="http://schemas.microsoft.com/office/drawing/2014/main" id="{6418E159-205A-D1D4-3D51-3F97FDC963C5}"/>
              </a:ext>
            </a:extLst>
          </p:cNvPr>
          <p:cNvSpPr txBox="1"/>
          <p:nvPr/>
        </p:nvSpPr>
        <p:spPr>
          <a:xfrm>
            <a:off x="684859" y="4116759"/>
            <a:ext cx="1772014" cy="338554"/>
          </a:xfrm>
          <a:prstGeom prst="rect">
            <a:avLst/>
          </a:prstGeom>
          <a:solidFill>
            <a:schemeClr val="bg1"/>
          </a:solidFill>
          <a:ln>
            <a:solidFill>
              <a:schemeClr val="tx1"/>
            </a:solidFill>
          </a:ln>
        </p:spPr>
        <p:txBody>
          <a:bodyPr wrap="square" rtlCol="0">
            <a:spAutoFit/>
          </a:bodyPr>
          <a:lstStyle/>
          <a:p>
            <a:r>
              <a:rPr lang="en-US" sz="1600" dirty="0">
                <a:latin typeface="Helvetica" panose="020B0604020202020204" pitchFamily="34" charset="0"/>
                <a:cs typeface="Helvetica" panose="020B0604020202020204" pitchFamily="34" charset="0"/>
              </a:rPr>
              <a:t>BPM electronics</a:t>
            </a:r>
          </a:p>
        </p:txBody>
      </p:sp>
      <p:sp>
        <p:nvSpPr>
          <p:cNvPr id="24" name="Rectangle 23">
            <a:extLst>
              <a:ext uri="{FF2B5EF4-FFF2-40B4-BE49-F238E27FC236}">
                <a16:creationId xmlns:a16="http://schemas.microsoft.com/office/drawing/2014/main" id="{51020AF5-A426-EA12-844C-4E5A828F541F}"/>
              </a:ext>
            </a:extLst>
          </p:cNvPr>
          <p:cNvSpPr/>
          <p:nvPr/>
        </p:nvSpPr>
        <p:spPr>
          <a:xfrm>
            <a:off x="6991927" y="3186545"/>
            <a:ext cx="655782" cy="37013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1B1AA245-F0A5-D568-E22B-434DED26DCBE}"/>
              </a:ext>
            </a:extLst>
          </p:cNvPr>
          <p:cNvSpPr/>
          <p:nvPr/>
        </p:nvSpPr>
        <p:spPr>
          <a:xfrm>
            <a:off x="3785908" y="3964264"/>
            <a:ext cx="157442" cy="517837"/>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 name="Picture 19">
            <a:extLst>
              <a:ext uri="{FF2B5EF4-FFF2-40B4-BE49-F238E27FC236}">
                <a16:creationId xmlns:a16="http://schemas.microsoft.com/office/drawing/2014/main" id="{597C17F3-25BB-1053-A969-FBF92533FD2C}"/>
              </a:ext>
            </a:extLst>
          </p:cNvPr>
          <p:cNvPicPr>
            <a:picLocks noChangeAspect="1"/>
          </p:cNvPicPr>
          <p:nvPr/>
        </p:nvPicPr>
        <p:blipFill>
          <a:blip r:embed="rId6"/>
          <a:stretch>
            <a:fillRect/>
          </a:stretch>
        </p:blipFill>
        <p:spPr>
          <a:xfrm>
            <a:off x="8664322" y="3122935"/>
            <a:ext cx="3404371" cy="2995526"/>
          </a:xfrm>
          <a:prstGeom prst="rect">
            <a:avLst/>
          </a:prstGeom>
          <a:ln w="19050">
            <a:solidFill>
              <a:schemeClr val="tx1"/>
            </a:solidFill>
          </a:ln>
        </p:spPr>
      </p:pic>
      <p:sp>
        <p:nvSpPr>
          <p:cNvPr id="26" name="Rectangle 25">
            <a:extLst>
              <a:ext uri="{FF2B5EF4-FFF2-40B4-BE49-F238E27FC236}">
                <a16:creationId xmlns:a16="http://schemas.microsoft.com/office/drawing/2014/main" id="{62DB5689-2BCF-D90D-AC9D-6398A6FE2873}"/>
              </a:ext>
            </a:extLst>
          </p:cNvPr>
          <p:cNvSpPr/>
          <p:nvPr/>
        </p:nvSpPr>
        <p:spPr>
          <a:xfrm>
            <a:off x="10553822" y="4898352"/>
            <a:ext cx="1136153" cy="27622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60A4CF47-3534-6755-3E83-1AA202B89CBB}"/>
              </a:ext>
            </a:extLst>
          </p:cNvPr>
          <p:cNvSpPr txBox="1"/>
          <p:nvPr/>
        </p:nvSpPr>
        <p:spPr>
          <a:xfrm>
            <a:off x="10038405" y="3315694"/>
            <a:ext cx="934336" cy="307777"/>
          </a:xfrm>
          <a:prstGeom prst="rect">
            <a:avLst/>
          </a:prstGeom>
          <a:solidFill>
            <a:schemeClr val="bg1"/>
          </a:solidFill>
        </p:spPr>
        <p:txBody>
          <a:bodyPr wrap="none" rtlCol="0">
            <a:spAutoFit/>
          </a:bodyPr>
          <a:lstStyle/>
          <a:p>
            <a:r>
              <a:rPr lang="en-US" sz="1400" dirty="0"/>
              <a:t>feedback on</a:t>
            </a:r>
          </a:p>
        </p:txBody>
      </p:sp>
      <p:sp>
        <p:nvSpPr>
          <p:cNvPr id="31" name="Rectangle 30">
            <a:extLst>
              <a:ext uri="{FF2B5EF4-FFF2-40B4-BE49-F238E27FC236}">
                <a16:creationId xmlns:a16="http://schemas.microsoft.com/office/drawing/2014/main" id="{23ED22BC-9DDE-5FD7-7429-DE80B9F71AA2}"/>
              </a:ext>
            </a:extLst>
          </p:cNvPr>
          <p:cNvSpPr/>
          <p:nvPr/>
        </p:nvSpPr>
        <p:spPr>
          <a:xfrm>
            <a:off x="9980292" y="3137466"/>
            <a:ext cx="934336" cy="13520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a16="http://schemas.microsoft.com/office/drawing/2014/main" id="{818D73C7-3551-1469-4BD3-63744C8AE861}"/>
              </a:ext>
            </a:extLst>
          </p:cNvPr>
          <p:cNvSpPr/>
          <p:nvPr/>
        </p:nvSpPr>
        <p:spPr>
          <a:xfrm>
            <a:off x="8664322" y="4669752"/>
            <a:ext cx="3388760" cy="58684"/>
          </a:xfrm>
          <a:prstGeom prst="round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31B16259-C95D-9D7F-816F-1A4A9CA53ED7}"/>
              </a:ext>
            </a:extLst>
          </p:cNvPr>
          <p:cNvSpPr/>
          <p:nvPr/>
        </p:nvSpPr>
        <p:spPr>
          <a:xfrm>
            <a:off x="8690766" y="3315694"/>
            <a:ext cx="82060" cy="1151073"/>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37">
            <a:extLst>
              <a:ext uri="{FF2B5EF4-FFF2-40B4-BE49-F238E27FC236}">
                <a16:creationId xmlns:a16="http://schemas.microsoft.com/office/drawing/2014/main" id="{C1EA5078-4A74-2B49-6B69-3285861A872D}"/>
              </a:ext>
            </a:extLst>
          </p:cNvPr>
          <p:cNvSpPr/>
          <p:nvPr/>
        </p:nvSpPr>
        <p:spPr>
          <a:xfrm>
            <a:off x="8706120" y="4814765"/>
            <a:ext cx="73160" cy="124729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Box 39">
            <a:extLst>
              <a:ext uri="{FF2B5EF4-FFF2-40B4-BE49-F238E27FC236}">
                <a16:creationId xmlns:a16="http://schemas.microsoft.com/office/drawing/2014/main" id="{55342652-C810-6D91-BDE7-3D94CBFE3671}"/>
              </a:ext>
            </a:extLst>
          </p:cNvPr>
          <p:cNvSpPr txBox="1"/>
          <p:nvPr/>
        </p:nvSpPr>
        <p:spPr>
          <a:xfrm>
            <a:off x="10930772" y="3642310"/>
            <a:ext cx="1060513" cy="307777"/>
          </a:xfrm>
          <a:prstGeom prst="rect">
            <a:avLst/>
          </a:prstGeom>
          <a:solidFill>
            <a:schemeClr val="bg1"/>
          </a:solidFill>
          <a:ln>
            <a:solidFill>
              <a:schemeClr val="tx1"/>
            </a:solidFill>
          </a:ln>
        </p:spPr>
        <p:txBody>
          <a:bodyPr wrap="square" rtlCol="0">
            <a:spAutoFit/>
          </a:bodyPr>
          <a:lstStyle/>
          <a:p>
            <a:r>
              <a:rPr lang="en-US" sz="1400" dirty="0"/>
              <a:t>luminosity</a:t>
            </a:r>
          </a:p>
        </p:txBody>
      </p:sp>
      <p:sp>
        <p:nvSpPr>
          <p:cNvPr id="41" name="TextBox 40">
            <a:extLst>
              <a:ext uri="{FF2B5EF4-FFF2-40B4-BE49-F238E27FC236}">
                <a16:creationId xmlns:a16="http://schemas.microsoft.com/office/drawing/2014/main" id="{24884F1E-18E5-EC37-C2CE-B3F4B89BF1AD}"/>
              </a:ext>
            </a:extLst>
          </p:cNvPr>
          <p:cNvSpPr txBox="1"/>
          <p:nvPr/>
        </p:nvSpPr>
        <p:spPr>
          <a:xfrm>
            <a:off x="10998504" y="4931421"/>
            <a:ext cx="994727" cy="307777"/>
          </a:xfrm>
          <a:prstGeom prst="rect">
            <a:avLst/>
          </a:prstGeom>
          <a:solidFill>
            <a:schemeClr val="bg1"/>
          </a:solidFill>
          <a:ln>
            <a:solidFill>
              <a:schemeClr val="tx1"/>
            </a:solidFill>
          </a:ln>
        </p:spPr>
        <p:txBody>
          <a:bodyPr wrap="square" rtlCol="0">
            <a:spAutoFit/>
          </a:bodyPr>
          <a:lstStyle/>
          <a:p>
            <a:r>
              <a:rPr lang="en-US" sz="1400" dirty="0"/>
              <a:t>beam loss</a:t>
            </a:r>
          </a:p>
        </p:txBody>
      </p:sp>
      <p:sp>
        <p:nvSpPr>
          <p:cNvPr id="43" name="TextBox 42">
            <a:extLst>
              <a:ext uri="{FF2B5EF4-FFF2-40B4-BE49-F238E27FC236}">
                <a16:creationId xmlns:a16="http://schemas.microsoft.com/office/drawing/2014/main" id="{A72F12B5-C0F5-C16D-F3DF-CAE28AF0E7A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pic>
        <p:nvPicPr>
          <p:cNvPr id="45" name="Picture 2" descr="zzz.jpg">
            <a:extLst>
              <a:ext uri="{FF2B5EF4-FFF2-40B4-BE49-F238E27FC236}">
                <a16:creationId xmlns:a16="http://schemas.microsoft.com/office/drawing/2014/main" id="{2D692590-BBFD-33E6-AD47-767C46D27F40}"/>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748578" y="1956640"/>
            <a:ext cx="4773416" cy="1568250"/>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6" name="Picture 3" descr="zzz.jpg">
            <a:extLst>
              <a:ext uri="{FF2B5EF4-FFF2-40B4-BE49-F238E27FC236}">
                <a16:creationId xmlns:a16="http://schemas.microsoft.com/office/drawing/2014/main" id="{D379E450-FF0F-E7E0-60B7-D8555BA9159E}"/>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3748578" y="3623703"/>
            <a:ext cx="2358956" cy="2004937"/>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47" name="Picture 4" descr="zzz.jpg">
            <a:extLst>
              <a:ext uri="{FF2B5EF4-FFF2-40B4-BE49-F238E27FC236}">
                <a16:creationId xmlns:a16="http://schemas.microsoft.com/office/drawing/2014/main" id="{7339DEBB-84D5-0F55-AA7E-31A58B995E6B}"/>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6190791" y="3641234"/>
            <a:ext cx="2315014" cy="1987406"/>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48" name="TextBox 6">
            <a:extLst>
              <a:ext uri="{FF2B5EF4-FFF2-40B4-BE49-F238E27FC236}">
                <a16:creationId xmlns:a16="http://schemas.microsoft.com/office/drawing/2014/main" id="{02784633-5B1B-251A-03E0-622F1BA7FFD6}"/>
              </a:ext>
            </a:extLst>
          </p:cNvPr>
          <p:cNvSpPr txBox="1">
            <a:spLocks noChangeArrowheads="1"/>
          </p:cNvSpPr>
          <p:nvPr/>
        </p:nvSpPr>
        <p:spPr bwMode="auto">
          <a:xfrm>
            <a:off x="5567112" y="1951509"/>
            <a:ext cx="1355182" cy="357024"/>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feedback off</a:t>
            </a:r>
          </a:p>
        </p:txBody>
      </p:sp>
      <p:cxnSp>
        <p:nvCxnSpPr>
          <p:cNvPr id="49" name="Straight Arrow Connector 48">
            <a:extLst>
              <a:ext uri="{FF2B5EF4-FFF2-40B4-BE49-F238E27FC236}">
                <a16:creationId xmlns:a16="http://schemas.microsoft.com/office/drawing/2014/main" id="{F173C369-E08A-CDE1-EA65-0EC188025B01}"/>
              </a:ext>
            </a:extLst>
          </p:cNvPr>
          <p:cNvCxnSpPr/>
          <p:nvPr/>
        </p:nvCxnSpPr>
        <p:spPr>
          <a:xfrm rot="10800000" flipV="1">
            <a:off x="5080694" y="2186140"/>
            <a:ext cx="555048" cy="229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50" name="Straight Arrow Connector 49">
            <a:extLst>
              <a:ext uri="{FF2B5EF4-FFF2-40B4-BE49-F238E27FC236}">
                <a16:creationId xmlns:a16="http://schemas.microsoft.com/office/drawing/2014/main" id="{7FDF9FCF-13BB-79A1-E546-BE9766778CE1}"/>
              </a:ext>
            </a:extLst>
          </p:cNvPr>
          <p:cNvCxnSpPr/>
          <p:nvPr/>
        </p:nvCxnSpPr>
        <p:spPr>
          <a:xfrm>
            <a:off x="6745839" y="2186140"/>
            <a:ext cx="444039" cy="229500"/>
          </a:xfrm>
          <a:prstGeom prst="straightConnector1">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sp>
        <p:nvSpPr>
          <p:cNvPr id="51" name="TextBox 13">
            <a:extLst>
              <a:ext uri="{FF2B5EF4-FFF2-40B4-BE49-F238E27FC236}">
                <a16:creationId xmlns:a16="http://schemas.microsoft.com/office/drawing/2014/main" id="{FDE5E386-558D-565C-852E-B6BC25AE662B}"/>
              </a:ext>
            </a:extLst>
          </p:cNvPr>
          <p:cNvSpPr txBox="1">
            <a:spLocks noChangeArrowheads="1"/>
          </p:cNvSpPr>
          <p:nvPr/>
        </p:nvSpPr>
        <p:spPr bwMode="auto">
          <a:xfrm>
            <a:off x="3859587" y="5315642"/>
            <a:ext cx="2138957" cy="276999"/>
          </a:xfrm>
          <a:prstGeom prst="rect">
            <a:avLst/>
          </a:prstGeom>
          <a:solidFill>
            <a:schemeClr val="bg1"/>
          </a:solidFill>
          <a:ln w="19050">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200" dirty="0">
                <a:latin typeface="Helvetica" panose="020B0604020202020204" pitchFamily="34" charset="0"/>
                <a:cs typeface="Helvetica" panose="020B0604020202020204" pitchFamily="34" charset="0"/>
              </a:rPr>
              <a:t>(1 s, +/- 1250 </a:t>
            </a:r>
            <a:r>
              <a:rPr lang="en-US" altLang="en-US" sz="1200" dirty="0">
                <a:latin typeface="Symbol" panose="05050102010706020507" pitchFamily="18" charset="2"/>
                <a:cs typeface="Helvetica" panose="020B0604020202020204" pitchFamily="34" charset="0"/>
              </a:rPr>
              <a:t>m</a:t>
            </a:r>
            <a:r>
              <a:rPr lang="en-US" altLang="en-US" sz="1200" dirty="0">
                <a:latin typeface="Helvetica" panose="020B0604020202020204" pitchFamily="34" charset="0"/>
                <a:cs typeface="Helvetica" panose="020B0604020202020204" pitchFamily="34" charset="0"/>
              </a:rPr>
              <a:t>m full scale)</a:t>
            </a:r>
          </a:p>
        </p:txBody>
      </p:sp>
      <p:sp>
        <p:nvSpPr>
          <p:cNvPr id="54" name="TextBox 23">
            <a:extLst>
              <a:ext uri="{FF2B5EF4-FFF2-40B4-BE49-F238E27FC236}">
                <a16:creationId xmlns:a16="http://schemas.microsoft.com/office/drawing/2014/main" id="{DD10C578-FEC1-B1A9-B7F8-174A8C1CFD58}"/>
              </a:ext>
            </a:extLst>
          </p:cNvPr>
          <p:cNvSpPr txBox="1">
            <a:spLocks noChangeArrowheads="1"/>
          </p:cNvSpPr>
          <p:nvPr/>
        </p:nvSpPr>
        <p:spPr bwMode="auto">
          <a:xfrm>
            <a:off x="6319326" y="5308867"/>
            <a:ext cx="2103797" cy="276999"/>
          </a:xfrm>
          <a:prstGeom prst="rect">
            <a:avLst/>
          </a:prstGeom>
          <a:solidFill>
            <a:schemeClr val="bg1"/>
          </a:solidFill>
          <a:ln w="19050">
            <a:solidFill>
              <a:srgbClr val="000000"/>
            </a:solidFill>
            <a:miter lim="800000"/>
            <a:headEnd/>
            <a:tailEnd/>
          </a:ln>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200" dirty="0">
                <a:latin typeface="Helvetica" panose="020B0604020202020204" pitchFamily="34" charset="0"/>
                <a:cs typeface="Helvetica" panose="020B0604020202020204" pitchFamily="34" charset="0"/>
              </a:rPr>
              <a:t>(1 s, +/- 1250 </a:t>
            </a:r>
            <a:r>
              <a:rPr lang="en-US" altLang="en-US" sz="1200" dirty="0">
                <a:latin typeface="Symbol" panose="05050102010706020507" pitchFamily="18" charset="2"/>
                <a:cs typeface="Helvetica" panose="020B0604020202020204" pitchFamily="34" charset="0"/>
              </a:rPr>
              <a:t>m</a:t>
            </a:r>
            <a:r>
              <a:rPr lang="en-US" altLang="en-US" sz="1200" dirty="0">
                <a:latin typeface="Helvetica" panose="020B0604020202020204" pitchFamily="34" charset="0"/>
                <a:cs typeface="Helvetica" panose="020B0604020202020204" pitchFamily="34" charset="0"/>
              </a:rPr>
              <a:t>m full scale)</a:t>
            </a:r>
          </a:p>
        </p:txBody>
      </p:sp>
      <p:sp>
        <p:nvSpPr>
          <p:cNvPr id="55" name="TextBox 25">
            <a:extLst>
              <a:ext uri="{FF2B5EF4-FFF2-40B4-BE49-F238E27FC236}">
                <a16:creationId xmlns:a16="http://schemas.microsoft.com/office/drawing/2014/main" id="{3930185C-4411-52CE-668B-A9E62BF2E59B}"/>
              </a:ext>
            </a:extLst>
          </p:cNvPr>
          <p:cNvSpPr txBox="1">
            <a:spLocks noChangeArrowheads="1"/>
          </p:cNvSpPr>
          <p:nvPr/>
        </p:nvSpPr>
        <p:spPr bwMode="auto">
          <a:xfrm>
            <a:off x="4692161" y="3682672"/>
            <a:ext cx="1340113" cy="357024"/>
          </a:xfrm>
          <a:prstGeom prst="rect">
            <a:avLst/>
          </a:prstGeom>
          <a:noFill/>
          <a:ln w="19050">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feedback off</a:t>
            </a:r>
          </a:p>
        </p:txBody>
      </p:sp>
      <p:sp>
        <p:nvSpPr>
          <p:cNvPr id="29" name="TextBox 28">
            <a:extLst>
              <a:ext uri="{FF2B5EF4-FFF2-40B4-BE49-F238E27FC236}">
                <a16:creationId xmlns:a16="http://schemas.microsoft.com/office/drawing/2014/main" id="{A187BDAC-A1B4-9997-CD78-85E8FEF75216}"/>
              </a:ext>
            </a:extLst>
          </p:cNvPr>
          <p:cNvSpPr txBox="1"/>
          <p:nvPr/>
        </p:nvSpPr>
        <p:spPr>
          <a:xfrm>
            <a:off x="9033834" y="3137466"/>
            <a:ext cx="931700" cy="307777"/>
          </a:xfrm>
          <a:prstGeom prst="rect">
            <a:avLst/>
          </a:prstGeom>
          <a:solidFill>
            <a:schemeClr val="bg1"/>
          </a:solidFill>
        </p:spPr>
        <p:txBody>
          <a:bodyPr wrap="none" rtlCol="0">
            <a:spAutoFit/>
          </a:bodyPr>
          <a:lstStyle/>
          <a:p>
            <a:r>
              <a:rPr lang="en-US" sz="1400" dirty="0"/>
              <a:t>feedback off</a:t>
            </a:r>
          </a:p>
        </p:txBody>
      </p:sp>
      <p:sp>
        <p:nvSpPr>
          <p:cNvPr id="59" name="TextBox 24">
            <a:extLst>
              <a:ext uri="{FF2B5EF4-FFF2-40B4-BE49-F238E27FC236}">
                <a16:creationId xmlns:a16="http://schemas.microsoft.com/office/drawing/2014/main" id="{9E799957-F58A-6A00-6B5C-F0145AA69EB8}"/>
              </a:ext>
            </a:extLst>
          </p:cNvPr>
          <p:cNvSpPr txBox="1">
            <a:spLocks noChangeArrowheads="1"/>
          </p:cNvSpPr>
          <p:nvPr/>
        </p:nvSpPr>
        <p:spPr bwMode="auto">
          <a:xfrm>
            <a:off x="7138637" y="3564637"/>
            <a:ext cx="136902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feedback on</a:t>
            </a:r>
          </a:p>
        </p:txBody>
      </p:sp>
      <p:sp>
        <p:nvSpPr>
          <p:cNvPr id="61" name="TextBox 24">
            <a:extLst>
              <a:ext uri="{FF2B5EF4-FFF2-40B4-BE49-F238E27FC236}">
                <a16:creationId xmlns:a16="http://schemas.microsoft.com/office/drawing/2014/main" id="{4F685AE5-5493-E8CC-BC04-5D7FF152FF56}"/>
              </a:ext>
            </a:extLst>
          </p:cNvPr>
          <p:cNvSpPr txBox="1">
            <a:spLocks noChangeArrowheads="1"/>
          </p:cNvSpPr>
          <p:nvPr/>
        </p:nvSpPr>
        <p:spPr bwMode="auto">
          <a:xfrm>
            <a:off x="5620212" y="2745469"/>
            <a:ext cx="1751012"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feedback on</a:t>
            </a:r>
          </a:p>
        </p:txBody>
      </p:sp>
      <p:sp>
        <p:nvSpPr>
          <p:cNvPr id="39" name="TextBox 38">
            <a:extLst>
              <a:ext uri="{FF2B5EF4-FFF2-40B4-BE49-F238E27FC236}">
                <a16:creationId xmlns:a16="http://schemas.microsoft.com/office/drawing/2014/main" id="{686F7115-94ED-F884-3614-401F01828B3F}"/>
              </a:ext>
            </a:extLst>
          </p:cNvPr>
          <p:cNvSpPr txBox="1"/>
          <p:nvPr/>
        </p:nvSpPr>
        <p:spPr>
          <a:xfrm>
            <a:off x="3876542" y="1983689"/>
            <a:ext cx="1319592" cy="307777"/>
          </a:xfrm>
          <a:prstGeom prst="rect">
            <a:avLst/>
          </a:prstGeom>
          <a:solidFill>
            <a:schemeClr val="bg1"/>
          </a:solidFill>
          <a:ln>
            <a:solidFill>
              <a:schemeClr val="tx1"/>
            </a:solidFill>
          </a:ln>
        </p:spPr>
        <p:txBody>
          <a:bodyPr wrap="none" rtlCol="0">
            <a:spAutoFit/>
          </a:bodyPr>
          <a:lstStyle/>
          <a:p>
            <a:r>
              <a:rPr lang="en-US" sz="1400" dirty="0"/>
              <a:t>beam position</a:t>
            </a:r>
          </a:p>
        </p:txBody>
      </p:sp>
    </p:spTree>
    <p:extLst>
      <p:ext uri="{BB962C8B-B14F-4D97-AF65-F5344CB8AC3E}">
        <p14:creationId xmlns:p14="http://schemas.microsoft.com/office/powerpoint/2010/main" val="325160307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F4A406-75CA-F0C2-37BC-326128C1EE2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B7144B-4FAC-CD0A-612A-1508BBB4E430}"/>
              </a:ext>
            </a:extLst>
          </p:cNvPr>
          <p:cNvSpPr>
            <a:spLocks noGrp="1"/>
          </p:cNvSpPr>
          <p:nvPr>
            <p:ph type="sldNum" sz="quarter" idx="4"/>
          </p:nvPr>
        </p:nvSpPr>
        <p:spPr/>
        <p:txBody>
          <a:bodyPr/>
          <a:lstStyle/>
          <a:p>
            <a:fld id="{933A556B-7C63-244D-9B7C-B0EA8042B330}" type="slidenum">
              <a:rPr lang="en-US" smtClean="0"/>
              <a:pPr/>
              <a:t>24</a:t>
            </a:fld>
            <a:endParaRPr lang="en-US" sz="1000"/>
          </a:p>
        </p:txBody>
      </p:sp>
      <p:sp>
        <p:nvSpPr>
          <p:cNvPr id="3" name="TextBox 2">
            <a:extLst>
              <a:ext uri="{FF2B5EF4-FFF2-40B4-BE49-F238E27FC236}">
                <a16:creationId xmlns:a16="http://schemas.microsoft.com/office/drawing/2014/main" id="{1F5109DE-27FA-7436-C02E-55538B117FE7}"/>
              </a:ext>
            </a:extLst>
          </p:cNvPr>
          <p:cNvSpPr txBox="1"/>
          <p:nvPr/>
        </p:nvSpPr>
        <p:spPr>
          <a:xfrm>
            <a:off x="253637" y="18946"/>
            <a:ext cx="9593908" cy="461665"/>
          </a:xfrm>
          <a:prstGeom prst="rect">
            <a:avLst/>
          </a:prstGeom>
          <a:noFill/>
        </p:spPr>
        <p:txBody>
          <a:bodyPr wrap="none" rtlCol="0">
            <a:spAutoFit/>
          </a:bodyPr>
          <a:lstStyle/>
          <a:p>
            <a:r>
              <a:rPr lang="en-US" sz="2400" dirty="0"/>
              <a:t>Operational Improvements : timing setup (modified starting in Run-11)</a:t>
            </a:r>
          </a:p>
        </p:txBody>
      </p:sp>
      <p:pic>
        <p:nvPicPr>
          <p:cNvPr id="4" name="Picture 29" descr="zzz.jpg">
            <a:extLst>
              <a:ext uri="{FF2B5EF4-FFF2-40B4-BE49-F238E27FC236}">
                <a16:creationId xmlns:a16="http://schemas.microsoft.com/office/drawing/2014/main" id="{8E16E0FF-E871-677A-AB56-0F086169375B}"/>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08500" y="1082675"/>
            <a:ext cx="4876800" cy="3738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 name="Straight Connector 4">
            <a:extLst>
              <a:ext uri="{FF2B5EF4-FFF2-40B4-BE49-F238E27FC236}">
                <a16:creationId xmlns:a16="http://schemas.microsoft.com/office/drawing/2014/main" id="{19DBF798-2260-52D3-71F9-BC942104A72C}"/>
              </a:ext>
            </a:extLst>
          </p:cNvPr>
          <p:cNvCxnSpPr/>
          <p:nvPr/>
        </p:nvCxnSpPr>
        <p:spPr>
          <a:xfrm>
            <a:off x="8928100" y="3906838"/>
            <a:ext cx="685800" cy="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E3ADD2E0-A5BF-791D-DE1D-1CE0F9136CC0}"/>
              </a:ext>
            </a:extLst>
          </p:cNvPr>
          <p:cNvCxnSpPr>
            <a:endCxn id="9" idx="0"/>
          </p:cNvCxnSpPr>
          <p:nvPr/>
        </p:nvCxnSpPr>
        <p:spPr>
          <a:xfrm>
            <a:off x="9613900" y="3919538"/>
            <a:ext cx="0" cy="12192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7" name="Right Arrow 8">
            <a:extLst>
              <a:ext uri="{FF2B5EF4-FFF2-40B4-BE49-F238E27FC236}">
                <a16:creationId xmlns:a16="http://schemas.microsoft.com/office/drawing/2014/main" id="{74CB8F16-96AA-5E4A-E636-4985FF7AF2DB}"/>
              </a:ext>
            </a:extLst>
          </p:cNvPr>
          <p:cNvSpPr/>
          <p:nvPr/>
        </p:nvSpPr>
        <p:spPr>
          <a:xfrm>
            <a:off x="4127500" y="5202238"/>
            <a:ext cx="6781800" cy="228600"/>
          </a:xfrm>
          <a:prstGeom prst="rightArrow">
            <a:avLst/>
          </a:prstGeom>
          <a:solidFill>
            <a:srgbClr val="FF000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8" name="TextBox 7">
            <a:extLst>
              <a:ext uri="{FF2B5EF4-FFF2-40B4-BE49-F238E27FC236}">
                <a16:creationId xmlns:a16="http://schemas.microsoft.com/office/drawing/2014/main" id="{DBB4BA3F-EB20-D710-EC02-1A98285DB0E7}"/>
              </a:ext>
            </a:extLst>
          </p:cNvPr>
          <p:cNvSpPr txBox="1">
            <a:spLocks noChangeArrowheads="1"/>
          </p:cNvSpPr>
          <p:nvPr/>
        </p:nvSpPr>
        <p:spPr bwMode="auto">
          <a:xfrm>
            <a:off x="10977563" y="5126038"/>
            <a:ext cx="846137"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800">
                <a:solidFill>
                  <a:srgbClr val="FF0000"/>
                </a:solidFill>
                <a:latin typeface="Helvetica" panose="020B0604020202020204" pitchFamily="34" charset="0"/>
                <a:cs typeface="Helvetica" panose="020B0604020202020204" pitchFamily="34" charset="0"/>
              </a:rPr>
              <a:t>BEAM</a:t>
            </a:r>
          </a:p>
        </p:txBody>
      </p:sp>
      <p:sp>
        <p:nvSpPr>
          <p:cNvPr id="9" name="Rectangle 8">
            <a:extLst>
              <a:ext uri="{FF2B5EF4-FFF2-40B4-BE49-F238E27FC236}">
                <a16:creationId xmlns:a16="http://schemas.microsoft.com/office/drawing/2014/main" id="{8C6318A8-B38C-811F-9E75-F48806826E27}"/>
              </a:ext>
            </a:extLst>
          </p:cNvPr>
          <p:cNvSpPr/>
          <p:nvPr/>
        </p:nvSpPr>
        <p:spPr>
          <a:xfrm>
            <a:off x="9385300" y="5138738"/>
            <a:ext cx="457200" cy="3810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9" descr="zzzzz.jpg">
            <a:extLst>
              <a:ext uri="{FF2B5EF4-FFF2-40B4-BE49-F238E27FC236}">
                <a16:creationId xmlns:a16="http://schemas.microsoft.com/office/drawing/2014/main" id="{BA385766-98AE-5B9F-FEB8-51E10EE6621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0071100" y="3643313"/>
            <a:ext cx="1624013" cy="1406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9A8B3F06-DBB1-6876-80DF-41519AEAC050}"/>
              </a:ext>
            </a:extLst>
          </p:cNvPr>
          <p:cNvSpPr txBox="1">
            <a:spLocks noChangeArrowheads="1"/>
          </p:cNvSpPr>
          <p:nvPr/>
        </p:nvSpPr>
        <p:spPr bwMode="auto">
          <a:xfrm>
            <a:off x="10528300" y="3262313"/>
            <a:ext cx="76835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800">
                <a:solidFill>
                  <a:srgbClr val="0000FF"/>
                </a:solidFill>
                <a:latin typeface="Helvetica" panose="020B0604020202020204" pitchFamily="34" charset="0"/>
                <a:cs typeface="Helvetica" panose="020B0604020202020204" pitchFamily="34" charset="0"/>
              </a:rPr>
              <a:t>WCM</a:t>
            </a:r>
          </a:p>
        </p:txBody>
      </p:sp>
      <p:sp>
        <p:nvSpPr>
          <p:cNvPr id="12" name="TextBox 11">
            <a:extLst>
              <a:ext uri="{FF2B5EF4-FFF2-40B4-BE49-F238E27FC236}">
                <a16:creationId xmlns:a16="http://schemas.microsoft.com/office/drawing/2014/main" id="{823F80E1-A3A8-48CE-9B2B-3AE5DF8C96B2}"/>
              </a:ext>
            </a:extLst>
          </p:cNvPr>
          <p:cNvSpPr txBox="1">
            <a:spLocks noChangeArrowheads="1"/>
          </p:cNvSpPr>
          <p:nvPr/>
        </p:nvSpPr>
        <p:spPr bwMode="auto">
          <a:xfrm>
            <a:off x="4279900" y="4757738"/>
            <a:ext cx="1001108"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800">
                <a:solidFill>
                  <a:srgbClr val="0000FF"/>
                </a:solidFill>
                <a:latin typeface="Helvetica" panose="020B0604020202020204" pitchFamily="34" charset="0"/>
                <a:cs typeface="Helvetica" panose="020B0604020202020204" pitchFamily="34" charset="0"/>
              </a:rPr>
              <a:t>CAVITY</a:t>
            </a:r>
          </a:p>
        </p:txBody>
      </p:sp>
      <p:sp>
        <p:nvSpPr>
          <p:cNvPr id="13" name="Rectangle 12">
            <a:extLst>
              <a:ext uri="{FF2B5EF4-FFF2-40B4-BE49-F238E27FC236}">
                <a16:creationId xmlns:a16="http://schemas.microsoft.com/office/drawing/2014/main" id="{0353729D-24EB-457B-B32C-72ED627350A7}"/>
              </a:ext>
            </a:extLst>
          </p:cNvPr>
          <p:cNvSpPr/>
          <p:nvPr/>
        </p:nvSpPr>
        <p:spPr>
          <a:xfrm>
            <a:off x="5422900" y="5126038"/>
            <a:ext cx="457200" cy="381000"/>
          </a:xfrm>
          <a:prstGeom prst="rect">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4" name="Isosceles Triangle 13">
            <a:extLst>
              <a:ext uri="{FF2B5EF4-FFF2-40B4-BE49-F238E27FC236}">
                <a16:creationId xmlns:a16="http://schemas.microsoft.com/office/drawing/2014/main" id="{C0D08699-3C99-93F8-5D32-193F1CD11CF9}"/>
              </a:ext>
            </a:extLst>
          </p:cNvPr>
          <p:cNvSpPr/>
          <p:nvPr/>
        </p:nvSpPr>
        <p:spPr>
          <a:xfrm flipH="1" flipV="1">
            <a:off x="5270500" y="3754438"/>
            <a:ext cx="762000" cy="609600"/>
          </a:xfrm>
          <a:prstGeom prst="triangle">
            <a:avLst/>
          </a:prstGeom>
          <a:noFill/>
          <a:ln w="38100">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15" name="Straight Connector 14">
            <a:extLst>
              <a:ext uri="{FF2B5EF4-FFF2-40B4-BE49-F238E27FC236}">
                <a16:creationId xmlns:a16="http://schemas.microsoft.com/office/drawing/2014/main" id="{F1311F79-CB70-0AF0-A033-F173AB93D226}"/>
              </a:ext>
            </a:extLst>
          </p:cNvPr>
          <p:cNvCxnSpPr>
            <a:stCxn id="14" idx="0"/>
          </p:cNvCxnSpPr>
          <p:nvPr/>
        </p:nvCxnSpPr>
        <p:spPr>
          <a:xfrm>
            <a:off x="5651500" y="4364038"/>
            <a:ext cx="0" cy="7620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8BEAC1B-C605-598E-F482-7E8762529796}"/>
              </a:ext>
            </a:extLst>
          </p:cNvPr>
          <p:cNvCxnSpPr>
            <a:endCxn id="14" idx="3"/>
          </p:cNvCxnSpPr>
          <p:nvPr/>
        </p:nvCxnSpPr>
        <p:spPr>
          <a:xfrm>
            <a:off x="5651500" y="3525838"/>
            <a:ext cx="0" cy="2286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799C9EA6-1471-84DF-8218-79A1450B35AE}"/>
              </a:ext>
            </a:extLst>
          </p:cNvPr>
          <p:cNvCxnSpPr/>
          <p:nvPr/>
        </p:nvCxnSpPr>
        <p:spPr>
          <a:xfrm>
            <a:off x="5651500" y="2535238"/>
            <a:ext cx="0" cy="609600"/>
          </a:xfrm>
          <a:prstGeom prst="line">
            <a:avLst/>
          </a:prstGeom>
          <a:ln w="38100">
            <a:solidFill>
              <a:srgbClr val="0000FF"/>
            </a:solidFill>
          </a:ln>
        </p:spPr>
        <p:style>
          <a:lnRef idx="1">
            <a:schemeClr val="accent1"/>
          </a:lnRef>
          <a:fillRef idx="0">
            <a:schemeClr val="accent1"/>
          </a:fillRef>
          <a:effectRef idx="0">
            <a:schemeClr val="accent1"/>
          </a:effectRef>
          <a:fontRef idx="minor">
            <a:schemeClr val="tx1"/>
          </a:fontRef>
        </p:style>
      </p:cxnSp>
      <p:sp>
        <p:nvSpPr>
          <p:cNvPr id="18" name="Isosceles Triangle 17">
            <a:extLst>
              <a:ext uri="{FF2B5EF4-FFF2-40B4-BE49-F238E27FC236}">
                <a16:creationId xmlns:a16="http://schemas.microsoft.com/office/drawing/2014/main" id="{3BDDCC5B-E9A0-28C6-2325-0D574399D84F}"/>
              </a:ext>
            </a:extLst>
          </p:cNvPr>
          <p:cNvSpPr/>
          <p:nvPr/>
        </p:nvSpPr>
        <p:spPr>
          <a:xfrm>
            <a:off x="5422900" y="3144838"/>
            <a:ext cx="457200" cy="381000"/>
          </a:xfrm>
          <a:prstGeom prst="triangl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19" name="Oval 18">
            <a:extLst>
              <a:ext uri="{FF2B5EF4-FFF2-40B4-BE49-F238E27FC236}">
                <a16:creationId xmlns:a16="http://schemas.microsoft.com/office/drawing/2014/main" id="{F7C2D0EB-A144-4C86-146C-5299F01009F7}"/>
              </a:ext>
            </a:extLst>
          </p:cNvPr>
          <p:cNvSpPr/>
          <p:nvPr/>
        </p:nvSpPr>
        <p:spPr>
          <a:xfrm>
            <a:off x="5575300" y="3297238"/>
            <a:ext cx="152400" cy="152400"/>
          </a:xfrm>
          <a:prstGeom prst="ellipse">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cxnSp>
        <p:nvCxnSpPr>
          <p:cNvPr id="20" name="Straight Arrow Connector 19">
            <a:extLst>
              <a:ext uri="{FF2B5EF4-FFF2-40B4-BE49-F238E27FC236}">
                <a16:creationId xmlns:a16="http://schemas.microsoft.com/office/drawing/2014/main" id="{9A8DFC4C-10A0-B9A0-DE59-C86541594B98}"/>
              </a:ext>
            </a:extLst>
          </p:cNvPr>
          <p:cNvCxnSpPr/>
          <p:nvPr/>
        </p:nvCxnSpPr>
        <p:spPr>
          <a:xfrm flipV="1">
            <a:off x="5499100" y="3068638"/>
            <a:ext cx="381000" cy="533400"/>
          </a:xfrm>
          <a:prstGeom prst="straightConnector1">
            <a:avLst/>
          </a:prstGeom>
          <a:ln w="3810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FEA2B3ED-9F08-CCE0-93FF-0DD659CDFA28}"/>
              </a:ext>
            </a:extLst>
          </p:cNvPr>
          <p:cNvSpPr txBox="1">
            <a:spLocks noChangeArrowheads="1"/>
          </p:cNvSpPr>
          <p:nvPr/>
        </p:nvSpPr>
        <p:spPr bwMode="auto">
          <a:xfrm>
            <a:off x="3517900" y="3057525"/>
            <a:ext cx="122501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342900" indent="-342900"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600">
                <a:latin typeface="Helvetica" panose="020B0604020202020204" pitchFamily="34" charset="0"/>
                <a:cs typeface="Helvetica" panose="020B0604020202020204" pitchFamily="34" charset="0"/>
              </a:rPr>
              <a:t>1) phase rf </a:t>
            </a:r>
          </a:p>
          <a:p>
            <a:pPr eaLnBrk="1" hangingPunct="1">
              <a:spcBef>
                <a:spcPct val="0"/>
              </a:spcBef>
              <a:buFontTx/>
              <a:buNone/>
            </a:pPr>
            <a:r>
              <a:rPr lang="en-US" altLang="en-US" sz="1600">
                <a:latin typeface="Helvetica" panose="020B0604020202020204" pitchFamily="34" charset="0"/>
                <a:cs typeface="Helvetica" panose="020B0604020202020204" pitchFamily="34" charset="0"/>
              </a:rPr>
              <a:t>as desired</a:t>
            </a:r>
          </a:p>
        </p:txBody>
      </p:sp>
      <p:sp>
        <p:nvSpPr>
          <p:cNvPr id="22" name="TextBox 21">
            <a:extLst>
              <a:ext uri="{FF2B5EF4-FFF2-40B4-BE49-F238E27FC236}">
                <a16:creationId xmlns:a16="http://schemas.microsoft.com/office/drawing/2014/main" id="{6CCA3BE7-BA63-CE8F-099E-DD621C85E432}"/>
              </a:ext>
            </a:extLst>
          </p:cNvPr>
          <p:cNvSpPr txBox="1">
            <a:spLocks noChangeArrowheads="1"/>
          </p:cNvSpPr>
          <p:nvPr/>
        </p:nvSpPr>
        <p:spPr bwMode="auto">
          <a:xfrm>
            <a:off x="9309100" y="1685925"/>
            <a:ext cx="227498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600">
                <a:latin typeface="Helvetica" panose="020B0604020202020204" pitchFamily="34" charset="0"/>
                <a:cs typeface="Helvetica" panose="020B0604020202020204" pitchFamily="34" charset="0"/>
              </a:rPr>
              <a:t>2) phase shift to center</a:t>
            </a:r>
          </a:p>
          <a:p>
            <a:pPr eaLnBrk="1" hangingPunct="1">
              <a:spcBef>
                <a:spcPct val="0"/>
              </a:spcBef>
              <a:buFontTx/>
              <a:buNone/>
            </a:pPr>
            <a:r>
              <a:rPr lang="en-US" altLang="en-US" sz="1600">
                <a:latin typeface="Helvetica" panose="020B0604020202020204" pitchFamily="34" charset="0"/>
                <a:cs typeface="Helvetica" panose="020B0604020202020204" pitchFamily="34" charset="0"/>
              </a:rPr>
              <a:t>    beam on WCM</a:t>
            </a:r>
          </a:p>
        </p:txBody>
      </p:sp>
      <p:sp>
        <p:nvSpPr>
          <p:cNvPr id="23" name="TextBox 22">
            <a:extLst>
              <a:ext uri="{FF2B5EF4-FFF2-40B4-BE49-F238E27FC236}">
                <a16:creationId xmlns:a16="http://schemas.microsoft.com/office/drawing/2014/main" id="{48AD8587-F17B-28DF-2626-D56010249071}"/>
              </a:ext>
            </a:extLst>
          </p:cNvPr>
          <p:cNvSpPr txBox="1">
            <a:spLocks noChangeArrowheads="1"/>
          </p:cNvSpPr>
          <p:nvPr/>
        </p:nvSpPr>
        <p:spPr bwMode="auto">
          <a:xfrm>
            <a:off x="3822700" y="1163638"/>
            <a:ext cx="2868093"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ea typeface="MS PGothic" panose="020B0600070205080204" pitchFamily="34" charset="-128"/>
              </a:defRPr>
            </a:lvl1pPr>
            <a:lvl2pPr marL="742950" indent="-285750" eaLnBrk="0" hangingPunct="0">
              <a:spcBef>
                <a:spcPct val="20000"/>
              </a:spcBef>
              <a:buChar char="–"/>
              <a:defRPr sz="2800">
                <a:solidFill>
                  <a:schemeClr val="tx1"/>
                </a:solidFill>
                <a:latin typeface="Arial" panose="020B0604020202020204" pitchFamily="34" charset="0"/>
                <a:ea typeface="MS PGothic" panose="020B0600070205080204" pitchFamily="34" charset="-128"/>
              </a:defRPr>
            </a:lvl2pPr>
            <a:lvl3pPr marL="1143000" indent="-228600" eaLnBrk="0" hangingPunct="0">
              <a:spcBef>
                <a:spcPct val="20000"/>
              </a:spcBef>
              <a:buChar char="•"/>
              <a:defRPr sz="2400">
                <a:solidFill>
                  <a:schemeClr val="tx1"/>
                </a:solidFill>
                <a:latin typeface="Arial" panose="020B0604020202020204" pitchFamily="34" charset="0"/>
                <a:ea typeface="MS PGothic" panose="020B0600070205080204" pitchFamily="34" charset="-128"/>
              </a:defRPr>
            </a:lvl3pPr>
            <a:lvl4pPr marL="16002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4pPr>
            <a:lvl5pPr marL="2057400" indent="-228600" eaLnBrk="0" hangingPunct="0">
              <a:spcBef>
                <a:spcPct val="20000"/>
              </a:spcBef>
              <a:buChar char="»"/>
              <a:defRPr sz="2000">
                <a:solidFill>
                  <a:schemeClr val="tx1"/>
                </a:solidFill>
                <a:latin typeface="Arial" panose="020B0604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MS PGothic" panose="020B0600070205080204" pitchFamily="34" charset="-128"/>
              </a:defRPr>
            </a:lvl9pPr>
          </a:lstStyle>
          <a:p>
            <a:pPr eaLnBrk="1" hangingPunct="1">
              <a:spcBef>
                <a:spcPct val="0"/>
              </a:spcBef>
              <a:buFontTx/>
              <a:buNone/>
            </a:pPr>
            <a:r>
              <a:rPr lang="en-US" altLang="en-US" sz="1600">
                <a:latin typeface="Helvetica" panose="020B0604020202020204" pitchFamily="34" charset="0"/>
                <a:cs typeface="Helvetica" panose="020B0604020202020204" pitchFamily="34" charset="0"/>
              </a:rPr>
              <a:t>3) set phase as needed</a:t>
            </a:r>
          </a:p>
          <a:p>
            <a:pPr eaLnBrk="1" hangingPunct="1">
              <a:spcBef>
                <a:spcPct val="0"/>
              </a:spcBef>
              <a:buFontTx/>
              <a:buNone/>
            </a:pPr>
            <a:r>
              <a:rPr lang="en-US" altLang="en-US" sz="1600">
                <a:latin typeface="Helvetica" panose="020B0604020202020204" pitchFamily="34" charset="0"/>
                <a:cs typeface="Helvetica" panose="020B0604020202020204" pitchFamily="34" charset="0"/>
              </a:rPr>
              <a:t>    for beam sync link encoder</a:t>
            </a:r>
          </a:p>
        </p:txBody>
      </p:sp>
      <p:cxnSp>
        <p:nvCxnSpPr>
          <p:cNvPr id="24" name="Straight Arrow Connector 23">
            <a:extLst>
              <a:ext uri="{FF2B5EF4-FFF2-40B4-BE49-F238E27FC236}">
                <a16:creationId xmlns:a16="http://schemas.microsoft.com/office/drawing/2014/main" id="{E03463FC-4310-3981-CC79-7B804D3E22DE}"/>
              </a:ext>
            </a:extLst>
          </p:cNvPr>
          <p:cNvCxnSpPr/>
          <p:nvPr/>
        </p:nvCxnSpPr>
        <p:spPr>
          <a:xfrm>
            <a:off x="4813300" y="3362325"/>
            <a:ext cx="533400" cy="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89C9C22D-2398-D78C-4F4E-ABD0DF9EB612}"/>
              </a:ext>
            </a:extLst>
          </p:cNvPr>
          <p:cNvCxnSpPr/>
          <p:nvPr/>
        </p:nvCxnSpPr>
        <p:spPr>
          <a:xfrm flipH="1">
            <a:off x="6184900" y="1914525"/>
            <a:ext cx="3124200" cy="533400"/>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1F1952B5-9914-CEFC-E57C-E5423E08A566}"/>
              </a:ext>
            </a:extLst>
          </p:cNvPr>
          <p:cNvCxnSpPr>
            <a:stCxn id="23" idx="2"/>
          </p:cNvCxnSpPr>
          <p:nvPr/>
        </p:nvCxnSpPr>
        <p:spPr>
          <a:xfrm>
            <a:off x="5256747" y="1748413"/>
            <a:ext cx="547153" cy="394712"/>
          </a:xfrm>
          <a:prstGeom prst="straightConnector1">
            <a:avLst/>
          </a:prstGeom>
          <a:ln w="28575">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50" name="TextBox 78">
            <a:extLst>
              <a:ext uri="{FF2B5EF4-FFF2-40B4-BE49-F238E27FC236}">
                <a16:creationId xmlns:a16="http://schemas.microsoft.com/office/drawing/2014/main" id="{88303208-B2D2-531B-19B8-714EDB0B841B}"/>
              </a:ext>
            </a:extLst>
          </p:cNvPr>
          <p:cNvSpPr txBox="1">
            <a:spLocks noChangeArrowheads="1"/>
          </p:cNvSpPr>
          <p:nvPr/>
        </p:nvSpPr>
        <p:spPr bwMode="auto">
          <a:xfrm>
            <a:off x="323279" y="515342"/>
            <a:ext cx="6825501" cy="338554"/>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Motivation: beam loss/abort crossing transition (coincidentally)</a:t>
            </a:r>
          </a:p>
        </p:txBody>
      </p:sp>
      <p:sp>
        <p:nvSpPr>
          <p:cNvPr id="51" name="TextBox 78">
            <a:extLst>
              <a:ext uri="{FF2B5EF4-FFF2-40B4-BE49-F238E27FC236}">
                <a16:creationId xmlns:a16="http://schemas.microsoft.com/office/drawing/2014/main" id="{1A10BF31-FBD3-F8D6-17F7-BDDB7842E68F}"/>
              </a:ext>
            </a:extLst>
          </p:cNvPr>
          <p:cNvSpPr txBox="1">
            <a:spLocks noChangeArrowheads="1"/>
          </p:cNvSpPr>
          <p:nvPr/>
        </p:nvSpPr>
        <p:spPr bwMode="auto">
          <a:xfrm>
            <a:off x="312948" y="871250"/>
            <a:ext cx="2557960" cy="584775"/>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Diagnosis: “race condition in beam sync encoder” </a:t>
            </a:r>
          </a:p>
        </p:txBody>
      </p:sp>
      <p:sp>
        <p:nvSpPr>
          <p:cNvPr id="27" name="TextBox 78">
            <a:extLst>
              <a:ext uri="{FF2B5EF4-FFF2-40B4-BE49-F238E27FC236}">
                <a16:creationId xmlns:a16="http://schemas.microsoft.com/office/drawing/2014/main" id="{89745502-40ED-483F-7D72-400BF431DFB3}"/>
              </a:ext>
            </a:extLst>
          </p:cNvPr>
          <p:cNvSpPr txBox="1">
            <a:spLocks noChangeArrowheads="1"/>
          </p:cNvSpPr>
          <p:nvPr/>
        </p:nvSpPr>
        <p:spPr bwMode="auto">
          <a:xfrm>
            <a:off x="2965450" y="5878900"/>
            <a:ext cx="5829299" cy="338554"/>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r>
              <a:rPr lang="en-US" altLang="en-US" sz="1600" dirty="0">
                <a:latin typeface="Helvetica" panose="020B0604020202020204" pitchFamily="34" charset="0"/>
                <a:cs typeface="Helvetica" panose="020B0604020202020204" pitchFamily="34" charset="0"/>
              </a:rPr>
              <a:t>Substantial impact on operational efficiency (time to physics)</a:t>
            </a:r>
          </a:p>
        </p:txBody>
      </p:sp>
      <p:pic>
        <p:nvPicPr>
          <p:cNvPr id="30" name="Picture 29">
            <a:extLst>
              <a:ext uri="{FF2B5EF4-FFF2-40B4-BE49-F238E27FC236}">
                <a16:creationId xmlns:a16="http://schemas.microsoft.com/office/drawing/2014/main" id="{21305993-39B9-3091-C932-AED96BBF2B63}"/>
              </a:ext>
            </a:extLst>
          </p:cNvPr>
          <p:cNvPicPr>
            <a:picLocks noChangeAspect="1"/>
          </p:cNvPicPr>
          <p:nvPr/>
        </p:nvPicPr>
        <p:blipFill>
          <a:blip r:embed="rId5"/>
          <a:stretch>
            <a:fillRect/>
          </a:stretch>
        </p:blipFill>
        <p:spPr>
          <a:xfrm>
            <a:off x="473244" y="1572237"/>
            <a:ext cx="2548648" cy="1372863"/>
          </a:xfrm>
          <a:prstGeom prst="rect">
            <a:avLst/>
          </a:prstGeom>
          <a:ln w="19050">
            <a:solidFill>
              <a:schemeClr val="tx1"/>
            </a:solidFill>
          </a:ln>
        </p:spPr>
      </p:pic>
      <p:sp>
        <p:nvSpPr>
          <p:cNvPr id="31" name="TextBox 78">
            <a:extLst>
              <a:ext uri="{FF2B5EF4-FFF2-40B4-BE49-F238E27FC236}">
                <a16:creationId xmlns:a16="http://schemas.microsoft.com/office/drawing/2014/main" id="{EDD4AA8C-CB53-171C-9A04-22337DA9D52D}"/>
              </a:ext>
            </a:extLst>
          </p:cNvPr>
          <p:cNvSpPr txBox="1">
            <a:spLocks noChangeArrowheads="1"/>
          </p:cNvSpPr>
          <p:nvPr/>
        </p:nvSpPr>
        <p:spPr bwMode="auto">
          <a:xfrm>
            <a:off x="350092" y="4091802"/>
            <a:ext cx="2557960" cy="1815882"/>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lvl1pPr eaLnBrk="0" hangingPunct="0">
              <a:defRPr sz="2000">
                <a:solidFill>
                  <a:schemeClr val="tx1"/>
                </a:solidFill>
                <a:latin typeface="Comic Sans MS" panose="030F0702030302020204" pitchFamily="66" charset="0"/>
              </a:defRPr>
            </a:lvl1pPr>
            <a:lvl2pPr marL="742950" indent="-285750" eaLnBrk="0" hangingPunct="0">
              <a:defRPr sz="2000">
                <a:solidFill>
                  <a:schemeClr val="tx1"/>
                </a:solidFill>
                <a:latin typeface="Comic Sans MS" panose="030F0702030302020204" pitchFamily="66" charset="0"/>
              </a:defRPr>
            </a:lvl2pPr>
            <a:lvl3pPr marL="1143000" indent="-228600" eaLnBrk="0" hangingPunct="0">
              <a:defRPr sz="2000">
                <a:solidFill>
                  <a:schemeClr val="tx1"/>
                </a:solidFill>
                <a:latin typeface="Comic Sans MS" panose="030F0702030302020204" pitchFamily="66" charset="0"/>
              </a:defRPr>
            </a:lvl3pPr>
            <a:lvl4pPr marL="1600200" indent="-228600" eaLnBrk="0" hangingPunct="0">
              <a:defRPr sz="2000">
                <a:solidFill>
                  <a:schemeClr val="tx1"/>
                </a:solidFill>
                <a:latin typeface="Comic Sans MS" panose="030F0702030302020204" pitchFamily="66" charset="0"/>
              </a:defRPr>
            </a:lvl4pPr>
            <a:lvl5pPr marL="2057400" indent="-228600" eaLnBrk="0" hangingPunct="0">
              <a:defRPr sz="2000">
                <a:solidFill>
                  <a:schemeClr val="tx1"/>
                </a:solidFill>
                <a:latin typeface="Comic Sans MS" panose="030F0702030302020204" pitchFamily="66" charset="0"/>
              </a:defRPr>
            </a:lvl5pPr>
            <a:lvl6pPr marL="2514600" indent="-228600" eaLnBrk="0" fontAlgn="base" hangingPunct="0">
              <a:spcBef>
                <a:spcPct val="0"/>
              </a:spcBef>
              <a:spcAft>
                <a:spcPct val="0"/>
              </a:spcAft>
              <a:defRPr sz="2000">
                <a:solidFill>
                  <a:schemeClr val="tx1"/>
                </a:solidFill>
                <a:latin typeface="Comic Sans MS" panose="030F0702030302020204" pitchFamily="66" charset="0"/>
              </a:defRPr>
            </a:lvl6pPr>
            <a:lvl7pPr marL="2971800" indent="-228600" eaLnBrk="0" fontAlgn="base" hangingPunct="0">
              <a:spcBef>
                <a:spcPct val="0"/>
              </a:spcBef>
              <a:spcAft>
                <a:spcPct val="0"/>
              </a:spcAft>
              <a:defRPr sz="2000">
                <a:solidFill>
                  <a:schemeClr val="tx1"/>
                </a:solidFill>
                <a:latin typeface="Comic Sans MS" panose="030F0702030302020204" pitchFamily="66" charset="0"/>
              </a:defRPr>
            </a:lvl7pPr>
            <a:lvl8pPr marL="3429000" indent="-228600" eaLnBrk="0" fontAlgn="base" hangingPunct="0">
              <a:spcBef>
                <a:spcPct val="0"/>
              </a:spcBef>
              <a:spcAft>
                <a:spcPct val="0"/>
              </a:spcAft>
              <a:defRPr sz="2000">
                <a:solidFill>
                  <a:schemeClr val="tx1"/>
                </a:solidFill>
                <a:latin typeface="Comic Sans MS" panose="030F0702030302020204" pitchFamily="66" charset="0"/>
              </a:defRPr>
            </a:lvl8pPr>
            <a:lvl9pPr marL="3886200" indent="-228600" eaLnBrk="0" fontAlgn="base" hangingPunct="0">
              <a:spcBef>
                <a:spcPct val="0"/>
              </a:spcBef>
              <a:spcAft>
                <a:spcPct val="0"/>
              </a:spcAft>
              <a:defRPr sz="2000">
                <a:solidFill>
                  <a:schemeClr val="tx1"/>
                </a:solidFill>
                <a:latin typeface="Comic Sans MS" panose="030F0702030302020204" pitchFamily="66" charset="0"/>
              </a:defRPr>
            </a:lvl9pPr>
          </a:lstStyle>
          <a:p>
            <a:pPr eaLnBrk="1" hangingPunct="1"/>
            <a:endParaRPr lang="en-US" altLang="en-US" sz="1600" dirty="0">
              <a:latin typeface="Helvetica" panose="020B0604020202020204" pitchFamily="34" charset="0"/>
              <a:cs typeface="Helvetica" panose="020B0604020202020204" pitchFamily="34" charset="0"/>
            </a:endParaRPr>
          </a:p>
          <a:p>
            <a:pPr eaLnBrk="1" hangingPunct="1"/>
            <a:r>
              <a:rPr lang="en-US" altLang="en-US" sz="1600" dirty="0">
                <a:latin typeface="Helvetica" panose="020B0604020202020204" pitchFamily="34" charset="0"/>
                <a:cs typeface="Helvetica" panose="020B0604020202020204" pitchFamily="34" charset="0"/>
              </a:rPr>
              <a:t>Follow-ups: </a:t>
            </a:r>
          </a:p>
          <a:p>
            <a:pPr marL="285750" indent="-285750" eaLnBrk="1" hangingPunct="1">
              <a:buFont typeface="Arial" panose="020B0604020202020204" pitchFamily="34" charset="0"/>
              <a:buChar char="•"/>
            </a:pPr>
            <a:r>
              <a:rPr lang="en-US" altLang="en-US" sz="1600" dirty="0">
                <a:latin typeface="Helvetica" panose="020B0604020202020204" pitchFamily="34" charset="0"/>
                <a:cs typeface="Helvetica" panose="020B0604020202020204" pitchFamily="34" charset="0"/>
              </a:rPr>
              <a:t>hardware modifications to reduce race condition phase range </a:t>
            </a:r>
          </a:p>
          <a:p>
            <a:pPr marL="285750" indent="-285750" eaLnBrk="1" hangingPunct="1">
              <a:buFont typeface="Arial" panose="020B0604020202020204" pitchFamily="34" charset="0"/>
              <a:buChar char="•"/>
            </a:pPr>
            <a:r>
              <a:rPr lang="en-US" altLang="en-US" sz="1600" dirty="0">
                <a:latin typeface="Helvetica" panose="020B0604020202020204" pitchFamily="34" charset="0"/>
                <a:cs typeface="Helvetica" panose="020B0604020202020204" pitchFamily="34" charset="0"/>
              </a:rPr>
              <a:t>new procedure for initial timing setup</a:t>
            </a:r>
          </a:p>
        </p:txBody>
      </p:sp>
      <p:sp>
        <p:nvSpPr>
          <p:cNvPr id="32" name="Rectangle 31">
            <a:extLst>
              <a:ext uri="{FF2B5EF4-FFF2-40B4-BE49-F238E27FC236}">
                <a16:creationId xmlns:a16="http://schemas.microsoft.com/office/drawing/2014/main" id="{EDD36062-6806-A715-48E7-99019A03B37C}"/>
              </a:ext>
            </a:extLst>
          </p:cNvPr>
          <p:cNvSpPr/>
          <p:nvPr/>
        </p:nvSpPr>
        <p:spPr>
          <a:xfrm>
            <a:off x="3517900" y="977721"/>
            <a:ext cx="8470900" cy="4810304"/>
          </a:xfrm>
          <a:prstGeom prst="rect">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a:extLst>
              <a:ext uri="{FF2B5EF4-FFF2-40B4-BE49-F238E27FC236}">
                <a16:creationId xmlns:a16="http://schemas.microsoft.com/office/drawing/2014/main" id="{348633C1-3E71-46B7-954B-29E915FD33D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88585483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102BA5D-F312-6AEB-352E-3A834BCD8DB6}"/>
              </a:ext>
            </a:extLst>
          </p:cNvPr>
          <p:cNvSpPr>
            <a:spLocks noGrp="1"/>
          </p:cNvSpPr>
          <p:nvPr>
            <p:ph type="sldNum" sz="quarter" idx="4"/>
          </p:nvPr>
        </p:nvSpPr>
        <p:spPr/>
        <p:txBody>
          <a:bodyPr/>
          <a:lstStyle/>
          <a:p>
            <a:fld id="{933A556B-7C63-244D-9B7C-B0EA8042B330}" type="slidenum">
              <a:rPr lang="en-US" smtClean="0"/>
              <a:pPr/>
              <a:t>25</a:t>
            </a:fld>
            <a:endParaRPr lang="en-US" sz="1000"/>
          </a:p>
        </p:txBody>
      </p:sp>
      <p:sp>
        <p:nvSpPr>
          <p:cNvPr id="3" name="TextBox 2">
            <a:extLst>
              <a:ext uri="{FF2B5EF4-FFF2-40B4-BE49-F238E27FC236}">
                <a16:creationId xmlns:a16="http://schemas.microsoft.com/office/drawing/2014/main" id="{117C16A5-8432-CEED-AE2A-2149E29DE7C5}"/>
              </a:ext>
            </a:extLst>
          </p:cNvPr>
          <p:cNvSpPr txBox="1"/>
          <p:nvPr/>
        </p:nvSpPr>
        <p:spPr>
          <a:xfrm>
            <a:off x="253637" y="18946"/>
            <a:ext cx="11192488" cy="461665"/>
          </a:xfrm>
          <a:prstGeom prst="rect">
            <a:avLst/>
          </a:prstGeom>
          <a:noFill/>
        </p:spPr>
        <p:txBody>
          <a:bodyPr wrap="none" rtlCol="0">
            <a:spAutoFit/>
          </a:bodyPr>
          <a:lstStyle/>
          <a:p>
            <a:r>
              <a:rPr lang="en-US" sz="2400"/>
              <a:t>Operational Improvements : multi-year spontaneous emittance blow-up resolved </a:t>
            </a:r>
          </a:p>
        </p:txBody>
      </p:sp>
      <p:pic>
        <p:nvPicPr>
          <p:cNvPr id="4" name="Picture 5" descr="zzzzz.jpg">
            <a:extLst>
              <a:ext uri="{FF2B5EF4-FFF2-40B4-BE49-F238E27FC236}">
                <a16:creationId xmlns:a16="http://schemas.microsoft.com/office/drawing/2014/main" id="{F8D6C5D9-F200-FCF5-9B09-B8E3DBC156F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346806" y="3684326"/>
            <a:ext cx="2850990" cy="2684449"/>
          </a:xfrm>
          <a:prstGeom prst="rect">
            <a:avLst/>
          </a:prstGeom>
          <a:noFill/>
          <a:ln w="19050">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 name="Picture 6" descr="zzzzz.jpg">
            <a:extLst>
              <a:ext uri="{FF2B5EF4-FFF2-40B4-BE49-F238E27FC236}">
                <a16:creationId xmlns:a16="http://schemas.microsoft.com/office/drawing/2014/main" id="{1BD0B8EC-5D93-A35C-6ED5-EECC1C4DD06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346806" y="847468"/>
            <a:ext cx="2873302" cy="2704284"/>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6" name="Rectangle 9">
            <a:extLst>
              <a:ext uri="{FF2B5EF4-FFF2-40B4-BE49-F238E27FC236}">
                <a16:creationId xmlns:a16="http://schemas.microsoft.com/office/drawing/2014/main" id="{45C902DB-AC72-08C1-A26A-84550ED71ADE}"/>
              </a:ext>
            </a:extLst>
          </p:cNvPr>
          <p:cNvSpPr>
            <a:spLocks noChangeArrowheads="1"/>
          </p:cNvSpPr>
          <p:nvPr/>
        </p:nvSpPr>
        <p:spPr bwMode="auto">
          <a:xfrm>
            <a:off x="4306338" y="5711080"/>
            <a:ext cx="783340" cy="338554"/>
          </a:xfrm>
          <a:prstGeom prst="rect">
            <a:avLst/>
          </a:prstGeom>
          <a:solidFill>
            <a:schemeClr val="bg1"/>
          </a:solidFill>
          <a:ln>
            <a:solidFill>
              <a:schemeClr val="tx1"/>
            </a:solid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Run-8</a:t>
            </a:r>
          </a:p>
        </p:txBody>
      </p:sp>
      <p:sp>
        <p:nvSpPr>
          <p:cNvPr id="7" name="Rectangle 10">
            <a:extLst>
              <a:ext uri="{FF2B5EF4-FFF2-40B4-BE49-F238E27FC236}">
                <a16:creationId xmlns:a16="http://schemas.microsoft.com/office/drawing/2014/main" id="{81D790DB-257F-99F7-AD5D-7778ACA81BC5}"/>
              </a:ext>
            </a:extLst>
          </p:cNvPr>
          <p:cNvSpPr>
            <a:spLocks noChangeArrowheads="1"/>
          </p:cNvSpPr>
          <p:nvPr/>
        </p:nvSpPr>
        <p:spPr bwMode="auto">
          <a:xfrm>
            <a:off x="4316863" y="891555"/>
            <a:ext cx="880934" cy="338554"/>
          </a:xfrm>
          <a:prstGeom prst="rect">
            <a:avLst/>
          </a:prstGeom>
          <a:solidFill>
            <a:schemeClr val="bg1"/>
          </a:solidFill>
          <a:ln w="9525">
            <a:solidFill>
              <a:srgbClr val="000000"/>
            </a:solidFill>
            <a:miter lim="800000"/>
            <a:headEnd/>
            <a:tailEnd/>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Run-11</a:t>
            </a:r>
          </a:p>
        </p:txBody>
      </p:sp>
      <p:sp>
        <p:nvSpPr>
          <p:cNvPr id="8" name="Oval 7">
            <a:extLst>
              <a:ext uri="{FF2B5EF4-FFF2-40B4-BE49-F238E27FC236}">
                <a16:creationId xmlns:a16="http://schemas.microsoft.com/office/drawing/2014/main" id="{EC059AEA-AD2D-A087-D5B9-7BAB63CCD5AD}"/>
              </a:ext>
            </a:extLst>
          </p:cNvPr>
          <p:cNvSpPr/>
          <p:nvPr/>
        </p:nvSpPr>
        <p:spPr>
          <a:xfrm>
            <a:off x="2880390" y="3844124"/>
            <a:ext cx="264749" cy="826299"/>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a:latin typeface="Helvetica" panose="020B0604020202020204" pitchFamily="34" charset="0"/>
              <a:cs typeface="Helvetica" panose="020B0604020202020204" pitchFamily="34" charset="0"/>
            </a:endParaRPr>
          </a:p>
        </p:txBody>
      </p:sp>
      <p:sp>
        <p:nvSpPr>
          <p:cNvPr id="9" name="Oval 8">
            <a:extLst>
              <a:ext uri="{FF2B5EF4-FFF2-40B4-BE49-F238E27FC236}">
                <a16:creationId xmlns:a16="http://schemas.microsoft.com/office/drawing/2014/main" id="{1DB6E909-6212-C3D2-F4AF-38772C1CE356}"/>
              </a:ext>
            </a:extLst>
          </p:cNvPr>
          <p:cNvSpPr/>
          <p:nvPr/>
        </p:nvSpPr>
        <p:spPr>
          <a:xfrm>
            <a:off x="4540148" y="3844124"/>
            <a:ext cx="264749" cy="635799"/>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en-US" sz="1600">
                <a:latin typeface="Helvetica" panose="020B0604020202020204" pitchFamily="34" charset="0"/>
                <a:cs typeface="Helvetica" panose="020B0604020202020204" pitchFamily="34" charset="0"/>
              </a:rPr>
              <a:t>0</a:t>
            </a:r>
          </a:p>
        </p:txBody>
      </p:sp>
      <p:sp>
        <p:nvSpPr>
          <p:cNvPr id="10" name="Oval 9">
            <a:extLst>
              <a:ext uri="{FF2B5EF4-FFF2-40B4-BE49-F238E27FC236}">
                <a16:creationId xmlns:a16="http://schemas.microsoft.com/office/drawing/2014/main" id="{BAA371D5-6E54-C20D-200E-74DB401DC1CB}"/>
              </a:ext>
            </a:extLst>
          </p:cNvPr>
          <p:cNvSpPr/>
          <p:nvPr/>
        </p:nvSpPr>
        <p:spPr>
          <a:xfrm>
            <a:off x="2325421" y="942355"/>
            <a:ext cx="1955517" cy="585604"/>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a:latin typeface="Helvetica" panose="020B0604020202020204" pitchFamily="34" charset="0"/>
              <a:cs typeface="Helvetica" panose="020B0604020202020204" pitchFamily="34" charset="0"/>
            </a:endParaRPr>
          </a:p>
        </p:txBody>
      </p:sp>
      <p:sp>
        <p:nvSpPr>
          <p:cNvPr id="12" name="Rectangle 15">
            <a:extLst>
              <a:ext uri="{FF2B5EF4-FFF2-40B4-BE49-F238E27FC236}">
                <a16:creationId xmlns:a16="http://schemas.microsoft.com/office/drawing/2014/main" id="{DAECC6EA-7930-D792-EA74-764BB2626563}"/>
              </a:ext>
            </a:extLst>
          </p:cNvPr>
          <p:cNvSpPr>
            <a:spLocks noChangeArrowheads="1"/>
          </p:cNvSpPr>
          <p:nvPr/>
        </p:nvSpPr>
        <p:spPr bwMode="auto">
          <a:xfrm>
            <a:off x="841859" y="3703732"/>
            <a:ext cx="15470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emittance</a:t>
            </a:r>
          </a:p>
        </p:txBody>
      </p:sp>
      <p:sp>
        <p:nvSpPr>
          <p:cNvPr id="13" name="Rectangle 16">
            <a:extLst>
              <a:ext uri="{FF2B5EF4-FFF2-40B4-BE49-F238E27FC236}">
                <a16:creationId xmlns:a16="http://schemas.microsoft.com/office/drawing/2014/main" id="{FAFDC92D-BA12-0847-1AFA-20878C8D8DFF}"/>
              </a:ext>
            </a:extLst>
          </p:cNvPr>
          <p:cNvSpPr>
            <a:spLocks noChangeArrowheads="1"/>
          </p:cNvSpPr>
          <p:nvPr/>
        </p:nvSpPr>
        <p:spPr bwMode="auto">
          <a:xfrm>
            <a:off x="845917" y="5138845"/>
            <a:ext cx="10093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intensity</a:t>
            </a:r>
          </a:p>
        </p:txBody>
      </p:sp>
      <p:sp>
        <p:nvSpPr>
          <p:cNvPr id="14" name="Rectangle 10">
            <a:extLst>
              <a:ext uri="{FF2B5EF4-FFF2-40B4-BE49-F238E27FC236}">
                <a16:creationId xmlns:a16="http://schemas.microsoft.com/office/drawing/2014/main" id="{7341E775-ECA4-610D-C6B6-D4F5B0EA5B5B}"/>
              </a:ext>
            </a:extLst>
          </p:cNvPr>
          <p:cNvSpPr>
            <a:spLocks noChangeArrowheads="1"/>
          </p:cNvSpPr>
          <p:nvPr/>
        </p:nvSpPr>
        <p:spPr bwMode="auto">
          <a:xfrm>
            <a:off x="5727000" y="446478"/>
            <a:ext cx="628198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BBQ-Auto-2011 E-log (with automatic downloads of DSA spectra for all fills) </a:t>
            </a:r>
            <a:r>
              <a:rPr lang="en-US" altLang="en-US" sz="1600" dirty="0">
                <a:latin typeface="Helvetica" panose="020B0604020202020204" pitchFamily="34" charset="0"/>
                <a:cs typeface="Helvetica" panose="020B0604020202020204" pitchFamily="34" charset="0"/>
                <a:sym typeface="Wingdings" panose="05000000000000000000" pitchFamily="2" charset="2"/>
              </a:rPr>
              <a:t> blue ring, present at injection</a:t>
            </a:r>
            <a:endParaRPr lang="en-US" altLang="en-US" sz="1600" dirty="0">
              <a:latin typeface="Helvetica" panose="020B0604020202020204" pitchFamily="34" charset="0"/>
              <a:cs typeface="Helvetica" panose="020B0604020202020204" pitchFamily="34" charset="0"/>
            </a:endParaRPr>
          </a:p>
        </p:txBody>
      </p:sp>
      <p:sp>
        <p:nvSpPr>
          <p:cNvPr id="17" name="Rectangle 10">
            <a:extLst>
              <a:ext uri="{FF2B5EF4-FFF2-40B4-BE49-F238E27FC236}">
                <a16:creationId xmlns:a16="http://schemas.microsoft.com/office/drawing/2014/main" id="{8CA51361-8B9E-9785-AC03-9FA3CA64B9A6}"/>
              </a:ext>
            </a:extLst>
          </p:cNvPr>
          <p:cNvSpPr>
            <a:spLocks noChangeArrowheads="1"/>
          </p:cNvSpPr>
          <p:nvPr/>
        </p:nvSpPr>
        <p:spPr bwMode="auto">
          <a:xfrm>
            <a:off x="298081" y="475053"/>
            <a:ext cx="4413561"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Inoperable conditions in Run-11</a:t>
            </a:r>
          </a:p>
        </p:txBody>
      </p:sp>
      <p:pic>
        <p:nvPicPr>
          <p:cNvPr id="19" name="Picture 18">
            <a:extLst>
              <a:ext uri="{FF2B5EF4-FFF2-40B4-BE49-F238E27FC236}">
                <a16:creationId xmlns:a16="http://schemas.microsoft.com/office/drawing/2014/main" id="{92093FAE-B906-165E-F34D-CB08E420C5C4}"/>
              </a:ext>
            </a:extLst>
          </p:cNvPr>
          <p:cNvPicPr>
            <a:picLocks noChangeAspect="1"/>
          </p:cNvPicPr>
          <p:nvPr/>
        </p:nvPicPr>
        <p:blipFill>
          <a:blip r:embed="rId5"/>
          <a:stretch>
            <a:fillRect/>
          </a:stretch>
        </p:blipFill>
        <p:spPr>
          <a:xfrm>
            <a:off x="5780315" y="1043879"/>
            <a:ext cx="6003906" cy="2487036"/>
          </a:xfrm>
          <a:prstGeom prst="rect">
            <a:avLst/>
          </a:prstGeom>
          <a:ln w="19050">
            <a:solidFill>
              <a:schemeClr val="tx1"/>
            </a:solidFill>
          </a:ln>
        </p:spPr>
      </p:pic>
      <p:pic>
        <p:nvPicPr>
          <p:cNvPr id="23" name="Picture 6" descr="zzzzz.jpg">
            <a:extLst>
              <a:ext uri="{FF2B5EF4-FFF2-40B4-BE49-F238E27FC236}">
                <a16:creationId xmlns:a16="http://schemas.microsoft.com/office/drawing/2014/main" id="{E6869BF5-73C3-14B4-EF28-32079BF936D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5779021" y="3705556"/>
            <a:ext cx="2602646" cy="2142213"/>
          </a:xfrm>
          <a:prstGeom prst="rect">
            <a:avLst/>
          </a:prstGeom>
          <a:noFill/>
          <a:ln w="19050">
            <a:solidFill>
              <a:srgbClr val="000000"/>
            </a:solidFill>
            <a:miter lim="800000"/>
            <a:headEnd/>
            <a:tailEnd/>
          </a:ln>
          <a:extLst>
            <a:ext uri="{909E8E84-426E-40DD-AFC4-6F175D3DCCD1}">
              <a14:hiddenFill xmlns:a14="http://schemas.microsoft.com/office/drawing/2010/main">
                <a:solidFill>
                  <a:srgbClr val="FFFFFF"/>
                </a:solidFill>
              </a14:hiddenFill>
            </a:ext>
          </a:extLst>
        </p:spPr>
      </p:pic>
      <p:sp>
        <p:nvSpPr>
          <p:cNvPr id="24" name="Rectangle 10">
            <a:extLst>
              <a:ext uri="{FF2B5EF4-FFF2-40B4-BE49-F238E27FC236}">
                <a16:creationId xmlns:a16="http://schemas.microsoft.com/office/drawing/2014/main" id="{76438033-D0AF-000C-3261-00D8E9412E62}"/>
              </a:ext>
            </a:extLst>
          </p:cNvPr>
          <p:cNvSpPr>
            <a:spLocks noChangeArrowheads="1"/>
          </p:cNvSpPr>
          <p:nvPr/>
        </p:nvSpPr>
        <p:spPr bwMode="auto">
          <a:xfrm>
            <a:off x="9999238" y="3657951"/>
            <a:ext cx="18490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K. Mernick, 2/9/11</a:t>
            </a:r>
          </a:p>
          <a:p>
            <a:r>
              <a:rPr lang="en-US" altLang="en-US" sz="1600" dirty="0">
                <a:latin typeface="Helvetica" panose="020B0604020202020204" pitchFamily="34" charset="0"/>
                <a:cs typeface="Helvetica" panose="020B0604020202020204" pitchFamily="34" charset="0"/>
                <a:sym typeface="Wingdings" panose="05000000000000000000" pitchFamily="2" charset="2"/>
              </a:rPr>
              <a:t> </a:t>
            </a:r>
            <a:r>
              <a:rPr lang="en-US" altLang="en-US" sz="1600" dirty="0">
                <a:latin typeface="Helvetica" panose="020B0604020202020204" pitchFamily="34" charset="0"/>
                <a:cs typeface="Helvetica" panose="020B0604020202020204" pitchFamily="34" charset="0"/>
              </a:rPr>
              <a:t>in horizontal plane only</a:t>
            </a:r>
          </a:p>
        </p:txBody>
      </p:sp>
      <p:sp>
        <p:nvSpPr>
          <p:cNvPr id="25" name="Rectangle 10">
            <a:extLst>
              <a:ext uri="{FF2B5EF4-FFF2-40B4-BE49-F238E27FC236}">
                <a16:creationId xmlns:a16="http://schemas.microsoft.com/office/drawing/2014/main" id="{AA0B5E93-ECD1-6CB0-57DE-71C14214D707}"/>
              </a:ext>
            </a:extLst>
          </p:cNvPr>
          <p:cNvSpPr>
            <a:spLocks noChangeArrowheads="1"/>
          </p:cNvSpPr>
          <p:nvPr/>
        </p:nvSpPr>
        <p:spPr bwMode="auto">
          <a:xfrm>
            <a:off x="10736270" y="1108962"/>
            <a:ext cx="1165274"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a:latin typeface="Helvetica" panose="020B0604020202020204" pitchFamily="34" charset="0"/>
                <a:cs typeface="Helvetica" panose="020B0604020202020204" pitchFamily="34" charset="0"/>
              </a:rPr>
              <a:t>2/7/2011</a:t>
            </a:r>
          </a:p>
        </p:txBody>
      </p:sp>
      <p:pic>
        <p:nvPicPr>
          <p:cNvPr id="28" name="Picture 27">
            <a:extLst>
              <a:ext uri="{FF2B5EF4-FFF2-40B4-BE49-F238E27FC236}">
                <a16:creationId xmlns:a16="http://schemas.microsoft.com/office/drawing/2014/main" id="{3B2C076E-7CB5-1504-7BE1-819E98B94D72}"/>
              </a:ext>
            </a:extLst>
          </p:cNvPr>
          <p:cNvPicPr>
            <a:picLocks noChangeAspect="1"/>
          </p:cNvPicPr>
          <p:nvPr/>
        </p:nvPicPr>
        <p:blipFill>
          <a:blip r:embed="rId7"/>
          <a:stretch>
            <a:fillRect/>
          </a:stretch>
        </p:blipFill>
        <p:spPr>
          <a:xfrm>
            <a:off x="8452938" y="3705555"/>
            <a:ext cx="1490689" cy="2142214"/>
          </a:xfrm>
          <a:prstGeom prst="rect">
            <a:avLst/>
          </a:prstGeom>
          <a:ln w="19050">
            <a:solidFill>
              <a:schemeClr val="tx1"/>
            </a:solidFill>
          </a:ln>
        </p:spPr>
      </p:pic>
      <p:sp>
        <p:nvSpPr>
          <p:cNvPr id="31" name="Rectangle 10">
            <a:extLst>
              <a:ext uri="{FF2B5EF4-FFF2-40B4-BE49-F238E27FC236}">
                <a16:creationId xmlns:a16="http://schemas.microsoft.com/office/drawing/2014/main" id="{5AC2A840-4687-EE60-1B42-E4DC096C5545}"/>
              </a:ext>
            </a:extLst>
          </p:cNvPr>
          <p:cNvSpPr>
            <a:spLocks noChangeArrowheads="1"/>
          </p:cNvSpPr>
          <p:nvPr/>
        </p:nvSpPr>
        <p:spPr bwMode="auto">
          <a:xfrm>
            <a:off x="5698425" y="5847769"/>
            <a:ext cx="6216594"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Quest to isolate source (disconnecting equipment, one-by-one) identified broken wire connecting thyratron to magnet feed-through </a:t>
            </a:r>
          </a:p>
        </p:txBody>
      </p:sp>
      <p:sp>
        <p:nvSpPr>
          <p:cNvPr id="15" name="Rectangle 15">
            <a:extLst>
              <a:ext uri="{FF2B5EF4-FFF2-40B4-BE49-F238E27FC236}">
                <a16:creationId xmlns:a16="http://schemas.microsoft.com/office/drawing/2014/main" id="{81BAD31E-599E-1088-6909-C51990982BDF}"/>
              </a:ext>
            </a:extLst>
          </p:cNvPr>
          <p:cNvSpPr>
            <a:spLocks noChangeArrowheads="1"/>
          </p:cNvSpPr>
          <p:nvPr/>
        </p:nvSpPr>
        <p:spPr bwMode="auto">
          <a:xfrm>
            <a:off x="919656" y="847468"/>
            <a:ext cx="1547005"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emittance</a:t>
            </a:r>
          </a:p>
        </p:txBody>
      </p:sp>
      <p:sp>
        <p:nvSpPr>
          <p:cNvPr id="16" name="Rectangle 16">
            <a:extLst>
              <a:ext uri="{FF2B5EF4-FFF2-40B4-BE49-F238E27FC236}">
                <a16:creationId xmlns:a16="http://schemas.microsoft.com/office/drawing/2014/main" id="{B586EDCF-9FD0-46FD-438C-5950E85C390C}"/>
              </a:ext>
            </a:extLst>
          </p:cNvPr>
          <p:cNvSpPr>
            <a:spLocks noChangeArrowheads="1"/>
          </p:cNvSpPr>
          <p:nvPr/>
        </p:nvSpPr>
        <p:spPr bwMode="auto">
          <a:xfrm>
            <a:off x="919656" y="2373394"/>
            <a:ext cx="1009363"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600" dirty="0">
                <a:latin typeface="Helvetica" panose="020B0604020202020204" pitchFamily="34" charset="0"/>
                <a:cs typeface="Helvetica" panose="020B0604020202020204" pitchFamily="34" charset="0"/>
              </a:rPr>
              <a:t>intensity</a:t>
            </a:r>
          </a:p>
        </p:txBody>
      </p:sp>
      <p:sp>
        <p:nvSpPr>
          <p:cNvPr id="18" name="Oval 17">
            <a:extLst>
              <a:ext uri="{FF2B5EF4-FFF2-40B4-BE49-F238E27FC236}">
                <a16:creationId xmlns:a16="http://schemas.microsoft.com/office/drawing/2014/main" id="{E1D38B76-BECD-4A2F-5F7A-0D2082D78093}"/>
              </a:ext>
            </a:extLst>
          </p:cNvPr>
          <p:cNvSpPr/>
          <p:nvPr/>
        </p:nvSpPr>
        <p:spPr>
          <a:xfrm>
            <a:off x="3236960" y="4042286"/>
            <a:ext cx="1043978" cy="628137"/>
          </a:xfrm>
          <a:prstGeom prst="ellipse">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600">
              <a:latin typeface="Helvetica" panose="020B0604020202020204" pitchFamily="34" charset="0"/>
              <a:cs typeface="Helvetica" panose="020B0604020202020204" pitchFamily="34" charset="0"/>
            </a:endParaRPr>
          </a:p>
        </p:txBody>
      </p:sp>
      <p:sp>
        <p:nvSpPr>
          <p:cNvPr id="22" name="TextBox 21">
            <a:extLst>
              <a:ext uri="{FF2B5EF4-FFF2-40B4-BE49-F238E27FC236}">
                <a16:creationId xmlns:a16="http://schemas.microsoft.com/office/drawing/2014/main" id="{CA30ED72-1AB8-215F-A3C2-4D084784BCB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2068205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30AC46-F0DA-C6C3-1C34-8F1E5D2A211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CA2FF68-F1EA-681E-7065-D7381FC4989E}"/>
              </a:ext>
            </a:extLst>
          </p:cNvPr>
          <p:cNvSpPr>
            <a:spLocks noGrp="1"/>
          </p:cNvSpPr>
          <p:nvPr>
            <p:ph type="sldNum" sz="quarter" idx="4"/>
          </p:nvPr>
        </p:nvSpPr>
        <p:spPr/>
        <p:txBody>
          <a:bodyPr/>
          <a:lstStyle/>
          <a:p>
            <a:fld id="{933A556B-7C63-244D-9B7C-B0EA8042B330}" type="slidenum">
              <a:rPr lang="en-US" smtClean="0"/>
              <a:pPr/>
              <a:t>26</a:t>
            </a:fld>
            <a:endParaRPr lang="en-US">
              <a:solidFill>
                <a:schemeClr val="bg1"/>
              </a:solidFill>
            </a:endParaRPr>
          </a:p>
        </p:txBody>
      </p:sp>
      <p:sp>
        <p:nvSpPr>
          <p:cNvPr id="2" name="Title 1">
            <a:extLst>
              <a:ext uri="{FF2B5EF4-FFF2-40B4-BE49-F238E27FC236}">
                <a16:creationId xmlns:a16="http://schemas.microsoft.com/office/drawing/2014/main" id="{A451FE90-1CF1-93C4-719E-BD4BDF2D8356}"/>
              </a:ext>
            </a:extLst>
          </p:cNvPr>
          <p:cNvSpPr>
            <a:spLocks noGrp="1"/>
          </p:cNvSpPr>
          <p:nvPr>
            <p:ph type="ctrTitle"/>
          </p:nvPr>
        </p:nvSpPr>
        <p:spPr>
          <a:xfrm>
            <a:off x="813175" y="2541806"/>
            <a:ext cx="11019161" cy="1947460"/>
          </a:xfrm>
        </p:spPr>
        <p:txBody>
          <a:bodyPr>
            <a:normAutofit/>
          </a:bodyPr>
          <a:lstStyle/>
          <a:p>
            <a:r>
              <a:rPr lang="en-US" sz="5400" dirty="0"/>
              <a:t>Recent RHIC Runs </a:t>
            </a:r>
          </a:p>
        </p:txBody>
      </p:sp>
      <p:sp>
        <p:nvSpPr>
          <p:cNvPr id="5" name="TextBox 4">
            <a:extLst>
              <a:ext uri="{FF2B5EF4-FFF2-40B4-BE49-F238E27FC236}">
                <a16:creationId xmlns:a16="http://schemas.microsoft.com/office/drawing/2014/main" id="{19DE3704-144E-BA71-30D0-47EE782C2736}"/>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8029489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077A22B-474D-E11E-30FE-FB75C7078E8C}"/>
              </a:ext>
            </a:extLst>
          </p:cNvPr>
          <p:cNvSpPr>
            <a:spLocks noGrp="1"/>
          </p:cNvSpPr>
          <p:nvPr>
            <p:ph type="sldNum" sz="quarter" idx="4"/>
          </p:nvPr>
        </p:nvSpPr>
        <p:spPr/>
        <p:txBody>
          <a:bodyPr/>
          <a:lstStyle/>
          <a:p>
            <a:fld id="{933A556B-7C63-244D-9B7C-B0EA8042B330}" type="slidenum">
              <a:rPr lang="en-US" smtClean="0"/>
              <a:pPr/>
              <a:t>27</a:t>
            </a:fld>
            <a:endParaRPr lang="en-US" sz="1000"/>
          </a:p>
        </p:txBody>
      </p:sp>
      <p:sp>
        <p:nvSpPr>
          <p:cNvPr id="3" name="TextBox 2">
            <a:extLst>
              <a:ext uri="{FF2B5EF4-FFF2-40B4-BE49-F238E27FC236}">
                <a16:creationId xmlns:a16="http://schemas.microsoft.com/office/drawing/2014/main" id="{33199252-8918-4B1A-31B9-2C8C772F6019}"/>
              </a:ext>
            </a:extLst>
          </p:cNvPr>
          <p:cNvSpPr txBox="1"/>
          <p:nvPr/>
        </p:nvSpPr>
        <p:spPr>
          <a:xfrm>
            <a:off x="289560" y="40640"/>
            <a:ext cx="10306026" cy="584775"/>
          </a:xfrm>
          <a:prstGeom prst="rect">
            <a:avLst/>
          </a:prstGeom>
          <a:noFill/>
        </p:spPr>
        <p:txBody>
          <a:bodyPr wrap="none" rtlCol="0">
            <a:spAutoFit/>
          </a:bodyPr>
          <a:lstStyle/>
          <a:p>
            <a:r>
              <a:rPr lang="en-US" sz="3200">
                <a:latin typeface="Helvetica" panose="020B0604020202020204" pitchFamily="34" charset="0"/>
                <a:cs typeface="Helvetica" panose="020B0604020202020204" pitchFamily="34" charset="0"/>
              </a:rPr>
              <a:t>Run18 – Isobar Runs,</a:t>
            </a:r>
            <a:r>
              <a:rPr lang="en-US" sz="3200" baseline="30000">
                <a:latin typeface="Helvetica" panose="020B0604020202020204" pitchFamily="34" charset="0"/>
                <a:cs typeface="Helvetica" panose="020B0604020202020204" pitchFamily="34" charset="0"/>
              </a:rPr>
              <a:t>96</a:t>
            </a:r>
            <a:r>
              <a:rPr lang="en-US" sz="3200">
                <a:latin typeface="Helvetica" panose="020B0604020202020204" pitchFamily="34" charset="0"/>
                <a:cs typeface="Helvetica" panose="020B0604020202020204" pitchFamily="34" charset="0"/>
              </a:rPr>
              <a:t>Zr</a:t>
            </a:r>
            <a:r>
              <a:rPr lang="en-US" sz="3200" baseline="30000">
                <a:latin typeface="Helvetica" panose="020B0604020202020204" pitchFamily="34" charset="0"/>
                <a:cs typeface="Helvetica" panose="020B0604020202020204" pitchFamily="34" charset="0"/>
              </a:rPr>
              <a:t>40+ </a:t>
            </a:r>
            <a:r>
              <a:rPr lang="en-US" sz="3200">
                <a:latin typeface="Helvetica" panose="020B0604020202020204" pitchFamily="34" charset="0"/>
                <a:cs typeface="Helvetica" panose="020B0604020202020204" pitchFamily="34" charset="0"/>
              </a:rPr>
              <a:t>+ </a:t>
            </a:r>
            <a:r>
              <a:rPr lang="en-US" sz="3200" baseline="30000">
                <a:latin typeface="Helvetica" panose="020B0604020202020204" pitchFamily="34" charset="0"/>
                <a:cs typeface="Helvetica" panose="020B0604020202020204" pitchFamily="34" charset="0"/>
              </a:rPr>
              <a:t>96</a:t>
            </a:r>
            <a:r>
              <a:rPr lang="en-US" sz="3200">
                <a:latin typeface="Helvetica" panose="020B0604020202020204" pitchFamily="34" charset="0"/>
                <a:cs typeface="Helvetica" panose="020B0604020202020204" pitchFamily="34" charset="0"/>
              </a:rPr>
              <a:t>Zr</a:t>
            </a:r>
            <a:r>
              <a:rPr lang="en-US" sz="3200" baseline="30000">
                <a:latin typeface="Helvetica" panose="020B0604020202020204" pitchFamily="34" charset="0"/>
                <a:cs typeface="Helvetica" panose="020B0604020202020204" pitchFamily="34" charset="0"/>
              </a:rPr>
              <a:t>40+ </a:t>
            </a:r>
            <a:r>
              <a:rPr lang="en-US" sz="3200">
                <a:latin typeface="Helvetica" panose="020B0604020202020204" pitchFamily="34" charset="0"/>
                <a:cs typeface="Helvetica" panose="020B0604020202020204" pitchFamily="34" charset="0"/>
              </a:rPr>
              <a:t>/ </a:t>
            </a:r>
            <a:r>
              <a:rPr lang="en-US" sz="3200" baseline="30000">
                <a:latin typeface="Helvetica" panose="020B0604020202020204" pitchFamily="34" charset="0"/>
                <a:cs typeface="Helvetica" panose="020B0604020202020204" pitchFamily="34" charset="0"/>
              </a:rPr>
              <a:t>96</a:t>
            </a:r>
            <a:r>
              <a:rPr lang="en-US" sz="3200">
                <a:latin typeface="Helvetica" panose="020B0604020202020204" pitchFamily="34" charset="0"/>
                <a:cs typeface="Helvetica" panose="020B0604020202020204" pitchFamily="34" charset="0"/>
              </a:rPr>
              <a:t>Ru</a:t>
            </a:r>
            <a:r>
              <a:rPr lang="en-US" sz="3200" baseline="30000">
                <a:latin typeface="Helvetica" panose="020B0604020202020204" pitchFamily="34" charset="0"/>
                <a:cs typeface="Helvetica" panose="020B0604020202020204" pitchFamily="34" charset="0"/>
              </a:rPr>
              <a:t>44+ </a:t>
            </a:r>
            <a:r>
              <a:rPr lang="en-US" sz="3200">
                <a:latin typeface="Helvetica" panose="020B0604020202020204" pitchFamily="34" charset="0"/>
                <a:cs typeface="Helvetica" panose="020B0604020202020204" pitchFamily="34" charset="0"/>
              </a:rPr>
              <a:t>+ </a:t>
            </a:r>
            <a:r>
              <a:rPr lang="en-US" sz="3200" baseline="30000">
                <a:latin typeface="Helvetica" panose="020B0604020202020204" pitchFamily="34" charset="0"/>
                <a:cs typeface="Helvetica" panose="020B0604020202020204" pitchFamily="34" charset="0"/>
              </a:rPr>
              <a:t>96</a:t>
            </a:r>
            <a:r>
              <a:rPr lang="en-US" sz="3200">
                <a:latin typeface="Helvetica" panose="020B0604020202020204" pitchFamily="34" charset="0"/>
                <a:cs typeface="Helvetica" panose="020B0604020202020204" pitchFamily="34" charset="0"/>
              </a:rPr>
              <a:t>Ru</a:t>
            </a:r>
            <a:r>
              <a:rPr lang="en-US" sz="3200" baseline="30000">
                <a:latin typeface="Helvetica" panose="020B0604020202020204" pitchFamily="34" charset="0"/>
                <a:cs typeface="Helvetica" panose="020B0604020202020204" pitchFamily="34" charset="0"/>
              </a:rPr>
              <a:t>44+ </a:t>
            </a:r>
            <a:endParaRPr lang="en-US" sz="3200">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05CE3912-0452-5E70-48E7-E2AE0279E90C}"/>
              </a:ext>
            </a:extLst>
          </p:cNvPr>
          <p:cNvSpPr txBox="1"/>
          <p:nvPr/>
        </p:nvSpPr>
        <p:spPr>
          <a:xfrm>
            <a:off x="10622422" y="138201"/>
            <a:ext cx="1428596" cy="369332"/>
          </a:xfrm>
          <a:prstGeom prst="rect">
            <a:avLst/>
          </a:prstGeom>
          <a:noFill/>
        </p:spPr>
        <p:txBody>
          <a:bodyPr wrap="none" rtlCol="0">
            <a:spAutoFit/>
          </a:bodyPr>
          <a:lstStyle/>
          <a:p>
            <a:r>
              <a:rPr lang="en-US">
                <a:latin typeface="Helvetica" panose="020B0604020202020204" pitchFamily="34" charset="0"/>
                <a:cs typeface="Helvetica" panose="020B0604020202020204" pitchFamily="34" charset="0"/>
              </a:rPr>
              <a:t>RC: G. Marr</a:t>
            </a:r>
          </a:p>
        </p:txBody>
      </p:sp>
      <p:sp>
        <p:nvSpPr>
          <p:cNvPr id="17" name="TextBox 16">
            <a:extLst>
              <a:ext uri="{FF2B5EF4-FFF2-40B4-BE49-F238E27FC236}">
                <a16:creationId xmlns:a16="http://schemas.microsoft.com/office/drawing/2014/main" id="{3826FAC3-1427-07E0-4316-F3B7889D82DE}"/>
              </a:ext>
            </a:extLst>
          </p:cNvPr>
          <p:cNvSpPr txBox="1"/>
          <p:nvPr/>
        </p:nvSpPr>
        <p:spPr>
          <a:xfrm>
            <a:off x="6512367" y="606229"/>
            <a:ext cx="5435943" cy="369332"/>
          </a:xfrm>
          <a:prstGeom prst="rect">
            <a:avLst/>
          </a:prstGeom>
          <a:solidFill>
            <a:schemeClr val="bg1"/>
          </a:solidFill>
        </p:spPr>
        <p:txBody>
          <a:bodyPr wrap="square" rtlCol="0">
            <a:spAutoFit/>
          </a:bodyPr>
          <a:lstStyle/>
          <a:p>
            <a:r>
              <a:rPr lang="en-US"/>
              <a:t>Store-by-store species changes, luminosity-leveled</a:t>
            </a:r>
          </a:p>
        </p:txBody>
      </p:sp>
      <p:pic>
        <p:nvPicPr>
          <p:cNvPr id="19" name="Picture 18">
            <a:extLst>
              <a:ext uri="{FF2B5EF4-FFF2-40B4-BE49-F238E27FC236}">
                <a16:creationId xmlns:a16="http://schemas.microsoft.com/office/drawing/2014/main" id="{5A5C4C91-7AFA-D911-4E08-BCFF431995E0}"/>
              </a:ext>
            </a:extLst>
          </p:cNvPr>
          <p:cNvPicPr>
            <a:picLocks noChangeAspect="1"/>
          </p:cNvPicPr>
          <p:nvPr/>
        </p:nvPicPr>
        <p:blipFill>
          <a:blip r:embed="rId3"/>
          <a:stretch>
            <a:fillRect/>
          </a:stretch>
        </p:blipFill>
        <p:spPr>
          <a:xfrm>
            <a:off x="6512367" y="999719"/>
            <a:ext cx="5435942" cy="1915657"/>
          </a:xfrm>
          <a:prstGeom prst="rect">
            <a:avLst/>
          </a:prstGeom>
          <a:ln w="19050">
            <a:solidFill>
              <a:schemeClr val="tx1"/>
            </a:solidFill>
          </a:ln>
        </p:spPr>
      </p:pic>
      <p:sp>
        <p:nvSpPr>
          <p:cNvPr id="22" name="TextBox 21">
            <a:extLst>
              <a:ext uri="{FF2B5EF4-FFF2-40B4-BE49-F238E27FC236}">
                <a16:creationId xmlns:a16="http://schemas.microsoft.com/office/drawing/2014/main" id="{C4494868-304E-26A3-6346-21D90E109368}"/>
              </a:ext>
            </a:extLst>
          </p:cNvPr>
          <p:cNvSpPr txBox="1"/>
          <p:nvPr/>
        </p:nvSpPr>
        <p:spPr>
          <a:xfrm>
            <a:off x="8696961" y="2909918"/>
            <a:ext cx="1051559" cy="369332"/>
          </a:xfrm>
          <a:prstGeom prst="rect">
            <a:avLst/>
          </a:prstGeom>
          <a:noFill/>
        </p:spPr>
        <p:txBody>
          <a:bodyPr wrap="square" rtlCol="0">
            <a:spAutoFit/>
          </a:bodyPr>
          <a:lstStyle/>
          <a:p>
            <a:r>
              <a:rPr lang="en-US"/>
              <a:t>1 week</a:t>
            </a:r>
          </a:p>
        </p:txBody>
      </p:sp>
      <p:sp>
        <p:nvSpPr>
          <p:cNvPr id="25" name="TextBox 24">
            <a:extLst>
              <a:ext uri="{FF2B5EF4-FFF2-40B4-BE49-F238E27FC236}">
                <a16:creationId xmlns:a16="http://schemas.microsoft.com/office/drawing/2014/main" id="{00AD8D34-C197-7B0F-FEF1-F4BB97DED999}"/>
              </a:ext>
            </a:extLst>
          </p:cNvPr>
          <p:cNvSpPr txBox="1"/>
          <p:nvPr/>
        </p:nvSpPr>
        <p:spPr>
          <a:xfrm rot="16200000">
            <a:off x="5058755" y="1682985"/>
            <a:ext cx="2384882" cy="369332"/>
          </a:xfrm>
          <a:prstGeom prst="rect">
            <a:avLst/>
          </a:prstGeom>
          <a:noFill/>
        </p:spPr>
        <p:txBody>
          <a:bodyPr wrap="square" rtlCol="0">
            <a:spAutoFit/>
          </a:bodyPr>
          <a:lstStyle/>
          <a:p>
            <a:r>
              <a:rPr lang="en-US"/>
              <a:t>ZDC </a:t>
            </a:r>
            <a:r>
              <a:rPr lang="en-US" err="1"/>
              <a:t>cndc</a:t>
            </a:r>
            <a:r>
              <a:rPr lang="en-US"/>
              <a:t> rate [kHz]</a:t>
            </a:r>
          </a:p>
        </p:txBody>
      </p:sp>
      <p:pic>
        <p:nvPicPr>
          <p:cNvPr id="27" name="Picture 26">
            <a:extLst>
              <a:ext uri="{FF2B5EF4-FFF2-40B4-BE49-F238E27FC236}">
                <a16:creationId xmlns:a16="http://schemas.microsoft.com/office/drawing/2014/main" id="{BB8E0875-C635-08C8-7B62-87E8EC82F45A}"/>
              </a:ext>
            </a:extLst>
          </p:cNvPr>
          <p:cNvPicPr>
            <a:picLocks noChangeAspect="1"/>
          </p:cNvPicPr>
          <p:nvPr/>
        </p:nvPicPr>
        <p:blipFill>
          <a:blip r:embed="rId4"/>
          <a:stretch>
            <a:fillRect/>
          </a:stretch>
        </p:blipFill>
        <p:spPr>
          <a:xfrm>
            <a:off x="2457457" y="742324"/>
            <a:ext cx="2859502" cy="2168905"/>
          </a:xfrm>
          <a:prstGeom prst="rect">
            <a:avLst/>
          </a:prstGeom>
          <a:ln w="19050">
            <a:solidFill>
              <a:schemeClr val="tx1"/>
            </a:solidFill>
          </a:ln>
        </p:spPr>
      </p:pic>
      <p:sp>
        <p:nvSpPr>
          <p:cNvPr id="35" name="TextBox 34">
            <a:extLst>
              <a:ext uri="{FF2B5EF4-FFF2-40B4-BE49-F238E27FC236}">
                <a16:creationId xmlns:a16="http://schemas.microsoft.com/office/drawing/2014/main" id="{3107A692-46F5-C86F-9DB4-B6A0E0BA81AE}"/>
              </a:ext>
            </a:extLst>
          </p:cNvPr>
          <p:cNvSpPr txBox="1"/>
          <p:nvPr/>
        </p:nvSpPr>
        <p:spPr>
          <a:xfrm>
            <a:off x="2754333" y="2336800"/>
            <a:ext cx="2057400" cy="523220"/>
          </a:xfrm>
          <a:prstGeom prst="rect">
            <a:avLst/>
          </a:prstGeom>
          <a:solidFill>
            <a:schemeClr val="bg1"/>
          </a:solidFill>
        </p:spPr>
        <p:txBody>
          <a:bodyPr wrap="square" rtlCol="0">
            <a:spAutoFit/>
          </a:bodyPr>
          <a:lstStyle/>
          <a:p>
            <a:r>
              <a:rPr lang="en-US" sz="1400"/>
              <a:t>ZrO</a:t>
            </a:r>
            <a:r>
              <a:rPr lang="en-US" sz="1400" baseline="-25000"/>
              <a:t>2</a:t>
            </a:r>
            <a:r>
              <a:rPr lang="en-US" sz="1400"/>
              <a:t> during sintering at RIKEN (Japan)</a:t>
            </a:r>
          </a:p>
        </p:txBody>
      </p:sp>
      <p:pic>
        <p:nvPicPr>
          <p:cNvPr id="37" name="Picture 36">
            <a:extLst>
              <a:ext uri="{FF2B5EF4-FFF2-40B4-BE49-F238E27FC236}">
                <a16:creationId xmlns:a16="http://schemas.microsoft.com/office/drawing/2014/main" id="{2D2D95DC-84C8-99EF-1C2F-EA65A1DC91C9}"/>
              </a:ext>
            </a:extLst>
          </p:cNvPr>
          <p:cNvPicPr>
            <a:picLocks noChangeAspect="1"/>
          </p:cNvPicPr>
          <p:nvPr/>
        </p:nvPicPr>
        <p:blipFill>
          <a:blip r:embed="rId5"/>
          <a:stretch>
            <a:fillRect/>
          </a:stretch>
        </p:blipFill>
        <p:spPr>
          <a:xfrm>
            <a:off x="1717907" y="2973343"/>
            <a:ext cx="1799572" cy="2672980"/>
          </a:xfrm>
          <a:prstGeom prst="rect">
            <a:avLst/>
          </a:prstGeom>
          <a:ln>
            <a:solidFill>
              <a:schemeClr val="tx1"/>
            </a:solidFill>
          </a:ln>
        </p:spPr>
      </p:pic>
      <p:pic>
        <p:nvPicPr>
          <p:cNvPr id="38" name="Picture 2" descr="500 milligrams of the rare isotope ruthenium-96">
            <a:extLst>
              <a:ext uri="{FF2B5EF4-FFF2-40B4-BE49-F238E27FC236}">
                <a16:creationId xmlns:a16="http://schemas.microsoft.com/office/drawing/2014/main" id="{82EFB9FF-5FA0-B0CE-B73E-BDDEF52890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93984" y="2973343"/>
            <a:ext cx="1700312" cy="2672980"/>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sp>
        <p:nvSpPr>
          <p:cNvPr id="39" name="TextBox 38">
            <a:extLst>
              <a:ext uri="{FF2B5EF4-FFF2-40B4-BE49-F238E27FC236}">
                <a16:creationId xmlns:a16="http://schemas.microsoft.com/office/drawing/2014/main" id="{0C5E91A0-5CD8-5961-4356-FF1CB3AF3A6F}"/>
              </a:ext>
            </a:extLst>
          </p:cNvPr>
          <p:cNvSpPr txBox="1"/>
          <p:nvPr/>
        </p:nvSpPr>
        <p:spPr>
          <a:xfrm>
            <a:off x="1748337" y="4838616"/>
            <a:ext cx="1282803" cy="738664"/>
          </a:xfrm>
          <a:prstGeom prst="rect">
            <a:avLst/>
          </a:prstGeom>
          <a:solidFill>
            <a:schemeClr val="bg1"/>
          </a:solidFill>
          <a:ln>
            <a:solidFill>
              <a:schemeClr val="tx1"/>
            </a:solidFill>
          </a:ln>
        </p:spPr>
        <p:txBody>
          <a:bodyPr wrap="square" rtlCol="0">
            <a:spAutoFit/>
          </a:bodyPr>
          <a:lstStyle/>
          <a:p>
            <a:r>
              <a:rPr lang="en-US" sz="1400"/>
              <a:t>Separation of Ru isotopes at ORNL</a:t>
            </a:r>
          </a:p>
        </p:txBody>
      </p:sp>
      <p:pic>
        <p:nvPicPr>
          <p:cNvPr id="41" name="Picture 40">
            <a:extLst>
              <a:ext uri="{FF2B5EF4-FFF2-40B4-BE49-F238E27FC236}">
                <a16:creationId xmlns:a16="http://schemas.microsoft.com/office/drawing/2014/main" id="{29E040EB-89C2-786D-BACD-C2B718FCD1D9}"/>
              </a:ext>
            </a:extLst>
          </p:cNvPr>
          <p:cNvPicPr>
            <a:picLocks noChangeAspect="1"/>
          </p:cNvPicPr>
          <p:nvPr/>
        </p:nvPicPr>
        <p:blipFill>
          <a:blip r:embed="rId7"/>
          <a:stretch>
            <a:fillRect/>
          </a:stretch>
        </p:blipFill>
        <p:spPr>
          <a:xfrm>
            <a:off x="7472811" y="3279250"/>
            <a:ext cx="3482479" cy="2341287"/>
          </a:xfrm>
          <a:prstGeom prst="rect">
            <a:avLst/>
          </a:prstGeom>
          <a:ln w="19050">
            <a:solidFill>
              <a:schemeClr val="tx1"/>
            </a:solidFill>
          </a:ln>
        </p:spPr>
      </p:pic>
      <p:cxnSp>
        <p:nvCxnSpPr>
          <p:cNvPr id="43" name="Straight Arrow Connector 42">
            <a:extLst>
              <a:ext uri="{FF2B5EF4-FFF2-40B4-BE49-F238E27FC236}">
                <a16:creationId xmlns:a16="http://schemas.microsoft.com/office/drawing/2014/main" id="{29FA2958-DC3B-C4FB-785F-F3F64FD1798B}"/>
              </a:ext>
            </a:extLst>
          </p:cNvPr>
          <p:cNvCxnSpPr>
            <a:cxnSpLocks/>
          </p:cNvCxnSpPr>
          <p:nvPr/>
        </p:nvCxnSpPr>
        <p:spPr>
          <a:xfrm>
            <a:off x="9784080" y="3094584"/>
            <a:ext cx="207389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B0853825-C7B8-ED11-FCFE-719BE062D091}"/>
              </a:ext>
            </a:extLst>
          </p:cNvPr>
          <p:cNvCxnSpPr>
            <a:cxnSpLocks/>
          </p:cNvCxnSpPr>
          <p:nvPr/>
        </p:nvCxnSpPr>
        <p:spPr>
          <a:xfrm flipH="1">
            <a:off x="6435862" y="3125064"/>
            <a:ext cx="2073898" cy="0"/>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5" name="TextBox 44">
            <a:extLst>
              <a:ext uri="{FF2B5EF4-FFF2-40B4-BE49-F238E27FC236}">
                <a16:creationId xmlns:a16="http://schemas.microsoft.com/office/drawing/2014/main" id="{9DC0EC89-3F62-C240-26EF-0AABDF7B0465}"/>
              </a:ext>
            </a:extLst>
          </p:cNvPr>
          <p:cNvSpPr txBox="1"/>
          <p:nvPr/>
        </p:nvSpPr>
        <p:spPr>
          <a:xfrm>
            <a:off x="269821" y="655806"/>
            <a:ext cx="1979285" cy="1754326"/>
          </a:xfrm>
          <a:prstGeom prst="rect">
            <a:avLst/>
          </a:prstGeom>
          <a:noFill/>
        </p:spPr>
        <p:txBody>
          <a:bodyPr wrap="square" rtlCol="0">
            <a:spAutoFit/>
          </a:bodyPr>
          <a:lstStyle/>
          <a:p>
            <a:r>
              <a:rPr lang="en-US"/>
              <a:t>Support from DOE, ORNL, and RIKEN for rare source material and target preparation</a:t>
            </a:r>
          </a:p>
        </p:txBody>
      </p:sp>
      <p:sp>
        <p:nvSpPr>
          <p:cNvPr id="6" name="Text Box 13">
            <a:extLst>
              <a:ext uri="{FF2B5EF4-FFF2-40B4-BE49-F238E27FC236}">
                <a16:creationId xmlns:a16="http://schemas.microsoft.com/office/drawing/2014/main" id="{FC923C01-8588-E9F4-C3DA-F1B868FF7433}"/>
              </a:ext>
            </a:extLst>
          </p:cNvPr>
          <p:cNvSpPr txBox="1">
            <a:spLocks noChangeArrowheads="1"/>
          </p:cNvSpPr>
          <p:nvPr/>
        </p:nvSpPr>
        <p:spPr bwMode="auto">
          <a:xfrm>
            <a:off x="3031140" y="5840202"/>
            <a:ext cx="6542628" cy="369332"/>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wrap="square">
            <a:spAutoFit/>
          </a:bodyPr>
          <a:ls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a:lstStyle>
          <a:p>
            <a:pPr eaLnBrk="1" hangingPunct="1">
              <a:spcBef>
                <a:spcPct val="0"/>
              </a:spcBef>
            </a:pPr>
            <a:r>
              <a:rPr lang="en-US" altLang="en-US">
                <a:latin typeface="Helvetica" panose="020B0604020202020204" pitchFamily="34" charset="0"/>
                <a:cs typeface="Helvetica" panose="020B0604020202020204" pitchFamily="34" charset="0"/>
              </a:rPr>
              <a:t>Testament to the flexibility and efficiency of </a:t>
            </a:r>
            <a:r>
              <a:rPr lang="en-US" altLang="en-US" sz="1800">
                <a:latin typeface="Helvetica" panose="020B0604020202020204" pitchFamily="34" charset="0"/>
                <a:cs typeface="Helvetica" panose="020B0604020202020204" pitchFamily="34" charset="0"/>
              </a:rPr>
              <a:t>collider operations.</a:t>
            </a:r>
          </a:p>
        </p:txBody>
      </p:sp>
      <p:sp>
        <p:nvSpPr>
          <p:cNvPr id="9" name="TextBox 8">
            <a:extLst>
              <a:ext uri="{FF2B5EF4-FFF2-40B4-BE49-F238E27FC236}">
                <a16:creationId xmlns:a16="http://schemas.microsoft.com/office/drawing/2014/main" id="{B2B3EB42-B8A4-9C30-FFE5-D63DFCB25FF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2590359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7B81B0-6097-80F7-2E90-666B0C299B7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CFBF93-85B0-DBA0-B606-704D4A5EE5D8}"/>
              </a:ext>
            </a:extLst>
          </p:cNvPr>
          <p:cNvSpPr>
            <a:spLocks noGrp="1"/>
          </p:cNvSpPr>
          <p:nvPr>
            <p:ph type="sldNum" sz="quarter" idx="4"/>
          </p:nvPr>
        </p:nvSpPr>
        <p:spPr/>
        <p:txBody>
          <a:bodyPr/>
          <a:lstStyle/>
          <a:p>
            <a:fld id="{933A556B-7C63-244D-9B7C-B0EA8042B330}" type="slidenum">
              <a:rPr lang="en-US" smtClean="0"/>
              <a:pPr/>
              <a:t>28</a:t>
            </a:fld>
            <a:endParaRPr lang="en-US" sz="1000"/>
          </a:p>
        </p:txBody>
      </p:sp>
      <p:sp>
        <p:nvSpPr>
          <p:cNvPr id="4" name="TextBox 3">
            <a:extLst>
              <a:ext uri="{FF2B5EF4-FFF2-40B4-BE49-F238E27FC236}">
                <a16:creationId xmlns:a16="http://schemas.microsoft.com/office/drawing/2014/main" id="{729B0917-0F9C-6F3D-FE31-4CE2FF5E981A}"/>
              </a:ext>
            </a:extLst>
          </p:cNvPr>
          <p:cNvSpPr txBox="1"/>
          <p:nvPr/>
        </p:nvSpPr>
        <p:spPr>
          <a:xfrm>
            <a:off x="206963" y="8348"/>
            <a:ext cx="8201284" cy="584775"/>
          </a:xfrm>
          <a:prstGeom prst="rect">
            <a:avLst/>
          </a:prstGeom>
          <a:noFill/>
        </p:spPr>
        <p:txBody>
          <a:bodyPr wrap="none" rtlCol="0">
            <a:spAutoFit/>
          </a:bodyPr>
          <a:lstStyle/>
          <a:p>
            <a:r>
              <a:rPr lang="en-US" sz="3200">
                <a:latin typeface="Helvetica" panose="020B0604020202020204" pitchFamily="34" charset="0"/>
                <a:cs typeface="Helvetica" panose="020B0604020202020204" pitchFamily="34" charset="0"/>
              </a:rPr>
              <a:t>Run18 – Run21 : Beam Energy Scan II era </a:t>
            </a:r>
          </a:p>
        </p:txBody>
      </p:sp>
      <p:pic>
        <p:nvPicPr>
          <p:cNvPr id="5" name="Picture 4">
            <a:extLst>
              <a:ext uri="{FF2B5EF4-FFF2-40B4-BE49-F238E27FC236}">
                <a16:creationId xmlns:a16="http://schemas.microsoft.com/office/drawing/2014/main" id="{3CBA113F-7F2D-89FA-E4C9-D3863E6379D3}"/>
              </a:ext>
            </a:extLst>
          </p:cNvPr>
          <p:cNvPicPr>
            <a:picLocks noChangeAspect="1"/>
          </p:cNvPicPr>
          <p:nvPr/>
        </p:nvPicPr>
        <p:blipFill>
          <a:blip r:embed="rId2"/>
          <a:stretch>
            <a:fillRect/>
          </a:stretch>
        </p:blipFill>
        <p:spPr>
          <a:xfrm>
            <a:off x="347903" y="1092712"/>
            <a:ext cx="9372170" cy="4898383"/>
          </a:xfrm>
          <a:prstGeom prst="rect">
            <a:avLst/>
          </a:prstGeom>
        </p:spPr>
      </p:pic>
      <p:sp>
        <p:nvSpPr>
          <p:cNvPr id="6" name="Rectangle 5">
            <a:extLst>
              <a:ext uri="{FF2B5EF4-FFF2-40B4-BE49-F238E27FC236}">
                <a16:creationId xmlns:a16="http://schemas.microsoft.com/office/drawing/2014/main" id="{23751E18-8A50-D3E8-2F61-4A582952FC04}"/>
              </a:ext>
            </a:extLst>
          </p:cNvPr>
          <p:cNvSpPr/>
          <p:nvPr/>
        </p:nvSpPr>
        <p:spPr>
          <a:xfrm>
            <a:off x="4476859" y="6050380"/>
            <a:ext cx="3352200" cy="369332"/>
          </a:xfrm>
          <a:prstGeom prst="rect">
            <a:avLst/>
          </a:prstGeom>
          <a:ln>
            <a:solidFill>
              <a:schemeClr val="tx1"/>
            </a:solidFill>
          </a:ln>
        </p:spPr>
        <p:txBody>
          <a:bodyPr wrap="none">
            <a:spAutoFit/>
          </a:bodyPr>
          <a:lstStyle/>
          <a:p>
            <a:r>
              <a:rPr lang="en-US" dirty="0">
                <a:latin typeface="Helvetica" panose="020B0604020202020204" pitchFamily="34" charset="0"/>
                <a:cs typeface="Helvetica" panose="020B0604020202020204" pitchFamily="34" charset="0"/>
              </a:rPr>
              <a:t>all goals achieved or exceeded</a:t>
            </a:r>
          </a:p>
        </p:txBody>
      </p:sp>
      <p:sp>
        <p:nvSpPr>
          <p:cNvPr id="7" name="Rectangle 6">
            <a:extLst>
              <a:ext uri="{FF2B5EF4-FFF2-40B4-BE49-F238E27FC236}">
                <a16:creationId xmlns:a16="http://schemas.microsoft.com/office/drawing/2014/main" id="{FB8E236D-6302-83E5-0CBC-D96465E28025}"/>
              </a:ext>
            </a:extLst>
          </p:cNvPr>
          <p:cNvSpPr/>
          <p:nvPr/>
        </p:nvSpPr>
        <p:spPr>
          <a:xfrm>
            <a:off x="262255" y="769316"/>
            <a:ext cx="1992853" cy="369332"/>
          </a:xfrm>
          <a:prstGeom prst="rect">
            <a:avLst/>
          </a:prstGeom>
        </p:spPr>
        <p:txBody>
          <a:bodyPr wrap="none">
            <a:spAutoFit/>
          </a:bodyPr>
          <a:lstStyle/>
          <a:p>
            <a:r>
              <a:rPr lang="en-US">
                <a:latin typeface="Helvetica" panose="020B0604020202020204" pitchFamily="34" charset="0"/>
                <a:cs typeface="Helvetica" panose="020B0604020202020204" pitchFamily="34" charset="0"/>
              </a:rPr>
              <a:t>BESII scoreboard</a:t>
            </a:r>
          </a:p>
        </p:txBody>
      </p:sp>
      <p:sp>
        <p:nvSpPr>
          <p:cNvPr id="8" name="TextBox 7">
            <a:extLst>
              <a:ext uri="{FF2B5EF4-FFF2-40B4-BE49-F238E27FC236}">
                <a16:creationId xmlns:a16="http://schemas.microsoft.com/office/drawing/2014/main" id="{1D090614-EC50-7E08-6F0B-13BBC9A243C0}"/>
              </a:ext>
            </a:extLst>
          </p:cNvPr>
          <p:cNvSpPr txBox="1"/>
          <p:nvPr/>
        </p:nvSpPr>
        <p:spPr>
          <a:xfrm>
            <a:off x="8210746" y="43296"/>
            <a:ext cx="4064565" cy="1200329"/>
          </a:xfrm>
          <a:prstGeom prst="rect">
            <a:avLst/>
          </a:prstGeom>
          <a:noFill/>
        </p:spPr>
        <p:txBody>
          <a:bodyPr wrap="square" rtlCol="0">
            <a:spAutoFit/>
          </a:bodyPr>
          <a:lstStyle/>
          <a:p>
            <a:r>
              <a:rPr lang="en-US" sz="1400">
                <a:latin typeface="Helvetica" panose="020B0604020202020204" pitchFamily="34" charset="0"/>
                <a:cs typeface="Helvetica" panose="020B0604020202020204" pitchFamily="34" charset="0"/>
              </a:rPr>
              <a:t>RC: C. Liu</a:t>
            </a:r>
          </a:p>
          <a:p>
            <a:r>
              <a:rPr lang="en-US" sz="1400" err="1">
                <a:latin typeface="Helvetica" panose="020B0604020202020204" pitchFamily="34" charset="0"/>
                <a:cs typeface="Helvetica" panose="020B0604020202020204" pitchFamily="34" charset="0"/>
              </a:rPr>
              <a:t>LEReC</a:t>
            </a:r>
            <a:r>
              <a:rPr lang="en-US" sz="1400">
                <a:latin typeface="Helvetica" panose="020B0604020202020204" pitchFamily="34" charset="0"/>
                <a:cs typeface="Helvetica" panose="020B0604020202020204" pitchFamily="34" charset="0"/>
              </a:rPr>
              <a:t>:  A. Fedotov (PI), D. Kayran (beam </a:t>
            </a:r>
          </a:p>
          <a:p>
            <a:r>
              <a:rPr lang="en-US" sz="1400">
                <a:latin typeface="Helvetica" panose="020B0604020202020204" pitchFamily="34" charset="0"/>
                <a:cs typeface="Helvetica" panose="020B0604020202020204" pitchFamily="34" charset="0"/>
              </a:rPr>
              <a:t>    commissioning), S. Seletskiy (cooling com-  </a:t>
            </a:r>
          </a:p>
          <a:p>
            <a:r>
              <a:rPr lang="en-US" sz="1400">
                <a:latin typeface="Helvetica" panose="020B0604020202020204" pitchFamily="34" charset="0"/>
                <a:cs typeface="Helvetica" panose="020B0604020202020204" pitchFamily="34" charset="0"/>
              </a:rPr>
              <a:t>    missioning/MPS), X. Gu (gun commissioning) </a:t>
            </a:r>
          </a:p>
          <a:p>
            <a:r>
              <a:rPr lang="en-US" sz="1600">
                <a:latin typeface="Helvetica" panose="020B0604020202020204" pitchFamily="34" charset="0"/>
                <a:cs typeface="Helvetica" panose="020B0604020202020204" pitchFamily="34" charset="0"/>
              </a:rPr>
              <a:t>     </a:t>
            </a:r>
          </a:p>
        </p:txBody>
      </p:sp>
      <p:sp>
        <p:nvSpPr>
          <p:cNvPr id="9" name="Rectangle 8">
            <a:extLst>
              <a:ext uri="{FF2B5EF4-FFF2-40B4-BE49-F238E27FC236}">
                <a16:creationId xmlns:a16="http://schemas.microsoft.com/office/drawing/2014/main" id="{FCFD01D8-8286-82AF-AFB8-414E87478F18}"/>
              </a:ext>
            </a:extLst>
          </p:cNvPr>
          <p:cNvSpPr/>
          <p:nvPr/>
        </p:nvSpPr>
        <p:spPr>
          <a:xfrm>
            <a:off x="9719209" y="1712621"/>
            <a:ext cx="2556967" cy="353943"/>
          </a:xfrm>
          <a:prstGeom prst="rect">
            <a:avLst/>
          </a:prstGeom>
        </p:spPr>
        <p:txBody>
          <a:bodyPr wrap="square">
            <a:spAutoFit/>
          </a:bodyPr>
          <a:lstStyle/>
          <a:p>
            <a:r>
              <a:rPr lang="en-US" sz="1700" err="1">
                <a:latin typeface="Helvetica" panose="020B0604020202020204" pitchFamily="34" charset="0"/>
                <a:cs typeface="Helvetica" panose="020B0604020202020204" pitchFamily="34" charset="0"/>
              </a:rPr>
              <a:t>LEReC</a:t>
            </a:r>
            <a:r>
              <a:rPr lang="en-US" sz="1700">
                <a:latin typeface="Helvetica" panose="020B0604020202020204" pitchFamily="34" charset="0"/>
                <a:cs typeface="Helvetica" panose="020B0604020202020204" pitchFamily="34" charset="0"/>
              </a:rPr>
              <a:t> commissioning</a:t>
            </a:r>
          </a:p>
        </p:txBody>
      </p:sp>
      <p:sp>
        <p:nvSpPr>
          <p:cNvPr id="12" name="Rectangle 11">
            <a:extLst>
              <a:ext uri="{FF2B5EF4-FFF2-40B4-BE49-F238E27FC236}">
                <a16:creationId xmlns:a16="http://schemas.microsoft.com/office/drawing/2014/main" id="{5457F33E-7131-A345-D93A-C976CF393D41}"/>
              </a:ext>
            </a:extLst>
          </p:cNvPr>
          <p:cNvSpPr/>
          <p:nvPr/>
        </p:nvSpPr>
        <p:spPr>
          <a:xfrm>
            <a:off x="9719209" y="2846870"/>
            <a:ext cx="2328367" cy="353943"/>
          </a:xfrm>
          <a:prstGeom prst="rect">
            <a:avLst/>
          </a:prstGeom>
        </p:spPr>
        <p:txBody>
          <a:bodyPr wrap="square">
            <a:spAutoFit/>
          </a:bodyPr>
          <a:lstStyle/>
          <a:p>
            <a:r>
              <a:rPr lang="en-US" sz="1700">
                <a:latin typeface="Helvetica" panose="020B0604020202020204" pitchFamily="34" charset="0"/>
                <a:cs typeface="Helvetica" panose="020B0604020202020204" pitchFamily="34" charset="0"/>
              </a:rPr>
              <a:t>with </a:t>
            </a:r>
            <a:r>
              <a:rPr lang="en-US" sz="1700" err="1">
                <a:latin typeface="Helvetica" panose="020B0604020202020204" pitchFamily="34" charset="0"/>
                <a:cs typeface="Helvetica" panose="020B0604020202020204" pitchFamily="34" charset="0"/>
              </a:rPr>
              <a:t>LEReC</a:t>
            </a:r>
            <a:endParaRPr lang="en-US" sz="1700">
              <a:latin typeface="Helvetica" panose="020B0604020202020204" pitchFamily="34" charset="0"/>
              <a:cs typeface="Helvetica" panose="020B0604020202020204" pitchFamily="34" charset="0"/>
            </a:endParaRPr>
          </a:p>
        </p:txBody>
      </p:sp>
      <p:sp>
        <p:nvSpPr>
          <p:cNvPr id="18" name="Rectangle 17">
            <a:extLst>
              <a:ext uri="{FF2B5EF4-FFF2-40B4-BE49-F238E27FC236}">
                <a16:creationId xmlns:a16="http://schemas.microsoft.com/office/drawing/2014/main" id="{B94CF6D1-E3A4-D6B9-EDDC-432C515AA17A}"/>
              </a:ext>
            </a:extLst>
          </p:cNvPr>
          <p:cNvSpPr/>
          <p:nvPr/>
        </p:nvSpPr>
        <p:spPr>
          <a:xfrm>
            <a:off x="9766617" y="5565497"/>
            <a:ext cx="2328367" cy="353943"/>
          </a:xfrm>
          <a:prstGeom prst="rect">
            <a:avLst/>
          </a:prstGeom>
        </p:spPr>
        <p:txBody>
          <a:bodyPr wrap="square">
            <a:spAutoFit/>
          </a:bodyPr>
          <a:lstStyle/>
          <a:p>
            <a:r>
              <a:rPr lang="en-US" sz="1700">
                <a:latin typeface="Helvetica" panose="020B0604020202020204" pitchFamily="34" charset="0"/>
                <a:cs typeface="Helvetica" panose="020B0604020202020204" pitchFamily="34" charset="0"/>
              </a:rPr>
              <a:t>with </a:t>
            </a:r>
            <a:r>
              <a:rPr lang="en-US" sz="1700" err="1">
                <a:latin typeface="Helvetica" panose="020B0604020202020204" pitchFamily="34" charset="0"/>
                <a:cs typeface="Helvetica" panose="020B0604020202020204" pitchFamily="34" charset="0"/>
              </a:rPr>
              <a:t>LEReC</a:t>
            </a:r>
            <a:endParaRPr lang="en-US" sz="1700">
              <a:latin typeface="Helvetica" panose="020B0604020202020204" pitchFamily="34" charset="0"/>
              <a:cs typeface="Helvetica" panose="020B0604020202020204" pitchFamily="34" charset="0"/>
            </a:endParaRPr>
          </a:p>
        </p:txBody>
      </p:sp>
      <p:sp>
        <p:nvSpPr>
          <p:cNvPr id="13" name="TextBox 12">
            <a:extLst>
              <a:ext uri="{FF2B5EF4-FFF2-40B4-BE49-F238E27FC236}">
                <a16:creationId xmlns:a16="http://schemas.microsoft.com/office/drawing/2014/main" id="{F47D0150-A3C4-40FF-47CE-081A459E0FD7}"/>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56105815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35B57EE-8B52-4CC6-96A5-9A27108DC0B9}"/>
              </a:ext>
            </a:extLst>
          </p:cNvPr>
          <p:cNvSpPr txBox="1"/>
          <p:nvPr/>
        </p:nvSpPr>
        <p:spPr>
          <a:xfrm>
            <a:off x="269822" y="655806"/>
            <a:ext cx="1415394" cy="1200329"/>
          </a:xfrm>
          <a:prstGeom prst="rect">
            <a:avLst/>
          </a:prstGeom>
          <a:noFill/>
        </p:spPr>
        <p:txBody>
          <a:bodyPr wrap="square" rtlCol="0">
            <a:spAutoFit/>
          </a:bodyPr>
          <a:lstStyle/>
          <a:p>
            <a:r>
              <a:rPr lang="en-US"/>
              <a:t>STAR forward detector upgrade </a:t>
            </a:r>
          </a:p>
        </p:txBody>
      </p:sp>
      <p:pic>
        <p:nvPicPr>
          <p:cNvPr id="25" name="Picture 24">
            <a:extLst>
              <a:ext uri="{FF2B5EF4-FFF2-40B4-BE49-F238E27FC236}">
                <a16:creationId xmlns:a16="http://schemas.microsoft.com/office/drawing/2014/main" id="{D19BACF7-65E3-4497-882E-62050618EA90}"/>
              </a:ext>
            </a:extLst>
          </p:cNvPr>
          <p:cNvPicPr>
            <a:picLocks noChangeAspect="1"/>
          </p:cNvPicPr>
          <p:nvPr/>
        </p:nvPicPr>
        <p:blipFill>
          <a:blip r:embed="rId3"/>
          <a:stretch>
            <a:fillRect/>
          </a:stretch>
        </p:blipFill>
        <p:spPr>
          <a:xfrm>
            <a:off x="8906732" y="760978"/>
            <a:ext cx="3124834" cy="263087"/>
          </a:xfrm>
          <a:prstGeom prst="rect">
            <a:avLst/>
          </a:prstGeom>
        </p:spPr>
      </p:pic>
      <p:pic>
        <p:nvPicPr>
          <p:cNvPr id="9" name="Picture 8">
            <a:extLst>
              <a:ext uri="{FF2B5EF4-FFF2-40B4-BE49-F238E27FC236}">
                <a16:creationId xmlns:a16="http://schemas.microsoft.com/office/drawing/2014/main" id="{F6014D57-1EAE-418F-BB1D-3B25C93A4A6F}"/>
              </a:ext>
            </a:extLst>
          </p:cNvPr>
          <p:cNvPicPr>
            <a:picLocks noChangeAspect="1"/>
          </p:cNvPicPr>
          <p:nvPr/>
        </p:nvPicPr>
        <p:blipFill>
          <a:blip r:embed="rId4"/>
          <a:stretch>
            <a:fillRect/>
          </a:stretch>
        </p:blipFill>
        <p:spPr>
          <a:xfrm>
            <a:off x="8722756" y="3321705"/>
            <a:ext cx="3420659" cy="2186979"/>
          </a:xfrm>
          <a:prstGeom prst="rect">
            <a:avLst/>
          </a:prstGeom>
        </p:spPr>
      </p:pic>
      <p:sp>
        <p:nvSpPr>
          <p:cNvPr id="16" name="TextBox 15">
            <a:extLst>
              <a:ext uri="{FF2B5EF4-FFF2-40B4-BE49-F238E27FC236}">
                <a16:creationId xmlns:a16="http://schemas.microsoft.com/office/drawing/2014/main" id="{5BBA2A75-E9AB-4CB5-97B3-6FA96CB87F4A}"/>
              </a:ext>
            </a:extLst>
          </p:cNvPr>
          <p:cNvSpPr txBox="1"/>
          <p:nvPr/>
        </p:nvSpPr>
        <p:spPr>
          <a:xfrm>
            <a:off x="8989527" y="3026673"/>
            <a:ext cx="3206524" cy="338554"/>
          </a:xfrm>
          <a:prstGeom prst="rect">
            <a:avLst/>
          </a:prstGeom>
          <a:solidFill>
            <a:schemeClr val="bg1"/>
          </a:solidFill>
        </p:spPr>
        <p:txBody>
          <a:bodyPr wrap="square" rtlCol="0">
            <a:spAutoFit/>
          </a:bodyPr>
          <a:lstStyle/>
          <a:p>
            <a:pPr algn="ctr"/>
            <a:r>
              <a:rPr lang="en-US" sz="1600"/>
              <a:t>Run-22 delivered luminosity</a:t>
            </a:r>
          </a:p>
        </p:txBody>
      </p:sp>
      <p:pic>
        <p:nvPicPr>
          <p:cNvPr id="12" name="Picture 11">
            <a:extLst>
              <a:ext uri="{FF2B5EF4-FFF2-40B4-BE49-F238E27FC236}">
                <a16:creationId xmlns:a16="http://schemas.microsoft.com/office/drawing/2014/main" id="{E155D41C-3072-47BC-94AF-CB447DB1AAD4}"/>
              </a:ext>
            </a:extLst>
          </p:cNvPr>
          <p:cNvPicPr>
            <a:picLocks noChangeAspect="1"/>
          </p:cNvPicPr>
          <p:nvPr/>
        </p:nvPicPr>
        <p:blipFill>
          <a:blip r:embed="rId5"/>
          <a:stretch>
            <a:fillRect/>
          </a:stretch>
        </p:blipFill>
        <p:spPr>
          <a:xfrm>
            <a:off x="8661776" y="932179"/>
            <a:ext cx="3345971" cy="2105745"/>
          </a:xfrm>
          <a:prstGeom prst="rect">
            <a:avLst/>
          </a:prstGeom>
        </p:spPr>
      </p:pic>
      <p:sp>
        <p:nvSpPr>
          <p:cNvPr id="31" name="TextBox 30">
            <a:extLst>
              <a:ext uri="{FF2B5EF4-FFF2-40B4-BE49-F238E27FC236}">
                <a16:creationId xmlns:a16="http://schemas.microsoft.com/office/drawing/2014/main" id="{0A1299C1-2A98-474F-919A-B18A91C72EBA}"/>
              </a:ext>
            </a:extLst>
          </p:cNvPr>
          <p:cNvSpPr txBox="1"/>
          <p:nvPr/>
        </p:nvSpPr>
        <p:spPr>
          <a:xfrm>
            <a:off x="8889571" y="604090"/>
            <a:ext cx="3198391" cy="338554"/>
          </a:xfrm>
          <a:prstGeom prst="rect">
            <a:avLst/>
          </a:prstGeom>
          <a:solidFill>
            <a:schemeClr val="bg1"/>
          </a:solidFill>
        </p:spPr>
        <p:txBody>
          <a:bodyPr wrap="square" rtlCol="0">
            <a:spAutoFit/>
          </a:bodyPr>
          <a:lstStyle/>
          <a:p>
            <a:pPr algn="ctr"/>
            <a:r>
              <a:rPr lang="en-US" sz="1600"/>
              <a:t>Run-22 delivered figure of merit</a:t>
            </a:r>
          </a:p>
        </p:txBody>
      </p:sp>
      <p:sp>
        <p:nvSpPr>
          <p:cNvPr id="18" name="TextBox 17">
            <a:extLst>
              <a:ext uri="{FF2B5EF4-FFF2-40B4-BE49-F238E27FC236}">
                <a16:creationId xmlns:a16="http://schemas.microsoft.com/office/drawing/2014/main" id="{604DC4C2-83D7-4A83-BCF3-EB53EB12AE26}"/>
              </a:ext>
            </a:extLst>
          </p:cNvPr>
          <p:cNvSpPr txBox="1"/>
          <p:nvPr/>
        </p:nvSpPr>
        <p:spPr>
          <a:xfrm>
            <a:off x="9855199" y="158521"/>
            <a:ext cx="2285319" cy="369332"/>
          </a:xfrm>
          <a:prstGeom prst="rect">
            <a:avLst/>
          </a:prstGeom>
          <a:noFill/>
        </p:spPr>
        <p:txBody>
          <a:bodyPr wrap="square" rtlCol="0">
            <a:spAutoFit/>
          </a:bodyPr>
          <a:lstStyle/>
          <a:p>
            <a:pPr algn="ctr"/>
            <a:r>
              <a:rPr lang="en-US"/>
              <a:t>RC: V. Schoefer </a:t>
            </a:r>
          </a:p>
        </p:txBody>
      </p:sp>
      <p:sp>
        <p:nvSpPr>
          <p:cNvPr id="2" name="Slide Number Placeholder 1">
            <a:extLst>
              <a:ext uri="{FF2B5EF4-FFF2-40B4-BE49-F238E27FC236}">
                <a16:creationId xmlns:a16="http://schemas.microsoft.com/office/drawing/2014/main" id="{B1193A1D-E81A-44F9-841A-AE853161FD58}"/>
              </a:ext>
            </a:extLst>
          </p:cNvPr>
          <p:cNvSpPr>
            <a:spLocks noGrp="1"/>
          </p:cNvSpPr>
          <p:nvPr>
            <p:ph type="sldNum" sz="quarter" idx="4"/>
          </p:nvPr>
        </p:nvSpPr>
        <p:spPr/>
        <p:txBody>
          <a:bodyPr/>
          <a:lstStyle/>
          <a:p>
            <a:fld id="{933A556B-7C63-244D-9B7C-B0EA8042B330}" type="slidenum">
              <a:rPr lang="en-US" smtClean="0"/>
              <a:pPr/>
              <a:t>29</a:t>
            </a:fld>
            <a:endParaRPr lang="en-US" sz="1000"/>
          </a:p>
        </p:txBody>
      </p:sp>
      <p:sp>
        <p:nvSpPr>
          <p:cNvPr id="27" name="TextBox 26">
            <a:extLst>
              <a:ext uri="{FF2B5EF4-FFF2-40B4-BE49-F238E27FC236}">
                <a16:creationId xmlns:a16="http://schemas.microsoft.com/office/drawing/2014/main" id="{500B2463-6E3A-48E8-9D1D-BEE740D04CAB}"/>
              </a:ext>
            </a:extLst>
          </p:cNvPr>
          <p:cNvSpPr txBox="1"/>
          <p:nvPr/>
        </p:nvSpPr>
        <p:spPr>
          <a:xfrm>
            <a:off x="253813" y="2912802"/>
            <a:ext cx="8837273" cy="646331"/>
          </a:xfrm>
          <a:prstGeom prst="rect">
            <a:avLst/>
          </a:prstGeom>
          <a:noFill/>
        </p:spPr>
        <p:txBody>
          <a:bodyPr wrap="square" rtlCol="0">
            <a:spAutoFit/>
          </a:bodyPr>
          <a:lstStyle/>
          <a:p>
            <a:r>
              <a:rPr lang="en-US"/>
              <a:t>(Unusual) challenges: two RHIC snake magnets damaged, innovative solutions developed to determine all 3 degrees of freedom of stable spin direction) </a:t>
            </a:r>
          </a:p>
        </p:txBody>
      </p:sp>
      <p:sp>
        <p:nvSpPr>
          <p:cNvPr id="4" name="TextBox 3">
            <a:extLst>
              <a:ext uri="{FF2B5EF4-FFF2-40B4-BE49-F238E27FC236}">
                <a16:creationId xmlns:a16="http://schemas.microsoft.com/office/drawing/2014/main" id="{3D28B748-A0C5-C771-B012-83E642E8A307}"/>
              </a:ext>
            </a:extLst>
          </p:cNvPr>
          <p:cNvSpPr txBox="1"/>
          <p:nvPr/>
        </p:nvSpPr>
        <p:spPr>
          <a:xfrm>
            <a:off x="214326" y="6278"/>
            <a:ext cx="8751114" cy="584775"/>
          </a:xfrm>
          <a:prstGeom prst="rect">
            <a:avLst/>
          </a:prstGeom>
          <a:noFill/>
        </p:spPr>
        <p:txBody>
          <a:bodyPr wrap="none" rtlCol="0">
            <a:spAutoFit/>
          </a:bodyPr>
          <a:lstStyle/>
          <a:p>
            <a:r>
              <a:rPr lang="en-US" sz="3200" dirty="0">
                <a:latin typeface="Helvetica" panose="020B0604020202020204" pitchFamily="34" charset="0"/>
                <a:cs typeface="Helvetica" panose="020B0604020202020204" pitchFamily="34" charset="0"/>
              </a:rPr>
              <a:t>Last full-energy </a:t>
            </a:r>
            <a:r>
              <a:rPr lang="en-US" sz="3200" dirty="0">
                <a:solidFill>
                  <a:srgbClr val="000000"/>
                </a:solidFill>
                <a:latin typeface="Arial" panose="020B0604020202020204" pitchFamily="34" charset="0"/>
              </a:rPr>
              <a:t>(0.5 TeV </a:t>
            </a:r>
            <a:r>
              <a:rPr lang="en-US" sz="3200" dirty="0" err="1">
                <a:solidFill>
                  <a:srgbClr val="000000"/>
                </a:solidFill>
                <a:latin typeface="Arial" panose="020B0604020202020204" pitchFamily="34" charset="0"/>
              </a:rPr>
              <a:t>c.o.m.</a:t>
            </a:r>
            <a:r>
              <a:rPr lang="en-US" sz="3200" dirty="0">
                <a:solidFill>
                  <a:srgbClr val="000000"/>
                </a:solidFill>
                <a:latin typeface="Arial" panose="020B0604020202020204" pitchFamily="34" charset="0"/>
              </a:rPr>
              <a:t>) p↑+p↑ </a:t>
            </a:r>
            <a:r>
              <a:rPr lang="en-US" sz="3200" dirty="0">
                <a:latin typeface="Helvetica" panose="020B0604020202020204" pitchFamily="34" charset="0"/>
                <a:cs typeface="Helvetica" panose="020B0604020202020204" pitchFamily="34" charset="0"/>
              </a:rPr>
              <a:t>: Run22</a:t>
            </a:r>
          </a:p>
        </p:txBody>
      </p:sp>
      <p:sp>
        <p:nvSpPr>
          <p:cNvPr id="5" name="TextBox 4">
            <a:extLst>
              <a:ext uri="{FF2B5EF4-FFF2-40B4-BE49-F238E27FC236}">
                <a16:creationId xmlns:a16="http://schemas.microsoft.com/office/drawing/2014/main" id="{445F5E08-D4A4-756F-9371-85292F86BAA5}"/>
              </a:ext>
            </a:extLst>
          </p:cNvPr>
          <p:cNvSpPr txBox="1"/>
          <p:nvPr/>
        </p:nvSpPr>
        <p:spPr>
          <a:xfrm>
            <a:off x="289560" y="5656004"/>
            <a:ext cx="8249920" cy="646331"/>
          </a:xfrm>
          <a:prstGeom prst="rect">
            <a:avLst/>
          </a:prstGeom>
          <a:noFill/>
        </p:spPr>
        <p:txBody>
          <a:bodyPr wrap="square" rtlCol="0">
            <a:spAutoFit/>
          </a:bodyPr>
          <a:lstStyle/>
          <a:p>
            <a:r>
              <a:rPr lang="en-US"/>
              <a:t>Began construction of AGS skew quad scheme for correcting horizontal partial snake resonances (PI: V. Schoefer)</a:t>
            </a:r>
          </a:p>
        </p:txBody>
      </p:sp>
      <p:pic>
        <p:nvPicPr>
          <p:cNvPr id="6" name="Picture 5">
            <a:extLst>
              <a:ext uri="{FF2B5EF4-FFF2-40B4-BE49-F238E27FC236}">
                <a16:creationId xmlns:a16="http://schemas.microsoft.com/office/drawing/2014/main" id="{63A73C88-81A0-5A48-B043-FB05889CB74E}"/>
              </a:ext>
            </a:extLst>
          </p:cNvPr>
          <p:cNvPicPr>
            <a:picLocks noChangeAspect="1"/>
          </p:cNvPicPr>
          <p:nvPr/>
        </p:nvPicPr>
        <p:blipFill>
          <a:blip r:embed="rId6"/>
          <a:stretch>
            <a:fillRect/>
          </a:stretch>
        </p:blipFill>
        <p:spPr>
          <a:xfrm>
            <a:off x="1385538" y="3559133"/>
            <a:ext cx="3286912" cy="2139530"/>
          </a:xfrm>
          <a:prstGeom prst="rect">
            <a:avLst/>
          </a:prstGeom>
          <a:ln w="19050">
            <a:solidFill>
              <a:schemeClr val="tx1"/>
            </a:solidFill>
          </a:ln>
        </p:spPr>
      </p:pic>
      <p:pic>
        <p:nvPicPr>
          <p:cNvPr id="10" name="Picture 9">
            <a:extLst>
              <a:ext uri="{FF2B5EF4-FFF2-40B4-BE49-F238E27FC236}">
                <a16:creationId xmlns:a16="http://schemas.microsoft.com/office/drawing/2014/main" id="{B59A92AA-E633-3E3C-04CF-2C82B2393F53}"/>
              </a:ext>
            </a:extLst>
          </p:cNvPr>
          <p:cNvPicPr>
            <a:picLocks noChangeAspect="1"/>
          </p:cNvPicPr>
          <p:nvPr/>
        </p:nvPicPr>
        <p:blipFill>
          <a:blip r:embed="rId7"/>
          <a:stretch>
            <a:fillRect/>
          </a:stretch>
        </p:blipFill>
        <p:spPr>
          <a:xfrm>
            <a:off x="1370607" y="698387"/>
            <a:ext cx="3175693" cy="2105746"/>
          </a:xfrm>
          <a:prstGeom prst="rect">
            <a:avLst/>
          </a:prstGeom>
          <a:ln w="19050">
            <a:solidFill>
              <a:schemeClr val="tx1"/>
            </a:solidFill>
          </a:ln>
        </p:spPr>
      </p:pic>
      <p:pic>
        <p:nvPicPr>
          <p:cNvPr id="13" name="Picture 12">
            <a:extLst>
              <a:ext uri="{FF2B5EF4-FFF2-40B4-BE49-F238E27FC236}">
                <a16:creationId xmlns:a16="http://schemas.microsoft.com/office/drawing/2014/main" id="{559EC0FE-134F-E7F5-358F-F8562A7E15EA}"/>
              </a:ext>
            </a:extLst>
          </p:cNvPr>
          <p:cNvPicPr>
            <a:picLocks noChangeAspect="1"/>
          </p:cNvPicPr>
          <p:nvPr/>
        </p:nvPicPr>
        <p:blipFill>
          <a:blip r:embed="rId8"/>
          <a:stretch>
            <a:fillRect/>
          </a:stretch>
        </p:blipFill>
        <p:spPr>
          <a:xfrm>
            <a:off x="4712148" y="669609"/>
            <a:ext cx="3272237" cy="2105745"/>
          </a:xfrm>
          <a:prstGeom prst="rect">
            <a:avLst/>
          </a:prstGeom>
          <a:ln w="19050">
            <a:solidFill>
              <a:schemeClr val="tx1"/>
            </a:solidFill>
          </a:ln>
        </p:spPr>
      </p:pic>
      <p:sp>
        <p:nvSpPr>
          <p:cNvPr id="15" name="TextBox 14">
            <a:extLst>
              <a:ext uri="{FF2B5EF4-FFF2-40B4-BE49-F238E27FC236}">
                <a16:creationId xmlns:a16="http://schemas.microsoft.com/office/drawing/2014/main" id="{01D5077C-5E14-677E-95F5-8B53932DCCA7}"/>
              </a:ext>
            </a:extLst>
          </p:cNvPr>
          <p:cNvSpPr txBox="1"/>
          <p:nvPr/>
        </p:nvSpPr>
        <p:spPr>
          <a:xfrm>
            <a:off x="8661776" y="5543707"/>
            <a:ext cx="3483278" cy="646331"/>
          </a:xfrm>
          <a:prstGeom prst="rect">
            <a:avLst/>
          </a:prstGeom>
          <a:noFill/>
        </p:spPr>
        <p:txBody>
          <a:bodyPr wrap="square">
            <a:spAutoFit/>
          </a:bodyPr>
          <a:lstStyle/>
          <a:p>
            <a:pPr lvl="1"/>
            <a:r>
              <a:rPr lang="en-US" sz="1800"/>
              <a:t>forward program: 107%</a:t>
            </a:r>
          </a:p>
          <a:p>
            <a:pPr lvl="1"/>
            <a:r>
              <a:rPr lang="en-US" sz="1800"/>
              <a:t>mid-rapidity: ~98%</a:t>
            </a:r>
          </a:p>
        </p:txBody>
      </p:sp>
      <p:pic>
        <p:nvPicPr>
          <p:cNvPr id="19" name="Picture 18">
            <a:extLst>
              <a:ext uri="{FF2B5EF4-FFF2-40B4-BE49-F238E27FC236}">
                <a16:creationId xmlns:a16="http://schemas.microsoft.com/office/drawing/2014/main" id="{438FB094-2459-E4D1-DD6B-4BBE06329CC1}"/>
              </a:ext>
            </a:extLst>
          </p:cNvPr>
          <p:cNvPicPr>
            <a:picLocks noChangeAspect="1"/>
          </p:cNvPicPr>
          <p:nvPr/>
        </p:nvPicPr>
        <p:blipFill>
          <a:blip r:embed="rId9"/>
          <a:stretch>
            <a:fillRect/>
          </a:stretch>
        </p:blipFill>
        <p:spPr>
          <a:xfrm>
            <a:off x="4801042" y="3585283"/>
            <a:ext cx="3286912" cy="2087229"/>
          </a:xfrm>
          <a:prstGeom prst="rect">
            <a:avLst/>
          </a:prstGeom>
          <a:ln w="19050">
            <a:solidFill>
              <a:schemeClr val="tx1"/>
            </a:solidFill>
          </a:ln>
        </p:spPr>
      </p:pic>
      <p:sp>
        <p:nvSpPr>
          <p:cNvPr id="14" name="TextBox 13">
            <a:extLst>
              <a:ext uri="{FF2B5EF4-FFF2-40B4-BE49-F238E27FC236}">
                <a16:creationId xmlns:a16="http://schemas.microsoft.com/office/drawing/2014/main" id="{F17CE0B8-126F-03BC-E847-CDA28149C6C4}"/>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5342384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5331036-D3CF-84B0-1E1E-654AC71FD5B1}"/>
              </a:ext>
            </a:extLst>
          </p:cNvPr>
          <p:cNvSpPr>
            <a:spLocks noGrp="1"/>
          </p:cNvSpPr>
          <p:nvPr>
            <p:ph type="sldNum" sz="quarter" idx="4"/>
          </p:nvPr>
        </p:nvSpPr>
        <p:spPr/>
        <p:txBody>
          <a:bodyPr/>
          <a:lstStyle/>
          <a:p>
            <a:fld id="{933A556B-7C63-244D-9B7C-B0EA8042B330}" type="slidenum">
              <a:rPr lang="en-US" smtClean="0"/>
              <a:pPr/>
              <a:t>3</a:t>
            </a:fld>
            <a:endParaRPr lang="en-US"/>
          </a:p>
        </p:txBody>
      </p:sp>
      <p:sp>
        <p:nvSpPr>
          <p:cNvPr id="3" name="Title 2">
            <a:extLst>
              <a:ext uri="{FF2B5EF4-FFF2-40B4-BE49-F238E27FC236}">
                <a16:creationId xmlns:a16="http://schemas.microsoft.com/office/drawing/2014/main" id="{47E09510-93D0-4CCC-26BE-F218D3BA494B}"/>
              </a:ext>
            </a:extLst>
          </p:cNvPr>
          <p:cNvSpPr>
            <a:spLocks noGrp="1"/>
          </p:cNvSpPr>
          <p:nvPr>
            <p:ph type="ctrTitle"/>
          </p:nvPr>
        </p:nvSpPr>
        <p:spPr/>
        <p:txBody>
          <a:bodyPr/>
          <a:lstStyle/>
          <a:p>
            <a:r>
              <a:rPr lang="en-US" dirty="0"/>
              <a:t>Performance over the past 25 years</a:t>
            </a:r>
          </a:p>
        </p:txBody>
      </p:sp>
      <p:sp>
        <p:nvSpPr>
          <p:cNvPr id="5" name="TextBox 4">
            <a:extLst>
              <a:ext uri="{FF2B5EF4-FFF2-40B4-BE49-F238E27FC236}">
                <a16:creationId xmlns:a16="http://schemas.microsoft.com/office/drawing/2014/main" id="{B72A4B9C-13F6-D97E-BF2E-8F439FD67C19}"/>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542126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9" name="Table 38">
            <a:extLst>
              <a:ext uri="{FF2B5EF4-FFF2-40B4-BE49-F238E27FC236}">
                <a16:creationId xmlns:a16="http://schemas.microsoft.com/office/drawing/2014/main" id="{339247D4-CC7C-6161-7DC3-910C91C561B5}"/>
              </a:ext>
            </a:extLst>
          </p:cNvPr>
          <p:cNvGraphicFramePr>
            <a:graphicFrameLocks noGrp="1"/>
          </p:cNvGraphicFramePr>
          <p:nvPr>
            <p:extLst>
              <p:ext uri="{D42A27DB-BD31-4B8C-83A1-F6EECF244321}">
                <p14:modId xmlns:p14="http://schemas.microsoft.com/office/powerpoint/2010/main" val="2543361627"/>
              </p:ext>
            </p:extLst>
          </p:nvPr>
        </p:nvGraphicFramePr>
        <p:xfrm>
          <a:off x="1136262" y="1399291"/>
          <a:ext cx="10921860" cy="365760"/>
        </p:xfrm>
        <a:graphic>
          <a:graphicData uri="http://schemas.openxmlformats.org/drawingml/2006/table">
            <a:tbl>
              <a:tblPr firstRow="1" bandRow="1">
                <a:tableStyleId>{5C22544A-7EE6-4342-B048-85BDC9FD1C3A}</a:tableStyleId>
              </a:tblPr>
              <a:tblGrid>
                <a:gridCol w="910155">
                  <a:extLst>
                    <a:ext uri="{9D8B030D-6E8A-4147-A177-3AD203B41FA5}">
                      <a16:colId xmlns:a16="http://schemas.microsoft.com/office/drawing/2014/main" val="3676488218"/>
                    </a:ext>
                  </a:extLst>
                </a:gridCol>
                <a:gridCol w="910155">
                  <a:extLst>
                    <a:ext uri="{9D8B030D-6E8A-4147-A177-3AD203B41FA5}">
                      <a16:colId xmlns:a16="http://schemas.microsoft.com/office/drawing/2014/main" val="1883482232"/>
                    </a:ext>
                  </a:extLst>
                </a:gridCol>
                <a:gridCol w="910155">
                  <a:extLst>
                    <a:ext uri="{9D8B030D-6E8A-4147-A177-3AD203B41FA5}">
                      <a16:colId xmlns:a16="http://schemas.microsoft.com/office/drawing/2014/main" val="3821663928"/>
                    </a:ext>
                  </a:extLst>
                </a:gridCol>
                <a:gridCol w="910155">
                  <a:extLst>
                    <a:ext uri="{9D8B030D-6E8A-4147-A177-3AD203B41FA5}">
                      <a16:colId xmlns:a16="http://schemas.microsoft.com/office/drawing/2014/main" val="2824879099"/>
                    </a:ext>
                  </a:extLst>
                </a:gridCol>
                <a:gridCol w="910155">
                  <a:extLst>
                    <a:ext uri="{9D8B030D-6E8A-4147-A177-3AD203B41FA5}">
                      <a16:colId xmlns:a16="http://schemas.microsoft.com/office/drawing/2014/main" val="2085242123"/>
                    </a:ext>
                  </a:extLst>
                </a:gridCol>
                <a:gridCol w="910155">
                  <a:extLst>
                    <a:ext uri="{9D8B030D-6E8A-4147-A177-3AD203B41FA5}">
                      <a16:colId xmlns:a16="http://schemas.microsoft.com/office/drawing/2014/main" val="2589581706"/>
                    </a:ext>
                  </a:extLst>
                </a:gridCol>
                <a:gridCol w="910155">
                  <a:extLst>
                    <a:ext uri="{9D8B030D-6E8A-4147-A177-3AD203B41FA5}">
                      <a16:colId xmlns:a16="http://schemas.microsoft.com/office/drawing/2014/main" val="968829146"/>
                    </a:ext>
                  </a:extLst>
                </a:gridCol>
                <a:gridCol w="910155">
                  <a:extLst>
                    <a:ext uri="{9D8B030D-6E8A-4147-A177-3AD203B41FA5}">
                      <a16:colId xmlns:a16="http://schemas.microsoft.com/office/drawing/2014/main" val="255402296"/>
                    </a:ext>
                  </a:extLst>
                </a:gridCol>
                <a:gridCol w="910155">
                  <a:extLst>
                    <a:ext uri="{9D8B030D-6E8A-4147-A177-3AD203B41FA5}">
                      <a16:colId xmlns:a16="http://schemas.microsoft.com/office/drawing/2014/main" val="35332403"/>
                    </a:ext>
                  </a:extLst>
                </a:gridCol>
                <a:gridCol w="910155">
                  <a:extLst>
                    <a:ext uri="{9D8B030D-6E8A-4147-A177-3AD203B41FA5}">
                      <a16:colId xmlns:a16="http://schemas.microsoft.com/office/drawing/2014/main" val="1874443514"/>
                    </a:ext>
                  </a:extLst>
                </a:gridCol>
                <a:gridCol w="910155">
                  <a:extLst>
                    <a:ext uri="{9D8B030D-6E8A-4147-A177-3AD203B41FA5}">
                      <a16:colId xmlns:a16="http://schemas.microsoft.com/office/drawing/2014/main" val="2083627752"/>
                    </a:ext>
                  </a:extLst>
                </a:gridCol>
                <a:gridCol w="910155">
                  <a:extLst>
                    <a:ext uri="{9D8B030D-6E8A-4147-A177-3AD203B41FA5}">
                      <a16:colId xmlns:a16="http://schemas.microsoft.com/office/drawing/2014/main" val="245778942"/>
                    </a:ext>
                  </a:extLst>
                </a:gridCol>
              </a:tblGrid>
              <a:tr h="353749">
                <a:tc>
                  <a:txBody>
                    <a:bodyPr/>
                    <a:lstStyle/>
                    <a:p>
                      <a:pPr algn="ctr"/>
                      <a:r>
                        <a:rPr lang="en-US" b="0">
                          <a:solidFill>
                            <a:schemeClr val="tx1"/>
                          </a:solidFill>
                        </a:rPr>
                        <a:t>Jan</a:t>
                      </a:r>
                    </a:p>
                  </a:txBody>
                  <a:tcPr>
                    <a:solidFill>
                      <a:srgbClr val="B1E3F5"/>
                    </a:solidFill>
                  </a:tcPr>
                </a:tc>
                <a:tc>
                  <a:txBody>
                    <a:bodyPr/>
                    <a:lstStyle/>
                    <a:p>
                      <a:pPr algn="ctr"/>
                      <a:r>
                        <a:rPr lang="en-US" b="0">
                          <a:solidFill>
                            <a:schemeClr val="tx1"/>
                          </a:solidFill>
                        </a:rPr>
                        <a:t>Feb</a:t>
                      </a:r>
                    </a:p>
                  </a:txBody>
                  <a:tcPr>
                    <a:solidFill>
                      <a:srgbClr val="B1E3F5"/>
                    </a:solidFill>
                  </a:tcPr>
                </a:tc>
                <a:tc>
                  <a:txBody>
                    <a:bodyPr/>
                    <a:lstStyle/>
                    <a:p>
                      <a:pPr algn="ctr"/>
                      <a:r>
                        <a:rPr lang="en-US" b="0">
                          <a:solidFill>
                            <a:schemeClr val="tx1"/>
                          </a:solidFill>
                        </a:rPr>
                        <a:t>Mar</a:t>
                      </a:r>
                    </a:p>
                  </a:txBody>
                  <a:tcPr>
                    <a:solidFill>
                      <a:srgbClr val="B1E3F5"/>
                    </a:solidFill>
                  </a:tcPr>
                </a:tc>
                <a:tc>
                  <a:txBody>
                    <a:bodyPr/>
                    <a:lstStyle/>
                    <a:p>
                      <a:pPr algn="ctr"/>
                      <a:r>
                        <a:rPr lang="en-US" b="0">
                          <a:solidFill>
                            <a:schemeClr val="tx1"/>
                          </a:solidFill>
                        </a:rPr>
                        <a:t>Apr</a:t>
                      </a:r>
                    </a:p>
                  </a:txBody>
                  <a:tcPr>
                    <a:solidFill>
                      <a:srgbClr val="B1E3F5"/>
                    </a:solidFill>
                  </a:tcPr>
                </a:tc>
                <a:tc>
                  <a:txBody>
                    <a:bodyPr/>
                    <a:lstStyle/>
                    <a:p>
                      <a:pPr algn="ctr"/>
                      <a:r>
                        <a:rPr lang="en-US" b="0">
                          <a:solidFill>
                            <a:schemeClr val="tx1"/>
                          </a:solidFill>
                        </a:rPr>
                        <a:t>May</a:t>
                      </a:r>
                    </a:p>
                  </a:txBody>
                  <a:tcPr>
                    <a:solidFill>
                      <a:srgbClr val="B1E3F5"/>
                    </a:solidFill>
                  </a:tcPr>
                </a:tc>
                <a:tc>
                  <a:txBody>
                    <a:bodyPr/>
                    <a:lstStyle/>
                    <a:p>
                      <a:pPr algn="ctr"/>
                      <a:r>
                        <a:rPr lang="en-US" b="0">
                          <a:solidFill>
                            <a:schemeClr val="tx1"/>
                          </a:solidFill>
                        </a:rPr>
                        <a:t>Jun</a:t>
                      </a:r>
                    </a:p>
                  </a:txBody>
                  <a:tcPr>
                    <a:solidFill>
                      <a:srgbClr val="B1E3F5"/>
                    </a:solidFill>
                  </a:tcPr>
                </a:tc>
                <a:tc>
                  <a:txBody>
                    <a:bodyPr/>
                    <a:lstStyle/>
                    <a:p>
                      <a:pPr algn="ctr"/>
                      <a:r>
                        <a:rPr lang="en-US" b="0">
                          <a:solidFill>
                            <a:schemeClr val="tx1"/>
                          </a:solidFill>
                        </a:rPr>
                        <a:t>Jul</a:t>
                      </a:r>
                    </a:p>
                  </a:txBody>
                  <a:tcPr>
                    <a:solidFill>
                      <a:srgbClr val="B1E3F5"/>
                    </a:solidFill>
                  </a:tcPr>
                </a:tc>
                <a:tc>
                  <a:txBody>
                    <a:bodyPr/>
                    <a:lstStyle/>
                    <a:p>
                      <a:pPr algn="ctr"/>
                      <a:r>
                        <a:rPr lang="en-US" b="0">
                          <a:solidFill>
                            <a:schemeClr val="tx1"/>
                          </a:solidFill>
                        </a:rPr>
                        <a:t>Aug</a:t>
                      </a:r>
                    </a:p>
                  </a:txBody>
                  <a:tcPr>
                    <a:solidFill>
                      <a:srgbClr val="B1E3F5"/>
                    </a:solidFill>
                  </a:tcPr>
                </a:tc>
                <a:tc>
                  <a:txBody>
                    <a:bodyPr/>
                    <a:lstStyle/>
                    <a:p>
                      <a:pPr algn="ctr"/>
                      <a:r>
                        <a:rPr lang="en-US" b="0">
                          <a:solidFill>
                            <a:schemeClr val="tx1"/>
                          </a:solidFill>
                        </a:rPr>
                        <a:t>Sep</a:t>
                      </a:r>
                    </a:p>
                  </a:txBody>
                  <a:tcPr>
                    <a:solidFill>
                      <a:srgbClr val="B1E3F5"/>
                    </a:solidFill>
                  </a:tcPr>
                </a:tc>
                <a:tc>
                  <a:txBody>
                    <a:bodyPr/>
                    <a:lstStyle/>
                    <a:p>
                      <a:pPr algn="ctr"/>
                      <a:r>
                        <a:rPr lang="en-US" b="0">
                          <a:solidFill>
                            <a:schemeClr val="tx1"/>
                          </a:solidFill>
                        </a:rPr>
                        <a:t>Oct</a:t>
                      </a:r>
                    </a:p>
                  </a:txBody>
                  <a:tcPr>
                    <a:solidFill>
                      <a:srgbClr val="B1E3F5"/>
                    </a:solidFill>
                  </a:tcPr>
                </a:tc>
                <a:tc>
                  <a:txBody>
                    <a:bodyPr/>
                    <a:lstStyle/>
                    <a:p>
                      <a:pPr algn="ctr"/>
                      <a:r>
                        <a:rPr lang="en-US" b="0">
                          <a:solidFill>
                            <a:schemeClr val="tx1"/>
                          </a:solidFill>
                        </a:rPr>
                        <a:t>Nov</a:t>
                      </a:r>
                    </a:p>
                  </a:txBody>
                  <a:tcPr>
                    <a:solidFill>
                      <a:srgbClr val="B1E3F5"/>
                    </a:solidFill>
                  </a:tcPr>
                </a:tc>
                <a:tc>
                  <a:txBody>
                    <a:bodyPr/>
                    <a:lstStyle/>
                    <a:p>
                      <a:pPr algn="ctr"/>
                      <a:r>
                        <a:rPr lang="en-US" b="0">
                          <a:solidFill>
                            <a:schemeClr val="tx1"/>
                          </a:solidFill>
                        </a:rPr>
                        <a:t>Dec</a:t>
                      </a:r>
                    </a:p>
                  </a:txBody>
                  <a:tcPr>
                    <a:solidFill>
                      <a:srgbClr val="B1E3F5"/>
                    </a:solidFill>
                  </a:tcPr>
                </a:tc>
                <a:extLst>
                  <a:ext uri="{0D108BD9-81ED-4DB2-BD59-A6C34878D82A}">
                    <a16:rowId xmlns:a16="http://schemas.microsoft.com/office/drawing/2014/main" val="3975871642"/>
                  </a:ext>
                </a:extLst>
              </a:tr>
            </a:tbl>
          </a:graphicData>
        </a:graphic>
      </p:graphicFrame>
      <p:sp>
        <p:nvSpPr>
          <p:cNvPr id="40" name="TextBox 39">
            <a:extLst>
              <a:ext uri="{FF2B5EF4-FFF2-40B4-BE49-F238E27FC236}">
                <a16:creationId xmlns:a16="http://schemas.microsoft.com/office/drawing/2014/main" id="{F90F0733-0400-08D5-70AD-2C324C22E10F}"/>
              </a:ext>
            </a:extLst>
          </p:cNvPr>
          <p:cNvSpPr txBox="1"/>
          <p:nvPr/>
        </p:nvSpPr>
        <p:spPr>
          <a:xfrm>
            <a:off x="316194" y="1414769"/>
            <a:ext cx="697627" cy="369332"/>
          </a:xfrm>
          <a:prstGeom prst="rect">
            <a:avLst/>
          </a:prstGeom>
          <a:noFill/>
        </p:spPr>
        <p:txBody>
          <a:bodyPr wrap="none" rtlCol="0">
            <a:spAutoFit/>
          </a:bodyPr>
          <a:lstStyle/>
          <a:p>
            <a:r>
              <a:rPr lang="en-US" b="1"/>
              <a:t>2023</a:t>
            </a:r>
          </a:p>
        </p:txBody>
      </p:sp>
      <p:cxnSp>
        <p:nvCxnSpPr>
          <p:cNvPr id="45" name="Straight Arrow Connector 44">
            <a:extLst>
              <a:ext uri="{FF2B5EF4-FFF2-40B4-BE49-F238E27FC236}">
                <a16:creationId xmlns:a16="http://schemas.microsoft.com/office/drawing/2014/main" id="{1027E3CD-376E-CDBB-0B9B-72E9697D8F20}"/>
              </a:ext>
            </a:extLst>
          </p:cNvPr>
          <p:cNvCxnSpPr>
            <a:cxnSpLocks/>
          </p:cNvCxnSpPr>
          <p:nvPr/>
        </p:nvCxnSpPr>
        <p:spPr>
          <a:xfrm>
            <a:off x="1136262" y="1255383"/>
            <a:ext cx="361671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BDC2FC71-6C72-9E33-7AC9-988562E09327}"/>
              </a:ext>
            </a:extLst>
          </p:cNvPr>
          <p:cNvSpPr txBox="1"/>
          <p:nvPr/>
        </p:nvSpPr>
        <p:spPr>
          <a:xfrm>
            <a:off x="1152434" y="888041"/>
            <a:ext cx="3120404" cy="338554"/>
          </a:xfrm>
          <a:prstGeom prst="rect">
            <a:avLst/>
          </a:prstGeom>
          <a:noFill/>
        </p:spPr>
        <p:txBody>
          <a:bodyPr wrap="square" rtlCol="0">
            <a:spAutoFit/>
          </a:bodyPr>
          <a:lstStyle/>
          <a:p>
            <a:r>
              <a:rPr lang="en-US" sz="1600" err="1"/>
              <a:t>sPHENIX</a:t>
            </a:r>
            <a:r>
              <a:rPr lang="en-US" sz="1600"/>
              <a:t> installation completed</a:t>
            </a:r>
          </a:p>
        </p:txBody>
      </p:sp>
      <p:sp>
        <p:nvSpPr>
          <p:cNvPr id="54" name="TextBox 53">
            <a:extLst>
              <a:ext uri="{FF2B5EF4-FFF2-40B4-BE49-F238E27FC236}">
                <a16:creationId xmlns:a16="http://schemas.microsoft.com/office/drawing/2014/main" id="{A3E54D7D-4744-E40A-31F6-93DBD3945AF0}"/>
              </a:ext>
            </a:extLst>
          </p:cNvPr>
          <p:cNvSpPr txBox="1"/>
          <p:nvPr/>
        </p:nvSpPr>
        <p:spPr>
          <a:xfrm>
            <a:off x="4772025" y="826566"/>
            <a:ext cx="2914265" cy="523220"/>
          </a:xfrm>
          <a:prstGeom prst="rect">
            <a:avLst/>
          </a:prstGeom>
          <a:solidFill>
            <a:srgbClr val="92D050"/>
          </a:solidFill>
        </p:spPr>
        <p:txBody>
          <a:bodyPr wrap="square" rtlCol="0">
            <a:spAutoFit/>
          </a:bodyPr>
          <a:lstStyle/>
          <a:p>
            <a:pPr algn="ctr"/>
            <a:r>
              <a:rPr lang="en-US" sz="1400"/>
              <a:t>Run-23 (</a:t>
            </a:r>
            <a:r>
              <a:rPr lang="en-US" sz="1400" err="1">
                <a:ea typeface="+mn-lt"/>
                <a:cs typeface="+mn-lt"/>
              </a:rPr>
              <a:t>Au+Au</a:t>
            </a:r>
            <a:r>
              <a:rPr lang="en-US" sz="1400">
                <a:ea typeface="+mn-lt"/>
                <a:cs typeface="+mn-lt"/>
              </a:rPr>
              <a:t>, √</a:t>
            </a:r>
            <a:r>
              <a:rPr lang="en-US" sz="1400" err="1">
                <a:ea typeface="+mn-lt"/>
                <a:cs typeface="+mn-lt"/>
              </a:rPr>
              <a:t>s</a:t>
            </a:r>
            <a:r>
              <a:rPr lang="en-US" sz="1400" baseline="-25000" err="1">
                <a:ea typeface="+mn-lt"/>
                <a:cs typeface="+mn-lt"/>
              </a:rPr>
              <a:t>NN</a:t>
            </a:r>
            <a:r>
              <a:rPr lang="en-US" sz="1400">
                <a:ea typeface="+mn-lt"/>
                <a:cs typeface="+mn-lt"/>
              </a:rPr>
              <a:t>=200 GeV ) 5/1/23 - 8</a:t>
            </a:r>
            <a:r>
              <a:rPr lang="en-US" sz="1400"/>
              <a:t>/4/23 (early end)</a:t>
            </a:r>
          </a:p>
        </p:txBody>
      </p:sp>
      <p:cxnSp>
        <p:nvCxnSpPr>
          <p:cNvPr id="61" name="Straight Arrow Connector 60">
            <a:extLst>
              <a:ext uri="{FF2B5EF4-FFF2-40B4-BE49-F238E27FC236}">
                <a16:creationId xmlns:a16="http://schemas.microsoft.com/office/drawing/2014/main" id="{C7361C20-FE3B-5957-AA85-01030F413FD8}"/>
              </a:ext>
            </a:extLst>
          </p:cNvPr>
          <p:cNvCxnSpPr>
            <a:cxnSpLocks/>
          </p:cNvCxnSpPr>
          <p:nvPr/>
        </p:nvCxnSpPr>
        <p:spPr>
          <a:xfrm flipH="1">
            <a:off x="7686290" y="1283958"/>
            <a:ext cx="42132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2" name="TextBox 61">
            <a:extLst>
              <a:ext uri="{FF2B5EF4-FFF2-40B4-BE49-F238E27FC236}">
                <a16:creationId xmlns:a16="http://schemas.microsoft.com/office/drawing/2014/main" id="{080C05CD-DD13-E732-7249-7794AC883EB0}"/>
              </a:ext>
            </a:extLst>
          </p:cNvPr>
          <p:cNvSpPr txBox="1"/>
          <p:nvPr/>
        </p:nvSpPr>
        <p:spPr>
          <a:xfrm>
            <a:off x="7959837" y="712458"/>
            <a:ext cx="3666130" cy="584775"/>
          </a:xfrm>
          <a:prstGeom prst="rect">
            <a:avLst/>
          </a:prstGeom>
          <a:noFill/>
        </p:spPr>
        <p:txBody>
          <a:bodyPr wrap="square" rtlCol="0">
            <a:spAutoFit/>
          </a:bodyPr>
          <a:lstStyle/>
          <a:p>
            <a:pPr algn="ctr"/>
            <a:r>
              <a:rPr lang="en-US" sz="1600"/>
              <a:t>RHIC repairs, preparation and </a:t>
            </a:r>
            <a:r>
              <a:rPr lang="en-US" sz="1600" err="1"/>
              <a:t>sPHENIX</a:t>
            </a:r>
            <a:r>
              <a:rPr lang="en-US" sz="1600"/>
              <a:t> upgrades for Run-24</a:t>
            </a:r>
          </a:p>
        </p:txBody>
      </p:sp>
      <p:graphicFrame>
        <p:nvGraphicFramePr>
          <p:cNvPr id="69" name="Table 68">
            <a:extLst>
              <a:ext uri="{FF2B5EF4-FFF2-40B4-BE49-F238E27FC236}">
                <a16:creationId xmlns:a16="http://schemas.microsoft.com/office/drawing/2014/main" id="{8DC84EC1-2AAD-5973-63B1-29775DC1F1CF}"/>
              </a:ext>
            </a:extLst>
          </p:cNvPr>
          <p:cNvGraphicFramePr>
            <a:graphicFrameLocks noGrp="1"/>
          </p:cNvGraphicFramePr>
          <p:nvPr>
            <p:extLst>
              <p:ext uri="{D42A27DB-BD31-4B8C-83A1-F6EECF244321}">
                <p14:modId xmlns:p14="http://schemas.microsoft.com/office/powerpoint/2010/main" val="1335220320"/>
              </p:ext>
            </p:extLst>
          </p:nvPr>
        </p:nvGraphicFramePr>
        <p:xfrm>
          <a:off x="1127716" y="3054814"/>
          <a:ext cx="10921860" cy="365760"/>
        </p:xfrm>
        <a:graphic>
          <a:graphicData uri="http://schemas.openxmlformats.org/drawingml/2006/table">
            <a:tbl>
              <a:tblPr firstRow="1" bandRow="1">
                <a:tableStyleId>{5C22544A-7EE6-4342-B048-85BDC9FD1C3A}</a:tableStyleId>
              </a:tblPr>
              <a:tblGrid>
                <a:gridCol w="910155">
                  <a:extLst>
                    <a:ext uri="{9D8B030D-6E8A-4147-A177-3AD203B41FA5}">
                      <a16:colId xmlns:a16="http://schemas.microsoft.com/office/drawing/2014/main" val="3676488218"/>
                    </a:ext>
                  </a:extLst>
                </a:gridCol>
                <a:gridCol w="910155">
                  <a:extLst>
                    <a:ext uri="{9D8B030D-6E8A-4147-A177-3AD203B41FA5}">
                      <a16:colId xmlns:a16="http://schemas.microsoft.com/office/drawing/2014/main" val="1883482232"/>
                    </a:ext>
                  </a:extLst>
                </a:gridCol>
                <a:gridCol w="910155">
                  <a:extLst>
                    <a:ext uri="{9D8B030D-6E8A-4147-A177-3AD203B41FA5}">
                      <a16:colId xmlns:a16="http://schemas.microsoft.com/office/drawing/2014/main" val="3821663928"/>
                    </a:ext>
                  </a:extLst>
                </a:gridCol>
                <a:gridCol w="910155">
                  <a:extLst>
                    <a:ext uri="{9D8B030D-6E8A-4147-A177-3AD203B41FA5}">
                      <a16:colId xmlns:a16="http://schemas.microsoft.com/office/drawing/2014/main" val="2824879099"/>
                    </a:ext>
                  </a:extLst>
                </a:gridCol>
                <a:gridCol w="910155">
                  <a:extLst>
                    <a:ext uri="{9D8B030D-6E8A-4147-A177-3AD203B41FA5}">
                      <a16:colId xmlns:a16="http://schemas.microsoft.com/office/drawing/2014/main" val="2085242123"/>
                    </a:ext>
                  </a:extLst>
                </a:gridCol>
                <a:gridCol w="910155">
                  <a:extLst>
                    <a:ext uri="{9D8B030D-6E8A-4147-A177-3AD203B41FA5}">
                      <a16:colId xmlns:a16="http://schemas.microsoft.com/office/drawing/2014/main" val="2589581706"/>
                    </a:ext>
                  </a:extLst>
                </a:gridCol>
                <a:gridCol w="910155">
                  <a:extLst>
                    <a:ext uri="{9D8B030D-6E8A-4147-A177-3AD203B41FA5}">
                      <a16:colId xmlns:a16="http://schemas.microsoft.com/office/drawing/2014/main" val="968829146"/>
                    </a:ext>
                  </a:extLst>
                </a:gridCol>
                <a:gridCol w="910155">
                  <a:extLst>
                    <a:ext uri="{9D8B030D-6E8A-4147-A177-3AD203B41FA5}">
                      <a16:colId xmlns:a16="http://schemas.microsoft.com/office/drawing/2014/main" val="255402296"/>
                    </a:ext>
                  </a:extLst>
                </a:gridCol>
                <a:gridCol w="910155">
                  <a:extLst>
                    <a:ext uri="{9D8B030D-6E8A-4147-A177-3AD203B41FA5}">
                      <a16:colId xmlns:a16="http://schemas.microsoft.com/office/drawing/2014/main" val="35332403"/>
                    </a:ext>
                  </a:extLst>
                </a:gridCol>
                <a:gridCol w="910155">
                  <a:extLst>
                    <a:ext uri="{9D8B030D-6E8A-4147-A177-3AD203B41FA5}">
                      <a16:colId xmlns:a16="http://schemas.microsoft.com/office/drawing/2014/main" val="1874443514"/>
                    </a:ext>
                  </a:extLst>
                </a:gridCol>
                <a:gridCol w="910155">
                  <a:extLst>
                    <a:ext uri="{9D8B030D-6E8A-4147-A177-3AD203B41FA5}">
                      <a16:colId xmlns:a16="http://schemas.microsoft.com/office/drawing/2014/main" val="2083627752"/>
                    </a:ext>
                  </a:extLst>
                </a:gridCol>
                <a:gridCol w="910155">
                  <a:extLst>
                    <a:ext uri="{9D8B030D-6E8A-4147-A177-3AD203B41FA5}">
                      <a16:colId xmlns:a16="http://schemas.microsoft.com/office/drawing/2014/main" val="245778942"/>
                    </a:ext>
                  </a:extLst>
                </a:gridCol>
              </a:tblGrid>
              <a:tr h="353749">
                <a:tc>
                  <a:txBody>
                    <a:bodyPr/>
                    <a:lstStyle/>
                    <a:p>
                      <a:pPr algn="ctr"/>
                      <a:r>
                        <a:rPr lang="en-US" b="0">
                          <a:solidFill>
                            <a:schemeClr val="tx1"/>
                          </a:solidFill>
                        </a:rPr>
                        <a:t>Jan</a:t>
                      </a:r>
                    </a:p>
                  </a:txBody>
                  <a:tcPr>
                    <a:solidFill>
                      <a:srgbClr val="B1E3F5"/>
                    </a:solidFill>
                  </a:tcPr>
                </a:tc>
                <a:tc>
                  <a:txBody>
                    <a:bodyPr/>
                    <a:lstStyle/>
                    <a:p>
                      <a:pPr algn="ctr"/>
                      <a:r>
                        <a:rPr lang="en-US" b="0">
                          <a:solidFill>
                            <a:schemeClr val="tx1"/>
                          </a:solidFill>
                        </a:rPr>
                        <a:t>Feb</a:t>
                      </a:r>
                    </a:p>
                  </a:txBody>
                  <a:tcPr>
                    <a:solidFill>
                      <a:srgbClr val="B1E3F5"/>
                    </a:solidFill>
                  </a:tcPr>
                </a:tc>
                <a:tc>
                  <a:txBody>
                    <a:bodyPr/>
                    <a:lstStyle/>
                    <a:p>
                      <a:pPr algn="ctr"/>
                      <a:r>
                        <a:rPr lang="en-US" b="0">
                          <a:solidFill>
                            <a:schemeClr val="tx1"/>
                          </a:solidFill>
                        </a:rPr>
                        <a:t>Mar</a:t>
                      </a:r>
                    </a:p>
                  </a:txBody>
                  <a:tcPr>
                    <a:solidFill>
                      <a:srgbClr val="B1E3F5"/>
                    </a:solidFill>
                  </a:tcPr>
                </a:tc>
                <a:tc>
                  <a:txBody>
                    <a:bodyPr/>
                    <a:lstStyle/>
                    <a:p>
                      <a:pPr algn="ctr"/>
                      <a:r>
                        <a:rPr lang="en-US" b="0">
                          <a:solidFill>
                            <a:schemeClr val="tx1"/>
                          </a:solidFill>
                        </a:rPr>
                        <a:t>Apr</a:t>
                      </a:r>
                    </a:p>
                  </a:txBody>
                  <a:tcPr>
                    <a:solidFill>
                      <a:srgbClr val="B1E3F5"/>
                    </a:solidFill>
                  </a:tcPr>
                </a:tc>
                <a:tc>
                  <a:txBody>
                    <a:bodyPr/>
                    <a:lstStyle/>
                    <a:p>
                      <a:pPr algn="ctr"/>
                      <a:r>
                        <a:rPr lang="en-US" b="0">
                          <a:solidFill>
                            <a:schemeClr val="tx1"/>
                          </a:solidFill>
                        </a:rPr>
                        <a:t>May</a:t>
                      </a:r>
                    </a:p>
                  </a:txBody>
                  <a:tcPr>
                    <a:solidFill>
                      <a:srgbClr val="B1E3F5"/>
                    </a:solidFill>
                  </a:tcPr>
                </a:tc>
                <a:tc>
                  <a:txBody>
                    <a:bodyPr/>
                    <a:lstStyle/>
                    <a:p>
                      <a:pPr algn="ctr"/>
                      <a:r>
                        <a:rPr lang="en-US" b="0">
                          <a:solidFill>
                            <a:schemeClr val="tx1"/>
                          </a:solidFill>
                        </a:rPr>
                        <a:t>Jun</a:t>
                      </a:r>
                    </a:p>
                  </a:txBody>
                  <a:tcPr>
                    <a:solidFill>
                      <a:srgbClr val="B1E3F5"/>
                    </a:solidFill>
                  </a:tcPr>
                </a:tc>
                <a:tc>
                  <a:txBody>
                    <a:bodyPr/>
                    <a:lstStyle/>
                    <a:p>
                      <a:pPr algn="ctr"/>
                      <a:r>
                        <a:rPr lang="en-US" b="0">
                          <a:solidFill>
                            <a:schemeClr val="tx1"/>
                          </a:solidFill>
                        </a:rPr>
                        <a:t>Jul</a:t>
                      </a:r>
                    </a:p>
                  </a:txBody>
                  <a:tcPr>
                    <a:solidFill>
                      <a:srgbClr val="B1E3F5"/>
                    </a:solidFill>
                  </a:tcPr>
                </a:tc>
                <a:tc>
                  <a:txBody>
                    <a:bodyPr/>
                    <a:lstStyle/>
                    <a:p>
                      <a:pPr algn="ctr"/>
                      <a:r>
                        <a:rPr lang="en-US" b="0">
                          <a:solidFill>
                            <a:schemeClr val="tx1"/>
                          </a:solidFill>
                        </a:rPr>
                        <a:t>Aug</a:t>
                      </a:r>
                    </a:p>
                  </a:txBody>
                  <a:tcPr>
                    <a:solidFill>
                      <a:srgbClr val="B1E3F5"/>
                    </a:solidFill>
                  </a:tcPr>
                </a:tc>
                <a:tc>
                  <a:txBody>
                    <a:bodyPr/>
                    <a:lstStyle/>
                    <a:p>
                      <a:pPr algn="ctr"/>
                      <a:r>
                        <a:rPr lang="en-US" b="0">
                          <a:solidFill>
                            <a:schemeClr val="tx1"/>
                          </a:solidFill>
                        </a:rPr>
                        <a:t>Sep</a:t>
                      </a:r>
                    </a:p>
                  </a:txBody>
                  <a:tcPr>
                    <a:solidFill>
                      <a:srgbClr val="B1E3F5"/>
                    </a:solidFill>
                  </a:tcPr>
                </a:tc>
                <a:tc>
                  <a:txBody>
                    <a:bodyPr/>
                    <a:lstStyle/>
                    <a:p>
                      <a:pPr algn="ctr"/>
                      <a:r>
                        <a:rPr lang="en-US" b="0">
                          <a:solidFill>
                            <a:schemeClr val="tx1"/>
                          </a:solidFill>
                        </a:rPr>
                        <a:t>Oct</a:t>
                      </a:r>
                    </a:p>
                  </a:txBody>
                  <a:tcPr>
                    <a:solidFill>
                      <a:srgbClr val="B1E3F5"/>
                    </a:solidFill>
                  </a:tcPr>
                </a:tc>
                <a:tc>
                  <a:txBody>
                    <a:bodyPr/>
                    <a:lstStyle/>
                    <a:p>
                      <a:pPr algn="ctr"/>
                      <a:r>
                        <a:rPr lang="en-US" b="0">
                          <a:solidFill>
                            <a:schemeClr val="tx1"/>
                          </a:solidFill>
                        </a:rPr>
                        <a:t>Nov</a:t>
                      </a:r>
                    </a:p>
                  </a:txBody>
                  <a:tcPr>
                    <a:solidFill>
                      <a:srgbClr val="B1E3F5"/>
                    </a:solidFill>
                  </a:tcPr>
                </a:tc>
                <a:tc>
                  <a:txBody>
                    <a:bodyPr/>
                    <a:lstStyle/>
                    <a:p>
                      <a:pPr algn="ctr"/>
                      <a:r>
                        <a:rPr lang="en-US" b="0">
                          <a:solidFill>
                            <a:schemeClr val="tx1"/>
                          </a:solidFill>
                        </a:rPr>
                        <a:t>Dec</a:t>
                      </a:r>
                    </a:p>
                  </a:txBody>
                  <a:tcPr>
                    <a:solidFill>
                      <a:srgbClr val="B1E3F5"/>
                    </a:solidFill>
                  </a:tcPr>
                </a:tc>
                <a:extLst>
                  <a:ext uri="{0D108BD9-81ED-4DB2-BD59-A6C34878D82A}">
                    <a16:rowId xmlns:a16="http://schemas.microsoft.com/office/drawing/2014/main" val="3975871642"/>
                  </a:ext>
                </a:extLst>
              </a:tr>
            </a:tbl>
          </a:graphicData>
        </a:graphic>
      </p:graphicFrame>
      <p:sp>
        <p:nvSpPr>
          <p:cNvPr id="70" name="TextBox 69">
            <a:extLst>
              <a:ext uri="{FF2B5EF4-FFF2-40B4-BE49-F238E27FC236}">
                <a16:creationId xmlns:a16="http://schemas.microsoft.com/office/drawing/2014/main" id="{CBAC90DD-4661-80A5-3F99-BE466A95B387}"/>
              </a:ext>
            </a:extLst>
          </p:cNvPr>
          <p:cNvSpPr txBox="1"/>
          <p:nvPr/>
        </p:nvSpPr>
        <p:spPr>
          <a:xfrm>
            <a:off x="307648" y="3060767"/>
            <a:ext cx="697627" cy="369332"/>
          </a:xfrm>
          <a:prstGeom prst="rect">
            <a:avLst/>
          </a:prstGeom>
          <a:noFill/>
        </p:spPr>
        <p:txBody>
          <a:bodyPr wrap="none" rtlCol="0">
            <a:spAutoFit/>
          </a:bodyPr>
          <a:lstStyle/>
          <a:p>
            <a:r>
              <a:rPr lang="en-US" b="1"/>
              <a:t>2024</a:t>
            </a:r>
          </a:p>
        </p:txBody>
      </p:sp>
      <p:cxnSp>
        <p:nvCxnSpPr>
          <p:cNvPr id="71" name="Straight Arrow Connector 70">
            <a:extLst>
              <a:ext uri="{FF2B5EF4-FFF2-40B4-BE49-F238E27FC236}">
                <a16:creationId xmlns:a16="http://schemas.microsoft.com/office/drawing/2014/main" id="{6C56258E-3EFD-5C9C-1187-77D17AA7E5B8}"/>
              </a:ext>
            </a:extLst>
          </p:cNvPr>
          <p:cNvCxnSpPr>
            <a:cxnSpLocks/>
          </p:cNvCxnSpPr>
          <p:nvPr/>
        </p:nvCxnSpPr>
        <p:spPr>
          <a:xfrm>
            <a:off x="1127716" y="2920431"/>
            <a:ext cx="3145122"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2" name="TextBox 71">
            <a:extLst>
              <a:ext uri="{FF2B5EF4-FFF2-40B4-BE49-F238E27FC236}">
                <a16:creationId xmlns:a16="http://schemas.microsoft.com/office/drawing/2014/main" id="{413D0F04-38EC-54F2-374C-6EB154EE6639}"/>
              </a:ext>
            </a:extLst>
          </p:cNvPr>
          <p:cNvSpPr txBox="1"/>
          <p:nvPr/>
        </p:nvSpPr>
        <p:spPr>
          <a:xfrm>
            <a:off x="1286723" y="2601507"/>
            <a:ext cx="3120404" cy="338554"/>
          </a:xfrm>
          <a:prstGeom prst="rect">
            <a:avLst/>
          </a:prstGeom>
          <a:noFill/>
        </p:spPr>
        <p:txBody>
          <a:bodyPr wrap="square" rtlCol="0">
            <a:spAutoFit/>
          </a:bodyPr>
          <a:lstStyle/>
          <a:p>
            <a:r>
              <a:rPr lang="en-US" sz="1600" err="1"/>
              <a:t>sPHENIX</a:t>
            </a:r>
            <a:r>
              <a:rPr lang="en-US" sz="1600"/>
              <a:t> upgrades completed</a:t>
            </a:r>
          </a:p>
        </p:txBody>
      </p:sp>
      <p:sp>
        <p:nvSpPr>
          <p:cNvPr id="73" name="TextBox 72">
            <a:extLst>
              <a:ext uri="{FF2B5EF4-FFF2-40B4-BE49-F238E27FC236}">
                <a16:creationId xmlns:a16="http://schemas.microsoft.com/office/drawing/2014/main" id="{97BA5BE1-687F-30B2-24A5-A7F36D07B7E3}"/>
              </a:ext>
            </a:extLst>
          </p:cNvPr>
          <p:cNvSpPr txBox="1"/>
          <p:nvPr/>
        </p:nvSpPr>
        <p:spPr>
          <a:xfrm>
            <a:off x="4706344" y="2639089"/>
            <a:ext cx="4910292" cy="307777"/>
          </a:xfrm>
          <a:prstGeom prst="rect">
            <a:avLst/>
          </a:prstGeom>
          <a:solidFill>
            <a:srgbClr val="92D050"/>
          </a:solidFill>
        </p:spPr>
        <p:txBody>
          <a:bodyPr wrap="square" rtlCol="0">
            <a:spAutoFit/>
          </a:bodyPr>
          <a:lstStyle/>
          <a:p>
            <a:pPr algn="ctr"/>
            <a:r>
              <a:rPr lang="en-US" sz="1400"/>
              <a:t>Run-24 ( </a:t>
            </a:r>
            <a:r>
              <a:rPr lang="en" sz="1400">
                <a:cs typeface="Arial"/>
              </a:rPr>
              <a:t>p</a:t>
            </a:r>
            <a:r>
              <a:rPr lang="en" sz="1400">
                <a:ea typeface="+mn-lt"/>
                <a:cs typeface="+mn-lt"/>
              </a:rPr>
              <a:t>↑</a:t>
            </a:r>
            <a:r>
              <a:rPr lang="en-US" sz="1400">
                <a:cs typeface="Arial"/>
              </a:rPr>
              <a:t>+p</a:t>
            </a:r>
            <a:r>
              <a:rPr lang="en" sz="1400">
                <a:ea typeface="+mn-lt"/>
                <a:cs typeface="+mn-lt"/>
              </a:rPr>
              <a:t>↑</a:t>
            </a:r>
            <a:r>
              <a:rPr lang="en-US" sz="1400">
                <a:ea typeface="+mn-lt"/>
                <a:cs typeface="Arial"/>
              </a:rPr>
              <a:t>,</a:t>
            </a:r>
            <a:r>
              <a:rPr lang="en-US" sz="1400">
                <a:cs typeface="Arial"/>
              </a:rPr>
              <a:t> </a:t>
            </a:r>
            <a:r>
              <a:rPr lang="en-US" sz="1400">
                <a:ea typeface="+mn-lt"/>
                <a:cs typeface="+mn-lt"/>
              </a:rPr>
              <a:t>√</a:t>
            </a:r>
            <a:r>
              <a:rPr lang="en-US" sz="1400" err="1">
                <a:ea typeface="+mn-lt"/>
                <a:cs typeface="+mn-lt"/>
              </a:rPr>
              <a:t>s</a:t>
            </a:r>
            <a:r>
              <a:rPr lang="en-US" sz="1400" baseline="-25000" err="1">
                <a:ea typeface="+mn-lt"/>
                <a:cs typeface="+mn-lt"/>
              </a:rPr>
              <a:t>NN</a:t>
            </a:r>
            <a:r>
              <a:rPr lang="en-US" sz="1400" baseline="-25000">
                <a:ea typeface="+mn-lt"/>
                <a:cs typeface="+mn-lt"/>
              </a:rPr>
              <a:t> </a:t>
            </a:r>
            <a:r>
              <a:rPr lang="en-US" sz="1400">
                <a:ea typeface="+mn-lt"/>
                <a:cs typeface="+mn-lt"/>
              </a:rPr>
              <a:t>~200 GeV ) 4/15/24 - 10</a:t>
            </a:r>
            <a:r>
              <a:rPr lang="en-US" sz="1400"/>
              <a:t>/1/24</a:t>
            </a:r>
          </a:p>
        </p:txBody>
      </p:sp>
      <p:cxnSp>
        <p:nvCxnSpPr>
          <p:cNvPr id="74" name="Straight Arrow Connector 73">
            <a:extLst>
              <a:ext uri="{FF2B5EF4-FFF2-40B4-BE49-F238E27FC236}">
                <a16:creationId xmlns:a16="http://schemas.microsoft.com/office/drawing/2014/main" id="{0479F7EB-A8CF-63F6-41AA-914450B7BC40}"/>
              </a:ext>
            </a:extLst>
          </p:cNvPr>
          <p:cNvCxnSpPr>
            <a:cxnSpLocks/>
          </p:cNvCxnSpPr>
          <p:nvPr/>
        </p:nvCxnSpPr>
        <p:spPr>
          <a:xfrm flipH="1">
            <a:off x="9287527" y="3487767"/>
            <a:ext cx="65821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916AC152-A793-5082-C984-680666F69DF2}"/>
              </a:ext>
            </a:extLst>
          </p:cNvPr>
          <p:cNvSpPr txBox="1"/>
          <p:nvPr/>
        </p:nvSpPr>
        <p:spPr>
          <a:xfrm>
            <a:off x="9863849" y="2588403"/>
            <a:ext cx="2376984" cy="338554"/>
          </a:xfrm>
          <a:prstGeom prst="rect">
            <a:avLst/>
          </a:prstGeom>
          <a:noFill/>
        </p:spPr>
        <p:txBody>
          <a:bodyPr wrap="square" rtlCol="0">
            <a:spAutoFit/>
          </a:bodyPr>
          <a:lstStyle/>
          <a:p>
            <a:pPr algn="ctr"/>
            <a:r>
              <a:rPr lang="en-US" sz="1600"/>
              <a:t>Preparation for Run-25</a:t>
            </a:r>
          </a:p>
        </p:txBody>
      </p:sp>
      <p:cxnSp>
        <p:nvCxnSpPr>
          <p:cNvPr id="77" name="Straight Arrow Connector 76">
            <a:extLst>
              <a:ext uri="{FF2B5EF4-FFF2-40B4-BE49-F238E27FC236}">
                <a16:creationId xmlns:a16="http://schemas.microsoft.com/office/drawing/2014/main" id="{6E3D6775-EA09-EF35-4BA2-66D839487EE8}"/>
              </a:ext>
            </a:extLst>
          </p:cNvPr>
          <p:cNvCxnSpPr>
            <a:cxnSpLocks/>
          </p:cNvCxnSpPr>
          <p:nvPr/>
        </p:nvCxnSpPr>
        <p:spPr>
          <a:xfrm>
            <a:off x="1136262" y="3508150"/>
            <a:ext cx="1987820"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CFE91D77-A695-7173-4D56-B2D678DC33BA}"/>
              </a:ext>
            </a:extLst>
          </p:cNvPr>
          <p:cNvCxnSpPr>
            <a:cxnSpLocks/>
          </p:cNvCxnSpPr>
          <p:nvPr/>
        </p:nvCxnSpPr>
        <p:spPr>
          <a:xfrm>
            <a:off x="1118691" y="1835698"/>
            <a:ext cx="173076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8" name="TextBox 87">
            <a:extLst>
              <a:ext uri="{FF2B5EF4-FFF2-40B4-BE49-F238E27FC236}">
                <a16:creationId xmlns:a16="http://schemas.microsoft.com/office/drawing/2014/main" id="{713BF9FD-4DAE-13A3-9D4A-8AC7BD829964}"/>
              </a:ext>
            </a:extLst>
          </p:cNvPr>
          <p:cNvSpPr txBox="1"/>
          <p:nvPr/>
        </p:nvSpPr>
        <p:spPr>
          <a:xfrm>
            <a:off x="884441" y="1823753"/>
            <a:ext cx="2110261" cy="338554"/>
          </a:xfrm>
          <a:prstGeom prst="rect">
            <a:avLst/>
          </a:prstGeom>
          <a:noFill/>
        </p:spPr>
        <p:txBody>
          <a:bodyPr wrap="square" rtlCol="0">
            <a:spAutoFit/>
          </a:bodyPr>
          <a:lstStyle/>
          <a:p>
            <a:pPr algn="ctr"/>
            <a:r>
              <a:rPr lang="en-US" sz="1600"/>
              <a:t>CAD prep completed</a:t>
            </a:r>
          </a:p>
        </p:txBody>
      </p:sp>
      <p:cxnSp>
        <p:nvCxnSpPr>
          <p:cNvPr id="89" name="Straight Connector 88">
            <a:extLst>
              <a:ext uri="{FF2B5EF4-FFF2-40B4-BE49-F238E27FC236}">
                <a16:creationId xmlns:a16="http://schemas.microsoft.com/office/drawing/2014/main" id="{4828BD50-0E2C-BC4A-524E-D82B08EF8128}"/>
              </a:ext>
            </a:extLst>
          </p:cNvPr>
          <p:cNvCxnSpPr/>
          <p:nvPr/>
        </p:nvCxnSpPr>
        <p:spPr>
          <a:xfrm>
            <a:off x="2943901" y="1834094"/>
            <a:ext cx="0" cy="555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0" name="Straight Arrow Connector 89">
            <a:extLst>
              <a:ext uri="{FF2B5EF4-FFF2-40B4-BE49-F238E27FC236}">
                <a16:creationId xmlns:a16="http://schemas.microsoft.com/office/drawing/2014/main" id="{E7EBBE89-288A-244B-0C82-5F8C62CCD0F2}"/>
              </a:ext>
            </a:extLst>
          </p:cNvPr>
          <p:cNvCxnSpPr>
            <a:cxnSpLocks/>
          </p:cNvCxnSpPr>
          <p:nvPr/>
        </p:nvCxnSpPr>
        <p:spPr>
          <a:xfrm>
            <a:off x="3725002" y="1835697"/>
            <a:ext cx="9493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8C417E87-C623-9E9E-27A4-C8A1560A7639}"/>
              </a:ext>
            </a:extLst>
          </p:cNvPr>
          <p:cNvCxnSpPr>
            <a:cxnSpLocks/>
          </p:cNvCxnSpPr>
          <p:nvPr/>
        </p:nvCxnSpPr>
        <p:spPr>
          <a:xfrm flipH="1">
            <a:off x="3039202" y="1835697"/>
            <a:ext cx="102552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F2EBA988-8695-2B03-8D37-D06DEBC46EEE}"/>
              </a:ext>
            </a:extLst>
          </p:cNvPr>
          <p:cNvCxnSpPr/>
          <p:nvPr/>
        </p:nvCxnSpPr>
        <p:spPr>
          <a:xfrm>
            <a:off x="4754454" y="1836955"/>
            <a:ext cx="0" cy="555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3" name="TextBox 92">
            <a:extLst>
              <a:ext uri="{FF2B5EF4-FFF2-40B4-BE49-F238E27FC236}">
                <a16:creationId xmlns:a16="http://schemas.microsoft.com/office/drawing/2014/main" id="{6478FCEA-E254-6A57-B36B-2F9811916CE3}"/>
              </a:ext>
            </a:extLst>
          </p:cNvPr>
          <p:cNvSpPr txBox="1"/>
          <p:nvPr/>
        </p:nvSpPr>
        <p:spPr>
          <a:xfrm>
            <a:off x="3096352" y="1802765"/>
            <a:ext cx="1480264" cy="584775"/>
          </a:xfrm>
          <a:prstGeom prst="rect">
            <a:avLst/>
          </a:prstGeom>
          <a:noFill/>
        </p:spPr>
        <p:txBody>
          <a:bodyPr wrap="square" rtlCol="0">
            <a:spAutoFit/>
          </a:bodyPr>
          <a:lstStyle/>
          <a:p>
            <a:pPr algn="ctr"/>
            <a:r>
              <a:rPr lang="en-US" sz="1600"/>
              <a:t>CAD support for </a:t>
            </a:r>
            <a:r>
              <a:rPr lang="en-US" sz="1600" err="1"/>
              <a:t>sPHENIX</a:t>
            </a:r>
            <a:endParaRPr lang="en-US" sz="1600"/>
          </a:p>
        </p:txBody>
      </p:sp>
      <p:sp>
        <p:nvSpPr>
          <p:cNvPr id="97" name="TextBox 96">
            <a:extLst>
              <a:ext uri="{FF2B5EF4-FFF2-40B4-BE49-F238E27FC236}">
                <a16:creationId xmlns:a16="http://schemas.microsoft.com/office/drawing/2014/main" id="{CF8B6547-5678-1041-8712-273A01AA2FC0}"/>
              </a:ext>
            </a:extLst>
          </p:cNvPr>
          <p:cNvSpPr txBox="1"/>
          <p:nvPr/>
        </p:nvSpPr>
        <p:spPr>
          <a:xfrm>
            <a:off x="6458857" y="3586786"/>
            <a:ext cx="5577737" cy="307777"/>
          </a:xfrm>
          <a:prstGeom prst="rect">
            <a:avLst/>
          </a:prstGeom>
          <a:solidFill>
            <a:srgbClr val="92D050"/>
          </a:solidFill>
        </p:spPr>
        <p:txBody>
          <a:bodyPr wrap="square" rtlCol="0">
            <a:spAutoFit/>
          </a:bodyPr>
          <a:lstStyle/>
          <a:p>
            <a:pPr algn="ctr"/>
            <a:r>
              <a:rPr lang="en-US" sz="1400"/>
              <a:t>Run-24 ( </a:t>
            </a:r>
            <a:r>
              <a:rPr lang="en-US" sz="1400" err="1">
                <a:ea typeface="+mn-lt"/>
                <a:cs typeface="+mn-lt"/>
              </a:rPr>
              <a:t>Au+Au</a:t>
            </a:r>
            <a:r>
              <a:rPr lang="en-US" sz="1400">
                <a:ea typeface="+mn-lt"/>
                <a:cs typeface="+mn-lt"/>
              </a:rPr>
              <a:t>, √</a:t>
            </a:r>
            <a:r>
              <a:rPr lang="en-US" sz="1400" err="1">
                <a:ea typeface="+mn-lt"/>
                <a:cs typeface="+mn-lt"/>
              </a:rPr>
              <a:t>s</a:t>
            </a:r>
            <a:r>
              <a:rPr lang="en-US" sz="1400" baseline="-25000" err="1">
                <a:ea typeface="+mn-lt"/>
                <a:cs typeface="+mn-lt"/>
              </a:rPr>
              <a:t>NN</a:t>
            </a:r>
            <a:r>
              <a:rPr lang="en-US" sz="1400">
                <a:ea typeface="+mn-lt"/>
                <a:cs typeface="+mn-lt"/>
              </a:rPr>
              <a:t>=200 GeV), 10/1/24 - 10</a:t>
            </a:r>
            <a:r>
              <a:rPr lang="en-US" sz="1400"/>
              <a:t>/21/24 </a:t>
            </a:r>
            <a:r>
              <a:rPr lang="en-US" sz="1400">
                <a:ea typeface="+mn-lt"/>
                <a:cs typeface="+mn-lt"/>
              </a:rPr>
              <a:t> </a:t>
            </a:r>
            <a:endParaRPr lang="en-US" sz="1400"/>
          </a:p>
        </p:txBody>
      </p:sp>
      <p:cxnSp>
        <p:nvCxnSpPr>
          <p:cNvPr id="99" name="Straight Arrow Connector 98">
            <a:extLst>
              <a:ext uri="{FF2B5EF4-FFF2-40B4-BE49-F238E27FC236}">
                <a16:creationId xmlns:a16="http://schemas.microsoft.com/office/drawing/2014/main" id="{EA70E851-2094-BE4E-33E0-B3163684D6CD}"/>
              </a:ext>
            </a:extLst>
          </p:cNvPr>
          <p:cNvCxnSpPr>
            <a:cxnSpLocks/>
          </p:cNvCxnSpPr>
          <p:nvPr/>
        </p:nvCxnSpPr>
        <p:spPr>
          <a:xfrm>
            <a:off x="9439927" y="3487767"/>
            <a:ext cx="505819"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1" name="TextBox 100">
            <a:extLst>
              <a:ext uri="{FF2B5EF4-FFF2-40B4-BE49-F238E27FC236}">
                <a16:creationId xmlns:a16="http://schemas.microsoft.com/office/drawing/2014/main" id="{969A034C-5CCE-E340-2B52-43C7DB468B26}"/>
              </a:ext>
            </a:extLst>
          </p:cNvPr>
          <p:cNvSpPr txBox="1"/>
          <p:nvPr/>
        </p:nvSpPr>
        <p:spPr>
          <a:xfrm>
            <a:off x="1013821" y="3532935"/>
            <a:ext cx="3324499" cy="338554"/>
          </a:xfrm>
          <a:prstGeom prst="rect">
            <a:avLst/>
          </a:prstGeom>
          <a:noFill/>
        </p:spPr>
        <p:txBody>
          <a:bodyPr wrap="square" rtlCol="0">
            <a:spAutoFit/>
          </a:bodyPr>
          <a:lstStyle/>
          <a:p>
            <a:r>
              <a:rPr lang="en-US" sz="1600"/>
              <a:t>CAD repairs and prep completed</a:t>
            </a:r>
          </a:p>
        </p:txBody>
      </p:sp>
      <p:cxnSp>
        <p:nvCxnSpPr>
          <p:cNvPr id="103" name="Straight Connector 102">
            <a:extLst>
              <a:ext uri="{FF2B5EF4-FFF2-40B4-BE49-F238E27FC236}">
                <a16:creationId xmlns:a16="http://schemas.microsoft.com/office/drawing/2014/main" id="{7985ACDF-499D-2910-09CD-0B5AF45A57FB}"/>
              </a:ext>
            </a:extLst>
          </p:cNvPr>
          <p:cNvCxnSpPr/>
          <p:nvPr/>
        </p:nvCxnSpPr>
        <p:spPr>
          <a:xfrm>
            <a:off x="9922920" y="2459816"/>
            <a:ext cx="0" cy="55565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DB544A47-F32E-37F9-F6C7-067320525771}"/>
              </a:ext>
            </a:extLst>
          </p:cNvPr>
          <p:cNvCxnSpPr>
            <a:cxnSpLocks/>
          </p:cNvCxnSpPr>
          <p:nvPr/>
        </p:nvCxnSpPr>
        <p:spPr>
          <a:xfrm>
            <a:off x="10037762" y="2920431"/>
            <a:ext cx="2008576"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7" name="Title 1">
            <a:extLst>
              <a:ext uri="{FF2B5EF4-FFF2-40B4-BE49-F238E27FC236}">
                <a16:creationId xmlns:a16="http://schemas.microsoft.com/office/drawing/2014/main" id="{EC1A01FD-B5A2-0BBC-0ACD-AD76BB9610BD}"/>
              </a:ext>
            </a:extLst>
          </p:cNvPr>
          <p:cNvSpPr txBox="1">
            <a:spLocks/>
          </p:cNvSpPr>
          <p:nvPr/>
        </p:nvSpPr>
        <p:spPr>
          <a:xfrm>
            <a:off x="228466" y="9525"/>
            <a:ext cx="11668674" cy="487017"/>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3200" b="0" dirty="0" err="1">
                <a:latin typeface="Helvetica" panose="020B0604020202020204" pitchFamily="34" charset="0"/>
                <a:cs typeface="Helvetica" panose="020B0604020202020204" pitchFamily="34" charset="0"/>
              </a:rPr>
              <a:t>sPHENIX</a:t>
            </a:r>
            <a:r>
              <a:rPr lang="en-US" sz="3200" b="0" dirty="0">
                <a:latin typeface="Helvetica" panose="020B0604020202020204" pitchFamily="34" charset="0"/>
                <a:cs typeface="Helvetica" panose="020B0604020202020204" pitchFamily="34" charset="0"/>
              </a:rPr>
              <a:t> era: Run23 – Run25</a:t>
            </a:r>
          </a:p>
        </p:txBody>
      </p:sp>
      <p:graphicFrame>
        <p:nvGraphicFramePr>
          <p:cNvPr id="4" name="Table 3">
            <a:extLst>
              <a:ext uri="{FF2B5EF4-FFF2-40B4-BE49-F238E27FC236}">
                <a16:creationId xmlns:a16="http://schemas.microsoft.com/office/drawing/2014/main" id="{F837CC42-9DE6-4246-1FBA-C96B0C3FC9A0}"/>
              </a:ext>
            </a:extLst>
          </p:cNvPr>
          <p:cNvGraphicFramePr>
            <a:graphicFrameLocks noGrp="1"/>
          </p:cNvGraphicFramePr>
          <p:nvPr>
            <p:extLst>
              <p:ext uri="{D42A27DB-BD31-4B8C-83A1-F6EECF244321}">
                <p14:modId xmlns:p14="http://schemas.microsoft.com/office/powerpoint/2010/main" val="2403952738"/>
              </p:ext>
            </p:extLst>
          </p:nvPr>
        </p:nvGraphicFramePr>
        <p:xfrm>
          <a:off x="1165974" y="4502371"/>
          <a:ext cx="10921860" cy="365760"/>
        </p:xfrm>
        <a:graphic>
          <a:graphicData uri="http://schemas.openxmlformats.org/drawingml/2006/table">
            <a:tbl>
              <a:tblPr firstRow="1" bandRow="1">
                <a:tableStyleId>{5C22544A-7EE6-4342-B048-85BDC9FD1C3A}</a:tableStyleId>
              </a:tblPr>
              <a:tblGrid>
                <a:gridCol w="910155">
                  <a:extLst>
                    <a:ext uri="{9D8B030D-6E8A-4147-A177-3AD203B41FA5}">
                      <a16:colId xmlns:a16="http://schemas.microsoft.com/office/drawing/2014/main" val="3676488218"/>
                    </a:ext>
                  </a:extLst>
                </a:gridCol>
                <a:gridCol w="910155">
                  <a:extLst>
                    <a:ext uri="{9D8B030D-6E8A-4147-A177-3AD203B41FA5}">
                      <a16:colId xmlns:a16="http://schemas.microsoft.com/office/drawing/2014/main" val="1883482232"/>
                    </a:ext>
                  </a:extLst>
                </a:gridCol>
                <a:gridCol w="910155">
                  <a:extLst>
                    <a:ext uri="{9D8B030D-6E8A-4147-A177-3AD203B41FA5}">
                      <a16:colId xmlns:a16="http://schemas.microsoft.com/office/drawing/2014/main" val="3821663928"/>
                    </a:ext>
                  </a:extLst>
                </a:gridCol>
                <a:gridCol w="910155">
                  <a:extLst>
                    <a:ext uri="{9D8B030D-6E8A-4147-A177-3AD203B41FA5}">
                      <a16:colId xmlns:a16="http://schemas.microsoft.com/office/drawing/2014/main" val="2824879099"/>
                    </a:ext>
                  </a:extLst>
                </a:gridCol>
                <a:gridCol w="910155">
                  <a:extLst>
                    <a:ext uri="{9D8B030D-6E8A-4147-A177-3AD203B41FA5}">
                      <a16:colId xmlns:a16="http://schemas.microsoft.com/office/drawing/2014/main" val="2085242123"/>
                    </a:ext>
                  </a:extLst>
                </a:gridCol>
                <a:gridCol w="910155">
                  <a:extLst>
                    <a:ext uri="{9D8B030D-6E8A-4147-A177-3AD203B41FA5}">
                      <a16:colId xmlns:a16="http://schemas.microsoft.com/office/drawing/2014/main" val="2589581706"/>
                    </a:ext>
                  </a:extLst>
                </a:gridCol>
                <a:gridCol w="910155">
                  <a:extLst>
                    <a:ext uri="{9D8B030D-6E8A-4147-A177-3AD203B41FA5}">
                      <a16:colId xmlns:a16="http://schemas.microsoft.com/office/drawing/2014/main" val="968829146"/>
                    </a:ext>
                  </a:extLst>
                </a:gridCol>
                <a:gridCol w="910155">
                  <a:extLst>
                    <a:ext uri="{9D8B030D-6E8A-4147-A177-3AD203B41FA5}">
                      <a16:colId xmlns:a16="http://schemas.microsoft.com/office/drawing/2014/main" val="255402296"/>
                    </a:ext>
                  </a:extLst>
                </a:gridCol>
                <a:gridCol w="910155">
                  <a:extLst>
                    <a:ext uri="{9D8B030D-6E8A-4147-A177-3AD203B41FA5}">
                      <a16:colId xmlns:a16="http://schemas.microsoft.com/office/drawing/2014/main" val="35332403"/>
                    </a:ext>
                  </a:extLst>
                </a:gridCol>
                <a:gridCol w="910155">
                  <a:extLst>
                    <a:ext uri="{9D8B030D-6E8A-4147-A177-3AD203B41FA5}">
                      <a16:colId xmlns:a16="http://schemas.microsoft.com/office/drawing/2014/main" val="1874443514"/>
                    </a:ext>
                  </a:extLst>
                </a:gridCol>
                <a:gridCol w="910155">
                  <a:extLst>
                    <a:ext uri="{9D8B030D-6E8A-4147-A177-3AD203B41FA5}">
                      <a16:colId xmlns:a16="http://schemas.microsoft.com/office/drawing/2014/main" val="2083627752"/>
                    </a:ext>
                  </a:extLst>
                </a:gridCol>
                <a:gridCol w="910155">
                  <a:extLst>
                    <a:ext uri="{9D8B030D-6E8A-4147-A177-3AD203B41FA5}">
                      <a16:colId xmlns:a16="http://schemas.microsoft.com/office/drawing/2014/main" val="245778942"/>
                    </a:ext>
                  </a:extLst>
                </a:gridCol>
              </a:tblGrid>
              <a:tr h="353749">
                <a:tc>
                  <a:txBody>
                    <a:bodyPr/>
                    <a:lstStyle/>
                    <a:p>
                      <a:pPr algn="ctr"/>
                      <a:r>
                        <a:rPr lang="en-US" b="0">
                          <a:solidFill>
                            <a:schemeClr val="tx1"/>
                          </a:solidFill>
                        </a:rPr>
                        <a:t>Jan</a:t>
                      </a:r>
                    </a:p>
                  </a:txBody>
                  <a:tcPr>
                    <a:solidFill>
                      <a:srgbClr val="B1E3F5"/>
                    </a:solidFill>
                  </a:tcPr>
                </a:tc>
                <a:tc>
                  <a:txBody>
                    <a:bodyPr/>
                    <a:lstStyle/>
                    <a:p>
                      <a:pPr algn="ctr"/>
                      <a:r>
                        <a:rPr lang="en-US" b="0">
                          <a:solidFill>
                            <a:schemeClr val="tx1"/>
                          </a:solidFill>
                        </a:rPr>
                        <a:t>Feb</a:t>
                      </a:r>
                    </a:p>
                  </a:txBody>
                  <a:tcPr>
                    <a:solidFill>
                      <a:srgbClr val="B1E3F5"/>
                    </a:solidFill>
                  </a:tcPr>
                </a:tc>
                <a:tc>
                  <a:txBody>
                    <a:bodyPr/>
                    <a:lstStyle/>
                    <a:p>
                      <a:pPr algn="ctr"/>
                      <a:r>
                        <a:rPr lang="en-US" b="0">
                          <a:solidFill>
                            <a:schemeClr val="tx1"/>
                          </a:solidFill>
                        </a:rPr>
                        <a:t>Mar</a:t>
                      </a:r>
                    </a:p>
                  </a:txBody>
                  <a:tcPr>
                    <a:solidFill>
                      <a:srgbClr val="B1E3F5"/>
                    </a:solidFill>
                  </a:tcPr>
                </a:tc>
                <a:tc>
                  <a:txBody>
                    <a:bodyPr/>
                    <a:lstStyle/>
                    <a:p>
                      <a:pPr algn="ctr"/>
                      <a:r>
                        <a:rPr lang="en-US" b="0">
                          <a:solidFill>
                            <a:schemeClr val="tx1"/>
                          </a:solidFill>
                        </a:rPr>
                        <a:t>Apr</a:t>
                      </a:r>
                    </a:p>
                  </a:txBody>
                  <a:tcPr>
                    <a:solidFill>
                      <a:srgbClr val="B1E3F5"/>
                    </a:solidFill>
                  </a:tcPr>
                </a:tc>
                <a:tc>
                  <a:txBody>
                    <a:bodyPr/>
                    <a:lstStyle/>
                    <a:p>
                      <a:pPr algn="ctr"/>
                      <a:r>
                        <a:rPr lang="en-US" b="0">
                          <a:solidFill>
                            <a:schemeClr val="tx1"/>
                          </a:solidFill>
                        </a:rPr>
                        <a:t>May</a:t>
                      </a:r>
                    </a:p>
                  </a:txBody>
                  <a:tcPr>
                    <a:solidFill>
                      <a:srgbClr val="B1E3F5"/>
                    </a:solidFill>
                  </a:tcPr>
                </a:tc>
                <a:tc>
                  <a:txBody>
                    <a:bodyPr/>
                    <a:lstStyle/>
                    <a:p>
                      <a:pPr algn="ctr"/>
                      <a:r>
                        <a:rPr lang="en-US" b="0">
                          <a:solidFill>
                            <a:schemeClr val="tx1"/>
                          </a:solidFill>
                        </a:rPr>
                        <a:t>Jun</a:t>
                      </a:r>
                    </a:p>
                  </a:txBody>
                  <a:tcPr>
                    <a:solidFill>
                      <a:srgbClr val="B1E3F5"/>
                    </a:solidFill>
                  </a:tcPr>
                </a:tc>
                <a:tc>
                  <a:txBody>
                    <a:bodyPr/>
                    <a:lstStyle/>
                    <a:p>
                      <a:pPr algn="ctr"/>
                      <a:r>
                        <a:rPr lang="en-US" b="0">
                          <a:solidFill>
                            <a:schemeClr val="tx1"/>
                          </a:solidFill>
                        </a:rPr>
                        <a:t>Jul</a:t>
                      </a:r>
                    </a:p>
                  </a:txBody>
                  <a:tcPr>
                    <a:solidFill>
                      <a:srgbClr val="B1E3F5"/>
                    </a:solidFill>
                  </a:tcPr>
                </a:tc>
                <a:tc>
                  <a:txBody>
                    <a:bodyPr/>
                    <a:lstStyle/>
                    <a:p>
                      <a:pPr algn="ctr"/>
                      <a:r>
                        <a:rPr lang="en-US" b="0">
                          <a:solidFill>
                            <a:schemeClr val="tx1"/>
                          </a:solidFill>
                        </a:rPr>
                        <a:t>Aug</a:t>
                      </a:r>
                    </a:p>
                  </a:txBody>
                  <a:tcPr>
                    <a:solidFill>
                      <a:srgbClr val="B1E3F5"/>
                    </a:solidFill>
                  </a:tcPr>
                </a:tc>
                <a:tc>
                  <a:txBody>
                    <a:bodyPr/>
                    <a:lstStyle/>
                    <a:p>
                      <a:pPr algn="ctr"/>
                      <a:r>
                        <a:rPr lang="en-US" b="0">
                          <a:solidFill>
                            <a:schemeClr val="tx1"/>
                          </a:solidFill>
                        </a:rPr>
                        <a:t>Sep</a:t>
                      </a:r>
                    </a:p>
                  </a:txBody>
                  <a:tcPr>
                    <a:solidFill>
                      <a:srgbClr val="B1E3F5"/>
                    </a:solidFill>
                  </a:tcPr>
                </a:tc>
                <a:tc>
                  <a:txBody>
                    <a:bodyPr/>
                    <a:lstStyle/>
                    <a:p>
                      <a:pPr algn="ctr"/>
                      <a:r>
                        <a:rPr lang="en-US" b="0">
                          <a:solidFill>
                            <a:schemeClr val="tx1"/>
                          </a:solidFill>
                        </a:rPr>
                        <a:t>Oct</a:t>
                      </a:r>
                    </a:p>
                  </a:txBody>
                  <a:tcPr>
                    <a:solidFill>
                      <a:srgbClr val="B1E3F5"/>
                    </a:solidFill>
                  </a:tcPr>
                </a:tc>
                <a:tc>
                  <a:txBody>
                    <a:bodyPr/>
                    <a:lstStyle/>
                    <a:p>
                      <a:pPr algn="ctr"/>
                      <a:r>
                        <a:rPr lang="en-US" b="0">
                          <a:solidFill>
                            <a:schemeClr val="tx1"/>
                          </a:solidFill>
                        </a:rPr>
                        <a:t>Nov</a:t>
                      </a:r>
                    </a:p>
                  </a:txBody>
                  <a:tcPr>
                    <a:solidFill>
                      <a:srgbClr val="B1E3F5"/>
                    </a:solidFill>
                  </a:tcPr>
                </a:tc>
                <a:tc>
                  <a:txBody>
                    <a:bodyPr/>
                    <a:lstStyle/>
                    <a:p>
                      <a:pPr algn="ctr"/>
                      <a:r>
                        <a:rPr lang="en-US" b="0">
                          <a:solidFill>
                            <a:schemeClr val="tx1"/>
                          </a:solidFill>
                        </a:rPr>
                        <a:t>Dec</a:t>
                      </a:r>
                    </a:p>
                  </a:txBody>
                  <a:tcPr>
                    <a:solidFill>
                      <a:srgbClr val="B1E3F5"/>
                    </a:solidFill>
                  </a:tcPr>
                </a:tc>
                <a:extLst>
                  <a:ext uri="{0D108BD9-81ED-4DB2-BD59-A6C34878D82A}">
                    <a16:rowId xmlns:a16="http://schemas.microsoft.com/office/drawing/2014/main" val="3975871642"/>
                  </a:ext>
                </a:extLst>
              </a:tr>
            </a:tbl>
          </a:graphicData>
        </a:graphic>
      </p:graphicFrame>
      <p:sp>
        <p:nvSpPr>
          <p:cNvPr id="10" name="TextBox 9">
            <a:extLst>
              <a:ext uri="{FF2B5EF4-FFF2-40B4-BE49-F238E27FC236}">
                <a16:creationId xmlns:a16="http://schemas.microsoft.com/office/drawing/2014/main" id="{A095E9AD-C185-0D27-C627-2331B5D1D5D2}"/>
              </a:ext>
            </a:extLst>
          </p:cNvPr>
          <p:cNvSpPr txBox="1"/>
          <p:nvPr/>
        </p:nvSpPr>
        <p:spPr>
          <a:xfrm>
            <a:off x="345906" y="4508324"/>
            <a:ext cx="697627" cy="369332"/>
          </a:xfrm>
          <a:prstGeom prst="rect">
            <a:avLst/>
          </a:prstGeom>
          <a:noFill/>
        </p:spPr>
        <p:txBody>
          <a:bodyPr wrap="none" rtlCol="0">
            <a:spAutoFit/>
          </a:bodyPr>
          <a:lstStyle/>
          <a:p>
            <a:r>
              <a:rPr lang="en-US" b="1"/>
              <a:t>2025</a:t>
            </a:r>
          </a:p>
        </p:txBody>
      </p:sp>
      <p:cxnSp>
        <p:nvCxnSpPr>
          <p:cNvPr id="11" name="Straight Arrow Connector 10">
            <a:extLst>
              <a:ext uri="{FF2B5EF4-FFF2-40B4-BE49-F238E27FC236}">
                <a16:creationId xmlns:a16="http://schemas.microsoft.com/office/drawing/2014/main" id="{7EFFA9A4-1F24-964B-9096-4987A5A2D380}"/>
              </a:ext>
            </a:extLst>
          </p:cNvPr>
          <p:cNvCxnSpPr>
            <a:cxnSpLocks/>
          </p:cNvCxnSpPr>
          <p:nvPr/>
        </p:nvCxnSpPr>
        <p:spPr>
          <a:xfrm>
            <a:off x="1165974" y="4367988"/>
            <a:ext cx="2419055"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3BC6543A-E35B-D97B-1104-E6E77D03363D}"/>
              </a:ext>
            </a:extLst>
          </p:cNvPr>
          <p:cNvCxnSpPr>
            <a:cxnSpLocks/>
          </p:cNvCxnSpPr>
          <p:nvPr/>
        </p:nvCxnSpPr>
        <p:spPr>
          <a:xfrm>
            <a:off x="10037762" y="4367988"/>
            <a:ext cx="1278543"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5AC976E-03B5-109F-3AD0-024017AE4E06}"/>
              </a:ext>
            </a:extLst>
          </p:cNvPr>
          <p:cNvCxnSpPr>
            <a:cxnSpLocks/>
          </p:cNvCxnSpPr>
          <p:nvPr/>
        </p:nvCxnSpPr>
        <p:spPr>
          <a:xfrm>
            <a:off x="3689034" y="4139550"/>
            <a:ext cx="0" cy="362821"/>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DDFF3F5-B65E-71A2-B9DA-6453DB62C0B6}"/>
              </a:ext>
            </a:extLst>
          </p:cNvPr>
          <p:cNvSpPr txBox="1"/>
          <p:nvPr/>
        </p:nvSpPr>
        <p:spPr>
          <a:xfrm>
            <a:off x="5359400" y="4139550"/>
            <a:ext cx="4586345" cy="307777"/>
          </a:xfrm>
          <a:prstGeom prst="rect">
            <a:avLst/>
          </a:prstGeom>
          <a:solidFill>
            <a:srgbClr val="92D050"/>
          </a:solidFill>
        </p:spPr>
        <p:txBody>
          <a:bodyPr wrap="square" rtlCol="0">
            <a:spAutoFit/>
          </a:bodyPr>
          <a:lstStyle/>
          <a:p>
            <a:r>
              <a:rPr lang="en-US" sz="1400"/>
              <a:t>Run-25 ( </a:t>
            </a:r>
            <a:r>
              <a:rPr lang="en-US" sz="1400" err="1">
                <a:ea typeface="+mn-lt"/>
                <a:cs typeface="+mn-lt"/>
              </a:rPr>
              <a:t>Au+Au</a:t>
            </a:r>
            <a:r>
              <a:rPr lang="en-US" sz="1400">
                <a:ea typeface="+mn-lt"/>
                <a:cs typeface="+mn-lt"/>
              </a:rPr>
              <a:t>, √</a:t>
            </a:r>
            <a:r>
              <a:rPr lang="en-US" sz="1400" err="1">
                <a:ea typeface="+mn-lt"/>
                <a:cs typeface="+mn-lt"/>
              </a:rPr>
              <a:t>s</a:t>
            </a:r>
            <a:r>
              <a:rPr lang="en-US" sz="1400" baseline="-25000" err="1">
                <a:ea typeface="+mn-lt"/>
                <a:cs typeface="+mn-lt"/>
              </a:rPr>
              <a:t>NN</a:t>
            </a:r>
            <a:r>
              <a:rPr lang="en-US" sz="1400">
                <a:ea typeface="+mn-lt"/>
                <a:cs typeface="+mn-lt"/>
              </a:rPr>
              <a:t>=200 GeV ), 3/24/25 – 12/8/25</a:t>
            </a:r>
            <a:endParaRPr lang="en-US" sz="1400"/>
          </a:p>
        </p:txBody>
      </p:sp>
      <p:sp>
        <p:nvSpPr>
          <p:cNvPr id="17" name="TextBox 16">
            <a:extLst>
              <a:ext uri="{FF2B5EF4-FFF2-40B4-BE49-F238E27FC236}">
                <a16:creationId xmlns:a16="http://schemas.microsoft.com/office/drawing/2014/main" id="{81A095E9-D35C-78C0-284D-D58E7FD7E0B6}"/>
              </a:ext>
            </a:extLst>
          </p:cNvPr>
          <p:cNvSpPr txBox="1"/>
          <p:nvPr/>
        </p:nvSpPr>
        <p:spPr>
          <a:xfrm>
            <a:off x="9132594" y="4928039"/>
            <a:ext cx="2914265" cy="523220"/>
          </a:xfrm>
          <a:prstGeom prst="rect">
            <a:avLst/>
          </a:prstGeom>
          <a:solidFill>
            <a:srgbClr val="92D050"/>
          </a:solidFill>
        </p:spPr>
        <p:txBody>
          <a:bodyPr wrap="square" rtlCol="0">
            <a:spAutoFit/>
          </a:bodyPr>
          <a:lstStyle/>
          <a:p>
            <a:pPr algn="ctr"/>
            <a:r>
              <a:rPr lang="en-US" sz="1400" dirty="0"/>
              <a:t>Run-25 ( </a:t>
            </a:r>
            <a:r>
              <a:rPr lang="en" sz="1400" dirty="0">
                <a:cs typeface="Arial"/>
              </a:rPr>
              <a:t>p</a:t>
            </a:r>
            <a:r>
              <a:rPr lang="en" sz="1400" dirty="0">
                <a:ea typeface="+mn-lt"/>
                <a:cs typeface="+mn-lt"/>
              </a:rPr>
              <a:t>↑</a:t>
            </a:r>
            <a:r>
              <a:rPr lang="en-US" sz="1400" dirty="0">
                <a:cs typeface="Arial"/>
              </a:rPr>
              <a:t>+p</a:t>
            </a:r>
            <a:r>
              <a:rPr lang="en" sz="1400" dirty="0">
                <a:ea typeface="+mn-lt"/>
                <a:cs typeface="+mn-lt"/>
              </a:rPr>
              <a:t>↑</a:t>
            </a:r>
            <a:r>
              <a:rPr lang="en-US" sz="1400" dirty="0">
                <a:ea typeface="+mn-lt"/>
                <a:cs typeface="Arial"/>
              </a:rPr>
              <a:t>,</a:t>
            </a:r>
            <a:r>
              <a:rPr lang="en-US" sz="1400" dirty="0">
                <a:cs typeface="Arial"/>
              </a:rPr>
              <a:t> </a:t>
            </a:r>
            <a:r>
              <a:rPr lang="en-US" sz="1400" dirty="0">
                <a:ea typeface="+mn-lt"/>
                <a:cs typeface="+mn-lt"/>
              </a:rPr>
              <a:t>√</a:t>
            </a:r>
            <a:r>
              <a:rPr lang="en-US" sz="1400" dirty="0" err="1">
                <a:ea typeface="+mn-lt"/>
                <a:cs typeface="+mn-lt"/>
              </a:rPr>
              <a:t>s</a:t>
            </a:r>
            <a:r>
              <a:rPr lang="en-US" sz="1400" baseline="-25000" dirty="0" err="1">
                <a:ea typeface="+mn-lt"/>
                <a:cs typeface="+mn-lt"/>
              </a:rPr>
              <a:t>NN</a:t>
            </a:r>
            <a:r>
              <a:rPr lang="en-US" sz="1400" baseline="-25000" dirty="0">
                <a:ea typeface="+mn-lt"/>
                <a:cs typeface="+mn-lt"/>
              </a:rPr>
              <a:t> </a:t>
            </a:r>
            <a:r>
              <a:rPr lang="en-US" sz="1400" dirty="0">
                <a:ea typeface="+mn-lt"/>
                <a:cs typeface="+mn-lt"/>
              </a:rPr>
              <a:t>~200 GeV )</a:t>
            </a:r>
          </a:p>
          <a:p>
            <a:pPr algn="ctr"/>
            <a:r>
              <a:rPr lang="en-US" sz="1400" dirty="0">
                <a:ea typeface="+mn-lt"/>
                <a:cs typeface="+mn-lt"/>
              </a:rPr>
              <a:t>12/8/25 – late Jan 2026 </a:t>
            </a:r>
          </a:p>
        </p:txBody>
      </p:sp>
      <p:cxnSp>
        <p:nvCxnSpPr>
          <p:cNvPr id="22" name="Straight Arrow Connector 21">
            <a:extLst>
              <a:ext uri="{FF2B5EF4-FFF2-40B4-BE49-F238E27FC236}">
                <a16:creationId xmlns:a16="http://schemas.microsoft.com/office/drawing/2014/main" id="{B2C95D7C-01F4-5972-2940-D23632B1571A}"/>
              </a:ext>
            </a:extLst>
          </p:cNvPr>
          <p:cNvCxnSpPr>
            <a:cxnSpLocks/>
          </p:cNvCxnSpPr>
          <p:nvPr/>
        </p:nvCxnSpPr>
        <p:spPr>
          <a:xfrm flipH="1">
            <a:off x="3746612" y="4367988"/>
            <a:ext cx="142990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4C0A2940-9698-A172-CFF2-07DE09024730}"/>
              </a:ext>
            </a:extLst>
          </p:cNvPr>
          <p:cNvCxnSpPr>
            <a:cxnSpLocks/>
          </p:cNvCxnSpPr>
          <p:nvPr/>
        </p:nvCxnSpPr>
        <p:spPr>
          <a:xfrm>
            <a:off x="11399419" y="4139550"/>
            <a:ext cx="0" cy="30526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E3111D6A-801A-1FBB-4704-3AA070A8C634}"/>
              </a:ext>
            </a:extLst>
          </p:cNvPr>
          <p:cNvSpPr txBox="1"/>
          <p:nvPr/>
        </p:nvSpPr>
        <p:spPr>
          <a:xfrm>
            <a:off x="391626" y="5321124"/>
            <a:ext cx="697627" cy="369332"/>
          </a:xfrm>
          <a:prstGeom prst="rect">
            <a:avLst/>
          </a:prstGeom>
          <a:noFill/>
        </p:spPr>
        <p:txBody>
          <a:bodyPr wrap="none" rtlCol="0">
            <a:spAutoFit/>
          </a:bodyPr>
          <a:lstStyle/>
          <a:p>
            <a:r>
              <a:rPr lang="en-US" b="1"/>
              <a:t>2026</a:t>
            </a:r>
          </a:p>
        </p:txBody>
      </p:sp>
      <p:pic>
        <p:nvPicPr>
          <p:cNvPr id="15" name="Picture 14">
            <a:extLst>
              <a:ext uri="{FF2B5EF4-FFF2-40B4-BE49-F238E27FC236}">
                <a16:creationId xmlns:a16="http://schemas.microsoft.com/office/drawing/2014/main" id="{199DE1B6-905F-2EB2-4194-41F3A8A76307}"/>
              </a:ext>
            </a:extLst>
          </p:cNvPr>
          <p:cNvPicPr>
            <a:picLocks noChangeAspect="1"/>
          </p:cNvPicPr>
          <p:nvPr/>
        </p:nvPicPr>
        <p:blipFill>
          <a:blip r:embed="rId2"/>
          <a:stretch>
            <a:fillRect/>
          </a:stretch>
        </p:blipFill>
        <p:spPr>
          <a:xfrm>
            <a:off x="1165974" y="5291069"/>
            <a:ext cx="1828728" cy="328234"/>
          </a:xfrm>
          <a:prstGeom prst="rect">
            <a:avLst/>
          </a:prstGeom>
        </p:spPr>
      </p:pic>
      <p:cxnSp>
        <p:nvCxnSpPr>
          <p:cNvPr id="18" name="Straight Arrow Connector 17">
            <a:extLst>
              <a:ext uri="{FF2B5EF4-FFF2-40B4-BE49-F238E27FC236}">
                <a16:creationId xmlns:a16="http://schemas.microsoft.com/office/drawing/2014/main" id="{A7B6C0F2-0A8B-950F-18C1-4B557BE813E3}"/>
              </a:ext>
            </a:extLst>
          </p:cNvPr>
          <p:cNvCxnSpPr>
            <a:cxnSpLocks/>
          </p:cNvCxnSpPr>
          <p:nvPr/>
        </p:nvCxnSpPr>
        <p:spPr>
          <a:xfrm flipH="1">
            <a:off x="11463131" y="4362096"/>
            <a:ext cx="583207"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602AFD4F-4AA2-6F8F-0A2A-596BECAE0DAF}"/>
              </a:ext>
            </a:extLst>
          </p:cNvPr>
          <p:cNvCxnSpPr>
            <a:cxnSpLocks/>
          </p:cNvCxnSpPr>
          <p:nvPr/>
        </p:nvCxnSpPr>
        <p:spPr>
          <a:xfrm>
            <a:off x="1208722" y="5156619"/>
            <a:ext cx="60483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811A5CD8-95AD-8DE3-1331-CB9A9B4961D7}"/>
              </a:ext>
            </a:extLst>
          </p:cNvPr>
          <p:cNvCxnSpPr>
            <a:cxnSpLocks/>
          </p:cNvCxnSpPr>
          <p:nvPr/>
        </p:nvCxnSpPr>
        <p:spPr>
          <a:xfrm flipH="1">
            <a:off x="1752204" y="5746188"/>
            <a:ext cx="5002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a:extLst>
              <a:ext uri="{FF2B5EF4-FFF2-40B4-BE49-F238E27FC236}">
                <a16:creationId xmlns:a16="http://schemas.microsoft.com/office/drawing/2014/main" id="{B20FF8B8-2E86-4B4C-BB77-3537F0030859}"/>
              </a:ext>
            </a:extLst>
          </p:cNvPr>
          <p:cNvCxnSpPr>
            <a:cxnSpLocks/>
          </p:cNvCxnSpPr>
          <p:nvPr/>
        </p:nvCxnSpPr>
        <p:spPr>
          <a:xfrm>
            <a:off x="1813164" y="5746188"/>
            <a:ext cx="500268" cy="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40FAD52-1DF8-8E2E-F246-9FF36DE32AE8}"/>
              </a:ext>
            </a:extLst>
          </p:cNvPr>
          <p:cNvSpPr txBox="1"/>
          <p:nvPr/>
        </p:nvSpPr>
        <p:spPr>
          <a:xfrm>
            <a:off x="2411037" y="5738175"/>
            <a:ext cx="8372309" cy="523220"/>
          </a:xfrm>
          <a:prstGeom prst="rect">
            <a:avLst/>
          </a:prstGeom>
          <a:solidFill>
            <a:srgbClr val="92D050"/>
          </a:solidFill>
        </p:spPr>
        <p:txBody>
          <a:bodyPr wrap="square" rtlCol="0">
            <a:spAutoFit/>
          </a:bodyPr>
          <a:lstStyle/>
          <a:p>
            <a:r>
              <a:rPr lang="en-US" sz="1400"/>
              <a:t>Added FXT for STAR (at 9.6, 9.65, and 13.5 GeV/u), 3 days dedicated for </a:t>
            </a:r>
            <a:r>
              <a:rPr lang="en-US" sz="1400" err="1"/>
              <a:t>CeC</a:t>
            </a:r>
            <a:r>
              <a:rPr lang="en-US" sz="1400"/>
              <a:t>, O+O at </a:t>
            </a:r>
            <a:r>
              <a:rPr lang="en-US" sz="1400">
                <a:ea typeface="+mn-lt"/>
                <a:cs typeface="+mn-lt"/>
              </a:rPr>
              <a:t>√</a:t>
            </a:r>
            <a:r>
              <a:rPr lang="en-US" sz="1400" err="1">
                <a:ea typeface="+mn-lt"/>
                <a:cs typeface="+mn-lt"/>
              </a:rPr>
              <a:t>s</a:t>
            </a:r>
            <a:r>
              <a:rPr lang="en-US" sz="1400" baseline="-25000" err="1">
                <a:ea typeface="+mn-lt"/>
                <a:cs typeface="+mn-lt"/>
              </a:rPr>
              <a:t>NN</a:t>
            </a:r>
            <a:r>
              <a:rPr lang="en-US" sz="1400" baseline="-25000">
                <a:ea typeface="+mn-lt"/>
                <a:cs typeface="+mn-lt"/>
              </a:rPr>
              <a:t> </a:t>
            </a:r>
            <a:r>
              <a:rPr lang="en-US" sz="1400">
                <a:ea typeface="+mn-lt"/>
                <a:cs typeface="+mn-lt"/>
              </a:rPr>
              <a:t>~200 GeV </a:t>
            </a:r>
            <a:r>
              <a:rPr lang="en-US" sz="1400"/>
              <a:t>End or RHIC: 6 February 2026 </a:t>
            </a:r>
            <a:endParaRPr lang="en-US" sz="1400">
              <a:ea typeface="+mn-lt"/>
              <a:cs typeface="+mn-lt"/>
            </a:endParaRPr>
          </a:p>
        </p:txBody>
      </p:sp>
      <p:sp>
        <p:nvSpPr>
          <p:cNvPr id="6" name="Slide Number Placeholder 1">
            <a:extLst>
              <a:ext uri="{FF2B5EF4-FFF2-40B4-BE49-F238E27FC236}">
                <a16:creationId xmlns:a16="http://schemas.microsoft.com/office/drawing/2014/main" id="{59B2FAA3-D6BE-1683-E9AD-BAC348B50766}"/>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30</a:t>
            </a:fld>
            <a:endParaRPr lang="en-US" sz="1000" dirty="0"/>
          </a:p>
        </p:txBody>
      </p:sp>
      <p:sp>
        <p:nvSpPr>
          <p:cNvPr id="7" name="TextBox 6">
            <a:extLst>
              <a:ext uri="{FF2B5EF4-FFF2-40B4-BE49-F238E27FC236}">
                <a16:creationId xmlns:a16="http://schemas.microsoft.com/office/drawing/2014/main" id="{1DCB852B-3631-79C2-ED0E-4EBE30A89D8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9570227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BCD2861-DC0E-E4CC-4EE0-C9445CE38142}"/>
              </a:ext>
            </a:extLst>
          </p:cNvPr>
          <p:cNvSpPr txBox="1">
            <a:spLocks/>
          </p:cNvSpPr>
          <p:nvPr/>
        </p:nvSpPr>
        <p:spPr>
          <a:xfrm>
            <a:off x="324986" y="9525"/>
            <a:ext cx="2402974" cy="487017"/>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2400">
                <a:latin typeface="Helvetica" panose="020B0604020202020204" pitchFamily="34" charset="0"/>
                <a:cs typeface="Helvetica" panose="020B0604020202020204" pitchFamily="34" charset="0"/>
              </a:rPr>
              <a:t>Run23 </a:t>
            </a:r>
            <a:r>
              <a:rPr lang="en-US" sz="1800">
                <a:latin typeface="Helvetica" panose="020B0604020202020204" pitchFamily="34" charset="0"/>
                <a:cs typeface="Helvetica" panose="020B0604020202020204" pitchFamily="34" charset="0"/>
              </a:rPr>
              <a:t>(Au+Au)</a:t>
            </a:r>
          </a:p>
          <a:p>
            <a:r>
              <a:rPr lang="en-US" sz="1800" b="0">
                <a:latin typeface="Helvetica" panose="020B0604020202020204" pitchFamily="34" charset="0"/>
                <a:cs typeface="Helvetica" panose="020B0604020202020204" pitchFamily="34" charset="0"/>
              </a:rPr>
              <a:t>RC: T. Shrey </a:t>
            </a:r>
          </a:p>
        </p:txBody>
      </p:sp>
      <p:sp>
        <p:nvSpPr>
          <p:cNvPr id="5" name="TextBox 4">
            <a:extLst>
              <a:ext uri="{FF2B5EF4-FFF2-40B4-BE49-F238E27FC236}">
                <a16:creationId xmlns:a16="http://schemas.microsoft.com/office/drawing/2014/main" id="{05442F5B-A62A-F16F-4DFE-794AB7348A10}"/>
              </a:ext>
            </a:extLst>
          </p:cNvPr>
          <p:cNvSpPr txBox="1"/>
          <p:nvPr/>
        </p:nvSpPr>
        <p:spPr>
          <a:xfrm>
            <a:off x="-137161" y="723176"/>
            <a:ext cx="6543748" cy="923330"/>
          </a:xfrm>
          <a:prstGeom prst="rect">
            <a:avLst/>
          </a:prstGeom>
          <a:noFill/>
        </p:spPr>
        <p:txBody>
          <a:bodyPr wrap="square">
            <a:spAutoFit/>
          </a:bodyPr>
          <a:lstStyle/>
          <a:p>
            <a:pPr lvl="1" algn="just"/>
            <a:r>
              <a:rPr lang="en-US"/>
              <a:t>Met </a:t>
            </a:r>
            <a:r>
              <a:rPr lang="en-US" err="1"/>
              <a:t>sPHENIX</a:t>
            </a:r>
            <a:r>
              <a:rPr lang="en-US"/>
              <a:t> requirements and collided beams for STAR with </a:t>
            </a:r>
            <a:r>
              <a:rPr lang="en-US" sz="1800"/>
              <a:t>wide variety of beam conditions (</a:t>
            </a:r>
            <a:r>
              <a:rPr lang="en-US"/>
              <a:t># </a:t>
            </a:r>
            <a:r>
              <a:rPr lang="en-US" sz="1800"/>
              <a:t>bunches, bunch intensities, </a:t>
            </a:r>
            <a:r>
              <a:rPr lang="en-US"/>
              <a:t>cross</a:t>
            </a:r>
            <a:r>
              <a:rPr lang="en-US" sz="1800"/>
              <a:t>ing angles</a:t>
            </a:r>
            <a:r>
              <a:rPr lang="en-US"/>
              <a:t> with leveling…) </a:t>
            </a:r>
            <a:endParaRPr lang="en-US" sz="1800"/>
          </a:p>
        </p:txBody>
      </p:sp>
      <p:sp>
        <p:nvSpPr>
          <p:cNvPr id="11" name="TextBox 10">
            <a:extLst>
              <a:ext uri="{FF2B5EF4-FFF2-40B4-BE49-F238E27FC236}">
                <a16:creationId xmlns:a16="http://schemas.microsoft.com/office/drawing/2014/main" id="{47181FDC-716A-1EC1-2575-4AF8EFBB73AF}"/>
              </a:ext>
            </a:extLst>
          </p:cNvPr>
          <p:cNvSpPr txBox="1"/>
          <p:nvPr/>
        </p:nvSpPr>
        <p:spPr>
          <a:xfrm>
            <a:off x="-108855" y="4319473"/>
            <a:ext cx="3799840" cy="369332"/>
          </a:xfrm>
          <a:prstGeom prst="rect">
            <a:avLst/>
          </a:prstGeom>
          <a:noFill/>
        </p:spPr>
        <p:txBody>
          <a:bodyPr wrap="square">
            <a:spAutoFit/>
          </a:bodyPr>
          <a:lstStyle/>
          <a:p>
            <a:pPr lvl="1" algn="just"/>
            <a:r>
              <a:rPr lang="en-US"/>
              <a:t>Early run-end</a:t>
            </a:r>
            <a:endParaRPr lang="en-US" sz="1800"/>
          </a:p>
        </p:txBody>
      </p:sp>
      <p:pic>
        <p:nvPicPr>
          <p:cNvPr id="13" name="Picture 12">
            <a:extLst>
              <a:ext uri="{FF2B5EF4-FFF2-40B4-BE49-F238E27FC236}">
                <a16:creationId xmlns:a16="http://schemas.microsoft.com/office/drawing/2014/main" id="{3174C22D-141C-5E99-7EFA-3C5716ECA5BE}"/>
              </a:ext>
            </a:extLst>
          </p:cNvPr>
          <p:cNvPicPr>
            <a:picLocks noChangeAspect="1"/>
          </p:cNvPicPr>
          <p:nvPr/>
        </p:nvPicPr>
        <p:blipFill>
          <a:blip r:embed="rId2"/>
          <a:stretch>
            <a:fillRect/>
          </a:stretch>
        </p:blipFill>
        <p:spPr>
          <a:xfrm>
            <a:off x="2382071" y="4408174"/>
            <a:ext cx="1406394" cy="1858670"/>
          </a:xfrm>
          <a:prstGeom prst="rect">
            <a:avLst/>
          </a:prstGeom>
          <a:ln w="19050">
            <a:solidFill>
              <a:schemeClr val="tx1"/>
            </a:solidFill>
          </a:ln>
        </p:spPr>
      </p:pic>
      <p:cxnSp>
        <p:nvCxnSpPr>
          <p:cNvPr id="15" name="Straight Connector 14">
            <a:extLst>
              <a:ext uri="{FF2B5EF4-FFF2-40B4-BE49-F238E27FC236}">
                <a16:creationId xmlns:a16="http://schemas.microsoft.com/office/drawing/2014/main" id="{521B6CE3-F6C7-B4B9-845C-DDF123BADA60}"/>
              </a:ext>
            </a:extLst>
          </p:cNvPr>
          <p:cNvCxnSpPr>
            <a:cxnSpLocks/>
          </p:cNvCxnSpPr>
          <p:nvPr/>
        </p:nvCxnSpPr>
        <p:spPr>
          <a:xfrm>
            <a:off x="6706559" y="167932"/>
            <a:ext cx="0" cy="62990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Title 1">
            <a:extLst>
              <a:ext uri="{FF2B5EF4-FFF2-40B4-BE49-F238E27FC236}">
                <a16:creationId xmlns:a16="http://schemas.microsoft.com/office/drawing/2014/main" id="{013805B1-1563-93A6-E966-EA153EC7140F}"/>
              </a:ext>
            </a:extLst>
          </p:cNvPr>
          <p:cNvSpPr txBox="1">
            <a:spLocks/>
          </p:cNvSpPr>
          <p:nvPr/>
        </p:nvSpPr>
        <p:spPr>
          <a:xfrm>
            <a:off x="6840970" y="9524"/>
            <a:ext cx="3078615" cy="487018"/>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2400">
                <a:latin typeface="Helvetica" panose="020B0604020202020204" pitchFamily="34" charset="0"/>
                <a:cs typeface="Helvetica" panose="020B0604020202020204" pitchFamily="34" charset="0"/>
              </a:rPr>
              <a:t>Run24 </a:t>
            </a:r>
            <a:r>
              <a:rPr lang="en-US" sz="1800">
                <a:latin typeface="Helvetica" panose="020B0604020202020204" pitchFamily="34" charset="0"/>
                <a:cs typeface="Helvetica" panose="020B0604020202020204" pitchFamily="34" charset="0"/>
              </a:rPr>
              <a:t>(</a:t>
            </a:r>
            <a:r>
              <a:rPr lang="en-US" sz="1800">
                <a:solidFill>
                  <a:srgbClr val="000000"/>
                </a:solidFill>
                <a:latin typeface="Arial" panose="020B0604020202020204" pitchFamily="34" charset="0"/>
              </a:rPr>
              <a:t>p↑+p↑</a:t>
            </a:r>
            <a:r>
              <a:rPr lang="en-US" sz="1800">
                <a:latin typeface="Helvetica" panose="020B0604020202020204" pitchFamily="34" charset="0"/>
                <a:cs typeface="Helvetica" panose="020B0604020202020204" pitchFamily="34" charset="0"/>
              </a:rPr>
              <a:t>, Au+Au)</a:t>
            </a:r>
          </a:p>
          <a:p>
            <a:r>
              <a:rPr lang="en-US" sz="1800" b="0">
                <a:latin typeface="Helvetica" panose="020B0604020202020204" pitchFamily="34" charset="0"/>
                <a:cs typeface="Helvetica" panose="020B0604020202020204" pitchFamily="34" charset="0"/>
              </a:rPr>
              <a:t>RC: K. Hock </a:t>
            </a:r>
          </a:p>
        </p:txBody>
      </p:sp>
      <p:sp>
        <p:nvSpPr>
          <p:cNvPr id="18" name="TextBox 17">
            <a:extLst>
              <a:ext uri="{FF2B5EF4-FFF2-40B4-BE49-F238E27FC236}">
                <a16:creationId xmlns:a16="http://schemas.microsoft.com/office/drawing/2014/main" id="{341BAE68-D690-9C3D-8432-06C7FA45FB43}"/>
              </a:ext>
            </a:extLst>
          </p:cNvPr>
          <p:cNvSpPr txBox="1"/>
          <p:nvPr/>
        </p:nvSpPr>
        <p:spPr>
          <a:xfrm>
            <a:off x="6406588" y="5266632"/>
            <a:ext cx="5785412" cy="1200329"/>
          </a:xfrm>
          <a:prstGeom prst="rect">
            <a:avLst/>
          </a:prstGeom>
          <a:noFill/>
        </p:spPr>
        <p:txBody>
          <a:bodyPr wrap="square">
            <a:spAutoFit/>
          </a:bodyPr>
          <a:lstStyle/>
          <a:p>
            <a:pPr lvl="1" algn="just"/>
            <a:r>
              <a:rPr lang="en-US" dirty="0"/>
              <a:t>Met </a:t>
            </a:r>
            <a:r>
              <a:rPr lang="en-US" dirty="0">
                <a:solidFill>
                  <a:srgbClr val="000000"/>
                </a:solidFill>
                <a:latin typeface="Arial" panose="020B0604020202020204" pitchFamily="34" charset="0"/>
              </a:rPr>
              <a:t>p↑+p↑ goals at </a:t>
            </a:r>
            <a:r>
              <a:rPr lang="en-US" dirty="0" err="1"/>
              <a:t>sPHENIX</a:t>
            </a:r>
            <a:r>
              <a:rPr lang="en-US" dirty="0"/>
              <a:t> and STAR.</a:t>
            </a:r>
          </a:p>
          <a:p>
            <a:pPr lvl="1" algn="just"/>
            <a:r>
              <a:rPr lang="en-US" dirty="0"/>
              <a:t>Background crisis during last 2 weeks with Au+Au</a:t>
            </a:r>
          </a:p>
          <a:p>
            <a:pPr lvl="1" algn="just"/>
            <a:r>
              <a:rPr lang="en-US" sz="1800" dirty="0"/>
              <a:t>   - task force initiated (A. Drees)</a:t>
            </a:r>
          </a:p>
          <a:p>
            <a:pPr lvl="1" algn="just"/>
            <a:r>
              <a:rPr lang="en-US" dirty="0"/>
              <a:t>   - </a:t>
            </a:r>
            <a:r>
              <a:rPr lang="en-US" sz="1800" dirty="0"/>
              <a:t>resolution (K. Hock)</a:t>
            </a:r>
          </a:p>
        </p:txBody>
      </p:sp>
      <p:pic>
        <p:nvPicPr>
          <p:cNvPr id="19" name="Picture 18">
            <a:extLst>
              <a:ext uri="{FF2B5EF4-FFF2-40B4-BE49-F238E27FC236}">
                <a16:creationId xmlns:a16="http://schemas.microsoft.com/office/drawing/2014/main" id="{F333E41C-2D3C-305E-6D53-C8FC1F225736}"/>
              </a:ext>
            </a:extLst>
          </p:cNvPr>
          <p:cNvPicPr>
            <a:picLocks noChangeAspect="1"/>
          </p:cNvPicPr>
          <p:nvPr/>
        </p:nvPicPr>
        <p:blipFill rotWithShape="1">
          <a:blip r:embed="rId3"/>
          <a:srcRect l="6978" t="26667" r="25500" b="15555"/>
          <a:stretch/>
        </p:blipFill>
        <p:spPr>
          <a:xfrm>
            <a:off x="7749368" y="762429"/>
            <a:ext cx="3473384" cy="1621419"/>
          </a:xfrm>
          <a:prstGeom prst="rect">
            <a:avLst/>
          </a:prstGeom>
          <a:ln w="19050">
            <a:solidFill>
              <a:schemeClr val="tx1"/>
            </a:solidFill>
          </a:ln>
        </p:spPr>
      </p:pic>
      <p:sp>
        <p:nvSpPr>
          <p:cNvPr id="20" name="TextBox 19">
            <a:extLst>
              <a:ext uri="{FF2B5EF4-FFF2-40B4-BE49-F238E27FC236}">
                <a16:creationId xmlns:a16="http://schemas.microsoft.com/office/drawing/2014/main" id="{76AC35C7-DD46-DDDE-6145-FD13DFCC2448}"/>
              </a:ext>
            </a:extLst>
          </p:cNvPr>
          <p:cNvSpPr txBox="1"/>
          <p:nvPr/>
        </p:nvSpPr>
        <p:spPr>
          <a:xfrm>
            <a:off x="2448247" y="4470231"/>
            <a:ext cx="1132840" cy="523220"/>
          </a:xfrm>
          <a:prstGeom prst="rect">
            <a:avLst/>
          </a:prstGeom>
          <a:solidFill>
            <a:schemeClr val="bg1"/>
          </a:solidFill>
        </p:spPr>
        <p:txBody>
          <a:bodyPr wrap="square" rtlCol="0">
            <a:spAutoFit/>
          </a:bodyPr>
          <a:lstStyle/>
          <a:p>
            <a:r>
              <a:rPr lang="en-US" sz="1400"/>
              <a:t>current lead failure</a:t>
            </a:r>
          </a:p>
        </p:txBody>
      </p:sp>
      <p:pic>
        <p:nvPicPr>
          <p:cNvPr id="22" name="Picture 21">
            <a:extLst>
              <a:ext uri="{FF2B5EF4-FFF2-40B4-BE49-F238E27FC236}">
                <a16:creationId xmlns:a16="http://schemas.microsoft.com/office/drawing/2014/main" id="{372469E3-8037-ACDC-4F7D-3AAA45946320}"/>
              </a:ext>
            </a:extLst>
          </p:cNvPr>
          <p:cNvPicPr>
            <a:picLocks noChangeAspect="1"/>
          </p:cNvPicPr>
          <p:nvPr/>
        </p:nvPicPr>
        <p:blipFill>
          <a:blip r:embed="rId4"/>
          <a:stretch>
            <a:fillRect/>
          </a:stretch>
        </p:blipFill>
        <p:spPr>
          <a:xfrm>
            <a:off x="3885276" y="4393831"/>
            <a:ext cx="1132837" cy="1858670"/>
          </a:xfrm>
          <a:prstGeom prst="rect">
            <a:avLst/>
          </a:prstGeom>
          <a:ln w="19050">
            <a:solidFill>
              <a:schemeClr val="tx1"/>
            </a:solidFill>
          </a:ln>
        </p:spPr>
      </p:pic>
      <p:sp>
        <p:nvSpPr>
          <p:cNvPr id="23" name="TextBox 22">
            <a:extLst>
              <a:ext uri="{FF2B5EF4-FFF2-40B4-BE49-F238E27FC236}">
                <a16:creationId xmlns:a16="http://schemas.microsoft.com/office/drawing/2014/main" id="{8C4B113F-CF7F-4BD9-1C36-4460486CC3C6}"/>
              </a:ext>
            </a:extLst>
          </p:cNvPr>
          <p:cNvSpPr txBox="1"/>
          <p:nvPr/>
        </p:nvSpPr>
        <p:spPr>
          <a:xfrm>
            <a:off x="9053562" y="2037218"/>
            <a:ext cx="2097806" cy="307777"/>
          </a:xfrm>
          <a:prstGeom prst="rect">
            <a:avLst/>
          </a:prstGeom>
          <a:solidFill>
            <a:schemeClr val="bg1"/>
          </a:solidFill>
          <a:ln>
            <a:solidFill>
              <a:schemeClr val="tx1"/>
            </a:solidFill>
          </a:ln>
        </p:spPr>
        <p:txBody>
          <a:bodyPr wrap="square" rtlCol="0">
            <a:spAutoFit/>
          </a:bodyPr>
          <a:lstStyle/>
          <a:p>
            <a:r>
              <a:rPr lang="en-US" sz="1400"/>
              <a:t>Siberian Snake repaired</a:t>
            </a:r>
          </a:p>
        </p:txBody>
      </p:sp>
      <p:pic>
        <p:nvPicPr>
          <p:cNvPr id="27" name="Picture 26" descr="A picture containing diagram&#10;&#10;AI-generated content may be incorrect.">
            <a:extLst>
              <a:ext uri="{FF2B5EF4-FFF2-40B4-BE49-F238E27FC236}">
                <a16:creationId xmlns:a16="http://schemas.microsoft.com/office/drawing/2014/main" id="{AC7A2765-3ED1-5EF0-919B-241E2244CFB3}"/>
              </a:ext>
            </a:extLst>
          </p:cNvPr>
          <p:cNvPicPr>
            <a:picLocks noChangeAspect="1"/>
          </p:cNvPicPr>
          <p:nvPr/>
        </p:nvPicPr>
        <p:blipFill>
          <a:blip r:embed="rId5"/>
          <a:srcRect l="3670" t="15658" r="15198" b="10606"/>
          <a:stretch>
            <a:fillRect/>
          </a:stretch>
        </p:blipFill>
        <p:spPr>
          <a:xfrm>
            <a:off x="8237705" y="2479140"/>
            <a:ext cx="2870146" cy="2782442"/>
          </a:xfrm>
          <a:prstGeom prst="rect">
            <a:avLst/>
          </a:prstGeom>
          <a:ln w="19050">
            <a:solidFill>
              <a:schemeClr val="tx1"/>
            </a:solidFill>
          </a:ln>
        </p:spPr>
      </p:pic>
      <p:sp>
        <p:nvSpPr>
          <p:cNvPr id="28" name="TextBox 27">
            <a:extLst>
              <a:ext uri="{FF2B5EF4-FFF2-40B4-BE49-F238E27FC236}">
                <a16:creationId xmlns:a16="http://schemas.microsoft.com/office/drawing/2014/main" id="{8F64A90C-F9C5-6DE7-A9C3-BC931473CF55}"/>
              </a:ext>
            </a:extLst>
          </p:cNvPr>
          <p:cNvSpPr txBox="1"/>
          <p:nvPr/>
        </p:nvSpPr>
        <p:spPr>
          <a:xfrm>
            <a:off x="8335325" y="2513936"/>
            <a:ext cx="2457724" cy="307777"/>
          </a:xfrm>
          <a:prstGeom prst="rect">
            <a:avLst/>
          </a:prstGeom>
          <a:solidFill>
            <a:schemeClr val="bg1"/>
          </a:solidFill>
        </p:spPr>
        <p:txBody>
          <a:bodyPr wrap="none" rtlCol="0">
            <a:spAutoFit/>
          </a:bodyPr>
          <a:lstStyle/>
          <a:p>
            <a:r>
              <a:rPr lang="en-US" sz="1400" dirty="0" err="1"/>
              <a:t>sPHENIX</a:t>
            </a:r>
            <a:r>
              <a:rPr lang="en-US" sz="1400" dirty="0"/>
              <a:t> “Big Splash” event</a:t>
            </a:r>
          </a:p>
        </p:txBody>
      </p:sp>
      <p:sp>
        <p:nvSpPr>
          <p:cNvPr id="2" name="Slide Number Placeholder 1">
            <a:extLst>
              <a:ext uri="{FF2B5EF4-FFF2-40B4-BE49-F238E27FC236}">
                <a16:creationId xmlns:a16="http://schemas.microsoft.com/office/drawing/2014/main" id="{45BECFA2-E67B-97CE-AAE8-369C285BF830}"/>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31</a:t>
            </a:fld>
            <a:endParaRPr lang="en-US" sz="1000"/>
          </a:p>
        </p:txBody>
      </p:sp>
      <p:pic>
        <p:nvPicPr>
          <p:cNvPr id="6" name="Picture 5">
            <a:extLst>
              <a:ext uri="{FF2B5EF4-FFF2-40B4-BE49-F238E27FC236}">
                <a16:creationId xmlns:a16="http://schemas.microsoft.com/office/drawing/2014/main" id="{93033EEB-2CF6-912D-370F-B1A9999E3771}"/>
              </a:ext>
            </a:extLst>
          </p:cNvPr>
          <p:cNvPicPr>
            <a:picLocks noChangeAspect="1"/>
          </p:cNvPicPr>
          <p:nvPr/>
        </p:nvPicPr>
        <p:blipFill>
          <a:blip r:embed="rId6"/>
          <a:stretch>
            <a:fillRect/>
          </a:stretch>
        </p:blipFill>
        <p:spPr>
          <a:xfrm>
            <a:off x="328034" y="1649406"/>
            <a:ext cx="2926062" cy="2430337"/>
          </a:xfrm>
          <a:prstGeom prst="rect">
            <a:avLst/>
          </a:prstGeom>
        </p:spPr>
      </p:pic>
      <p:pic>
        <p:nvPicPr>
          <p:cNvPr id="14" name="Picture 13">
            <a:extLst>
              <a:ext uri="{FF2B5EF4-FFF2-40B4-BE49-F238E27FC236}">
                <a16:creationId xmlns:a16="http://schemas.microsoft.com/office/drawing/2014/main" id="{A87952EA-B29E-1242-BB3E-F5BBD6099D08}"/>
              </a:ext>
            </a:extLst>
          </p:cNvPr>
          <p:cNvPicPr>
            <a:picLocks noChangeAspect="1"/>
          </p:cNvPicPr>
          <p:nvPr/>
        </p:nvPicPr>
        <p:blipFill>
          <a:blip r:embed="rId7"/>
          <a:stretch>
            <a:fillRect/>
          </a:stretch>
        </p:blipFill>
        <p:spPr>
          <a:xfrm>
            <a:off x="3484548" y="1621390"/>
            <a:ext cx="3064711" cy="2480025"/>
          </a:xfrm>
          <a:prstGeom prst="rect">
            <a:avLst/>
          </a:prstGeom>
        </p:spPr>
      </p:pic>
      <p:sp>
        <p:nvSpPr>
          <p:cNvPr id="9" name="TextBox 8">
            <a:extLst>
              <a:ext uri="{FF2B5EF4-FFF2-40B4-BE49-F238E27FC236}">
                <a16:creationId xmlns:a16="http://schemas.microsoft.com/office/drawing/2014/main" id="{E0F293BB-5A44-5C10-C619-58158FE21EB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0567125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6048199-4ABA-2CB5-029C-21F2EFF2867C}"/>
              </a:ext>
            </a:extLst>
          </p:cNvPr>
          <p:cNvSpPr txBox="1">
            <a:spLocks/>
          </p:cNvSpPr>
          <p:nvPr/>
        </p:nvSpPr>
        <p:spPr>
          <a:xfrm>
            <a:off x="289559" y="60325"/>
            <a:ext cx="5951670" cy="487018"/>
          </a:xfrm>
          <a:prstGeom prst="rect">
            <a:avLst/>
          </a:prstGeom>
        </p:spPr>
        <p:txBody>
          <a:bodyPr>
            <a:noAutofit/>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2400">
                <a:latin typeface="Helvetica" panose="020B0604020202020204" pitchFamily="34" charset="0"/>
                <a:cs typeface="Helvetica" panose="020B0604020202020204" pitchFamily="34" charset="0"/>
              </a:rPr>
              <a:t>Run25 </a:t>
            </a:r>
            <a:r>
              <a:rPr lang="en-US" sz="1800">
                <a:latin typeface="Helvetica" panose="020B0604020202020204" pitchFamily="34" charset="0"/>
                <a:cs typeface="Helvetica" panose="020B0604020202020204" pitchFamily="34" charset="0"/>
              </a:rPr>
              <a:t>(</a:t>
            </a:r>
            <a:r>
              <a:rPr lang="en-US" sz="1800" err="1">
                <a:latin typeface="Helvetica" panose="020B0604020202020204" pitchFamily="34" charset="0"/>
                <a:cs typeface="Helvetica" panose="020B0604020202020204" pitchFamily="34" charset="0"/>
              </a:rPr>
              <a:t>Au+Au</a:t>
            </a:r>
            <a:r>
              <a:rPr lang="en-US" sz="1800">
                <a:latin typeface="Helvetica" panose="020B0604020202020204" pitchFamily="34" charset="0"/>
                <a:cs typeface="Helvetica" panose="020B0604020202020204" pitchFamily="34" charset="0"/>
              </a:rPr>
              <a:t>,</a:t>
            </a:r>
            <a:r>
              <a:rPr lang="en-US" sz="1800">
                <a:latin typeface="Arial" panose="020B0604020202020204" pitchFamily="34" charset="0"/>
              </a:rPr>
              <a:t> p↑+p↑</a:t>
            </a:r>
            <a:r>
              <a:rPr lang="en-US" sz="1800">
                <a:latin typeface="Helvetica" panose="020B0604020202020204" pitchFamily="34" charset="0"/>
                <a:cs typeface="Helvetica" panose="020B0604020202020204" pitchFamily="34" charset="0"/>
              </a:rPr>
              <a:t>, O+O, </a:t>
            </a:r>
            <a:r>
              <a:rPr lang="en-US" sz="1800" err="1">
                <a:latin typeface="Helvetica" panose="020B0604020202020204" pitchFamily="34" charset="0"/>
                <a:cs typeface="Helvetica" panose="020B0604020202020204" pitchFamily="34" charset="0"/>
              </a:rPr>
              <a:t>CeC</a:t>
            </a:r>
            <a:r>
              <a:rPr lang="en-US" sz="1800">
                <a:latin typeface="Helvetica" panose="020B0604020202020204" pitchFamily="34" charset="0"/>
                <a:cs typeface="Helvetica" panose="020B0604020202020204" pitchFamily="34" charset="0"/>
              </a:rPr>
              <a:t>)  </a:t>
            </a:r>
            <a:r>
              <a:rPr lang="en-US" sz="1800" b="0">
                <a:latin typeface="Helvetica" panose="020B0604020202020204" pitchFamily="34" charset="0"/>
                <a:cs typeface="Helvetica" panose="020B0604020202020204" pitchFamily="34" charset="0"/>
              </a:rPr>
              <a:t>RC: T. Shrey</a:t>
            </a:r>
          </a:p>
        </p:txBody>
      </p:sp>
      <p:pic>
        <p:nvPicPr>
          <p:cNvPr id="6" name="Picture 5" descr="Diagram&#10;&#10;AI-generated content may be incorrect.">
            <a:extLst>
              <a:ext uri="{FF2B5EF4-FFF2-40B4-BE49-F238E27FC236}">
                <a16:creationId xmlns:a16="http://schemas.microsoft.com/office/drawing/2014/main" id="{69861ABE-C917-9DB6-9061-D2A765C79C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039" y="1319608"/>
            <a:ext cx="4273732" cy="2182543"/>
          </a:xfrm>
          <a:prstGeom prst="rect">
            <a:avLst/>
          </a:prstGeom>
          <a:ln w="19050">
            <a:solidFill>
              <a:schemeClr val="tx1"/>
            </a:solidFill>
          </a:ln>
        </p:spPr>
      </p:pic>
      <p:pic>
        <p:nvPicPr>
          <p:cNvPr id="7" name="Picture 6">
            <a:extLst>
              <a:ext uri="{FF2B5EF4-FFF2-40B4-BE49-F238E27FC236}">
                <a16:creationId xmlns:a16="http://schemas.microsoft.com/office/drawing/2014/main" id="{4A52241F-636F-CA82-9E69-C28897017290}"/>
              </a:ext>
            </a:extLst>
          </p:cNvPr>
          <p:cNvPicPr>
            <a:picLocks noChangeAspect="1"/>
          </p:cNvPicPr>
          <p:nvPr/>
        </p:nvPicPr>
        <p:blipFill>
          <a:blip r:embed="rId4"/>
          <a:stretch>
            <a:fillRect/>
          </a:stretch>
        </p:blipFill>
        <p:spPr>
          <a:xfrm>
            <a:off x="467058" y="3623534"/>
            <a:ext cx="951559" cy="2279876"/>
          </a:xfrm>
          <a:prstGeom prst="rect">
            <a:avLst/>
          </a:prstGeom>
          <a:ln w="19050">
            <a:solidFill>
              <a:schemeClr val="tx1"/>
            </a:solidFill>
          </a:ln>
        </p:spPr>
      </p:pic>
      <p:pic>
        <p:nvPicPr>
          <p:cNvPr id="8" name="Picture 7">
            <a:extLst>
              <a:ext uri="{FF2B5EF4-FFF2-40B4-BE49-F238E27FC236}">
                <a16:creationId xmlns:a16="http://schemas.microsoft.com/office/drawing/2014/main" id="{585BC08F-3BE6-361B-C07B-E7CFC96FFD3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599679" y="3623534"/>
            <a:ext cx="3112094" cy="2334072"/>
          </a:xfrm>
          <a:prstGeom prst="rect">
            <a:avLst/>
          </a:prstGeom>
          <a:ln w="19050">
            <a:solidFill>
              <a:schemeClr val="tx1"/>
            </a:solidFill>
          </a:ln>
        </p:spPr>
      </p:pic>
      <p:sp>
        <p:nvSpPr>
          <p:cNvPr id="10" name="TextBox 9">
            <a:extLst>
              <a:ext uri="{FF2B5EF4-FFF2-40B4-BE49-F238E27FC236}">
                <a16:creationId xmlns:a16="http://schemas.microsoft.com/office/drawing/2014/main" id="{D3F9F255-84BE-F89E-C811-E769109A851A}"/>
              </a:ext>
            </a:extLst>
          </p:cNvPr>
          <p:cNvSpPr txBox="1"/>
          <p:nvPr/>
        </p:nvSpPr>
        <p:spPr>
          <a:xfrm>
            <a:off x="-170353" y="559922"/>
            <a:ext cx="4410077" cy="646331"/>
          </a:xfrm>
          <a:prstGeom prst="rect">
            <a:avLst/>
          </a:prstGeom>
          <a:noFill/>
        </p:spPr>
        <p:txBody>
          <a:bodyPr wrap="square">
            <a:spAutoFit/>
          </a:bodyPr>
          <a:lstStyle/>
          <a:p>
            <a:pPr lvl="1" algn="just"/>
            <a:r>
              <a:rPr lang="en-US"/>
              <a:t>Longest run with 3 interventions (splice, 69 kV, dump vacuum)</a:t>
            </a:r>
          </a:p>
        </p:txBody>
      </p:sp>
      <p:sp>
        <p:nvSpPr>
          <p:cNvPr id="11" name="TextBox 10">
            <a:extLst>
              <a:ext uri="{FF2B5EF4-FFF2-40B4-BE49-F238E27FC236}">
                <a16:creationId xmlns:a16="http://schemas.microsoft.com/office/drawing/2014/main" id="{0A68AA32-2F21-E634-7ADF-B69E4B60C7FA}"/>
              </a:ext>
            </a:extLst>
          </p:cNvPr>
          <p:cNvSpPr txBox="1"/>
          <p:nvPr/>
        </p:nvSpPr>
        <p:spPr>
          <a:xfrm>
            <a:off x="4631119" y="503499"/>
            <a:ext cx="4906071" cy="369332"/>
          </a:xfrm>
          <a:prstGeom prst="rect">
            <a:avLst/>
          </a:prstGeom>
          <a:noFill/>
        </p:spPr>
        <p:txBody>
          <a:bodyPr wrap="square">
            <a:spAutoFit/>
          </a:bodyPr>
          <a:lstStyle/>
          <a:p>
            <a:pPr lvl="1" algn="just"/>
            <a:r>
              <a:rPr lang="en-US"/>
              <a:t>SC 56 MHz cavity</a:t>
            </a:r>
            <a:endParaRPr lang="en-US">
              <a:solidFill>
                <a:srgbClr val="FF0000"/>
              </a:solidFill>
            </a:endParaRPr>
          </a:p>
        </p:txBody>
      </p:sp>
      <p:sp>
        <p:nvSpPr>
          <p:cNvPr id="12" name="TextBox 11">
            <a:extLst>
              <a:ext uri="{FF2B5EF4-FFF2-40B4-BE49-F238E27FC236}">
                <a16:creationId xmlns:a16="http://schemas.microsoft.com/office/drawing/2014/main" id="{D8609B71-9E5A-0BCE-29E0-D09B9875A913}"/>
              </a:ext>
            </a:extLst>
          </p:cNvPr>
          <p:cNvSpPr txBox="1"/>
          <p:nvPr/>
        </p:nvSpPr>
        <p:spPr>
          <a:xfrm>
            <a:off x="2429179" y="6078989"/>
            <a:ext cx="8342453" cy="369332"/>
          </a:xfrm>
          <a:prstGeom prst="rect">
            <a:avLst/>
          </a:prstGeom>
          <a:noFill/>
        </p:spPr>
        <p:txBody>
          <a:bodyPr wrap="square">
            <a:spAutoFit/>
          </a:bodyPr>
          <a:lstStyle/>
          <a:p>
            <a:pPr lvl="1"/>
            <a:r>
              <a:rPr lang="en-US"/>
              <a:t>Run25 – All physics goals met including flurry of End-of-RHIC activities!</a:t>
            </a:r>
          </a:p>
        </p:txBody>
      </p:sp>
      <p:cxnSp>
        <p:nvCxnSpPr>
          <p:cNvPr id="14" name="Straight Connector 13">
            <a:extLst>
              <a:ext uri="{FF2B5EF4-FFF2-40B4-BE49-F238E27FC236}">
                <a16:creationId xmlns:a16="http://schemas.microsoft.com/office/drawing/2014/main" id="{2DA07281-BB69-03A9-059A-35DAB851C82D}"/>
              </a:ext>
            </a:extLst>
          </p:cNvPr>
          <p:cNvCxnSpPr>
            <a:cxnSpLocks/>
          </p:cNvCxnSpPr>
          <p:nvPr/>
        </p:nvCxnSpPr>
        <p:spPr>
          <a:xfrm>
            <a:off x="5073782" y="655117"/>
            <a:ext cx="0" cy="549817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24" name="Picture 1023">
            <a:extLst>
              <a:ext uri="{FF2B5EF4-FFF2-40B4-BE49-F238E27FC236}">
                <a16:creationId xmlns:a16="http://schemas.microsoft.com/office/drawing/2014/main" id="{A369046B-947E-4FD1-753D-98D0FE0CE3AC}"/>
              </a:ext>
            </a:extLst>
          </p:cNvPr>
          <p:cNvPicPr>
            <a:picLocks noChangeAspect="1"/>
          </p:cNvPicPr>
          <p:nvPr/>
        </p:nvPicPr>
        <p:blipFill>
          <a:blip r:embed="rId6"/>
          <a:stretch>
            <a:fillRect/>
          </a:stretch>
        </p:blipFill>
        <p:spPr>
          <a:xfrm>
            <a:off x="5202185" y="918444"/>
            <a:ext cx="2802739" cy="2539610"/>
          </a:xfrm>
          <a:prstGeom prst="rect">
            <a:avLst/>
          </a:prstGeom>
          <a:ln w="19050">
            <a:solidFill>
              <a:schemeClr val="tx1"/>
            </a:solidFill>
          </a:ln>
        </p:spPr>
      </p:pic>
      <p:grpSp>
        <p:nvGrpSpPr>
          <p:cNvPr id="1027" name="Group 1026">
            <a:extLst>
              <a:ext uri="{FF2B5EF4-FFF2-40B4-BE49-F238E27FC236}">
                <a16:creationId xmlns:a16="http://schemas.microsoft.com/office/drawing/2014/main" id="{FFA7992C-4AA7-4169-5DDB-B837FA4B8993}"/>
              </a:ext>
            </a:extLst>
          </p:cNvPr>
          <p:cNvGrpSpPr/>
          <p:nvPr/>
        </p:nvGrpSpPr>
        <p:grpSpPr>
          <a:xfrm>
            <a:off x="8069318" y="958558"/>
            <a:ext cx="3909323" cy="2499496"/>
            <a:chOff x="170469" y="1055373"/>
            <a:chExt cx="11090908" cy="5389787"/>
          </a:xfrm>
        </p:grpSpPr>
        <p:pic>
          <p:nvPicPr>
            <p:cNvPr id="1030" name="Picture 2">
              <a:extLst>
                <a:ext uri="{FF2B5EF4-FFF2-40B4-BE49-F238E27FC236}">
                  <a16:creationId xmlns:a16="http://schemas.microsoft.com/office/drawing/2014/main" id="{72E6ED76-E249-AEB5-5E90-F568B766BA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70469" y="1055373"/>
              <a:ext cx="5193507" cy="5286919"/>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1031" name="Picture 3">
              <a:extLst>
                <a:ext uri="{FF2B5EF4-FFF2-40B4-BE49-F238E27FC236}">
                  <a16:creationId xmlns:a16="http://schemas.microsoft.com/office/drawing/2014/main" id="{01BC126D-0E8B-C35D-C23F-DE507AC1C089}"/>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57375" y="1177834"/>
              <a:ext cx="5804002" cy="5267326"/>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grpSp>
      <p:sp>
        <p:nvSpPr>
          <p:cNvPr id="1028" name="TextBox 1027">
            <a:extLst>
              <a:ext uri="{FF2B5EF4-FFF2-40B4-BE49-F238E27FC236}">
                <a16:creationId xmlns:a16="http://schemas.microsoft.com/office/drawing/2014/main" id="{5DA2F687-9F3C-F15D-561D-CA716BD6622B}"/>
              </a:ext>
            </a:extLst>
          </p:cNvPr>
          <p:cNvSpPr txBox="1"/>
          <p:nvPr/>
        </p:nvSpPr>
        <p:spPr>
          <a:xfrm>
            <a:off x="8369142" y="989221"/>
            <a:ext cx="1461743" cy="461665"/>
          </a:xfrm>
          <a:prstGeom prst="rect">
            <a:avLst/>
          </a:prstGeom>
          <a:solidFill>
            <a:schemeClr val="bg1"/>
          </a:solidFill>
          <a:ln w="19050">
            <a:solidFill>
              <a:schemeClr val="tx1"/>
            </a:solidFill>
          </a:ln>
        </p:spPr>
        <p:txBody>
          <a:bodyPr wrap="square" rtlCol="0">
            <a:spAutoFit/>
          </a:bodyPr>
          <a:lstStyle/>
          <a:p>
            <a:r>
              <a:rPr lang="en-US" sz="1200">
                <a:latin typeface="Calibri"/>
              </a:rPr>
              <a:t>cavity OFF</a:t>
            </a:r>
          </a:p>
          <a:p>
            <a:r>
              <a:rPr lang="en-US" sz="1200">
                <a:latin typeface="Calibri"/>
              </a:rPr>
              <a:t>1.36E9 ions/bunch</a:t>
            </a:r>
          </a:p>
        </p:txBody>
      </p:sp>
      <p:sp>
        <p:nvSpPr>
          <p:cNvPr id="1036" name="TextBox 1035">
            <a:extLst>
              <a:ext uri="{FF2B5EF4-FFF2-40B4-BE49-F238E27FC236}">
                <a16:creationId xmlns:a16="http://schemas.microsoft.com/office/drawing/2014/main" id="{F5C9B857-2DB4-0ED4-ECAD-35CE954D16D6}"/>
              </a:ext>
            </a:extLst>
          </p:cNvPr>
          <p:cNvSpPr txBox="1"/>
          <p:nvPr/>
        </p:nvSpPr>
        <p:spPr>
          <a:xfrm>
            <a:off x="8079164" y="1497556"/>
            <a:ext cx="580608" cy="261610"/>
          </a:xfrm>
          <a:prstGeom prst="rect">
            <a:avLst/>
          </a:prstGeom>
          <a:solidFill>
            <a:srgbClr val="FFFFFF"/>
          </a:solidFill>
        </p:spPr>
        <p:txBody>
          <a:bodyPr wrap="none" rtlCol="0">
            <a:spAutoFit/>
          </a:bodyPr>
          <a:lstStyle/>
          <a:p>
            <a:r>
              <a:rPr lang="en-US" sz="1100">
                <a:solidFill>
                  <a:srgbClr val="FF0000"/>
                </a:solidFill>
              </a:rPr>
              <a:t>~2800</a:t>
            </a:r>
          </a:p>
        </p:txBody>
      </p:sp>
      <p:sp>
        <p:nvSpPr>
          <p:cNvPr id="1041" name="Rectangle 1040">
            <a:extLst>
              <a:ext uri="{FF2B5EF4-FFF2-40B4-BE49-F238E27FC236}">
                <a16:creationId xmlns:a16="http://schemas.microsoft.com/office/drawing/2014/main" id="{A3F87FD3-5A7D-F8D6-51EE-8841A6AD0054}"/>
              </a:ext>
            </a:extLst>
          </p:cNvPr>
          <p:cNvSpPr/>
          <p:nvPr/>
        </p:nvSpPr>
        <p:spPr>
          <a:xfrm>
            <a:off x="9436608" y="3448854"/>
            <a:ext cx="2670048" cy="14104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40" name="Picture 1039">
            <a:extLst>
              <a:ext uri="{FF2B5EF4-FFF2-40B4-BE49-F238E27FC236}">
                <a16:creationId xmlns:a16="http://schemas.microsoft.com/office/drawing/2014/main" id="{10351E33-ACF2-50C6-E920-34835BD73036}"/>
              </a:ext>
            </a:extLst>
          </p:cNvPr>
          <p:cNvPicPr>
            <a:picLocks noChangeAspect="1"/>
          </p:cNvPicPr>
          <p:nvPr/>
        </p:nvPicPr>
        <p:blipFill>
          <a:blip r:embed="rId9"/>
          <a:stretch>
            <a:fillRect/>
          </a:stretch>
        </p:blipFill>
        <p:spPr>
          <a:xfrm>
            <a:off x="9944310" y="958558"/>
            <a:ext cx="2134352" cy="2442705"/>
          </a:xfrm>
          <a:prstGeom prst="rect">
            <a:avLst/>
          </a:prstGeom>
          <a:ln w="19050">
            <a:solidFill>
              <a:schemeClr val="tx1"/>
            </a:solidFill>
          </a:ln>
        </p:spPr>
      </p:pic>
      <p:sp>
        <p:nvSpPr>
          <p:cNvPr id="1029" name="TextBox 1028">
            <a:extLst>
              <a:ext uri="{FF2B5EF4-FFF2-40B4-BE49-F238E27FC236}">
                <a16:creationId xmlns:a16="http://schemas.microsoft.com/office/drawing/2014/main" id="{32614858-3413-24DC-D443-790D11BF809D}"/>
              </a:ext>
            </a:extLst>
          </p:cNvPr>
          <p:cNvSpPr txBox="1"/>
          <p:nvPr/>
        </p:nvSpPr>
        <p:spPr>
          <a:xfrm>
            <a:off x="10396163" y="981483"/>
            <a:ext cx="1487951" cy="461665"/>
          </a:xfrm>
          <a:prstGeom prst="rect">
            <a:avLst/>
          </a:prstGeom>
          <a:solidFill>
            <a:schemeClr val="bg1"/>
          </a:solidFill>
          <a:ln w="19050">
            <a:solidFill>
              <a:schemeClr val="tx1"/>
            </a:solidFill>
          </a:ln>
        </p:spPr>
        <p:txBody>
          <a:bodyPr wrap="square" rtlCol="0">
            <a:spAutoFit/>
          </a:bodyPr>
          <a:lstStyle/>
          <a:p>
            <a:r>
              <a:rPr lang="en-US" sz="1200">
                <a:latin typeface="Calibri"/>
              </a:rPr>
              <a:t>cavity ON</a:t>
            </a:r>
          </a:p>
          <a:p>
            <a:r>
              <a:rPr lang="en-US" sz="1200">
                <a:latin typeface="Calibri"/>
              </a:rPr>
              <a:t>0.95E9 ions/bunch</a:t>
            </a:r>
          </a:p>
        </p:txBody>
      </p:sp>
      <p:sp>
        <p:nvSpPr>
          <p:cNvPr id="1038" name="TextBox 1037">
            <a:extLst>
              <a:ext uri="{FF2B5EF4-FFF2-40B4-BE49-F238E27FC236}">
                <a16:creationId xmlns:a16="http://schemas.microsoft.com/office/drawing/2014/main" id="{6E13EDCD-8C74-B05E-2A54-ECA1DA317F56}"/>
              </a:ext>
            </a:extLst>
          </p:cNvPr>
          <p:cNvSpPr txBox="1"/>
          <p:nvPr/>
        </p:nvSpPr>
        <p:spPr>
          <a:xfrm>
            <a:off x="9997942" y="1485090"/>
            <a:ext cx="580608" cy="261610"/>
          </a:xfrm>
          <a:prstGeom prst="rect">
            <a:avLst/>
          </a:prstGeom>
          <a:solidFill>
            <a:srgbClr val="FFFFFF"/>
          </a:solidFill>
        </p:spPr>
        <p:txBody>
          <a:bodyPr wrap="none" rtlCol="0">
            <a:spAutoFit/>
          </a:bodyPr>
          <a:lstStyle/>
          <a:p>
            <a:r>
              <a:rPr lang="en-US" sz="1100">
                <a:solidFill>
                  <a:srgbClr val="FF0000"/>
                </a:solidFill>
              </a:rPr>
              <a:t>~3500</a:t>
            </a:r>
          </a:p>
        </p:txBody>
      </p:sp>
      <p:sp>
        <p:nvSpPr>
          <p:cNvPr id="1043" name="TextBox 1042">
            <a:extLst>
              <a:ext uri="{FF2B5EF4-FFF2-40B4-BE49-F238E27FC236}">
                <a16:creationId xmlns:a16="http://schemas.microsoft.com/office/drawing/2014/main" id="{2CECAEF7-C9B8-6707-1EE6-360C0E6F5B8D}"/>
              </a:ext>
            </a:extLst>
          </p:cNvPr>
          <p:cNvSpPr txBox="1"/>
          <p:nvPr/>
        </p:nvSpPr>
        <p:spPr>
          <a:xfrm>
            <a:off x="5232043" y="980564"/>
            <a:ext cx="2737253" cy="276999"/>
          </a:xfrm>
          <a:prstGeom prst="rect">
            <a:avLst/>
          </a:prstGeom>
          <a:solidFill>
            <a:schemeClr val="bg1"/>
          </a:solidFill>
          <a:ln w="6350">
            <a:solidFill>
              <a:schemeClr val="tx1"/>
            </a:solidFill>
          </a:ln>
        </p:spPr>
        <p:txBody>
          <a:bodyPr wrap="square" rtlCol="0">
            <a:spAutoFit/>
          </a:bodyPr>
          <a:lstStyle/>
          <a:p>
            <a:r>
              <a:rPr lang="en-US" sz="1200">
                <a:latin typeface="Calibri"/>
              </a:rPr>
              <a:t>&gt;15% increase in </a:t>
            </a:r>
            <a:r>
              <a:rPr lang="en-US" sz="1200" err="1">
                <a:latin typeface="Calibri"/>
              </a:rPr>
              <a:t>lumi</a:t>
            </a:r>
            <a:r>
              <a:rPr lang="en-US" sz="1200">
                <a:latin typeface="Calibri"/>
              </a:rPr>
              <a:t> within +/- 10 cm</a:t>
            </a:r>
          </a:p>
        </p:txBody>
      </p:sp>
      <p:sp>
        <p:nvSpPr>
          <p:cNvPr id="1045" name="TextBox 1044">
            <a:extLst>
              <a:ext uri="{FF2B5EF4-FFF2-40B4-BE49-F238E27FC236}">
                <a16:creationId xmlns:a16="http://schemas.microsoft.com/office/drawing/2014/main" id="{10A226DC-50A1-DA95-6A5F-954D32CD1D43}"/>
              </a:ext>
            </a:extLst>
          </p:cNvPr>
          <p:cNvSpPr txBox="1"/>
          <p:nvPr/>
        </p:nvSpPr>
        <p:spPr>
          <a:xfrm>
            <a:off x="7209357" y="417772"/>
            <a:ext cx="4319702" cy="461665"/>
          </a:xfrm>
          <a:prstGeom prst="rect">
            <a:avLst/>
          </a:prstGeom>
          <a:noFill/>
        </p:spPr>
        <p:txBody>
          <a:bodyPr wrap="square" rtlCol="0">
            <a:spAutoFit/>
          </a:bodyPr>
          <a:lstStyle/>
          <a:p>
            <a:r>
              <a:rPr lang="en-US" sz="1200"/>
              <a:t>M. Blaskiewicz, K. Smith, K. Mernick, S. Polizzo, F. Severino, Q. Wu, A. Zaltsman</a:t>
            </a:r>
          </a:p>
        </p:txBody>
      </p:sp>
      <p:pic>
        <p:nvPicPr>
          <p:cNvPr id="3" name="Picture 2">
            <a:extLst>
              <a:ext uri="{FF2B5EF4-FFF2-40B4-BE49-F238E27FC236}">
                <a16:creationId xmlns:a16="http://schemas.microsoft.com/office/drawing/2014/main" id="{3905B961-3CF1-8238-1181-B1BAF50AE0B9}"/>
              </a:ext>
            </a:extLst>
          </p:cNvPr>
          <p:cNvPicPr>
            <a:picLocks noChangeAspect="1"/>
          </p:cNvPicPr>
          <p:nvPr/>
        </p:nvPicPr>
        <p:blipFill>
          <a:blip r:embed="rId10"/>
          <a:stretch>
            <a:fillRect/>
          </a:stretch>
        </p:blipFill>
        <p:spPr>
          <a:xfrm>
            <a:off x="7154898" y="3574351"/>
            <a:ext cx="2986182" cy="2351908"/>
          </a:xfrm>
          <a:prstGeom prst="rect">
            <a:avLst/>
          </a:prstGeom>
          <a:ln w="19050">
            <a:solidFill>
              <a:schemeClr val="tx1"/>
            </a:solidFill>
          </a:ln>
        </p:spPr>
      </p:pic>
      <p:sp>
        <p:nvSpPr>
          <p:cNvPr id="13" name="Slide Number Placeholder 1">
            <a:extLst>
              <a:ext uri="{FF2B5EF4-FFF2-40B4-BE49-F238E27FC236}">
                <a16:creationId xmlns:a16="http://schemas.microsoft.com/office/drawing/2014/main" id="{D1458BBB-7AB3-BBF0-52BB-04D08098F6AA}"/>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32</a:t>
            </a:fld>
            <a:endParaRPr lang="en-US" sz="1000" dirty="0"/>
          </a:p>
        </p:txBody>
      </p:sp>
      <p:sp>
        <p:nvSpPr>
          <p:cNvPr id="16" name="TextBox 15">
            <a:extLst>
              <a:ext uri="{FF2B5EF4-FFF2-40B4-BE49-F238E27FC236}">
                <a16:creationId xmlns:a16="http://schemas.microsoft.com/office/drawing/2014/main" id="{67B24AE4-9F05-45D2-1C40-F679B4D7345B}"/>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7188664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AAA7E-9E16-AE2A-F9FA-3843FEDF6B13}"/>
            </a:ext>
          </a:extLst>
        </p:cNvPr>
        <p:cNvGrpSpPr/>
        <p:nvPr/>
      </p:nvGrpSpPr>
      <p:grpSpPr>
        <a:xfrm>
          <a:off x="0" y="0"/>
          <a:ext cx="0" cy="0"/>
          <a:chOff x="0" y="0"/>
          <a:chExt cx="0" cy="0"/>
        </a:xfrm>
      </p:grpSpPr>
      <p:sp>
        <p:nvSpPr>
          <p:cNvPr id="9" name="Title 1">
            <a:extLst>
              <a:ext uri="{FF2B5EF4-FFF2-40B4-BE49-F238E27FC236}">
                <a16:creationId xmlns:a16="http://schemas.microsoft.com/office/drawing/2014/main" id="{AC968FB7-A4D4-31D7-BEB4-D0D8A9774154}"/>
              </a:ext>
            </a:extLst>
          </p:cNvPr>
          <p:cNvSpPr txBox="1">
            <a:spLocks/>
          </p:cNvSpPr>
          <p:nvPr/>
        </p:nvSpPr>
        <p:spPr>
          <a:xfrm>
            <a:off x="234291" y="5110"/>
            <a:ext cx="11959389" cy="761558"/>
          </a:xfrm>
          <a:prstGeom prst="rect">
            <a:avLst/>
          </a:prstGeom>
        </p:spPr>
        <p:txBody>
          <a:bodyPr/>
          <a:lstStyle>
            <a:lvl1pPr algn="l" defTabSz="914400" rtl="0" eaLnBrk="1" latinLnBrk="0" hangingPunct="1">
              <a:lnSpc>
                <a:spcPct val="90000"/>
              </a:lnSpc>
              <a:spcBef>
                <a:spcPct val="0"/>
              </a:spcBef>
              <a:buNone/>
              <a:defRPr sz="4400" b="1" kern="1200">
                <a:solidFill>
                  <a:schemeClr val="tx1"/>
                </a:solidFill>
                <a:latin typeface="+mn-lt"/>
                <a:ea typeface="+mj-ea"/>
                <a:cs typeface="+mj-cs"/>
              </a:defRPr>
            </a:lvl1pPr>
          </a:lstStyle>
          <a:p>
            <a:r>
              <a:rPr lang="en-US" sz="3200" b="0"/>
              <a:t>Recent Accelerator Physics Experiments (APEX) </a:t>
            </a:r>
          </a:p>
        </p:txBody>
      </p:sp>
      <p:sp>
        <p:nvSpPr>
          <p:cNvPr id="10" name="Content Placeholder 2">
            <a:extLst>
              <a:ext uri="{FF2B5EF4-FFF2-40B4-BE49-F238E27FC236}">
                <a16:creationId xmlns:a16="http://schemas.microsoft.com/office/drawing/2014/main" id="{D11D013B-B1F1-E7AD-B33A-CB14C6B17A9B}"/>
              </a:ext>
            </a:extLst>
          </p:cNvPr>
          <p:cNvSpPr txBox="1">
            <a:spLocks/>
          </p:cNvSpPr>
          <p:nvPr/>
        </p:nvSpPr>
        <p:spPr>
          <a:xfrm>
            <a:off x="2366450" y="637635"/>
            <a:ext cx="3623888" cy="380668"/>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a:t>APEX Beam Time (hours)</a:t>
            </a:r>
          </a:p>
        </p:txBody>
      </p:sp>
      <p:sp>
        <p:nvSpPr>
          <p:cNvPr id="26" name="Content Placeholder 2">
            <a:extLst>
              <a:ext uri="{FF2B5EF4-FFF2-40B4-BE49-F238E27FC236}">
                <a16:creationId xmlns:a16="http://schemas.microsoft.com/office/drawing/2014/main" id="{E2431F15-4480-3838-92A3-EAE54E567B77}"/>
              </a:ext>
            </a:extLst>
          </p:cNvPr>
          <p:cNvSpPr txBox="1">
            <a:spLocks/>
          </p:cNvSpPr>
          <p:nvPr/>
        </p:nvSpPr>
        <p:spPr>
          <a:xfrm>
            <a:off x="1253547" y="5546456"/>
            <a:ext cx="10226330" cy="380668"/>
          </a:xfrm>
          <a:prstGeom prst="rect">
            <a:avLst/>
          </a:prstGeom>
          <a:noFill/>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7200" dirty="0"/>
              <a:t>APEX workshop held January 2025  </a:t>
            </a:r>
            <a:r>
              <a:rPr lang="en-US" sz="7200" u="sng" dirty="0">
                <a:solidFill>
                  <a:srgbClr val="000000"/>
                </a:solidFill>
                <a:effectLst/>
                <a:latin typeface="Helvetica" panose="020B0604020202020204" pitchFamily="34" charset="0"/>
                <a:ea typeface="Aptos" panose="020B0004020202020204" pitchFamily="34" charset="0"/>
                <a:cs typeface="Helvetica" panose="020B0604020202020204" pitchFamily="34" charset="0"/>
                <a:hlinkClick r:id="rId2" tooltip="https://indico.bnl.gov/event/22322/"/>
              </a:rPr>
              <a:t>https://indico.bnl.gov/event/26073/</a:t>
            </a:r>
            <a:r>
              <a:rPr lang="en-US" sz="7200" dirty="0">
                <a:solidFill>
                  <a:srgbClr val="000000"/>
                </a:solidFill>
                <a:effectLst/>
                <a:latin typeface="Helvetica" panose="020B0604020202020204" pitchFamily="34" charset="0"/>
                <a:ea typeface="Aptos" panose="020B0004020202020204" pitchFamily="34" charset="0"/>
                <a:cs typeface="Helvetica" panose="020B0604020202020204" pitchFamily="34" charset="0"/>
              </a:rPr>
              <a:t>.  Featured: </a:t>
            </a:r>
            <a:endParaRPr lang="en-US" sz="7200" dirty="0"/>
          </a:p>
        </p:txBody>
      </p:sp>
      <p:sp>
        <p:nvSpPr>
          <p:cNvPr id="27" name="Slide Number Placeholder 2">
            <a:extLst>
              <a:ext uri="{FF2B5EF4-FFF2-40B4-BE49-F238E27FC236}">
                <a16:creationId xmlns:a16="http://schemas.microsoft.com/office/drawing/2014/main" id="{D496C4F6-9FBF-1740-F220-935F3EF4028F}"/>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33</a:t>
            </a:fld>
            <a:endParaRPr lang="en-US"/>
          </a:p>
        </p:txBody>
      </p:sp>
      <p:sp>
        <p:nvSpPr>
          <p:cNvPr id="37" name="TextBox 36">
            <a:extLst>
              <a:ext uri="{FF2B5EF4-FFF2-40B4-BE49-F238E27FC236}">
                <a16:creationId xmlns:a16="http://schemas.microsoft.com/office/drawing/2014/main" id="{3541848A-A2B9-90FC-2D81-575445D7E011}"/>
              </a:ext>
            </a:extLst>
          </p:cNvPr>
          <p:cNvSpPr txBox="1"/>
          <p:nvPr/>
        </p:nvSpPr>
        <p:spPr>
          <a:xfrm>
            <a:off x="2114550" y="5762540"/>
            <a:ext cx="9844839" cy="646331"/>
          </a:xfrm>
          <a:prstGeom prst="rect">
            <a:avLst/>
          </a:prstGeom>
          <a:noFill/>
        </p:spPr>
        <p:txBody>
          <a:bodyPr wrap="square" rtlCol="0">
            <a:spAutoFit/>
          </a:bodyPr>
          <a:lstStyle/>
          <a:p>
            <a:pPr marL="285750" indent="-285750">
              <a:buFont typeface="Arial" panose="020B0604020202020204" pitchFamily="34" charset="0"/>
              <a:buChar char="•"/>
            </a:pPr>
            <a:r>
              <a:rPr lang="en-US" dirty="0"/>
              <a:t>comprehensive review of EIC-related requests for final year of RHIC operations </a:t>
            </a:r>
          </a:p>
          <a:p>
            <a:pPr marL="285750" indent="-285750">
              <a:buFont typeface="Arial" panose="020B0604020202020204" pitchFamily="34" charset="0"/>
              <a:buChar char="•"/>
            </a:pPr>
            <a:r>
              <a:rPr lang="en-US" dirty="0"/>
              <a:t>detailed plans for experiments</a:t>
            </a:r>
          </a:p>
        </p:txBody>
      </p:sp>
      <p:grpSp>
        <p:nvGrpSpPr>
          <p:cNvPr id="22" name="Group 21">
            <a:extLst>
              <a:ext uri="{FF2B5EF4-FFF2-40B4-BE49-F238E27FC236}">
                <a16:creationId xmlns:a16="http://schemas.microsoft.com/office/drawing/2014/main" id="{67CA7AB8-36A0-0D70-024F-19FF69CA4CCC}"/>
              </a:ext>
            </a:extLst>
          </p:cNvPr>
          <p:cNvGrpSpPr/>
          <p:nvPr/>
        </p:nvGrpSpPr>
        <p:grpSpPr>
          <a:xfrm>
            <a:off x="4638869" y="1698820"/>
            <a:ext cx="2759582" cy="2079825"/>
            <a:chOff x="4666730" y="1698820"/>
            <a:chExt cx="4616881" cy="2079825"/>
          </a:xfrm>
        </p:grpSpPr>
        <p:cxnSp>
          <p:nvCxnSpPr>
            <p:cNvPr id="7" name="Straight Arrow Connector 6">
              <a:extLst>
                <a:ext uri="{FF2B5EF4-FFF2-40B4-BE49-F238E27FC236}">
                  <a16:creationId xmlns:a16="http://schemas.microsoft.com/office/drawing/2014/main" id="{0AE849C7-F1EA-3CF8-E6CC-1C37DAC6EAE6}"/>
                </a:ext>
              </a:extLst>
            </p:cNvPr>
            <p:cNvCxnSpPr>
              <a:cxnSpLocks/>
            </p:cNvCxnSpPr>
            <p:nvPr/>
          </p:nvCxnSpPr>
          <p:spPr>
            <a:xfrm flipH="1" flipV="1">
              <a:off x="5089861" y="1698820"/>
              <a:ext cx="4193750" cy="56568"/>
            </a:xfrm>
            <a:prstGeom prst="straightConnector1">
              <a:avLst/>
            </a:prstGeom>
            <a:ln>
              <a:solidFill>
                <a:srgbClr val="FF0000"/>
              </a:solidFill>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3844F864-115B-8C48-F581-1A9293D9B7E9}"/>
                </a:ext>
              </a:extLst>
            </p:cNvPr>
            <p:cNvCxnSpPr>
              <a:cxnSpLocks/>
            </p:cNvCxnSpPr>
            <p:nvPr/>
          </p:nvCxnSpPr>
          <p:spPr>
            <a:xfrm flipH="1">
              <a:off x="7453643" y="2787471"/>
              <a:ext cx="1702340" cy="0"/>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E5A6289E-840B-D236-0225-CC97F2B2390D}"/>
                </a:ext>
              </a:extLst>
            </p:cNvPr>
            <p:cNvCxnSpPr>
              <a:cxnSpLocks/>
            </p:cNvCxnSpPr>
            <p:nvPr/>
          </p:nvCxnSpPr>
          <p:spPr>
            <a:xfrm flipH="1">
              <a:off x="4666730" y="1755388"/>
              <a:ext cx="4616879" cy="346285"/>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63E88E3-D3E4-4A9F-C8EE-930FD29AB6D6}"/>
                </a:ext>
              </a:extLst>
            </p:cNvPr>
            <p:cNvCxnSpPr>
              <a:cxnSpLocks/>
            </p:cNvCxnSpPr>
            <p:nvPr/>
          </p:nvCxnSpPr>
          <p:spPr>
            <a:xfrm flipH="1">
              <a:off x="5508169" y="2364350"/>
              <a:ext cx="3667270" cy="13107"/>
            </a:xfrm>
            <a:prstGeom prst="straightConnector1">
              <a:avLst/>
            </a:prstGeom>
            <a:ln w="127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 name="Right Brace 2">
              <a:extLst>
                <a:ext uri="{FF2B5EF4-FFF2-40B4-BE49-F238E27FC236}">
                  <a16:creationId xmlns:a16="http://schemas.microsoft.com/office/drawing/2014/main" id="{BCF22BF4-482A-E583-DA90-E8D8D88B0C9B}"/>
                </a:ext>
              </a:extLst>
            </p:cNvPr>
            <p:cNvSpPr/>
            <p:nvPr/>
          </p:nvSpPr>
          <p:spPr>
            <a:xfrm>
              <a:off x="9072855" y="3032918"/>
              <a:ext cx="144326" cy="745727"/>
            </a:xfrm>
            <a:prstGeom prst="rightBrace">
              <a:avLst/>
            </a:prstGeom>
            <a:ln w="127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grpSp>
      <p:sp>
        <p:nvSpPr>
          <p:cNvPr id="8" name="TextBox 7">
            <a:extLst>
              <a:ext uri="{FF2B5EF4-FFF2-40B4-BE49-F238E27FC236}">
                <a16:creationId xmlns:a16="http://schemas.microsoft.com/office/drawing/2014/main" id="{1B05D1C5-D6FD-AB10-B7CD-092CF5D76B47}"/>
              </a:ext>
            </a:extLst>
          </p:cNvPr>
          <p:cNvSpPr txBox="1"/>
          <p:nvPr/>
        </p:nvSpPr>
        <p:spPr>
          <a:xfrm>
            <a:off x="10134600" y="109185"/>
            <a:ext cx="1982482" cy="738664"/>
          </a:xfrm>
          <a:prstGeom prst="rect">
            <a:avLst/>
          </a:prstGeom>
          <a:solidFill>
            <a:srgbClr val="336699"/>
          </a:solidFill>
        </p:spPr>
        <p:txBody>
          <a:bodyPr wrap="square" rtlCol="0">
            <a:spAutoFit/>
          </a:bodyPr>
          <a:lstStyle/>
          <a:p>
            <a:r>
              <a:rPr lang="en-US" sz="1400">
                <a:solidFill>
                  <a:srgbClr val="FFFFFF"/>
                </a:solidFill>
              </a:rPr>
              <a:t>APEX coordinators:</a:t>
            </a:r>
          </a:p>
          <a:p>
            <a:r>
              <a:rPr lang="en-US" sz="1400">
                <a:solidFill>
                  <a:srgbClr val="FFFFFF"/>
                </a:solidFill>
              </a:rPr>
              <a:t>H. Huang (C-AD) and Y. Luo (EIC) </a:t>
            </a:r>
          </a:p>
        </p:txBody>
      </p:sp>
      <p:graphicFrame>
        <p:nvGraphicFramePr>
          <p:cNvPr id="6" name="Chart 5">
            <a:extLst>
              <a:ext uri="{FF2B5EF4-FFF2-40B4-BE49-F238E27FC236}">
                <a16:creationId xmlns:a16="http://schemas.microsoft.com/office/drawing/2014/main" id="{A14F1829-1C3E-2D4D-EABD-9C21ED79E68B}"/>
              </a:ext>
            </a:extLst>
          </p:cNvPr>
          <p:cNvGraphicFramePr>
            <a:graphicFrameLocks/>
          </p:cNvGraphicFramePr>
          <p:nvPr/>
        </p:nvGraphicFramePr>
        <p:xfrm>
          <a:off x="822088" y="1253623"/>
          <a:ext cx="4872990" cy="308514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hart 17">
            <a:extLst>
              <a:ext uri="{FF2B5EF4-FFF2-40B4-BE49-F238E27FC236}">
                <a16:creationId xmlns:a16="http://schemas.microsoft.com/office/drawing/2014/main" id="{A14F1829-1C3E-2D4D-EABD-9C21ED79E68B}"/>
              </a:ext>
            </a:extLst>
          </p:cNvPr>
          <p:cNvGraphicFramePr>
            <a:graphicFrameLocks/>
          </p:cNvGraphicFramePr>
          <p:nvPr/>
        </p:nvGraphicFramePr>
        <p:xfrm>
          <a:off x="432414" y="1016551"/>
          <a:ext cx="7497224" cy="4397277"/>
        </p:xfrm>
        <a:graphic>
          <a:graphicData uri="http://schemas.openxmlformats.org/drawingml/2006/chart">
            <c:chart xmlns:c="http://schemas.openxmlformats.org/drawingml/2006/chart" xmlns:r="http://schemas.openxmlformats.org/officeDocument/2006/relationships" r:id="rId4"/>
          </a:graphicData>
        </a:graphic>
      </p:graphicFrame>
      <p:sp>
        <p:nvSpPr>
          <p:cNvPr id="23" name="Rectangle 22">
            <a:extLst>
              <a:ext uri="{FF2B5EF4-FFF2-40B4-BE49-F238E27FC236}">
                <a16:creationId xmlns:a16="http://schemas.microsoft.com/office/drawing/2014/main" id="{E0215F39-C826-F165-41DA-FB3D9309265F}"/>
              </a:ext>
            </a:extLst>
          </p:cNvPr>
          <p:cNvSpPr/>
          <p:nvPr/>
        </p:nvSpPr>
        <p:spPr>
          <a:xfrm>
            <a:off x="7499048" y="1074057"/>
            <a:ext cx="430590" cy="4339770"/>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Content Placeholder 2">
            <a:extLst>
              <a:ext uri="{FF2B5EF4-FFF2-40B4-BE49-F238E27FC236}">
                <a16:creationId xmlns:a16="http://schemas.microsoft.com/office/drawing/2014/main" id="{2A53AE53-156D-6AC4-B7F2-9EE1EF0558A8}"/>
              </a:ext>
            </a:extLst>
          </p:cNvPr>
          <p:cNvSpPr txBox="1">
            <a:spLocks/>
          </p:cNvSpPr>
          <p:nvPr/>
        </p:nvSpPr>
        <p:spPr>
          <a:xfrm>
            <a:off x="7496407" y="2013307"/>
            <a:ext cx="4389610" cy="380668"/>
          </a:xfrm>
          <a:prstGeom prst="rect">
            <a:avLst/>
          </a:prstGeom>
          <a:solidFill>
            <a:schemeClr val="bg1"/>
          </a:solid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experiments to inform EIC design and beam cooling studies</a:t>
            </a:r>
          </a:p>
        </p:txBody>
      </p:sp>
      <p:sp>
        <p:nvSpPr>
          <p:cNvPr id="12" name="Content Placeholder 2">
            <a:extLst>
              <a:ext uri="{FF2B5EF4-FFF2-40B4-BE49-F238E27FC236}">
                <a16:creationId xmlns:a16="http://schemas.microsoft.com/office/drawing/2014/main" id="{4CBE1113-E87B-476E-8573-A83ABBFC65F8}"/>
              </a:ext>
            </a:extLst>
          </p:cNvPr>
          <p:cNvSpPr txBox="1">
            <a:spLocks/>
          </p:cNvSpPr>
          <p:nvPr/>
        </p:nvSpPr>
        <p:spPr>
          <a:xfrm>
            <a:off x="7515863" y="2633637"/>
            <a:ext cx="3223366" cy="380668"/>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focus: beam cooling studies</a:t>
            </a:r>
          </a:p>
        </p:txBody>
      </p:sp>
      <p:sp>
        <p:nvSpPr>
          <p:cNvPr id="5" name="Content Placeholder 2">
            <a:extLst>
              <a:ext uri="{FF2B5EF4-FFF2-40B4-BE49-F238E27FC236}">
                <a16:creationId xmlns:a16="http://schemas.microsoft.com/office/drawing/2014/main" id="{77798BB8-2C2E-E1AF-7BFC-8CC0553C55A2}"/>
              </a:ext>
            </a:extLst>
          </p:cNvPr>
          <p:cNvSpPr txBox="1">
            <a:spLocks/>
          </p:cNvSpPr>
          <p:nvPr/>
        </p:nvSpPr>
        <p:spPr>
          <a:xfrm>
            <a:off x="7515863" y="3188445"/>
            <a:ext cx="3630045" cy="590200"/>
          </a:xfrm>
          <a:prstGeom prst="rect">
            <a:avLst/>
          </a:prstGeom>
          <a:solidFill>
            <a:schemeClr val="bg1"/>
          </a:solidFill>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800"/>
              <a:t>(minimal APEX during BES-II and pandemic)</a:t>
            </a:r>
          </a:p>
        </p:txBody>
      </p:sp>
      <p:sp>
        <p:nvSpPr>
          <p:cNvPr id="25" name="Content Placeholder 2">
            <a:extLst>
              <a:ext uri="{FF2B5EF4-FFF2-40B4-BE49-F238E27FC236}">
                <a16:creationId xmlns:a16="http://schemas.microsoft.com/office/drawing/2014/main" id="{932316CC-6BC2-DE9E-257B-258FA33B2D84}"/>
              </a:ext>
            </a:extLst>
          </p:cNvPr>
          <p:cNvSpPr txBox="1">
            <a:spLocks/>
          </p:cNvSpPr>
          <p:nvPr/>
        </p:nvSpPr>
        <p:spPr>
          <a:xfrm>
            <a:off x="7496407" y="1388121"/>
            <a:ext cx="4389610" cy="380668"/>
          </a:xfrm>
          <a:prstGeom prst="rect">
            <a:avLst/>
          </a:prstGeom>
          <a:noFill/>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300"/>
              </a:spcBef>
            </a:pPr>
            <a:r>
              <a:rPr lang="en-US" sz="1800"/>
              <a:t>experiments to inform EIC design</a:t>
            </a:r>
          </a:p>
          <a:p>
            <a:pPr>
              <a:spcBef>
                <a:spcPts val="300"/>
              </a:spcBef>
            </a:pPr>
            <a:r>
              <a:rPr lang="en-US" sz="1800"/>
              <a:t>     and/or operation</a:t>
            </a:r>
          </a:p>
        </p:txBody>
      </p:sp>
      <p:cxnSp>
        <p:nvCxnSpPr>
          <p:cNvPr id="29" name="Straight Arrow Connector 28">
            <a:extLst>
              <a:ext uri="{FF2B5EF4-FFF2-40B4-BE49-F238E27FC236}">
                <a16:creationId xmlns:a16="http://schemas.microsoft.com/office/drawing/2014/main" id="{51B10556-BEC5-A99F-D88D-B76B20260E92}"/>
              </a:ext>
            </a:extLst>
          </p:cNvPr>
          <p:cNvCxnSpPr>
            <a:cxnSpLocks/>
          </p:cNvCxnSpPr>
          <p:nvPr/>
        </p:nvCxnSpPr>
        <p:spPr>
          <a:xfrm flipH="1" flipV="1">
            <a:off x="6812465" y="1334081"/>
            <a:ext cx="600509" cy="434708"/>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5FA2F0FC-2D94-4280-F19E-C1DF1FFAC13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451434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92C74-F58A-D676-F5C1-81B75775D741}"/>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70062B8-842C-5D10-7B0A-140EDEBA5C70}"/>
              </a:ext>
            </a:extLst>
          </p:cNvPr>
          <p:cNvSpPr>
            <a:spLocks noGrp="1"/>
          </p:cNvSpPr>
          <p:nvPr>
            <p:ph type="sldNum" sz="quarter" idx="4"/>
          </p:nvPr>
        </p:nvSpPr>
        <p:spPr/>
        <p:txBody>
          <a:bodyPr/>
          <a:lstStyle/>
          <a:p>
            <a:fld id="{933A556B-7C63-244D-9B7C-B0EA8042B330}" type="slidenum">
              <a:rPr lang="en-US" smtClean="0"/>
              <a:pPr/>
              <a:t>34</a:t>
            </a:fld>
            <a:endParaRPr lang="en-US">
              <a:solidFill>
                <a:schemeClr val="bg1"/>
              </a:solidFill>
            </a:endParaRPr>
          </a:p>
        </p:txBody>
      </p:sp>
      <p:sp>
        <p:nvSpPr>
          <p:cNvPr id="2" name="Title 1">
            <a:extLst>
              <a:ext uri="{FF2B5EF4-FFF2-40B4-BE49-F238E27FC236}">
                <a16:creationId xmlns:a16="http://schemas.microsoft.com/office/drawing/2014/main" id="{B8BE0ABF-59BC-86B0-B4D6-52CA7514E76D}"/>
              </a:ext>
            </a:extLst>
          </p:cNvPr>
          <p:cNvSpPr>
            <a:spLocks noGrp="1"/>
          </p:cNvSpPr>
          <p:nvPr>
            <p:ph type="ctrTitle"/>
          </p:nvPr>
        </p:nvSpPr>
        <p:spPr>
          <a:xfrm>
            <a:off x="813175" y="2541806"/>
            <a:ext cx="11019161" cy="1947460"/>
          </a:xfrm>
        </p:spPr>
        <p:txBody>
          <a:bodyPr>
            <a:normAutofit/>
          </a:bodyPr>
          <a:lstStyle/>
          <a:p>
            <a:r>
              <a:rPr lang="en-US" sz="5400" dirty="0"/>
              <a:t>Performance Summary</a:t>
            </a:r>
            <a:br>
              <a:rPr lang="en-US" sz="5400" dirty="0"/>
            </a:br>
            <a:r>
              <a:rPr lang="en-US" sz="5400" dirty="0"/>
              <a:t>and Legacy</a:t>
            </a:r>
          </a:p>
        </p:txBody>
      </p:sp>
      <p:sp>
        <p:nvSpPr>
          <p:cNvPr id="6" name="TextBox 5">
            <a:extLst>
              <a:ext uri="{FF2B5EF4-FFF2-40B4-BE49-F238E27FC236}">
                <a16:creationId xmlns:a16="http://schemas.microsoft.com/office/drawing/2014/main" id="{F25E2873-A46C-1610-B40C-85741EE8BD62}"/>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1536766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AC8015A-683B-B027-7FAC-46FD8F52F666}"/>
              </a:ext>
            </a:extLst>
          </p:cNvPr>
          <p:cNvSpPr>
            <a:spLocks noGrp="1"/>
          </p:cNvSpPr>
          <p:nvPr>
            <p:ph type="sldNum" sz="quarter" idx="4"/>
          </p:nvPr>
        </p:nvSpPr>
        <p:spPr/>
        <p:txBody>
          <a:bodyPr/>
          <a:lstStyle/>
          <a:p>
            <a:fld id="{933A556B-7C63-244D-9B7C-B0EA8042B330}" type="slidenum">
              <a:rPr lang="en-US" smtClean="0"/>
              <a:pPr/>
              <a:t>35</a:t>
            </a:fld>
            <a:endParaRPr lang="en-US" sz="1000"/>
          </a:p>
        </p:txBody>
      </p:sp>
      <p:pic>
        <p:nvPicPr>
          <p:cNvPr id="3" name="Picture 2">
            <a:extLst>
              <a:ext uri="{FF2B5EF4-FFF2-40B4-BE49-F238E27FC236}">
                <a16:creationId xmlns:a16="http://schemas.microsoft.com/office/drawing/2014/main" id="{4FA9262B-2242-F912-287E-09FD06A9D23E}"/>
              </a:ext>
            </a:extLst>
          </p:cNvPr>
          <p:cNvPicPr>
            <a:picLocks noChangeAspect="1"/>
          </p:cNvPicPr>
          <p:nvPr/>
        </p:nvPicPr>
        <p:blipFill>
          <a:blip r:embed="rId2"/>
          <a:stretch>
            <a:fillRect/>
          </a:stretch>
        </p:blipFill>
        <p:spPr>
          <a:xfrm>
            <a:off x="763993" y="488983"/>
            <a:ext cx="5080944" cy="3507973"/>
          </a:xfrm>
          <a:prstGeom prst="rect">
            <a:avLst/>
          </a:prstGeom>
        </p:spPr>
      </p:pic>
      <p:pic>
        <p:nvPicPr>
          <p:cNvPr id="4" name="Picture 3">
            <a:extLst>
              <a:ext uri="{FF2B5EF4-FFF2-40B4-BE49-F238E27FC236}">
                <a16:creationId xmlns:a16="http://schemas.microsoft.com/office/drawing/2014/main" id="{536A2799-4C66-7590-4CE6-FC247C4B6885}"/>
              </a:ext>
            </a:extLst>
          </p:cNvPr>
          <p:cNvPicPr>
            <a:picLocks noChangeAspect="1"/>
          </p:cNvPicPr>
          <p:nvPr/>
        </p:nvPicPr>
        <p:blipFill>
          <a:blip r:embed="rId3"/>
          <a:stretch>
            <a:fillRect/>
          </a:stretch>
        </p:blipFill>
        <p:spPr>
          <a:xfrm>
            <a:off x="6388894" y="488983"/>
            <a:ext cx="5429776" cy="3503081"/>
          </a:xfrm>
          <a:prstGeom prst="rect">
            <a:avLst/>
          </a:prstGeom>
        </p:spPr>
      </p:pic>
      <p:sp>
        <p:nvSpPr>
          <p:cNvPr id="5" name="TextBox 4">
            <a:extLst>
              <a:ext uri="{FF2B5EF4-FFF2-40B4-BE49-F238E27FC236}">
                <a16:creationId xmlns:a16="http://schemas.microsoft.com/office/drawing/2014/main" id="{11E9E131-7253-FDCA-7BA6-A002B0622C19}"/>
              </a:ext>
            </a:extLst>
          </p:cNvPr>
          <p:cNvSpPr txBox="1"/>
          <p:nvPr/>
        </p:nvSpPr>
        <p:spPr>
          <a:xfrm>
            <a:off x="597532" y="4196411"/>
            <a:ext cx="11216320" cy="2031325"/>
          </a:xfrm>
          <a:prstGeom prst="rect">
            <a:avLst/>
          </a:prstGeom>
          <a:noFill/>
          <a:ln w="28575">
            <a:solidFill>
              <a:schemeClr val="tx1"/>
            </a:solidFill>
          </a:ln>
        </p:spPr>
        <p:txBody>
          <a:bodyPr wrap="square">
            <a:spAutoFit/>
          </a:bodyPr>
          <a:lstStyle/>
          <a:p>
            <a:r>
              <a:rPr lang="en-GB" sz="1800" kern="800" dirty="0">
                <a:effectLst/>
                <a:latin typeface="Helvetica" panose="020B0604020202020204" pitchFamily="34" charset="0"/>
                <a:ea typeface="Times New Roman" panose="02020603050405020304" pitchFamily="18" charset="0"/>
                <a:cs typeface="Helvetica" panose="020B0604020202020204" pitchFamily="34" charset="0"/>
              </a:rPr>
              <a:t>RHIC was the first heavy ion collider and first polarized proton collider.</a:t>
            </a:r>
          </a:p>
          <a:p>
            <a:r>
              <a:rPr lang="en-GB" sz="1800" kern="800" dirty="0">
                <a:effectLst/>
                <a:latin typeface="Helvetica" panose="020B0604020202020204" pitchFamily="34" charset="0"/>
                <a:ea typeface="Times New Roman" panose="02020603050405020304" pitchFamily="18" charset="0"/>
                <a:cs typeface="Helvetica" panose="020B0604020202020204" pitchFamily="34" charset="0"/>
              </a:rPr>
              <a:t>C</a:t>
            </a:r>
            <a:r>
              <a:rPr lang="en-GB" kern="800" dirty="0">
                <a:latin typeface="Helvetica" panose="020B0604020202020204" pitchFamily="34" charset="0"/>
                <a:ea typeface="Times New Roman" panose="02020603050405020304" pitchFamily="18" charset="0"/>
                <a:cs typeface="Helvetica" panose="020B0604020202020204" pitchFamily="34" charset="0"/>
              </a:rPr>
              <a:t>ollider technologies developed and used operationally: </a:t>
            </a:r>
          </a:p>
          <a:p>
            <a:r>
              <a:rPr lang="en-GB" sz="1800" kern="800" dirty="0">
                <a:effectLst/>
                <a:latin typeface="Helvetica" panose="020B0604020202020204" pitchFamily="34" charset="0"/>
                <a:ea typeface="Times New Roman" panose="02020603050405020304" pitchFamily="18" charset="0"/>
                <a:cs typeface="Helvetica" panose="020B0604020202020204" pitchFamily="34" charset="0"/>
              </a:rPr>
              <a:t>	ions	</a:t>
            </a:r>
            <a:r>
              <a:rPr lang="en-GB" kern="800" dirty="0">
                <a:latin typeface="Helvetica" panose="020B0604020202020204" pitchFamily="34" charset="0"/>
                <a:ea typeface="Times New Roman" panose="02020603050405020304" pitchFamily="18" charset="0"/>
                <a:cs typeface="Helvetica" panose="020B0604020202020204" pitchFamily="34" charset="0"/>
              </a:rPr>
              <a:t>3D bunched-beam stochastic cooling</a:t>
            </a:r>
          </a:p>
          <a:p>
            <a:r>
              <a:rPr lang="en-GB" sz="1800" kern="800" dirty="0">
                <a:effectLst/>
                <a:latin typeface="Helvetica" panose="020B0604020202020204" pitchFamily="34" charset="0"/>
                <a:ea typeface="Times New Roman" panose="02020603050405020304" pitchFamily="18" charset="0"/>
                <a:cs typeface="Helvetica" panose="020B0604020202020204" pitchFamily="34" charset="0"/>
              </a:rPr>
              <a:t>		RF-based electron cooling</a:t>
            </a:r>
          </a:p>
          <a:p>
            <a:r>
              <a:rPr lang="en-GB" kern="800" dirty="0">
                <a:latin typeface="Helvetica" panose="020B0604020202020204" pitchFamily="34" charset="0"/>
                <a:ea typeface="Times New Roman" panose="02020603050405020304" pitchFamily="18" charset="0"/>
                <a:cs typeface="Helvetica" panose="020B0604020202020204" pitchFamily="34" charset="0"/>
              </a:rPr>
              <a:t>	</a:t>
            </a:r>
            <a:r>
              <a:rPr lang="en-US" dirty="0">
                <a:latin typeface="Helvetica" panose="020B0604020202020204" pitchFamily="34" charset="0"/>
                <a:cs typeface="Helvetica" panose="020B0604020202020204" pitchFamily="34" charset="0"/>
              </a:rPr>
              <a:t> p↑	sources, Siberian Snakes and rotators, </a:t>
            </a:r>
          </a:p>
          <a:p>
            <a:r>
              <a:rPr lang="en-US" dirty="0">
                <a:latin typeface="Helvetica" panose="020B0604020202020204" pitchFamily="34" charset="0"/>
                <a:cs typeface="Helvetica" panose="020B0604020202020204" pitchFamily="34" charset="0"/>
              </a:rPr>
              <a:t>                                </a:t>
            </a:r>
            <a:r>
              <a:rPr lang="en-US" dirty="0" err="1">
                <a:latin typeface="Helvetica" panose="020B0604020202020204" pitchFamily="34" charset="0"/>
                <a:cs typeface="Helvetica" panose="020B0604020202020204" pitchFamily="34" charset="0"/>
              </a:rPr>
              <a:t>polarimetery</a:t>
            </a:r>
            <a:r>
              <a:rPr lang="en-US" dirty="0">
                <a:latin typeface="Helvetica" panose="020B0604020202020204" pitchFamily="34" charset="0"/>
                <a:cs typeface="Helvetica" panose="020B0604020202020204" pitchFamily="34" charset="0"/>
              </a:rPr>
              <a:t>, resonance mitigation, and codes</a:t>
            </a:r>
          </a:p>
          <a:p>
            <a:r>
              <a:rPr lang="en-US" dirty="0">
                <a:latin typeface="Helvetica" panose="020B0604020202020204" pitchFamily="34" charset="0"/>
                <a:cs typeface="Helvetica" panose="020B0604020202020204" pitchFamily="34" charset="0"/>
              </a:rPr>
              <a:t>		head-on beam-beam compensation with electron lenses</a:t>
            </a:r>
          </a:p>
        </p:txBody>
      </p:sp>
      <p:sp>
        <p:nvSpPr>
          <p:cNvPr id="7" name="TextBox 6">
            <a:extLst>
              <a:ext uri="{FF2B5EF4-FFF2-40B4-BE49-F238E27FC236}">
                <a16:creationId xmlns:a16="http://schemas.microsoft.com/office/drawing/2014/main" id="{E6C52CEA-21A0-BDBF-FC8F-77F01695A3A7}"/>
              </a:ext>
            </a:extLst>
          </p:cNvPr>
          <p:cNvSpPr txBox="1"/>
          <p:nvPr/>
        </p:nvSpPr>
        <p:spPr>
          <a:xfrm rot="16200000">
            <a:off x="4639756" y="1731461"/>
            <a:ext cx="3690132" cy="338554"/>
          </a:xfrm>
          <a:prstGeom prst="rect">
            <a:avLst/>
          </a:prstGeom>
          <a:solidFill>
            <a:schemeClr val="bg1"/>
          </a:solidFill>
        </p:spPr>
        <p:txBody>
          <a:bodyPr wrap="square">
            <a:spAutoFit/>
          </a:bodyPr>
          <a:lstStyle/>
          <a:p>
            <a:pPr algn="ct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Integrated luminosity  [pb</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-1</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9" name="TextBox 8">
            <a:extLst>
              <a:ext uri="{FF2B5EF4-FFF2-40B4-BE49-F238E27FC236}">
                <a16:creationId xmlns:a16="http://schemas.microsoft.com/office/drawing/2014/main" id="{EB3A8960-9681-F6C5-9CCA-23EC0584B8B2}"/>
              </a:ext>
            </a:extLst>
          </p:cNvPr>
          <p:cNvSpPr txBox="1"/>
          <p:nvPr/>
        </p:nvSpPr>
        <p:spPr>
          <a:xfrm>
            <a:off x="7259695" y="3779024"/>
            <a:ext cx="4197124" cy="338554"/>
          </a:xfrm>
          <a:prstGeom prst="rect">
            <a:avLst/>
          </a:prstGeom>
          <a:solidFill>
            <a:schemeClr val="bg1"/>
          </a:solidFill>
        </p:spPr>
        <p:txBody>
          <a:bodyPr wrap="square">
            <a:spAutoFit/>
          </a:bodyPr>
          <a:lstStyle/>
          <a:p>
            <a:pPr algn="ct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time [weeks in physics</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0" name="TextBox 9">
            <a:extLst>
              <a:ext uri="{FF2B5EF4-FFF2-40B4-BE49-F238E27FC236}">
                <a16:creationId xmlns:a16="http://schemas.microsoft.com/office/drawing/2014/main" id="{F62BCEDD-AE80-975E-8903-50D874C91F4F}"/>
              </a:ext>
            </a:extLst>
          </p:cNvPr>
          <p:cNvSpPr txBox="1"/>
          <p:nvPr/>
        </p:nvSpPr>
        <p:spPr>
          <a:xfrm>
            <a:off x="1415489" y="3789166"/>
            <a:ext cx="4197124" cy="338554"/>
          </a:xfrm>
          <a:prstGeom prst="rect">
            <a:avLst/>
          </a:prstGeom>
          <a:solidFill>
            <a:schemeClr val="bg1"/>
          </a:solidFill>
        </p:spPr>
        <p:txBody>
          <a:bodyPr wrap="square">
            <a:spAutoFit/>
          </a:bodyPr>
          <a:lstStyle/>
          <a:p>
            <a:pPr algn="ct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time [weeks in physics</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1" name="Right Brace 10">
            <a:extLst>
              <a:ext uri="{FF2B5EF4-FFF2-40B4-BE49-F238E27FC236}">
                <a16:creationId xmlns:a16="http://schemas.microsoft.com/office/drawing/2014/main" id="{F940ABD4-4C8B-4318-D5B2-7B718C9ADB22}"/>
              </a:ext>
            </a:extLst>
          </p:cNvPr>
          <p:cNvSpPr/>
          <p:nvPr/>
        </p:nvSpPr>
        <p:spPr>
          <a:xfrm>
            <a:off x="8778240" y="4770737"/>
            <a:ext cx="137943" cy="1312223"/>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12" name="TextBox 11">
            <a:extLst>
              <a:ext uri="{FF2B5EF4-FFF2-40B4-BE49-F238E27FC236}">
                <a16:creationId xmlns:a16="http://schemas.microsoft.com/office/drawing/2014/main" id="{B3470E92-89C5-C5A2-BF2B-4876A0E67E20}"/>
              </a:ext>
            </a:extLst>
          </p:cNvPr>
          <p:cNvSpPr txBox="1"/>
          <p:nvPr/>
        </p:nvSpPr>
        <p:spPr>
          <a:xfrm>
            <a:off x="9106552" y="4770737"/>
            <a:ext cx="2594759" cy="1200329"/>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supplemented by precise beam control and advances in accelerator modeling  </a:t>
            </a:r>
          </a:p>
        </p:txBody>
      </p:sp>
      <p:sp>
        <p:nvSpPr>
          <p:cNvPr id="16" name="TextBox 15">
            <a:extLst>
              <a:ext uri="{FF2B5EF4-FFF2-40B4-BE49-F238E27FC236}">
                <a16:creationId xmlns:a16="http://schemas.microsoft.com/office/drawing/2014/main" id="{EE9F3B4D-13A2-447B-4786-EF074EA984B5}"/>
              </a:ext>
            </a:extLst>
          </p:cNvPr>
          <p:cNvSpPr txBox="1"/>
          <p:nvPr/>
        </p:nvSpPr>
        <p:spPr>
          <a:xfrm>
            <a:off x="8916183" y="109376"/>
            <a:ext cx="1069652" cy="461665"/>
          </a:xfrm>
          <a:prstGeom prst="rect">
            <a:avLst/>
          </a:prstGeom>
          <a:noFill/>
        </p:spPr>
        <p:txBody>
          <a:bodyPr wrap="square">
            <a:spAutoFit/>
          </a:bodyPr>
          <a:lstStyle/>
          <a:p>
            <a:r>
              <a:rPr lang="en-US" sz="2400" b="1" dirty="0">
                <a:latin typeface="Helvetica" panose="020B0604020202020204" pitchFamily="34" charset="0"/>
                <a:cs typeface="Helvetica" panose="020B0604020202020204" pitchFamily="34" charset="0"/>
              </a:rPr>
              <a:t>p</a:t>
            </a:r>
            <a:r>
              <a:rPr lang="en-US" sz="2400" b="1" dirty="0">
                <a:latin typeface="Arial" panose="020B0604020202020204" pitchFamily="34" charset="0"/>
              </a:rPr>
              <a:t>↑</a:t>
            </a:r>
            <a:r>
              <a:rPr lang="en-US" sz="2400" b="1" dirty="0">
                <a:latin typeface="Helvetica" panose="020B0604020202020204" pitchFamily="34" charset="0"/>
                <a:cs typeface="Helvetica" panose="020B0604020202020204" pitchFamily="34" charset="0"/>
              </a:rPr>
              <a:t>+p</a:t>
            </a:r>
            <a:r>
              <a:rPr lang="en-US" sz="2400" b="1" dirty="0">
                <a:latin typeface="Arial" panose="020B0604020202020204" pitchFamily="34" charset="0"/>
              </a:rPr>
              <a:t>↑ </a:t>
            </a:r>
          </a:p>
        </p:txBody>
      </p:sp>
      <p:sp>
        <p:nvSpPr>
          <p:cNvPr id="17" name="Rectangle 16">
            <a:extLst>
              <a:ext uri="{FF2B5EF4-FFF2-40B4-BE49-F238E27FC236}">
                <a16:creationId xmlns:a16="http://schemas.microsoft.com/office/drawing/2014/main" id="{9D092296-66BF-F477-A172-B462EA6D24B3}"/>
              </a:ext>
            </a:extLst>
          </p:cNvPr>
          <p:cNvSpPr/>
          <p:nvPr/>
        </p:nvSpPr>
        <p:spPr>
          <a:xfrm>
            <a:off x="645462" y="410747"/>
            <a:ext cx="449865" cy="337841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7B033597-415B-084C-8E46-A093C4475095}"/>
              </a:ext>
            </a:extLst>
          </p:cNvPr>
          <p:cNvSpPr txBox="1"/>
          <p:nvPr/>
        </p:nvSpPr>
        <p:spPr>
          <a:xfrm rot="16200000">
            <a:off x="-644494" y="1755121"/>
            <a:ext cx="2834489" cy="584775"/>
          </a:xfrm>
          <a:prstGeom prst="rect">
            <a:avLst/>
          </a:prstGeom>
          <a:solidFill>
            <a:schemeClr val="bg1"/>
          </a:solidFill>
        </p:spPr>
        <p:txBody>
          <a:bodyPr wrap="square">
            <a:spAutoFit/>
          </a:bodyPr>
          <a:lstStyle/>
          <a:p>
            <a:pPr algn="ctr"/>
            <a:r>
              <a:rPr lang="en-US" sz="1600" kern="800" dirty="0">
                <a:latin typeface="Helvetica" panose="020B0604020202020204" pitchFamily="34" charset="0"/>
                <a:ea typeface="Times New Roman" panose="02020603050405020304" pitchFamily="18" charset="0"/>
                <a:cs typeface="Helvetica" panose="020B0604020202020204" pitchFamily="34" charset="0"/>
              </a:rPr>
              <a:t>  i</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ntegrated nucleon-pair luminosity  [pb</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-1</a:t>
            </a:r>
            <a:r>
              <a:rPr lang="en-US" sz="1600" kern="800" dirty="0">
                <a:latin typeface="Helvetica" panose="020B0604020202020204" pitchFamily="34" charset="0"/>
                <a:ea typeface="Times New Roman" panose="02020603050405020304" pitchFamily="18" charset="0"/>
                <a:cs typeface="Helvetica" panose="020B0604020202020204" pitchFamily="34" charset="0"/>
              </a:rPr>
              <a:t>]               </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8" name="TextBox 17">
            <a:extLst>
              <a:ext uri="{FF2B5EF4-FFF2-40B4-BE49-F238E27FC236}">
                <a16:creationId xmlns:a16="http://schemas.microsoft.com/office/drawing/2014/main" id="{7E21C78B-4831-D0CE-B1D2-40FF16E40153}"/>
              </a:ext>
            </a:extLst>
          </p:cNvPr>
          <p:cNvSpPr txBox="1"/>
          <p:nvPr/>
        </p:nvSpPr>
        <p:spPr>
          <a:xfrm>
            <a:off x="2847288" y="127386"/>
            <a:ext cx="1494889" cy="461665"/>
          </a:xfrm>
          <a:prstGeom prst="rect">
            <a:avLst/>
          </a:prstGeom>
          <a:noFill/>
        </p:spPr>
        <p:txBody>
          <a:bodyPr wrap="square">
            <a:spAutoFit/>
          </a:bodyPr>
          <a:lstStyle/>
          <a:p>
            <a:r>
              <a:rPr lang="en-US" sz="2400" b="1" dirty="0">
                <a:latin typeface="Helvetica" panose="020B0604020202020204" pitchFamily="34" charset="0"/>
                <a:cs typeface="Helvetica" panose="020B0604020202020204" pitchFamily="34" charset="0"/>
              </a:rPr>
              <a:t>Au + Au</a:t>
            </a:r>
            <a:endParaRPr lang="en-US" sz="2400" b="1" dirty="0">
              <a:latin typeface="Arial" panose="020B0604020202020204" pitchFamily="34" charset="0"/>
            </a:endParaRPr>
          </a:p>
        </p:txBody>
      </p:sp>
      <p:sp>
        <p:nvSpPr>
          <p:cNvPr id="19" name="TextBox 18">
            <a:extLst>
              <a:ext uri="{FF2B5EF4-FFF2-40B4-BE49-F238E27FC236}">
                <a16:creationId xmlns:a16="http://schemas.microsoft.com/office/drawing/2014/main" id="{954C7AFA-9B3F-D216-7518-91C3E74DDD22}"/>
              </a:ext>
            </a:extLst>
          </p:cNvPr>
          <p:cNvSpPr txBox="1"/>
          <p:nvPr/>
        </p:nvSpPr>
        <p:spPr>
          <a:xfrm>
            <a:off x="1931279" y="681957"/>
            <a:ext cx="918841" cy="276999"/>
          </a:xfrm>
          <a:prstGeom prst="rect">
            <a:avLst/>
          </a:prstGeom>
          <a:noFill/>
        </p:spPr>
        <p:txBody>
          <a:bodyPr wrap="square" rtlCol="0">
            <a:spAutoFit/>
          </a:bodyPr>
          <a:lstStyle/>
          <a:p>
            <a:r>
              <a:rPr lang="en-US" sz="1200" dirty="0"/>
              <a:t>100 GeV/n</a:t>
            </a:r>
          </a:p>
        </p:txBody>
      </p:sp>
      <p:cxnSp>
        <p:nvCxnSpPr>
          <p:cNvPr id="21" name="Straight Connector 20">
            <a:extLst>
              <a:ext uri="{FF2B5EF4-FFF2-40B4-BE49-F238E27FC236}">
                <a16:creationId xmlns:a16="http://schemas.microsoft.com/office/drawing/2014/main" id="{E8629848-B237-F874-716E-623C1C4C1BDF}"/>
              </a:ext>
            </a:extLst>
          </p:cNvPr>
          <p:cNvCxnSpPr>
            <a:cxnSpLocks/>
          </p:cNvCxnSpPr>
          <p:nvPr/>
        </p:nvCxnSpPr>
        <p:spPr>
          <a:xfrm>
            <a:off x="1689585" y="821175"/>
            <a:ext cx="312949" cy="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sp>
        <p:nvSpPr>
          <p:cNvPr id="22" name="Rectangle 21">
            <a:extLst>
              <a:ext uri="{FF2B5EF4-FFF2-40B4-BE49-F238E27FC236}">
                <a16:creationId xmlns:a16="http://schemas.microsoft.com/office/drawing/2014/main" id="{F77A8DEB-F946-CFBF-7F16-525EFE8755A4}"/>
              </a:ext>
            </a:extLst>
          </p:cNvPr>
          <p:cNvSpPr/>
          <p:nvPr/>
        </p:nvSpPr>
        <p:spPr>
          <a:xfrm>
            <a:off x="1635796" y="667287"/>
            <a:ext cx="1336153" cy="338554"/>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a:extLst>
              <a:ext uri="{FF2B5EF4-FFF2-40B4-BE49-F238E27FC236}">
                <a16:creationId xmlns:a16="http://schemas.microsoft.com/office/drawing/2014/main" id="{6BB32582-FE70-BE82-DA61-39EBB39DCA7F}"/>
              </a:ext>
            </a:extLst>
          </p:cNvPr>
          <p:cNvSpPr txBox="1">
            <a:spLocks noChangeArrowheads="1"/>
          </p:cNvSpPr>
          <p:nvPr/>
        </p:nvSpPr>
        <p:spPr bwMode="auto">
          <a:xfrm>
            <a:off x="1562821" y="986760"/>
            <a:ext cx="2114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dirty="0">
                <a:latin typeface="Helvetica" panose="020B0604020202020204" pitchFamily="34" charset="0"/>
                <a:cs typeface="Helvetica" panose="020B0604020202020204" pitchFamily="34" charset="0"/>
              </a:rPr>
              <a:t>courtesy W. Fischer</a:t>
            </a:r>
          </a:p>
        </p:txBody>
      </p:sp>
      <p:sp>
        <p:nvSpPr>
          <p:cNvPr id="13" name="TextBox 12">
            <a:extLst>
              <a:ext uri="{FF2B5EF4-FFF2-40B4-BE49-F238E27FC236}">
                <a16:creationId xmlns:a16="http://schemas.microsoft.com/office/drawing/2014/main" id="{EA29F6F5-BBEC-BC2E-38F3-79981F7D2F58}"/>
              </a:ext>
            </a:extLst>
          </p:cNvPr>
          <p:cNvSpPr txBox="1">
            <a:spLocks noChangeArrowheads="1"/>
          </p:cNvSpPr>
          <p:nvPr/>
        </p:nvSpPr>
        <p:spPr bwMode="auto">
          <a:xfrm>
            <a:off x="7198056" y="1083062"/>
            <a:ext cx="2114791"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ea typeface="MS PGothic" pitchFamily="34" charset="-128"/>
              </a:defRPr>
            </a:lvl1pPr>
            <a:lvl2pPr marL="742950" indent="-285750" eaLnBrk="0" hangingPunct="0">
              <a:defRPr sz="2000">
                <a:solidFill>
                  <a:schemeClr val="tx1"/>
                </a:solidFill>
                <a:latin typeface="Comic Sans MS" pitchFamily="66" charset="0"/>
                <a:ea typeface="MS PGothic" pitchFamily="34" charset="-128"/>
              </a:defRPr>
            </a:lvl2pPr>
            <a:lvl3pPr marL="1143000" indent="-228600" eaLnBrk="0" hangingPunct="0">
              <a:defRPr sz="2000">
                <a:solidFill>
                  <a:schemeClr val="tx1"/>
                </a:solidFill>
                <a:latin typeface="Comic Sans MS" pitchFamily="66" charset="0"/>
                <a:ea typeface="MS PGothic" pitchFamily="34" charset="-128"/>
              </a:defRPr>
            </a:lvl3pPr>
            <a:lvl4pPr marL="1600200" indent="-228600" eaLnBrk="0" hangingPunct="0">
              <a:defRPr sz="2000">
                <a:solidFill>
                  <a:schemeClr val="tx1"/>
                </a:solidFill>
                <a:latin typeface="Comic Sans MS" pitchFamily="66" charset="0"/>
                <a:ea typeface="MS PGothic" pitchFamily="34" charset="-128"/>
              </a:defRPr>
            </a:lvl4pPr>
            <a:lvl5pPr marL="2057400" indent="-228600" eaLnBrk="0" hangingPunct="0">
              <a:defRPr sz="2000">
                <a:solidFill>
                  <a:schemeClr val="tx1"/>
                </a:solidFill>
                <a:latin typeface="Comic Sans MS" pitchFamily="66" charset="0"/>
                <a:ea typeface="MS PGothic" pitchFamily="34" charset="-128"/>
              </a:defRPr>
            </a:lvl5pPr>
            <a:lvl6pPr marL="2514600" indent="-228600" eaLnBrk="0" fontAlgn="base" hangingPunct="0">
              <a:spcBef>
                <a:spcPct val="0"/>
              </a:spcBef>
              <a:spcAft>
                <a:spcPct val="0"/>
              </a:spcAft>
              <a:defRPr sz="2000">
                <a:solidFill>
                  <a:schemeClr val="tx1"/>
                </a:solidFill>
                <a:latin typeface="Comic Sans MS" pitchFamily="66" charset="0"/>
                <a:ea typeface="MS PGothic" pitchFamily="34" charset="-128"/>
              </a:defRPr>
            </a:lvl6pPr>
            <a:lvl7pPr marL="2971800" indent="-228600" eaLnBrk="0" fontAlgn="base" hangingPunct="0">
              <a:spcBef>
                <a:spcPct val="0"/>
              </a:spcBef>
              <a:spcAft>
                <a:spcPct val="0"/>
              </a:spcAft>
              <a:defRPr sz="2000">
                <a:solidFill>
                  <a:schemeClr val="tx1"/>
                </a:solidFill>
                <a:latin typeface="Comic Sans MS" pitchFamily="66" charset="0"/>
                <a:ea typeface="MS PGothic" pitchFamily="34" charset="-128"/>
              </a:defRPr>
            </a:lvl7pPr>
            <a:lvl8pPr marL="3429000" indent="-228600" eaLnBrk="0" fontAlgn="base" hangingPunct="0">
              <a:spcBef>
                <a:spcPct val="0"/>
              </a:spcBef>
              <a:spcAft>
                <a:spcPct val="0"/>
              </a:spcAft>
              <a:defRPr sz="2000">
                <a:solidFill>
                  <a:schemeClr val="tx1"/>
                </a:solidFill>
                <a:latin typeface="Comic Sans MS" pitchFamily="66" charset="0"/>
                <a:ea typeface="MS PGothic" pitchFamily="34" charset="-128"/>
              </a:defRPr>
            </a:lvl8pPr>
            <a:lvl9pPr marL="3886200" indent="-228600" eaLnBrk="0" fontAlgn="base" hangingPunct="0">
              <a:spcBef>
                <a:spcPct val="0"/>
              </a:spcBef>
              <a:spcAft>
                <a:spcPct val="0"/>
              </a:spcAft>
              <a:defRPr sz="2000">
                <a:solidFill>
                  <a:schemeClr val="tx1"/>
                </a:solidFill>
                <a:latin typeface="Comic Sans MS" pitchFamily="66" charset="0"/>
                <a:ea typeface="MS PGothic" pitchFamily="34" charset="-128"/>
              </a:defRPr>
            </a:lvl9pPr>
          </a:lstStyle>
          <a:p>
            <a:pPr eaLnBrk="1" hangingPunct="1"/>
            <a:r>
              <a:rPr lang="en-US" altLang="en-US" sz="1400" dirty="0">
                <a:latin typeface="Helvetica" panose="020B0604020202020204" pitchFamily="34" charset="0"/>
                <a:cs typeface="Helvetica" panose="020B0604020202020204" pitchFamily="34" charset="0"/>
              </a:rPr>
              <a:t>courtesy W. Fischer</a:t>
            </a:r>
          </a:p>
        </p:txBody>
      </p:sp>
      <p:sp>
        <p:nvSpPr>
          <p:cNvPr id="20" name="TextBox 19">
            <a:extLst>
              <a:ext uri="{FF2B5EF4-FFF2-40B4-BE49-F238E27FC236}">
                <a16:creationId xmlns:a16="http://schemas.microsoft.com/office/drawing/2014/main" id="{5E3CD958-5982-F63B-D4DD-410A0763BD0C}"/>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8982189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 name="Picture 35">
            <a:extLst>
              <a:ext uri="{FF2B5EF4-FFF2-40B4-BE49-F238E27FC236}">
                <a16:creationId xmlns:a16="http://schemas.microsoft.com/office/drawing/2014/main" id="{A34CDB9D-C76C-6868-7684-2C9379754425}"/>
              </a:ext>
            </a:extLst>
          </p:cNvPr>
          <p:cNvPicPr>
            <a:picLocks noChangeAspect="1"/>
          </p:cNvPicPr>
          <p:nvPr/>
        </p:nvPicPr>
        <p:blipFill>
          <a:blip r:embed="rId2"/>
          <a:stretch>
            <a:fillRect/>
          </a:stretch>
        </p:blipFill>
        <p:spPr>
          <a:xfrm>
            <a:off x="6105780" y="1382371"/>
            <a:ext cx="5849404" cy="3595408"/>
          </a:xfrm>
          <a:prstGeom prst="rect">
            <a:avLst/>
          </a:prstGeom>
        </p:spPr>
      </p:pic>
      <p:sp>
        <p:nvSpPr>
          <p:cNvPr id="2" name="Slide Number Placeholder 1">
            <a:extLst>
              <a:ext uri="{FF2B5EF4-FFF2-40B4-BE49-F238E27FC236}">
                <a16:creationId xmlns:a16="http://schemas.microsoft.com/office/drawing/2014/main" id="{C35DADA0-FF11-4A8B-BED5-AF01769E7E4B}"/>
              </a:ext>
            </a:extLst>
          </p:cNvPr>
          <p:cNvSpPr>
            <a:spLocks noGrp="1"/>
          </p:cNvSpPr>
          <p:nvPr>
            <p:ph type="sldNum" sz="quarter" idx="4"/>
          </p:nvPr>
        </p:nvSpPr>
        <p:spPr/>
        <p:txBody>
          <a:bodyPr/>
          <a:lstStyle/>
          <a:p>
            <a:fld id="{933A556B-7C63-244D-9B7C-B0EA8042B330}" type="slidenum">
              <a:rPr lang="en-US" smtClean="0"/>
              <a:pPr/>
              <a:t>36</a:t>
            </a:fld>
            <a:endParaRPr lang="en-US" sz="1000"/>
          </a:p>
        </p:txBody>
      </p:sp>
      <p:sp>
        <p:nvSpPr>
          <p:cNvPr id="3" name="TextBox 2">
            <a:extLst>
              <a:ext uri="{FF2B5EF4-FFF2-40B4-BE49-F238E27FC236}">
                <a16:creationId xmlns:a16="http://schemas.microsoft.com/office/drawing/2014/main" id="{B307C74F-81E7-CED1-B7B1-B30CCEE607E8}"/>
              </a:ext>
            </a:extLst>
          </p:cNvPr>
          <p:cNvSpPr txBox="1"/>
          <p:nvPr/>
        </p:nvSpPr>
        <p:spPr>
          <a:xfrm>
            <a:off x="835543" y="5557683"/>
            <a:ext cx="10958020" cy="646331"/>
          </a:xfrm>
          <a:prstGeom prst="rect">
            <a:avLst/>
          </a:prstGeom>
          <a:noFill/>
          <a:ln>
            <a:solidFill>
              <a:schemeClr val="tx1"/>
            </a:solidFill>
          </a:ln>
        </p:spPr>
        <p:txBody>
          <a:bodyPr wrap="square">
            <a:spAutoFit/>
          </a:bodyPr>
          <a:lstStyle/>
          <a:p>
            <a:r>
              <a:rPr lang="en-GB" sz="1800" kern="800" dirty="0">
                <a:effectLst/>
                <a:latin typeface="Helvetica" panose="020B0604020202020204" pitchFamily="34" charset="0"/>
                <a:ea typeface="Times New Roman" panose="02020603050405020304" pitchFamily="18" charset="0"/>
                <a:cs typeface="Helvetica" panose="020B0604020202020204" pitchFamily="34" charset="0"/>
              </a:rPr>
              <a:t>RHIC’s legacy includes major advances in collider technology and operational methodologies which also inform the design and development of next-generation facilities, including the future Electron-Ion Collider. </a:t>
            </a:r>
            <a:endParaRPr lang="en-US" dirty="0">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B0579BAF-6FEC-1D8C-2380-BEDF1E33871D}"/>
              </a:ext>
            </a:extLst>
          </p:cNvPr>
          <p:cNvSpPr txBox="1"/>
          <p:nvPr/>
        </p:nvSpPr>
        <p:spPr>
          <a:xfrm>
            <a:off x="237602" y="20096"/>
            <a:ext cx="9737409"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Two examples from recent Accelerator Physics Experiments</a:t>
            </a:r>
          </a:p>
        </p:txBody>
      </p:sp>
      <p:pic>
        <p:nvPicPr>
          <p:cNvPr id="5" name="Picture 4">
            <a:extLst>
              <a:ext uri="{FF2B5EF4-FFF2-40B4-BE49-F238E27FC236}">
                <a16:creationId xmlns:a16="http://schemas.microsoft.com/office/drawing/2014/main" id="{CC3E96BA-EDF4-058E-331B-848E40D7BE4C}"/>
              </a:ext>
            </a:extLst>
          </p:cNvPr>
          <p:cNvPicPr>
            <a:picLocks noChangeAspect="1"/>
          </p:cNvPicPr>
          <p:nvPr/>
        </p:nvPicPr>
        <p:blipFill>
          <a:blip r:embed="rId3"/>
          <a:stretch>
            <a:fillRect/>
          </a:stretch>
        </p:blipFill>
        <p:spPr>
          <a:xfrm>
            <a:off x="606342" y="1428387"/>
            <a:ext cx="5474515" cy="3442848"/>
          </a:xfrm>
          <a:prstGeom prst="rect">
            <a:avLst/>
          </a:prstGeom>
          <a:ln w="12700">
            <a:noFill/>
          </a:ln>
        </p:spPr>
      </p:pic>
      <p:sp>
        <p:nvSpPr>
          <p:cNvPr id="10" name="TextBox 9">
            <a:extLst>
              <a:ext uri="{FF2B5EF4-FFF2-40B4-BE49-F238E27FC236}">
                <a16:creationId xmlns:a16="http://schemas.microsoft.com/office/drawing/2014/main" id="{F76D00EB-17BB-4DE8-766D-A1146EEB6152}"/>
              </a:ext>
            </a:extLst>
          </p:cNvPr>
          <p:cNvSpPr txBox="1"/>
          <p:nvPr/>
        </p:nvSpPr>
        <p:spPr>
          <a:xfrm>
            <a:off x="336694" y="580636"/>
            <a:ext cx="5391219"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         extend the energy reach of the EIC  </a:t>
            </a:r>
          </a:p>
        </p:txBody>
      </p:sp>
      <p:sp>
        <p:nvSpPr>
          <p:cNvPr id="11" name="TextBox 10">
            <a:extLst>
              <a:ext uri="{FF2B5EF4-FFF2-40B4-BE49-F238E27FC236}">
                <a16:creationId xmlns:a16="http://schemas.microsoft.com/office/drawing/2014/main" id="{05F0FCF7-48FA-AF1B-399D-CD44E7BD24D8}"/>
              </a:ext>
            </a:extLst>
          </p:cNvPr>
          <p:cNvSpPr txBox="1"/>
          <p:nvPr/>
        </p:nvSpPr>
        <p:spPr>
          <a:xfrm>
            <a:off x="6387996" y="819073"/>
            <a:ext cx="5822336"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challenges    generation (with stochastic cooling), </a:t>
            </a:r>
          </a:p>
          <a:p>
            <a:r>
              <a:rPr lang="en-US" dirty="0">
                <a:latin typeface="Helvetica" panose="020B0604020202020204" pitchFamily="34" charset="0"/>
                <a:cs typeface="Helvetica" panose="020B0604020202020204" pitchFamily="34" charset="0"/>
              </a:rPr>
              <a:t>                     coupling control, and acceleration </a:t>
            </a:r>
          </a:p>
        </p:txBody>
      </p:sp>
      <p:sp>
        <p:nvSpPr>
          <p:cNvPr id="12" name="TextBox 11">
            <a:extLst>
              <a:ext uri="{FF2B5EF4-FFF2-40B4-BE49-F238E27FC236}">
                <a16:creationId xmlns:a16="http://schemas.microsoft.com/office/drawing/2014/main" id="{1F754D9A-FAC5-EE34-D8A9-069A124CF21F}"/>
              </a:ext>
            </a:extLst>
          </p:cNvPr>
          <p:cNvSpPr txBox="1"/>
          <p:nvPr/>
        </p:nvSpPr>
        <p:spPr>
          <a:xfrm>
            <a:off x="6388862" y="516793"/>
            <a:ext cx="5493448"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purpose        enable collisions with flat beams</a:t>
            </a:r>
          </a:p>
        </p:txBody>
      </p:sp>
      <p:sp>
        <p:nvSpPr>
          <p:cNvPr id="13" name="TextBox 12">
            <a:extLst>
              <a:ext uri="{FF2B5EF4-FFF2-40B4-BE49-F238E27FC236}">
                <a16:creationId xmlns:a16="http://schemas.microsoft.com/office/drawing/2014/main" id="{08EB113E-3C0B-2147-8815-D5D4F8DA8EFB}"/>
              </a:ext>
            </a:extLst>
          </p:cNvPr>
          <p:cNvSpPr txBox="1"/>
          <p:nvPr/>
        </p:nvSpPr>
        <p:spPr>
          <a:xfrm>
            <a:off x="336694" y="865279"/>
            <a:ext cx="5873401"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challenges     off-momentum linear optics correction</a:t>
            </a:r>
          </a:p>
        </p:txBody>
      </p:sp>
      <p:sp>
        <p:nvSpPr>
          <p:cNvPr id="15" name="TextBox 14">
            <a:extLst>
              <a:ext uri="{FF2B5EF4-FFF2-40B4-BE49-F238E27FC236}">
                <a16:creationId xmlns:a16="http://schemas.microsoft.com/office/drawing/2014/main" id="{1673DA98-C93A-48EE-2309-448925DB5A66}"/>
              </a:ext>
            </a:extLst>
          </p:cNvPr>
          <p:cNvSpPr txBox="1"/>
          <p:nvPr/>
        </p:nvSpPr>
        <p:spPr>
          <a:xfrm>
            <a:off x="1186256" y="2494535"/>
            <a:ext cx="1214657" cy="276999"/>
          </a:xfrm>
          <a:prstGeom prst="rect">
            <a:avLst/>
          </a:prstGeom>
          <a:noFill/>
          <a:ln>
            <a:solidFill>
              <a:schemeClr val="tx1"/>
            </a:solidFill>
          </a:ln>
        </p:spPr>
        <p:txBody>
          <a:bodyPr wrap="square" rtlCol="0">
            <a:spAutoFit/>
          </a:bodyPr>
          <a:lstStyle/>
          <a:p>
            <a:r>
              <a:rPr lang="en-US" sz="1200" dirty="0"/>
              <a:t>100 GeV/n, Au</a:t>
            </a:r>
          </a:p>
        </p:txBody>
      </p:sp>
      <p:sp>
        <p:nvSpPr>
          <p:cNvPr id="17" name="TextBox 16">
            <a:extLst>
              <a:ext uri="{FF2B5EF4-FFF2-40B4-BE49-F238E27FC236}">
                <a16:creationId xmlns:a16="http://schemas.microsoft.com/office/drawing/2014/main" id="{38933DE1-48ED-CB69-BA9F-7D83B73E1B84}"/>
              </a:ext>
            </a:extLst>
          </p:cNvPr>
          <p:cNvSpPr txBox="1"/>
          <p:nvPr/>
        </p:nvSpPr>
        <p:spPr>
          <a:xfrm>
            <a:off x="745691" y="4961218"/>
            <a:ext cx="5027375" cy="523220"/>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G. Robert-Demolaize </a:t>
            </a:r>
            <a:r>
              <a:rPr lang="en-US" sz="1400" i="1" kern="800" dirty="0">
                <a:latin typeface="Helvetica" panose="020B0604020202020204" pitchFamily="34" charset="0"/>
                <a:ea typeface="Times New Roman" panose="02020603050405020304" pitchFamily="18" charset="0"/>
                <a:cs typeface="Helvetica" panose="020B0604020202020204" pitchFamily="34" charset="0"/>
              </a:rPr>
              <a:t>e</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“Large radial shift experiments in RHIC and their implications for EIC design”, NIMA (2025).</a:t>
            </a:r>
          </a:p>
        </p:txBody>
      </p:sp>
      <p:sp>
        <p:nvSpPr>
          <p:cNvPr id="18" name="TextBox 17">
            <a:extLst>
              <a:ext uri="{FF2B5EF4-FFF2-40B4-BE49-F238E27FC236}">
                <a16:creationId xmlns:a16="http://schemas.microsoft.com/office/drawing/2014/main" id="{F99F5EE3-994D-C106-6026-045F9630250D}"/>
              </a:ext>
            </a:extLst>
          </p:cNvPr>
          <p:cNvSpPr txBox="1"/>
          <p:nvPr/>
        </p:nvSpPr>
        <p:spPr>
          <a:xfrm>
            <a:off x="6289663" y="4943146"/>
            <a:ext cx="5902337" cy="523220"/>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Y. Luo </a:t>
            </a:r>
            <a:r>
              <a:rPr lang="en-US" sz="1400" i="1" kern="800" dirty="0">
                <a:latin typeface="Helvetica" panose="020B0604020202020204" pitchFamily="34" charset="0"/>
                <a:ea typeface="Times New Roman" panose="02020603050405020304" pitchFamily="18" charset="0"/>
                <a:cs typeface="Helvetica" panose="020B0604020202020204" pitchFamily="34" charset="0"/>
              </a:rPr>
              <a:t>e</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t al.,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“Experimental demonstration of accelerating a beam with large transverse emittance ratio in the [RHIC] for the [EIC]”, PRL (2026).</a:t>
            </a:r>
          </a:p>
        </p:txBody>
      </p:sp>
      <p:sp>
        <p:nvSpPr>
          <p:cNvPr id="21" name="TextBox 20">
            <a:extLst>
              <a:ext uri="{FF2B5EF4-FFF2-40B4-BE49-F238E27FC236}">
                <a16:creationId xmlns:a16="http://schemas.microsoft.com/office/drawing/2014/main" id="{0BA0090D-CB89-C54E-5592-7DDC7450A5C1}"/>
              </a:ext>
            </a:extLst>
          </p:cNvPr>
          <p:cNvSpPr txBox="1"/>
          <p:nvPr/>
        </p:nvSpPr>
        <p:spPr>
          <a:xfrm>
            <a:off x="6989034" y="1767684"/>
            <a:ext cx="1214657" cy="276999"/>
          </a:xfrm>
          <a:prstGeom prst="rect">
            <a:avLst/>
          </a:prstGeom>
          <a:noFill/>
          <a:ln>
            <a:solidFill>
              <a:schemeClr val="tx1"/>
            </a:solidFill>
          </a:ln>
        </p:spPr>
        <p:txBody>
          <a:bodyPr wrap="square" rtlCol="0">
            <a:spAutoFit/>
          </a:bodyPr>
          <a:lstStyle/>
          <a:p>
            <a:r>
              <a:rPr lang="en-US" sz="1200" dirty="0"/>
              <a:t>31GeV/n, Au</a:t>
            </a:r>
          </a:p>
        </p:txBody>
      </p:sp>
      <p:sp>
        <p:nvSpPr>
          <p:cNvPr id="23" name="TextBox 22">
            <a:extLst>
              <a:ext uri="{FF2B5EF4-FFF2-40B4-BE49-F238E27FC236}">
                <a16:creationId xmlns:a16="http://schemas.microsoft.com/office/drawing/2014/main" id="{2D61C74D-BC6C-5731-E830-23A3B28647F2}"/>
              </a:ext>
            </a:extLst>
          </p:cNvPr>
          <p:cNvSpPr txBox="1"/>
          <p:nvPr/>
        </p:nvSpPr>
        <p:spPr>
          <a:xfrm>
            <a:off x="2519084" y="4711589"/>
            <a:ext cx="2119176"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          s [m]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4" name="TextBox 23">
            <a:extLst>
              <a:ext uri="{FF2B5EF4-FFF2-40B4-BE49-F238E27FC236}">
                <a16:creationId xmlns:a16="http://schemas.microsoft.com/office/drawing/2014/main" id="{4FB9158A-3399-868C-A766-867836F3DEB6}"/>
              </a:ext>
            </a:extLst>
          </p:cNvPr>
          <p:cNvSpPr txBox="1"/>
          <p:nvPr/>
        </p:nvSpPr>
        <p:spPr>
          <a:xfrm rot="16200000">
            <a:off x="5518030" y="1988136"/>
            <a:ext cx="1615103"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emittance ratio</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5" name="TextBox 24">
            <a:extLst>
              <a:ext uri="{FF2B5EF4-FFF2-40B4-BE49-F238E27FC236}">
                <a16:creationId xmlns:a16="http://schemas.microsoft.com/office/drawing/2014/main" id="{AAEAEEBE-4426-5B98-6898-6C132DC268E3}"/>
              </a:ext>
            </a:extLst>
          </p:cNvPr>
          <p:cNvSpPr txBox="1"/>
          <p:nvPr/>
        </p:nvSpPr>
        <p:spPr>
          <a:xfrm rot="16200000">
            <a:off x="5383665" y="3822503"/>
            <a:ext cx="1875459"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    emittance [</a:t>
            </a:r>
            <a:r>
              <a:rPr lang="en-US" sz="1600" kern="800" dirty="0">
                <a:latin typeface="Symbol" panose="05050102010706020507" pitchFamily="18" charset="2"/>
                <a:ea typeface="Times New Roman" panose="02020603050405020304" pitchFamily="18" charset="0"/>
                <a:cs typeface="Helvetica" panose="020B0604020202020204" pitchFamily="34" charset="0"/>
              </a:rPr>
              <a:t>m</a:t>
            </a:r>
            <a:r>
              <a:rPr lang="en-US" sz="1600" kern="800" dirty="0">
                <a:latin typeface="Helvetica" panose="020B0604020202020204" pitchFamily="34" charset="0"/>
                <a:ea typeface="Times New Roman" panose="02020603050405020304" pitchFamily="18" charset="0"/>
                <a:cs typeface="Helvetica" panose="020B0604020202020204" pitchFamily="34" charset="0"/>
              </a:rPr>
              <a:t>m]   </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6" name="TextBox 25">
            <a:extLst>
              <a:ext uri="{FF2B5EF4-FFF2-40B4-BE49-F238E27FC236}">
                <a16:creationId xmlns:a16="http://schemas.microsoft.com/office/drawing/2014/main" id="{A9E80A35-4AC8-0386-C60F-EC2BF3979259}"/>
              </a:ext>
            </a:extLst>
          </p:cNvPr>
          <p:cNvSpPr txBox="1"/>
          <p:nvPr/>
        </p:nvSpPr>
        <p:spPr>
          <a:xfrm>
            <a:off x="8590857" y="4650010"/>
            <a:ext cx="2028307" cy="338554"/>
          </a:xfrm>
          <a:prstGeom prst="rect">
            <a:avLst/>
          </a:prstGeom>
          <a:solidFill>
            <a:schemeClr val="bg1"/>
          </a:solidFill>
        </p:spPr>
        <p:txBody>
          <a:bodyPr wrap="square">
            <a:spAutoFit/>
          </a:bodyPr>
          <a:lstStyle/>
          <a:p>
            <a:r>
              <a:rPr lang="en-US" sz="1600" kern="800" dirty="0">
                <a:latin typeface="Helvetica" panose="020B0604020202020204" pitchFamily="34" charset="0"/>
                <a:ea typeface="Times New Roman" panose="02020603050405020304" pitchFamily="18" charset="0"/>
                <a:cs typeface="Helvetica" panose="020B0604020202020204" pitchFamily="34" charset="0"/>
              </a:rPr>
              <a:t>     time [h]</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8" name="TextBox 27">
            <a:extLst>
              <a:ext uri="{FF2B5EF4-FFF2-40B4-BE49-F238E27FC236}">
                <a16:creationId xmlns:a16="http://schemas.microsoft.com/office/drawing/2014/main" id="{BEA15DA5-6696-CBC4-1111-BC1AEAD220F1}"/>
              </a:ext>
            </a:extLst>
          </p:cNvPr>
          <p:cNvSpPr txBox="1"/>
          <p:nvPr/>
        </p:nvSpPr>
        <p:spPr>
          <a:xfrm rot="16200000">
            <a:off x="-331773" y="3597479"/>
            <a:ext cx="1814133" cy="584775"/>
          </a:xfrm>
          <a:prstGeom prst="rect">
            <a:avLst/>
          </a:prstGeom>
          <a:solidFill>
            <a:schemeClr val="bg1"/>
          </a:solidFill>
        </p:spPr>
        <p:txBody>
          <a:bodyPr wrap="square">
            <a:spAutoFit/>
          </a:bodyPr>
          <a:lstStyle/>
          <a:p>
            <a:pPr algn="ctr"/>
            <a:r>
              <a:rPr lang="en-US" sz="1600" kern="800" dirty="0">
                <a:latin typeface="Helvetica" panose="020B0604020202020204" pitchFamily="34" charset="0"/>
                <a:ea typeface="Times New Roman" panose="02020603050405020304" pitchFamily="18" charset="0"/>
                <a:cs typeface="Helvetica" panose="020B0604020202020204" pitchFamily="34" charset="0"/>
              </a:rPr>
              <a:t>horizontal </a:t>
            </a:r>
          </a:p>
          <a:p>
            <a:pPr algn="ctr"/>
            <a:r>
              <a:rPr lang="en-US" sz="1600" kern="800" dirty="0">
                <a:latin typeface="Helvetica" panose="020B0604020202020204" pitchFamily="34" charset="0"/>
                <a:ea typeface="Times New Roman" panose="02020603050405020304" pitchFamily="18" charset="0"/>
                <a:cs typeface="Helvetica" panose="020B0604020202020204" pitchFamily="34" charset="0"/>
              </a:rPr>
              <a:t>orbit [mm]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9" name="TextBox 28">
            <a:extLst>
              <a:ext uri="{FF2B5EF4-FFF2-40B4-BE49-F238E27FC236}">
                <a16:creationId xmlns:a16="http://schemas.microsoft.com/office/drawing/2014/main" id="{88E07440-D457-B742-9066-F3041D9CBC3B}"/>
              </a:ext>
            </a:extLst>
          </p:cNvPr>
          <p:cNvSpPr txBox="1"/>
          <p:nvPr/>
        </p:nvSpPr>
        <p:spPr>
          <a:xfrm rot="16200000">
            <a:off x="-345787" y="1937019"/>
            <a:ext cx="1814133" cy="584775"/>
          </a:xfrm>
          <a:prstGeom prst="rect">
            <a:avLst/>
          </a:prstGeom>
          <a:solidFill>
            <a:schemeClr val="bg1"/>
          </a:solidFill>
        </p:spPr>
        <p:txBody>
          <a:bodyPr wrap="square">
            <a:spAutoFit/>
          </a:bodyPr>
          <a:lstStyle/>
          <a:p>
            <a:pPr algn="ctr"/>
            <a:r>
              <a:rPr lang="en-US" sz="1600" kern="800" dirty="0">
                <a:latin typeface="Helvetica" panose="020B0604020202020204" pitchFamily="34" charset="0"/>
                <a:ea typeface="Times New Roman" panose="02020603050405020304" pitchFamily="18" charset="0"/>
                <a:cs typeface="Helvetica" panose="020B0604020202020204" pitchFamily="34" charset="0"/>
              </a:rPr>
              <a:t>horizontal </a:t>
            </a:r>
          </a:p>
          <a:p>
            <a:pPr algn="ctr"/>
            <a:r>
              <a:rPr lang="en-US" sz="1600" kern="800" dirty="0">
                <a:latin typeface="Helvetica" panose="020B0604020202020204" pitchFamily="34" charset="0"/>
                <a:ea typeface="Times New Roman" panose="02020603050405020304" pitchFamily="18" charset="0"/>
                <a:cs typeface="Helvetica" panose="020B0604020202020204" pitchFamily="34" charset="0"/>
              </a:rPr>
              <a:t>orbit [mm]</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33" name="Rectangle 32">
            <a:extLst>
              <a:ext uri="{FF2B5EF4-FFF2-40B4-BE49-F238E27FC236}">
                <a16:creationId xmlns:a16="http://schemas.microsoft.com/office/drawing/2014/main" id="{2BB8501F-3C36-9B0B-8DEE-1B2471095DBF}"/>
              </a:ext>
            </a:extLst>
          </p:cNvPr>
          <p:cNvSpPr/>
          <p:nvPr/>
        </p:nvSpPr>
        <p:spPr>
          <a:xfrm>
            <a:off x="1132581" y="1509474"/>
            <a:ext cx="4828955" cy="1369744"/>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noFill/>
            </a:endParaRPr>
          </a:p>
        </p:txBody>
      </p:sp>
      <p:sp>
        <p:nvSpPr>
          <p:cNvPr id="34" name="Rectangle 33">
            <a:extLst>
              <a:ext uri="{FF2B5EF4-FFF2-40B4-BE49-F238E27FC236}">
                <a16:creationId xmlns:a16="http://schemas.microsoft.com/office/drawing/2014/main" id="{BE7D6A19-9DD6-1E53-8F95-61A011994A7F}"/>
              </a:ext>
            </a:extLst>
          </p:cNvPr>
          <p:cNvSpPr/>
          <p:nvPr/>
        </p:nvSpPr>
        <p:spPr>
          <a:xfrm>
            <a:off x="1132581" y="3152508"/>
            <a:ext cx="4845617" cy="1369744"/>
          </a:xfrm>
          <a:prstGeom prst="rect">
            <a:avLst/>
          </a:prstGeom>
          <a:noFill/>
          <a:ln w="12700"/>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noFill/>
            </a:endParaRPr>
          </a:p>
        </p:txBody>
      </p:sp>
      <p:sp>
        <p:nvSpPr>
          <p:cNvPr id="8" name="TextBox 7">
            <a:extLst>
              <a:ext uri="{FF2B5EF4-FFF2-40B4-BE49-F238E27FC236}">
                <a16:creationId xmlns:a16="http://schemas.microsoft.com/office/drawing/2014/main" id="{837336A4-91F0-0F3D-71A2-256547DF6D0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9359307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867F4F2-1E7C-2571-013E-8F6565D8FAD5}"/>
              </a:ext>
            </a:extLst>
          </p:cNvPr>
          <p:cNvSpPr>
            <a:spLocks noGrp="1"/>
          </p:cNvSpPr>
          <p:nvPr>
            <p:ph type="sldNum" sz="quarter" idx="4"/>
          </p:nvPr>
        </p:nvSpPr>
        <p:spPr/>
        <p:txBody>
          <a:bodyPr/>
          <a:lstStyle/>
          <a:p>
            <a:fld id="{933A556B-7C63-244D-9B7C-B0EA8042B330}" type="slidenum">
              <a:rPr lang="en-US" smtClean="0"/>
              <a:pPr/>
              <a:t>37</a:t>
            </a:fld>
            <a:endParaRPr lang="en-US" sz="1000"/>
          </a:p>
        </p:txBody>
      </p:sp>
      <p:sp>
        <p:nvSpPr>
          <p:cNvPr id="4" name="TextBox 3">
            <a:extLst>
              <a:ext uri="{FF2B5EF4-FFF2-40B4-BE49-F238E27FC236}">
                <a16:creationId xmlns:a16="http://schemas.microsoft.com/office/drawing/2014/main" id="{EC1BF3C8-0FF4-7C74-055A-F0CD639E5FB2}"/>
              </a:ext>
            </a:extLst>
          </p:cNvPr>
          <p:cNvSpPr txBox="1"/>
          <p:nvPr/>
        </p:nvSpPr>
        <p:spPr>
          <a:xfrm>
            <a:off x="316954" y="1286242"/>
            <a:ext cx="11817078" cy="4678204"/>
          </a:xfrm>
          <a:prstGeom prst="rect">
            <a:avLst/>
          </a:prstGeom>
          <a:noFill/>
        </p:spPr>
        <p:txBody>
          <a:bodyPr wrap="square">
            <a:spAutoFit/>
          </a:bodyPr>
          <a:lstStyle/>
          <a:p>
            <a:pPr algn="just"/>
            <a:r>
              <a:rPr lang="en-US" sz="2000" b="1" dirty="0">
                <a:latin typeface="Helvetica" panose="020B0604020202020204" pitchFamily="34" charset="0"/>
                <a:cs typeface="Helvetica" panose="020B0604020202020204" pitchFamily="34" charset="0"/>
              </a:rPr>
              <a:t>The work presented here is the result of the exceptional initiatives, innovations, and accomplishments of the RHIC accelerator physics, controls, operations, engineering, and technical staff, whose collective achievements were (partially) summarized here</a:t>
            </a:r>
            <a:r>
              <a:rPr lang="en-GB" sz="2000" dirty="0">
                <a:latin typeface="Helvetica" panose="020B0604020202020204" pitchFamily="34" charset="0"/>
                <a:cs typeface="Helvetica" panose="020B0604020202020204" pitchFamily="34" charset="0"/>
              </a:rPr>
              <a:t>.</a:t>
            </a:r>
          </a:p>
          <a:p>
            <a:pPr algn="just"/>
            <a:r>
              <a:rPr lang="en-GB" sz="2000" dirty="0">
                <a:latin typeface="Helvetica" panose="020B0604020202020204" pitchFamily="34" charset="0"/>
                <a:cs typeface="Helvetica" panose="020B0604020202020204" pitchFamily="34" charset="0"/>
              </a:rPr>
              <a:t> </a:t>
            </a:r>
          </a:p>
          <a:p>
            <a:r>
              <a:rPr lang="en-GB" sz="2000" dirty="0">
                <a:latin typeface="Helvetica" panose="020B0604020202020204" pitchFamily="34" charset="0"/>
                <a:cs typeface="Helvetica" panose="020B0604020202020204" pitchFamily="34" charset="0"/>
              </a:rPr>
              <a:t>Run coordinators merit special recognition, these are: W.W. MacKay, S. Peggs, T. Roser, D. Trbojevic, T. Satogata, H. Huang, W. Fischer, M. Bai, F. Pilat, V. Ptitsyn, K.A. Drees, C. Gardner, C. Montag, K. Brown, G. Marr, V. Schoefer, Y. Luo, V. Ranjbar, G. Robert-Demolaize, C. Liu, X. Gu, A. Fedotov, D. Kayran, K. Hock, and T. Shrey.  </a:t>
            </a:r>
            <a:r>
              <a:rPr lang="en-US" sz="2000" dirty="0">
                <a:latin typeface="Helvetica" panose="020B0604020202020204" pitchFamily="34" charset="0"/>
                <a:cs typeface="Helvetica" panose="020B0604020202020204" pitchFamily="34" charset="0"/>
              </a:rPr>
              <a:t>The achievements described here also relied critically on the contributions of machine specialists </a:t>
            </a:r>
            <a:r>
              <a:rPr lang="en-GB" sz="2000" dirty="0">
                <a:latin typeface="Helvetica" panose="020B0604020202020204" pitchFamily="34" charset="0"/>
                <a:cs typeface="Helvetica" panose="020B0604020202020204" pitchFamily="34" charset="0"/>
              </a:rPr>
              <a:t>A. Marusic, B. Lepore, and K. Zeno. </a:t>
            </a:r>
            <a:endParaRPr lang="en-US" sz="2000" dirty="0">
              <a:latin typeface="Helvetica" panose="020B0604020202020204" pitchFamily="34" charset="0"/>
              <a:cs typeface="Helvetica" panose="020B0604020202020204" pitchFamily="34" charset="0"/>
            </a:endParaRPr>
          </a:p>
          <a:p>
            <a:pPr algn="just"/>
            <a:endParaRPr lang="en-GB" sz="2000" dirty="0">
              <a:latin typeface="Helvetica" panose="020B0604020202020204" pitchFamily="34" charset="0"/>
              <a:cs typeface="Helvetica" panose="020B0604020202020204" pitchFamily="34" charset="0"/>
            </a:endParaRPr>
          </a:p>
          <a:p>
            <a:pPr algn="just"/>
            <a:endParaRPr lang="en-GB" sz="2000" dirty="0">
              <a:latin typeface="Helvetica" panose="020B0604020202020204" pitchFamily="34" charset="0"/>
              <a:cs typeface="Helvetica" panose="020B0604020202020204" pitchFamily="34" charset="0"/>
            </a:endParaRPr>
          </a:p>
          <a:p>
            <a:pPr algn="just"/>
            <a:endParaRPr lang="en-GB" sz="2000" dirty="0">
              <a:latin typeface="Helvetica" panose="020B0604020202020204" pitchFamily="34" charset="0"/>
              <a:cs typeface="Helvetica" panose="020B0604020202020204" pitchFamily="34" charset="0"/>
            </a:endParaRPr>
          </a:p>
          <a:p>
            <a:pPr algn="just"/>
            <a:r>
              <a:rPr lang="en-GB" sz="2000" dirty="0">
                <a:latin typeface="Helvetica" panose="020B0604020202020204" pitchFamily="34" charset="0"/>
                <a:cs typeface="Helvetica" panose="020B0604020202020204" pitchFamily="34" charset="0"/>
              </a:rPr>
              <a:t>This report was supported by Brookhaven Science Associates, LLC under Contract No. DE-SC0012704 with the U.S. Department of Energy.</a:t>
            </a:r>
            <a:endParaRPr lang="en-US" sz="2000" dirty="0">
              <a:latin typeface="Helvetica" panose="020B0604020202020204" pitchFamily="34" charset="0"/>
              <a:cs typeface="Helvetica" panose="020B0604020202020204" pitchFamily="34" charset="0"/>
            </a:endParaRPr>
          </a:p>
          <a:p>
            <a:endParaRPr lang="en-US" dirty="0"/>
          </a:p>
        </p:txBody>
      </p:sp>
      <p:sp>
        <p:nvSpPr>
          <p:cNvPr id="7" name="TextBox 22">
            <a:extLst>
              <a:ext uri="{FF2B5EF4-FFF2-40B4-BE49-F238E27FC236}">
                <a16:creationId xmlns:a16="http://schemas.microsoft.com/office/drawing/2014/main" id="{D80BACB4-2C64-2F2F-44B1-26494BD32B7E}"/>
              </a:ext>
            </a:extLst>
          </p:cNvPr>
          <p:cNvSpPr txBox="1">
            <a:spLocks noChangeArrowheads="1"/>
          </p:cNvSpPr>
          <p:nvPr/>
        </p:nvSpPr>
        <p:spPr bwMode="auto">
          <a:xfrm>
            <a:off x="213172" y="51132"/>
            <a:ext cx="11920860" cy="769441"/>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2000">
                <a:solidFill>
                  <a:schemeClr val="tx1"/>
                </a:solidFill>
                <a:latin typeface="Comic Sans MS" pitchFamily="66" charset="0"/>
              </a:defRPr>
            </a:lvl1pPr>
            <a:lvl2pPr marL="742950" indent="-285750" eaLnBrk="0" hangingPunct="0">
              <a:defRPr sz="2000">
                <a:solidFill>
                  <a:schemeClr val="tx1"/>
                </a:solidFill>
                <a:latin typeface="Comic Sans MS" pitchFamily="66" charset="0"/>
              </a:defRPr>
            </a:lvl2pPr>
            <a:lvl3pPr marL="1143000" indent="-228600" eaLnBrk="0" hangingPunct="0">
              <a:defRPr sz="2000">
                <a:solidFill>
                  <a:schemeClr val="tx1"/>
                </a:solidFill>
                <a:latin typeface="Comic Sans MS" pitchFamily="66" charset="0"/>
              </a:defRPr>
            </a:lvl3pPr>
            <a:lvl4pPr marL="1600200" indent="-228600" eaLnBrk="0" hangingPunct="0">
              <a:defRPr sz="2000">
                <a:solidFill>
                  <a:schemeClr val="tx1"/>
                </a:solidFill>
                <a:latin typeface="Comic Sans MS" pitchFamily="66" charset="0"/>
              </a:defRPr>
            </a:lvl4pPr>
            <a:lvl5pPr marL="2057400" indent="-228600" eaLnBrk="0" hangingPunct="0">
              <a:defRPr sz="2000">
                <a:solidFill>
                  <a:schemeClr val="tx1"/>
                </a:solidFill>
                <a:latin typeface="Comic Sans MS" pitchFamily="66" charset="0"/>
              </a:defRPr>
            </a:lvl5pPr>
            <a:lvl6pPr marL="2514600" indent="-228600" eaLnBrk="0" fontAlgn="base" hangingPunct="0">
              <a:spcBef>
                <a:spcPct val="0"/>
              </a:spcBef>
              <a:spcAft>
                <a:spcPct val="0"/>
              </a:spcAft>
              <a:defRPr sz="2000">
                <a:solidFill>
                  <a:schemeClr val="tx1"/>
                </a:solidFill>
                <a:latin typeface="Comic Sans MS" pitchFamily="66" charset="0"/>
              </a:defRPr>
            </a:lvl6pPr>
            <a:lvl7pPr marL="2971800" indent="-228600" eaLnBrk="0" fontAlgn="base" hangingPunct="0">
              <a:spcBef>
                <a:spcPct val="0"/>
              </a:spcBef>
              <a:spcAft>
                <a:spcPct val="0"/>
              </a:spcAft>
              <a:defRPr sz="2000">
                <a:solidFill>
                  <a:schemeClr val="tx1"/>
                </a:solidFill>
                <a:latin typeface="Comic Sans MS" pitchFamily="66" charset="0"/>
              </a:defRPr>
            </a:lvl7pPr>
            <a:lvl8pPr marL="3429000" indent="-228600" eaLnBrk="0" fontAlgn="base" hangingPunct="0">
              <a:spcBef>
                <a:spcPct val="0"/>
              </a:spcBef>
              <a:spcAft>
                <a:spcPct val="0"/>
              </a:spcAft>
              <a:defRPr sz="2000">
                <a:solidFill>
                  <a:schemeClr val="tx1"/>
                </a:solidFill>
                <a:latin typeface="Comic Sans MS" pitchFamily="66" charset="0"/>
              </a:defRPr>
            </a:lvl8pPr>
            <a:lvl9pPr marL="3886200" indent="-228600" eaLnBrk="0" fontAlgn="base" hangingPunct="0">
              <a:spcBef>
                <a:spcPct val="0"/>
              </a:spcBef>
              <a:spcAft>
                <a:spcPct val="0"/>
              </a:spcAft>
              <a:defRPr sz="2000">
                <a:solidFill>
                  <a:schemeClr val="tx1"/>
                </a:solidFill>
                <a:latin typeface="Comic Sans MS" pitchFamily="66" charset="0"/>
              </a:defRPr>
            </a:lvl9pPr>
          </a:lstStyle>
          <a:p>
            <a:pPr algn="ctr" eaLnBrk="1" hangingPunct="1"/>
            <a:r>
              <a:rPr lang="en-US" altLang="en-US" sz="4400" dirty="0">
                <a:latin typeface="Helvetica" panose="020B0604020202020204" pitchFamily="34" charset="0"/>
                <a:cs typeface="Helvetica" panose="020B0604020202020204" pitchFamily="34" charset="0"/>
              </a:rPr>
              <a:t>Acknowledgements</a:t>
            </a:r>
          </a:p>
        </p:txBody>
      </p:sp>
      <p:sp>
        <p:nvSpPr>
          <p:cNvPr id="8" name="TextBox 7">
            <a:extLst>
              <a:ext uri="{FF2B5EF4-FFF2-40B4-BE49-F238E27FC236}">
                <a16:creationId xmlns:a16="http://schemas.microsoft.com/office/drawing/2014/main" id="{BD45BF10-DE7B-2FD1-85BC-22C4926AB470}"/>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8802862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60AB20-C24D-44F2-8475-9163611FDC5A}"/>
            </a:ext>
          </a:extLst>
        </p:cNvPr>
        <p:cNvGrpSpPr/>
        <p:nvPr/>
      </p:nvGrpSpPr>
      <p:grpSpPr>
        <a:xfrm>
          <a:off x="0" y="0"/>
          <a:ext cx="0" cy="0"/>
          <a:chOff x="0" y="0"/>
          <a:chExt cx="0" cy="0"/>
        </a:xfrm>
      </p:grpSpPr>
      <p:sp>
        <p:nvSpPr>
          <p:cNvPr id="6" name="TextBox 5">
            <a:extLst>
              <a:ext uri="{FF2B5EF4-FFF2-40B4-BE49-F238E27FC236}">
                <a16:creationId xmlns:a16="http://schemas.microsoft.com/office/drawing/2014/main" id="{EE572BCB-9723-34BC-720E-430644D3C519}"/>
              </a:ext>
            </a:extLst>
          </p:cNvPr>
          <p:cNvSpPr txBox="1"/>
          <p:nvPr/>
        </p:nvSpPr>
        <p:spPr>
          <a:xfrm>
            <a:off x="218285" y="10015"/>
            <a:ext cx="11830142" cy="523220"/>
          </a:xfrm>
          <a:prstGeom prst="rect">
            <a:avLst/>
          </a:prstGeom>
          <a:noFill/>
        </p:spPr>
        <p:txBody>
          <a:bodyPr wrap="square" rtlCol="0">
            <a:spAutoFit/>
          </a:bodyPr>
          <a:lstStyle/>
          <a:p>
            <a:pPr algn="just"/>
            <a:r>
              <a:rPr lang="en-US" sz="2800" dirty="0">
                <a:latin typeface="Helvetica" panose="020B0604020202020204" pitchFamily="34" charset="0"/>
                <a:cs typeface="Helvetica" panose="020B0604020202020204" pitchFamily="34" charset="0"/>
              </a:rPr>
              <a:t>A quarter-century of collisions at RHIC</a:t>
            </a:r>
          </a:p>
        </p:txBody>
      </p:sp>
      <p:pic>
        <p:nvPicPr>
          <p:cNvPr id="26" name="Picture 25">
            <a:extLst>
              <a:ext uri="{FF2B5EF4-FFF2-40B4-BE49-F238E27FC236}">
                <a16:creationId xmlns:a16="http://schemas.microsoft.com/office/drawing/2014/main" id="{E81F5D01-509D-EB37-DE17-F6832A06DDFE}"/>
              </a:ext>
            </a:extLst>
          </p:cNvPr>
          <p:cNvPicPr>
            <a:picLocks noChangeAspect="1"/>
          </p:cNvPicPr>
          <p:nvPr/>
        </p:nvPicPr>
        <p:blipFill>
          <a:blip r:embed="rId3"/>
          <a:stretch>
            <a:fillRect/>
          </a:stretch>
        </p:blipFill>
        <p:spPr>
          <a:xfrm>
            <a:off x="364279" y="1508711"/>
            <a:ext cx="11629801" cy="3078905"/>
          </a:xfrm>
          <a:prstGeom prst="rect">
            <a:avLst/>
          </a:prstGeom>
        </p:spPr>
      </p:pic>
      <p:sp>
        <p:nvSpPr>
          <p:cNvPr id="9" name="TextBox 8">
            <a:extLst>
              <a:ext uri="{FF2B5EF4-FFF2-40B4-BE49-F238E27FC236}">
                <a16:creationId xmlns:a16="http://schemas.microsoft.com/office/drawing/2014/main" id="{8EA4CC12-B803-0899-1AAA-B7D0F141FC3A}"/>
              </a:ext>
            </a:extLst>
          </p:cNvPr>
          <p:cNvSpPr txBox="1"/>
          <p:nvPr/>
        </p:nvSpPr>
        <p:spPr>
          <a:xfrm>
            <a:off x="425770" y="969712"/>
            <a:ext cx="1709507" cy="508404"/>
          </a:xfrm>
          <a:prstGeom prst="rect">
            <a:avLst/>
          </a:prstGeom>
          <a:noFill/>
        </p:spPr>
        <p:txBody>
          <a:bodyPr wrap="none" rtlCol="0">
            <a:spAutoFit/>
          </a:bodyPr>
          <a:lstStyle/>
          <a:p>
            <a:r>
              <a:rPr lang="en-US" sz="1600" dirty="0"/>
              <a:t>commissioning</a:t>
            </a:r>
          </a:p>
          <a:p>
            <a:r>
              <a:rPr lang="en-US" sz="1600" b="1" dirty="0">
                <a:solidFill>
                  <a:srgbClr val="0000CC"/>
                </a:solidFill>
              </a:rPr>
              <a:t>100 GeV </a:t>
            </a:r>
            <a:r>
              <a:rPr lang="en-US" sz="1600" b="1" dirty="0" err="1">
                <a:solidFill>
                  <a:srgbClr val="0000CC"/>
                </a:solidFill>
              </a:rPr>
              <a:t>Au+Au</a:t>
            </a:r>
            <a:endParaRPr lang="en-US" sz="1600" b="1" dirty="0">
              <a:solidFill>
                <a:srgbClr val="0000CC"/>
              </a:solidFill>
            </a:endParaRPr>
          </a:p>
        </p:txBody>
      </p:sp>
      <p:sp>
        <p:nvSpPr>
          <p:cNvPr id="10" name="TextBox 9">
            <a:extLst>
              <a:ext uri="{FF2B5EF4-FFF2-40B4-BE49-F238E27FC236}">
                <a16:creationId xmlns:a16="http://schemas.microsoft.com/office/drawing/2014/main" id="{0C549C33-9E25-DF3B-DCFC-3282898A61BF}"/>
              </a:ext>
            </a:extLst>
          </p:cNvPr>
          <p:cNvSpPr txBox="1"/>
          <p:nvPr/>
        </p:nvSpPr>
        <p:spPr>
          <a:xfrm>
            <a:off x="425770" y="4913477"/>
            <a:ext cx="1709507" cy="508404"/>
          </a:xfrm>
          <a:prstGeom prst="rect">
            <a:avLst/>
          </a:prstGeom>
          <a:noFill/>
        </p:spPr>
        <p:txBody>
          <a:bodyPr wrap="none" rtlCol="0">
            <a:spAutoFit/>
          </a:bodyPr>
          <a:lstStyle/>
          <a:p>
            <a:r>
              <a:rPr lang="en-US" sz="1600" dirty="0"/>
              <a:t>100 GeV </a:t>
            </a:r>
            <a:r>
              <a:rPr lang="en-US" sz="1600" dirty="0" err="1"/>
              <a:t>Au+Au</a:t>
            </a:r>
            <a:endParaRPr lang="en-US" sz="1600" dirty="0"/>
          </a:p>
          <a:p>
            <a:r>
              <a:rPr lang="en-US" sz="1600" b="1" dirty="0">
                <a:solidFill>
                  <a:srgbClr val="0000CC"/>
                </a:solidFill>
              </a:rPr>
              <a:t>100 GeV </a:t>
            </a:r>
            <a:r>
              <a:rPr lang="en-US" sz="1600" b="1" dirty="0">
                <a:solidFill>
                  <a:srgbClr val="0000CC"/>
                </a:solidFill>
                <a:latin typeface="Arial" panose="020B0604020202020204" pitchFamily="34" charset="0"/>
              </a:rPr>
              <a:t>p↑+p↑ </a:t>
            </a:r>
            <a:endParaRPr lang="en-US" sz="1600" b="1" dirty="0">
              <a:solidFill>
                <a:srgbClr val="0000CC"/>
              </a:solidFill>
            </a:endParaRPr>
          </a:p>
        </p:txBody>
      </p:sp>
      <p:sp>
        <p:nvSpPr>
          <p:cNvPr id="11" name="TextBox 10">
            <a:extLst>
              <a:ext uri="{FF2B5EF4-FFF2-40B4-BE49-F238E27FC236}">
                <a16:creationId xmlns:a16="http://schemas.microsoft.com/office/drawing/2014/main" id="{FD936AB9-9A0B-EC52-D378-E01F9D06F0CF}"/>
              </a:ext>
            </a:extLst>
          </p:cNvPr>
          <p:cNvSpPr txBox="1"/>
          <p:nvPr/>
        </p:nvSpPr>
        <p:spPr>
          <a:xfrm>
            <a:off x="1441771" y="1538239"/>
            <a:ext cx="1662635" cy="749227"/>
          </a:xfrm>
          <a:prstGeom prst="rect">
            <a:avLst/>
          </a:prstGeom>
          <a:noFill/>
        </p:spPr>
        <p:txBody>
          <a:bodyPr wrap="none" rtlCol="0">
            <a:spAutoFit/>
          </a:bodyPr>
          <a:lstStyle/>
          <a:p>
            <a:r>
              <a:rPr lang="en-US" sz="1600" b="1" dirty="0">
                <a:solidFill>
                  <a:srgbClr val="0000CC"/>
                </a:solidFill>
              </a:rPr>
              <a:t>100 GeV </a:t>
            </a:r>
            <a:r>
              <a:rPr lang="en-US" sz="1600" b="1" dirty="0" err="1">
                <a:solidFill>
                  <a:srgbClr val="0000CC"/>
                </a:solidFill>
              </a:rPr>
              <a:t>d+Au</a:t>
            </a:r>
            <a:endParaRPr lang="en-US" sz="1600" b="1" dirty="0">
              <a:solidFill>
                <a:srgbClr val="0000CC"/>
              </a:solidFill>
            </a:endParaRPr>
          </a:p>
          <a:p>
            <a:r>
              <a:rPr lang="en-US" sz="1600" dirty="0"/>
              <a:t>100 GeV </a:t>
            </a:r>
            <a:r>
              <a:rPr lang="en-US" sz="1600" dirty="0">
                <a:solidFill>
                  <a:srgbClr val="000000"/>
                </a:solidFill>
                <a:latin typeface="Arial" panose="020B0604020202020204" pitchFamily="34" charset="0"/>
              </a:rPr>
              <a:t>p↑+p↑ </a:t>
            </a:r>
            <a:endParaRPr lang="en-US" sz="1600" dirty="0"/>
          </a:p>
          <a:p>
            <a:endParaRPr lang="en-US" dirty="0"/>
          </a:p>
        </p:txBody>
      </p:sp>
      <p:cxnSp>
        <p:nvCxnSpPr>
          <p:cNvPr id="13" name="Straight Arrow Connector 12">
            <a:extLst>
              <a:ext uri="{FF2B5EF4-FFF2-40B4-BE49-F238E27FC236}">
                <a16:creationId xmlns:a16="http://schemas.microsoft.com/office/drawing/2014/main" id="{36CB3397-9C32-4F8C-B796-D58C8FD77C7F}"/>
              </a:ext>
            </a:extLst>
          </p:cNvPr>
          <p:cNvCxnSpPr>
            <a:cxnSpLocks/>
          </p:cNvCxnSpPr>
          <p:nvPr/>
        </p:nvCxnSpPr>
        <p:spPr>
          <a:xfrm>
            <a:off x="933770" y="1486824"/>
            <a:ext cx="0" cy="61831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91956D43-F43B-A369-0514-4935E992F70B}"/>
              </a:ext>
            </a:extLst>
          </p:cNvPr>
          <p:cNvCxnSpPr>
            <a:cxnSpLocks/>
          </p:cNvCxnSpPr>
          <p:nvPr/>
        </p:nvCxnSpPr>
        <p:spPr>
          <a:xfrm>
            <a:off x="1937070" y="2060977"/>
            <a:ext cx="0" cy="60189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97246271-CA6D-85C4-BE6A-73E49ED7CCC9}"/>
              </a:ext>
            </a:extLst>
          </p:cNvPr>
          <p:cNvCxnSpPr>
            <a:cxnSpLocks/>
          </p:cNvCxnSpPr>
          <p:nvPr/>
        </p:nvCxnSpPr>
        <p:spPr>
          <a:xfrm flipV="1">
            <a:off x="1416371" y="4587616"/>
            <a:ext cx="0" cy="28353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5672D54D-A9AE-314F-6A9B-A251C0C9DB50}"/>
              </a:ext>
            </a:extLst>
          </p:cNvPr>
          <p:cNvCxnSpPr>
            <a:cxnSpLocks/>
          </p:cNvCxnSpPr>
          <p:nvPr/>
        </p:nvCxnSpPr>
        <p:spPr>
          <a:xfrm flipV="1">
            <a:off x="2322157" y="4620740"/>
            <a:ext cx="0" cy="80114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6034E279-9BE8-4353-1EC8-FE7E8F5247C7}"/>
              </a:ext>
            </a:extLst>
          </p:cNvPr>
          <p:cNvCxnSpPr>
            <a:cxnSpLocks/>
          </p:cNvCxnSpPr>
          <p:nvPr/>
        </p:nvCxnSpPr>
        <p:spPr>
          <a:xfrm flipH="1">
            <a:off x="2919057" y="1795983"/>
            <a:ext cx="529314" cy="108021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B4A65790-4663-364D-FB5D-0A5DCC74DC40}"/>
              </a:ext>
            </a:extLst>
          </p:cNvPr>
          <p:cNvSpPr txBox="1"/>
          <p:nvPr/>
        </p:nvSpPr>
        <p:spPr>
          <a:xfrm>
            <a:off x="3231231" y="1018889"/>
            <a:ext cx="1717137" cy="963292"/>
          </a:xfrm>
          <a:prstGeom prst="rect">
            <a:avLst/>
          </a:prstGeom>
          <a:noFill/>
        </p:spPr>
        <p:txBody>
          <a:bodyPr wrap="none" rtlCol="0">
            <a:spAutoFit/>
          </a:bodyPr>
          <a:lstStyle/>
          <a:p>
            <a:r>
              <a:rPr lang="en-US" sz="1600" b="1" dirty="0">
                <a:solidFill>
                  <a:srgbClr val="0000CC"/>
                </a:solidFill>
              </a:rPr>
              <a:t>100 GeV </a:t>
            </a:r>
            <a:r>
              <a:rPr lang="en-US" sz="1600" b="1" dirty="0" err="1">
                <a:solidFill>
                  <a:srgbClr val="0000CC"/>
                </a:solidFill>
              </a:rPr>
              <a:t>Cu+Cu</a:t>
            </a:r>
            <a:endParaRPr lang="en-US" sz="1600" b="1" dirty="0">
              <a:solidFill>
                <a:srgbClr val="0000CC"/>
              </a:solidFill>
            </a:endParaRPr>
          </a:p>
          <a:p>
            <a:r>
              <a:rPr lang="en-US" sz="1600" dirty="0"/>
              <a:t>100 GeV </a:t>
            </a:r>
            <a:r>
              <a:rPr lang="en-US" sz="1600" dirty="0">
                <a:solidFill>
                  <a:srgbClr val="000000"/>
                </a:solidFill>
                <a:latin typeface="Arial" panose="020B0604020202020204" pitchFamily="34" charset="0"/>
              </a:rPr>
              <a:t>p↑+p↑ </a:t>
            </a:r>
          </a:p>
          <a:p>
            <a:r>
              <a:rPr lang="en-US" sz="1600" dirty="0">
                <a:solidFill>
                  <a:srgbClr val="000000"/>
                </a:solidFill>
                <a:latin typeface="Arial" panose="020B0604020202020204" pitchFamily="34" charset="0"/>
              </a:rPr>
              <a:t>200 GeV p↑+p↑ </a:t>
            </a:r>
            <a:endParaRPr lang="en-US" sz="1600" dirty="0"/>
          </a:p>
          <a:p>
            <a:endParaRPr lang="en-US" dirty="0"/>
          </a:p>
        </p:txBody>
      </p:sp>
      <p:sp>
        <p:nvSpPr>
          <p:cNvPr id="29" name="TextBox 28">
            <a:extLst>
              <a:ext uri="{FF2B5EF4-FFF2-40B4-BE49-F238E27FC236}">
                <a16:creationId xmlns:a16="http://schemas.microsoft.com/office/drawing/2014/main" id="{E88202F9-A597-4CC2-3870-117598C650C7}"/>
              </a:ext>
            </a:extLst>
          </p:cNvPr>
          <p:cNvSpPr txBox="1"/>
          <p:nvPr/>
        </p:nvSpPr>
        <p:spPr>
          <a:xfrm>
            <a:off x="2517810" y="5000888"/>
            <a:ext cx="1662636" cy="294339"/>
          </a:xfrm>
          <a:prstGeom prst="rect">
            <a:avLst/>
          </a:prstGeom>
          <a:noFill/>
        </p:spPr>
        <p:txBody>
          <a:bodyPr wrap="square" rtlCol="0">
            <a:spAutoFit/>
          </a:bodyPr>
          <a:lstStyle/>
          <a:p>
            <a:r>
              <a:rPr lang="en-US" sz="1600"/>
              <a:t>100 GeV </a:t>
            </a:r>
            <a:r>
              <a:rPr lang="en-US" sz="1600">
                <a:solidFill>
                  <a:srgbClr val="000000"/>
                </a:solidFill>
                <a:latin typeface="Arial" panose="020B0604020202020204" pitchFamily="34" charset="0"/>
              </a:rPr>
              <a:t>p↑+p↑ </a:t>
            </a:r>
            <a:endParaRPr lang="en-US" sz="1600"/>
          </a:p>
        </p:txBody>
      </p:sp>
      <p:cxnSp>
        <p:nvCxnSpPr>
          <p:cNvPr id="30" name="Straight Arrow Connector 29">
            <a:extLst>
              <a:ext uri="{FF2B5EF4-FFF2-40B4-BE49-F238E27FC236}">
                <a16:creationId xmlns:a16="http://schemas.microsoft.com/office/drawing/2014/main" id="{2E59AADF-EC6E-DB12-7EC6-2F2B8D250ADB}"/>
              </a:ext>
            </a:extLst>
          </p:cNvPr>
          <p:cNvCxnSpPr>
            <a:cxnSpLocks/>
          </p:cNvCxnSpPr>
          <p:nvPr/>
        </p:nvCxnSpPr>
        <p:spPr>
          <a:xfrm flipV="1">
            <a:off x="3249257" y="4644901"/>
            <a:ext cx="0" cy="34770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2" name="TextBox 31">
            <a:extLst>
              <a:ext uri="{FF2B5EF4-FFF2-40B4-BE49-F238E27FC236}">
                <a16:creationId xmlns:a16="http://schemas.microsoft.com/office/drawing/2014/main" id="{37AB0B5F-E45B-FCE6-8D67-3A65092D5A2C}"/>
              </a:ext>
            </a:extLst>
          </p:cNvPr>
          <p:cNvSpPr txBox="1"/>
          <p:nvPr/>
        </p:nvSpPr>
        <p:spPr>
          <a:xfrm>
            <a:off x="3198239" y="2514276"/>
            <a:ext cx="1812230" cy="294339"/>
          </a:xfrm>
          <a:prstGeom prst="rect">
            <a:avLst/>
          </a:prstGeom>
          <a:noFill/>
        </p:spPr>
        <p:txBody>
          <a:bodyPr wrap="square" rtlCol="0">
            <a:spAutoFit/>
          </a:bodyPr>
          <a:lstStyle/>
          <a:p>
            <a:r>
              <a:rPr lang="en-US" sz="1600"/>
              <a:t>100 GeV </a:t>
            </a:r>
            <a:r>
              <a:rPr lang="en-US" sz="1600" err="1"/>
              <a:t>Au+Au</a:t>
            </a:r>
            <a:r>
              <a:rPr lang="en-US" sz="1600"/>
              <a:t> </a:t>
            </a:r>
          </a:p>
        </p:txBody>
      </p:sp>
      <p:cxnSp>
        <p:nvCxnSpPr>
          <p:cNvPr id="33" name="Straight Arrow Connector 32">
            <a:extLst>
              <a:ext uri="{FF2B5EF4-FFF2-40B4-BE49-F238E27FC236}">
                <a16:creationId xmlns:a16="http://schemas.microsoft.com/office/drawing/2014/main" id="{F5E47237-5555-A157-7C90-85956881169E}"/>
              </a:ext>
            </a:extLst>
          </p:cNvPr>
          <p:cNvCxnSpPr>
            <a:cxnSpLocks/>
          </p:cNvCxnSpPr>
          <p:nvPr/>
        </p:nvCxnSpPr>
        <p:spPr>
          <a:xfrm>
            <a:off x="3744341" y="2808615"/>
            <a:ext cx="0" cy="433268"/>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9210E748-16A1-54FD-4C9D-887D013574FF}"/>
              </a:ext>
            </a:extLst>
          </p:cNvPr>
          <p:cNvSpPr txBox="1"/>
          <p:nvPr/>
        </p:nvSpPr>
        <p:spPr>
          <a:xfrm>
            <a:off x="3273036" y="5385269"/>
            <a:ext cx="1662635" cy="749227"/>
          </a:xfrm>
          <a:prstGeom prst="rect">
            <a:avLst/>
          </a:prstGeom>
          <a:noFill/>
        </p:spPr>
        <p:txBody>
          <a:bodyPr wrap="none" rtlCol="0">
            <a:spAutoFit/>
          </a:bodyPr>
          <a:lstStyle/>
          <a:p>
            <a:r>
              <a:rPr lang="en-US" sz="1600"/>
              <a:t>100 GeV </a:t>
            </a:r>
            <a:r>
              <a:rPr lang="en-US" sz="1600" err="1"/>
              <a:t>d+Au</a:t>
            </a:r>
            <a:endParaRPr lang="en-US" sz="1600"/>
          </a:p>
          <a:p>
            <a:r>
              <a:rPr lang="en-US" sz="1600"/>
              <a:t>100 GeV </a:t>
            </a:r>
            <a:r>
              <a:rPr lang="en-US" sz="1600">
                <a:solidFill>
                  <a:srgbClr val="000000"/>
                </a:solidFill>
                <a:latin typeface="Arial" panose="020B0604020202020204" pitchFamily="34" charset="0"/>
              </a:rPr>
              <a:t>p↑+p↑ </a:t>
            </a:r>
            <a:endParaRPr lang="en-US" sz="1600"/>
          </a:p>
          <a:p>
            <a:endParaRPr lang="en-US"/>
          </a:p>
        </p:txBody>
      </p:sp>
      <p:cxnSp>
        <p:nvCxnSpPr>
          <p:cNvPr id="37" name="Straight Arrow Connector 36">
            <a:extLst>
              <a:ext uri="{FF2B5EF4-FFF2-40B4-BE49-F238E27FC236}">
                <a16:creationId xmlns:a16="http://schemas.microsoft.com/office/drawing/2014/main" id="{69B486F9-5154-4962-B62F-520A72066101}"/>
              </a:ext>
            </a:extLst>
          </p:cNvPr>
          <p:cNvCxnSpPr>
            <a:cxnSpLocks/>
          </p:cNvCxnSpPr>
          <p:nvPr/>
        </p:nvCxnSpPr>
        <p:spPr>
          <a:xfrm flipV="1">
            <a:off x="4218546" y="4691877"/>
            <a:ext cx="0" cy="5988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9" name="Straight Arrow Connector 38">
            <a:extLst>
              <a:ext uri="{FF2B5EF4-FFF2-40B4-BE49-F238E27FC236}">
                <a16:creationId xmlns:a16="http://schemas.microsoft.com/office/drawing/2014/main" id="{67D826B8-B32C-6599-78F6-91EC237F69A4}"/>
              </a:ext>
            </a:extLst>
          </p:cNvPr>
          <p:cNvCxnSpPr>
            <a:cxnSpLocks/>
          </p:cNvCxnSpPr>
          <p:nvPr/>
        </p:nvCxnSpPr>
        <p:spPr>
          <a:xfrm flipH="1" flipV="1">
            <a:off x="4637646" y="4691877"/>
            <a:ext cx="298025" cy="73000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B34DAD30-3B5F-2605-F16B-D11E33E7D00A}"/>
              </a:ext>
            </a:extLst>
          </p:cNvPr>
          <p:cNvSpPr txBox="1"/>
          <p:nvPr/>
        </p:nvSpPr>
        <p:spPr>
          <a:xfrm>
            <a:off x="4978127" y="5289875"/>
            <a:ext cx="1685077" cy="749227"/>
          </a:xfrm>
          <a:prstGeom prst="rect">
            <a:avLst/>
          </a:prstGeom>
          <a:noFill/>
        </p:spPr>
        <p:txBody>
          <a:bodyPr wrap="none" rtlCol="0">
            <a:spAutoFit/>
          </a:bodyPr>
          <a:lstStyle/>
          <a:p>
            <a:r>
              <a:rPr lang="en-US" sz="1600" b="1" dirty="0">
                <a:solidFill>
                  <a:srgbClr val="0000CC"/>
                </a:solidFill>
              </a:rPr>
              <a:t>250 GeV </a:t>
            </a:r>
            <a:r>
              <a:rPr lang="en-US" sz="1600" b="1" dirty="0">
                <a:solidFill>
                  <a:srgbClr val="0000CC"/>
                </a:solidFill>
                <a:latin typeface="Arial" panose="020B0604020202020204" pitchFamily="34" charset="0"/>
              </a:rPr>
              <a:t>p↑+p↑ </a:t>
            </a:r>
          </a:p>
          <a:p>
            <a:r>
              <a:rPr lang="en-US" sz="1600" dirty="0">
                <a:solidFill>
                  <a:srgbClr val="000000"/>
                </a:solidFill>
                <a:latin typeface="Arial" panose="020B0604020202020204" pitchFamily="34" charset="0"/>
              </a:rPr>
              <a:t>100 GeV p↑+p↑ </a:t>
            </a:r>
            <a:endParaRPr lang="en-US" sz="1600" dirty="0"/>
          </a:p>
          <a:p>
            <a:endParaRPr lang="en-US" dirty="0"/>
          </a:p>
        </p:txBody>
      </p:sp>
      <p:cxnSp>
        <p:nvCxnSpPr>
          <p:cNvPr id="42" name="Straight Arrow Connector 41">
            <a:extLst>
              <a:ext uri="{FF2B5EF4-FFF2-40B4-BE49-F238E27FC236}">
                <a16:creationId xmlns:a16="http://schemas.microsoft.com/office/drawing/2014/main" id="{38CC34D5-B5C0-F835-E2A0-5798BCF562AD}"/>
              </a:ext>
            </a:extLst>
          </p:cNvPr>
          <p:cNvCxnSpPr>
            <a:cxnSpLocks/>
          </p:cNvCxnSpPr>
          <p:nvPr/>
        </p:nvCxnSpPr>
        <p:spPr>
          <a:xfrm flipH="1">
            <a:off x="5174371" y="1322365"/>
            <a:ext cx="928299" cy="129988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3" name="Straight Arrow Connector 42">
            <a:extLst>
              <a:ext uri="{FF2B5EF4-FFF2-40B4-BE49-F238E27FC236}">
                <a16:creationId xmlns:a16="http://schemas.microsoft.com/office/drawing/2014/main" id="{1E906569-C76B-767C-0B92-FBCF9BC4998F}"/>
              </a:ext>
            </a:extLst>
          </p:cNvPr>
          <p:cNvCxnSpPr>
            <a:cxnSpLocks/>
          </p:cNvCxnSpPr>
          <p:nvPr/>
        </p:nvCxnSpPr>
        <p:spPr>
          <a:xfrm flipH="1">
            <a:off x="5597693" y="1322365"/>
            <a:ext cx="528782" cy="1394731"/>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6" name="Straight Arrow Connector 45">
            <a:extLst>
              <a:ext uri="{FF2B5EF4-FFF2-40B4-BE49-F238E27FC236}">
                <a16:creationId xmlns:a16="http://schemas.microsoft.com/office/drawing/2014/main" id="{78364222-99D0-890E-A67A-0C36D3D37204}"/>
              </a:ext>
            </a:extLst>
          </p:cNvPr>
          <p:cNvCxnSpPr>
            <a:cxnSpLocks/>
          </p:cNvCxnSpPr>
          <p:nvPr/>
        </p:nvCxnSpPr>
        <p:spPr>
          <a:xfrm>
            <a:off x="6127007" y="1322365"/>
            <a:ext cx="586692" cy="128519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1" name="TextBox 50">
            <a:extLst>
              <a:ext uri="{FF2B5EF4-FFF2-40B4-BE49-F238E27FC236}">
                <a16:creationId xmlns:a16="http://schemas.microsoft.com/office/drawing/2014/main" id="{6B05FC45-406C-F4ED-F85B-27D88D5C197B}"/>
              </a:ext>
            </a:extLst>
          </p:cNvPr>
          <p:cNvSpPr txBox="1"/>
          <p:nvPr/>
        </p:nvSpPr>
        <p:spPr>
          <a:xfrm>
            <a:off x="5360263" y="768051"/>
            <a:ext cx="1891768" cy="584775"/>
          </a:xfrm>
          <a:prstGeom prst="rect">
            <a:avLst/>
          </a:prstGeom>
          <a:noFill/>
        </p:spPr>
        <p:txBody>
          <a:bodyPr wrap="square" rtlCol="0">
            <a:spAutoFit/>
          </a:bodyPr>
          <a:lstStyle/>
          <a:p>
            <a:r>
              <a:rPr lang="en-US" sz="1600" dirty="0"/>
              <a:t>BES-I, </a:t>
            </a:r>
            <a:r>
              <a:rPr lang="en-US" sz="1600" dirty="0" err="1"/>
              <a:t>Au+Au</a:t>
            </a:r>
            <a:endParaRPr lang="en-US" sz="1600" dirty="0"/>
          </a:p>
          <a:p>
            <a:r>
              <a:rPr lang="en-US" sz="1600" dirty="0"/>
              <a:t>(diverse energies)</a:t>
            </a:r>
          </a:p>
        </p:txBody>
      </p:sp>
      <p:cxnSp>
        <p:nvCxnSpPr>
          <p:cNvPr id="52" name="Straight Arrow Connector 51">
            <a:extLst>
              <a:ext uri="{FF2B5EF4-FFF2-40B4-BE49-F238E27FC236}">
                <a16:creationId xmlns:a16="http://schemas.microsoft.com/office/drawing/2014/main" id="{9CF2A33C-0865-304B-560B-88EE904FBAD3}"/>
              </a:ext>
            </a:extLst>
          </p:cNvPr>
          <p:cNvCxnSpPr>
            <a:cxnSpLocks/>
          </p:cNvCxnSpPr>
          <p:nvPr/>
        </p:nvCxnSpPr>
        <p:spPr>
          <a:xfrm flipV="1">
            <a:off x="5489507" y="4612107"/>
            <a:ext cx="0" cy="2066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4" name="TextBox 53">
            <a:extLst>
              <a:ext uri="{FF2B5EF4-FFF2-40B4-BE49-F238E27FC236}">
                <a16:creationId xmlns:a16="http://schemas.microsoft.com/office/drawing/2014/main" id="{3B5D370D-4871-D020-6A65-8FC7062204C5}"/>
              </a:ext>
            </a:extLst>
          </p:cNvPr>
          <p:cNvSpPr txBox="1"/>
          <p:nvPr/>
        </p:nvSpPr>
        <p:spPr>
          <a:xfrm>
            <a:off x="4952689" y="4853718"/>
            <a:ext cx="1685077" cy="294339"/>
          </a:xfrm>
          <a:prstGeom prst="rect">
            <a:avLst/>
          </a:prstGeom>
          <a:noFill/>
        </p:spPr>
        <p:txBody>
          <a:bodyPr wrap="none" rtlCol="0">
            <a:spAutoFit/>
          </a:bodyPr>
          <a:lstStyle/>
          <a:p>
            <a:r>
              <a:rPr lang="en-US" sz="1600"/>
              <a:t>250 GeV </a:t>
            </a:r>
            <a:r>
              <a:rPr lang="en-US" sz="1600">
                <a:latin typeface="Arial" panose="020B0604020202020204" pitchFamily="34" charset="0"/>
              </a:rPr>
              <a:t>p↑+p↑ </a:t>
            </a:r>
          </a:p>
        </p:txBody>
      </p:sp>
      <p:cxnSp>
        <p:nvCxnSpPr>
          <p:cNvPr id="55" name="Straight Arrow Connector 54">
            <a:extLst>
              <a:ext uri="{FF2B5EF4-FFF2-40B4-BE49-F238E27FC236}">
                <a16:creationId xmlns:a16="http://schemas.microsoft.com/office/drawing/2014/main" id="{53A2D5C6-CB93-BA09-4622-BF68F501C6A2}"/>
              </a:ext>
            </a:extLst>
          </p:cNvPr>
          <p:cNvCxnSpPr>
            <a:cxnSpLocks/>
          </p:cNvCxnSpPr>
          <p:nvPr/>
        </p:nvCxnSpPr>
        <p:spPr>
          <a:xfrm flipH="1" flipV="1">
            <a:off x="6035507" y="4610517"/>
            <a:ext cx="988694" cy="77475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7" name="TextBox 56">
            <a:extLst>
              <a:ext uri="{FF2B5EF4-FFF2-40B4-BE49-F238E27FC236}">
                <a16:creationId xmlns:a16="http://schemas.microsoft.com/office/drawing/2014/main" id="{7432B119-8414-CAA1-C4B2-AF57B55A4A30}"/>
              </a:ext>
            </a:extLst>
          </p:cNvPr>
          <p:cNvSpPr txBox="1"/>
          <p:nvPr/>
        </p:nvSpPr>
        <p:spPr>
          <a:xfrm>
            <a:off x="6863370" y="5398015"/>
            <a:ext cx="1683474" cy="936534"/>
          </a:xfrm>
          <a:prstGeom prst="rect">
            <a:avLst/>
          </a:prstGeom>
          <a:noFill/>
        </p:spPr>
        <p:txBody>
          <a:bodyPr wrap="none" rtlCol="0">
            <a:spAutoFit/>
          </a:bodyPr>
          <a:lstStyle/>
          <a:p>
            <a:r>
              <a:rPr lang="en-US" sz="1600" dirty="0"/>
              <a:t>250 GeV </a:t>
            </a:r>
            <a:r>
              <a:rPr lang="en-US" sz="1600" dirty="0">
                <a:latin typeface="Arial" panose="020B0604020202020204" pitchFamily="34" charset="0"/>
              </a:rPr>
              <a:t>p↑+p↑ </a:t>
            </a:r>
          </a:p>
          <a:p>
            <a:r>
              <a:rPr lang="en-US" sz="1600" dirty="0">
                <a:solidFill>
                  <a:srgbClr val="000000"/>
                </a:solidFill>
                <a:latin typeface="Arial" panose="020B0604020202020204" pitchFamily="34" charset="0"/>
              </a:rPr>
              <a:t>100 GeV p↑+p↑</a:t>
            </a:r>
          </a:p>
          <a:p>
            <a:r>
              <a:rPr lang="en-US" sz="1600" b="1" dirty="0">
                <a:solidFill>
                  <a:srgbClr val="0000CC"/>
                </a:solidFill>
                <a:latin typeface="Arial" panose="020B0604020202020204" pitchFamily="34" charset="0"/>
              </a:rPr>
              <a:t>100 GeV U+U  </a:t>
            </a:r>
            <a:endParaRPr lang="en-US" sz="1600" b="1" dirty="0">
              <a:solidFill>
                <a:srgbClr val="0000CC"/>
              </a:solidFill>
            </a:endParaRPr>
          </a:p>
          <a:p>
            <a:r>
              <a:rPr lang="en-US" sz="1600" dirty="0"/>
              <a:t>100 GeV </a:t>
            </a:r>
            <a:r>
              <a:rPr lang="en-US" sz="1600" dirty="0" err="1"/>
              <a:t>Cu+Au</a:t>
            </a:r>
            <a:endParaRPr lang="en-US" sz="1600" dirty="0"/>
          </a:p>
        </p:txBody>
      </p:sp>
      <p:cxnSp>
        <p:nvCxnSpPr>
          <p:cNvPr id="58" name="Straight Arrow Connector 57">
            <a:extLst>
              <a:ext uri="{FF2B5EF4-FFF2-40B4-BE49-F238E27FC236}">
                <a16:creationId xmlns:a16="http://schemas.microsoft.com/office/drawing/2014/main" id="{5DBFA662-8DFE-777F-01CF-98D369B2A5BC}"/>
              </a:ext>
            </a:extLst>
          </p:cNvPr>
          <p:cNvCxnSpPr>
            <a:cxnSpLocks/>
          </p:cNvCxnSpPr>
          <p:nvPr/>
        </p:nvCxnSpPr>
        <p:spPr>
          <a:xfrm>
            <a:off x="6306147" y="2955201"/>
            <a:ext cx="73938" cy="30368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9" name="TextBox 58">
            <a:extLst>
              <a:ext uri="{FF2B5EF4-FFF2-40B4-BE49-F238E27FC236}">
                <a16:creationId xmlns:a16="http://schemas.microsoft.com/office/drawing/2014/main" id="{86D1EF9E-A8D2-5D33-4A20-134CDDDE52DD}"/>
              </a:ext>
            </a:extLst>
          </p:cNvPr>
          <p:cNvSpPr txBox="1"/>
          <p:nvPr/>
        </p:nvSpPr>
        <p:spPr>
          <a:xfrm>
            <a:off x="5793665" y="2444037"/>
            <a:ext cx="1027403" cy="454888"/>
          </a:xfrm>
          <a:prstGeom prst="rect">
            <a:avLst/>
          </a:prstGeom>
          <a:noFill/>
        </p:spPr>
        <p:txBody>
          <a:bodyPr wrap="square" rtlCol="0">
            <a:spAutoFit/>
          </a:bodyPr>
          <a:lstStyle/>
          <a:p>
            <a:r>
              <a:rPr lang="en-US" sz="1400" dirty="0"/>
              <a:t>250 GeV </a:t>
            </a:r>
            <a:r>
              <a:rPr lang="en-US" sz="1400" dirty="0">
                <a:latin typeface="Arial" panose="020B0604020202020204" pitchFamily="34" charset="0"/>
              </a:rPr>
              <a:t>p↑+p↑ </a:t>
            </a:r>
          </a:p>
        </p:txBody>
      </p:sp>
      <p:cxnSp>
        <p:nvCxnSpPr>
          <p:cNvPr id="61" name="Straight Arrow Connector 60">
            <a:extLst>
              <a:ext uri="{FF2B5EF4-FFF2-40B4-BE49-F238E27FC236}">
                <a16:creationId xmlns:a16="http://schemas.microsoft.com/office/drawing/2014/main" id="{A74C0624-3B40-51CB-79EC-C4F2D6B82611}"/>
              </a:ext>
            </a:extLst>
          </p:cNvPr>
          <p:cNvCxnSpPr>
            <a:cxnSpLocks/>
          </p:cNvCxnSpPr>
          <p:nvPr/>
        </p:nvCxnSpPr>
        <p:spPr>
          <a:xfrm flipH="1">
            <a:off x="6976489" y="2019730"/>
            <a:ext cx="235719" cy="987390"/>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68" name="TextBox 67">
            <a:extLst>
              <a:ext uri="{FF2B5EF4-FFF2-40B4-BE49-F238E27FC236}">
                <a16:creationId xmlns:a16="http://schemas.microsoft.com/office/drawing/2014/main" id="{534ABDC2-FE44-0C87-6705-2800715BDB26}"/>
              </a:ext>
            </a:extLst>
          </p:cNvPr>
          <p:cNvSpPr txBox="1"/>
          <p:nvPr/>
        </p:nvSpPr>
        <p:spPr>
          <a:xfrm>
            <a:off x="6494586" y="1687842"/>
            <a:ext cx="1569660" cy="294339"/>
          </a:xfrm>
          <a:prstGeom prst="rect">
            <a:avLst/>
          </a:prstGeom>
          <a:noFill/>
        </p:spPr>
        <p:txBody>
          <a:bodyPr wrap="none" rtlCol="0">
            <a:spAutoFit/>
          </a:bodyPr>
          <a:lstStyle/>
          <a:p>
            <a:r>
              <a:rPr lang="en-US" sz="1600" b="1">
                <a:solidFill>
                  <a:srgbClr val="0000CC"/>
                </a:solidFill>
              </a:rPr>
              <a:t>100 GeV </a:t>
            </a:r>
            <a:r>
              <a:rPr lang="en-US" sz="1600" b="1" err="1">
                <a:solidFill>
                  <a:srgbClr val="0000CC"/>
                </a:solidFill>
              </a:rPr>
              <a:t>h+Au</a:t>
            </a:r>
            <a:endParaRPr lang="en-US" sz="1600" b="1">
              <a:solidFill>
                <a:srgbClr val="0000CC"/>
              </a:solidFill>
              <a:latin typeface="Arial" panose="020B0604020202020204" pitchFamily="34" charset="0"/>
            </a:endParaRPr>
          </a:p>
        </p:txBody>
      </p:sp>
      <p:cxnSp>
        <p:nvCxnSpPr>
          <p:cNvPr id="71" name="Straight Arrow Connector 70">
            <a:extLst>
              <a:ext uri="{FF2B5EF4-FFF2-40B4-BE49-F238E27FC236}">
                <a16:creationId xmlns:a16="http://schemas.microsoft.com/office/drawing/2014/main" id="{5514F4B9-2EE0-9BE7-549E-8F958295D191}"/>
              </a:ext>
            </a:extLst>
          </p:cNvPr>
          <p:cNvCxnSpPr>
            <a:cxnSpLocks/>
          </p:cNvCxnSpPr>
          <p:nvPr/>
        </p:nvCxnSpPr>
        <p:spPr>
          <a:xfrm flipH="1">
            <a:off x="7400732" y="1577236"/>
            <a:ext cx="1006957" cy="1360806"/>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5" name="TextBox 74">
            <a:extLst>
              <a:ext uri="{FF2B5EF4-FFF2-40B4-BE49-F238E27FC236}">
                <a16:creationId xmlns:a16="http://schemas.microsoft.com/office/drawing/2014/main" id="{EB3F62EA-1A91-6226-5F0A-A521A3479B15}"/>
              </a:ext>
            </a:extLst>
          </p:cNvPr>
          <p:cNvSpPr txBox="1"/>
          <p:nvPr/>
        </p:nvSpPr>
        <p:spPr>
          <a:xfrm>
            <a:off x="7773196" y="737009"/>
            <a:ext cx="1891767" cy="722469"/>
          </a:xfrm>
          <a:prstGeom prst="rect">
            <a:avLst/>
          </a:prstGeom>
          <a:noFill/>
        </p:spPr>
        <p:txBody>
          <a:bodyPr wrap="square" rtlCol="0">
            <a:spAutoFit/>
          </a:bodyPr>
          <a:lstStyle/>
          <a:p>
            <a:r>
              <a:rPr lang="en-US" sz="1600"/>
              <a:t>100 GeV </a:t>
            </a:r>
            <a:r>
              <a:rPr lang="en-US" sz="1600">
                <a:solidFill>
                  <a:srgbClr val="000000"/>
                </a:solidFill>
                <a:latin typeface="Arial" panose="020B0604020202020204" pitchFamily="34" charset="0"/>
              </a:rPr>
              <a:t>p↑+p↑</a:t>
            </a:r>
          </a:p>
          <a:p>
            <a:r>
              <a:rPr lang="en-US" sz="1600" b="1">
                <a:solidFill>
                  <a:srgbClr val="0000CC"/>
                </a:solidFill>
                <a:latin typeface="Arial" panose="020B0604020202020204" pitchFamily="34" charset="0"/>
              </a:rPr>
              <a:t>100 GeV </a:t>
            </a:r>
            <a:r>
              <a:rPr lang="en-US" sz="1600" b="1">
                <a:solidFill>
                  <a:srgbClr val="0000CC"/>
                </a:solidFill>
              </a:rPr>
              <a:t> </a:t>
            </a:r>
            <a:r>
              <a:rPr lang="en-US" sz="1600" b="1">
                <a:solidFill>
                  <a:srgbClr val="0000CC"/>
                </a:solidFill>
                <a:latin typeface="Arial" panose="020B0604020202020204" pitchFamily="34" charset="0"/>
              </a:rPr>
              <a:t>p↑+Au</a:t>
            </a:r>
          </a:p>
          <a:p>
            <a:r>
              <a:rPr lang="en-US" sz="1600">
                <a:solidFill>
                  <a:srgbClr val="000000"/>
                </a:solidFill>
                <a:latin typeface="Arial" panose="020B0604020202020204" pitchFamily="34" charset="0"/>
              </a:rPr>
              <a:t>100 GeV </a:t>
            </a:r>
            <a:r>
              <a:rPr lang="en-US" sz="1600"/>
              <a:t> </a:t>
            </a:r>
            <a:r>
              <a:rPr lang="en-US" sz="1600">
                <a:solidFill>
                  <a:srgbClr val="000000"/>
                </a:solidFill>
                <a:latin typeface="Arial" panose="020B0604020202020204" pitchFamily="34" charset="0"/>
              </a:rPr>
              <a:t>p↑+Al</a:t>
            </a:r>
          </a:p>
        </p:txBody>
      </p:sp>
      <p:cxnSp>
        <p:nvCxnSpPr>
          <p:cNvPr id="76" name="Straight Arrow Connector 75">
            <a:extLst>
              <a:ext uri="{FF2B5EF4-FFF2-40B4-BE49-F238E27FC236}">
                <a16:creationId xmlns:a16="http://schemas.microsoft.com/office/drawing/2014/main" id="{2768E7D6-2D4F-A978-E0EF-7A48DE754C65}"/>
              </a:ext>
            </a:extLst>
          </p:cNvPr>
          <p:cNvCxnSpPr>
            <a:cxnSpLocks/>
          </p:cNvCxnSpPr>
          <p:nvPr/>
        </p:nvCxnSpPr>
        <p:spPr>
          <a:xfrm flipV="1">
            <a:off x="7756933" y="4612107"/>
            <a:ext cx="0" cy="20664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8" name="TextBox 77">
            <a:extLst>
              <a:ext uri="{FF2B5EF4-FFF2-40B4-BE49-F238E27FC236}">
                <a16:creationId xmlns:a16="http://schemas.microsoft.com/office/drawing/2014/main" id="{A0DE1E53-BF0C-3279-3945-D2CCB68F4581}"/>
              </a:ext>
            </a:extLst>
          </p:cNvPr>
          <p:cNvSpPr txBox="1"/>
          <p:nvPr/>
        </p:nvSpPr>
        <p:spPr>
          <a:xfrm>
            <a:off x="7024201" y="4798738"/>
            <a:ext cx="1998859" cy="722469"/>
          </a:xfrm>
          <a:prstGeom prst="rect">
            <a:avLst/>
          </a:prstGeom>
          <a:noFill/>
        </p:spPr>
        <p:txBody>
          <a:bodyPr wrap="square" rtlCol="0">
            <a:spAutoFit/>
          </a:bodyPr>
          <a:lstStyle/>
          <a:p>
            <a:r>
              <a:rPr lang="en-US" sz="1600" dirty="0"/>
              <a:t>100 GeV </a:t>
            </a:r>
            <a:r>
              <a:rPr lang="en-US" sz="1600" dirty="0" err="1"/>
              <a:t>Au+Au</a:t>
            </a:r>
            <a:r>
              <a:rPr lang="en-US" sz="1600" dirty="0"/>
              <a:t> </a:t>
            </a:r>
          </a:p>
          <a:p>
            <a:r>
              <a:rPr lang="en-US" sz="1600" dirty="0" err="1"/>
              <a:t>d+Au</a:t>
            </a:r>
            <a:r>
              <a:rPr lang="en-US" sz="1600" dirty="0"/>
              <a:t> </a:t>
            </a:r>
            <a:r>
              <a:rPr lang="en-US" sz="1200" dirty="0"/>
              <a:t>(diverse energies)</a:t>
            </a:r>
          </a:p>
          <a:p>
            <a:endParaRPr lang="en-US" sz="1600" dirty="0"/>
          </a:p>
        </p:txBody>
      </p:sp>
      <p:cxnSp>
        <p:nvCxnSpPr>
          <p:cNvPr id="81" name="Straight Arrow Connector 80">
            <a:extLst>
              <a:ext uri="{FF2B5EF4-FFF2-40B4-BE49-F238E27FC236}">
                <a16:creationId xmlns:a16="http://schemas.microsoft.com/office/drawing/2014/main" id="{C9CB4D0A-CE33-059E-AEC5-5C108B7981F8}"/>
              </a:ext>
            </a:extLst>
          </p:cNvPr>
          <p:cNvCxnSpPr>
            <a:cxnSpLocks/>
          </p:cNvCxnSpPr>
          <p:nvPr/>
        </p:nvCxnSpPr>
        <p:spPr>
          <a:xfrm flipH="1">
            <a:off x="7867872" y="1912852"/>
            <a:ext cx="865344" cy="11398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85" name="TextBox 84">
            <a:extLst>
              <a:ext uri="{FF2B5EF4-FFF2-40B4-BE49-F238E27FC236}">
                <a16:creationId xmlns:a16="http://schemas.microsoft.com/office/drawing/2014/main" id="{A7103863-F830-523A-73CA-60C2E12E12C1}"/>
              </a:ext>
            </a:extLst>
          </p:cNvPr>
          <p:cNvSpPr txBox="1"/>
          <p:nvPr/>
        </p:nvSpPr>
        <p:spPr>
          <a:xfrm>
            <a:off x="8979220" y="4836320"/>
            <a:ext cx="1536380" cy="830997"/>
          </a:xfrm>
          <a:prstGeom prst="rect">
            <a:avLst/>
          </a:prstGeom>
          <a:noFill/>
        </p:spPr>
        <p:txBody>
          <a:bodyPr wrap="square" rtlCol="0">
            <a:spAutoFit/>
          </a:bodyPr>
          <a:lstStyle/>
          <a:p>
            <a:r>
              <a:rPr lang="en-US" sz="1600" dirty="0" err="1"/>
              <a:t>BES-II,Au+Au</a:t>
            </a:r>
            <a:r>
              <a:rPr lang="en-US" sz="1600" dirty="0"/>
              <a:t> </a:t>
            </a:r>
          </a:p>
          <a:p>
            <a:r>
              <a:rPr lang="en-US" sz="1600" dirty="0"/>
              <a:t>(</a:t>
            </a:r>
            <a:r>
              <a:rPr lang="en-US" sz="1200" dirty="0"/>
              <a:t>diverse energies</a:t>
            </a:r>
            <a:r>
              <a:rPr lang="en-US" sz="1600" dirty="0"/>
              <a:t>) </a:t>
            </a:r>
            <a:r>
              <a:rPr lang="en-US" sz="1600" b="1" dirty="0">
                <a:solidFill>
                  <a:srgbClr val="050E83"/>
                </a:solidFill>
              </a:rPr>
              <a:t>100 GeV O+O</a:t>
            </a:r>
          </a:p>
        </p:txBody>
      </p:sp>
      <p:pic>
        <p:nvPicPr>
          <p:cNvPr id="87" name="Picture 86">
            <a:extLst>
              <a:ext uri="{FF2B5EF4-FFF2-40B4-BE49-F238E27FC236}">
                <a16:creationId xmlns:a16="http://schemas.microsoft.com/office/drawing/2014/main" id="{E0C1908B-6470-1325-7D68-989A4F98B9AE}"/>
              </a:ext>
            </a:extLst>
          </p:cNvPr>
          <p:cNvPicPr>
            <a:picLocks noChangeAspect="1"/>
          </p:cNvPicPr>
          <p:nvPr/>
        </p:nvPicPr>
        <p:blipFill>
          <a:blip r:embed="rId4"/>
          <a:stretch>
            <a:fillRect/>
          </a:stretch>
        </p:blipFill>
        <p:spPr>
          <a:xfrm>
            <a:off x="9795629" y="795893"/>
            <a:ext cx="2292297" cy="761962"/>
          </a:xfrm>
          <a:prstGeom prst="rect">
            <a:avLst/>
          </a:prstGeom>
          <a:ln w="9525">
            <a:solidFill>
              <a:schemeClr val="tx1"/>
            </a:solidFill>
          </a:ln>
        </p:spPr>
      </p:pic>
      <p:sp>
        <p:nvSpPr>
          <p:cNvPr id="90" name="TextBox 89">
            <a:extLst>
              <a:ext uri="{FF2B5EF4-FFF2-40B4-BE49-F238E27FC236}">
                <a16:creationId xmlns:a16="http://schemas.microsoft.com/office/drawing/2014/main" id="{F04F34FB-A8C6-3811-6518-5E397737F35E}"/>
              </a:ext>
            </a:extLst>
          </p:cNvPr>
          <p:cNvSpPr txBox="1"/>
          <p:nvPr/>
        </p:nvSpPr>
        <p:spPr>
          <a:xfrm>
            <a:off x="9745601" y="2339327"/>
            <a:ext cx="1685077" cy="294339"/>
          </a:xfrm>
          <a:prstGeom prst="rect">
            <a:avLst/>
          </a:prstGeom>
          <a:noFill/>
        </p:spPr>
        <p:txBody>
          <a:bodyPr wrap="none" rtlCol="0">
            <a:spAutoFit/>
          </a:bodyPr>
          <a:lstStyle/>
          <a:p>
            <a:r>
              <a:rPr lang="en-US" sz="1600" dirty="0"/>
              <a:t>250 GeV </a:t>
            </a:r>
            <a:r>
              <a:rPr lang="en-US" sz="1600" dirty="0">
                <a:latin typeface="Arial" panose="020B0604020202020204" pitchFamily="34" charset="0"/>
              </a:rPr>
              <a:t>p↑+p↑ </a:t>
            </a:r>
          </a:p>
        </p:txBody>
      </p:sp>
      <p:cxnSp>
        <p:nvCxnSpPr>
          <p:cNvPr id="91" name="Straight Arrow Connector 90">
            <a:extLst>
              <a:ext uri="{FF2B5EF4-FFF2-40B4-BE49-F238E27FC236}">
                <a16:creationId xmlns:a16="http://schemas.microsoft.com/office/drawing/2014/main" id="{7A6D77A6-D67F-F8A4-09B1-6A200C3DEA5B}"/>
              </a:ext>
            </a:extLst>
          </p:cNvPr>
          <p:cNvCxnSpPr>
            <a:cxnSpLocks/>
          </p:cNvCxnSpPr>
          <p:nvPr/>
        </p:nvCxnSpPr>
        <p:spPr>
          <a:xfrm>
            <a:off x="10396719" y="2655257"/>
            <a:ext cx="0" cy="416762"/>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6" name="Right Brace 95">
            <a:extLst>
              <a:ext uri="{FF2B5EF4-FFF2-40B4-BE49-F238E27FC236}">
                <a16:creationId xmlns:a16="http://schemas.microsoft.com/office/drawing/2014/main" id="{D7939E9F-2C1B-14FA-D18F-B4AA0CF0FC27}"/>
              </a:ext>
            </a:extLst>
          </p:cNvPr>
          <p:cNvSpPr/>
          <p:nvPr/>
        </p:nvSpPr>
        <p:spPr>
          <a:xfrm rot="5400000">
            <a:off x="11245356" y="4117734"/>
            <a:ext cx="146308" cy="1175103"/>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97" name="TextBox 96">
            <a:extLst>
              <a:ext uri="{FF2B5EF4-FFF2-40B4-BE49-F238E27FC236}">
                <a16:creationId xmlns:a16="http://schemas.microsoft.com/office/drawing/2014/main" id="{AA414578-164B-60B1-2D8C-59FDFCB13D95}"/>
              </a:ext>
            </a:extLst>
          </p:cNvPr>
          <p:cNvSpPr txBox="1"/>
          <p:nvPr/>
        </p:nvSpPr>
        <p:spPr>
          <a:xfrm>
            <a:off x="10499943" y="4827095"/>
            <a:ext cx="1654877" cy="1323439"/>
          </a:xfrm>
          <a:prstGeom prst="rect">
            <a:avLst/>
          </a:prstGeom>
          <a:noFill/>
        </p:spPr>
        <p:txBody>
          <a:bodyPr wrap="square" rtlCol="0">
            <a:spAutoFit/>
          </a:bodyPr>
          <a:lstStyle/>
          <a:p>
            <a:r>
              <a:rPr lang="en-US" sz="1600" dirty="0" err="1"/>
              <a:t>sPHENIX</a:t>
            </a:r>
            <a:r>
              <a:rPr lang="en-US" sz="1600" dirty="0"/>
              <a:t> era</a:t>
            </a:r>
          </a:p>
          <a:p>
            <a:r>
              <a:rPr lang="en-US" sz="1600" dirty="0"/>
              <a:t>100 GeV </a:t>
            </a:r>
            <a:r>
              <a:rPr lang="en-US" sz="1600" dirty="0" err="1"/>
              <a:t>Au+Au</a:t>
            </a:r>
            <a:endParaRPr lang="en-US" sz="1600" dirty="0"/>
          </a:p>
          <a:p>
            <a:r>
              <a:rPr lang="en-US" sz="1600" dirty="0"/>
              <a:t>100 GeV </a:t>
            </a:r>
            <a:r>
              <a:rPr lang="en-US" sz="1600" dirty="0">
                <a:solidFill>
                  <a:srgbClr val="000000"/>
                </a:solidFill>
                <a:latin typeface="Arial" panose="020B0604020202020204" pitchFamily="34" charset="0"/>
              </a:rPr>
              <a:t>p↑+p↑</a:t>
            </a:r>
          </a:p>
          <a:p>
            <a:r>
              <a:rPr lang="en-US" sz="1600" dirty="0">
                <a:solidFill>
                  <a:srgbClr val="000000"/>
                </a:solidFill>
                <a:latin typeface="Arial" panose="020B0604020202020204" pitchFamily="34" charset="0"/>
              </a:rPr>
              <a:t>+ BES cont’d</a:t>
            </a:r>
            <a:endParaRPr lang="en-US" sz="1600" b="1" dirty="0">
              <a:latin typeface="Arial" panose="020B0604020202020204" pitchFamily="34" charset="0"/>
            </a:endParaRPr>
          </a:p>
          <a:p>
            <a:r>
              <a:rPr lang="en-US" sz="1600" dirty="0">
                <a:latin typeface="Arial" panose="020B0604020202020204" pitchFamily="34" charset="0"/>
              </a:rPr>
              <a:t>+ 100 GeV O+O</a:t>
            </a:r>
            <a:endParaRPr lang="en-US" sz="1600" dirty="0"/>
          </a:p>
        </p:txBody>
      </p:sp>
      <p:cxnSp>
        <p:nvCxnSpPr>
          <p:cNvPr id="5" name="Straight Arrow Connector 4">
            <a:extLst>
              <a:ext uri="{FF2B5EF4-FFF2-40B4-BE49-F238E27FC236}">
                <a16:creationId xmlns:a16="http://schemas.microsoft.com/office/drawing/2014/main" id="{3343E5C5-A797-2F48-F4DD-4515B7718D5E}"/>
              </a:ext>
            </a:extLst>
          </p:cNvPr>
          <p:cNvCxnSpPr>
            <a:cxnSpLocks/>
          </p:cNvCxnSpPr>
          <p:nvPr/>
        </p:nvCxnSpPr>
        <p:spPr>
          <a:xfrm flipH="1">
            <a:off x="8708858" y="2350305"/>
            <a:ext cx="270362" cy="370127"/>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AE8421D5-0027-BCB6-8751-3839E81EDB7E}"/>
              </a:ext>
            </a:extLst>
          </p:cNvPr>
          <p:cNvSpPr txBox="1"/>
          <p:nvPr/>
        </p:nvSpPr>
        <p:spPr>
          <a:xfrm>
            <a:off x="8835658" y="1981101"/>
            <a:ext cx="2829612" cy="294339"/>
          </a:xfrm>
          <a:prstGeom prst="rect">
            <a:avLst/>
          </a:prstGeom>
          <a:noFill/>
        </p:spPr>
        <p:txBody>
          <a:bodyPr wrap="square">
            <a:spAutoFit/>
          </a:bodyPr>
          <a:lstStyle/>
          <a:p>
            <a:r>
              <a:rPr lang="en-US" sz="1600" b="1" dirty="0">
                <a:solidFill>
                  <a:srgbClr val="0000CC"/>
                </a:solidFill>
                <a:latin typeface="Helvetica" panose="020B0604020202020204" pitchFamily="34" charset="0"/>
                <a:cs typeface="Helvetica" panose="020B0604020202020204" pitchFamily="34" charset="0"/>
              </a:rPr>
              <a:t>100 GeV </a:t>
            </a:r>
            <a:r>
              <a:rPr lang="en-US" sz="1600" b="1" dirty="0" err="1">
                <a:solidFill>
                  <a:srgbClr val="0000CC"/>
                </a:solidFill>
                <a:latin typeface="Helvetica" panose="020B0604020202020204" pitchFamily="34" charset="0"/>
                <a:cs typeface="Helvetica" panose="020B0604020202020204" pitchFamily="34" charset="0"/>
              </a:rPr>
              <a:t>Zr+Zr</a:t>
            </a:r>
            <a:r>
              <a:rPr lang="en-US" sz="1600" b="1" dirty="0">
                <a:solidFill>
                  <a:srgbClr val="0000CC"/>
                </a:solidFill>
                <a:latin typeface="Helvetica" panose="020B0604020202020204" pitchFamily="34" charset="0"/>
                <a:cs typeface="Helvetica" panose="020B0604020202020204" pitchFamily="34" charset="0"/>
              </a:rPr>
              <a:t> / </a:t>
            </a:r>
            <a:r>
              <a:rPr lang="en-US" sz="1600" b="1" dirty="0" err="1">
                <a:solidFill>
                  <a:srgbClr val="0000CC"/>
                </a:solidFill>
                <a:latin typeface="Helvetica" panose="020B0604020202020204" pitchFamily="34" charset="0"/>
                <a:cs typeface="Helvetica" panose="020B0604020202020204" pitchFamily="34" charset="0"/>
              </a:rPr>
              <a:t>Ru+Ru</a:t>
            </a:r>
            <a:endParaRPr lang="en-US" sz="1600" b="1" dirty="0">
              <a:solidFill>
                <a:srgbClr val="0000CC"/>
              </a:solidFill>
              <a:latin typeface="Helvetica" panose="020B0604020202020204" pitchFamily="34" charset="0"/>
              <a:cs typeface="Helvetica" panose="020B0604020202020204" pitchFamily="34" charset="0"/>
            </a:endParaRPr>
          </a:p>
        </p:txBody>
      </p:sp>
      <p:sp>
        <p:nvSpPr>
          <p:cNvPr id="80" name="TextBox 79">
            <a:extLst>
              <a:ext uri="{FF2B5EF4-FFF2-40B4-BE49-F238E27FC236}">
                <a16:creationId xmlns:a16="http://schemas.microsoft.com/office/drawing/2014/main" id="{B272B35A-EDF8-1E01-2A86-B6122C0ADC5F}"/>
              </a:ext>
            </a:extLst>
          </p:cNvPr>
          <p:cNvSpPr txBox="1"/>
          <p:nvPr/>
        </p:nvSpPr>
        <p:spPr>
          <a:xfrm>
            <a:off x="8546844" y="1622967"/>
            <a:ext cx="1685077" cy="294339"/>
          </a:xfrm>
          <a:prstGeom prst="rect">
            <a:avLst/>
          </a:prstGeom>
          <a:noFill/>
        </p:spPr>
        <p:txBody>
          <a:bodyPr wrap="none" rtlCol="0">
            <a:spAutoFit/>
          </a:bodyPr>
          <a:lstStyle/>
          <a:p>
            <a:r>
              <a:rPr lang="en-US" sz="1600"/>
              <a:t>250 GeV </a:t>
            </a:r>
            <a:r>
              <a:rPr lang="en-US" sz="1600">
                <a:latin typeface="Arial" panose="020B0604020202020204" pitchFamily="34" charset="0"/>
              </a:rPr>
              <a:t>p↑+p↑ </a:t>
            </a:r>
          </a:p>
        </p:txBody>
      </p:sp>
      <p:sp>
        <p:nvSpPr>
          <p:cNvPr id="3" name="Rectangle 2">
            <a:extLst>
              <a:ext uri="{FF2B5EF4-FFF2-40B4-BE49-F238E27FC236}">
                <a16:creationId xmlns:a16="http://schemas.microsoft.com/office/drawing/2014/main" id="{FACAD93E-90C2-442B-00AD-2CA91D8B67CA}"/>
              </a:ext>
            </a:extLst>
          </p:cNvPr>
          <p:cNvSpPr/>
          <p:nvPr/>
        </p:nvSpPr>
        <p:spPr>
          <a:xfrm>
            <a:off x="601030" y="5891040"/>
            <a:ext cx="1534247" cy="34189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637C0D2-6D69-BA22-DB4A-80A4833D7E51}"/>
              </a:ext>
            </a:extLst>
          </p:cNvPr>
          <p:cNvSpPr/>
          <p:nvPr/>
        </p:nvSpPr>
        <p:spPr>
          <a:xfrm>
            <a:off x="299278" y="2717096"/>
            <a:ext cx="65001" cy="220946"/>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0F9527D-92D3-A8E6-85F6-BD7F7F33B1CD}"/>
              </a:ext>
            </a:extLst>
          </p:cNvPr>
          <p:cNvSpPr/>
          <p:nvPr/>
        </p:nvSpPr>
        <p:spPr>
          <a:xfrm>
            <a:off x="299278" y="737009"/>
            <a:ext cx="11830142" cy="5597540"/>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Brace 3">
            <a:extLst>
              <a:ext uri="{FF2B5EF4-FFF2-40B4-BE49-F238E27FC236}">
                <a16:creationId xmlns:a16="http://schemas.microsoft.com/office/drawing/2014/main" id="{1F6C204E-B8D0-9556-A505-E94B959C50BB}"/>
              </a:ext>
            </a:extLst>
          </p:cNvPr>
          <p:cNvSpPr/>
          <p:nvPr/>
        </p:nvSpPr>
        <p:spPr>
          <a:xfrm rot="5400000">
            <a:off x="9274729" y="3910626"/>
            <a:ext cx="223520" cy="157750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7" name="TextBox 6">
            <a:extLst>
              <a:ext uri="{FF2B5EF4-FFF2-40B4-BE49-F238E27FC236}">
                <a16:creationId xmlns:a16="http://schemas.microsoft.com/office/drawing/2014/main" id="{8AEC4CED-F7FA-EE5C-99EC-AC574A25EB6B}"/>
              </a:ext>
            </a:extLst>
          </p:cNvPr>
          <p:cNvSpPr txBox="1"/>
          <p:nvPr/>
        </p:nvSpPr>
        <p:spPr>
          <a:xfrm>
            <a:off x="215951" y="409430"/>
            <a:ext cx="6497748" cy="338554"/>
          </a:xfrm>
          <a:prstGeom prst="rect">
            <a:avLst/>
          </a:prstGeom>
          <a:noFill/>
        </p:spPr>
        <p:txBody>
          <a:bodyPr wrap="square" rtlCol="0">
            <a:spAutoFit/>
          </a:bodyPr>
          <a:lstStyle/>
          <a:p>
            <a:pPr algn="just"/>
            <a:r>
              <a:rPr lang="en-US" sz="1600" dirty="0">
                <a:latin typeface="Helvetica" panose="020B0604020202020204" pitchFamily="34" charset="0"/>
                <a:cs typeface="Helvetica" panose="020B0604020202020204" pitchFamily="34" charset="0"/>
              </a:rPr>
              <a:t>(milestones and new capabilities in bold blue)</a:t>
            </a:r>
          </a:p>
        </p:txBody>
      </p:sp>
      <p:sp>
        <p:nvSpPr>
          <p:cNvPr id="8" name="Slide Number Placeholder 1">
            <a:extLst>
              <a:ext uri="{FF2B5EF4-FFF2-40B4-BE49-F238E27FC236}">
                <a16:creationId xmlns:a16="http://schemas.microsoft.com/office/drawing/2014/main" id="{A36372F6-8E88-0794-8881-4EEA63D3E485}"/>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4</a:t>
            </a:fld>
            <a:endParaRPr lang="en-US" sz="1000" dirty="0"/>
          </a:p>
        </p:txBody>
      </p:sp>
      <p:sp>
        <p:nvSpPr>
          <p:cNvPr id="20" name="TextBox 19">
            <a:extLst>
              <a:ext uri="{FF2B5EF4-FFF2-40B4-BE49-F238E27FC236}">
                <a16:creationId xmlns:a16="http://schemas.microsoft.com/office/drawing/2014/main" id="{7EA7448F-8920-85AE-2B2B-83B0F66D4B14}"/>
              </a:ext>
            </a:extLst>
          </p:cNvPr>
          <p:cNvSpPr txBox="1"/>
          <p:nvPr/>
        </p:nvSpPr>
        <p:spPr>
          <a:xfrm>
            <a:off x="1496655" y="5438736"/>
            <a:ext cx="2497813" cy="508404"/>
          </a:xfrm>
          <a:prstGeom prst="rect">
            <a:avLst/>
          </a:prstGeom>
          <a:noFill/>
        </p:spPr>
        <p:txBody>
          <a:bodyPr wrap="square" rtlCol="0">
            <a:spAutoFit/>
          </a:bodyPr>
          <a:lstStyle/>
          <a:p>
            <a:r>
              <a:rPr lang="en-US" sz="1600" dirty="0"/>
              <a:t>100 GeV </a:t>
            </a:r>
            <a:r>
              <a:rPr lang="en-US" sz="1600" dirty="0" err="1"/>
              <a:t>Au+Au</a:t>
            </a:r>
            <a:r>
              <a:rPr lang="en-US" sz="1600" dirty="0"/>
              <a:t> </a:t>
            </a:r>
          </a:p>
          <a:p>
            <a:r>
              <a:rPr lang="en-US" sz="1600" dirty="0"/>
              <a:t>100 GeV </a:t>
            </a:r>
            <a:r>
              <a:rPr lang="en-US" sz="1600" dirty="0">
                <a:solidFill>
                  <a:srgbClr val="000000"/>
                </a:solidFill>
                <a:latin typeface="Arial" panose="020B0604020202020204" pitchFamily="34" charset="0"/>
              </a:rPr>
              <a:t>p↑+p↑ </a:t>
            </a:r>
            <a:endParaRPr lang="en-US" sz="1600" dirty="0"/>
          </a:p>
        </p:txBody>
      </p:sp>
      <p:sp>
        <p:nvSpPr>
          <p:cNvPr id="12" name="TextBox 11">
            <a:extLst>
              <a:ext uri="{FF2B5EF4-FFF2-40B4-BE49-F238E27FC236}">
                <a16:creationId xmlns:a16="http://schemas.microsoft.com/office/drawing/2014/main" id="{8AB9DA25-1980-A008-779F-161292A8DA69}"/>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5719300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0"/>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9"/>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3"/>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2"/>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7"/>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childTnLst>
                                </p:cTn>
                              </p:par>
                              <p:par>
                                <p:cTn id="45" presetID="1" presetClass="entr" presetSubtype="0" fill="hold" nodeType="withEffect">
                                  <p:stCondLst>
                                    <p:cond delay="0"/>
                                  </p:stCondLst>
                                  <p:childTnLst>
                                    <p:set>
                                      <p:cBhvr>
                                        <p:cTn id="46" dur="1" fill="hold">
                                          <p:stCondLst>
                                            <p:cond delay="0"/>
                                          </p:stCondLst>
                                        </p:cTn>
                                        <p:tgtEl>
                                          <p:spTgt spid="39"/>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41"/>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51"/>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42"/>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43"/>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46"/>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59"/>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54"/>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52"/>
                                        </p:tgtEl>
                                        <p:attrNameLst>
                                          <p:attrName>style.visibility</p:attrName>
                                        </p:attrNameLst>
                                      </p:cBhvr>
                                      <p:to>
                                        <p:strVal val="visible"/>
                                      </p:to>
                                    </p:set>
                                  </p:childTnLst>
                                </p:cTn>
                              </p:par>
                              <p:par>
                                <p:cTn id="65" presetID="1" presetClass="entr" presetSubtype="0" fill="hold" nodeType="withEffect">
                                  <p:stCondLst>
                                    <p:cond delay="0"/>
                                  </p:stCondLst>
                                  <p:childTnLst>
                                    <p:set>
                                      <p:cBhvr>
                                        <p:cTn id="66" dur="1" fill="hold">
                                          <p:stCondLst>
                                            <p:cond delay="0"/>
                                          </p:stCondLst>
                                        </p:cTn>
                                        <p:tgtEl>
                                          <p:spTgt spid="58"/>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57"/>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55"/>
                                        </p:tgtEl>
                                        <p:attrNameLst>
                                          <p:attrName>style.visibility</p:attrName>
                                        </p:attrNameLst>
                                      </p:cBhvr>
                                      <p:to>
                                        <p:strVal val="visible"/>
                                      </p:to>
                                    </p:set>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nodeType="clickEffect">
                                  <p:stCondLst>
                                    <p:cond delay="0"/>
                                  </p:stCondLst>
                                  <p:childTnLst>
                                    <p:set>
                                      <p:cBhvr>
                                        <p:cTn id="74" dur="1" fill="hold">
                                          <p:stCondLst>
                                            <p:cond delay="0"/>
                                          </p:stCondLst>
                                        </p:cTn>
                                        <p:tgtEl>
                                          <p:spTgt spid="61"/>
                                        </p:tgtEl>
                                        <p:attrNameLst>
                                          <p:attrName>style.visibility</p:attrName>
                                        </p:attrNameLst>
                                      </p:cBhvr>
                                      <p:to>
                                        <p:strVal val="visible"/>
                                      </p:to>
                                    </p:set>
                                  </p:childTnLst>
                                </p:cTn>
                              </p:par>
                              <p:par>
                                <p:cTn id="75" presetID="1" presetClass="entr" presetSubtype="0" fill="hold" grpId="0" nodeType="withEffect">
                                  <p:stCondLst>
                                    <p:cond delay="0"/>
                                  </p:stCondLst>
                                  <p:childTnLst>
                                    <p:set>
                                      <p:cBhvr>
                                        <p:cTn id="76" dur="1" fill="hold">
                                          <p:stCondLst>
                                            <p:cond delay="0"/>
                                          </p:stCondLst>
                                        </p:cTn>
                                        <p:tgtEl>
                                          <p:spTgt spid="68"/>
                                        </p:tgtEl>
                                        <p:attrNameLst>
                                          <p:attrName>style.visibility</p:attrName>
                                        </p:attrNameLst>
                                      </p:cBhvr>
                                      <p:to>
                                        <p:strVal val="visible"/>
                                      </p:to>
                                    </p:set>
                                  </p:childTnLst>
                                </p:cTn>
                              </p:par>
                            </p:childTnLst>
                          </p:cTn>
                        </p:par>
                        <p:par>
                          <p:cTn id="77" fill="hold">
                            <p:stCondLst>
                              <p:cond delay="0"/>
                            </p:stCondLst>
                            <p:childTnLst>
                              <p:par>
                                <p:cTn id="78" presetID="1" presetClass="entr" presetSubtype="0" fill="hold" nodeType="afterEffect">
                                  <p:stCondLst>
                                    <p:cond delay="0"/>
                                  </p:stCondLst>
                                  <p:childTnLst>
                                    <p:set>
                                      <p:cBhvr>
                                        <p:cTn id="79" dur="1" fill="hold">
                                          <p:stCondLst>
                                            <p:cond delay="0"/>
                                          </p:stCondLst>
                                        </p:cTn>
                                        <p:tgtEl>
                                          <p:spTgt spid="71"/>
                                        </p:tgtEl>
                                        <p:attrNameLst>
                                          <p:attrName>style.visibility</p:attrName>
                                        </p:attrNameLst>
                                      </p:cBhvr>
                                      <p:to>
                                        <p:strVal val="visible"/>
                                      </p:to>
                                    </p:set>
                                  </p:childTnLst>
                                </p:cTn>
                              </p:par>
                              <p:par>
                                <p:cTn id="80" presetID="1" presetClass="entr" presetSubtype="0" fill="hold" grpId="0" nodeType="withEffect">
                                  <p:stCondLst>
                                    <p:cond delay="0"/>
                                  </p:stCondLst>
                                  <p:childTnLst>
                                    <p:set>
                                      <p:cBhvr>
                                        <p:cTn id="81" dur="1" fill="hold">
                                          <p:stCondLst>
                                            <p:cond delay="0"/>
                                          </p:stCondLst>
                                        </p:cTn>
                                        <p:tgtEl>
                                          <p:spTgt spid="75"/>
                                        </p:tgtEl>
                                        <p:attrNameLst>
                                          <p:attrName>style.visibility</p:attrName>
                                        </p:attrNameLst>
                                      </p:cBhvr>
                                      <p:to>
                                        <p:strVal val="visible"/>
                                      </p:to>
                                    </p:set>
                                  </p:childTnLst>
                                </p:cTn>
                              </p:par>
                              <p:par>
                                <p:cTn id="82" presetID="1" presetClass="entr" presetSubtype="0" fill="hold" grpId="0" nodeType="withEffect">
                                  <p:stCondLst>
                                    <p:cond delay="0"/>
                                  </p:stCondLst>
                                  <p:childTnLst>
                                    <p:set>
                                      <p:cBhvr>
                                        <p:cTn id="83" dur="1" fill="hold">
                                          <p:stCondLst>
                                            <p:cond delay="0"/>
                                          </p:stCondLst>
                                        </p:cTn>
                                        <p:tgtEl>
                                          <p:spTgt spid="78"/>
                                        </p:tgtEl>
                                        <p:attrNameLst>
                                          <p:attrName>style.visibility</p:attrName>
                                        </p:attrNameLst>
                                      </p:cBhvr>
                                      <p:to>
                                        <p:strVal val="visible"/>
                                      </p:to>
                                    </p:set>
                                  </p:childTnLst>
                                </p:cTn>
                              </p:par>
                              <p:par>
                                <p:cTn id="84" presetID="1" presetClass="entr" presetSubtype="0" fill="hold" nodeType="withEffect">
                                  <p:stCondLst>
                                    <p:cond delay="0"/>
                                  </p:stCondLst>
                                  <p:childTnLst>
                                    <p:set>
                                      <p:cBhvr>
                                        <p:cTn id="85" dur="1" fill="hold">
                                          <p:stCondLst>
                                            <p:cond delay="0"/>
                                          </p:stCondLst>
                                        </p:cTn>
                                        <p:tgtEl>
                                          <p:spTgt spid="76"/>
                                        </p:tgtEl>
                                        <p:attrNameLst>
                                          <p:attrName>style.visibility</p:attrName>
                                        </p:attrNameLst>
                                      </p:cBhvr>
                                      <p:to>
                                        <p:strVal val="visible"/>
                                      </p:to>
                                    </p:set>
                                  </p:childTnLst>
                                </p:cTn>
                              </p:par>
                              <p:par>
                                <p:cTn id="86" presetID="1" presetClass="entr" presetSubtype="0" fill="hold" grpId="0" nodeType="withEffect">
                                  <p:stCondLst>
                                    <p:cond delay="0"/>
                                  </p:stCondLst>
                                  <p:childTnLst>
                                    <p:set>
                                      <p:cBhvr>
                                        <p:cTn id="87" dur="1" fill="hold">
                                          <p:stCondLst>
                                            <p:cond delay="0"/>
                                          </p:stCondLst>
                                        </p:cTn>
                                        <p:tgtEl>
                                          <p:spTgt spid="80"/>
                                        </p:tgtEl>
                                        <p:attrNameLst>
                                          <p:attrName>style.visibility</p:attrName>
                                        </p:attrNameLst>
                                      </p:cBhvr>
                                      <p:to>
                                        <p:strVal val="visible"/>
                                      </p:to>
                                    </p:set>
                                  </p:childTnLst>
                                </p:cTn>
                              </p:par>
                              <p:par>
                                <p:cTn id="88" presetID="1" presetClass="entr" presetSubtype="0" fill="hold" nodeType="withEffect">
                                  <p:stCondLst>
                                    <p:cond delay="0"/>
                                  </p:stCondLst>
                                  <p:childTnLst>
                                    <p:set>
                                      <p:cBhvr>
                                        <p:cTn id="89" dur="1" fill="hold">
                                          <p:stCondLst>
                                            <p:cond delay="0"/>
                                          </p:stCondLst>
                                        </p:cTn>
                                        <p:tgtEl>
                                          <p:spTgt spid="81"/>
                                        </p:tgtEl>
                                        <p:attrNameLst>
                                          <p:attrName>style.visibility</p:attrName>
                                        </p:attrNameLst>
                                      </p:cBhvr>
                                      <p:to>
                                        <p:strVal val="visible"/>
                                      </p:to>
                                    </p:set>
                                  </p:childTnLst>
                                </p:cTn>
                              </p:par>
                            </p:childTnLst>
                          </p:cTn>
                        </p:par>
                      </p:childTnLst>
                    </p:cTn>
                  </p:par>
                  <p:par>
                    <p:cTn id="90" fill="hold">
                      <p:stCondLst>
                        <p:cond delay="indefinite"/>
                      </p:stCondLst>
                      <p:childTnLst>
                        <p:par>
                          <p:cTn id="91" fill="hold">
                            <p:stCondLst>
                              <p:cond delay="0"/>
                            </p:stCondLst>
                            <p:childTnLst>
                              <p:par>
                                <p:cTn id="92" presetID="1" presetClass="entr" presetSubtype="0" fill="hold" nodeType="clickEffect">
                                  <p:stCondLst>
                                    <p:cond delay="0"/>
                                  </p:stCondLst>
                                  <p:childTnLst>
                                    <p:set>
                                      <p:cBhvr>
                                        <p:cTn id="93" dur="1" fill="hold">
                                          <p:stCondLst>
                                            <p:cond delay="0"/>
                                          </p:stCondLst>
                                        </p:cTn>
                                        <p:tgtEl>
                                          <p:spTgt spid="5"/>
                                        </p:tgtEl>
                                        <p:attrNameLst>
                                          <p:attrName>style.visibility</p:attrName>
                                        </p:attrNameLst>
                                      </p:cBhvr>
                                      <p:to>
                                        <p:strVal val="visible"/>
                                      </p:to>
                                    </p:set>
                                  </p:childTnLst>
                                </p:cTn>
                              </p:par>
                              <p:par>
                                <p:cTn id="94" presetID="1" presetClass="entr" presetSubtype="0" fill="hold" grpId="0" nodeType="withEffect">
                                  <p:stCondLst>
                                    <p:cond delay="0"/>
                                  </p:stCondLst>
                                  <p:childTnLst>
                                    <p:set>
                                      <p:cBhvr>
                                        <p:cTn id="95" dur="1" fill="hold">
                                          <p:stCondLst>
                                            <p:cond delay="0"/>
                                          </p:stCondLst>
                                        </p:cTn>
                                        <p:tgtEl>
                                          <p:spTgt spid="15"/>
                                        </p:tgtEl>
                                        <p:attrNameLst>
                                          <p:attrName>style.visibility</p:attrName>
                                        </p:attrNameLst>
                                      </p:cBhvr>
                                      <p:to>
                                        <p:strVal val="visible"/>
                                      </p:to>
                                    </p:set>
                                  </p:childTnLst>
                                </p:cTn>
                              </p:par>
                            </p:childTnLst>
                          </p:cTn>
                        </p:par>
                      </p:childTnLst>
                    </p:cTn>
                  </p:par>
                  <p:par>
                    <p:cTn id="96" fill="hold">
                      <p:stCondLst>
                        <p:cond delay="indefinite"/>
                      </p:stCondLst>
                      <p:childTnLst>
                        <p:par>
                          <p:cTn id="97" fill="hold">
                            <p:stCondLst>
                              <p:cond delay="0"/>
                            </p:stCondLst>
                            <p:childTnLst>
                              <p:par>
                                <p:cTn id="98" presetID="1" presetClass="entr" presetSubtype="0" fill="hold" grpId="0" nodeType="clickEffect">
                                  <p:stCondLst>
                                    <p:cond delay="0"/>
                                  </p:stCondLst>
                                  <p:childTnLst>
                                    <p:set>
                                      <p:cBhvr>
                                        <p:cTn id="99" dur="1" fill="hold">
                                          <p:stCondLst>
                                            <p:cond delay="0"/>
                                          </p:stCondLst>
                                        </p:cTn>
                                        <p:tgtEl>
                                          <p:spTgt spid="4"/>
                                        </p:tgtEl>
                                        <p:attrNameLst>
                                          <p:attrName>style.visibility</p:attrName>
                                        </p:attrNameLst>
                                      </p:cBhvr>
                                      <p:to>
                                        <p:strVal val="visible"/>
                                      </p:to>
                                    </p:set>
                                  </p:childTnLst>
                                </p:cTn>
                              </p:par>
                              <p:par>
                                <p:cTn id="100" presetID="1" presetClass="entr" presetSubtype="0" fill="hold" grpId="0" nodeType="withEffect">
                                  <p:stCondLst>
                                    <p:cond delay="0"/>
                                  </p:stCondLst>
                                  <p:childTnLst>
                                    <p:set>
                                      <p:cBhvr>
                                        <p:cTn id="101" dur="1" fill="hold">
                                          <p:stCondLst>
                                            <p:cond delay="0"/>
                                          </p:stCondLst>
                                        </p:cTn>
                                        <p:tgtEl>
                                          <p:spTgt spid="85"/>
                                        </p:tgtEl>
                                        <p:attrNameLst>
                                          <p:attrName>style.visibility</p:attrName>
                                        </p:attrNameLst>
                                      </p:cBhvr>
                                      <p:to>
                                        <p:strVal val="visible"/>
                                      </p:to>
                                    </p:set>
                                  </p:childTnLst>
                                </p:cTn>
                              </p:par>
                            </p:childTnLst>
                          </p:cTn>
                        </p:par>
                      </p:childTnLst>
                    </p:cTn>
                  </p:par>
                  <p:par>
                    <p:cTn id="102" fill="hold">
                      <p:stCondLst>
                        <p:cond delay="indefinite"/>
                      </p:stCondLst>
                      <p:childTnLst>
                        <p:par>
                          <p:cTn id="103" fill="hold">
                            <p:stCondLst>
                              <p:cond delay="0"/>
                            </p:stCondLst>
                            <p:childTnLst>
                              <p:par>
                                <p:cTn id="104" presetID="1" presetClass="entr" presetSubtype="0" fill="hold" grpId="0" nodeType="clickEffect">
                                  <p:stCondLst>
                                    <p:cond delay="0"/>
                                  </p:stCondLst>
                                  <p:childTnLst>
                                    <p:set>
                                      <p:cBhvr>
                                        <p:cTn id="105" dur="1" fill="hold">
                                          <p:stCondLst>
                                            <p:cond delay="0"/>
                                          </p:stCondLst>
                                        </p:cTn>
                                        <p:tgtEl>
                                          <p:spTgt spid="90"/>
                                        </p:tgtEl>
                                        <p:attrNameLst>
                                          <p:attrName>style.visibility</p:attrName>
                                        </p:attrNameLst>
                                      </p:cBhvr>
                                      <p:to>
                                        <p:strVal val="visible"/>
                                      </p:to>
                                    </p:set>
                                  </p:childTnLst>
                                </p:cTn>
                              </p:par>
                              <p:par>
                                <p:cTn id="106" presetID="1" presetClass="entr" presetSubtype="0" fill="hold" nodeType="withEffect">
                                  <p:stCondLst>
                                    <p:cond delay="0"/>
                                  </p:stCondLst>
                                  <p:childTnLst>
                                    <p:set>
                                      <p:cBhvr>
                                        <p:cTn id="107" dur="1" fill="hold">
                                          <p:stCondLst>
                                            <p:cond delay="0"/>
                                          </p:stCondLst>
                                        </p:cTn>
                                        <p:tgtEl>
                                          <p:spTgt spid="91"/>
                                        </p:tgtEl>
                                        <p:attrNameLst>
                                          <p:attrName>style.visibility</p:attrName>
                                        </p:attrNameLst>
                                      </p:cBhvr>
                                      <p:to>
                                        <p:strVal val="visible"/>
                                      </p:to>
                                    </p:set>
                                  </p:childTnLst>
                                </p:cTn>
                              </p:par>
                            </p:childTnLst>
                          </p:cTn>
                        </p:par>
                      </p:childTnLst>
                    </p:cTn>
                  </p:par>
                  <p:par>
                    <p:cTn id="108" fill="hold">
                      <p:stCondLst>
                        <p:cond delay="indefinite"/>
                      </p:stCondLst>
                      <p:childTnLst>
                        <p:par>
                          <p:cTn id="109" fill="hold">
                            <p:stCondLst>
                              <p:cond delay="0"/>
                            </p:stCondLst>
                            <p:childTnLst>
                              <p:par>
                                <p:cTn id="110" presetID="1" presetClass="entr" presetSubtype="0" fill="hold" grpId="0" nodeType="clickEffect">
                                  <p:stCondLst>
                                    <p:cond delay="0"/>
                                  </p:stCondLst>
                                  <p:childTnLst>
                                    <p:set>
                                      <p:cBhvr>
                                        <p:cTn id="111" dur="1" fill="hold">
                                          <p:stCondLst>
                                            <p:cond delay="0"/>
                                          </p:stCondLst>
                                        </p:cTn>
                                        <p:tgtEl>
                                          <p:spTgt spid="97"/>
                                        </p:tgtEl>
                                        <p:attrNameLst>
                                          <p:attrName>style.visibility</p:attrName>
                                        </p:attrNameLst>
                                      </p:cBhvr>
                                      <p:to>
                                        <p:strVal val="visible"/>
                                      </p:to>
                                    </p:set>
                                  </p:childTnLst>
                                </p:cTn>
                              </p:par>
                              <p:par>
                                <p:cTn id="112" presetID="1" presetClass="entr" presetSubtype="0" fill="hold" grpId="0" nodeType="withEffect">
                                  <p:stCondLst>
                                    <p:cond delay="0"/>
                                  </p:stCondLst>
                                  <p:childTnLst>
                                    <p:set>
                                      <p:cBhvr>
                                        <p:cTn id="113" dur="1" fill="hold">
                                          <p:stCondLst>
                                            <p:cond delay="0"/>
                                          </p:stCondLst>
                                        </p:cTn>
                                        <p:tgtEl>
                                          <p:spTgt spid="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27" grpId="0"/>
      <p:bldP spid="29" grpId="0"/>
      <p:bldP spid="32" grpId="0"/>
      <p:bldP spid="36" grpId="0"/>
      <p:bldP spid="41" grpId="0"/>
      <p:bldP spid="51" grpId="0"/>
      <p:bldP spid="54" grpId="0"/>
      <p:bldP spid="57" grpId="0"/>
      <p:bldP spid="59" grpId="0"/>
      <p:bldP spid="68" grpId="0"/>
      <p:bldP spid="75" grpId="0"/>
      <p:bldP spid="78" grpId="0"/>
      <p:bldP spid="85" grpId="0"/>
      <p:bldP spid="90" grpId="0"/>
      <p:bldP spid="96" grpId="0" animBg="1"/>
      <p:bldP spid="97" grpId="0"/>
      <p:bldP spid="15" grpId="0"/>
      <p:bldP spid="80" grpId="0"/>
      <p:bldP spid="4" grpId="0" animBg="1"/>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A3B5F-9855-A173-DC0C-9A646F7D74B7}"/>
            </a:ext>
          </a:extLst>
        </p:cNvPr>
        <p:cNvGrpSpPr/>
        <p:nvPr/>
      </p:nvGrpSpPr>
      <p:grpSpPr>
        <a:xfrm>
          <a:off x="0" y="0"/>
          <a:ext cx="0" cy="0"/>
          <a:chOff x="0" y="0"/>
          <a:chExt cx="0" cy="0"/>
        </a:xfrm>
      </p:grpSpPr>
      <p:pic>
        <p:nvPicPr>
          <p:cNvPr id="7" name="Picture 6">
            <a:extLst>
              <a:ext uri="{FF2B5EF4-FFF2-40B4-BE49-F238E27FC236}">
                <a16:creationId xmlns:a16="http://schemas.microsoft.com/office/drawing/2014/main" id="{4667F2E5-8FE4-6399-FC5F-3C2E8B792A52}"/>
              </a:ext>
            </a:extLst>
          </p:cNvPr>
          <p:cNvPicPr>
            <a:picLocks noChangeAspect="1"/>
          </p:cNvPicPr>
          <p:nvPr/>
        </p:nvPicPr>
        <p:blipFill>
          <a:blip r:embed="rId2"/>
          <a:stretch>
            <a:fillRect/>
          </a:stretch>
        </p:blipFill>
        <p:spPr>
          <a:xfrm>
            <a:off x="802259" y="740684"/>
            <a:ext cx="11218722" cy="3748566"/>
          </a:xfrm>
          <a:prstGeom prst="rect">
            <a:avLst/>
          </a:prstGeom>
        </p:spPr>
      </p:pic>
      <p:cxnSp>
        <p:nvCxnSpPr>
          <p:cNvPr id="13" name="Straight Connector 12">
            <a:extLst>
              <a:ext uri="{FF2B5EF4-FFF2-40B4-BE49-F238E27FC236}">
                <a16:creationId xmlns:a16="http://schemas.microsoft.com/office/drawing/2014/main" id="{A34FA414-CDA2-7055-6D70-33059344B472}"/>
              </a:ext>
            </a:extLst>
          </p:cNvPr>
          <p:cNvCxnSpPr/>
          <p:nvPr/>
        </p:nvCxnSpPr>
        <p:spPr>
          <a:xfrm>
            <a:off x="2285837" y="1902273"/>
            <a:ext cx="29337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BE428773-3625-6EDB-EF82-DD0D769A0593}"/>
              </a:ext>
            </a:extLst>
          </p:cNvPr>
          <p:cNvCxnSpPr>
            <a:cxnSpLocks/>
          </p:cNvCxnSpPr>
          <p:nvPr/>
        </p:nvCxnSpPr>
        <p:spPr>
          <a:xfrm>
            <a:off x="5246969" y="1499054"/>
            <a:ext cx="3365015"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6D5F906F-6BE7-B2B0-E80B-7B91EC696072}"/>
              </a:ext>
            </a:extLst>
          </p:cNvPr>
          <p:cNvCxnSpPr>
            <a:cxnSpLocks/>
          </p:cNvCxnSpPr>
          <p:nvPr/>
        </p:nvCxnSpPr>
        <p:spPr>
          <a:xfrm>
            <a:off x="9090059" y="1318206"/>
            <a:ext cx="1213796"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CF71207E-46FB-FF44-26D8-AEF94BC7509D}"/>
              </a:ext>
            </a:extLst>
          </p:cNvPr>
          <p:cNvCxnSpPr>
            <a:cxnSpLocks/>
          </p:cNvCxnSpPr>
          <p:nvPr/>
        </p:nvCxnSpPr>
        <p:spPr>
          <a:xfrm>
            <a:off x="11196867" y="1198312"/>
            <a:ext cx="449500" cy="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05D7E3E5-2C47-1EA9-7F8E-A36FCE50E589}"/>
              </a:ext>
            </a:extLst>
          </p:cNvPr>
          <p:cNvSpPr txBox="1"/>
          <p:nvPr/>
        </p:nvSpPr>
        <p:spPr>
          <a:xfrm>
            <a:off x="10672591" y="4690925"/>
            <a:ext cx="1654877" cy="338554"/>
          </a:xfrm>
          <a:prstGeom prst="rect">
            <a:avLst/>
          </a:prstGeom>
          <a:noFill/>
        </p:spPr>
        <p:txBody>
          <a:bodyPr wrap="square" rtlCol="0">
            <a:spAutoFit/>
          </a:bodyPr>
          <a:lstStyle/>
          <a:p>
            <a:r>
              <a:rPr lang="en-US" sz="1600" err="1">
                <a:latin typeface="Helvetica" panose="020B0604020202020204" pitchFamily="34" charset="0"/>
                <a:cs typeface="Helvetica" panose="020B0604020202020204" pitchFamily="34" charset="0"/>
              </a:rPr>
              <a:t>sPHENIX</a:t>
            </a:r>
            <a:r>
              <a:rPr lang="en-US" sz="1600">
                <a:latin typeface="Helvetica" panose="020B0604020202020204" pitchFamily="34" charset="0"/>
                <a:cs typeface="Helvetica" panose="020B0604020202020204" pitchFamily="34" charset="0"/>
              </a:rPr>
              <a:t> era</a:t>
            </a:r>
          </a:p>
        </p:txBody>
      </p:sp>
      <p:sp>
        <p:nvSpPr>
          <p:cNvPr id="27" name="Right Brace 26">
            <a:extLst>
              <a:ext uri="{FF2B5EF4-FFF2-40B4-BE49-F238E27FC236}">
                <a16:creationId xmlns:a16="http://schemas.microsoft.com/office/drawing/2014/main" id="{EA7BB50A-CC68-CF63-6861-BF29085DA280}"/>
              </a:ext>
            </a:extLst>
          </p:cNvPr>
          <p:cNvSpPr/>
          <p:nvPr/>
        </p:nvSpPr>
        <p:spPr>
          <a:xfrm rot="5400000">
            <a:off x="3075311" y="3115544"/>
            <a:ext cx="138862" cy="293370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29" name="TextBox 28">
            <a:extLst>
              <a:ext uri="{FF2B5EF4-FFF2-40B4-BE49-F238E27FC236}">
                <a16:creationId xmlns:a16="http://schemas.microsoft.com/office/drawing/2014/main" id="{1AD09777-0BB7-FD83-072A-95CF7252980A}"/>
              </a:ext>
            </a:extLst>
          </p:cNvPr>
          <p:cNvSpPr txBox="1"/>
          <p:nvPr/>
        </p:nvSpPr>
        <p:spPr>
          <a:xfrm>
            <a:off x="1325971" y="4687386"/>
            <a:ext cx="3663949"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Tune/coupling feedback development</a:t>
            </a:r>
          </a:p>
        </p:txBody>
      </p:sp>
      <p:sp>
        <p:nvSpPr>
          <p:cNvPr id="30" name="Right Brace 29">
            <a:extLst>
              <a:ext uri="{FF2B5EF4-FFF2-40B4-BE49-F238E27FC236}">
                <a16:creationId xmlns:a16="http://schemas.microsoft.com/office/drawing/2014/main" id="{3563FDE5-B4CD-B72E-61E2-315D5F4DD880}"/>
              </a:ext>
            </a:extLst>
          </p:cNvPr>
          <p:cNvSpPr/>
          <p:nvPr/>
        </p:nvSpPr>
        <p:spPr>
          <a:xfrm rot="5400000">
            <a:off x="4505496" y="3658586"/>
            <a:ext cx="138862" cy="2933702"/>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1" name="TextBox 30">
            <a:extLst>
              <a:ext uri="{FF2B5EF4-FFF2-40B4-BE49-F238E27FC236}">
                <a16:creationId xmlns:a16="http://schemas.microsoft.com/office/drawing/2014/main" id="{E7C62A4F-B39D-1B2B-69F3-ED7B92CD1053}"/>
              </a:ext>
            </a:extLst>
          </p:cNvPr>
          <p:cNvSpPr txBox="1"/>
          <p:nvPr/>
        </p:nvSpPr>
        <p:spPr>
          <a:xfrm>
            <a:off x="2895576" y="5193170"/>
            <a:ext cx="3358701"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Bunched-Beam Stochastic Cooling</a:t>
            </a:r>
          </a:p>
        </p:txBody>
      </p:sp>
      <p:sp>
        <p:nvSpPr>
          <p:cNvPr id="32" name="Right Brace 31">
            <a:extLst>
              <a:ext uri="{FF2B5EF4-FFF2-40B4-BE49-F238E27FC236}">
                <a16:creationId xmlns:a16="http://schemas.microsoft.com/office/drawing/2014/main" id="{9EF6DA44-8F05-5F73-1932-525BDF25A9DF}"/>
              </a:ext>
            </a:extLst>
          </p:cNvPr>
          <p:cNvSpPr/>
          <p:nvPr/>
        </p:nvSpPr>
        <p:spPr>
          <a:xfrm rot="5400000">
            <a:off x="5277803" y="5020051"/>
            <a:ext cx="202456" cy="132549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3" name="TextBox 32">
            <a:extLst>
              <a:ext uri="{FF2B5EF4-FFF2-40B4-BE49-F238E27FC236}">
                <a16:creationId xmlns:a16="http://schemas.microsoft.com/office/drawing/2014/main" id="{09B946CE-890E-05AD-D90C-9ED7E0FB39BF}"/>
              </a:ext>
            </a:extLst>
          </p:cNvPr>
          <p:cNvSpPr txBox="1"/>
          <p:nvPr/>
        </p:nvSpPr>
        <p:spPr>
          <a:xfrm>
            <a:off x="3109606" y="5773928"/>
            <a:ext cx="6610994" cy="584775"/>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Instrumentation improvements </a:t>
            </a:r>
          </a:p>
          <a:p>
            <a:r>
              <a:rPr lang="en-US" sz="1600" dirty="0">
                <a:latin typeface="Helvetica" panose="020B0604020202020204" pitchFamily="34" charset="0"/>
                <a:cs typeface="Helvetica" panose="020B0604020202020204" pitchFamily="34" charset="0"/>
              </a:rPr>
              <a:t>Operational orbit, 10 Hz, ‘x-mean’, tune and coupling feedback</a:t>
            </a:r>
          </a:p>
        </p:txBody>
      </p:sp>
      <p:sp>
        <p:nvSpPr>
          <p:cNvPr id="34" name="Right Brace 33">
            <a:extLst>
              <a:ext uri="{FF2B5EF4-FFF2-40B4-BE49-F238E27FC236}">
                <a16:creationId xmlns:a16="http://schemas.microsoft.com/office/drawing/2014/main" id="{E8A62E1A-84F6-EBCA-5161-C003D4B9AFAC}"/>
              </a:ext>
            </a:extLst>
          </p:cNvPr>
          <p:cNvSpPr/>
          <p:nvPr/>
        </p:nvSpPr>
        <p:spPr>
          <a:xfrm rot="5400000">
            <a:off x="6932865" y="4096944"/>
            <a:ext cx="138865" cy="962025"/>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5" name="TextBox 34">
            <a:extLst>
              <a:ext uri="{FF2B5EF4-FFF2-40B4-BE49-F238E27FC236}">
                <a16:creationId xmlns:a16="http://schemas.microsoft.com/office/drawing/2014/main" id="{C80041BC-2AE3-3B39-82BD-50B10DC41724}"/>
              </a:ext>
            </a:extLst>
          </p:cNvPr>
          <p:cNvSpPr txBox="1"/>
          <p:nvPr/>
        </p:nvSpPr>
        <p:spPr>
          <a:xfrm>
            <a:off x="8060884" y="4709953"/>
            <a:ext cx="2667712"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RF-based Electron Cooling</a:t>
            </a:r>
          </a:p>
        </p:txBody>
      </p:sp>
      <p:sp>
        <p:nvSpPr>
          <p:cNvPr id="36" name="Right Brace 35">
            <a:extLst>
              <a:ext uri="{FF2B5EF4-FFF2-40B4-BE49-F238E27FC236}">
                <a16:creationId xmlns:a16="http://schemas.microsoft.com/office/drawing/2014/main" id="{3EE91D0F-7F07-6D5A-A855-3F1C1F2E33F9}"/>
              </a:ext>
            </a:extLst>
          </p:cNvPr>
          <p:cNvSpPr/>
          <p:nvPr/>
        </p:nvSpPr>
        <p:spPr>
          <a:xfrm rot="5400000">
            <a:off x="6966406" y="4298868"/>
            <a:ext cx="118136" cy="1643383"/>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7" name="TextBox 36">
            <a:extLst>
              <a:ext uri="{FF2B5EF4-FFF2-40B4-BE49-F238E27FC236}">
                <a16:creationId xmlns:a16="http://schemas.microsoft.com/office/drawing/2014/main" id="{89B41F83-7F68-BEA6-8198-5FB492F711A3}"/>
              </a:ext>
            </a:extLst>
          </p:cNvPr>
          <p:cNvSpPr txBox="1"/>
          <p:nvPr/>
        </p:nvSpPr>
        <p:spPr>
          <a:xfrm>
            <a:off x="6396845" y="5184883"/>
            <a:ext cx="3452858"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Model and Optics Improvements</a:t>
            </a:r>
          </a:p>
        </p:txBody>
      </p:sp>
      <p:sp>
        <p:nvSpPr>
          <p:cNvPr id="38" name="Right Brace 37">
            <a:extLst>
              <a:ext uri="{FF2B5EF4-FFF2-40B4-BE49-F238E27FC236}">
                <a16:creationId xmlns:a16="http://schemas.microsoft.com/office/drawing/2014/main" id="{95B750FC-13E8-4496-3B1B-C81B13851EB7}"/>
              </a:ext>
            </a:extLst>
          </p:cNvPr>
          <p:cNvSpPr/>
          <p:nvPr/>
        </p:nvSpPr>
        <p:spPr>
          <a:xfrm rot="5400000">
            <a:off x="9329183" y="3790796"/>
            <a:ext cx="165616" cy="1654877"/>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39" name="TextBox 38">
            <a:extLst>
              <a:ext uri="{FF2B5EF4-FFF2-40B4-BE49-F238E27FC236}">
                <a16:creationId xmlns:a16="http://schemas.microsoft.com/office/drawing/2014/main" id="{E8FED730-F55E-831E-319C-6763CFAE89C9}"/>
              </a:ext>
            </a:extLst>
          </p:cNvPr>
          <p:cNvSpPr txBox="1"/>
          <p:nvPr/>
        </p:nvSpPr>
        <p:spPr>
          <a:xfrm>
            <a:off x="6125246" y="4700893"/>
            <a:ext cx="1741050"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Electron Lenses</a:t>
            </a:r>
          </a:p>
        </p:txBody>
      </p:sp>
      <p:sp>
        <p:nvSpPr>
          <p:cNvPr id="45" name="TextBox 44">
            <a:extLst>
              <a:ext uri="{FF2B5EF4-FFF2-40B4-BE49-F238E27FC236}">
                <a16:creationId xmlns:a16="http://schemas.microsoft.com/office/drawing/2014/main" id="{547D1FA8-7A71-B8C3-0A8E-AAD5B6EA687D}"/>
              </a:ext>
            </a:extLst>
          </p:cNvPr>
          <p:cNvSpPr txBox="1"/>
          <p:nvPr/>
        </p:nvSpPr>
        <p:spPr>
          <a:xfrm rot="16200000" flipH="1">
            <a:off x="8294303" y="1746789"/>
            <a:ext cx="1113437" cy="400110"/>
          </a:xfrm>
          <a:prstGeom prst="rect">
            <a:avLst/>
          </a:prstGeom>
          <a:noFill/>
        </p:spPr>
        <p:txBody>
          <a:bodyPr wrap="square" rtlCol="0">
            <a:spAutoFit/>
          </a:bodyPr>
          <a:lstStyle/>
          <a:p>
            <a:r>
              <a:rPr lang="en-US" sz="1000" err="1"/>
              <a:t>LEReC</a:t>
            </a:r>
            <a:r>
              <a:rPr lang="en-US" sz="1000"/>
              <a:t> commissioning</a:t>
            </a:r>
          </a:p>
        </p:txBody>
      </p:sp>
      <p:sp>
        <p:nvSpPr>
          <p:cNvPr id="46" name="Right Brace 45">
            <a:extLst>
              <a:ext uri="{FF2B5EF4-FFF2-40B4-BE49-F238E27FC236}">
                <a16:creationId xmlns:a16="http://schemas.microsoft.com/office/drawing/2014/main" id="{A72570FD-1085-CE7F-9898-1DD2B8F22C78}"/>
              </a:ext>
            </a:extLst>
          </p:cNvPr>
          <p:cNvSpPr/>
          <p:nvPr/>
        </p:nvSpPr>
        <p:spPr>
          <a:xfrm rot="5400000">
            <a:off x="11243667" y="3961679"/>
            <a:ext cx="158172" cy="1300324"/>
          </a:xfrm>
          <a:prstGeom prst="rightBrace">
            <a:avLst/>
          </a:prstGeom>
          <a:ln w="1270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50" name="TextBox 49">
            <a:extLst>
              <a:ext uri="{FF2B5EF4-FFF2-40B4-BE49-F238E27FC236}">
                <a16:creationId xmlns:a16="http://schemas.microsoft.com/office/drawing/2014/main" id="{38876678-CB07-1187-427F-C296A551770E}"/>
              </a:ext>
            </a:extLst>
          </p:cNvPr>
          <p:cNvSpPr txBox="1"/>
          <p:nvPr/>
        </p:nvSpPr>
        <p:spPr>
          <a:xfrm rot="16200000" flipH="1">
            <a:off x="10156106" y="1179779"/>
            <a:ext cx="1568009" cy="400110"/>
          </a:xfrm>
          <a:prstGeom prst="rect">
            <a:avLst/>
          </a:prstGeom>
          <a:noFill/>
        </p:spPr>
        <p:txBody>
          <a:bodyPr wrap="square" rtlCol="0">
            <a:spAutoFit/>
          </a:bodyPr>
          <a:lstStyle/>
          <a:p>
            <a:r>
              <a:rPr lang="en-US" sz="1000" err="1"/>
              <a:t>sPHENIX</a:t>
            </a:r>
            <a:r>
              <a:rPr lang="en-US" sz="1000"/>
              <a:t> mapping and feedthrough failure</a:t>
            </a:r>
          </a:p>
        </p:txBody>
      </p:sp>
      <p:sp>
        <p:nvSpPr>
          <p:cNvPr id="4" name="Rectangle 3">
            <a:extLst>
              <a:ext uri="{FF2B5EF4-FFF2-40B4-BE49-F238E27FC236}">
                <a16:creationId xmlns:a16="http://schemas.microsoft.com/office/drawing/2014/main" id="{A23EFA5C-739C-E236-1EC6-2DAC92C90025}"/>
              </a:ext>
            </a:extLst>
          </p:cNvPr>
          <p:cNvSpPr/>
          <p:nvPr/>
        </p:nvSpPr>
        <p:spPr>
          <a:xfrm>
            <a:off x="548640" y="6181344"/>
            <a:ext cx="1618488" cy="58477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latin typeface="Helvetica" panose="020B0604020202020204" pitchFamily="34" charset="0"/>
              <a:cs typeface="Helvetica" panose="020B0604020202020204" pitchFamily="34" charset="0"/>
            </a:endParaRPr>
          </a:p>
        </p:txBody>
      </p:sp>
      <p:sp>
        <p:nvSpPr>
          <p:cNvPr id="8" name="TextBox 7">
            <a:extLst>
              <a:ext uri="{FF2B5EF4-FFF2-40B4-BE49-F238E27FC236}">
                <a16:creationId xmlns:a16="http://schemas.microsoft.com/office/drawing/2014/main" id="{DAE818C3-5F4A-EE38-09AC-30947AB973BC}"/>
              </a:ext>
            </a:extLst>
          </p:cNvPr>
          <p:cNvSpPr txBox="1"/>
          <p:nvPr/>
        </p:nvSpPr>
        <p:spPr>
          <a:xfrm rot="16200000" flipH="1">
            <a:off x="11245951" y="1179779"/>
            <a:ext cx="1200943" cy="400110"/>
          </a:xfrm>
          <a:prstGeom prst="rect">
            <a:avLst/>
          </a:prstGeom>
          <a:noFill/>
        </p:spPr>
        <p:txBody>
          <a:bodyPr wrap="square" rtlCol="0">
            <a:spAutoFit/>
          </a:bodyPr>
          <a:lstStyle/>
          <a:p>
            <a:r>
              <a:rPr lang="en-US" sz="1000"/>
              <a:t>magnet wiring short</a:t>
            </a:r>
          </a:p>
        </p:txBody>
      </p:sp>
      <p:sp>
        <p:nvSpPr>
          <p:cNvPr id="16" name="Rectangle 15">
            <a:extLst>
              <a:ext uri="{FF2B5EF4-FFF2-40B4-BE49-F238E27FC236}">
                <a16:creationId xmlns:a16="http://schemas.microsoft.com/office/drawing/2014/main" id="{39BA872D-8754-C754-C04F-75AB4512C898}"/>
              </a:ext>
            </a:extLst>
          </p:cNvPr>
          <p:cNvSpPr/>
          <p:nvPr/>
        </p:nvSpPr>
        <p:spPr>
          <a:xfrm>
            <a:off x="687415" y="676214"/>
            <a:ext cx="11400500" cy="5739379"/>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E0607D16-C0CA-2708-7333-72BD2FEA9259}"/>
              </a:ext>
            </a:extLst>
          </p:cNvPr>
          <p:cNvSpPr txBox="1"/>
          <p:nvPr/>
        </p:nvSpPr>
        <p:spPr>
          <a:xfrm>
            <a:off x="227810" y="10015"/>
            <a:ext cx="11830142" cy="523220"/>
          </a:xfrm>
          <a:prstGeom prst="rect">
            <a:avLst/>
          </a:prstGeom>
          <a:noFill/>
        </p:spPr>
        <p:txBody>
          <a:bodyPr wrap="square" rtlCol="0">
            <a:spAutoFit/>
          </a:bodyPr>
          <a:lstStyle/>
          <a:p>
            <a:pPr algn="just"/>
            <a:r>
              <a:rPr lang="en-US" sz="2800" dirty="0">
                <a:latin typeface="Helvetica" panose="020B0604020202020204" pitchFamily="34" charset="0"/>
                <a:cs typeface="Helvetica" panose="020B0604020202020204" pitchFamily="34" charset="0"/>
              </a:rPr>
              <a:t>Timeline of Accelerator Science Innovations at RHIC</a:t>
            </a:r>
          </a:p>
        </p:txBody>
      </p:sp>
      <p:sp>
        <p:nvSpPr>
          <p:cNvPr id="3" name="TextBox 2">
            <a:extLst>
              <a:ext uri="{FF2B5EF4-FFF2-40B4-BE49-F238E27FC236}">
                <a16:creationId xmlns:a16="http://schemas.microsoft.com/office/drawing/2014/main" id="{65B8F385-DD14-5EA9-0F15-3DA1E989FB33}"/>
              </a:ext>
            </a:extLst>
          </p:cNvPr>
          <p:cNvSpPr txBox="1"/>
          <p:nvPr/>
        </p:nvSpPr>
        <p:spPr>
          <a:xfrm rot="16200000">
            <a:off x="-1772313" y="2426518"/>
            <a:ext cx="4670037" cy="338554"/>
          </a:xfrm>
          <a:prstGeom prst="rect">
            <a:avLst/>
          </a:prstGeom>
          <a:noFill/>
        </p:spPr>
        <p:txBody>
          <a:bodyPr wrap="square" rtlCol="0">
            <a:spAutoFit/>
          </a:bodyPr>
          <a:lstStyle/>
          <a:p>
            <a:r>
              <a:rPr lang="en-US" sz="1600" dirty="0">
                <a:latin typeface="Helvetica" panose="020B0604020202020204" pitchFamily="34" charset="0"/>
                <a:cs typeface="Helvetica" panose="020B0604020202020204" pitchFamily="34" charset="0"/>
              </a:rPr>
              <a:t>Ratio weeks delivering physics to “cryo-weeks”</a:t>
            </a:r>
          </a:p>
        </p:txBody>
      </p:sp>
      <p:sp>
        <p:nvSpPr>
          <p:cNvPr id="6" name="Slide Number Placeholder 1">
            <a:extLst>
              <a:ext uri="{FF2B5EF4-FFF2-40B4-BE49-F238E27FC236}">
                <a16:creationId xmlns:a16="http://schemas.microsoft.com/office/drawing/2014/main" id="{89AD134B-B7F6-0D61-BBAC-08EDE69E52A5}"/>
              </a:ext>
            </a:extLst>
          </p:cNvPr>
          <p:cNvSpPr>
            <a:spLocks noGrp="1"/>
          </p:cNvSpPr>
          <p:nvPr>
            <p:ph type="sldNum" sz="quarter" idx="4"/>
          </p:nvPr>
        </p:nvSpPr>
        <p:spPr>
          <a:xfrm>
            <a:off x="11188014" y="6316595"/>
            <a:ext cx="432486" cy="365125"/>
          </a:xfrm>
        </p:spPr>
        <p:txBody>
          <a:bodyPr/>
          <a:lstStyle/>
          <a:p>
            <a:fld id="{933A556B-7C63-244D-9B7C-B0EA8042B330}" type="slidenum">
              <a:rPr lang="en-US" smtClean="0"/>
              <a:pPr/>
              <a:t>5</a:t>
            </a:fld>
            <a:endParaRPr lang="en-US" sz="1000" dirty="0"/>
          </a:p>
        </p:txBody>
      </p:sp>
      <p:sp>
        <p:nvSpPr>
          <p:cNvPr id="10" name="TextBox 9">
            <a:extLst>
              <a:ext uri="{FF2B5EF4-FFF2-40B4-BE49-F238E27FC236}">
                <a16:creationId xmlns:a16="http://schemas.microsoft.com/office/drawing/2014/main" id="{13CE3278-F42C-50B9-541D-B2A19E4E9139}"/>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149822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9"/>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9"/>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3"/>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6"/>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46"/>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7" grpId="0" animBg="1"/>
      <p:bldP spid="29" grpId="0"/>
      <p:bldP spid="30" grpId="0" animBg="1"/>
      <p:bldP spid="31" grpId="0"/>
      <p:bldP spid="32" grpId="0" animBg="1"/>
      <p:bldP spid="33" grpId="0"/>
      <p:bldP spid="34" grpId="0" animBg="1"/>
      <p:bldP spid="35" grpId="0"/>
      <p:bldP spid="36" grpId="0" animBg="1"/>
      <p:bldP spid="37" grpId="0"/>
      <p:bldP spid="38" grpId="0" animBg="1"/>
      <p:bldP spid="39" grpId="0"/>
      <p:bldP spid="46"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87D69A-FD48-71AC-E9BD-21EDB47D99AC}"/>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E019DE7D-15FF-CD43-8ECA-B8F05388A739}"/>
              </a:ext>
            </a:extLst>
          </p:cNvPr>
          <p:cNvSpPr>
            <a:spLocks noGrp="1"/>
          </p:cNvSpPr>
          <p:nvPr>
            <p:ph type="sldNum" sz="quarter" idx="4"/>
          </p:nvPr>
        </p:nvSpPr>
        <p:spPr/>
        <p:txBody>
          <a:bodyPr/>
          <a:lstStyle/>
          <a:p>
            <a:fld id="{933A556B-7C63-244D-9B7C-B0EA8042B330}" type="slidenum">
              <a:rPr lang="en-US" smtClean="0"/>
              <a:pPr/>
              <a:t>6</a:t>
            </a:fld>
            <a:endParaRPr lang="en-US">
              <a:solidFill>
                <a:schemeClr val="bg1"/>
              </a:solidFill>
            </a:endParaRPr>
          </a:p>
        </p:txBody>
      </p:sp>
      <p:sp>
        <p:nvSpPr>
          <p:cNvPr id="2" name="Title 1">
            <a:extLst>
              <a:ext uri="{FF2B5EF4-FFF2-40B4-BE49-F238E27FC236}">
                <a16:creationId xmlns:a16="http://schemas.microsoft.com/office/drawing/2014/main" id="{6E35F5BC-A816-49E2-E3C2-373E1A3C72E2}"/>
              </a:ext>
            </a:extLst>
          </p:cNvPr>
          <p:cNvSpPr>
            <a:spLocks noGrp="1"/>
          </p:cNvSpPr>
          <p:nvPr>
            <p:ph type="ctrTitle"/>
          </p:nvPr>
        </p:nvSpPr>
        <p:spPr>
          <a:xfrm>
            <a:off x="813175" y="2541806"/>
            <a:ext cx="11019161" cy="1947460"/>
          </a:xfrm>
        </p:spPr>
        <p:txBody>
          <a:bodyPr>
            <a:normAutofit/>
          </a:bodyPr>
          <a:lstStyle/>
          <a:p>
            <a:r>
              <a:rPr lang="en-US" sz="5400" dirty="0">
                <a:latin typeface="Helvetica" panose="020B0604020202020204" pitchFamily="34" charset="0"/>
                <a:cs typeface="Helvetica" panose="020B0604020202020204" pitchFamily="34" charset="0"/>
              </a:rPr>
              <a:t>Advances in Accelerator Science</a:t>
            </a:r>
          </a:p>
        </p:txBody>
      </p:sp>
      <p:sp>
        <p:nvSpPr>
          <p:cNvPr id="6" name="TextBox 5">
            <a:extLst>
              <a:ext uri="{FF2B5EF4-FFF2-40B4-BE49-F238E27FC236}">
                <a16:creationId xmlns:a16="http://schemas.microsoft.com/office/drawing/2014/main" id="{19A21816-36F2-F942-F494-3AC1757C0F7E}"/>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2536632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D1461D-8974-8E03-117F-FA031140C9CA}"/>
              </a:ext>
            </a:extLst>
          </p:cNvPr>
          <p:cNvSpPr>
            <a:spLocks noGrp="1"/>
          </p:cNvSpPr>
          <p:nvPr>
            <p:ph type="sldNum" sz="quarter" idx="4"/>
          </p:nvPr>
        </p:nvSpPr>
        <p:spPr/>
        <p:txBody>
          <a:bodyPr/>
          <a:lstStyle/>
          <a:p>
            <a:fld id="{933A556B-7C63-244D-9B7C-B0EA8042B330}" type="slidenum">
              <a:rPr lang="en-US" smtClean="0"/>
              <a:pPr/>
              <a:t>7</a:t>
            </a:fld>
            <a:endParaRPr lang="en-US" sz="1000"/>
          </a:p>
        </p:txBody>
      </p:sp>
      <p:sp>
        <p:nvSpPr>
          <p:cNvPr id="3" name="TextBox 2">
            <a:extLst>
              <a:ext uri="{FF2B5EF4-FFF2-40B4-BE49-F238E27FC236}">
                <a16:creationId xmlns:a16="http://schemas.microsoft.com/office/drawing/2014/main" id="{CCB8B1B2-4AB6-9FBB-6202-59362CC2C958}"/>
              </a:ext>
            </a:extLst>
          </p:cNvPr>
          <p:cNvSpPr txBox="1"/>
          <p:nvPr/>
        </p:nvSpPr>
        <p:spPr>
          <a:xfrm>
            <a:off x="237602" y="20096"/>
            <a:ext cx="9408345"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Three-dimensional (3D) bunched-beam stochastic cooling</a:t>
            </a:r>
          </a:p>
        </p:txBody>
      </p:sp>
      <p:sp>
        <p:nvSpPr>
          <p:cNvPr id="4" name="TextBox 3">
            <a:extLst>
              <a:ext uri="{FF2B5EF4-FFF2-40B4-BE49-F238E27FC236}">
                <a16:creationId xmlns:a16="http://schemas.microsoft.com/office/drawing/2014/main" id="{FFF50EDE-D328-1665-E445-653ADC8257F1}"/>
              </a:ext>
            </a:extLst>
          </p:cNvPr>
          <p:cNvSpPr txBox="1"/>
          <p:nvPr/>
        </p:nvSpPr>
        <p:spPr>
          <a:xfrm>
            <a:off x="275598" y="701463"/>
            <a:ext cx="1043876"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a:t>
            </a:r>
          </a:p>
        </p:txBody>
      </p:sp>
      <p:sp>
        <p:nvSpPr>
          <p:cNvPr id="5" name="TextBox 4">
            <a:extLst>
              <a:ext uri="{FF2B5EF4-FFF2-40B4-BE49-F238E27FC236}">
                <a16:creationId xmlns:a16="http://schemas.microsoft.com/office/drawing/2014/main" id="{B2A96EAF-88DA-0817-E007-97995A8E375B}"/>
              </a:ext>
            </a:extLst>
          </p:cNvPr>
          <p:cNvSpPr txBox="1"/>
          <p:nvPr/>
        </p:nvSpPr>
        <p:spPr>
          <a:xfrm>
            <a:off x="1742819" y="698038"/>
            <a:ext cx="4823081"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counteract </a:t>
            </a:r>
            <a:r>
              <a:rPr lang="en-US" dirty="0" err="1">
                <a:latin typeface="Helvetica" panose="020B0604020202020204" pitchFamily="34" charset="0"/>
                <a:cs typeface="Helvetica" panose="020B0604020202020204" pitchFamily="34" charset="0"/>
              </a:rPr>
              <a:t>intrabeam</a:t>
            </a:r>
            <a:r>
              <a:rPr lang="en-US" dirty="0">
                <a:latin typeface="Helvetica" panose="020B0604020202020204" pitchFamily="34" charset="0"/>
                <a:cs typeface="Helvetica" panose="020B0604020202020204" pitchFamily="34" charset="0"/>
              </a:rPr>
              <a:t> scattering and </a:t>
            </a:r>
          </a:p>
          <a:p>
            <a:r>
              <a:rPr lang="en-US" dirty="0">
                <a:latin typeface="Helvetica" panose="020B0604020202020204" pitchFamily="34" charset="0"/>
                <a:cs typeface="Helvetica" panose="020B0604020202020204" pitchFamily="34" charset="0"/>
              </a:rPr>
              <a:t>cool beams’ emittances</a:t>
            </a:r>
          </a:p>
        </p:txBody>
      </p:sp>
      <p:pic>
        <p:nvPicPr>
          <p:cNvPr id="14" name="Picture 13" descr="Locations_modified3.png">
            <a:extLst>
              <a:ext uri="{FF2B5EF4-FFF2-40B4-BE49-F238E27FC236}">
                <a16:creationId xmlns:a16="http://schemas.microsoft.com/office/drawing/2014/main" id="{4BC32986-4F20-80A1-B093-36875A7583EB}"/>
              </a:ext>
            </a:extLst>
          </p:cNvPr>
          <p:cNvPicPr>
            <a:picLocks noChangeAspect="1"/>
          </p:cNvPicPr>
          <p:nvPr/>
        </p:nvPicPr>
        <p:blipFill>
          <a:blip r:embed="rId3" cstate="print"/>
          <a:stretch>
            <a:fillRect/>
          </a:stretch>
        </p:blipFill>
        <p:spPr>
          <a:xfrm>
            <a:off x="6914206" y="1122910"/>
            <a:ext cx="2132860" cy="2132860"/>
          </a:xfrm>
          <a:prstGeom prst="rect">
            <a:avLst/>
          </a:prstGeom>
        </p:spPr>
      </p:pic>
      <p:sp>
        <p:nvSpPr>
          <p:cNvPr id="19" name="TextBox 18">
            <a:extLst>
              <a:ext uri="{FF2B5EF4-FFF2-40B4-BE49-F238E27FC236}">
                <a16:creationId xmlns:a16="http://schemas.microsoft.com/office/drawing/2014/main" id="{8B9A44F7-B3C5-0D94-F296-10C55AA7C590}"/>
              </a:ext>
            </a:extLst>
          </p:cNvPr>
          <p:cNvSpPr txBox="1"/>
          <p:nvPr/>
        </p:nvSpPr>
        <p:spPr>
          <a:xfrm>
            <a:off x="275598" y="1481777"/>
            <a:ext cx="1467221"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innovations</a:t>
            </a:r>
          </a:p>
        </p:txBody>
      </p:sp>
      <p:sp>
        <p:nvSpPr>
          <p:cNvPr id="20" name="TextBox 19">
            <a:extLst>
              <a:ext uri="{FF2B5EF4-FFF2-40B4-BE49-F238E27FC236}">
                <a16:creationId xmlns:a16="http://schemas.microsoft.com/office/drawing/2014/main" id="{7F1FE78F-D5C7-50EF-79E4-C91D54ABC1C7}"/>
              </a:ext>
            </a:extLst>
          </p:cNvPr>
          <p:cNvSpPr txBox="1"/>
          <p:nvPr/>
        </p:nvSpPr>
        <p:spPr>
          <a:xfrm>
            <a:off x="1742819" y="1481777"/>
            <a:ext cx="4729504" cy="1754326"/>
          </a:xfrm>
          <a:prstGeom prst="rect">
            <a:avLst/>
          </a:prstGeom>
          <a:noFill/>
        </p:spPr>
        <p:txBody>
          <a:bodyPr wrap="square" rtlCol="0">
            <a:spAutoFit/>
          </a:bodyPr>
          <a:lstStyle/>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high-frequency Schottky signal detection (in the presence of signals from coherent collective motion)</a:t>
            </a:r>
          </a:p>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free-space microwave transmitters and receivers for high feedback gain</a:t>
            </a:r>
          </a:p>
          <a:p>
            <a:pPr marL="342900" indent="-342900" algn="just">
              <a:buFont typeface="Arial" panose="020B0604020202020204" pitchFamily="34" charset="0"/>
              <a:buChar char="•"/>
            </a:pPr>
            <a:r>
              <a:rPr lang="en-US" dirty="0">
                <a:latin typeface="Helvetica" panose="020B0604020202020204" pitchFamily="34" charset="0"/>
                <a:cs typeface="Helvetica" panose="020B0604020202020204" pitchFamily="34" charset="0"/>
              </a:rPr>
              <a:t>high-precision ‘variable-aperture’ kickers</a:t>
            </a:r>
          </a:p>
        </p:txBody>
      </p:sp>
      <p:pic>
        <p:nvPicPr>
          <p:cNvPr id="24" name="Picture 23">
            <a:extLst>
              <a:ext uri="{FF2B5EF4-FFF2-40B4-BE49-F238E27FC236}">
                <a16:creationId xmlns:a16="http://schemas.microsoft.com/office/drawing/2014/main" id="{C4DB5C31-5A78-E635-4850-4232BC7E9694}"/>
              </a:ext>
            </a:extLst>
          </p:cNvPr>
          <p:cNvPicPr>
            <a:picLocks noChangeAspect="1"/>
          </p:cNvPicPr>
          <p:nvPr/>
        </p:nvPicPr>
        <p:blipFill>
          <a:blip r:embed="rId4"/>
          <a:stretch>
            <a:fillRect/>
          </a:stretch>
        </p:blipFill>
        <p:spPr>
          <a:xfrm>
            <a:off x="7552068" y="3796118"/>
            <a:ext cx="1495018" cy="1155946"/>
          </a:xfrm>
          <a:prstGeom prst="rect">
            <a:avLst/>
          </a:prstGeom>
        </p:spPr>
      </p:pic>
      <p:pic>
        <p:nvPicPr>
          <p:cNvPr id="25" name="Picture 24">
            <a:extLst>
              <a:ext uri="{FF2B5EF4-FFF2-40B4-BE49-F238E27FC236}">
                <a16:creationId xmlns:a16="http://schemas.microsoft.com/office/drawing/2014/main" id="{754830DF-F5A8-A50B-CD89-C372D2044C36}"/>
              </a:ext>
            </a:extLst>
          </p:cNvPr>
          <p:cNvPicPr>
            <a:picLocks noChangeAspect="1"/>
          </p:cNvPicPr>
          <p:nvPr/>
        </p:nvPicPr>
        <p:blipFill>
          <a:blip r:embed="rId5"/>
          <a:stretch>
            <a:fillRect/>
          </a:stretch>
        </p:blipFill>
        <p:spPr>
          <a:xfrm>
            <a:off x="7552067" y="4979985"/>
            <a:ext cx="1495019" cy="1154578"/>
          </a:xfrm>
          <a:prstGeom prst="rect">
            <a:avLst/>
          </a:prstGeom>
        </p:spPr>
      </p:pic>
      <p:pic>
        <p:nvPicPr>
          <p:cNvPr id="27" name="Picture 26">
            <a:extLst>
              <a:ext uri="{FF2B5EF4-FFF2-40B4-BE49-F238E27FC236}">
                <a16:creationId xmlns:a16="http://schemas.microsoft.com/office/drawing/2014/main" id="{BBAE3507-179C-ED4E-B528-69D6EB6EB509}"/>
              </a:ext>
            </a:extLst>
          </p:cNvPr>
          <p:cNvPicPr>
            <a:picLocks noChangeAspect="1"/>
          </p:cNvPicPr>
          <p:nvPr/>
        </p:nvPicPr>
        <p:blipFill>
          <a:blip r:embed="rId6"/>
          <a:stretch>
            <a:fillRect/>
          </a:stretch>
        </p:blipFill>
        <p:spPr>
          <a:xfrm>
            <a:off x="3774196" y="3768197"/>
            <a:ext cx="3636320" cy="2367734"/>
          </a:xfrm>
          <a:prstGeom prst="rect">
            <a:avLst/>
          </a:prstGeom>
        </p:spPr>
      </p:pic>
      <p:pic>
        <p:nvPicPr>
          <p:cNvPr id="29" name="Picture 28">
            <a:extLst>
              <a:ext uri="{FF2B5EF4-FFF2-40B4-BE49-F238E27FC236}">
                <a16:creationId xmlns:a16="http://schemas.microsoft.com/office/drawing/2014/main" id="{3B01015F-A29D-AC96-D40B-52FA7D60E3DD}"/>
              </a:ext>
            </a:extLst>
          </p:cNvPr>
          <p:cNvPicPr>
            <a:picLocks noChangeAspect="1" noChangeArrowheads="1"/>
          </p:cNvPicPr>
          <p:nvPr/>
        </p:nvPicPr>
        <p:blipFill>
          <a:blip r:embed="rId7" cstate="print"/>
          <a:srcRect/>
          <a:stretch>
            <a:fillRect/>
          </a:stretch>
        </p:blipFill>
        <p:spPr bwMode="auto">
          <a:xfrm>
            <a:off x="9142836" y="802982"/>
            <a:ext cx="2972916" cy="2441892"/>
          </a:xfrm>
          <a:prstGeom prst="rect">
            <a:avLst/>
          </a:prstGeom>
          <a:noFill/>
          <a:ln w="19050">
            <a:solidFill>
              <a:schemeClr val="tx1"/>
            </a:solidFill>
            <a:miter lim="800000"/>
            <a:headEnd type="none" w="sm" len="sm"/>
            <a:tailEnd type="none" w="med" len="lg"/>
          </a:ln>
        </p:spPr>
      </p:pic>
      <p:pic>
        <p:nvPicPr>
          <p:cNvPr id="30" name="Picture 29" descr="2010 RHIC transverse pick-up.JPG">
            <a:extLst>
              <a:ext uri="{FF2B5EF4-FFF2-40B4-BE49-F238E27FC236}">
                <a16:creationId xmlns:a16="http://schemas.microsoft.com/office/drawing/2014/main" id="{0B499227-E0B0-DF12-E515-30192705E2EE}"/>
              </a:ext>
            </a:extLst>
          </p:cNvPr>
          <p:cNvPicPr>
            <a:picLocks noChangeAspect="1"/>
          </p:cNvPicPr>
          <p:nvPr/>
        </p:nvPicPr>
        <p:blipFill>
          <a:blip r:embed="rId8" cstate="print"/>
          <a:stretch>
            <a:fillRect/>
          </a:stretch>
        </p:blipFill>
        <p:spPr>
          <a:xfrm>
            <a:off x="451454" y="3802542"/>
            <a:ext cx="3193446" cy="2332021"/>
          </a:xfrm>
          <a:prstGeom prst="rect">
            <a:avLst/>
          </a:prstGeom>
        </p:spPr>
      </p:pic>
      <p:sp>
        <p:nvSpPr>
          <p:cNvPr id="31" name="TextBox 30">
            <a:extLst>
              <a:ext uri="{FF2B5EF4-FFF2-40B4-BE49-F238E27FC236}">
                <a16:creationId xmlns:a16="http://schemas.microsoft.com/office/drawing/2014/main" id="{B5CA8380-C523-655F-0403-408538504898}"/>
              </a:ext>
            </a:extLst>
          </p:cNvPr>
          <p:cNvSpPr txBox="1"/>
          <p:nvPr/>
        </p:nvSpPr>
        <p:spPr>
          <a:xfrm>
            <a:off x="361802" y="3697330"/>
            <a:ext cx="941312"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pickups</a:t>
            </a:r>
          </a:p>
        </p:txBody>
      </p:sp>
      <p:sp>
        <p:nvSpPr>
          <p:cNvPr id="32" name="TextBox 31">
            <a:extLst>
              <a:ext uri="{FF2B5EF4-FFF2-40B4-BE49-F238E27FC236}">
                <a16:creationId xmlns:a16="http://schemas.microsoft.com/office/drawing/2014/main" id="{6BA54470-96FC-22A3-B563-2F9AD5FF8815}"/>
              </a:ext>
            </a:extLst>
          </p:cNvPr>
          <p:cNvSpPr txBox="1"/>
          <p:nvPr/>
        </p:nvSpPr>
        <p:spPr>
          <a:xfrm>
            <a:off x="3692830" y="3664534"/>
            <a:ext cx="82020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kickers</a:t>
            </a:r>
          </a:p>
        </p:txBody>
      </p:sp>
      <p:sp>
        <p:nvSpPr>
          <p:cNvPr id="33" name="TextBox 32">
            <a:extLst>
              <a:ext uri="{FF2B5EF4-FFF2-40B4-BE49-F238E27FC236}">
                <a16:creationId xmlns:a16="http://schemas.microsoft.com/office/drawing/2014/main" id="{816E16EB-5A20-75F7-15F5-9E8FA83740A8}"/>
              </a:ext>
            </a:extLst>
          </p:cNvPr>
          <p:cNvSpPr txBox="1"/>
          <p:nvPr/>
        </p:nvSpPr>
        <p:spPr>
          <a:xfrm>
            <a:off x="7322476" y="704030"/>
            <a:ext cx="1216184"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layout</a:t>
            </a:r>
          </a:p>
        </p:txBody>
      </p:sp>
      <p:sp>
        <p:nvSpPr>
          <p:cNvPr id="34" name="TextBox 33">
            <a:extLst>
              <a:ext uri="{FF2B5EF4-FFF2-40B4-BE49-F238E27FC236}">
                <a16:creationId xmlns:a16="http://schemas.microsoft.com/office/drawing/2014/main" id="{508F9BDF-FB49-99DB-AAD6-14F9ED9965F6}"/>
              </a:ext>
            </a:extLst>
          </p:cNvPr>
          <p:cNvSpPr txBox="1"/>
          <p:nvPr/>
        </p:nvSpPr>
        <p:spPr>
          <a:xfrm>
            <a:off x="10190896" y="2867832"/>
            <a:ext cx="1533390" cy="338554"/>
          </a:xfrm>
          <a:prstGeom prst="rect">
            <a:avLst/>
          </a:prstGeom>
          <a:solidFill>
            <a:schemeClr val="bg1"/>
          </a:solidFill>
          <a:ln>
            <a:solidFill>
              <a:schemeClr val="tx1"/>
            </a:solidFill>
          </a:ln>
        </p:spPr>
        <p:txBody>
          <a:bodyPr wrap="square" rtlCol="0">
            <a:spAutoFit/>
          </a:bodyPr>
          <a:lstStyle/>
          <a:p>
            <a:r>
              <a:rPr lang="en-US" sz="1600" dirty="0">
                <a:latin typeface="Helvetica" panose="020B0604020202020204" pitchFamily="34" charset="0"/>
                <a:cs typeface="Helvetica" panose="020B0604020202020204" pitchFamily="34" charset="0"/>
              </a:rPr>
              <a:t>microwave link</a:t>
            </a:r>
          </a:p>
        </p:txBody>
      </p:sp>
      <p:pic>
        <p:nvPicPr>
          <p:cNvPr id="6" name="Picture 5">
            <a:extLst>
              <a:ext uri="{FF2B5EF4-FFF2-40B4-BE49-F238E27FC236}">
                <a16:creationId xmlns:a16="http://schemas.microsoft.com/office/drawing/2014/main" id="{C76BBF06-3B02-157E-57B1-268CE9A607C7}"/>
              </a:ext>
            </a:extLst>
          </p:cNvPr>
          <p:cNvPicPr>
            <a:picLocks noChangeAspect="1"/>
          </p:cNvPicPr>
          <p:nvPr/>
        </p:nvPicPr>
        <p:blipFill>
          <a:blip r:embed="rId9"/>
          <a:stretch>
            <a:fillRect/>
          </a:stretch>
        </p:blipFill>
        <p:spPr>
          <a:xfrm>
            <a:off x="9235678" y="3796118"/>
            <a:ext cx="1702863" cy="1702863"/>
          </a:xfrm>
          <a:prstGeom prst="rect">
            <a:avLst/>
          </a:prstGeom>
        </p:spPr>
      </p:pic>
      <p:sp>
        <p:nvSpPr>
          <p:cNvPr id="8" name="TextBox 7">
            <a:extLst>
              <a:ext uri="{FF2B5EF4-FFF2-40B4-BE49-F238E27FC236}">
                <a16:creationId xmlns:a16="http://schemas.microsoft.com/office/drawing/2014/main" id="{3A0C6972-4F51-E3CC-442C-467CE05F171F}"/>
              </a:ext>
            </a:extLst>
          </p:cNvPr>
          <p:cNvSpPr txBox="1"/>
          <p:nvPr/>
        </p:nvSpPr>
        <p:spPr>
          <a:xfrm>
            <a:off x="9188637" y="5476820"/>
            <a:ext cx="3099234" cy="738664"/>
          </a:xfrm>
          <a:prstGeom prst="rect">
            <a:avLst/>
          </a:prstGeom>
          <a:noFill/>
        </p:spPr>
        <p:txBody>
          <a:bodyPr wrap="square">
            <a:spAutoFit/>
          </a:bodyPr>
          <a:lstStyle/>
          <a:p>
            <a:r>
              <a:rPr lang="en-US" sz="1400" kern="800" dirty="0">
                <a:effectLst/>
                <a:latin typeface="Times New Roman" panose="02020603050405020304" pitchFamily="18" charset="0"/>
                <a:ea typeface="Times New Roman" panose="02020603050405020304" pitchFamily="18" charset="0"/>
              </a:rPr>
              <a:t>M. Blaskiewicz, J.M. Brennan, K. Mernick, “Three-dimensional stochastic cooling in [RHIC]”, </a:t>
            </a:r>
            <a:r>
              <a:rPr lang="en-US" sz="1400" i="1" kern="800" dirty="0">
                <a:effectLst/>
                <a:latin typeface="Times New Roman" panose="02020603050405020304" pitchFamily="18" charset="0"/>
                <a:ea typeface="Times New Roman" panose="02020603050405020304" pitchFamily="18" charset="0"/>
              </a:rPr>
              <a:t>PRL</a:t>
            </a:r>
            <a:r>
              <a:rPr lang="en-US" sz="1400" kern="800" dirty="0">
                <a:effectLst/>
                <a:latin typeface="Times New Roman" panose="02020603050405020304" pitchFamily="18" charset="0"/>
                <a:ea typeface="Times New Roman" panose="02020603050405020304" pitchFamily="18" charset="0"/>
              </a:rPr>
              <a:t> (2010)</a:t>
            </a:r>
          </a:p>
        </p:txBody>
      </p:sp>
      <p:cxnSp>
        <p:nvCxnSpPr>
          <p:cNvPr id="10" name="Straight Connector 9">
            <a:extLst>
              <a:ext uri="{FF2B5EF4-FFF2-40B4-BE49-F238E27FC236}">
                <a16:creationId xmlns:a16="http://schemas.microsoft.com/office/drawing/2014/main" id="{CC4264D0-70F9-58EB-67E2-C483438F8A04}"/>
              </a:ext>
            </a:extLst>
          </p:cNvPr>
          <p:cNvCxnSpPr>
            <a:cxnSpLocks/>
          </p:cNvCxnSpPr>
          <p:nvPr/>
        </p:nvCxnSpPr>
        <p:spPr>
          <a:xfrm>
            <a:off x="6819900" y="733132"/>
            <a:ext cx="0" cy="253079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967E4715-D26B-5858-4475-7427A6A039D5}"/>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pic>
        <p:nvPicPr>
          <p:cNvPr id="12" name="Picture 11">
            <a:extLst>
              <a:ext uri="{FF2B5EF4-FFF2-40B4-BE49-F238E27FC236}">
                <a16:creationId xmlns:a16="http://schemas.microsoft.com/office/drawing/2014/main" id="{03F89CC4-BA63-7514-333C-CA354F59F61E}"/>
              </a:ext>
            </a:extLst>
          </p:cNvPr>
          <p:cNvPicPr>
            <a:picLocks noChangeAspect="1"/>
          </p:cNvPicPr>
          <p:nvPr/>
        </p:nvPicPr>
        <p:blipFill>
          <a:blip r:embed="rId4"/>
          <a:stretch>
            <a:fillRect/>
          </a:stretch>
        </p:blipFill>
        <p:spPr>
          <a:xfrm>
            <a:off x="7552067" y="3758502"/>
            <a:ext cx="1531129" cy="1183867"/>
          </a:xfrm>
          <a:prstGeom prst="rect">
            <a:avLst/>
          </a:prstGeom>
          <a:ln w="19050">
            <a:solidFill>
              <a:schemeClr val="tx1"/>
            </a:solidFill>
          </a:ln>
        </p:spPr>
      </p:pic>
      <p:pic>
        <p:nvPicPr>
          <p:cNvPr id="13" name="Picture 12">
            <a:extLst>
              <a:ext uri="{FF2B5EF4-FFF2-40B4-BE49-F238E27FC236}">
                <a16:creationId xmlns:a16="http://schemas.microsoft.com/office/drawing/2014/main" id="{03B87D65-311E-8AB9-D4FB-78C240AB768D}"/>
              </a:ext>
            </a:extLst>
          </p:cNvPr>
          <p:cNvPicPr>
            <a:picLocks noChangeAspect="1"/>
          </p:cNvPicPr>
          <p:nvPr/>
        </p:nvPicPr>
        <p:blipFill>
          <a:blip r:embed="rId5"/>
          <a:stretch>
            <a:fillRect/>
          </a:stretch>
        </p:blipFill>
        <p:spPr>
          <a:xfrm>
            <a:off x="7552067" y="4970289"/>
            <a:ext cx="1531129" cy="1182465"/>
          </a:xfrm>
          <a:prstGeom prst="rect">
            <a:avLst/>
          </a:prstGeom>
          <a:ln w="19050">
            <a:solidFill>
              <a:schemeClr val="tx1"/>
            </a:solidFill>
          </a:ln>
        </p:spPr>
      </p:pic>
      <p:pic>
        <p:nvPicPr>
          <p:cNvPr id="15" name="Picture 14">
            <a:extLst>
              <a:ext uri="{FF2B5EF4-FFF2-40B4-BE49-F238E27FC236}">
                <a16:creationId xmlns:a16="http://schemas.microsoft.com/office/drawing/2014/main" id="{EF84E6BC-C134-C861-D45D-9ED3565C1D95}"/>
              </a:ext>
            </a:extLst>
          </p:cNvPr>
          <p:cNvPicPr>
            <a:picLocks noChangeAspect="1"/>
          </p:cNvPicPr>
          <p:nvPr/>
        </p:nvPicPr>
        <p:blipFill>
          <a:blip r:embed="rId6"/>
          <a:stretch>
            <a:fillRect/>
          </a:stretch>
        </p:blipFill>
        <p:spPr>
          <a:xfrm>
            <a:off x="3774196" y="3758502"/>
            <a:ext cx="3636320" cy="2367734"/>
          </a:xfrm>
          <a:prstGeom prst="rect">
            <a:avLst/>
          </a:prstGeom>
          <a:ln w="19050">
            <a:solidFill>
              <a:schemeClr val="tx1"/>
            </a:solidFill>
          </a:ln>
        </p:spPr>
      </p:pic>
      <p:pic>
        <p:nvPicPr>
          <p:cNvPr id="16" name="Picture 15" descr="2010 RHIC transverse pick-up.JPG">
            <a:extLst>
              <a:ext uri="{FF2B5EF4-FFF2-40B4-BE49-F238E27FC236}">
                <a16:creationId xmlns:a16="http://schemas.microsoft.com/office/drawing/2014/main" id="{0F7C2A0C-934A-A836-3B47-658C87EA503B}"/>
              </a:ext>
            </a:extLst>
          </p:cNvPr>
          <p:cNvPicPr>
            <a:picLocks noChangeAspect="1"/>
          </p:cNvPicPr>
          <p:nvPr/>
        </p:nvPicPr>
        <p:blipFill>
          <a:blip r:embed="rId8" cstate="print"/>
          <a:stretch>
            <a:fillRect/>
          </a:stretch>
        </p:blipFill>
        <p:spPr>
          <a:xfrm>
            <a:off x="451454" y="3765090"/>
            <a:ext cx="3193446" cy="2332021"/>
          </a:xfrm>
          <a:prstGeom prst="rect">
            <a:avLst/>
          </a:prstGeom>
          <a:ln w="19050">
            <a:solidFill>
              <a:schemeClr val="tx1"/>
            </a:solidFill>
          </a:ln>
        </p:spPr>
      </p:pic>
      <p:pic>
        <p:nvPicPr>
          <p:cNvPr id="17" name="Picture 16">
            <a:extLst>
              <a:ext uri="{FF2B5EF4-FFF2-40B4-BE49-F238E27FC236}">
                <a16:creationId xmlns:a16="http://schemas.microsoft.com/office/drawing/2014/main" id="{C9E6AC54-4813-3B02-07D4-B80FC2C017EE}"/>
              </a:ext>
            </a:extLst>
          </p:cNvPr>
          <p:cNvPicPr>
            <a:picLocks noChangeAspect="1"/>
          </p:cNvPicPr>
          <p:nvPr/>
        </p:nvPicPr>
        <p:blipFill>
          <a:blip r:embed="rId9"/>
          <a:stretch>
            <a:fillRect/>
          </a:stretch>
        </p:blipFill>
        <p:spPr>
          <a:xfrm>
            <a:off x="9224747" y="3757630"/>
            <a:ext cx="1702863" cy="1702863"/>
          </a:xfrm>
          <a:prstGeom prst="rect">
            <a:avLst/>
          </a:prstGeom>
          <a:ln w="19050">
            <a:solidFill>
              <a:schemeClr val="tx1"/>
            </a:solidFill>
          </a:ln>
        </p:spPr>
      </p:pic>
      <p:sp>
        <p:nvSpPr>
          <p:cNvPr id="9" name="TextBox 8">
            <a:extLst>
              <a:ext uri="{FF2B5EF4-FFF2-40B4-BE49-F238E27FC236}">
                <a16:creationId xmlns:a16="http://schemas.microsoft.com/office/drawing/2014/main" id="{C158BA4D-E96A-5DFD-2651-1459AFF15369}"/>
              </a:ext>
            </a:extLst>
          </p:cNvPr>
          <p:cNvSpPr txBox="1"/>
          <p:nvPr/>
        </p:nvSpPr>
        <p:spPr>
          <a:xfrm>
            <a:off x="514202" y="3849730"/>
            <a:ext cx="941312"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pickups</a:t>
            </a:r>
          </a:p>
        </p:txBody>
      </p:sp>
      <p:sp>
        <p:nvSpPr>
          <p:cNvPr id="21" name="TextBox 20">
            <a:extLst>
              <a:ext uri="{FF2B5EF4-FFF2-40B4-BE49-F238E27FC236}">
                <a16:creationId xmlns:a16="http://schemas.microsoft.com/office/drawing/2014/main" id="{C4A10034-60C3-B893-CF58-AA709DC9AAC4}"/>
              </a:ext>
            </a:extLst>
          </p:cNvPr>
          <p:cNvSpPr txBox="1"/>
          <p:nvPr/>
        </p:nvSpPr>
        <p:spPr>
          <a:xfrm>
            <a:off x="3845230" y="3816934"/>
            <a:ext cx="82020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kickers</a:t>
            </a:r>
          </a:p>
        </p:txBody>
      </p:sp>
    </p:spTree>
    <p:extLst>
      <p:ext uri="{BB962C8B-B14F-4D97-AF65-F5344CB8AC3E}">
        <p14:creationId xmlns:p14="http://schemas.microsoft.com/office/powerpoint/2010/main" val="10088275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C8DD2BC-A938-8A60-F790-795E502A2004}"/>
              </a:ext>
            </a:extLst>
          </p:cNvPr>
          <p:cNvSpPr>
            <a:spLocks noGrp="1"/>
          </p:cNvSpPr>
          <p:nvPr>
            <p:ph type="sldNum" sz="quarter" idx="4"/>
          </p:nvPr>
        </p:nvSpPr>
        <p:spPr/>
        <p:txBody>
          <a:bodyPr/>
          <a:lstStyle/>
          <a:p>
            <a:fld id="{933A556B-7C63-244D-9B7C-B0EA8042B330}" type="slidenum">
              <a:rPr lang="en-US" smtClean="0"/>
              <a:pPr/>
              <a:t>8</a:t>
            </a:fld>
            <a:endParaRPr lang="en-US" sz="1000"/>
          </a:p>
        </p:txBody>
      </p:sp>
      <p:pic>
        <p:nvPicPr>
          <p:cNvPr id="3" name="Picture 2">
            <a:extLst>
              <a:ext uri="{FF2B5EF4-FFF2-40B4-BE49-F238E27FC236}">
                <a16:creationId xmlns:a16="http://schemas.microsoft.com/office/drawing/2014/main" id="{B8359DAA-779D-6B5E-7AD7-28922645F846}"/>
              </a:ext>
            </a:extLst>
          </p:cNvPr>
          <p:cNvPicPr>
            <a:picLocks noChangeAspect="1"/>
          </p:cNvPicPr>
          <p:nvPr/>
        </p:nvPicPr>
        <p:blipFill>
          <a:blip r:embed="rId3"/>
          <a:stretch>
            <a:fillRect/>
          </a:stretch>
        </p:blipFill>
        <p:spPr>
          <a:xfrm>
            <a:off x="6878876" y="3605897"/>
            <a:ext cx="3371168" cy="2281325"/>
          </a:xfrm>
          <a:prstGeom prst="rect">
            <a:avLst/>
          </a:prstGeom>
        </p:spPr>
      </p:pic>
      <p:pic>
        <p:nvPicPr>
          <p:cNvPr id="5" name="Picture 4">
            <a:extLst>
              <a:ext uri="{FF2B5EF4-FFF2-40B4-BE49-F238E27FC236}">
                <a16:creationId xmlns:a16="http://schemas.microsoft.com/office/drawing/2014/main" id="{F65874B6-4974-E6CE-64F4-50A74EF238E7}"/>
              </a:ext>
            </a:extLst>
          </p:cNvPr>
          <p:cNvPicPr>
            <a:picLocks noChangeAspect="1"/>
          </p:cNvPicPr>
          <p:nvPr/>
        </p:nvPicPr>
        <p:blipFill>
          <a:blip r:embed="rId4"/>
          <a:stretch>
            <a:fillRect/>
          </a:stretch>
        </p:blipFill>
        <p:spPr>
          <a:xfrm>
            <a:off x="6785895" y="348148"/>
            <a:ext cx="3542490" cy="2719388"/>
          </a:xfrm>
          <a:prstGeom prst="rect">
            <a:avLst/>
          </a:prstGeom>
        </p:spPr>
      </p:pic>
      <p:pic>
        <p:nvPicPr>
          <p:cNvPr id="7" name="Picture 6">
            <a:extLst>
              <a:ext uri="{FF2B5EF4-FFF2-40B4-BE49-F238E27FC236}">
                <a16:creationId xmlns:a16="http://schemas.microsoft.com/office/drawing/2014/main" id="{C7C3A2C4-E56F-F82F-9873-5ADDDB5F911F}"/>
              </a:ext>
            </a:extLst>
          </p:cNvPr>
          <p:cNvPicPr>
            <a:picLocks noChangeAspect="1"/>
          </p:cNvPicPr>
          <p:nvPr/>
        </p:nvPicPr>
        <p:blipFill>
          <a:blip r:embed="rId5"/>
          <a:stretch>
            <a:fillRect/>
          </a:stretch>
        </p:blipFill>
        <p:spPr>
          <a:xfrm>
            <a:off x="2845187" y="348148"/>
            <a:ext cx="3542490" cy="2719388"/>
          </a:xfrm>
          <a:prstGeom prst="rect">
            <a:avLst/>
          </a:prstGeom>
        </p:spPr>
      </p:pic>
      <p:sp>
        <p:nvSpPr>
          <p:cNvPr id="9" name="TextBox 8">
            <a:extLst>
              <a:ext uri="{FF2B5EF4-FFF2-40B4-BE49-F238E27FC236}">
                <a16:creationId xmlns:a16="http://schemas.microsoft.com/office/drawing/2014/main" id="{3231407B-FCDF-5879-CFCB-3E089BE3EA38}"/>
              </a:ext>
            </a:extLst>
          </p:cNvPr>
          <p:cNvSpPr txBox="1"/>
          <p:nvPr/>
        </p:nvSpPr>
        <p:spPr>
          <a:xfrm>
            <a:off x="269017" y="4399559"/>
            <a:ext cx="1902701" cy="1384995"/>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Y. Luo et al., “Burn-off dominated uranium and asymmetric copper-gold operation in RHIC”, PAC (</a:t>
            </a:r>
            <a:r>
              <a:rPr lang="en-US" sz="1400" kern="800">
                <a:effectLst/>
                <a:latin typeface="Helvetica" panose="020B0604020202020204" pitchFamily="34" charset="0"/>
                <a:ea typeface="Times New Roman" panose="02020603050405020304" pitchFamily="18" charset="0"/>
                <a:cs typeface="Helvetica" panose="020B0604020202020204" pitchFamily="34" charset="0"/>
              </a:rPr>
              <a:t>2</a:t>
            </a:r>
            <a:r>
              <a:rPr lang="en-US" sz="1400" kern="800">
                <a:latin typeface="Helvetica" panose="020B0604020202020204" pitchFamily="34" charset="0"/>
                <a:ea typeface="Times New Roman" panose="02020603050405020304" pitchFamily="18" charset="0"/>
                <a:cs typeface="Helvetica" panose="020B0604020202020204" pitchFamily="34" charset="0"/>
              </a:rPr>
              <a:t>01</a:t>
            </a:r>
            <a:r>
              <a:rPr lang="en-US" sz="1400" kern="800">
                <a:effectLst/>
                <a:latin typeface="Helvetica" panose="020B0604020202020204" pitchFamily="34" charset="0"/>
                <a:ea typeface="Times New Roman" panose="02020603050405020304" pitchFamily="18" charset="0"/>
                <a:cs typeface="Helvetica" panose="020B0604020202020204" pitchFamily="34" charset="0"/>
              </a:rPr>
              <a:t>3</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a:t>
            </a:r>
          </a:p>
        </p:txBody>
      </p:sp>
      <p:sp>
        <p:nvSpPr>
          <p:cNvPr id="10" name="TextBox 9">
            <a:extLst>
              <a:ext uri="{FF2B5EF4-FFF2-40B4-BE49-F238E27FC236}">
                <a16:creationId xmlns:a16="http://schemas.microsoft.com/office/drawing/2014/main" id="{1C87C8BA-5217-ED30-1DD6-CBE8ECCD804F}"/>
              </a:ext>
            </a:extLst>
          </p:cNvPr>
          <p:cNvSpPr txBox="1"/>
          <p:nvPr/>
        </p:nvSpPr>
        <p:spPr>
          <a:xfrm>
            <a:off x="3162189" y="58325"/>
            <a:ext cx="3112521"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simulations, 100 GeV/n Au</a:t>
            </a:r>
          </a:p>
        </p:txBody>
      </p:sp>
      <p:sp>
        <p:nvSpPr>
          <p:cNvPr id="11" name="TextBox 10">
            <a:extLst>
              <a:ext uri="{FF2B5EF4-FFF2-40B4-BE49-F238E27FC236}">
                <a16:creationId xmlns:a16="http://schemas.microsoft.com/office/drawing/2014/main" id="{1980B82B-558F-7893-E0EC-C199ECB3F3A5}"/>
              </a:ext>
            </a:extLst>
          </p:cNvPr>
          <p:cNvSpPr txBox="1"/>
          <p:nvPr/>
        </p:nvSpPr>
        <p:spPr>
          <a:xfrm>
            <a:off x="7147699" y="29097"/>
            <a:ext cx="3582618" cy="369332"/>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measurements, 100 GeV/n Au</a:t>
            </a:r>
          </a:p>
        </p:txBody>
      </p:sp>
      <p:sp>
        <p:nvSpPr>
          <p:cNvPr id="12" name="TextBox 11">
            <a:extLst>
              <a:ext uri="{FF2B5EF4-FFF2-40B4-BE49-F238E27FC236}">
                <a16:creationId xmlns:a16="http://schemas.microsoft.com/office/drawing/2014/main" id="{1B3C8929-3308-1165-F397-2BC8B05DBC58}"/>
              </a:ext>
            </a:extLst>
          </p:cNvPr>
          <p:cNvSpPr txBox="1"/>
          <p:nvPr/>
        </p:nvSpPr>
        <p:spPr>
          <a:xfrm>
            <a:off x="279045" y="140458"/>
            <a:ext cx="2513450" cy="923330"/>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First proof-of-principle with longitudinal stochastic cooling </a:t>
            </a:r>
          </a:p>
        </p:txBody>
      </p:sp>
      <p:sp>
        <p:nvSpPr>
          <p:cNvPr id="13" name="TextBox 12">
            <a:extLst>
              <a:ext uri="{FF2B5EF4-FFF2-40B4-BE49-F238E27FC236}">
                <a16:creationId xmlns:a16="http://schemas.microsoft.com/office/drawing/2014/main" id="{2F4C466C-0F32-6128-1E3C-971EA92E3B05}"/>
              </a:ext>
            </a:extLst>
          </p:cNvPr>
          <p:cNvSpPr txBox="1"/>
          <p:nvPr/>
        </p:nvSpPr>
        <p:spPr>
          <a:xfrm>
            <a:off x="273883" y="3271938"/>
            <a:ext cx="2513450"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Full 3D bunched-beam stochastic cooling </a:t>
            </a:r>
          </a:p>
        </p:txBody>
      </p:sp>
      <p:pic>
        <p:nvPicPr>
          <p:cNvPr id="15" name="Picture 14">
            <a:extLst>
              <a:ext uri="{FF2B5EF4-FFF2-40B4-BE49-F238E27FC236}">
                <a16:creationId xmlns:a16="http://schemas.microsoft.com/office/drawing/2014/main" id="{972A8A5E-3A54-B4B6-20E8-DA3ED147DA76}"/>
              </a:ext>
            </a:extLst>
          </p:cNvPr>
          <p:cNvPicPr>
            <a:picLocks noChangeAspect="1"/>
          </p:cNvPicPr>
          <p:nvPr/>
        </p:nvPicPr>
        <p:blipFill>
          <a:blip r:embed="rId6"/>
          <a:stretch>
            <a:fillRect/>
          </a:stretch>
        </p:blipFill>
        <p:spPr>
          <a:xfrm>
            <a:off x="2953385" y="3605897"/>
            <a:ext cx="3461701" cy="2267146"/>
          </a:xfrm>
          <a:prstGeom prst="rect">
            <a:avLst/>
          </a:prstGeom>
        </p:spPr>
      </p:pic>
      <p:sp>
        <p:nvSpPr>
          <p:cNvPr id="16" name="TextBox 15">
            <a:extLst>
              <a:ext uri="{FF2B5EF4-FFF2-40B4-BE49-F238E27FC236}">
                <a16:creationId xmlns:a16="http://schemas.microsoft.com/office/drawing/2014/main" id="{C9C95543-C448-5849-115B-DF55AFA767CA}"/>
              </a:ext>
            </a:extLst>
          </p:cNvPr>
          <p:cNvSpPr txBox="1"/>
          <p:nvPr/>
        </p:nvSpPr>
        <p:spPr>
          <a:xfrm>
            <a:off x="3212125" y="3277391"/>
            <a:ext cx="1768510" cy="338554"/>
          </a:xfrm>
          <a:prstGeom prst="rect">
            <a:avLst/>
          </a:prstGeom>
          <a:solidFill>
            <a:schemeClr val="bg1"/>
          </a:solidFill>
          <a:ln>
            <a:noFill/>
          </a:ln>
        </p:spPr>
        <p:txBody>
          <a:bodyPr wrap="square" rtlCol="0">
            <a:spAutoFit/>
          </a:bodyPr>
          <a:lstStyle/>
          <a:p>
            <a:r>
              <a:rPr lang="en-US" sz="1600" dirty="0">
                <a:latin typeface="Helvetica" panose="020B0604020202020204" pitchFamily="34" charset="0"/>
                <a:cs typeface="Helvetica" panose="020B0604020202020204" pitchFamily="34" charset="0"/>
              </a:rPr>
              <a:t>100 GeV/n U+U</a:t>
            </a:r>
          </a:p>
        </p:txBody>
      </p:sp>
      <p:sp>
        <p:nvSpPr>
          <p:cNvPr id="17" name="TextBox 16">
            <a:extLst>
              <a:ext uri="{FF2B5EF4-FFF2-40B4-BE49-F238E27FC236}">
                <a16:creationId xmlns:a16="http://schemas.microsoft.com/office/drawing/2014/main" id="{0FE5590A-9284-4C13-55D0-B9FC0588717F}"/>
              </a:ext>
            </a:extLst>
          </p:cNvPr>
          <p:cNvSpPr txBox="1"/>
          <p:nvPr/>
        </p:nvSpPr>
        <p:spPr>
          <a:xfrm>
            <a:off x="7197240" y="3291551"/>
            <a:ext cx="2061587" cy="338554"/>
          </a:xfrm>
          <a:prstGeom prst="rect">
            <a:avLst/>
          </a:prstGeom>
          <a:solidFill>
            <a:schemeClr val="bg1"/>
          </a:solidFill>
          <a:ln>
            <a:noFill/>
          </a:ln>
        </p:spPr>
        <p:txBody>
          <a:bodyPr wrap="square" rtlCol="0">
            <a:spAutoFit/>
          </a:bodyPr>
          <a:lstStyle/>
          <a:p>
            <a:r>
              <a:rPr lang="en-US" sz="1600" dirty="0">
                <a:latin typeface="Helvetica" panose="020B0604020202020204" pitchFamily="34" charset="0"/>
                <a:cs typeface="Helvetica" panose="020B0604020202020204" pitchFamily="34" charset="0"/>
              </a:rPr>
              <a:t>100 GeV/n </a:t>
            </a:r>
            <a:r>
              <a:rPr lang="en-US" sz="1600" dirty="0" err="1">
                <a:latin typeface="Helvetica" panose="020B0604020202020204" pitchFamily="34" charset="0"/>
                <a:cs typeface="Helvetica" panose="020B0604020202020204" pitchFamily="34" charset="0"/>
              </a:rPr>
              <a:t>Au+Au</a:t>
            </a:r>
            <a:endParaRPr lang="en-US" sz="1600" dirty="0">
              <a:latin typeface="Helvetica" panose="020B0604020202020204" pitchFamily="34" charset="0"/>
              <a:cs typeface="Helvetica" panose="020B0604020202020204" pitchFamily="34" charset="0"/>
            </a:endParaRPr>
          </a:p>
        </p:txBody>
      </p:sp>
      <p:sp>
        <p:nvSpPr>
          <p:cNvPr id="4" name="TextBox 3">
            <a:extLst>
              <a:ext uri="{FF2B5EF4-FFF2-40B4-BE49-F238E27FC236}">
                <a16:creationId xmlns:a16="http://schemas.microsoft.com/office/drawing/2014/main" id="{CF11C9BA-B7AB-A592-0CDA-58CDEF124812}"/>
              </a:ext>
            </a:extLst>
          </p:cNvPr>
          <p:cNvSpPr txBox="1"/>
          <p:nvPr/>
        </p:nvSpPr>
        <p:spPr>
          <a:xfrm>
            <a:off x="3483786" y="6144206"/>
            <a:ext cx="6499328" cy="369332"/>
          </a:xfrm>
          <a:prstGeom prst="rect">
            <a:avLst/>
          </a:prstGeom>
          <a:noFill/>
          <a:ln>
            <a:solidFill>
              <a:schemeClr val="tx1"/>
            </a:solidFill>
          </a:ln>
        </p:spPr>
        <p:txBody>
          <a:bodyPr wrap="square" rtlCol="0">
            <a:spAutoFit/>
          </a:bodyPr>
          <a:lstStyle/>
          <a:p>
            <a:r>
              <a:rPr lang="en-US" dirty="0">
                <a:latin typeface="Helvetica" panose="020B0604020202020204" pitchFamily="34" charset="0"/>
                <a:cs typeface="Helvetica" panose="020B0604020202020204" pitchFamily="34" charset="0"/>
              </a:rPr>
              <a:t>Full-energy </a:t>
            </a:r>
            <a:r>
              <a:rPr lang="en-US" dirty="0" err="1">
                <a:latin typeface="Helvetica" panose="020B0604020202020204" pitchFamily="34" charset="0"/>
                <a:cs typeface="Helvetica" panose="020B0604020202020204" pitchFamily="34" charset="0"/>
              </a:rPr>
              <a:t>Au+Au</a:t>
            </a:r>
            <a:r>
              <a:rPr lang="en-US" dirty="0">
                <a:latin typeface="Helvetica" panose="020B0604020202020204" pitchFamily="34" charset="0"/>
                <a:cs typeface="Helvetica" panose="020B0604020202020204" pitchFamily="34" charset="0"/>
              </a:rPr>
              <a:t> average luminosity almost 50 times design</a:t>
            </a:r>
          </a:p>
        </p:txBody>
      </p:sp>
      <p:sp>
        <p:nvSpPr>
          <p:cNvPr id="6" name="TextBox 5">
            <a:extLst>
              <a:ext uri="{FF2B5EF4-FFF2-40B4-BE49-F238E27FC236}">
                <a16:creationId xmlns:a16="http://schemas.microsoft.com/office/drawing/2014/main" id="{01415EFD-E001-600D-C8B9-1F1CF35C4597}"/>
              </a:ext>
            </a:extLst>
          </p:cNvPr>
          <p:cNvSpPr txBox="1"/>
          <p:nvPr/>
        </p:nvSpPr>
        <p:spPr>
          <a:xfrm rot="16200000">
            <a:off x="2121459" y="757592"/>
            <a:ext cx="1426215"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current [A</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8" name="TextBox 7">
            <a:extLst>
              <a:ext uri="{FF2B5EF4-FFF2-40B4-BE49-F238E27FC236}">
                <a16:creationId xmlns:a16="http://schemas.microsoft.com/office/drawing/2014/main" id="{EEA86517-EA1F-6FDE-67C8-7EB7BB144430}"/>
              </a:ext>
            </a:extLst>
          </p:cNvPr>
          <p:cNvSpPr txBox="1"/>
          <p:nvPr/>
        </p:nvSpPr>
        <p:spPr>
          <a:xfrm>
            <a:off x="4369892" y="2872894"/>
            <a:ext cx="1426215"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time [ns</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4" name="TextBox 13">
            <a:extLst>
              <a:ext uri="{FF2B5EF4-FFF2-40B4-BE49-F238E27FC236}">
                <a16:creationId xmlns:a16="http://schemas.microsoft.com/office/drawing/2014/main" id="{C41523D1-10F3-D9F0-E85C-EC511A754060}"/>
              </a:ext>
            </a:extLst>
          </p:cNvPr>
          <p:cNvSpPr txBox="1"/>
          <p:nvPr/>
        </p:nvSpPr>
        <p:spPr>
          <a:xfrm rot="16200000">
            <a:off x="1520747" y="4153815"/>
            <a:ext cx="2820003"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luminosity  [10</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26 </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cm</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s</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-1</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19" name="TextBox 18">
            <a:extLst>
              <a:ext uri="{FF2B5EF4-FFF2-40B4-BE49-F238E27FC236}">
                <a16:creationId xmlns:a16="http://schemas.microsoft.com/office/drawing/2014/main" id="{3C66CD44-6D5E-C42E-3C59-B498100A776F}"/>
              </a:ext>
            </a:extLst>
          </p:cNvPr>
          <p:cNvSpPr txBox="1"/>
          <p:nvPr/>
        </p:nvSpPr>
        <p:spPr>
          <a:xfrm>
            <a:off x="4419952" y="5761372"/>
            <a:ext cx="1426215" cy="338554"/>
          </a:xfrm>
          <a:prstGeom prst="rect">
            <a:avLst/>
          </a:prstGeom>
          <a:solidFill>
            <a:schemeClr val="bg1"/>
          </a:solidFill>
        </p:spPr>
        <p:txBody>
          <a:bodyPr wrap="square">
            <a:spAutoFit/>
          </a:bodyPr>
          <a:lstStyle/>
          <a:p>
            <a:r>
              <a:rPr lang="en-US" sz="1600" kern="800" dirty="0">
                <a:effectLst/>
                <a:latin typeface="Times New Roman" panose="02020603050405020304" pitchFamily="18" charset="0"/>
                <a:ea typeface="Times New Roman" panose="02020603050405020304" pitchFamily="18" charset="0"/>
              </a:rPr>
              <a:t>time [h</a:t>
            </a:r>
            <a:r>
              <a:rPr lang="en-US" sz="1600" kern="800" dirty="0">
                <a:latin typeface="Times New Roman" panose="02020603050405020304" pitchFamily="18" charset="0"/>
                <a:ea typeface="Times New Roman" panose="02020603050405020304" pitchFamily="18" charset="0"/>
              </a:rPr>
              <a:t>]</a:t>
            </a:r>
            <a:endParaRPr lang="en-US" sz="1600" kern="800" dirty="0">
              <a:effectLst/>
              <a:latin typeface="Times New Roman" panose="02020603050405020304" pitchFamily="18" charset="0"/>
              <a:ea typeface="Times New Roman" panose="02020603050405020304" pitchFamily="18" charset="0"/>
            </a:endParaRPr>
          </a:p>
        </p:txBody>
      </p:sp>
      <p:sp>
        <p:nvSpPr>
          <p:cNvPr id="20" name="TextBox 19">
            <a:extLst>
              <a:ext uri="{FF2B5EF4-FFF2-40B4-BE49-F238E27FC236}">
                <a16:creationId xmlns:a16="http://schemas.microsoft.com/office/drawing/2014/main" id="{AC2AD1ED-557F-E04A-6767-17E255858CA7}"/>
              </a:ext>
            </a:extLst>
          </p:cNvPr>
          <p:cNvSpPr txBox="1"/>
          <p:nvPr/>
        </p:nvSpPr>
        <p:spPr>
          <a:xfrm rot="16200000">
            <a:off x="2268162" y="2104970"/>
            <a:ext cx="1132812"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current [A</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3" name="TextBox 22">
            <a:extLst>
              <a:ext uri="{FF2B5EF4-FFF2-40B4-BE49-F238E27FC236}">
                <a16:creationId xmlns:a16="http://schemas.microsoft.com/office/drawing/2014/main" id="{72DB90AF-77DA-0684-17BA-54D953AAEC16}"/>
              </a:ext>
            </a:extLst>
          </p:cNvPr>
          <p:cNvSpPr txBox="1"/>
          <p:nvPr/>
        </p:nvSpPr>
        <p:spPr>
          <a:xfrm>
            <a:off x="8318465" y="2837058"/>
            <a:ext cx="1426215"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time [ns</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5" name="TextBox 24">
            <a:extLst>
              <a:ext uri="{FF2B5EF4-FFF2-40B4-BE49-F238E27FC236}">
                <a16:creationId xmlns:a16="http://schemas.microsoft.com/office/drawing/2014/main" id="{1EA4564E-C0C9-0FD2-F123-01CCDF5B42B6}"/>
              </a:ext>
            </a:extLst>
          </p:cNvPr>
          <p:cNvSpPr txBox="1"/>
          <p:nvPr/>
        </p:nvSpPr>
        <p:spPr>
          <a:xfrm>
            <a:off x="8439935" y="5743605"/>
            <a:ext cx="1426215" cy="338554"/>
          </a:xfrm>
          <a:prstGeom prst="rect">
            <a:avLst/>
          </a:prstGeom>
          <a:solidFill>
            <a:schemeClr val="bg1"/>
          </a:solidFill>
        </p:spPr>
        <p:txBody>
          <a:bodyPr wrap="square">
            <a:spAutoFit/>
          </a:bodyPr>
          <a:lstStyle/>
          <a:p>
            <a:r>
              <a:rPr lang="en-US" sz="1600" kern="800" dirty="0">
                <a:effectLst/>
                <a:latin typeface="Times New Roman" panose="02020603050405020304" pitchFamily="18" charset="0"/>
                <a:ea typeface="Times New Roman" panose="02020603050405020304" pitchFamily="18" charset="0"/>
              </a:rPr>
              <a:t>time [h</a:t>
            </a:r>
            <a:r>
              <a:rPr lang="en-US" sz="1600" kern="800" dirty="0">
                <a:latin typeface="Times New Roman" panose="02020603050405020304" pitchFamily="18" charset="0"/>
                <a:ea typeface="Times New Roman" panose="02020603050405020304" pitchFamily="18" charset="0"/>
              </a:rPr>
              <a:t>]</a:t>
            </a:r>
            <a:endParaRPr lang="en-US" sz="1600" kern="800" dirty="0">
              <a:effectLst/>
              <a:latin typeface="Times New Roman" panose="02020603050405020304" pitchFamily="18" charset="0"/>
              <a:ea typeface="Times New Roman" panose="02020603050405020304" pitchFamily="18" charset="0"/>
            </a:endParaRPr>
          </a:p>
        </p:txBody>
      </p:sp>
      <p:sp>
        <p:nvSpPr>
          <p:cNvPr id="26" name="TextBox 25">
            <a:extLst>
              <a:ext uri="{FF2B5EF4-FFF2-40B4-BE49-F238E27FC236}">
                <a16:creationId xmlns:a16="http://schemas.microsoft.com/office/drawing/2014/main" id="{7FED66AE-31DB-41F3-5E0C-74A65FBCD200}"/>
              </a:ext>
            </a:extLst>
          </p:cNvPr>
          <p:cNvSpPr txBox="1"/>
          <p:nvPr/>
        </p:nvSpPr>
        <p:spPr>
          <a:xfrm>
            <a:off x="10340475" y="4462767"/>
            <a:ext cx="1902701" cy="1169551"/>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M. Blaskiewicz, J.M. Brennan, K. Mernick, “Thre</a:t>
            </a:r>
            <a:r>
              <a:rPr lang="en-US" sz="1400" kern="800" dirty="0">
                <a:latin typeface="Helvetica" panose="020B0604020202020204" pitchFamily="34" charset="0"/>
                <a:ea typeface="Times New Roman" panose="02020603050405020304" pitchFamily="18" charset="0"/>
                <a:cs typeface="Helvetica" panose="020B0604020202020204" pitchFamily="34" charset="0"/>
              </a:rPr>
              <a:t>e-dimensional stochastic cooling </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in [RHIC]”, </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PRL</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 (2010).</a:t>
            </a:r>
          </a:p>
        </p:txBody>
      </p:sp>
      <p:sp>
        <p:nvSpPr>
          <p:cNvPr id="27" name="TextBox 26">
            <a:extLst>
              <a:ext uri="{FF2B5EF4-FFF2-40B4-BE49-F238E27FC236}">
                <a16:creationId xmlns:a16="http://schemas.microsoft.com/office/drawing/2014/main" id="{4562222E-1B0B-4FD6-21B9-F04B0A465BE8}"/>
              </a:ext>
            </a:extLst>
          </p:cNvPr>
          <p:cNvSpPr txBox="1"/>
          <p:nvPr/>
        </p:nvSpPr>
        <p:spPr>
          <a:xfrm rot="16200000">
            <a:off x="5492726" y="4230282"/>
            <a:ext cx="2820003"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luminosity  [10</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26 </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cm</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-2</a:t>
            </a:r>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s</a:t>
            </a:r>
            <a:r>
              <a:rPr lang="en-US" sz="1600" kern="800" baseline="30000" dirty="0">
                <a:effectLst/>
                <a:latin typeface="Helvetica" panose="020B0604020202020204" pitchFamily="34" charset="0"/>
                <a:ea typeface="Times New Roman" panose="02020603050405020304" pitchFamily="18" charset="0"/>
                <a:cs typeface="Helvetica" panose="020B0604020202020204" pitchFamily="34" charset="0"/>
              </a:rPr>
              <a:t>-1</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8" name="TextBox 27">
            <a:extLst>
              <a:ext uri="{FF2B5EF4-FFF2-40B4-BE49-F238E27FC236}">
                <a16:creationId xmlns:a16="http://schemas.microsoft.com/office/drawing/2014/main" id="{C60B3433-A857-C352-A9EB-ED1A387700D8}"/>
              </a:ext>
            </a:extLst>
          </p:cNvPr>
          <p:cNvSpPr txBox="1"/>
          <p:nvPr/>
        </p:nvSpPr>
        <p:spPr>
          <a:xfrm rot="16200000">
            <a:off x="6112176" y="777173"/>
            <a:ext cx="1426215"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current [A</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29" name="TextBox 28">
            <a:extLst>
              <a:ext uri="{FF2B5EF4-FFF2-40B4-BE49-F238E27FC236}">
                <a16:creationId xmlns:a16="http://schemas.microsoft.com/office/drawing/2014/main" id="{C52ECE3A-0CDF-F512-EDFB-25B0301DBF44}"/>
              </a:ext>
            </a:extLst>
          </p:cNvPr>
          <p:cNvSpPr txBox="1"/>
          <p:nvPr/>
        </p:nvSpPr>
        <p:spPr>
          <a:xfrm rot="16200000">
            <a:off x="6258879" y="2124551"/>
            <a:ext cx="1132812" cy="338554"/>
          </a:xfrm>
          <a:prstGeom prst="rect">
            <a:avLst/>
          </a:prstGeom>
          <a:solidFill>
            <a:schemeClr val="bg1"/>
          </a:solidFill>
        </p:spPr>
        <p:txBody>
          <a:bodyPr wrap="square">
            <a:spAutoFit/>
          </a:bodyPr>
          <a:lstStyle/>
          <a:p>
            <a:r>
              <a:rPr lang="en-US" sz="1600" kern="800" dirty="0">
                <a:effectLst/>
                <a:latin typeface="Helvetica" panose="020B0604020202020204" pitchFamily="34" charset="0"/>
                <a:ea typeface="Times New Roman" panose="02020603050405020304" pitchFamily="18" charset="0"/>
                <a:cs typeface="Helvetica" panose="020B0604020202020204" pitchFamily="34" charset="0"/>
              </a:rPr>
              <a:t>current [A</a:t>
            </a:r>
            <a:r>
              <a:rPr lang="en-US" sz="1600" kern="800" dirty="0">
                <a:latin typeface="Helvetica" panose="020B0604020202020204" pitchFamily="34" charset="0"/>
                <a:ea typeface="Times New Roman" panose="02020603050405020304" pitchFamily="18" charset="0"/>
                <a:cs typeface="Helvetica" panose="020B0604020202020204" pitchFamily="34" charset="0"/>
              </a:rPr>
              <a:t>]</a:t>
            </a:r>
            <a:endParaRPr lang="en-US" sz="1600" kern="800" dirty="0">
              <a:effectLst/>
              <a:latin typeface="Helvetica" panose="020B0604020202020204" pitchFamily="34" charset="0"/>
              <a:ea typeface="Times New Roman" panose="02020603050405020304" pitchFamily="18" charset="0"/>
              <a:cs typeface="Helvetica" panose="020B0604020202020204" pitchFamily="34" charset="0"/>
            </a:endParaRPr>
          </a:p>
        </p:txBody>
      </p:sp>
      <p:sp>
        <p:nvSpPr>
          <p:cNvPr id="32" name="TextBox 31">
            <a:extLst>
              <a:ext uri="{FF2B5EF4-FFF2-40B4-BE49-F238E27FC236}">
                <a16:creationId xmlns:a16="http://schemas.microsoft.com/office/drawing/2014/main" id="{4430E173-5375-7AAE-7F31-1FB83B59F94B}"/>
              </a:ext>
            </a:extLst>
          </p:cNvPr>
          <p:cNvSpPr txBox="1"/>
          <p:nvPr/>
        </p:nvSpPr>
        <p:spPr>
          <a:xfrm>
            <a:off x="10380830" y="1689470"/>
            <a:ext cx="1902701" cy="1169551"/>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M. Blaskiewicz, J.M. Brennan, F. Severino, “Operational stochastic cooling in [RHIC]”, </a:t>
            </a:r>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PRL</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 (2008).</a:t>
            </a:r>
          </a:p>
        </p:txBody>
      </p:sp>
      <p:sp>
        <p:nvSpPr>
          <p:cNvPr id="18" name="TextBox 17">
            <a:extLst>
              <a:ext uri="{FF2B5EF4-FFF2-40B4-BE49-F238E27FC236}">
                <a16:creationId xmlns:a16="http://schemas.microsoft.com/office/drawing/2014/main" id="{3B25E53C-2E15-F281-1760-577373B9C339}"/>
              </a:ext>
            </a:extLst>
          </p:cNvPr>
          <p:cNvSpPr txBox="1"/>
          <p:nvPr/>
        </p:nvSpPr>
        <p:spPr>
          <a:xfrm>
            <a:off x="7323324" y="1934512"/>
            <a:ext cx="731290" cy="338554"/>
          </a:xfrm>
          <a:prstGeom prst="rect">
            <a:avLst/>
          </a:prstGeom>
          <a:solidFill>
            <a:schemeClr val="bg1"/>
          </a:solidFill>
          <a:ln>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w/ SC</a:t>
            </a:r>
          </a:p>
        </p:txBody>
      </p:sp>
      <p:sp>
        <p:nvSpPr>
          <p:cNvPr id="21" name="TextBox 20">
            <a:extLst>
              <a:ext uri="{FF2B5EF4-FFF2-40B4-BE49-F238E27FC236}">
                <a16:creationId xmlns:a16="http://schemas.microsoft.com/office/drawing/2014/main" id="{38FD837B-9F3A-3FBA-4528-571ACB214370}"/>
              </a:ext>
            </a:extLst>
          </p:cNvPr>
          <p:cNvSpPr txBox="1"/>
          <p:nvPr/>
        </p:nvSpPr>
        <p:spPr>
          <a:xfrm>
            <a:off x="3332606" y="1943789"/>
            <a:ext cx="731290" cy="338554"/>
          </a:xfrm>
          <a:prstGeom prst="rect">
            <a:avLst/>
          </a:prstGeom>
          <a:solidFill>
            <a:schemeClr val="bg1"/>
          </a:solidFill>
          <a:ln>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w/ SC</a:t>
            </a:r>
          </a:p>
        </p:txBody>
      </p:sp>
      <p:sp>
        <p:nvSpPr>
          <p:cNvPr id="22" name="TextBox 21">
            <a:extLst>
              <a:ext uri="{FF2B5EF4-FFF2-40B4-BE49-F238E27FC236}">
                <a16:creationId xmlns:a16="http://schemas.microsoft.com/office/drawing/2014/main" id="{70A8B14E-4699-70B6-4F39-15F8DADE7FD4}"/>
              </a:ext>
            </a:extLst>
          </p:cNvPr>
          <p:cNvSpPr txBox="1"/>
          <p:nvPr/>
        </p:nvSpPr>
        <p:spPr>
          <a:xfrm>
            <a:off x="5308469" y="555601"/>
            <a:ext cx="845103" cy="338554"/>
          </a:xfrm>
          <a:prstGeom prst="rect">
            <a:avLst/>
          </a:prstGeom>
          <a:solidFill>
            <a:schemeClr val="bg1"/>
          </a:solidFill>
          <a:ln>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w/o SC</a:t>
            </a:r>
          </a:p>
        </p:txBody>
      </p:sp>
      <p:sp>
        <p:nvSpPr>
          <p:cNvPr id="31" name="TextBox 30">
            <a:extLst>
              <a:ext uri="{FF2B5EF4-FFF2-40B4-BE49-F238E27FC236}">
                <a16:creationId xmlns:a16="http://schemas.microsoft.com/office/drawing/2014/main" id="{1B8FE791-6042-88AF-B4C1-8352A94BC803}"/>
              </a:ext>
            </a:extLst>
          </p:cNvPr>
          <p:cNvSpPr txBox="1"/>
          <p:nvPr/>
        </p:nvSpPr>
        <p:spPr>
          <a:xfrm>
            <a:off x="9213107" y="538892"/>
            <a:ext cx="845103" cy="338554"/>
          </a:xfrm>
          <a:prstGeom prst="rect">
            <a:avLst/>
          </a:prstGeom>
          <a:solidFill>
            <a:schemeClr val="bg1"/>
          </a:solidFill>
          <a:ln>
            <a:solidFill>
              <a:schemeClr val="tx1"/>
            </a:solidFill>
          </a:ln>
        </p:spPr>
        <p:txBody>
          <a:bodyPr wrap="none" rtlCol="0">
            <a:spAutoFit/>
          </a:bodyPr>
          <a:lstStyle/>
          <a:p>
            <a:r>
              <a:rPr lang="en-US" sz="1600" dirty="0">
                <a:latin typeface="Helvetica" panose="020B0604020202020204" pitchFamily="34" charset="0"/>
                <a:cs typeface="Helvetica" panose="020B0604020202020204" pitchFamily="34" charset="0"/>
              </a:rPr>
              <a:t>w/o SC</a:t>
            </a:r>
          </a:p>
        </p:txBody>
      </p:sp>
      <p:sp>
        <p:nvSpPr>
          <p:cNvPr id="30" name="TextBox 29">
            <a:extLst>
              <a:ext uri="{FF2B5EF4-FFF2-40B4-BE49-F238E27FC236}">
                <a16:creationId xmlns:a16="http://schemas.microsoft.com/office/drawing/2014/main" id="{54888DC1-7EBF-2284-1338-B94C32BA8D1A}"/>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33265951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D05E8A-CB31-7B24-C2D7-BDE6D4882CB0}"/>
              </a:ext>
            </a:extLst>
          </p:cNvPr>
          <p:cNvSpPr>
            <a:spLocks noGrp="1"/>
          </p:cNvSpPr>
          <p:nvPr>
            <p:ph type="sldNum" sz="quarter" idx="4"/>
          </p:nvPr>
        </p:nvSpPr>
        <p:spPr/>
        <p:txBody>
          <a:bodyPr/>
          <a:lstStyle/>
          <a:p>
            <a:fld id="{933A556B-7C63-244D-9B7C-B0EA8042B330}" type="slidenum">
              <a:rPr lang="en-US" smtClean="0"/>
              <a:pPr/>
              <a:t>9</a:t>
            </a:fld>
            <a:endParaRPr lang="en-US" sz="1000"/>
          </a:p>
        </p:txBody>
      </p:sp>
      <p:sp>
        <p:nvSpPr>
          <p:cNvPr id="3" name="TextBox 2">
            <a:extLst>
              <a:ext uri="{FF2B5EF4-FFF2-40B4-BE49-F238E27FC236}">
                <a16:creationId xmlns:a16="http://schemas.microsoft.com/office/drawing/2014/main" id="{9FF01031-2479-BBC3-4C3C-C5A60FEAAF22}"/>
              </a:ext>
            </a:extLst>
          </p:cNvPr>
          <p:cNvSpPr txBox="1"/>
          <p:nvPr/>
        </p:nvSpPr>
        <p:spPr>
          <a:xfrm>
            <a:off x="237602" y="20096"/>
            <a:ext cx="4543231" cy="523220"/>
          </a:xfrm>
          <a:prstGeom prst="rect">
            <a:avLst/>
          </a:prstGeom>
          <a:noFill/>
        </p:spPr>
        <p:txBody>
          <a:bodyPr wrap="none" rtlCol="0">
            <a:spAutoFit/>
          </a:bodyPr>
          <a:lstStyle/>
          <a:p>
            <a:r>
              <a:rPr lang="en-US" sz="2800" dirty="0">
                <a:latin typeface="Helvetica" panose="020B0604020202020204" pitchFamily="34" charset="0"/>
                <a:cs typeface="Helvetica" panose="020B0604020202020204" pitchFamily="34" charset="0"/>
              </a:rPr>
              <a:t>RF-Based Electron Cooling</a:t>
            </a:r>
          </a:p>
        </p:txBody>
      </p:sp>
      <p:sp>
        <p:nvSpPr>
          <p:cNvPr id="4" name="TextBox 3">
            <a:extLst>
              <a:ext uri="{FF2B5EF4-FFF2-40B4-BE49-F238E27FC236}">
                <a16:creationId xmlns:a16="http://schemas.microsoft.com/office/drawing/2014/main" id="{45CED14C-03D6-7482-EED4-8D81EF991373}"/>
              </a:ext>
            </a:extLst>
          </p:cNvPr>
          <p:cNvSpPr txBox="1"/>
          <p:nvPr/>
        </p:nvSpPr>
        <p:spPr>
          <a:xfrm>
            <a:off x="275599" y="522552"/>
            <a:ext cx="1043876" cy="369332"/>
          </a:xfrm>
          <a:prstGeom prst="rect">
            <a:avLst/>
          </a:prstGeom>
          <a:noFill/>
        </p:spPr>
        <p:txBody>
          <a:bodyPr wrap="none" rtlCol="0">
            <a:spAutoFit/>
          </a:bodyPr>
          <a:lstStyle/>
          <a:p>
            <a:r>
              <a:rPr lang="en-US" dirty="0">
                <a:latin typeface="Helvetica" panose="020B0604020202020204" pitchFamily="34" charset="0"/>
                <a:cs typeface="Helvetica" panose="020B0604020202020204" pitchFamily="34" charset="0"/>
              </a:rPr>
              <a:t>Purpose</a:t>
            </a:r>
          </a:p>
        </p:txBody>
      </p:sp>
      <p:sp>
        <p:nvSpPr>
          <p:cNvPr id="5" name="TextBox 4">
            <a:extLst>
              <a:ext uri="{FF2B5EF4-FFF2-40B4-BE49-F238E27FC236}">
                <a16:creationId xmlns:a16="http://schemas.microsoft.com/office/drawing/2014/main" id="{D40DA70F-E38F-2F97-1359-92CFD291CE6E}"/>
              </a:ext>
            </a:extLst>
          </p:cNvPr>
          <p:cNvSpPr txBox="1"/>
          <p:nvPr/>
        </p:nvSpPr>
        <p:spPr>
          <a:xfrm>
            <a:off x="1742819" y="528157"/>
            <a:ext cx="4543231" cy="923330"/>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mitigate strong </a:t>
            </a:r>
            <a:r>
              <a:rPr lang="en-US" dirty="0" err="1">
                <a:latin typeface="Helvetica" panose="020B0604020202020204" pitchFamily="34" charset="0"/>
                <a:cs typeface="Helvetica" panose="020B0604020202020204" pitchFamily="34" charset="0"/>
              </a:rPr>
              <a:t>intrabeam</a:t>
            </a:r>
            <a:r>
              <a:rPr lang="en-US" dirty="0">
                <a:latin typeface="Helvetica" panose="020B0604020202020204" pitchFamily="34" charset="0"/>
                <a:cs typeface="Helvetica" panose="020B0604020202020204" pitchFamily="34" charset="0"/>
              </a:rPr>
              <a:t> scattering and cool beams’ emittances at low energy including during collisions</a:t>
            </a:r>
          </a:p>
        </p:txBody>
      </p:sp>
      <p:sp>
        <p:nvSpPr>
          <p:cNvPr id="6" name="TextBox 5">
            <a:extLst>
              <a:ext uri="{FF2B5EF4-FFF2-40B4-BE49-F238E27FC236}">
                <a16:creationId xmlns:a16="http://schemas.microsoft.com/office/drawing/2014/main" id="{A60C3892-82A1-7E06-9D08-F8F84F47D8D4}"/>
              </a:ext>
            </a:extLst>
          </p:cNvPr>
          <p:cNvSpPr txBox="1"/>
          <p:nvPr/>
        </p:nvSpPr>
        <p:spPr>
          <a:xfrm>
            <a:off x="275599" y="1466327"/>
            <a:ext cx="1584992" cy="646331"/>
          </a:xfrm>
          <a:prstGeom prst="rect">
            <a:avLst/>
          </a:prstGeom>
          <a:noFill/>
        </p:spPr>
        <p:txBody>
          <a:bodyPr wrap="square" rtlCol="0">
            <a:spAutoFit/>
          </a:bodyPr>
          <a:lstStyle/>
          <a:p>
            <a:r>
              <a:rPr lang="en-US" dirty="0">
                <a:latin typeface="Helvetica" panose="020B0604020202020204" pitchFamily="34" charset="0"/>
                <a:cs typeface="Helvetica" panose="020B0604020202020204" pitchFamily="34" charset="0"/>
              </a:rPr>
              <a:t>Key innovations</a:t>
            </a:r>
          </a:p>
        </p:txBody>
      </p:sp>
      <p:sp>
        <p:nvSpPr>
          <p:cNvPr id="7" name="TextBox 6">
            <a:extLst>
              <a:ext uri="{FF2B5EF4-FFF2-40B4-BE49-F238E27FC236}">
                <a16:creationId xmlns:a16="http://schemas.microsoft.com/office/drawing/2014/main" id="{9F209B9C-CA86-81B0-C704-2BE7E91028BA}"/>
              </a:ext>
            </a:extLst>
          </p:cNvPr>
          <p:cNvSpPr txBox="1"/>
          <p:nvPr/>
        </p:nvSpPr>
        <p:spPr>
          <a:xfrm>
            <a:off x="1760699" y="1472002"/>
            <a:ext cx="4353182" cy="2031325"/>
          </a:xfrm>
          <a:prstGeom prst="rect">
            <a:avLst/>
          </a:prstGeom>
          <a:noFill/>
        </p:spPr>
        <p:txBody>
          <a:bodyPr wrap="square" rtlCol="0">
            <a:spAutoFit/>
          </a:bodyPr>
          <a:lstStyle/>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RF-accelerated electron bunches</a:t>
            </a: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non-magnetized electron beam (~30 mA) with low emittance, low energy spread, and high current</a:t>
            </a:r>
          </a:p>
          <a:p>
            <a:pPr marL="342900" indent="-342900">
              <a:buFont typeface="Arial" panose="020B0604020202020204" pitchFamily="34" charset="0"/>
              <a:buChar char="•"/>
            </a:pPr>
            <a:r>
              <a:rPr lang="en-US">
                <a:latin typeface="Helvetica" panose="020B0604020202020204" pitchFamily="34" charset="0"/>
                <a:cs typeface="Helvetica" panose="020B0604020202020204" pitchFamily="34" charset="0"/>
              </a:rPr>
              <a:t>single</a:t>
            </a:r>
            <a:r>
              <a:rPr lang="en-US" dirty="0">
                <a:latin typeface="Helvetica" panose="020B0604020202020204" pitchFamily="34" charset="0"/>
                <a:cs typeface="Helvetica" panose="020B0604020202020204" pitchFamily="34" charset="0"/>
              </a:rPr>
              <a:t> electron beam cools both (counter-rotating) ion beams </a:t>
            </a:r>
          </a:p>
          <a:p>
            <a:pPr marL="342900" indent="-342900">
              <a:buFont typeface="Arial" panose="020B0604020202020204" pitchFamily="34" charset="0"/>
              <a:buChar char="•"/>
            </a:pPr>
            <a:r>
              <a:rPr lang="en-US" dirty="0">
                <a:latin typeface="Helvetica" panose="020B0604020202020204" pitchFamily="34" charset="0"/>
                <a:cs typeface="Helvetica" panose="020B0604020202020204" pitchFamily="34" charset="0"/>
              </a:rPr>
              <a:t>electron cooling with colliding beams</a:t>
            </a:r>
          </a:p>
        </p:txBody>
      </p:sp>
      <p:pic>
        <p:nvPicPr>
          <p:cNvPr id="12" name="Picture 11">
            <a:extLst>
              <a:ext uri="{FF2B5EF4-FFF2-40B4-BE49-F238E27FC236}">
                <a16:creationId xmlns:a16="http://schemas.microsoft.com/office/drawing/2014/main" id="{109B1B1A-98A0-0C47-102B-9AF6D4F3D401}"/>
              </a:ext>
            </a:extLst>
          </p:cNvPr>
          <p:cNvPicPr>
            <a:picLocks noChangeAspect="1"/>
          </p:cNvPicPr>
          <p:nvPr/>
        </p:nvPicPr>
        <p:blipFill>
          <a:blip r:embed="rId3"/>
          <a:stretch>
            <a:fillRect/>
          </a:stretch>
        </p:blipFill>
        <p:spPr>
          <a:xfrm>
            <a:off x="6236844" y="169238"/>
            <a:ext cx="5840874" cy="2593975"/>
          </a:xfrm>
          <a:prstGeom prst="rect">
            <a:avLst/>
          </a:prstGeom>
          <a:ln>
            <a:solidFill>
              <a:schemeClr val="tx1"/>
            </a:solidFill>
          </a:ln>
        </p:spPr>
      </p:pic>
      <p:pic>
        <p:nvPicPr>
          <p:cNvPr id="8" name="Picture 7">
            <a:extLst>
              <a:ext uri="{FF2B5EF4-FFF2-40B4-BE49-F238E27FC236}">
                <a16:creationId xmlns:a16="http://schemas.microsoft.com/office/drawing/2014/main" id="{5557B81E-6B0F-58FA-6BF5-F92DE1A89ACC}"/>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6246077" y="2873689"/>
            <a:ext cx="2816116" cy="1784294"/>
          </a:xfrm>
          <a:prstGeom prst="rect">
            <a:avLst/>
          </a:prstGeom>
          <a:ln w="19050">
            <a:solidFill>
              <a:schemeClr val="tx1"/>
            </a:solidFill>
          </a:ln>
        </p:spPr>
      </p:pic>
      <p:pic>
        <p:nvPicPr>
          <p:cNvPr id="18" name="Picture 7">
            <a:extLst>
              <a:ext uri="{FF2B5EF4-FFF2-40B4-BE49-F238E27FC236}">
                <a16:creationId xmlns:a16="http://schemas.microsoft.com/office/drawing/2014/main" id="{947AB3BE-3981-828F-6B96-DF11A0C5D0E4}"/>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4384" y="3552955"/>
            <a:ext cx="1385209" cy="2593975"/>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pic>
        <p:nvPicPr>
          <p:cNvPr id="23" name="Picture 22">
            <a:extLst>
              <a:ext uri="{FF2B5EF4-FFF2-40B4-BE49-F238E27FC236}">
                <a16:creationId xmlns:a16="http://schemas.microsoft.com/office/drawing/2014/main" id="{578E2A32-3C59-5FA1-3399-BD1873AC2A3A}"/>
              </a:ext>
            </a:extLst>
          </p:cNvPr>
          <p:cNvPicPr>
            <a:picLocks noChangeAspect="1"/>
          </p:cNvPicPr>
          <p:nvPr/>
        </p:nvPicPr>
        <p:blipFill>
          <a:blip r:embed="rId6"/>
          <a:stretch>
            <a:fillRect/>
          </a:stretch>
        </p:blipFill>
        <p:spPr>
          <a:xfrm>
            <a:off x="6258027" y="4728267"/>
            <a:ext cx="4343184" cy="1606839"/>
          </a:xfrm>
          <a:prstGeom prst="rect">
            <a:avLst/>
          </a:prstGeom>
          <a:ln w="19050">
            <a:solidFill>
              <a:schemeClr val="tx1"/>
            </a:solidFill>
          </a:ln>
        </p:spPr>
      </p:pic>
      <p:sp>
        <p:nvSpPr>
          <p:cNvPr id="24" name="TextBox 23">
            <a:extLst>
              <a:ext uri="{FF2B5EF4-FFF2-40B4-BE49-F238E27FC236}">
                <a16:creationId xmlns:a16="http://schemas.microsoft.com/office/drawing/2014/main" id="{F1C91367-ABC3-098D-243F-2333AFE9F8F2}"/>
              </a:ext>
            </a:extLst>
          </p:cNvPr>
          <p:cNvSpPr txBox="1"/>
          <p:nvPr/>
        </p:nvSpPr>
        <p:spPr>
          <a:xfrm>
            <a:off x="1326133" y="5740641"/>
            <a:ext cx="53445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gun</a:t>
            </a:r>
          </a:p>
        </p:txBody>
      </p:sp>
      <p:pic>
        <p:nvPicPr>
          <p:cNvPr id="30" name="Picture 5">
            <a:extLst>
              <a:ext uri="{FF2B5EF4-FFF2-40B4-BE49-F238E27FC236}">
                <a16:creationId xmlns:a16="http://schemas.microsoft.com/office/drawing/2014/main" id="{8E736632-574F-CBD2-C325-6D801BFB0AA6}"/>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11977" r="19155"/>
          <a:stretch/>
        </p:blipFill>
        <p:spPr bwMode="auto">
          <a:xfrm>
            <a:off x="4866967" y="4723003"/>
            <a:ext cx="1329685" cy="1606840"/>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29" name="TextBox 28">
            <a:extLst>
              <a:ext uri="{FF2B5EF4-FFF2-40B4-BE49-F238E27FC236}">
                <a16:creationId xmlns:a16="http://schemas.microsoft.com/office/drawing/2014/main" id="{FF186904-AC01-C0B0-DF6D-0A064A85BA03}"/>
              </a:ext>
            </a:extLst>
          </p:cNvPr>
          <p:cNvSpPr txBox="1"/>
          <p:nvPr/>
        </p:nvSpPr>
        <p:spPr>
          <a:xfrm>
            <a:off x="4933635" y="4188818"/>
            <a:ext cx="1180246" cy="523220"/>
          </a:xfrm>
          <a:prstGeom prst="rect">
            <a:avLst/>
          </a:prstGeom>
          <a:solidFill>
            <a:schemeClr val="bg1"/>
          </a:solidFill>
        </p:spPr>
        <p:txBody>
          <a:bodyPr wrap="square" rtlCol="0">
            <a:spAutoFit/>
          </a:bodyPr>
          <a:lstStyle/>
          <a:p>
            <a:pPr algn="ctr"/>
            <a:r>
              <a:rPr lang="en-US" sz="1400" dirty="0">
                <a:latin typeface="Helvetica" panose="020B0604020202020204" pitchFamily="34" charset="0"/>
                <a:cs typeface="Helvetica" panose="020B0604020202020204" pitchFamily="34" charset="0"/>
              </a:rPr>
              <a:t>2.1 GHz NC cavity</a:t>
            </a:r>
          </a:p>
        </p:txBody>
      </p:sp>
      <p:pic>
        <p:nvPicPr>
          <p:cNvPr id="32" name="Picture 3">
            <a:extLst>
              <a:ext uri="{FF2B5EF4-FFF2-40B4-BE49-F238E27FC236}">
                <a16:creationId xmlns:a16="http://schemas.microsoft.com/office/drawing/2014/main" id="{878ABF58-E08D-3A7B-36A7-135AEE038F4E}"/>
              </a:ext>
            </a:extLst>
          </p:cNvPr>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r="27347"/>
          <a:stretch/>
        </p:blipFill>
        <p:spPr bwMode="auto">
          <a:xfrm>
            <a:off x="9142051" y="3163569"/>
            <a:ext cx="1447644" cy="1494414"/>
          </a:xfrm>
          <a:prstGeom prst="rect">
            <a:avLst/>
          </a:prstGeom>
          <a:noFill/>
          <a:ln w="19050">
            <a:solidFill>
              <a:schemeClr val="tx1"/>
            </a:solidFill>
            <a:miter lim="800000"/>
            <a:headEnd/>
            <a:tailEnd/>
          </a:ln>
          <a:extLst>
            <a:ext uri="{909E8E84-426E-40DD-AFC4-6F175D3DCCD1}">
              <a14:hiddenFill xmlns:a14="http://schemas.microsoft.com/office/drawing/2010/main">
                <a:solidFill>
                  <a:schemeClr val="accent1"/>
                </a:solidFill>
              </a14:hiddenFill>
            </a:ext>
          </a:extLst>
        </p:spPr>
      </p:pic>
      <p:sp>
        <p:nvSpPr>
          <p:cNvPr id="33" name="TextBox 32">
            <a:extLst>
              <a:ext uri="{FF2B5EF4-FFF2-40B4-BE49-F238E27FC236}">
                <a16:creationId xmlns:a16="http://schemas.microsoft.com/office/drawing/2014/main" id="{71978D15-7D6C-E6B1-EBEB-7325D528A06D}"/>
              </a:ext>
            </a:extLst>
          </p:cNvPr>
          <p:cNvSpPr txBox="1"/>
          <p:nvPr/>
        </p:nvSpPr>
        <p:spPr>
          <a:xfrm>
            <a:off x="6325657" y="2928487"/>
            <a:ext cx="1385209" cy="307777"/>
          </a:xfrm>
          <a:prstGeom prst="rect">
            <a:avLst/>
          </a:prstGeom>
          <a:solidFill>
            <a:schemeClr val="bg1"/>
          </a:solidFill>
        </p:spPr>
        <p:txBody>
          <a:bodyPr wrap="square" rtlCol="0">
            <a:spAutoFit/>
          </a:bodyPr>
          <a:lstStyle/>
          <a:p>
            <a:r>
              <a:rPr lang="en-US" sz="1400" dirty="0">
                <a:latin typeface="Helvetica" panose="020B0604020202020204" pitchFamily="34" charset="0"/>
                <a:cs typeface="Helvetica" panose="020B0604020202020204" pitchFamily="34" charset="0"/>
              </a:rPr>
              <a:t>cooling region</a:t>
            </a:r>
          </a:p>
        </p:txBody>
      </p:sp>
      <p:sp>
        <p:nvSpPr>
          <p:cNvPr id="31" name="TextBox 30">
            <a:extLst>
              <a:ext uri="{FF2B5EF4-FFF2-40B4-BE49-F238E27FC236}">
                <a16:creationId xmlns:a16="http://schemas.microsoft.com/office/drawing/2014/main" id="{101509E6-7D7C-C58C-7441-91BF4B420DA9}"/>
              </a:ext>
            </a:extLst>
          </p:cNvPr>
          <p:cNvSpPr txBox="1"/>
          <p:nvPr/>
        </p:nvSpPr>
        <p:spPr>
          <a:xfrm>
            <a:off x="9210988" y="3189477"/>
            <a:ext cx="888835" cy="307777"/>
          </a:xfrm>
          <a:prstGeom prst="rect">
            <a:avLst/>
          </a:prstGeom>
          <a:solidFill>
            <a:schemeClr val="bg1"/>
          </a:solidFill>
        </p:spPr>
        <p:txBody>
          <a:bodyPr wrap="square" rtlCol="0">
            <a:spAutoFit/>
          </a:bodyPr>
          <a:lstStyle/>
          <a:p>
            <a:r>
              <a:rPr lang="en-US" sz="1400" dirty="0">
                <a:latin typeface="Helvetica" panose="020B0604020202020204" pitchFamily="34" charset="0"/>
                <a:cs typeface="Helvetica" panose="020B0604020202020204" pitchFamily="34" charset="0"/>
              </a:rPr>
              <a:t>solenoid</a:t>
            </a:r>
          </a:p>
        </p:txBody>
      </p:sp>
      <p:sp>
        <p:nvSpPr>
          <p:cNvPr id="38" name="TextBox 37">
            <a:extLst>
              <a:ext uri="{FF2B5EF4-FFF2-40B4-BE49-F238E27FC236}">
                <a16:creationId xmlns:a16="http://schemas.microsoft.com/office/drawing/2014/main" id="{F6AA1347-68D1-06D6-415F-EB60BD117FB2}"/>
              </a:ext>
            </a:extLst>
          </p:cNvPr>
          <p:cNvSpPr txBox="1"/>
          <p:nvPr/>
        </p:nvSpPr>
        <p:spPr>
          <a:xfrm>
            <a:off x="10612626" y="3709316"/>
            <a:ext cx="1579374" cy="2031325"/>
          </a:xfrm>
          <a:prstGeom prst="rect">
            <a:avLst/>
          </a:prstGeom>
          <a:noFill/>
        </p:spPr>
        <p:txBody>
          <a:bodyPr wrap="square">
            <a:spAutoFit/>
          </a:bodyPr>
          <a:lstStyle/>
          <a:p>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A. Fedotov et al., “Experimental demonstration of hadron beam cooling using radio-frequency accelerated bunches”, </a:t>
            </a:r>
          </a:p>
          <a:p>
            <a:r>
              <a:rPr lang="en-US" sz="1400" i="1" kern="800" dirty="0">
                <a:effectLst/>
                <a:latin typeface="Helvetica" panose="020B0604020202020204" pitchFamily="34" charset="0"/>
                <a:ea typeface="Times New Roman" panose="02020603050405020304" pitchFamily="18" charset="0"/>
                <a:cs typeface="Helvetica" panose="020B0604020202020204" pitchFamily="34" charset="0"/>
              </a:rPr>
              <a:t>PRL</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 (20</a:t>
            </a:r>
            <a:r>
              <a:rPr lang="en-US" sz="1400" kern="800" dirty="0">
                <a:latin typeface="Helvetica" panose="020B0604020202020204" pitchFamily="34" charset="0"/>
                <a:ea typeface="Times New Roman" panose="02020603050405020304" pitchFamily="18" charset="0"/>
                <a:cs typeface="Helvetica" panose="020B0604020202020204" pitchFamily="34" charset="0"/>
              </a:rPr>
              <a:t>20</a:t>
            </a:r>
            <a:r>
              <a:rPr lang="en-US" sz="1400" kern="800" dirty="0">
                <a:effectLst/>
                <a:latin typeface="Helvetica" panose="020B0604020202020204" pitchFamily="34" charset="0"/>
                <a:ea typeface="Times New Roman" panose="02020603050405020304" pitchFamily="18" charset="0"/>
                <a:cs typeface="Helvetica" panose="020B0604020202020204" pitchFamily="34" charset="0"/>
              </a:rPr>
              <a:t>)</a:t>
            </a:r>
          </a:p>
        </p:txBody>
      </p:sp>
      <p:pic>
        <p:nvPicPr>
          <p:cNvPr id="40" name="Picture 39">
            <a:extLst>
              <a:ext uri="{FF2B5EF4-FFF2-40B4-BE49-F238E27FC236}">
                <a16:creationId xmlns:a16="http://schemas.microsoft.com/office/drawing/2014/main" id="{D7104B18-40ED-12F7-7508-152D73CF2EE7}"/>
              </a:ext>
            </a:extLst>
          </p:cNvPr>
          <p:cNvPicPr>
            <a:picLocks noChangeAspect="1"/>
          </p:cNvPicPr>
          <p:nvPr/>
        </p:nvPicPr>
        <p:blipFill>
          <a:blip r:embed="rId9"/>
          <a:stretch>
            <a:fillRect/>
          </a:stretch>
        </p:blipFill>
        <p:spPr>
          <a:xfrm>
            <a:off x="2032205" y="4903596"/>
            <a:ext cx="2757900" cy="1412999"/>
          </a:xfrm>
          <a:prstGeom prst="rect">
            <a:avLst/>
          </a:prstGeom>
          <a:ln w="19050">
            <a:solidFill>
              <a:schemeClr val="tx1"/>
            </a:solidFill>
          </a:ln>
        </p:spPr>
      </p:pic>
      <p:sp>
        <p:nvSpPr>
          <p:cNvPr id="25" name="TextBox 24">
            <a:extLst>
              <a:ext uri="{FF2B5EF4-FFF2-40B4-BE49-F238E27FC236}">
                <a16:creationId xmlns:a16="http://schemas.microsoft.com/office/drawing/2014/main" id="{118CE543-DA00-0EF0-9603-DA907E95A4F7}"/>
              </a:ext>
            </a:extLst>
          </p:cNvPr>
          <p:cNvSpPr txBox="1"/>
          <p:nvPr/>
        </p:nvSpPr>
        <p:spPr>
          <a:xfrm>
            <a:off x="2320639" y="4511388"/>
            <a:ext cx="2100148" cy="338554"/>
          </a:xfrm>
          <a:prstGeom prst="rect">
            <a:avLst/>
          </a:prstGeom>
          <a:solidFill>
            <a:schemeClr val="bg1"/>
          </a:solidFill>
        </p:spPr>
        <p:txBody>
          <a:bodyPr wrap="square" rtlCol="0">
            <a:spAutoFit/>
          </a:bodyPr>
          <a:lstStyle/>
          <a:p>
            <a:r>
              <a:rPr lang="en-US" sz="1600" dirty="0">
                <a:latin typeface="Helvetica" panose="020B0604020202020204" pitchFamily="34" charset="0"/>
                <a:cs typeface="Helvetica" panose="020B0604020202020204" pitchFamily="34" charset="0"/>
              </a:rPr>
              <a:t>704 MHz SC booster</a:t>
            </a:r>
          </a:p>
        </p:txBody>
      </p:sp>
      <p:sp>
        <p:nvSpPr>
          <p:cNvPr id="11" name="TextBox 10">
            <a:extLst>
              <a:ext uri="{FF2B5EF4-FFF2-40B4-BE49-F238E27FC236}">
                <a16:creationId xmlns:a16="http://schemas.microsoft.com/office/drawing/2014/main" id="{98381725-8500-4787-08C9-6BD463B96207}"/>
              </a:ext>
            </a:extLst>
          </p:cNvPr>
          <p:cNvSpPr txBox="1"/>
          <p:nvPr/>
        </p:nvSpPr>
        <p:spPr>
          <a:xfrm>
            <a:off x="234472" y="6617327"/>
            <a:ext cx="11957528" cy="246221"/>
          </a:xfrm>
          <a:prstGeom prst="rect">
            <a:avLst/>
          </a:prstGeom>
          <a:noFill/>
        </p:spPr>
        <p:txBody>
          <a:bodyPr wrap="square" rtlCol="0">
            <a:spAutoFit/>
          </a:bodyPr>
          <a:lstStyle/>
          <a:p>
            <a:pPr algn="ctr"/>
            <a:r>
              <a:rPr lang="en-US" sz="1000" dirty="0">
                <a:latin typeface="Helvetica" panose="020B0604020202020204" pitchFamily="34" charset="0"/>
                <a:cs typeface="Helvetica" panose="020B0604020202020204" pitchFamily="34" charset="0"/>
              </a:rPr>
              <a:t>RHIC Celebration 9-10 July 2025, M. Minty</a:t>
            </a:r>
          </a:p>
        </p:txBody>
      </p:sp>
    </p:spTree>
    <p:extLst>
      <p:ext uri="{BB962C8B-B14F-4D97-AF65-F5344CB8AC3E}">
        <p14:creationId xmlns:p14="http://schemas.microsoft.com/office/powerpoint/2010/main" val="524785034"/>
      </p:ext>
    </p:extLst>
  </p:cSld>
  <p:clrMapOvr>
    <a:masterClrMapping/>
  </p:clrMapOvr>
</p:sld>
</file>

<file path=ppt/theme/theme1.xml><?xml version="1.0" encoding="utf-8"?>
<a:theme xmlns:a="http://schemas.openxmlformats.org/drawingml/2006/main" name="BNL">
  <a:themeElements>
    <a:clrScheme name="BNL Color Palette">
      <a:dk1>
        <a:srgbClr val="000000"/>
      </a:dk1>
      <a:lt1>
        <a:srgbClr val="FFFFFF"/>
      </a:lt1>
      <a:dk2>
        <a:srgbClr val="000000"/>
      </a:dk2>
      <a:lt2>
        <a:srgbClr val="FFFFFF"/>
      </a:lt2>
      <a:accent1>
        <a:srgbClr val="105C78"/>
      </a:accent1>
      <a:accent2>
        <a:srgbClr val="00ADDC"/>
      </a:accent2>
      <a:accent3>
        <a:srgbClr val="B2D33B"/>
      </a:accent3>
      <a:accent4>
        <a:srgbClr val="F68B1F"/>
      </a:accent4>
      <a:accent5>
        <a:srgbClr val="B72467"/>
      </a:accent5>
      <a:accent6>
        <a:srgbClr val="FFCD34"/>
      </a:accent6>
      <a:hlink>
        <a:srgbClr val="4881C3"/>
      </a:hlink>
      <a:folHlink>
        <a:srgbClr val="51499E"/>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5" id="{02B1611D-C42F-0A41-BAED-D3B41970EBE3}" vid="{7E203859-C242-EE45-BB6D-C700A593D73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Metadata/LabelInfo.xml><?xml version="1.0" encoding="utf-8"?>
<clbl:labelList xmlns:clbl="http://schemas.microsoft.com/office/2020/mipLabelMetadata">
  <clbl:label id="{89561e60-dc75-4c28-a1c9-2e8d8870196b}" enabled="0" method="" siteId="{89561e60-dc75-4c28-a1c9-2e8d8870196b}" removed="1"/>
</clbl:labelList>
</file>

<file path=docProps/app.xml><?xml version="1.0" encoding="utf-8"?>
<Properties xmlns="http://schemas.openxmlformats.org/officeDocument/2006/extended-properties" xmlns:vt="http://schemas.openxmlformats.org/officeDocument/2006/docPropsVTypes">
  <Template>bnl-ppt-template-widescreen</Template>
  <TotalTime>16200</TotalTime>
  <Words>4339</Words>
  <Application>Microsoft Office PowerPoint</Application>
  <PresentationFormat>Widescreen</PresentationFormat>
  <Paragraphs>721</Paragraphs>
  <Slides>37</Slides>
  <Notes>15</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37</vt:i4>
      </vt:variant>
    </vt:vector>
  </HeadingPairs>
  <TitlesOfParts>
    <vt:vector size="44" baseType="lpstr">
      <vt:lpstr>Arial</vt:lpstr>
      <vt:lpstr>Calibri</vt:lpstr>
      <vt:lpstr>Helvetica</vt:lpstr>
      <vt:lpstr>Symbol</vt:lpstr>
      <vt:lpstr>Times New Roman</vt:lpstr>
      <vt:lpstr>Wingdings</vt:lpstr>
      <vt:lpstr>BNL</vt:lpstr>
      <vt:lpstr>RHIC Celebration Operational Performance and  Reflections on Recent Developments</vt:lpstr>
      <vt:lpstr>PowerPoint Presentation</vt:lpstr>
      <vt:lpstr>Performance over the past 25 years</vt:lpstr>
      <vt:lpstr>PowerPoint Presentation</vt:lpstr>
      <vt:lpstr>PowerPoint Presentation</vt:lpstr>
      <vt:lpstr>Advances in Accelerator Science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Further Optimizations</vt:lpstr>
      <vt:lpstr>PowerPoint Presentation</vt:lpstr>
      <vt:lpstr>PowerPoint Presentation</vt:lpstr>
      <vt:lpstr>PowerPoint Presentation</vt:lpstr>
      <vt:lpstr>PowerPoint Presentation</vt:lpstr>
      <vt:lpstr>PowerPoint Presentation</vt:lpstr>
      <vt:lpstr>Some Lessons Learned</vt:lpstr>
      <vt:lpstr>PowerPoint Presentation</vt:lpstr>
      <vt:lpstr>PowerPoint Presentation</vt:lpstr>
      <vt:lpstr>PowerPoint Presentation</vt:lpstr>
      <vt:lpstr>PowerPoint Presentation</vt:lpstr>
      <vt:lpstr>Recent RHIC Runs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Performance Summary and Legacy</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Minty, Michiko</dc:creator>
  <cp:keywords/>
  <dc:description/>
  <cp:lastModifiedBy>Minty, Michiko</cp:lastModifiedBy>
  <cp:revision>5</cp:revision>
  <dcterms:created xsi:type="dcterms:W3CDTF">2026-01-22T23:43:41Z</dcterms:created>
  <dcterms:modified xsi:type="dcterms:W3CDTF">2026-07-09T23:07:45Z</dcterms:modified>
  <cp:category/>
</cp:coreProperties>
</file>