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0"/>
  </p:notesMasterIdLst>
  <p:sldIdLst>
    <p:sldId id="256" r:id="rId5"/>
    <p:sldId id="548" r:id="rId6"/>
    <p:sldId id="4145" r:id="rId7"/>
    <p:sldId id="4148" r:id="rId8"/>
    <p:sldId id="4149" r:id="rId9"/>
    <p:sldId id="4147" r:id="rId10"/>
    <p:sldId id="4146" r:id="rId11"/>
    <p:sldId id="4156" r:id="rId12"/>
    <p:sldId id="4150" r:id="rId13"/>
    <p:sldId id="4157" r:id="rId14"/>
    <p:sldId id="4151" r:id="rId15"/>
    <p:sldId id="259" r:id="rId16"/>
    <p:sldId id="4154" r:id="rId17"/>
    <p:sldId id="4144" r:id="rId18"/>
    <p:sldId id="41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FEDD7B-1F03-401B-AF58-B800D1FBD73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85326"/>
            <a:ext cx="10334625" cy="1803939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7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80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3" y="6316597"/>
            <a:ext cx="3014220" cy="365125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ESR &amp; HSR Area Managers Systems Design &amp; Interface Status Workshop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1" y="6316597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Karim Hamdi</a:t>
            </a:r>
          </a:p>
        </p:txBody>
      </p:sp>
    </p:spTree>
    <p:extLst>
      <p:ext uri="{BB962C8B-B14F-4D97-AF65-F5344CB8AC3E}">
        <p14:creationId xmlns:p14="http://schemas.microsoft.com/office/powerpoint/2010/main" val="6761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650602"/>
            <a:ext cx="10334625" cy="1838663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492" y="2527030"/>
            <a:ext cx="10334625" cy="1803939"/>
          </a:xfrm>
        </p:spPr>
        <p:txBody>
          <a:bodyPr>
            <a:normAutofit/>
          </a:bodyPr>
          <a:lstStyle/>
          <a:p>
            <a:r>
              <a:rPr lang="en-US" dirty="0"/>
              <a:t>Superconducting Magnets</a:t>
            </a:r>
            <a:br>
              <a:rPr lang="en-US" dirty="0"/>
            </a:br>
            <a:r>
              <a:rPr lang="en-US" dirty="0"/>
              <a:t>“Unsung Heroes”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10,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Mike Anerella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985C3-019F-F59F-58CF-9961F389D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603362-B741-5E73-2A48-B95C0C29C59E}"/>
              </a:ext>
            </a:extLst>
          </p:cNvPr>
          <p:cNvSpPr txBox="1"/>
          <p:nvPr/>
        </p:nvSpPr>
        <p:spPr>
          <a:xfrm>
            <a:off x="2956143" y="126771"/>
            <a:ext cx="7455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Magnet Highlights – 18cm DX Dipoles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630CC-6532-5B5C-94B8-34852657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940" y="936215"/>
            <a:ext cx="3426249" cy="331140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E8E1AE6-95B9-41C0-E294-3B16518D4724}"/>
              </a:ext>
            </a:extLst>
          </p:cNvPr>
          <p:cNvSpPr txBox="1">
            <a:spLocks noChangeArrowheads="1"/>
          </p:cNvSpPr>
          <p:nvPr/>
        </p:nvSpPr>
        <p:spPr>
          <a:xfrm>
            <a:off x="237434" y="936215"/>
            <a:ext cx="8290506" cy="522422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Tx/>
              <a:buChar char="•"/>
            </a:pPr>
            <a:r>
              <a:rPr lang="en-US" altLang="en-US" sz="2000" dirty="0"/>
              <a:t>18cm aperture Cos</a:t>
            </a:r>
            <a:r>
              <a:rPr lang="el-GR" altLang="en-US" sz="2000" dirty="0"/>
              <a:t>θ</a:t>
            </a:r>
            <a:r>
              <a:rPr lang="en-US" altLang="en-US" sz="2000" dirty="0"/>
              <a:t> NbTi, 4.3T @4.6K</a:t>
            </a:r>
            <a:endParaRPr lang="el-GR" altLang="en-US" sz="2000" dirty="0"/>
          </a:p>
          <a:p>
            <a:pPr marL="457200" lvl="1" indent="0">
              <a:buFontTx/>
              <a:buChar char="•"/>
            </a:pPr>
            <a:r>
              <a:rPr lang="en-US" altLang="en-US" sz="2000" dirty="0"/>
              <a:t>1 layer coil, </a:t>
            </a:r>
            <a:r>
              <a:rPr lang="en-US" altLang="en-US" sz="2000" strike="sngStrike" dirty="0">
                <a:solidFill>
                  <a:srgbClr val="FF0000"/>
                </a:solidFill>
              </a:rPr>
              <a:t>70</a:t>
            </a:r>
            <a:r>
              <a:rPr lang="en-US" altLang="en-US" sz="2000" dirty="0"/>
              <a:t> 71 turns, 11.68mm 36 strand Rutherford cable</a:t>
            </a:r>
          </a:p>
          <a:p>
            <a:pPr marL="457200" lvl="1" indent="0">
              <a:buFontTx/>
              <a:buChar char="•"/>
            </a:pPr>
            <a:r>
              <a:rPr lang="en-US" altLang="en-US" sz="2000" dirty="0"/>
              <a:t>641mm O.D., 3.7M magnetic length</a:t>
            </a:r>
          </a:p>
          <a:p>
            <a:pPr marL="457200" lvl="1" indent="0"/>
            <a:endParaRPr lang="en-US" altLang="en-US" sz="2000" dirty="0"/>
          </a:p>
          <a:p>
            <a:pPr marL="457200" lvl="1" indent="0">
              <a:buFontTx/>
              <a:buChar char="•"/>
            </a:pPr>
            <a:r>
              <a:rPr lang="en-US" altLang="en-US" sz="2000" dirty="0"/>
              <a:t>Largest, Most difficult magnet in RHIC:</a:t>
            </a:r>
          </a:p>
          <a:p>
            <a:pPr marL="914400" lvl="2" indent="0">
              <a:buFontTx/>
              <a:buChar char="•"/>
            </a:pPr>
            <a:r>
              <a:rPr lang="en-US" altLang="en-US" dirty="0"/>
              <a:t>200 MPa coil azimuthal preload</a:t>
            </a:r>
          </a:p>
          <a:p>
            <a:pPr marL="914400" lvl="2" indent="0">
              <a:buFontTx/>
              <a:buChar char="•"/>
            </a:pPr>
            <a:r>
              <a:rPr lang="en-US" altLang="en-US" dirty="0"/>
              <a:t>440 </a:t>
            </a:r>
            <a:r>
              <a:rPr lang="en-US" altLang="en-US" dirty="0" err="1"/>
              <a:t>kN</a:t>
            </a:r>
            <a:r>
              <a:rPr lang="en-US" altLang="en-US" dirty="0"/>
              <a:t> axial coil preload</a:t>
            </a:r>
          </a:p>
          <a:p>
            <a:pPr marL="914400" lvl="2" indent="0">
              <a:buFontTx/>
              <a:buChar char="•"/>
            </a:pPr>
            <a:endParaRPr lang="en-US" altLang="en-US" dirty="0"/>
          </a:p>
          <a:p>
            <a:pPr marL="457200" lvl="1" indent="0">
              <a:buFontTx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DOE: “</a:t>
            </a:r>
            <a:r>
              <a:rPr lang="en-US" sz="2000" i="1" dirty="0">
                <a:solidFill>
                  <a:srgbClr val="0033CC"/>
                </a:solidFill>
              </a:rPr>
              <a:t>Do not leave this for last</a:t>
            </a:r>
            <a:r>
              <a:rPr lang="en-US" sz="2000" dirty="0">
                <a:solidFill>
                  <a:srgbClr val="0033CC"/>
                </a:solidFill>
              </a:rPr>
              <a:t>”.  We did.  Critical Path for RHIC .</a:t>
            </a:r>
          </a:p>
          <a:p>
            <a:pPr marL="457200" lvl="1" indent="0">
              <a:buFontTx/>
              <a:buChar char="•"/>
            </a:pPr>
            <a:endParaRPr lang="en-US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Tx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coils destroyed themselves enroute to RHIC (17 lost to produce 28 acceptable) – coils ends “buckled” inwards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After curing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After collaring (also “shot” end saddle off the coil end)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During initial prototype cold test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 supports on beam pipe – FIXED! All good, 12 more + 1 spare</a:t>
            </a:r>
          </a:p>
          <a:p>
            <a:pPr marL="914400" lvl="2" indent="0">
              <a:buFontTx/>
              <a:buChar char="•"/>
            </a:pPr>
            <a:endParaRPr lang="en-US" altLang="en-US" sz="1600" dirty="0"/>
          </a:p>
          <a:p>
            <a:pPr marL="457200" lvl="1" indent="0">
              <a:buFontTx/>
              <a:buChar char="•"/>
            </a:pPr>
            <a:endParaRPr lang="en-US" alt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FBB841-EBAA-D0BB-C31C-7CFA585E4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940" y="4672762"/>
            <a:ext cx="3578662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487BC-1FD5-F63C-C931-4F0FD24E4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E55F51-C1D9-A9B6-C7A1-7AD4B66CADAE}"/>
              </a:ext>
            </a:extLst>
          </p:cNvPr>
          <p:cNvSpPr txBox="1"/>
          <p:nvPr/>
        </p:nvSpPr>
        <p:spPr>
          <a:xfrm>
            <a:off x="4571999" y="76200"/>
            <a:ext cx="7052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Aftermarket Magnet #1 – Helical (Riken)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0B2A8-11A0-20F4-7509-3A22118A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09" t="32877" r="3787" b="13424"/>
          <a:stretch>
            <a:fillRect/>
          </a:stretch>
        </p:blipFill>
        <p:spPr>
          <a:xfrm>
            <a:off x="4834538" y="2807760"/>
            <a:ext cx="6663846" cy="2514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1C6D04-1C26-3983-5A9E-DE558C3D9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3" y="0"/>
            <a:ext cx="2895678" cy="2509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A34F0E-BE05-CAB5-3607-1238A9016A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34" t="16045" r="23592" b="16767"/>
          <a:stretch>
            <a:fillRect/>
          </a:stretch>
        </p:blipFill>
        <p:spPr>
          <a:xfrm>
            <a:off x="1112892" y="2310774"/>
            <a:ext cx="2346215" cy="2236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DF6B76-43E8-EC9F-E106-46D5719B80F7}"/>
              </a:ext>
            </a:extLst>
          </p:cNvPr>
          <p:cNvSpPr txBox="1"/>
          <p:nvPr/>
        </p:nvSpPr>
        <p:spPr>
          <a:xfrm>
            <a:off x="4172172" y="629526"/>
            <a:ext cx="7451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magnets x 4 magnetic elements x 2 coils = 96 coils, all hand-wound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(4) Snakes – all right-hand helix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(8) Spin Rotators – 2 left-hand, 2 right-hand helices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CC"/>
                </a:solidFill>
              </a:rPr>
              <a:t>4Tesla field, 100 mm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355.6 mm yoke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 x 0.33 mm strand NbTi 2.5:1.0 </a:t>
            </a:r>
            <a:r>
              <a:rPr lang="en-US" dirty="0" err="1"/>
              <a:t>cu:sc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140DD-7EEE-E47E-B597-13E9CF934AE0}"/>
              </a:ext>
            </a:extLst>
          </p:cNvPr>
          <p:cNvSpPr txBox="1"/>
          <p:nvPr/>
        </p:nvSpPr>
        <p:spPr>
          <a:xfrm>
            <a:off x="5386191" y="2336632"/>
            <a:ext cx="745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Production facility, then and now (rebuilds for EIC)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B93F5A-3D68-E161-63CB-6C95B19C5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16" y="4678587"/>
            <a:ext cx="3865791" cy="21882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2917E8-1619-2731-DA9C-B215E7CC2F4B}"/>
              </a:ext>
            </a:extLst>
          </p:cNvPr>
          <p:cNvSpPr txBox="1"/>
          <p:nvPr/>
        </p:nvSpPr>
        <p:spPr>
          <a:xfrm>
            <a:off x="4571999" y="5581471"/>
            <a:ext cx="1240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BPMs between magnetic elements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D2D23A-2A6B-2CC1-C387-EE8A4D1C7B45}"/>
              </a:ext>
            </a:extLst>
          </p:cNvPr>
          <p:cNvSpPr txBox="1"/>
          <p:nvPr/>
        </p:nvSpPr>
        <p:spPr>
          <a:xfrm>
            <a:off x="5700533" y="5322743"/>
            <a:ext cx="6479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REPAIRS: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33CC"/>
                </a:solidFill>
              </a:rPr>
              <a:t>1</a:t>
            </a:r>
            <a:r>
              <a:rPr lang="en-US" baseline="30000" dirty="0">
                <a:solidFill>
                  <a:srgbClr val="0033CC"/>
                </a:solidFill>
              </a:rPr>
              <a:t>st</a:t>
            </a:r>
            <a:r>
              <a:rPr lang="en-US" dirty="0">
                <a:solidFill>
                  <a:srgbClr val="0033CC"/>
                </a:solidFill>
              </a:rPr>
              <a:t> magnet copper exiting leads too short, thermal issue – fixed in RHIC tunnel, redesigned for subsequent magnets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33CC"/>
                </a:solidFill>
              </a:rPr>
              <a:t>Failed exiting lead in outer coil; returned, replaced, in 2003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33CC"/>
                </a:solidFill>
              </a:rPr>
              <a:t>Failed coil due to POWER DIP, returned, replaced in 2023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3CB06B-2130-B917-B381-1F451BD1A6E8}"/>
              </a:ext>
            </a:extLst>
          </p:cNvPr>
          <p:cNvCxnSpPr>
            <a:stCxn id="17" idx="1"/>
          </p:cNvCxnSpPr>
          <p:nvPr/>
        </p:nvCxnSpPr>
        <p:spPr>
          <a:xfrm flipH="1" flipV="1">
            <a:off x="4172172" y="6013048"/>
            <a:ext cx="399827" cy="168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AB6240CC-C8BA-3A71-2D7F-C7C98B4D5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6940" r="1785" b="12096"/>
          <a:stretch>
            <a:fillRect/>
          </a:stretch>
        </p:blipFill>
        <p:spPr bwMode="auto">
          <a:xfrm>
            <a:off x="2399506" y="2316751"/>
            <a:ext cx="45720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3" name="Group 9">
            <a:extLst>
              <a:ext uri="{FF2B5EF4-FFF2-40B4-BE49-F238E27FC236}">
                <a16:creationId xmlns:a16="http://schemas.microsoft.com/office/drawing/2014/main" id="{23C9719C-58BF-BF4C-CA55-10A548172EAB}"/>
              </a:ext>
            </a:extLst>
          </p:cNvPr>
          <p:cNvGrpSpPr>
            <a:grpSpLocks/>
          </p:cNvGrpSpPr>
          <p:nvPr/>
        </p:nvGrpSpPr>
        <p:grpSpPr bwMode="auto">
          <a:xfrm>
            <a:off x="1560734" y="1783352"/>
            <a:ext cx="4572572" cy="608013"/>
            <a:chOff x="1543" y="1344"/>
            <a:chExt cx="2297" cy="383"/>
          </a:xfrm>
        </p:grpSpPr>
        <p:sp>
          <p:nvSpPr>
            <p:cNvPr id="16390" name="Text Box 6">
              <a:extLst>
                <a:ext uri="{FF2B5EF4-FFF2-40B4-BE49-F238E27FC236}">
                  <a16:creationId xmlns:a16="http://schemas.microsoft.com/office/drawing/2014/main" id="{D44B050D-42CC-CE7A-662E-D7F503EE2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1344"/>
              <a:ext cx="2297" cy="233"/>
            </a:xfrm>
            <a:prstGeom prst="rect">
              <a:avLst/>
            </a:prstGeom>
            <a:noFill/>
            <a:ln w="9525">
              <a:solidFill>
                <a:srgbClr val="492AF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dirty="0">
                  <a:latin typeface="Times New Roman" panose="02020603050405020304" pitchFamily="18" charset="0"/>
                </a:rPr>
                <a:t>Stand-alone cryogenics – </a:t>
              </a:r>
              <a:r>
                <a:rPr lang="en-US" altLang="en-US" strike="sngStrike" dirty="0">
                  <a:latin typeface="Times New Roman" panose="02020603050405020304" pitchFamily="18" charset="0"/>
                </a:rPr>
                <a:t>3</a:t>
              </a:r>
              <a:r>
                <a:rPr lang="en-US" altLang="en-US" dirty="0">
                  <a:latin typeface="Times New Roman" panose="02020603050405020304" pitchFamily="18" charset="0"/>
                </a:rPr>
                <a:t> </a:t>
              </a:r>
              <a:r>
                <a:rPr lang="en-US" altLang="en-US" strike="sngStrike" dirty="0">
                  <a:latin typeface="Times New Roman" panose="02020603050405020304" pitchFamily="18" charset="0"/>
                </a:rPr>
                <a:t>4</a:t>
              </a:r>
              <a:r>
                <a:rPr lang="en-US" altLang="en-US" dirty="0">
                  <a:latin typeface="Times New Roman" panose="02020603050405020304" pitchFamily="18" charset="0"/>
                </a:rPr>
                <a:t> 5 (?) cryocoolers</a:t>
              </a:r>
            </a:p>
          </p:txBody>
        </p:sp>
        <p:sp>
          <p:nvSpPr>
            <p:cNvPr id="16392" name="Line 8">
              <a:extLst>
                <a:ext uri="{FF2B5EF4-FFF2-40B4-BE49-F238E27FC236}">
                  <a16:creationId xmlns:a16="http://schemas.microsoft.com/office/drawing/2014/main" id="{199E0583-5FAC-2071-232C-FE8EB17A0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4" y="1586"/>
              <a:ext cx="344" cy="141"/>
            </a:xfrm>
            <a:prstGeom prst="line">
              <a:avLst/>
            </a:prstGeom>
            <a:noFill/>
            <a:ln w="9525">
              <a:solidFill>
                <a:srgbClr val="492AF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7" name="Group 13">
            <a:extLst>
              <a:ext uri="{FF2B5EF4-FFF2-40B4-BE49-F238E27FC236}">
                <a16:creationId xmlns:a16="http://schemas.microsoft.com/office/drawing/2014/main" id="{385BFE71-478E-AB1B-2157-974377F02A0A}"/>
              </a:ext>
            </a:extLst>
          </p:cNvPr>
          <p:cNvGrpSpPr>
            <a:grpSpLocks/>
          </p:cNvGrpSpPr>
          <p:nvPr/>
        </p:nvGrpSpPr>
        <p:grpSpPr bwMode="auto">
          <a:xfrm>
            <a:off x="3794646" y="1341230"/>
            <a:ext cx="3352800" cy="1447800"/>
            <a:chOff x="2352" y="1104"/>
            <a:chExt cx="2112" cy="912"/>
          </a:xfrm>
        </p:grpSpPr>
        <p:sp>
          <p:nvSpPr>
            <p:cNvPr id="16395" name="Text Box 11">
              <a:extLst>
                <a:ext uri="{FF2B5EF4-FFF2-40B4-BE49-F238E27FC236}">
                  <a16:creationId xmlns:a16="http://schemas.microsoft.com/office/drawing/2014/main" id="{DBB5925B-0757-C337-9F51-D01EE8BAA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1104"/>
              <a:ext cx="2112" cy="233"/>
            </a:xfrm>
            <a:prstGeom prst="rect">
              <a:avLst/>
            </a:prstGeom>
            <a:noFill/>
            <a:ln w="9525">
              <a:solidFill>
                <a:srgbClr val="492AF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dirty="0">
                  <a:latin typeface="Times New Roman" panose="02020603050405020304" pitchFamily="18" charset="0"/>
                </a:rPr>
                <a:t>High temp s/c (HTS) power leads</a:t>
              </a:r>
            </a:p>
          </p:txBody>
        </p:sp>
        <p:sp>
          <p:nvSpPr>
            <p:cNvPr id="16396" name="Line 12">
              <a:extLst>
                <a:ext uri="{FF2B5EF4-FFF2-40B4-BE49-F238E27FC236}">
                  <a16:creationId xmlns:a16="http://schemas.microsoft.com/office/drawing/2014/main" id="{7F827B51-B074-4587-CD9B-AC27F93AD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92" y="1337"/>
              <a:ext cx="431" cy="679"/>
            </a:xfrm>
            <a:prstGeom prst="line">
              <a:avLst/>
            </a:prstGeom>
            <a:noFill/>
            <a:ln w="9525">
              <a:solidFill>
                <a:srgbClr val="492AF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33" name="Group 49">
            <a:extLst>
              <a:ext uri="{FF2B5EF4-FFF2-40B4-BE49-F238E27FC236}">
                <a16:creationId xmlns:a16="http://schemas.microsoft.com/office/drawing/2014/main" id="{3F177FA4-66AA-2634-CCD4-B88EA0C0EB69}"/>
              </a:ext>
            </a:extLst>
          </p:cNvPr>
          <p:cNvGrpSpPr>
            <a:grpSpLocks/>
          </p:cNvGrpSpPr>
          <p:nvPr/>
        </p:nvGrpSpPr>
        <p:grpSpPr bwMode="auto">
          <a:xfrm>
            <a:off x="5523706" y="2240552"/>
            <a:ext cx="3352800" cy="923925"/>
            <a:chOff x="3456" y="1632"/>
            <a:chExt cx="2112" cy="582"/>
          </a:xfrm>
        </p:grpSpPr>
        <p:sp>
          <p:nvSpPr>
            <p:cNvPr id="16398" name="Text Box 14">
              <a:extLst>
                <a:ext uri="{FF2B5EF4-FFF2-40B4-BE49-F238E27FC236}">
                  <a16:creationId xmlns:a16="http://schemas.microsoft.com/office/drawing/2014/main" id="{84DD439C-C1C8-A4B0-7A2F-FD5A622F9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749" y="1395"/>
              <a:ext cx="582" cy="1056"/>
            </a:xfrm>
            <a:prstGeom prst="rect">
              <a:avLst/>
            </a:prstGeom>
            <a:noFill/>
            <a:ln w="9525">
              <a:solidFill>
                <a:srgbClr val="492AF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 dirty="0"/>
                <a:t>Helium fill / vent / recondensing system</a:t>
              </a:r>
            </a:p>
          </p:txBody>
        </p:sp>
        <p:sp>
          <p:nvSpPr>
            <p:cNvPr id="16399" name="Line 15">
              <a:extLst>
                <a:ext uri="{FF2B5EF4-FFF2-40B4-BE49-F238E27FC236}">
                  <a16:creationId xmlns:a16="http://schemas.microsoft.com/office/drawing/2014/main" id="{6E702CA4-01E8-EDCE-95BF-20A8AA12847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960" y="1656"/>
              <a:ext cx="48" cy="1056"/>
            </a:xfrm>
            <a:prstGeom prst="line">
              <a:avLst/>
            </a:prstGeom>
            <a:noFill/>
            <a:ln w="9525">
              <a:solidFill>
                <a:srgbClr val="492AF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34" name="Group 50">
            <a:extLst>
              <a:ext uri="{FF2B5EF4-FFF2-40B4-BE49-F238E27FC236}">
                <a16:creationId xmlns:a16="http://schemas.microsoft.com/office/drawing/2014/main" id="{4F51D345-50DD-F482-0586-1B0A4C550762}"/>
              </a:ext>
            </a:extLst>
          </p:cNvPr>
          <p:cNvGrpSpPr>
            <a:grpSpLocks/>
          </p:cNvGrpSpPr>
          <p:nvPr/>
        </p:nvGrpSpPr>
        <p:grpSpPr bwMode="auto">
          <a:xfrm>
            <a:off x="5904708" y="3688350"/>
            <a:ext cx="2616201" cy="1352550"/>
            <a:chOff x="3696" y="2544"/>
            <a:chExt cx="1648" cy="852"/>
          </a:xfrm>
        </p:grpSpPr>
        <p:sp>
          <p:nvSpPr>
            <p:cNvPr id="16404" name="Text Box 20">
              <a:extLst>
                <a:ext uri="{FF2B5EF4-FFF2-40B4-BE49-F238E27FC236}">
                  <a16:creationId xmlns:a16="http://schemas.microsoft.com/office/drawing/2014/main" id="{E5CF0943-D62F-7533-19E5-F31F1AC64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560" y="2612"/>
              <a:ext cx="737" cy="831"/>
            </a:xfrm>
            <a:prstGeom prst="rect">
              <a:avLst/>
            </a:prstGeom>
            <a:noFill/>
            <a:ln w="9525">
              <a:solidFill>
                <a:srgbClr val="492AF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600"/>
                <a:t>Self-contained “plug-in” cryostat</a:t>
              </a:r>
            </a:p>
          </p:txBody>
        </p:sp>
        <p:sp>
          <p:nvSpPr>
            <p:cNvPr id="16405" name="Line 21">
              <a:extLst>
                <a:ext uri="{FF2B5EF4-FFF2-40B4-BE49-F238E27FC236}">
                  <a16:creationId xmlns:a16="http://schemas.microsoft.com/office/drawing/2014/main" id="{2A75E6B9-008B-F6F2-6902-32A57EB82BB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720" y="2520"/>
              <a:ext cx="768" cy="816"/>
            </a:xfrm>
            <a:prstGeom prst="line">
              <a:avLst/>
            </a:prstGeom>
            <a:noFill/>
            <a:ln w="9525">
              <a:solidFill>
                <a:srgbClr val="492AF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10" name="Group 26">
            <a:extLst>
              <a:ext uri="{FF2B5EF4-FFF2-40B4-BE49-F238E27FC236}">
                <a16:creationId xmlns:a16="http://schemas.microsoft.com/office/drawing/2014/main" id="{90689073-8205-C013-FA29-253F5BF07460}"/>
              </a:ext>
            </a:extLst>
          </p:cNvPr>
          <p:cNvGrpSpPr>
            <a:grpSpLocks/>
          </p:cNvGrpSpPr>
          <p:nvPr/>
        </p:nvGrpSpPr>
        <p:grpSpPr bwMode="auto">
          <a:xfrm>
            <a:off x="5066506" y="3764552"/>
            <a:ext cx="3810000" cy="1970088"/>
            <a:chOff x="3168" y="2592"/>
            <a:chExt cx="2400" cy="1241"/>
          </a:xfrm>
        </p:grpSpPr>
        <p:sp>
          <p:nvSpPr>
            <p:cNvPr id="16407" name="Text Box 23">
              <a:extLst>
                <a:ext uri="{FF2B5EF4-FFF2-40B4-BE49-F238E27FC236}">
                  <a16:creationId xmlns:a16="http://schemas.microsoft.com/office/drawing/2014/main" id="{E345253A-4592-A287-0349-2F79C894A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600"/>
              <a:ext cx="2400" cy="233"/>
            </a:xfrm>
            <a:prstGeom prst="rect">
              <a:avLst/>
            </a:prstGeom>
            <a:noFill/>
            <a:ln w="9525">
              <a:solidFill>
                <a:srgbClr val="492AF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dirty="0">
                  <a:latin typeface="Times New Roman" panose="02020603050405020304" pitchFamily="18" charset="0"/>
                </a:rPr>
                <a:t>Low inductance internal heat shield</a:t>
              </a:r>
            </a:p>
          </p:txBody>
        </p:sp>
        <p:sp>
          <p:nvSpPr>
            <p:cNvPr id="16408" name="Line 24">
              <a:extLst>
                <a:ext uri="{FF2B5EF4-FFF2-40B4-BE49-F238E27FC236}">
                  <a16:creationId xmlns:a16="http://schemas.microsoft.com/office/drawing/2014/main" id="{4B6A0439-EDEB-7652-8EDD-AF26C18284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2592"/>
              <a:ext cx="192" cy="1008"/>
            </a:xfrm>
            <a:prstGeom prst="line">
              <a:avLst/>
            </a:prstGeom>
            <a:noFill/>
            <a:ln w="9525">
              <a:solidFill>
                <a:srgbClr val="492AF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31" name="Group 47">
            <a:extLst>
              <a:ext uri="{FF2B5EF4-FFF2-40B4-BE49-F238E27FC236}">
                <a16:creationId xmlns:a16="http://schemas.microsoft.com/office/drawing/2014/main" id="{F0021E77-53CB-C603-BE6E-76EED93A4E10}"/>
              </a:ext>
            </a:extLst>
          </p:cNvPr>
          <p:cNvGrpSpPr>
            <a:grpSpLocks/>
          </p:cNvGrpSpPr>
          <p:nvPr/>
        </p:nvGrpSpPr>
        <p:grpSpPr bwMode="auto">
          <a:xfrm>
            <a:off x="875506" y="3535951"/>
            <a:ext cx="4419600" cy="1477963"/>
            <a:chOff x="528" y="2448"/>
            <a:chExt cx="2784" cy="931"/>
          </a:xfrm>
        </p:grpSpPr>
        <p:sp>
          <p:nvSpPr>
            <p:cNvPr id="16412" name="Text Box 28">
              <a:extLst>
                <a:ext uri="{FF2B5EF4-FFF2-40B4-BE49-F238E27FC236}">
                  <a16:creationId xmlns:a16="http://schemas.microsoft.com/office/drawing/2014/main" id="{D20FDAF4-13F8-D03A-152F-ED2E5DC2D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448"/>
              <a:ext cx="874" cy="931"/>
            </a:xfrm>
            <a:prstGeom prst="rect">
              <a:avLst/>
            </a:prstGeom>
            <a:noFill/>
            <a:ln w="9525">
              <a:solidFill>
                <a:srgbClr val="492AF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Direct wind s/c solenoid and correctors on beam tube</a:t>
              </a:r>
            </a:p>
          </p:txBody>
        </p:sp>
        <p:sp>
          <p:nvSpPr>
            <p:cNvPr id="16413" name="Line 29">
              <a:extLst>
                <a:ext uri="{FF2B5EF4-FFF2-40B4-BE49-F238E27FC236}">
                  <a16:creationId xmlns:a16="http://schemas.microsoft.com/office/drawing/2014/main" id="{E34C727C-8FA1-B3BA-D12F-555B7D3DC19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402" y="2544"/>
              <a:ext cx="1910" cy="419"/>
            </a:xfrm>
            <a:prstGeom prst="line">
              <a:avLst/>
            </a:prstGeom>
            <a:noFill/>
            <a:ln w="9525">
              <a:solidFill>
                <a:srgbClr val="492AF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20" name="Group 36">
            <a:extLst>
              <a:ext uri="{FF2B5EF4-FFF2-40B4-BE49-F238E27FC236}">
                <a16:creationId xmlns:a16="http://schemas.microsoft.com/office/drawing/2014/main" id="{541C0239-80F1-316B-11E1-864596D6485B}"/>
              </a:ext>
            </a:extLst>
          </p:cNvPr>
          <p:cNvGrpSpPr>
            <a:grpSpLocks/>
          </p:cNvGrpSpPr>
          <p:nvPr/>
        </p:nvGrpSpPr>
        <p:grpSpPr bwMode="auto">
          <a:xfrm>
            <a:off x="342107" y="4602753"/>
            <a:ext cx="4572001" cy="1131888"/>
            <a:chOff x="192" y="3120"/>
            <a:chExt cx="2880" cy="713"/>
          </a:xfrm>
        </p:grpSpPr>
        <p:sp>
          <p:nvSpPr>
            <p:cNvPr id="16417" name="Text Box 33">
              <a:extLst>
                <a:ext uri="{FF2B5EF4-FFF2-40B4-BE49-F238E27FC236}">
                  <a16:creationId xmlns:a16="http://schemas.microsoft.com/office/drawing/2014/main" id="{A2F776E0-4C33-A7F0-A1F7-A8937895DF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3600"/>
              <a:ext cx="2880" cy="233"/>
            </a:xfrm>
            <a:prstGeom prst="rect">
              <a:avLst/>
            </a:prstGeom>
            <a:noFill/>
            <a:ln w="9525">
              <a:solidFill>
                <a:srgbClr val="492AF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dirty="0">
                  <a:latin typeface="Times New Roman" panose="02020603050405020304" pitchFamily="18" charset="0"/>
                </a:rPr>
                <a:t>Constant stress/position low heat leak supports</a:t>
              </a:r>
            </a:p>
          </p:txBody>
        </p:sp>
        <p:sp>
          <p:nvSpPr>
            <p:cNvPr id="16418" name="Line 34">
              <a:extLst>
                <a:ext uri="{FF2B5EF4-FFF2-40B4-BE49-F238E27FC236}">
                  <a16:creationId xmlns:a16="http://schemas.microsoft.com/office/drawing/2014/main" id="{26291239-FB02-4349-1E52-93FD0B4D06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76" y="3120"/>
              <a:ext cx="96" cy="480"/>
            </a:xfrm>
            <a:prstGeom prst="line">
              <a:avLst/>
            </a:prstGeom>
            <a:noFill/>
            <a:ln w="9525">
              <a:solidFill>
                <a:srgbClr val="492AF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32" name="Group 48">
            <a:extLst>
              <a:ext uri="{FF2B5EF4-FFF2-40B4-BE49-F238E27FC236}">
                <a16:creationId xmlns:a16="http://schemas.microsoft.com/office/drawing/2014/main" id="{EB8D22E0-C43E-7942-BB7B-33E9C09016FC}"/>
              </a:ext>
            </a:extLst>
          </p:cNvPr>
          <p:cNvGrpSpPr>
            <a:grpSpLocks/>
          </p:cNvGrpSpPr>
          <p:nvPr/>
        </p:nvGrpSpPr>
        <p:grpSpPr bwMode="auto">
          <a:xfrm>
            <a:off x="492919" y="2180226"/>
            <a:ext cx="2973388" cy="2270125"/>
            <a:chOff x="287" y="1594"/>
            <a:chExt cx="1873" cy="1430"/>
          </a:xfrm>
        </p:grpSpPr>
        <p:sp>
          <p:nvSpPr>
            <p:cNvPr id="16426" name="Text Box 42">
              <a:extLst>
                <a:ext uri="{FF2B5EF4-FFF2-40B4-BE49-F238E27FC236}">
                  <a16:creationId xmlns:a16="http://schemas.microsoft.com/office/drawing/2014/main" id="{CAEC2198-BA99-EFDD-ECCD-5BE6ACCD9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32" y="1449"/>
              <a:ext cx="814" cy="1104"/>
            </a:xfrm>
            <a:prstGeom prst="rect">
              <a:avLst/>
            </a:prstGeom>
            <a:noFill/>
            <a:ln w="9525">
              <a:solidFill>
                <a:srgbClr val="492AF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Variable pitch s/c main coils in 3-D CNC pattern</a:t>
              </a:r>
            </a:p>
          </p:txBody>
        </p:sp>
        <p:sp>
          <p:nvSpPr>
            <p:cNvPr id="16428" name="Line 44">
              <a:extLst>
                <a:ext uri="{FF2B5EF4-FFF2-40B4-BE49-F238E27FC236}">
                  <a16:creationId xmlns:a16="http://schemas.microsoft.com/office/drawing/2014/main" id="{78E831AE-2D0A-533A-329D-A402031343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1" y="2064"/>
              <a:ext cx="769" cy="960"/>
            </a:xfrm>
            <a:prstGeom prst="line">
              <a:avLst/>
            </a:prstGeom>
            <a:noFill/>
            <a:ln w="9525">
              <a:solidFill>
                <a:srgbClr val="492AFB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2FD6968-3189-EDC5-56A8-81CE9DB2FDFA}"/>
              </a:ext>
            </a:extLst>
          </p:cNvPr>
          <p:cNvSpPr txBox="1"/>
          <p:nvPr/>
        </p:nvSpPr>
        <p:spPr>
          <a:xfrm>
            <a:off x="3582444" y="76201"/>
            <a:ext cx="678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Aftermarket Magnet #2 – AGS Snake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422640-4842-37A7-EFD4-FD3389EFFB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49" t="4504" r="11590"/>
          <a:stretch>
            <a:fillRect/>
          </a:stretch>
        </p:blipFill>
        <p:spPr>
          <a:xfrm>
            <a:off x="8999785" y="1616663"/>
            <a:ext cx="3043123" cy="2701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AC615F-AD6B-8AA3-45BE-68FF4C401006}"/>
              </a:ext>
            </a:extLst>
          </p:cNvPr>
          <p:cNvSpPr txBox="1"/>
          <p:nvPr/>
        </p:nvSpPr>
        <p:spPr>
          <a:xfrm>
            <a:off x="9409907" y="4498527"/>
            <a:ext cx="2514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flawlessly since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(Almost) thought to have developed an electrical problem</a:t>
            </a:r>
          </a:p>
          <a:p>
            <a:pPr marL="285750" indent="-285750">
              <a:buFont typeface="Arial" panose="020B0604020202020204" pitchFamily="34" charset="0"/>
              <a:buChar char="→"/>
            </a:pPr>
            <a:r>
              <a:rPr lang="en-US" dirty="0"/>
              <a:t>Loose aluminized mylar touching HTS leads, easily fixed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24CB05-CF67-C7D8-3472-621D0A9B2F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52" b="15201"/>
          <a:stretch>
            <a:fillRect/>
          </a:stretch>
        </p:blipFill>
        <p:spPr>
          <a:xfrm>
            <a:off x="406781" y="175119"/>
            <a:ext cx="2900090" cy="1467470"/>
          </a:xfrm>
          <a:prstGeom prst="rect">
            <a:avLst/>
          </a:prstGeom>
        </p:spPr>
      </p:pic>
      <p:sp>
        <p:nvSpPr>
          <p:cNvPr id="12" name="Line 44">
            <a:extLst>
              <a:ext uri="{FF2B5EF4-FFF2-40B4-BE49-F238E27FC236}">
                <a16:creationId xmlns:a16="http://schemas.microsoft.com/office/drawing/2014/main" id="{4E0F8D48-FA11-0C02-EABA-2CA9415730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2206" y="1669574"/>
            <a:ext cx="0" cy="497953"/>
          </a:xfrm>
          <a:prstGeom prst="line">
            <a:avLst/>
          </a:prstGeom>
          <a:noFill/>
          <a:ln w="9525">
            <a:solidFill>
              <a:srgbClr val="492AF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BEB087-C78E-BF5C-E85F-32180BEDA97D}"/>
              </a:ext>
            </a:extLst>
          </p:cNvPr>
          <p:cNvSpPr txBox="1"/>
          <p:nvPr/>
        </p:nvSpPr>
        <p:spPr>
          <a:xfrm>
            <a:off x="4395525" y="654400"/>
            <a:ext cx="3266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3Tesla field, 203 mm coil 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79B67-5385-E4F2-9E1A-752C01904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275FA5E5-29C1-4FC2-B7B9-E67E9EC25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23" y="59267"/>
            <a:ext cx="4544766" cy="64940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6 Tesla field, 200 mm Coil ID</a:t>
            </a:r>
          </a:p>
          <a:p>
            <a:r>
              <a:rPr lang="en-US" sz="1600" dirty="0"/>
              <a:t>6 x 10 </a:t>
            </a:r>
            <a:r>
              <a:rPr lang="en-US" sz="1600" baseline="30000" dirty="0"/>
              <a:t>-3 </a:t>
            </a:r>
            <a:r>
              <a:rPr lang="en-US" sz="1600" dirty="0"/>
              <a:t>field uniformity from 1T to 6T</a:t>
            </a:r>
          </a:p>
          <a:p>
            <a:r>
              <a:rPr lang="en-US" sz="1600" dirty="0">
                <a:solidFill>
                  <a:srgbClr val="FF0000"/>
                </a:solidFill>
              </a:rPr>
              <a:t>± 50 microns field axis straightness, 1T to 6T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17 separate circuits: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1 2.5m main solenoid –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22 layers!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2 fringe field solenoids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2 anti-fringe field solenoids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5  0.5m vertical correctors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5  0.5m horizontal correctors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1 2.5m vertical corrector</a:t>
            </a:r>
          </a:p>
          <a:p>
            <a:pPr lvl="1">
              <a:buFontTx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1 2.5m horizontal corrector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Helium vessel cooled by liquid bath Outer heat shield actively cooled from 4K boil-off, 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coil support tube is inner helium vessel, inner shield conductively cooled</a:t>
            </a:r>
          </a:p>
          <a:p>
            <a:pPr>
              <a:spcBef>
                <a:spcPct val="50000"/>
              </a:spcBef>
            </a:pPr>
            <a:r>
              <a:rPr lang="en-US" sz="1600" u="sng" dirty="0">
                <a:solidFill>
                  <a:srgbClr val="003399"/>
                </a:solidFill>
                <a:latin typeface="Comic Sans MS" pitchFamily="66" charset="0"/>
              </a:rPr>
              <a:t>Budget issues – cost savings: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“no bids” from industry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Incremental budgets from 3 sources (thank you, Stephanie LaMontagne)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Surplus RHIC cryostats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Surplus </a:t>
            </a:r>
            <a:r>
              <a:rPr lang="en-US" sz="1600" dirty="0" err="1">
                <a:solidFill>
                  <a:srgbClr val="003399"/>
                </a:solidFill>
                <a:latin typeface="Comic Sans MS" pitchFamily="66" charset="0"/>
              </a:rPr>
              <a:t>IsaBelle</a:t>
            </a: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 (!) SST helium vessel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Surplus RHIC support posts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9B548-1CC7-87CC-E45F-4AF9E768F6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6" b="19339"/>
          <a:stretch>
            <a:fillRect/>
          </a:stretch>
        </p:blipFill>
        <p:spPr>
          <a:xfrm>
            <a:off x="8698151" y="4759474"/>
            <a:ext cx="3171909" cy="201162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0EF8EF8-B598-9FE9-2769-2B51E006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12" y="705718"/>
            <a:ext cx="5767965" cy="282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9A1596-3B65-7551-559A-F6FB2DC652CD}"/>
              </a:ext>
            </a:extLst>
          </p:cNvPr>
          <p:cNvSpPr txBox="1"/>
          <p:nvPr/>
        </p:nvSpPr>
        <p:spPr>
          <a:xfrm>
            <a:off x="5120706" y="3483864"/>
            <a:ext cx="34752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Construction Issues </a:t>
            </a:r>
            <a:r>
              <a:rPr lang="en-US" dirty="0"/>
              <a:t>(all unit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22 layers, electrical short in layer 1</a:t>
            </a:r>
          </a:p>
          <a:p>
            <a:pPr marL="285750" indent="-285750">
              <a:buFont typeface="Arial" panose="020B0604020202020204" pitchFamily="34" charset="0"/>
              <a:buChar char="→"/>
            </a:pPr>
            <a:r>
              <a:rPr lang="en-US" dirty="0"/>
              <a:t>Unwire, use 20 layers,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FF coil reversed forces (!)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Broke free during testing.  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Fixed, added structure, OK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Thermal short in aperture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→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Drill holes blindly between main coil &amp; anti-FF coil add new inner helium vessel (DX beam pipe!), OK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66AE7-399B-E848-8CE6-A6CE2D2FC66C}"/>
              </a:ext>
            </a:extLst>
          </p:cNvPr>
          <p:cNvSpPr txBox="1"/>
          <p:nvPr/>
        </p:nvSpPr>
        <p:spPr>
          <a:xfrm>
            <a:off x="8595934" y="3577038"/>
            <a:ext cx="3475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Magnets tested to 6.4T, 6.6T</a:t>
            </a:r>
          </a:p>
          <a:p>
            <a:r>
              <a:rPr lang="en-US" dirty="0">
                <a:solidFill>
                  <a:srgbClr val="0033CC"/>
                </a:solidFill>
              </a:rPr>
              <a:t>“Beam-Beam Compensation Scheme Doubles Proton-Proton Collision Rates at RHIC”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8B768-DED3-B7D7-41E0-0CE4A4C6C309}"/>
              </a:ext>
            </a:extLst>
          </p:cNvPr>
          <p:cNvSpPr txBox="1"/>
          <p:nvPr/>
        </p:nvSpPr>
        <p:spPr>
          <a:xfrm>
            <a:off x="5120706" y="86897"/>
            <a:ext cx="6792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Aftermarket Magnet #3 – e-Lens Solenoids (2)</a:t>
            </a:r>
          </a:p>
        </p:txBody>
      </p:sp>
    </p:spTree>
    <p:extLst>
      <p:ext uri="{BB962C8B-B14F-4D97-AF65-F5344CB8AC3E}">
        <p14:creationId xmlns:p14="http://schemas.microsoft.com/office/powerpoint/2010/main" val="372646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9B509E8-97CA-D096-588A-EB564CFA1DB4}"/>
              </a:ext>
            </a:extLst>
          </p:cNvPr>
          <p:cNvSpPr txBox="1"/>
          <p:nvPr/>
        </p:nvSpPr>
        <p:spPr>
          <a:xfrm>
            <a:off x="4246983" y="2235703"/>
            <a:ext cx="1772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EPIC DETECTOR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9A613E-2479-9EF7-5947-8C72CB4B22F4}"/>
              </a:ext>
            </a:extLst>
          </p:cNvPr>
          <p:cNvSpPr txBox="1"/>
          <p:nvPr/>
        </p:nvSpPr>
        <p:spPr>
          <a:xfrm>
            <a:off x="7465999" y="5594698"/>
            <a:ext cx="7247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8A7719-0223-7805-546C-BD9C4E010D80}"/>
              </a:ext>
            </a:extLst>
          </p:cNvPr>
          <p:cNvGrpSpPr/>
          <p:nvPr/>
        </p:nvGrpSpPr>
        <p:grpSpPr>
          <a:xfrm>
            <a:off x="2018159" y="2063739"/>
            <a:ext cx="8155685" cy="3076252"/>
            <a:chOff x="567442" y="690001"/>
            <a:chExt cx="10874246" cy="410167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BC4B732-275E-E53B-389A-61EBFFF46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442" y="1842935"/>
              <a:ext cx="10874246" cy="294873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724764-85D5-125D-93FB-BC1F9AB710E1}"/>
                </a:ext>
              </a:extLst>
            </p:cNvPr>
            <p:cNvSpPr txBox="1"/>
            <p:nvPr/>
          </p:nvSpPr>
          <p:spPr>
            <a:xfrm>
              <a:off x="8250179" y="1518004"/>
              <a:ext cx="842539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Q2pF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ESR</a:t>
              </a:r>
            </a:p>
            <a:p>
              <a:r>
                <a:rPr lang="en-US" sz="1400" dirty="0" err="1">
                  <a:solidFill>
                    <a:srgbClr val="FF0000"/>
                  </a:solidFill>
                </a:rPr>
                <a:t>corr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FD68B5-ABD3-0DED-81E6-1FB8B513B9AC}"/>
                </a:ext>
              </a:extLst>
            </p:cNvPr>
            <p:cNvSpPr txBox="1"/>
            <p:nvPr/>
          </p:nvSpPr>
          <p:spPr>
            <a:xfrm>
              <a:off x="6966963" y="690001"/>
              <a:ext cx="1002839" cy="1559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FC-1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B0ApF</a:t>
              </a:r>
            </a:p>
            <a:p>
              <a:pPr algn="ctr"/>
              <a:r>
                <a:rPr lang="en-US" sz="1400" dirty="0"/>
                <a:t>Q1ApF</a:t>
              </a:r>
            </a:p>
            <a:p>
              <a:pPr algn="ctr"/>
              <a:r>
                <a:rPr lang="en-US" sz="1400" dirty="0"/>
                <a:t>Q1BpF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Q1eF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D25BD8-2C5C-1361-E505-28F818BFEF4C}"/>
                </a:ext>
              </a:extLst>
            </p:cNvPr>
            <p:cNvSpPr txBox="1"/>
            <p:nvPr/>
          </p:nvSpPr>
          <p:spPr>
            <a:xfrm>
              <a:off x="9150272" y="1197065"/>
              <a:ext cx="831852" cy="12721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FC-3</a:t>
              </a:r>
            </a:p>
            <a:p>
              <a:r>
                <a:rPr lang="en-US" sz="1400" dirty="0"/>
                <a:t>B1pF</a:t>
              </a:r>
            </a:p>
            <a:p>
              <a:r>
                <a:rPr lang="en-US" sz="1400" dirty="0"/>
                <a:t>Skew</a:t>
              </a:r>
            </a:p>
            <a:p>
              <a:r>
                <a:rPr lang="en-US" sz="1400" dirty="0"/>
                <a:t>quad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92B8AB-D7EA-BFA5-33EC-E1F10676AC59}"/>
                </a:ext>
              </a:extLst>
            </p:cNvPr>
            <p:cNvSpPr txBox="1"/>
            <p:nvPr/>
          </p:nvSpPr>
          <p:spPr>
            <a:xfrm>
              <a:off x="10131355" y="1731231"/>
              <a:ext cx="977191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FC-4</a:t>
              </a:r>
            </a:p>
            <a:p>
              <a:r>
                <a:rPr lang="en-US" sz="1400" dirty="0"/>
                <a:t>B1ApF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3A1C94-7DFA-9024-0EBA-6F7C3FADE4F7}"/>
                </a:ext>
              </a:extLst>
            </p:cNvPr>
            <p:cNvSpPr txBox="1"/>
            <p:nvPr/>
          </p:nvSpPr>
          <p:spPr>
            <a:xfrm>
              <a:off x="5900422" y="1484322"/>
              <a:ext cx="1006613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B0pF Q0eF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B7AD8D6-9642-9FFC-3696-8D810A3860C2}"/>
              </a:ext>
            </a:extLst>
          </p:cNvPr>
          <p:cNvSpPr txBox="1"/>
          <p:nvPr/>
        </p:nvSpPr>
        <p:spPr>
          <a:xfrm>
            <a:off x="3587139" y="2466295"/>
            <a:ext cx="7729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RC-1</a:t>
            </a:r>
          </a:p>
          <a:p>
            <a:pPr algn="ctr"/>
            <a:r>
              <a:rPr lang="en-US" sz="1400" dirty="0"/>
              <a:t>Q1ApR</a:t>
            </a:r>
          </a:p>
          <a:p>
            <a:pPr algn="ctr"/>
            <a:r>
              <a:rPr lang="en-US" sz="1400" dirty="0"/>
              <a:t>Q1eR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84E22C-0661-B53C-CDF5-2C5DAC2A2E79}"/>
              </a:ext>
            </a:extLst>
          </p:cNvPr>
          <p:cNvSpPr txBox="1"/>
          <p:nvPr/>
        </p:nvSpPr>
        <p:spPr>
          <a:xfrm>
            <a:off x="2796118" y="2412519"/>
            <a:ext cx="7729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RC-2</a:t>
            </a:r>
          </a:p>
          <a:p>
            <a:pPr algn="ctr"/>
            <a:r>
              <a:rPr lang="en-US" sz="1400" dirty="0"/>
              <a:t>Q1BpR</a:t>
            </a:r>
          </a:p>
          <a:p>
            <a:pPr algn="ctr"/>
            <a:r>
              <a:rPr lang="en-US" sz="1400" dirty="0"/>
              <a:t>Q2eR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D3982C-2E17-CEF2-4BDE-368F3E2677CD}"/>
              </a:ext>
            </a:extLst>
          </p:cNvPr>
          <p:cNvSpPr txBox="1"/>
          <p:nvPr/>
        </p:nvSpPr>
        <p:spPr>
          <a:xfrm>
            <a:off x="1813403" y="2412519"/>
            <a:ext cx="909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RC-3</a:t>
            </a:r>
          </a:p>
          <a:p>
            <a:pPr algn="ctr"/>
            <a:r>
              <a:rPr lang="en-US" sz="1400" dirty="0"/>
              <a:t>Q2pR</a:t>
            </a:r>
          </a:p>
          <a:p>
            <a:pPr algn="ctr"/>
            <a:r>
              <a:rPr lang="en-US" sz="1400" dirty="0"/>
              <a:t>ESR </a:t>
            </a:r>
            <a:r>
              <a:rPr lang="en-US" sz="1400" dirty="0" err="1"/>
              <a:t>corr</a:t>
            </a:r>
            <a:endParaRPr lang="en-US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43B1A4-794A-B662-F4DC-C4F55290E26F}"/>
              </a:ext>
            </a:extLst>
          </p:cNvPr>
          <p:cNvSpPr txBox="1"/>
          <p:nvPr/>
        </p:nvSpPr>
        <p:spPr>
          <a:xfrm>
            <a:off x="4782976" y="219026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And Now On To EIC!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DCDB73-66DA-04E1-CE9E-9E2EB5FD69E3}"/>
              </a:ext>
            </a:extLst>
          </p:cNvPr>
          <p:cNvSpPr txBox="1"/>
          <p:nvPr/>
        </p:nvSpPr>
        <p:spPr>
          <a:xfrm>
            <a:off x="8368197" y="1902756"/>
            <a:ext cx="1772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FORWARD SIDE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3202ED-9264-446A-5D30-44954337D974}"/>
              </a:ext>
            </a:extLst>
          </p:cNvPr>
          <p:cNvSpPr txBox="1"/>
          <p:nvPr/>
        </p:nvSpPr>
        <p:spPr>
          <a:xfrm>
            <a:off x="1914652" y="1846783"/>
            <a:ext cx="1772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REAR SIDE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D23EFB-062B-3461-5905-07F51041B38D}"/>
              </a:ext>
            </a:extLst>
          </p:cNvPr>
          <p:cNvSpPr txBox="1"/>
          <p:nvPr/>
        </p:nvSpPr>
        <p:spPr>
          <a:xfrm>
            <a:off x="4394655" y="1329354"/>
            <a:ext cx="324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EIC Interaction Region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32E7EF-79A6-5680-6B9B-D7E71D6F45C1}"/>
              </a:ext>
            </a:extLst>
          </p:cNvPr>
          <p:cNvSpPr txBox="1"/>
          <p:nvPr/>
        </p:nvSpPr>
        <p:spPr>
          <a:xfrm>
            <a:off x="2934311" y="5271532"/>
            <a:ext cx="5625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28 unique magnetic elements</a:t>
            </a:r>
          </a:p>
          <a:p>
            <a:r>
              <a:rPr lang="en-US" sz="2400" dirty="0"/>
              <a:t>8 separate cryostats (up to 2.3 m Diameter) – already lots of fun…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0D28E-84D9-D7B3-AE9F-627177E0A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282" y="4304198"/>
            <a:ext cx="3262491" cy="230562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E842E74-D177-2A5F-1492-4E5EA7306340}"/>
              </a:ext>
            </a:extLst>
          </p:cNvPr>
          <p:cNvCxnSpPr/>
          <p:nvPr/>
        </p:nvCxnSpPr>
        <p:spPr>
          <a:xfrm>
            <a:off x="9191094" y="4304198"/>
            <a:ext cx="366446" cy="480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5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C7CEA3-00A1-D663-747F-5B8A464B8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1BE06-D7C0-B846-396C-977E7FA7E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8514" y="2766587"/>
            <a:ext cx="7140719" cy="49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Bradley Hand ITC" panose="03070402050302030203" pitchFamily="66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42977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7A2DAF-12C2-36AA-C196-55803D14A98E}"/>
              </a:ext>
            </a:extLst>
          </p:cNvPr>
          <p:cNvSpPr txBox="1"/>
          <p:nvPr/>
        </p:nvSpPr>
        <p:spPr>
          <a:xfrm>
            <a:off x="5869330" y="77165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Agenda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B5717B-5513-A58C-72C1-26F903975630}"/>
              </a:ext>
            </a:extLst>
          </p:cNvPr>
          <p:cNvSpPr txBox="1"/>
          <p:nvPr/>
        </p:nvSpPr>
        <p:spPr>
          <a:xfrm>
            <a:off x="3809999" y="1011734"/>
            <a:ext cx="706441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History – “pre-RHIC”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Actual Heros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Full Inventory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RHIC Magnet Highlights – </a:t>
            </a:r>
            <a:r>
              <a:rPr lang="en-US" sz="2400" i="1" dirty="0">
                <a:solidFill>
                  <a:srgbClr val="0000FF"/>
                </a:solidFill>
              </a:rPr>
              <a:t>“Success Stories”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8 cm Dipoles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13cm Quadrupoles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8 cm, 13 cm Correctors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CQS magnets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18 cm DX Dipole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“Aftermarket Devices”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Helical Magnets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AGS Cold Snake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E-Lens Solenoid</a:t>
            </a:r>
          </a:p>
        </p:txBody>
      </p:sp>
    </p:spTree>
    <p:extLst>
      <p:ext uri="{BB962C8B-B14F-4D97-AF65-F5344CB8AC3E}">
        <p14:creationId xmlns:p14="http://schemas.microsoft.com/office/powerpoint/2010/main" val="31071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ECC19-CB9A-4EA1-4FA5-DE280053DA56}"/>
              </a:ext>
            </a:extLst>
          </p:cNvPr>
          <p:cNvSpPr txBox="1"/>
          <p:nvPr/>
        </p:nvSpPr>
        <p:spPr>
          <a:xfrm>
            <a:off x="4375230" y="245023"/>
            <a:ext cx="5318567" cy="646331"/>
          </a:xfrm>
          <a:prstGeom prst="rect">
            <a:avLst/>
          </a:prstGeom>
          <a:noFill/>
          <a:ln w="762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History “pre-RHIC”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C285F-20A9-FAEA-9A63-D79705261059}"/>
              </a:ext>
            </a:extLst>
          </p:cNvPr>
          <p:cNvSpPr txBox="1"/>
          <p:nvPr/>
        </p:nvSpPr>
        <p:spPr>
          <a:xfrm>
            <a:off x="3650466" y="2301972"/>
            <a:ext cx="4114800" cy="73866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IsaBelle</a:t>
            </a:r>
            <a:r>
              <a:rPr lang="en-US" dirty="0"/>
              <a:t> – CBA </a:t>
            </a:r>
          </a:p>
          <a:p>
            <a:pPr algn="ctr"/>
            <a:r>
              <a:rPr lang="en-US" dirty="0"/>
              <a:t>(</a:t>
            </a:r>
            <a:r>
              <a:rPr lang="en-US" sz="2400" dirty="0"/>
              <a:t>C</a:t>
            </a:r>
            <a:r>
              <a:rPr lang="en-US" dirty="0"/>
              <a:t>olliding </a:t>
            </a:r>
            <a:r>
              <a:rPr lang="en-US" sz="2400" dirty="0"/>
              <a:t>B</a:t>
            </a:r>
            <a:r>
              <a:rPr lang="en-US" dirty="0"/>
              <a:t>eam </a:t>
            </a:r>
            <a:r>
              <a:rPr lang="en-US" sz="2400" dirty="0"/>
              <a:t>A</a:t>
            </a:r>
            <a:r>
              <a:rPr lang="en-US" dirty="0"/>
              <a:t>ccelerator)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436A4F-7350-906C-4C2F-5F8D1D3E0B51}"/>
              </a:ext>
            </a:extLst>
          </p:cNvPr>
          <p:cNvSpPr txBox="1"/>
          <p:nvPr/>
        </p:nvSpPr>
        <p:spPr>
          <a:xfrm>
            <a:off x="3650466" y="4664171"/>
            <a:ext cx="4114800" cy="36933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SSC (Superconducting Super Collider)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D1903-18E6-21B0-AC1C-5FC52A65829C}"/>
              </a:ext>
            </a:extLst>
          </p:cNvPr>
          <p:cNvSpPr txBox="1"/>
          <p:nvPr/>
        </p:nvSpPr>
        <p:spPr>
          <a:xfrm>
            <a:off x="3650466" y="6035771"/>
            <a:ext cx="41148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RHIC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CBB878B-C9B9-C4B4-F94A-0E2DC38C2BE6}"/>
              </a:ext>
            </a:extLst>
          </p:cNvPr>
          <p:cNvSpPr/>
          <p:nvPr/>
        </p:nvSpPr>
        <p:spPr bwMode="auto">
          <a:xfrm>
            <a:off x="5479266" y="3292571"/>
            <a:ext cx="457200" cy="838200"/>
          </a:xfrm>
          <a:prstGeom prst="down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4997139-423F-2A66-A44C-C897ECF6EDA5}"/>
              </a:ext>
            </a:extLst>
          </p:cNvPr>
          <p:cNvSpPr/>
          <p:nvPr/>
        </p:nvSpPr>
        <p:spPr bwMode="auto">
          <a:xfrm>
            <a:off x="5481325" y="5117025"/>
            <a:ext cx="457200" cy="838200"/>
          </a:xfrm>
          <a:prstGeom prst="down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04B85-D164-55D9-22D0-D9C42B6A6525}"/>
              </a:ext>
            </a:extLst>
          </p:cNvPr>
          <p:cNvSpPr txBox="1"/>
          <p:nvPr/>
        </p:nvSpPr>
        <p:spPr>
          <a:xfrm>
            <a:off x="8392610" y="1294018"/>
            <a:ext cx="3388383" cy="23083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production as of 1982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 magnets built &amp; tested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last magnets met all field quality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 dipoles + 2 quadrupoles tested in “String Test”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Cancelled after CERN discovered W and Z  bosons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63442-9EF9-E8AF-7AA8-86310BCD2DAA}"/>
              </a:ext>
            </a:extLst>
          </p:cNvPr>
          <p:cNvSpPr txBox="1"/>
          <p:nvPr/>
        </p:nvSpPr>
        <p:spPr>
          <a:xfrm>
            <a:off x="8392609" y="4171237"/>
            <a:ext cx="3749233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technological developments, e.g., All-Kapton coil insulation (was epoxy/fiberglass)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Mechanical structure maturation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33CC"/>
                </a:solidFill>
              </a:rPr>
              <a:t>BNL Staff Kept Intact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2F923E-F436-6DBE-7D79-6E923064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74" y="3374004"/>
            <a:ext cx="1805622" cy="233663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07646D-8D28-89F9-4C4C-7109AA5F92C2}"/>
              </a:ext>
            </a:extLst>
          </p:cNvPr>
          <p:cNvCxnSpPr>
            <a:cxnSpLocks/>
            <a:stCxn id="8" idx="1"/>
            <a:endCxn id="3" idx="3"/>
          </p:cNvCxnSpPr>
          <p:nvPr/>
        </p:nvCxnSpPr>
        <p:spPr>
          <a:xfrm flipH="1">
            <a:off x="7765266" y="2448180"/>
            <a:ext cx="627344" cy="223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AEAB2D-B484-3E30-E946-2A507DCD1166}"/>
              </a:ext>
            </a:extLst>
          </p:cNvPr>
          <p:cNvCxnSpPr>
            <a:cxnSpLocks/>
            <a:stCxn id="10" idx="1"/>
            <a:endCxn id="4" idx="3"/>
          </p:cNvCxnSpPr>
          <p:nvPr/>
        </p:nvCxnSpPr>
        <p:spPr>
          <a:xfrm flipH="1" flipV="1">
            <a:off x="7765266" y="4848837"/>
            <a:ext cx="627343" cy="199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86B552A-B647-5662-CA1D-0259CE3F59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714"/>
          <a:stretch>
            <a:fillRect/>
          </a:stretch>
        </p:blipFill>
        <p:spPr>
          <a:xfrm>
            <a:off x="262083" y="218645"/>
            <a:ext cx="3293521" cy="24064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9826579-3D18-4CD5-B3CF-3E27436127F4}"/>
              </a:ext>
            </a:extLst>
          </p:cNvPr>
          <p:cNvSpPr txBox="1"/>
          <p:nvPr/>
        </p:nvSpPr>
        <p:spPr>
          <a:xfrm>
            <a:off x="750011" y="23710"/>
            <a:ext cx="2195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Circa 1983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FE150F9-EFBA-D9B2-405A-7BCBE92C0AAE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3555604" y="1782501"/>
            <a:ext cx="2152262" cy="519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29EACF9-2607-91F1-FB21-106779E5D6CE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2847372" y="4728258"/>
            <a:ext cx="803094" cy="120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66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BEE4A-CC4D-1E71-7583-A4E74B09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D67C38-B401-5FEF-79DE-EAF762197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/>
          <a:stretch>
            <a:fillRect/>
          </a:stretch>
        </p:blipFill>
        <p:spPr>
          <a:xfrm>
            <a:off x="7005258" y="897620"/>
            <a:ext cx="3205542" cy="3499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C5D86-6B7D-9534-012B-BEA23C24E2DF}"/>
              </a:ext>
            </a:extLst>
          </p:cNvPr>
          <p:cNvSpPr txBox="1"/>
          <p:nvPr/>
        </p:nvSpPr>
        <p:spPr>
          <a:xfrm>
            <a:off x="5029200" y="14732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Actual Heros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19263-2B7C-5FCD-1FE3-B051B605B4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3" t="11325" r="2103"/>
          <a:stretch>
            <a:fillRect/>
          </a:stretch>
        </p:blipFill>
        <p:spPr>
          <a:xfrm>
            <a:off x="1621627" y="897621"/>
            <a:ext cx="5105400" cy="31821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EF0CAF-F3B7-AFC0-D186-68C6D817D9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78" b="13333"/>
          <a:stretch>
            <a:fillRect/>
          </a:stretch>
        </p:blipFill>
        <p:spPr>
          <a:xfrm>
            <a:off x="4072689" y="2743200"/>
            <a:ext cx="3352800" cy="3967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985BA-AA27-0CEC-5658-E51E9F750738}"/>
              </a:ext>
            </a:extLst>
          </p:cNvPr>
          <p:cNvSpPr txBox="1"/>
          <p:nvPr/>
        </p:nvSpPr>
        <p:spPr>
          <a:xfrm>
            <a:off x="1612540" y="4389522"/>
            <a:ext cx="2583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Mike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Harrison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FBC2E-FAC7-43E1-9557-F59CA3351639}"/>
              </a:ext>
            </a:extLst>
          </p:cNvPr>
          <p:cNvSpPr txBox="1"/>
          <p:nvPr/>
        </p:nvSpPr>
        <p:spPr>
          <a:xfrm>
            <a:off x="7272934" y="4397543"/>
            <a:ext cx="2583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Satoshi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Ozaki</a:t>
            </a:r>
          </a:p>
        </p:txBody>
      </p:sp>
    </p:spTree>
    <p:extLst>
      <p:ext uri="{BB962C8B-B14F-4D97-AF65-F5344CB8AC3E}">
        <p14:creationId xmlns:p14="http://schemas.microsoft.com/office/powerpoint/2010/main" val="3057784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75383-F38F-EC4C-3261-59D6CAAEA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01AABE-9DFB-F527-B28E-98827F08D971}"/>
              </a:ext>
            </a:extLst>
          </p:cNvPr>
          <p:cNvSpPr txBox="1"/>
          <p:nvPr/>
        </p:nvSpPr>
        <p:spPr>
          <a:xfrm>
            <a:off x="5257800" y="762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Full Inventory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226D7-ABBB-88BC-E057-39B3454B23A1}"/>
              </a:ext>
            </a:extLst>
          </p:cNvPr>
          <p:cNvSpPr txBox="1"/>
          <p:nvPr/>
        </p:nvSpPr>
        <p:spPr>
          <a:xfrm>
            <a:off x="3429000" y="892064"/>
            <a:ext cx="43434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99"/>
                </a:solidFill>
              </a:rPr>
              <a:t>REGULAR 8 cm ARC COMPONENTS</a:t>
            </a:r>
          </a:p>
          <a:p>
            <a:r>
              <a:rPr lang="en-US" dirty="0"/>
              <a:t>Dipoles 264</a:t>
            </a:r>
          </a:p>
          <a:p>
            <a:r>
              <a:rPr lang="en-US" dirty="0"/>
              <a:t>Quadrupoles 276</a:t>
            </a:r>
          </a:p>
          <a:p>
            <a:r>
              <a:rPr lang="en-US" dirty="0"/>
              <a:t>Sextupoles 276</a:t>
            </a:r>
          </a:p>
          <a:p>
            <a:r>
              <a:rPr lang="en-US" dirty="0"/>
              <a:t>Correctors 276</a:t>
            </a:r>
          </a:p>
          <a:p>
            <a:r>
              <a:rPr lang="en-US" dirty="0"/>
              <a:t> </a:t>
            </a:r>
          </a:p>
          <a:p>
            <a:r>
              <a:rPr lang="en-US" u="sng" dirty="0">
                <a:solidFill>
                  <a:srgbClr val="000099"/>
                </a:solidFill>
              </a:rPr>
              <a:t>INSERTION COMPONENTS</a:t>
            </a:r>
          </a:p>
          <a:p>
            <a:r>
              <a:rPr lang="en-US" u="sng" dirty="0">
                <a:solidFill>
                  <a:srgbClr val="0000FF"/>
                </a:solidFill>
              </a:rPr>
              <a:t>Standard Aperture (8 cm) Magnets</a:t>
            </a:r>
          </a:p>
          <a:p>
            <a:r>
              <a:rPr lang="en-US" dirty="0"/>
              <a:t>- Dipoles (D5I, D5O, D6, D8, D9) 96</a:t>
            </a:r>
          </a:p>
          <a:p>
            <a:r>
              <a:rPr lang="en-US" dirty="0"/>
              <a:t>- Quadrupoles (Q4-Q9) 144</a:t>
            </a:r>
          </a:p>
          <a:p>
            <a:r>
              <a:rPr lang="en-US" dirty="0"/>
              <a:t>- Trim quadrupoles (@ Q4, Q5, Q6) 72</a:t>
            </a:r>
          </a:p>
          <a:p>
            <a:r>
              <a:rPr lang="en-US" dirty="0"/>
              <a:t>- Sextupoles at Q9 12</a:t>
            </a:r>
          </a:p>
          <a:p>
            <a:r>
              <a:rPr lang="en-US" dirty="0"/>
              <a:t>- Correctors 144</a:t>
            </a:r>
          </a:p>
          <a:p>
            <a:r>
              <a:rPr lang="en-US" u="sng" dirty="0">
                <a:solidFill>
                  <a:srgbClr val="0000FF"/>
                </a:solidFill>
              </a:rPr>
              <a:t>Intermediate Aperture (10 cm) Magnets</a:t>
            </a:r>
          </a:p>
          <a:p>
            <a:r>
              <a:rPr lang="en-US" dirty="0"/>
              <a:t>- Dipoles (D0) 24</a:t>
            </a:r>
          </a:p>
          <a:p>
            <a:r>
              <a:rPr lang="en-US" dirty="0"/>
              <a:t>- Helical Dipoles 12 (</a:t>
            </a:r>
            <a:r>
              <a:rPr lang="en-US" i="1" dirty="0"/>
              <a:t>after RHIC</a:t>
            </a:r>
            <a:r>
              <a:rPr lang="en-US" dirty="0"/>
              <a:t>)</a:t>
            </a:r>
          </a:p>
          <a:p>
            <a:r>
              <a:rPr lang="en-US" u="sng" dirty="0">
                <a:solidFill>
                  <a:srgbClr val="0000FF"/>
                </a:solidFill>
              </a:rPr>
              <a:t>Intermediate Aperture (13 cm) Magnets</a:t>
            </a:r>
          </a:p>
          <a:p>
            <a:r>
              <a:rPr lang="en-US" dirty="0"/>
              <a:t>- Quadrupoles (Q1-Q3) 72</a:t>
            </a:r>
          </a:p>
          <a:p>
            <a:r>
              <a:rPr lang="en-US" dirty="0"/>
              <a:t>- Correctors 72</a:t>
            </a:r>
          </a:p>
          <a:p>
            <a:r>
              <a:rPr lang="en-US" u="sng" dirty="0">
                <a:solidFill>
                  <a:srgbClr val="0000FF"/>
                </a:solidFill>
              </a:rPr>
              <a:t>Large Aperture (18 cm) Magnets</a:t>
            </a:r>
          </a:p>
          <a:p>
            <a:r>
              <a:rPr lang="en-US" dirty="0"/>
              <a:t>- Dipoles (DX) 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B8C54-2FE5-107E-A20E-F2C6B8526A7C}"/>
              </a:ext>
            </a:extLst>
          </p:cNvPr>
          <p:cNvSpPr txBox="1"/>
          <p:nvPr/>
        </p:nvSpPr>
        <p:spPr>
          <a:xfrm>
            <a:off x="8001000" y="1981200"/>
            <a:ext cx="2514600" cy="286232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000" u="sng" dirty="0"/>
              <a:t>TOTALS</a:t>
            </a:r>
          </a:p>
          <a:p>
            <a:endParaRPr lang="en-US" sz="2000" dirty="0"/>
          </a:p>
          <a:p>
            <a:r>
              <a:rPr lang="en-US" sz="2000" dirty="0"/>
              <a:t>Dipoles 408</a:t>
            </a:r>
          </a:p>
          <a:p>
            <a:r>
              <a:rPr lang="en-US" sz="2000" dirty="0"/>
              <a:t>Quadrupoles 492</a:t>
            </a:r>
          </a:p>
          <a:p>
            <a:r>
              <a:rPr lang="en-US" sz="2000" dirty="0"/>
              <a:t>Trim quadrupoles 72</a:t>
            </a:r>
          </a:p>
          <a:p>
            <a:r>
              <a:rPr lang="en-US" sz="2000" dirty="0"/>
              <a:t>Sextupoles 288</a:t>
            </a:r>
          </a:p>
          <a:p>
            <a:r>
              <a:rPr lang="en-US" sz="2000" dirty="0"/>
              <a:t>Correctors 492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Total magnets 1752</a:t>
            </a:r>
          </a:p>
        </p:txBody>
      </p:sp>
    </p:spTree>
    <p:extLst>
      <p:ext uri="{BB962C8B-B14F-4D97-AF65-F5344CB8AC3E}">
        <p14:creationId xmlns:p14="http://schemas.microsoft.com/office/powerpoint/2010/main" val="1377673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D54B2-DC8D-30B4-D7AE-6B55D6B5A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43B8C-C3A8-69F2-88AE-1B0BF5B732E3}"/>
              </a:ext>
            </a:extLst>
          </p:cNvPr>
          <p:cNvSpPr txBox="1"/>
          <p:nvPr/>
        </p:nvSpPr>
        <p:spPr>
          <a:xfrm>
            <a:off x="2933700" y="92483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Magnet Highlights – 8cm Dipoles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01AF9-CBFE-1EBA-A058-9B939BE982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29" b="23956"/>
          <a:stretch>
            <a:fillRect/>
          </a:stretch>
        </p:blipFill>
        <p:spPr>
          <a:xfrm>
            <a:off x="4231147" y="691817"/>
            <a:ext cx="4023977" cy="1152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B8283-69A8-B7DC-B989-D4B8120030E6}"/>
              </a:ext>
            </a:extLst>
          </p:cNvPr>
          <p:cNvSpPr txBox="1"/>
          <p:nvPr/>
        </p:nvSpPr>
        <p:spPr>
          <a:xfrm>
            <a:off x="277792" y="4038600"/>
            <a:ext cx="870995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GENIUS</a:t>
            </a:r>
            <a:r>
              <a:rPr lang="en-US" sz="1600" dirty="0"/>
              <a:t> contract for 373 magnets ($42.7M):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Phase 1 – tooling + 30 10m magnets, “</a:t>
            </a:r>
            <a:r>
              <a:rPr lang="en-US" sz="1600" dirty="0">
                <a:solidFill>
                  <a:srgbClr val="FF0000"/>
                </a:solidFill>
              </a:rPr>
              <a:t>Cost Plus Fixed Fee</a:t>
            </a:r>
            <a:r>
              <a:rPr lang="en-US" sz="1600" dirty="0"/>
              <a:t>” (overran budget $12M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→$25M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Phase 2 – 268 10m magnets, “</a:t>
            </a:r>
            <a:r>
              <a:rPr lang="en-US" sz="1600" dirty="0">
                <a:solidFill>
                  <a:srgbClr val="00B0F0"/>
                </a:solidFill>
              </a:rPr>
              <a:t>Fixed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B0F0"/>
                </a:solidFill>
              </a:rPr>
              <a:t>Price Incentive Fee</a:t>
            </a:r>
            <a:r>
              <a:rPr lang="en-US" sz="1600" dirty="0"/>
              <a:t>” - </a:t>
            </a:r>
            <a:r>
              <a:rPr lang="en-US" sz="1600" dirty="0">
                <a:solidFill>
                  <a:srgbClr val="FF0000"/>
                </a:solidFill>
              </a:rPr>
              <a:t>$85,000 per magnet </a:t>
            </a:r>
            <a:r>
              <a:rPr lang="en-US" sz="1600" dirty="0"/>
              <a:t>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Phase 3 – 75 shorter magnets (3 lengths), “Fixed Price Incentive Fee”</a:t>
            </a:r>
          </a:p>
          <a:p>
            <a:r>
              <a:rPr lang="en-US" sz="1600" dirty="0"/>
              <a:t>Change Control: &gt; 300 change proposals evaluated.  Excluding admin, </a:t>
            </a:r>
            <a:r>
              <a:rPr lang="en-US" sz="1600" dirty="0">
                <a:solidFill>
                  <a:srgbClr val="FF0000"/>
                </a:solidFill>
              </a:rPr>
              <a:t>costs REDUCED</a:t>
            </a:r>
          </a:p>
          <a:p>
            <a:r>
              <a:rPr lang="en-US" sz="1600" dirty="0"/>
              <a:t>Underran labor in Phase 2 &amp; Phase 3</a:t>
            </a:r>
          </a:p>
          <a:p>
            <a:r>
              <a:rPr lang="en-US" sz="1600" dirty="0"/>
              <a:t>Increasing Overheads: BNL responsible.  Added ~ $3M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955FEC-7309-06B5-60A8-6599B3B63713}"/>
              </a:ext>
            </a:extLst>
          </p:cNvPr>
          <p:cNvSpPr txBox="1"/>
          <p:nvPr/>
        </p:nvSpPr>
        <p:spPr>
          <a:xfrm>
            <a:off x="406560" y="1807089"/>
            <a:ext cx="8664374" cy="2302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BNL designs &amp; builds 12 preproduction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Northrop-Grumman (NGC) wins “build to print” contract for 373 dipole magnets (4 lengths)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NGC comes to watch 11</a:t>
            </a:r>
            <a:r>
              <a:rPr lang="en-US" sz="1600" baseline="30000" dirty="0"/>
              <a:t>th</a:t>
            </a:r>
            <a:r>
              <a:rPr lang="en-US" sz="1600" dirty="0"/>
              <a:t> BNL magnet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NGC personnel “hands-on” (help) build 12</a:t>
            </a:r>
            <a:r>
              <a:rPr lang="en-US" sz="1600" baseline="30000" dirty="0"/>
              <a:t>th</a:t>
            </a:r>
            <a:r>
              <a:rPr lang="en-US" sz="1600" dirty="0"/>
              <a:t> BNL magnet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BNL reviews &amp; approves all NGC tooling designs (weekly meetings at BNL)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BNL (ALL of SMD, as needed) travels to NGC as needed: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Assists with tooling setup &amp; commissioning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Guides / teaches fabrication &amp; testing methods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Reviews &amp; edits production assembly procedure documents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7FEB9-838A-B2C6-7F2F-470D20D1EE4E}"/>
              </a:ext>
            </a:extLst>
          </p:cNvPr>
          <p:cNvSpPr txBox="1"/>
          <p:nvPr/>
        </p:nvSpPr>
        <p:spPr>
          <a:xfrm>
            <a:off x="3513262" y="5857450"/>
            <a:ext cx="8339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Results: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Cold testing of incoming magnets reduced to &lt;10% (after initial 30)!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ZERO magnet failures in 27 years of operation!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593F51-27C7-143B-C826-483530C61AF7}"/>
              </a:ext>
            </a:extLst>
          </p:cNvPr>
          <p:cNvSpPr txBox="1"/>
          <p:nvPr/>
        </p:nvSpPr>
        <p:spPr>
          <a:xfrm>
            <a:off x="1686528" y="1384628"/>
            <a:ext cx="249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Magnet #1 delivered to BNL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4113-13AC-D68B-712E-F63D2823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65" b="18818"/>
          <a:stretch>
            <a:fillRect/>
          </a:stretch>
        </p:blipFill>
        <p:spPr>
          <a:xfrm>
            <a:off x="382234" y="331134"/>
            <a:ext cx="1239196" cy="115348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F50876B-B6A6-33F3-BF50-BDD7CC9C784D}"/>
              </a:ext>
            </a:extLst>
          </p:cNvPr>
          <p:cNvSpPr/>
          <p:nvPr/>
        </p:nvSpPr>
        <p:spPr>
          <a:xfrm>
            <a:off x="4056427" y="1477236"/>
            <a:ext cx="121534" cy="149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28981-797F-5724-2B1E-21475F4E3825}"/>
              </a:ext>
            </a:extLst>
          </p:cNvPr>
          <p:cNvSpPr txBox="1"/>
          <p:nvPr/>
        </p:nvSpPr>
        <p:spPr>
          <a:xfrm>
            <a:off x="1843788" y="787102"/>
            <a:ext cx="1996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Contract signing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4639CBE-DBF2-E3DF-657C-21B3428194B5}"/>
              </a:ext>
            </a:extLst>
          </p:cNvPr>
          <p:cNvSpPr/>
          <p:nvPr/>
        </p:nvSpPr>
        <p:spPr>
          <a:xfrm rot="10800000">
            <a:off x="1722254" y="866070"/>
            <a:ext cx="121534" cy="1498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4E134-19ED-E347-F466-3B798917852F}"/>
              </a:ext>
            </a:extLst>
          </p:cNvPr>
          <p:cNvSpPr txBox="1"/>
          <p:nvPr/>
        </p:nvSpPr>
        <p:spPr>
          <a:xfrm>
            <a:off x="9070934" y="703506"/>
            <a:ext cx="3186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→"/>
            </a:pPr>
            <a:r>
              <a:rPr lang="en-US" sz="1400" dirty="0"/>
              <a:t>80 mm coil ID, 3.5 Tesla</a:t>
            </a:r>
          </a:p>
          <a:p>
            <a:pPr marL="285750" indent="-285750">
              <a:buFont typeface="Arial" panose="020B0604020202020204" pitchFamily="34" charset="0"/>
              <a:buChar char="→"/>
            </a:pPr>
            <a:r>
              <a:rPr lang="en-US" sz="1400" dirty="0"/>
              <a:t>Single layer coil</a:t>
            </a:r>
          </a:p>
          <a:p>
            <a:pPr marL="285750" indent="-285750">
              <a:buFont typeface="Arial" panose="020B0604020202020204" pitchFamily="34" charset="0"/>
              <a:buChar char="→"/>
            </a:pPr>
            <a:r>
              <a:rPr lang="en-US" sz="1400" dirty="0"/>
              <a:t>Plastic spacer, no SST collar (cheap, reliable electrical insulation + mechanical support)</a:t>
            </a:r>
          </a:p>
          <a:p>
            <a:pPr marL="285750" indent="-285750">
              <a:buFont typeface="Arial" panose="020B0604020202020204" pitchFamily="34" charset="0"/>
              <a:buChar char="→"/>
            </a:pPr>
            <a:r>
              <a:rPr lang="en-US" sz="1400" dirty="0"/>
              <a:t>Yoke as collar and return flux both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6CE14A-B896-4401-8641-110B295958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9"/>
          <a:stretch>
            <a:fillRect/>
          </a:stretch>
        </p:blipFill>
        <p:spPr>
          <a:xfrm>
            <a:off x="8933726" y="2336155"/>
            <a:ext cx="3240911" cy="26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8CA01-EDD8-8BAD-64F5-1718471B8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5BC3F6-668A-1282-F4AC-00281FA56910}"/>
              </a:ext>
            </a:extLst>
          </p:cNvPr>
          <p:cNvSpPr txBox="1"/>
          <p:nvPr/>
        </p:nvSpPr>
        <p:spPr>
          <a:xfrm>
            <a:off x="3252485" y="76201"/>
            <a:ext cx="7023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Magnet Highlights – 13cm Quadrupoles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88C02-54F4-5626-13EC-434274764020}"/>
              </a:ext>
            </a:extLst>
          </p:cNvPr>
          <p:cNvSpPr txBox="1"/>
          <p:nvPr/>
        </p:nvSpPr>
        <p:spPr>
          <a:xfrm>
            <a:off x="443454" y="912094"/>
            <a:ext cx="537454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130 mm coil ID, 48.1 T/m, 1.44, 3.40, 2.10 m lengths</a:t>
            </a:r>
          </a:p>
          <a:p>
            <a:pPr marL="285750" lvl="0" indent="-285750">
              <a:buFont typeface="Arial" panose="020B0604020202020204" pitchFamily="34" charset="0"/>
              <a:buChar char="→"/>
            </a:pPr>
            <a:r>
              <a:rPr lang="en-US" sz="1400" dirty="0">
                <a:solidFill>
                  <a:srgbClr val="000000"/>
                </a:solidFill>
              </a:rPr>
              <a:t>Single layer coil</a:t>
            </a:r>
          </a:p>
          <a:p>
            <a:pPr marL="285750" lvl="0" indent="-285750">
              <a:buFont typeface="Arial" panose="020B0604020202020204" pitchFamily="34" charset="0"/>
              <a:buChar char="→"/>
            </a:pPr>
            <a:r>
              <a:rPr lang="en-US" sz="1400" dirty="0">
                <a:solidFill>
                  <a:srgbClr val="000000"/>
                </a:solidFill>
              </a:rPr>
              <a:t>Plastic spacer, no SST collar (cheap, reliable electrical insulation + mechanical support)</a:t>
            </a:r>
          </a:p>
          <a:p>
            <a:pPr marL="285750" lvl="0" indent="-285750">
              <a:buFont typeface="Arial" panose="020B0604020202020204" pitchFamily="34" charset="0"/>
              <a:buChar char="→"/>
            </a:pPr>
            <a:r>
              <a:rPr lang="en-US" sz="1400" dirty="0">
                <a:solidFill>
                  <a:srgbClr val="000000"/>
                </a:solidFill>
              </a:rPr>
              <a:t>Yoke as collar and return flux both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technology – “tuning shims”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Variable iron thicknesses in 8 locations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Initial measurements, adjustments at room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Final adjustment possible after cold test (saturation)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“Spiral Lead Assembly”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Quadrupole coils have 8 exiting leads, disrupt field uniformity on one end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“please rotate them 90 degrees at the halfway point to balance the effect”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Puts leads in series with axial Lorentz force mechanical support</a:t>
            </a:r>
          </a:p>
          <a:p>
            <a:pPr marL="285750" indent="-285750">
              <a:buFont typeface="Arial" panose="020B0604020202020204" pitchFamily="34" charset="0"/>
              <a:buChar char="→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→"/>
            </a:pP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-5</a:t>
            </a:r>
            <a:r>
              <a:rPr lang="en-US" dirty="0">
                <a:solidFill>
                  <a:srgbClr val="FF0000"/>
                </a:solidFill>
              </a:rPr>
              <a:t> field uniformity – best in the world to date in accelerator magnets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0F4D6-19CF-BE28-067D-8BD3F8FEE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681" y="798202"/>
            <a:ext cx="3288365" cy="3084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337D8-C331-B0E1-67BC-91FE258C0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895" y="3882431"/>
            <a:ext cx="3176209" cy="2761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311C97-5E6E-A8D3-3BEE-A356818CE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729" y="1304617"/>
            <a:ext cx="1448002" cy="1076475"/>
          </a:xfrm>
          <a:prstGeom prst="rect">
            <a:avLst/>
          </a:prstGeom>
          <a:ln w="12700">
            <a:solidFill>
              <a:srgbClr val="FF0000"/>
            </a:solidFill>
            <a:prstDash val="dash"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587A217-E881-F97C-F14D-13C78F9160C0}"/>
              </a:ext>
            </a:extLst>
          </p:cNvPr>
          <p:cNvSpPr/>
          <p:nvPr/>
        </p:nvSpPr>
        <p:spPr>
          <a:xfrm>
            <a:off x="8006080" y="2506133"/>
            <a:ext cx="927947" cy="58928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861215-3A1A-72EC-421D-787A7907833A}"/>
              </a:ext>
            </a:extLst>
          </p:cNvPr>
          <p:cNvCxnSpPr>
            <a:stCxn id="17" idx="3"/>
            <a:endCxn id="16" idx="1"/>
          </p:cNvCxnSpPr>
          <p:nvPr/>
        </p:nvCxnSpPr>
        <p:spPr>
          <a:xfrm flipV="1">
            <a:off x="8934027" y="1842855"/>
            <a:ext cx="1109702" cy="95791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EDF65D2-501C-C523-9DEC-4AD72DB8CA03}"/>
              </a:ext>
            </a:extLst>
          </p:cNvPr>
          <p:cNvSpPr txBox="1"/>
          <p:nvPr/>
        </p:nvSpPr>
        <p:spPr>
          <a:xfrm>
            <a:off x="9631680" y="3034453"/>
            <a:ext cx="2411307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8 x tuning shim locations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3610D8B-CD62-0035-624F-1BBDCF7C7337}"/>
              </a:ext>
            </a:extLst>
          </p:cNvPr>
          <p:cNvCxnSpPr>
            <a:stCxn id="20" idx="0"/>
          </p:cNvCxnSpPr>
          <p:nvPr/>
        </p:nvCxnSpPr>
        <p:spPr>
          <a:xfrm flipH="1" flipV="1">
            <a:off x="10521387" y="2042932"/>
            <a:ext cx="315947" cy="991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152DB3-F15B-6298-02FA-92F270F861B3}"/>
              </a:ext>
            </a:extLst>
          </p:cNvPr>
          <p:cNvCxnSpPr>
            <a:cxnSpLocks/>
          </p:cNvCxnSpPr>
          <p:nvPr/>
        </p:nvCxnSpPr>
        <p:spPr>
          <a:xfrm flipV="1">
            <a:off x="10864555" y="1695691"/>
            <a:ext cx="29413" cy="1338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422202A-0341-BA29-3A14-3EB9FA3EAB22}"/>
              </a:ext>
            </a:extLst>
          </p:cNvPr>
          <p:cNvSpPr txBox="1"/>
          <p:nvPr/>
        </p:nvSpPr>
        <p:spPr>
          <a:xfrm>
            <a:off x="9575046" y="4976010"/>
            <a:ext cx="241130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Spiral Lead Assembly</a:t>
            </a:r>
          </a:p>
          <a:p>
            <a:r>
              <a:rPr lang="en-US" sz="1600" dirty="0"/>
              <a:t>Corrects local a</a:t>
            </a:r>
            <a:r>
              <a:rPr lang="en-US" sz="1600" baseline="-25000" dirty="0"/>
              <a:t>5</a:t>
            </a:r>
            <a:r>
              <a:rPr lang="en-US" sz="1600" dirty="0"/>
              <a:t>, b</a:t>
            </a:r>
            <a:r>
              <a:rPr lang="en-US" sz="1600" baseline="-25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038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C6408-9D64-85C4-63ED-AFC40D8A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BEF2D1-4821-5972-B88F-D8DFCFD5C794}"/>
              </a:ext>
            </a:extLst>
          </p:cNvPr>
          <p:cNvSpPr txBox="1"/>
          <p:nvPr/>
        </p:nvSpPr>
        <p:spPr>
          <a:xfrm>
            <a:off x="462986" y="21158"/>
            <a:ext cx="7182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Magnet Highlights – 8cm &amp; 13cm Correctors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EDC30C-B175-032A-1373-BE6FACD3B084}"/>
              </a:ext>
            </a:extLst>
          </p:cNvPr>
          <p:cNvSpPr txBox="1"/>
          <p:nvPr/>
        </p:nvSpPr>
        <p:spPr>
          <a:xfrm>
            <a:off x="462986" y="634778"/>
            <a:ext cx="78592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Superconducting “</a:t>
            </a:r>
            <a:r>
              <a:rPr lang="en-US" i="1" dirty="0">
                <a:solidFill>
                  <a:srgbClr val="0033CC"/>
                </a:solidFill>
              </a:rPr>
              <a:t>printed circuit</a:t>
            </a:r>
            <a:r>
              <a:rPr lang="en-US" dirty="0">
                <a:solidFill>
                  <a:srgbClr val="0033CC"/>
                </a:solidFill>
              </a:rPr>
              <a:t>” technology </a:t>
            </a:r>
            <a:r>
              <a:rPr lang="en-US" dirty="0"/>
              <a:t>(later wrapped around tubes)</a:t>
            </a:r>
          </a:p>
          <a:p>
            <a:r>
              <a:rPr lang="en-US" dirty="0">
                <a:solidFill>
                  <a:srgbClr val="FF0000"/>
                </a:solidFill>
              </a:rPr>
              <a:t>1468 coils fabricated </a:t>
            </a:r>
            <a:r>
              <a:rPr lang="en-US" dirty="0"/>
              <a:t>– dipoles, quadrupoles, </a:t>
            </a:r>
            <a:r>
              <a:rPr lang="en-US" dirty="0" err="1"/>
              <a:t>sextupoles</a:t>
            </a:r>
            <a:r>
              <a:rPr lang="en-US" dirty="0"/>
              <a:t>, octupoles, </a:t>
            </a:r>
            <a:r>
              <a:rPr lang="en-US" dirty="0" err="1"/>
              <a:t>decapoles</a:t>
            </a:r>
            <a:r>
              <a:rPr lang="en-US" dirty="0"/>
              <a:t>, </a:t>
            </a:r>
            <a:r>
              <a:rPr lang="en-US" dirty="0" err="1"/>
              <a:t>dodecapoles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10 different coil assembly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33CC"/>
                </a:solidFill>
              </a:rPr>
              <a:t>concentric tubes in iron yokes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33CC"/>
                </a:solidFill>
              </a:rPr>
              <a:t>Coils supported &amp; aligned at tube ends (13cm, individual coil alignment)</a:t>
            </a:r>
          </a:p>
          <a:p>
            <a:endParaRPr lang="en-US" dirty="0"/>
          </a:p>
          <a:p>
            <a:r>
              <a:rPr lang="en-US" dirty="0"/>
              <a:t>In time, 5 machines operated by one (!) single person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Only one (1!) failure, in 2003.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4ADD4-CBBA-FC4E-77A3-1ED939B42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0" t="4102"/>
          <a:stretch>
            <a:fillRect/>
          </a:stretch>
        </p:blipFill>
        <p:spPr>
          <a:xfrm>
            <a:off x="865164" y="3998034"/>
            <a:ext cx="3856092" cy="268692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3FB9240-7AF3-B205-1759-A613C8351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309766"/>
              </p:ext>
            </p:extLst>
          </p:nvPr>
        </p:nvGraphicFramePr>
        <p:xfrm>
          <a:off x="4867716" y="3309971"/>
          <a:ext cx="3797300" cy="34671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137557962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3157175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02327237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26000467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147374774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aperture (mm)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model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qty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coils per unit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 coils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415242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crb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35353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65279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51493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0388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71771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37584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13012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77828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53414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6131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1468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5062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B7B5F0C-94CC-DEA7-09E7-C7862657EF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39" b="5822"/>
          <a:stretch>
            <a:fillRect/>
          </a:stretch>
        </p:blipFill>
        <p:spPr>
          <a:xfrm>
            <a:off x="8957937" y="319335"/>
            <a:ext cx="3124636" cy="3139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48613-3FE7-D101-ADD4-1FF4C5D7ED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34" b="2814"/>
          <a:stretch>
            <a:fillRect/>
          </a:stretch>
        </p:blipFill>
        <p:spPr>
          <a:xfrm>
            <a:off x="8882743" y="3701485"/>
            <a:ext cx="3309257" cy="31508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C68FC2-51AA-5A19-8E99-8227489CF4EC}"/>
              </a:ext>
            </a:extLst>
          </p:cNvPr>
          <p:cNvSpPr txBox="1"/>
          <p:nvPr/>
        </p:nvSpPr>
        <p:spPr>
          <a:xfrm>
            <a:off x="10063153" y="98102"/>
            <a:ext cx="9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4591D8-1A3E-9751-C85D-E098DBDD5CE7}"/>
              </a:ext>
            </a:extLst>
          </p:cNvPr>
          <p:cNvSpPr txBox="1"/>
          <p:nvPr/>
        </p:nvSpPr>
        <p:spPr>
          <a:xfrm>
            <a:off x="10063152" y="3458656"/>
            <a:ext cx="9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 cm</a:t>
            </a:r>
          </a:p>
        </p:txBody>
      </p:sp>
    </p:spTree>
    <p:extLst>
      <p:ext uri="{BB962C8B-B14F-4D97-AF65-F5344CB8AC3E}">
        <p14:creationId xmlns:p14="http://schemas.microsoft.com/office/powerpoint/2010/main" val="3631705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366B2-8E51-DEEF-8DBF-65AC08F9A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46E96F-25DA-D20C-0BB8-376E2AC18D3B}"/>
              </a:ext>
            </a:extLst>
          </p:cNvPr>
          <p:cNvSpPr txBox="1"/>
          <p:nvPr/>
        </p:nvSpPr>
        <p:spPr>
          <a:xfrm>
            <a:off x="4064426" y="28919"/>
            <a:ext cx="6116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Magnet Highlights – CQS Magnets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716FD-3FB3-3FCB-C9B7-2D409FB64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17" y="552139"/>
            <a:ext cx="4276845" cy="5877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60DBB-D7C8-24B2-1E0E-5A054AB6B0F4}"/>
              </a:ext>
            </a:extLst>
          </p:cNvPr>
          <p:cNvSpPr txBox="1"/>
          <p:nvPr/>
        </p:nvSpPr>
        <p:spPr>
          <a:xfrm>
            <a:off x="2654999" y="1158980"/>
            <a:ext cx="266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dirty="0"/>
              <a:t>orrector – </a:t>
            </a:r>
            <a:r>
              <a:rPr lang="en-US" sz="2000" dirty="0">
                <a:solidFill>
                  <a:srgbClr val="FF0000"/>
                </a:solidFill>
              </a:rPr>
              <a:t>Q</a:t>
            </a:r>
            <a:r>
              <a:rPr lang="en-US" dirty="0"/>
              <a:t>uadrupole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8633FF-D468-3F1D-9709-CBCA21E0C7D4}"/>
              </a:ext>
            </a:extLst>
          </p:cNvPr>
          <p:cNvSpPr txBox="1"/>
          <p:nvPr/>
        </p:nvSpPr>
        <p:spPr>
          <a:xfrm>
            <a:off x="5245404" y="1147869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dirty="0"/>
              <a:t>extupole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rim Quad</a:t>
            </a:r>
          </a:p>
          <a:p>
            <a:r>
              <a:rPr lang="en-US" dirty="0"/>
              <a:t>Nothing  </a:t>
            </a:r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6CDFEA64-F3B8-0AB0-91F8-8AD9A3285FC9}"/>
              </a:ext>
            </a:extLst>
          </p:cNvPr>
          <p:cNvSpPr/>
          <p:nvPr/>
        </p:nvSpPr>
        <p:spPr bwMode="auto">
          <a:xfrm>
            <a:off x="5217649" y="1185478"/>
            <a:ext cx="1219200" cy="817332"/>
          </a:xfrm>
          <a:prstGeom prst="bracketPair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E4C4C4-8A94-C064-C580-B04E96C803FE}"/>
              </a:ext>
            </a:extLst>
          </p:cNvPr>
          <p:cNvSpPr txBox="1"/>
          <p:nvPr/>
        </p:nvSpPr>
        <p:spPr>
          <a:xfrm>
            <a:off x="3867432" y="663081"/>
            <a:ext cx="2479614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CQS – CQT - CQ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FE458-C75A-33DA-4D55-C670CD745D39}"/>
              </a:ext>
            </a:extLst>
          </p:cNvPr>
          <p:cNvSpPr txBox="1"/>
          <p:nvPr/>
        </p:nvSpPr>
        <p:spPr>
          <a:xfrm>
            <a:off x="1828800" y="4337350"/>
            <a:ext cx="56488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420 built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94 Different Models! (not possible to outsource)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Drawings, procedures for all 94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Daily work planning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Work spread across 4 buildings</a:t>
            </a:r>
          </a:p>
          <a:p>
            <a:endParaRPr lang="en-US" sz="2000" dirty="0"/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Production at ONE PER DAY!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0DA2A5-93CA-F527-0C3C-5EAE412D32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02" b="12951"/>
          <a:stretch>
            <a:fillRect/>
          </a:stretch>
        </p:blipFill>
        <p:spPr>
          <a:xfrm>
            <a:off x="2123854" y="2151392"/>
            <a:ext cx="4481857" cy="2037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445028-5B20-423F-B26B-564188C19E11}"/>
              </a:ext>
            </a:extLst>
          </p:cNvPr>
          <p:cNvSpPr txBox="1"/>
          <p:nvPr/>
        </p:nvSpPr>
        <p:spPr>
          <a:xfrm>
            <a:off x="8080310" y="6435070"/>
            <a:ext cx="3340895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Master configuration chart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4135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5" id="{02B1611D-C42F-0A41-BAED-D3B41970EBE3}" vid="{7E203859-C242-EE45-BB6D-C700A593D7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54D97E143EA4E926C68983DDDF579" ma:contentTypeVersion="17" ma:contentTypeDescription="Create a new document." ma:contentTypeScope="" ma:versionID="5a85529b986798e0755c40ab8ece2df1">
  <xsd:schema xmlns:xsd="http://www.w3.org/2001/XMLSchema" xmlns:xs="http://www.w3.org/2001/XMLSchema" xmlns:p="http://schemas.microsoft.com/office/2006/metadata/properties" xmlns:ns3="b4cce93a-0467-4bfa-a4ef-ec0c05fb17a8" xmlns:ns4="90006a9c-ebef-4c87-9b52-c0eb4bdc4b3a" targetNamespace="http://schemas.microsoft.com/office/2006/metadata/properties" ma:root="true" ma:fieldsID="1a3c4c649ea10c139ab9697ab876c8c4" ns3:_="" ns4:_="">
    <xsd:import namespace="b4cce93a-0467-4bfa-a4ef-ec0c05fb17a8"/>
    <xsd:import namespace="90006a9c-ebef-4c87-9b52-c0eb4bdc4b3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ce93a-0467-4bfa-a4ef-ec0c05fb1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06a9c-ebef-4c87-9b52-c0eb4bdc4b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4cce93a-0467-4bfa-a4ef-ec0c05fb17a8" xsi:nil="true"/>
  </documentManagement>
</p:properties>
</file>

<file path=customXml/itemProps1.xml><?xml version="1.0" encoding="utf-8"?>
<ds:datastoreItem xmlns:ds="http://schemas.openxmlformats.org/officeDocument/2006/customXml" ds:itemID="{9C5C0AF1-7EA9-4F2F-A612-04226592A8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0CA941-A065-4A7E-834E-B4486ABB0F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cce93a-0467-4bfa-a4ef-ec0c05fb17a8"/>
    <ds:schemaRef ds:uri="90006a9c-ebef-4c87-9b52-c0eb4bdc4b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2E7917-109D-46F1-9AB8-E57287AD6F3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90006a9c-ebef-4c87-9b52-c0eb4bdc4b3a"/>
    <ds:schemaRef ds:uri="http://schemas.microsoft.com/office/infopath/2007/PartnerControls"/>
    <ds:schemaRef ds:uri="b4cce93a-0467-4bfa-a4ef-ec0c05fb17a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bnl-ppt-template-widescreen</Template>
  <TotalTime>3378</TotalTime>
  <Words>1536</Words>
  <Application>Microsoft Office PowerPoint</Application>
  <PresentationFormat>Widescreen</PresentationFormat>
  <Paragraphs>302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 Narrow</vt:lpstr>
      <vt:lpstr>Arial</vt:lpstr>
      <vt:lpstr>Bradley Hand ITC</vt:lpstr>
      <vt:lpstr>Calibri</vt:lpstr>
      <vt:lpstr>Comic Sans MS</vt:lpstr>
      <vt:lpstr>Times New Roman</vt:lpstr>
      <vt:lpstr>Wingdings</vt:lpstr>
      <vt:lpstr>BNL</vt:lpstr>
      <vt:lpstr>Superconducting Magnets “Unsung Heroes”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Blas, Christina</dc:creator>
  <cp:keywords/>
  <dc:description/>
  <cp:lastModifiedBy>Anerella, Michael D</cp:lastModifiedBy>
  <cp:revision>36</cp:revision>
  <dcterms:created xsi:type="dcterms:W3CDTF">2026-06-17T16:35:07Z</dcterms:created>
  <dcterms:modified xsi:type="dcterms:W3CDTF">2026-07-07T00:08:12Z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0x01010031A54D97E143EA4E926C68983DDDF579</vt:lpwstr>
  </property>
</Properties>
</file>