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6.xml" ContentType="application/inkml+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57"/>
  </p:notesMasterIdLst>
  <p:sldIdLst>
    <p:sldId id="256" r:id="rId5"/>
    <p:sldId id="271" r:id="rId6"/>
    <p:sldId id="257" r:id="rId7"/>
    <p:sldId id="259" r:id="rId8"/>
    <p:sldId id="267" r:id="rId9"/>
    <p:sldId id="3608" r:id="rId10"/>
    <p:sldId id="280" r:id="rId11"/>
    <p:sldId id="282" r:id="rId12"/>
    <p:sldId id="3594" r:id="rId13"/>
    <p:sldId id="258" r:id="rId14"/>
    <p:sldId id="311" r:id="rId15"/>
    <p:sldId id="3597" r:id="rId16"/>
    <p:sldId id="3606" r:id="rId17"/>
    <p:sldId id="322" r:id="rId18"/>
    <p:sldId id="3610" r:id="rId19"/>
    <p:sldId id="2303" r:id="rId20"/>
    <p:sldId id="3600" r:id="rId21"/>
    <p:sldId id="3601" r:id="rId22"/>
    <p:sldId id="3603" r:id="rId23"/>
    <p:sldId id="3614" r:id="rId24"/>
    <p:sldId id="585" r:id="rId25"/>
    <p:sldId id="3581" r:id="rId26"/>
    <p:sldId id="580" r:id="rId27"/>
    <p:sldId id="397" r:id="rId28"/>
    <p:sldId id="398" r:id="rId29"/>
    <p:sldId id="299" r:id="rId30"/>
    <p:sldId id="586" r:id="rId31"/>
    <p:sldId id="361" r:id="rId32"/>
    <p:sldId id="581" r:id="rId33"/>
    <p:sldId id="277" r:id="rId34"/>
    <p:sldId id="3621" r:id="rId35"/>
    <p:sldId id="3613" r:id="rId36"/>
    <p:sldId id="911" r:id="rId37"/>
    <p:sldId id="2293" r:id="rId38"/>
    <p:sldId id="799" r:id="rId39"/>
    <p:sldId id="902" r:id="rId40"/>
    <p:sldId id="3619" r:id="rId41"/>
    <p:sldId id="840" r:id="rId42"/>
    <p:sldId id="3616" r:id="rId43"/>
    <p:sldId id="3617" r:id="rId44"/>
    <p:sldId id="3622" r:id="rId45"/>
    <p:sldId id="278" r:id="rId46"/>
    <p:sldId id="395" r:id="rId47"/>
    <p:sldId id="3602" r:id="rId48"/>
    <p:sldId id="3618" r:id="rId49"/>
    <p:sldId id="3591" r:id="rId50"/>
    <p:sldId id="399" r:id="rId51"/>
    <p:sldId id="3609" r:id="rId52"/>
    <p:sldId id="296" r:id="rId53"/>
    <p:sldId id="3598" r:id="rId54"/>
    <p:sldId id="3615" r:id="rId55"/>
    <p:sldId id="905"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702" autoAdjust="0"/>
    <p:restoredTop sz="94694"/>
  </p:normalViewPr>
  <p:slideViewPr>
    <p:cSldViewPr snapToGrid="0" snapToObjects="1">
      <p:cViewPr varScale="1">
        <p:scale>
          <a:sx n="127" d="100"/>
          <a:sy n="127" d="100"/>
        </p:scale>
        <p:origin x="744" y="192"/>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2:58:13.578"/>
    </inkml:context>
    <inkml:brush xml:id="br0">
      <inkml:brushProperty name="width" value="0.05" units="cm"/>
      <inkml:brushProperty name="height" value="0.05" units="cm"/>
      <inkml:brushProperty name="color" value="#E71224"/>
    </inkml:brush>
  </inkml:definitions>
  <inkml:trace contextRef="#ctx0" brushRef="#br0">0 37 24575,'28'0'0,"-4"0"0,39 0 0,-30-2 0,28 1 0,-33-2 0,13 3 0,-14 0 0,5 0 0,-16 0 0,8 0 0,-13 0 0,0 0 0,-2 0 0,-4 0 0,2 0 0,-2 0 0,-1 0 0,1 0 0,0 0 0,0 0 0,-1 0 0,1 0 0,0 0 0,2 0 0,-2 0 0,2 0 0,-1 0 0,0-2 0,3 2 0,-2-3 0,0 3 0,6 0 0,8 0 0,-5 0 0,9 0 0,-14 0 0,6 0 0,-7 0 0,1 0 0,-4 0 0,-2-2 0,0 2 0,-1-2 0,1 2 0,0 0 0,0 0 0,-1 0 0,1-3 0,0 3 0,6-2 0,1 2 0,3 0 0,-2 0 0,0 0 0,-2 0 0,6 0 0,-3 0 0,1 0 0,9 0 0,-8 0 0,44 0 0,-33 0 0,26 0 0,-39 0 0,4 0 0,-4 0 0,8 0 0,4 0 0,-5 0 0,3 0 0,-3 0 0,-5 0 0,8 0 0,-9 0 0,-1 0 0,-1 0 0,-5 0 0,1 0 0,-2 0 0,3 0 0,-3 0 0,0 0 0,-2 0 0,1 0 0,0 0 0,3 0 0,-4 0 0,2 0 0,0 0 0,0 0 0,13 0 0,-8 0 0,13-3 0,-4 2 0,-1-1 0,19-3 0,-21 4 0,27-3 0,-14 4 0,5 0 0,3 0 0,-23 0 0,8 0 0,-13 0 0,6 0 0,-7 0 0,4 0 0,-1 2 0,-5-1 0,5 2 0,-7-3 0,5 0 0,-6 0 0,6 0 0,-3 0 0,1 0 0,1 0 0,3 2 0,2-1 0,10 6 0,1-7 0,15 9 0,-5-5 0,-2 2 0,-2 1 0,-12-6 0,5 3 0,-7-4 0,0 3 0,-4-3 0,-2 3 0,-3-3 0,-6 2 0,3-1 0,-3 1 0,4-2 0,0 0 0,2 0 0,5 2 0,-4 1 0,7 0 0,-2 2 0,3-4 0,28 12 0,-25-11 0,31 9 0,-36-11 0,10 2 0,-12-1 0,3 2 0,-6-3 0,6 2 0,-7-1 0,7 2 0,-6-3 0,6 2 0,-9-1 0,3 2 0,-6-3 0,-1 0 0,3 0 0,-1 0 0,3 0 0,-2 0 0,2 0 0,5 0 0,21 0 0,-5 0 0,11 0 0,-16 0 0,0 0 0,2 0 0,7 0 0,14 0 0,-11 0 0,18 0 0,-12 0 0,14 0 0,-11 0 0,-6 0 0,-8 0 0,-5 0 0,0 0 0,5 0 0,2 0 0,2-4 0,-3 3 0,-7-3 0,-8 1 0,0 3 0,-4-3 0,3 0 0,-2 3 0,25-7 0,-10 2 0,19 1 0,-15 0 0,-11 4 0,1-3 0,-13 2 0,0-1 0,-4 2 0,-3 0 0,1 0 0,-2-2 0,1 1 0,-1-1 0,1 0 0,3 1 0,-2-3 0,2 3 0,-2-1 0,0 0 0,-1 2 0,1-2 0,0-1 0,0 3 0,-1-4 0,1 3 0,-2-3 0,1 3 0,-4-1 0,2 2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30T12:58:19.960"/>
    </inkml:context>
    <inkml:brush xml:id="br0">
      <inkml:brushProperty name="width" value="0.05" units="cm"/>
      <inkml:brushProperty name="height" value="0.05" units="cm"/>
      <inkml:brushProperty name="color" value="#E71224"/>
    </inkml:brush>
  </inkml:definitions>
  <inkml:trace contextRef="#ctx0" brushRef="#br0">1 63 24575,'27'0'0,"2"0"0,5 0 0,7 0 0,-5 0 0,11 0 0,-11 0 0,5 0 0,28 0 0,-13 0 0,10 0 0,-27 0 0,-27 0 0,-1 0 0,-7 0 0,1 0 0,6 0 0,-3 0 0,5 0 0,1 0 0,-6 0 0,23 0 0,-16 0 0,17 0 0,-13 0 0,-7 0 0,4 0 0,17 0 0,-13 0 0,14 0 0,-24 0 0,-1 0 0,1 0 0,-1 0 0,1 0 0,-1 0 0,1 0 0,-1 0 0,1 0 0,10 0 0,-8 0 0,13 0 0,-11 0 0,4 0 0,0 0 0,14 0 0,-10 0 0,6 0 0,-4 0 0,56 0 0,-33 0 0,9 0 0,0 0 0,-10 0 0,17 0 0,8 0 0,-1 0 0,-4 0 0,11 0 0,17 0 0,-20 0 0,-23 0 0,27 0 0,-12 0 0,-55 0 0,19 0 0,-9-3 0,48-4 0,9 0 0,-16 0 0,15 0 0,-1 1 0,-26 1 0,-6 4 0,46-4 0,-53 5 0,51-3 0,11 0 0,-38 2 0,-3 0 0,18-2 0,-3 0 0,14 3 0,-7 0 0,23 0 0,2 0 0,-20 0-1179,-24 0 1,0 0 1178,31 0 0,23 0 0,-4 0 0,-34 0 0,-27 0 0,-7 0 0,-10 0 0,6 0 0,-21 0 0,21 0 0,-26 0 2357,6 0-2357,-12 0 0,-2 0 0,-1 0 0,1 0 0,0 0 0,0 2 0,-1-2 0,1 3 0,2-3 0,-2 2 0,4-2 0,1 2 0,0-2 0,1 0 0,3 0 0,-4 2 0,28-1 0,-22 3 0,22-3 0,-28 3 0,8-4 0,3 2 0,-5-2 0,2 0 0,-9 0 0,2 3 0,-2-2 0,1 1 0,-7 1 0,1-3 0,1 4 0,27 2 0,-16-3 0,22 4 0,-28-4 0,7 0 0,-6-1 0,2-2 0,-3 0 0,-3 3 0,0-3 0,-4 4 0,1-3 0,-2 1 0,3 0 0,2-1 0,-2 1 0,29-2 0,-23 0 0,23 0 0,-23 0 0,-2 0 0,1 0 0,-3 0 0,1 0 0,1 0 0,11-4 0,-10 3 0,8-3 0,-13 4 0,-3 0 0,1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6T18:13:51.539"/>
    </inkml:context>
    <inkml:brush xml:id="br0">
      <inkml:brushProperty name="width" value="0.05" units="cm"/>
      <inkml:brushProperty name="height" value="0.05" units="cm"/>
      <inkml:brushProperty name="color" value="#E71224"/>
    </inkml:brush>
  </inkml:definitions>
  <inkml:trace contextRef="#ctx0" brushRef="#br0">1 124 24575,'7'0'0,"0"0"0,-2 0 0,5 0 0,2 0 0,7 0 0,28 0 0,-22-3 0,29 2 0,-34-1 0,26-3 0,-29 4 0,21-6 0,-25 6 0,1-3 0,4 1 0,-10 0 0,3-2 0,-7 4 0,1-1 0,0 2 0,2 0 0,-2 0 0,4-2 0,-4 2 0,78-2 0,-35 4 0,4 2 0,26 2 0,0 0 0,-22-2 0,-5 1 0,14 9 0,-44-14 0,-12 5 0,19-5 0,-17 2 0,12 0 0,-17-1 0,24 6 0,-10-3 0,40 6 0,-41-4 0,13-1 0,-19-3 0,-4 0 0,2-1 0,16 1 0,-18-2 0,22 0 0,-23 0 0,6 0 0,20 0 0,-21 0 0,19 0 0,-1 0 0,-19 0 0,19 0 0,-24 2 0,-1-1 0,3 1 0,9-2 0,-6 0 0,12 0 0,-13 0 0,2 0 0,-1 0 0,-2 0 0,-1 0 0,-2 0 0,-2 0 0,-1 0 0,3 0 0,-2 0 0,4 0 0,-1 0 0,5 0 0,-2 0 0,6 0 0,-6 0 0,0 0 0,-4 0 0,2 0 0,-3 0 0,5-2 0,-6 1 0,2-1 0,2 2 0,-1 0 0,4 0 0,-3 0 0,1 0 0,5 0 0,-4 0 0,2 0 0,-4 0 0,3 0 0,-1 0 0,0 0 0,-4 0 0,0 0 0,2 0 0,1 0 0,2 0 0,-5 0 0,0 0 0,-2 0 0,2 0 0,2 0 0,-1 0 0,1 0 0,-2 0 0,0 0 0,1 0 0,1 0 0,-2 0 0,6 0 0,-2 0 0,2 0 0,0 0 0,-4 0 0,7 0 0,-3 0 0,1 0 0,3 0 0,-2 0 0,3 0 0,-3 0 0,-2 0 0,-3 0 0,-1 0 0,1 0 0,-1 0 0,-1 0 0,1 0 0,-4-2 0,2 1 0,-1-1 0,0 2 0,1 0 0,-3 0 0,5 0 0,-3 0 0,3 0 0,-4 0 0,-1 0 0,3 0 0,-2 0 0,2 0 0,-2 0 0,0 0 0,-1 0 0,3 0 0,1 0 0,1 0 0,5 0 0,-4 0 0,7 0 0,-2 0 0,-1 0 0,1 0 0,-7 0 0,1 0 0,-4 0 0,0 0 0,-1 0 0,1 0 0,2 0 0,2 0 0,-1 0 0,3 0 0,-3 0 0,-1 0 0,2 0 0,-2-2 0,1 1 0,-1-1 0,0 2 0,-2 0 0,8 0 0,-7 0 0,7 0 0,-3 0 0,4 0 0,-2 0 0,2-2 0,-5 2 0,1-3 0,-1 3 0,5 0 0,-6 0 0,5 0 0,-8 0 0,2 0 0,-2-2 0,4 2 0,-2-2 0,5 0 0,2 1 0,-6-3 0,5 3 0,-5-1 0,1 2 0,1-2 0,-1 1 0,1-1 0,-1 2 0,1 0 0,-1-2 0,5 2 0,1-3 0,3 1 0,0 1 0,-3-2 0,-2 1 0,-4 2 0,-1-5 0,-1 5 0,-3-2 0,1 0 0,0 1 0,0-3 0,1 3 0,0-1 0,3 0 0,-4 2 0,4-5 0,-2 3 0,3-1 0,-1 1 0,1 0 0,4-1 0,-4-2 0,2 3 0,-3-3 0,-2 5 0,3-5 0,-3 5 0,6-6 0,-6 4 0,6-2 0,-8 2 0,4-1 0,-2 1 0,3-3 0,1 3 0,-3-1 0,1 1 0,-4 0 0,0 1 0,-1-1 0,1 2 0,0-2 0,4 2 0,-3-3 0,5 3 0,-4-2 0,3 2 0,7-2 0,-1-1 0,2 2 0,6-1 0,-12 2 0,20 0 0,-16 0 0,9-3 0,-13 2 0,5-2 0,-5 3 0,2 0 0,-1-2 0,-5 2 0,-1-2 0,-3 2 0,1 0 0,0 0 0,-1 0 0,3-2 0,-1 1 0,3-1 0,-2 2 0,2 0 0,5 0 0,-4 0 0,4 0 0,-1 0 0,-3 0 0,8 0 0,-8 0 0,7 0 0,-6 2 0,0-2 0,-2 3 0,-2-3 0,3 0 0,-3 0 0,0 2 0,2-2 0,-1 2 0,4 0 0,-5-1 0,2 3 0,-2-3 0,3 1 0,3 0 0,-2-1 0,6 4 0,-7-2 0,22 4 0,-17-2 0,17 0 0,-22-1 0,8-2 0,-7 3 0,2-2 0,-3 1 0,-3-4 0,6 5 0,-4-5 0,8 5 0,-6-4 0,6 4 0,5-2 0,-1 3 0,5 0 0,-1 1 0,2 1 0,-4-4 0,-3 2 0,0-5 0,-7 3 0,11-3 0,-10 3 0,0-3 0,0 2 0,-5-3 0,-1 0 0,-2 0 0,1 0 0,-1 0 0,0 0 0,1 0 0,1 0 0,5 0 0,-4 0 0,8 0 0,-9 0 0,9 0 0,-6 0 0,6 0 0,-3 0 0,1 0 0,2 0 0,-7 0 0,4 0 0,-5 0 0,5 0 0,-6 0 0,3 0 0,-7 0 0,1 0 0,8 0 0,-4 0 0,6 0 0,-5 0 0,-3 0 0,13 0 0,-12 0 0,9 0 0,-10 0 0,-2 0 0,2 2 0,2-2 0,-3 2 0,9 0 0,-6-1 0,8 1 0,-2 1 0,-3-3 0,18 3 0,-14 0 0,16-3 0,-14 3 0,3-3 0,-9 0 0,1 0 0,-6 0 0,-2 0 0,4 0 0,-4 0 0,4 0 0,-3 0 0,0 0 0,1 0 0,1 0 0,-1 0 0,2 0 0,-2 0 0,7 3 0,-4-3 0,14 3 0,-8 0 0,16-2 0,-12 1 0,5-2 0,-6 0 0,-1 0 0,-2 0 0,-2 0 0,-5 0 0,0 0 0,-3 0 0,3 0 0,-2 0 0,3 0 0,3 0 0,-4 0 0,2 0 0,0 0 0,-5 0 0,9 0 0,-10 0 0,4 0 0,-4 0 0,0 0 0,0 0 0,1 0 0,0 0 0,0 0 0,1 0 0,3-2 0,0 2 0,1-3 0,-1 3 0,-1 0 0,1 0 0,-1 0 0,-1 0 0,-1 0 0,-1 0 0,6 0 0,-4 0 0,9 0 0,-5 0 0,6 0 0,0 0 0,7 0 0,-5 0 0,1 0 0,-3 0 0,4 0 0,-6 0 0,10 0 0,-16 0 0,3 0 0,1 0 0,-6 0 0,9 0 0,-9 0 0,9 0 0,-6 0 0,6 0 0,-3 0 0,5 0 0,-5-2 0,-2 2 0,-3-2 0,-4 2 0,2-3 0,-3 3 0,1-2 0,2 2 0,0 0 0,1-2 0,1 1 0,4-1 0,-2 2 0,5 0 0,-7 0 0,7 0 0,-5 0 0,5-2 0,-7 1 0,1-1 0,-1 2 0,1 0 0,-1 0 0,1 0 0,3 0 0,-2 0 0,2-2 0,-6 2 0,13-3 0,-10 3 0,15 0 0,-11 0 0,4 0 0,7 0 0,-9 0 0,30 0 0,-26 0 0,27 0 0,-27 0 0,1 0 0,-7 0 0,-5 0 0,1 0 0,3 0 0,-5 0 0,9 0 0,-5 0 0,11 0 0,-4 0 0,-1 0 0,-2 0 0,-6 0 0,1 0 0,-3 0 0,1 0 0,-4 0 0,2 0 0,0 0 0,-2 0 0,4 0 0,-2 0 0,3-2 0,-3 2 0,6-2 0,-5 2 0,10 0 0,-4 0 0,19 0 0,-15 0 0,21 0 0,-16 0 0,4 0 0,-6 0 0,-7 0 0,-3 0 0,-3 0 0,3 0 0,1 0 0,-1 0 0,6 0 0,-6 0 0,6 0 0,8 0 0,-4 0 0,9 0 0,-18 0 0,9 0 0,-8 0 0,5 0 0,-4 0 0,-7 0 0,0 0 0,0 0 0,0 0 0,7 0 0,0 0 0,4 0 0,0 0 0,0 0 0,0 0 0,1 0 0,0 0 0,-7 0 0,-1 0 0,-2 0 0,-3 0 0,5 0 0,-6-3 0,4 3 0,-3-2 0,3 2 0,0-2 0,-1 1 0,1-1 0,-2 2 0,-2 0 0,2 0 0,-2 0 0,-1 0 0,1-2 0,2 1 0,-2-1 0,6 2 0,-3 0 0,2 0 0,-4 0 0,-1 0 0,0-2 0,2 2 0,0-3 0,3 3 0,-1 0 0,1 0 0,-3 0 0,2 0 0,-2 0 0,1 0 0,1 0 0,-2 0 0,1 0 0,-4-2 0,0 2 0,-1-2 0,2 2 0,-1 0 0,3 0 0,1-3 0,1 3 0,1-2 0,-1 2 0,-1 0 0,3 0 0,-6 0 0,4-2 0,-4 1 0,2-1 0,0 0 0,3 1 0,10-1 0,-11 2 0,9 0 0,-14-2 0,1 2 0,0-3 0,-1 3 0,1 0 0,2-2 0,-2 2 0,4-2 0,9 2 0,-2 0 0,9 0 0,-6 0 0,-5 0 0,3 0 0,-6 0 0,2 0 0,-6 0 0,6 0 0,6 0 0,8 0 0,0 0 0,5 0 0,-12 0 0,5 2 0,-7-1 0,-4 2 0,0-3 0,-7 0 0,2 2 0,-4-2 0,2 2 0,-2-2 0,0 0 0,-1 0 0,3 0 0,-1 0 0,2 0 0,-2 0 0,1 0 0,-3 0 0,3 0 0,-2 0 0,2 0 0,-2 0 0,0 0 0,-1 0 0,1 0 0,0 0 0,5 0 0,-1 0 0,2 0 0,-2 0 0,0-2 0,4 2 0,-3-2 0,-1 2 0,-3 0 0,0 0 0,3 0 0,2 0 0,-1 0 0,7 0 0,-6 0 0,2 0 0,-3 0 0,-1 0 0,1 0 0,4 0 0,-4 0 0,4 0 0,-7 0 0,0 0 0,0 0 0,0 0 0,3 0 0,-3 0 0,0 0 0,0 0 0,-2 0 0,2 0 0,0 0 0,-2 0 0,4 0 0,-4 0 0,4-3 0,1 3 0,0-2 0,5 2 0,-4 0 0,2 0 0,1 0 0,-4 0 0,7 0 0,-3 0 0,1 0 0,2 0 0,-3 0 0,4 0 0,-3 0 0,2 0 0,-2 0 0,-1 0 0,4 0 0,-4 0 0,5 0 0,-1 0 0,-4 0 0,4 0 0,-8 0 0,7 0 0,-6 2 0,6-2 0,-5 2 0,0-2 0,-1 3 0,-6-3 0,2 2 0,-2-2 0,0 0 0,-1 0 0,1 0 0,2 0 0,0 0 0,3 0 0,7 0 0,-1 0 0,10 0 0,-10 0 0,1 0 0,-7 0 0,4 0 0,0 0 0,5 0 0,-5 0 0,-1 0 0,-3 0 0,3 0 0,-2 0 0,2 0 0,-4 0 0,5 0 0,-5 0 0,2 2 0,-7-1 0,3 1 0,-1-2 0,0 0 0,1 0 0,-2 0 0,2 0 0,-2 0 0,2 0 0,0 0 0,3 0 0,-1 0 0,5 0 0,-4 0 0,7 0 0,-2 0 0,-1 0 0,3 0 0,-6-2 0,6 1 0,5-4 0,-2 5 0,3-3 0,-10 1 0,-6 1 0,0-1 0,-2 2 0,-2-2 0,1 2 0,-4-5 0,4 5 0,-1-5 0,2 5 0,-1-2 0,1 0 0,6 1 0,-5-3 0,7 3 0,-8-3 0,2 4 0,-2-5 0,-1 3 0,1-1 0,0 1 0,2 0 0,0-1 0,3-2 0,-1 0 0,-1 3 0,1-3 0,-4 3 0,2-1 0,-1 1 0,2 0 0,-1 1 0,0-1 0,-2 2 0,2-2 0,-2 2 0,2-3 0,-3 3 0,1-2 0,6 2 0,-2-2 0,4 2 0,-5 0 0,-3-2 0,-1 1 0,-2-1 0,3 2 0,0 0 0,0 0 0,-1-2 0,1 1 0,6-1 0,1 2 0,13 0 0,-5 0 0,1 2 0,-4-1 0,-6 1 0,2 0 0,-6-2 0,0 2 0,-2-2 0,0 0 0,-1 3 0,7-3 0,-3 2 0,6 0 0,-5-1 0,1 3 0,-3-3 0,0 1 0,-2-2 0,0 0 0,-3 2 0,2-2 0,-1 2 0,2-2 0,-1 0 0,1 0 0,-2 0 0,-1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6T18:14:19.780"/>
    </inkml:context>
    <inkml:brush xml:id="br0">
      <inkml:brushProperty name="width" value="0.05" units="cm"/>
      <inkml:brushProperty name="height" value="0.05" units="cm"/>
      <inkml:brushProperty name="color" value="#E71224"/>
    </inkml:brush>
  </inkml:definitions>
  <inkml:trace contextRef="#ctx0" brushRef="#br0">1 10 24575,'9'-2'0,"5"2"0,4-2 0,-3 2 0,7 0 0,-14 0 0,9 0 0,-9 0 0,3 0 0,-2 0 0,-3 0 0,0 0 0,-1 0 0,0 0 0,0 0 0,-1 0 0,1 0 0,0 0 0,2 0 0,0 0 0,7 0 0,-6 0 0,5 0 0,-7 0 0,1 0 0,-3 0 0,1 0 0,0 0 0,-1 0 0,1 0 0,0 0 0,0 0 0,-1 0 0,1-3 0,0 3 0,2-2 0,-2 2 0,4 0 0,-2 0 0,3 0 0,3 0 0,2 0 0,-1 0 0,0 0 0,-1 0 0,-2 0 0,0 0 0,-2 0 0,2 0 0,0 0 0,3 0 0,-5 0 0,5 0 0,-4 0 0,7 0 0,-2 0 0,-1 0 0,3 0 0,4 0 0,6 0 0,0 0 0,-2 2 0,-7-1 0,-3 2 0,-2-3 0,-4 0 0,1 0 0,-3 0 0,0 0 0,-2 0 0,2 0 0,-2 0 0,8 0 0,-5 0 0,3 0 0,2 0 0,-5 0 0,10 0 0,-4 0 0,4 0 0,7 0 0,-5 0 0,17 0 0,-15 0 0,6 0 0,-16 0 0,-3 0 0,-4 0 0,-1 0 0,1 0 0,0 0 0,0 0 0,1 0 0,0 0 0,1 0 0,-1-2 0,6 1 0,-2-1 0,3 2 0,-5 0 0,1 0 0,-4 0 0,4 0 0,-2 0 0,3 0 0,-1 0 0,5 0 0,-4 0 0,7 0 0,-2 0 0,-1 0 0,3 0 0,13 0 0,-9 0 0,9 0 0,-6 0 0,-8 0 0,9 3 0,-7-3 0,0 3 0,8 1 0,-7-3 0,7 2 0,-1-3 0,-9 3 0,8-3 0,-10 2 0,4-2 0,5 0 0,-4 0 0,-1 0 0,4 0 0,-11 0 0,7 0 0,-11 0 0,2 0 0,-1 0 0,-1 0 0,2 0 0,-2 0 0,3 0 0,-1 0 0,1 0 0,-1 0 0,1 0 0,-1 0 0,1 2 0,4-1 0,-6 1 0,5-2 0,-7 0 0,0 0 0,-1 0 0,0 0 0,0 0 0,-1 0 0,1 0 0,0 0 0,-1 0 0,1 0 0,0-2 0,0 1 0,1-1 0,0 2 0,1 0 0,-5-2 0,2 1 0,-1-1 0,2 2 0,-1 0 0,1 0 0,0-2 0,0 2 0,-1-3 0,1 3 0,0 0 0,-1 0 0,1 0 0,0 0 0,-2 0 0,-1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6T18:17:06.714"/>
    </inkml:context>
    <inkml:brush xml:id="br0">
      <inkml:brushProperty name="width" value="0.05" units="cm"/>
      <inkml:brushProperty name="height" value="0.05" units="cm"/>
      <inkml:brushProperty name="color" value="#E71224"/>
    </inkml:brush>
  </inkml:definitions>
  <inkml:trace contextRef="#ctx0" brushRef="#br0">0 0 24575,'0'10'0,"0"-1"0,0-1 0,0 1 0,0-4 0,0 2 0,0-2 0,0-1 0,0 1 0,0 0 0,0 0 0,3-1 0,-3 1 0,2 0 0,-2-1 0,0 1 0,0 0 0,0 0 0,2-1 0,-1 1 0,1 0 0,-2-1 0,0 1 0,0 0 0,0 0 0,0-1 0,0 1 0,0 0 0,0-1 0,2 1 0,-2 0 0,3 0 0,-3-1 0,0 1 0,2-2 0,-2 1 0,2-2 0,-2 3 0,0 0 0,0 0 0,2-3 0,-1 2 0,1-1 0,-2 2 0,0-1 0,2-1 0,-1 1 0,1-1 0,-2 2 0,2-1 0,-2 1 0,2 0 0,1-1 0,-3 1 0,2 0 0,-2 0 0,0-1 0,2-1 0,-1 1 0,1-1 0,-2 1 0,0 1 0,0 0 0,0 0 0,0-1 0,0 1 0,2-2 0,-2 1 0,3-2 0,-3 3 0,-3 0 0,3 2 0,-4-2 0,1 2 0,0-2 0,-1-3 0,4 2 0,-5-3 0,3 1 0,-1-2 0,1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26T18:10:14.244"/>
    </inkml:context>
    <inkml:brush xml:id="br0">
      <inkml:brushProperty name="width" value="0.05" units="cm"/>
      <inkml:brushProperty name="height" value="0.05" units="cm"/>
      <inkml:brushProperty name="color" value="#E71224"/>
    </inkml:brush>
  </inkml:definitions>
  <inkml:trace contextRef="#ctx0" brushRef="#br0">1 65 24575,'47'0'0,"-22"-3"0,43 2 0,-38-2 0,32 3 0,-11 0 0,36 5 0,-23-4 0,15 3 0,-23 1 0,-5-4 0,20 4 0,-25-1 0,23-3 0,-3 6 0,-11-6 0,8 3 0,-29 0 0,6-3 0,3 7 0,-1-7 0,-12 3 0,9-4 0,-1 0 0,0 0 0,15 0 0,-25 0 0,27 0 0,-11 0 0,6 0 0,-3 0 0,-18 0 0,46 0 0,-46 0 0,39 0 0,-41 0 0,21 0 0,-18 0 0,16 0 0,-5 0 0,-4 0 0,18 0 0,-27 0 0,18 0 0,-17 0 0,26 0 0,4 0 0,-6 0 0,-4-2 0,-10 1 0,-10-6 0,12 6 0,6-7 0,-9 3 0,9-5 0,-13 6 0,7-5 0,-5 4 0,4 0 0,-13-1 0,5 1 0,17-2 0,-16-1 0,21 4 0,-28-3 0,1 6 0,-2-5 0,1 5 0,-7-2 0,14 0 0,-14 2 0,14-3 0,-7 4 0,1 0 0,5 0 0,9 0 0,-4 0 0,4 0 0,-9 0 0,2 0 0,31 0 0,-17 0 0,15 0 0,-30 0 0,8 0 0,-5 0 0,-6 0 0,8 0 0,-13 0 0,8 0 0,-7 0 0,-8 0 0,0 2 0,0-1 0,0 2 0,7-3 0,10 0 0,-6 2 0,11 3 0,-6-1 0,2-1 0,4 1 0,-13-3 0,20 10 0,-16-9 0,25 9 0,-21-10 0,6 7 0,-7-7 0,7 7 0,23-2 0,-9 4 0,32 0 0,-48-4 0,22 3 0,11-3-3392,12 4 0,4 1 3392,-30-4 0,-2-1 0,27 5 0,-9-1 0,-26-5 0,29 10 0,-25-12 0,6 8 0,2 1 0,-2-5 0,22 6 6784,-33-8-6784,-6-5 0,-5 0 0,-2 0 0,-9 0 0,-7 0 0,0 0 0,22 4 0,-9-3 0,5 4 0,-6-5 0,-16 0 0,8 0 0,-5 0 0,-3 0 0,11 0 0,-5 0 0,1 0 0,-4-3 0,-6 2 0,10-4 0,-5 5 0,6-2 0,-8 2 0,11 0 0,-9 0 0,9 0 0,-7 0 0,-4 0 0,3 0 0,-2 0 0,3 0 0,7 0 0,-5 0 0,12 0 0,17 0 0,-17-3 0,22 2 0,-34-1 0,5 2 0,-11 0 0,4 0 0,-4 0 0,0 0 0,3 0 0,-6 0 0,6 0 0,-6 0 0,6 0 0,-7 0 0,4 0 0,-7 0 0,0 0 0,-2 0 0,1 0 0,6 0 0,-2 0 0,7 0 0,-2 0 0,17 0 0,-11 0 0,25 4 0,-10-3 0,6 7 0,-1-7 0,-14 3 0,-2-1 0,-6-3 0,-7 3 0,-1-3 0,-6 0 0,0 0 0,1 0 0,0-2 0,6 1 0,-3-1 0,4 2 0,0 0 0,-2 0 0,2 0 0,-3 0 0,-3 0 0,0 0 0,-2 0 0,2 0 0,0 0 0,6 0 0,2 3 0,3 0 0,-4 3 0,3 0 0,-6-2 0,2 2 0,-8-2 0,2 1 0,-5 2 0,5 2 0,-2 2 0,8 8 0,-7-9 0,4 7 0,-6-10 0,1 0 0,0 6 0,0-2 0,-1 3 0,0-5 0,-4 0 0,2 6 0,0-3 0,-1 9 0,1-6 0,-2-1 0,0 3 0,0-3 0,0 12 0,0-7 0,0 3 0,0-5 0,0-3 0,0 4 0,-2-3 0,1 2 0,-3-3 0,3 0 0,-5 4 0,6-8 0,-6 7 0,6-4 0,-5-1 0,4-3 0,-1-5 0,2 1 0,-2-2 0,1 1 0,-1-2 0,0 1 0,2 1 0,-5 1 0,3 2 0,-3 3 0,0 3 0,-1 2 0,3 3 0,-4 0 0,3-8 0,0 3 0,2-10 0,-1 2 0,3-1 0,-2 1 0,0 0 0,-1 2 0,0-2 0,-1-3 0,1 3 0,1-3 0,-5 1 0,4 1 0,-4-1 0,0 1 0,0 1 0,-3 0 0,1-1 0,-1 3 0,0-1 0,-3 4 0,-1-4 0,-5 5 0,1-4 0,0 2 0,0-3 0,-1 0 0,5-1 0,-11 1 0,12-1 0,-8-2 0,7 2 0,6-4 0,-7 1 0,7-2 0,-4 2 0,-1-1 0,2 1 0,-6-2 0,2 3 0,1-3 0,-3 3 0,2 0 0,-3 0 0,0 0 0,0 0 0,0 0 0,-5-3 0,8 5 0,-7-4 0,11 1 0,-2 0 0,3-2 0,1 5 0,-1-5 0,-3 2 0,2-2 0,-6 0 0,-17 0 0,4 0 0,-9 0 0,0 0 0,10 0 0,-12 0 0,0 0 0,13 0 0,-18 0 0,10 0 0,0 0 0,4 0 0,7 0 0,5 0 0,-5 0 0,10 0 0,-2 0 0,7 0 0,-12 0 0,7 0 0,-8 0 0,5 0 0,-7 0 0,5 0 0,-19 0 0,21 0 0,-63 0 0,41 0 0,-38 0 0,37 0 0,14 0 0,2 0 0,7-3 0,-3 3 0,3-3 0,1 3 0,4 0 0,3 0 0,-3 0 0,2 0 0,-2 0 0,-1 0 0,-7 0 0,5 0 0,-9 0 0,11 0 0,0 0 0,-4 0 0,10 0 0,-3 0 0,0 0 0,5 0 0,-5 2 0,7-1 0,-1 1 0,-2-2 0,2 0 0,-5 0 0,3 0 0,-3 0 0,1 2 0,-1-2 0,-3 2 0,2-2 0,-6 0 0,3 0 0,-5 0 0,-13 0 0,14 0 0,-42 0 0,16-4 0,-15 3 0,3-3 0,6 4 0,6 0 0,-4 0 0,21 0 0,-13 0 0,18 0 0,-19 0 0,22 0 0,-14 0 0,13 0 0,-16-3 0,7 0 0,3 0 0,7 1 0,15 0 0,-1 1 0,-6-1 0,-15 2 0,4 0 0,-10-3 0,7 2 0,-9-1 0,-9 2 0,1-4 0,-6 3 0,12-3 0,2 4 0,9 0 0,7-3 0,0 3 0,3-3 0,-2 3 0,3 0 0,-5 0 0,1 0 0,-7 0 0,-10-3 0,-8-2 0,-1 1 0,3 0 0,7 4 0,1 0 0,-8 0 0,16 0 0,-35 0 0,31 0 0,-28 0 0,23 0 0,6 0 0,6 0 0,-2 0 0,8 0 0,-16 0 0,-24 0 0,15 0 0,-29 0 0,20 0 0,13 0 0,-23 0 0,22 0 0,-18 0 0,13 0 0,-5 0 0,6 0 0,-30 0 0,31 0 0,-20 0 0,26 0 0,6 0 0,-12 4 0,22-3 0,-7 3 0,8-4 0,0 2 0,4-1 0,-12 2 0,10-3 0,-18 0 0,8 0 0,-39 0 0,24 0 0,-30 0 0,42 0 0,-17 0 0,17 0 0,-4 0 0,-7-5 0,12 4 0,-20-8 0,12 4 0,2 0 0,2-3 0,5 7 0,-7-6 0,7 6 0,2-3 0,7 1 0,0 3 0,-1-3 0,1 0 0,3 3 0,1-3 0,5 3 0,1 0 0,2 0 0,-1 0 0,1-2 0,-1 1 0,-3-1 0,1 2 0,-8 0 0,2 0 0,-3 0 0,0 0 0,-7 0 0,-10 0 0,6 0 0,-4 0 0,14 0 0,5 0 0,-3 0 0,6 0 0,-2 0 0,5 2 0,1-1 0,3 1 0,-1-2 0,0 0 0,0 0 0,-4 2 0,-3 1 0,-5-1 0,-1 3 0,-1-4 0,-6 1 0,-2-2 0,0 0 0,2 0 0,7 0 0,0 0 0,-1 0 0,5 0 0,-10 0 0,11 0 0,-19 0 0,20 0 0,-14 0 0,12 0 0,-1 0 0,-9 0 0,8 3 0,-9-2 0,7 1 0,-8 2 0,7-3 0,-7 3 0,-3 0 0,8-4 0,-21 6 0,25-5 0,-9 1 0,12-2 0,4 0 0,-4 0 0,1 0 0,-1 0 0,-5 0 0,-6 4 0,5-3 0,-5 2 0,0 1 0,5-3 0,-5 3 0,6-4 0,5 0 0,1 0 0,5 0 0,1 0 0,2 0 0,1 0 0,-1 0 0,0 0 0,0 0 0,-2 0 0,0 0 0,-1 0 0,-1 0 0,4 0 0,-2 0 0,2 0 0,3-2 0,-3-3 0,0-3 0,-2-1 0,-10-8 0,6 6 0,-6-6 0,7 4 0,0 2 0,-1-2 0,-2 2 0,4 3 0,-2 2 0,9 2 0,-3 1 0,1-4 0,-2 0 0,-3-3 0,2 3 0,-7-3 0,6 4 0,-5-2 0,6 1 0,-3 2 0,0-2 0,3 4 0,-4-3 0,5 5 0,-3-4 0,6 3 0,-1 0 0,1-5 0,-5-5 0,-4-10 0,2 2 0,-1-7 0,7 13 0,2-8 0,2 11 0,0-11 0,0 8 0,0-4 0,0-5 0,0 4 0,0 0 0,0 6 0,0-1 0,0 6 0,0-5 0,0 8 0,0-4 0,0 3 0,2-1 0,-2 3 0,2-1 0,-2 0 0,3-2 0,-3 0 0,4-1 0,-3-1 0,3 2 0,-4-3 0,5 0 0,-3 1 0,3-1 0,0 1 0,-3 1 0,3 1 0,-5 2 0,4 1 0,-3-1 0,1 0 0,0 0 0,-2 1 0,5-1 0,-5 0 0,4-2 0,-3 2 0,3 0 0,-3 1 0,3-3 0,-4 1 0,5-3 0,-5 4 0,2-2 0,-2 2 0,0-2 0,0 2 0,3-6 0,-2 3 0,1-6 0,-2 5 0,2-1 0,-1 1 0,1-1 0,-2 2 0,0 2 0,0-1 0,2 1 0,-1-3 0,1 4 0,-2-4 0,0 3 0,0-3 0,0 4 0,0-2 0,0 2 0,0 3 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7/9/26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1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21</a:t>
            </a:fld>
            <a:endParaRPr lang="en-US"/>
          </a:p>
        </p:txBody>
      </p:sp>
    </p:spTree>
    <p:extLst>
      <p:ext uri="{BB962C8B-B14F-4D97-AF65-F5344CB8AC3E}">
        <p14:creationId xmlns:p14="http://schemas.microsoft.com/office/powerpoint/2010/main" val="311737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CE3936FE-7E7D-E801-0017-B493CE779F1B}"/>
              </a:ext>
            </a:extLst>
          </p:cNvPr>
          <p:cNvSpPr>
            <a:spLocks noGrp="1" noChangeArrowheads="1"/>
          </p:cNvSpPr>
          <p:nvPr>
            <p:ph type="sldNum" sz="quarter" idx="5"/>
          </p:nvPr>
        </p:nvSpPr>
        <p:spPr>
          <a:ln/>
        </p:spPr>
        <p:txBody>
          <a:bodyPr/>
          <a:lstStyle/>
          <a:p>
            <a:fld id="{4314342B-DB50-3141-8E6D-7E4EB04F1679}" type="slidenum">
              <a:rPr lang="en-US" altLang="en-US"/>
              <a:pPr/>
              <a:t>28</a:t>
            </a:fld>
            <a:endParaRPr lang="en-US" altLang="en-US" dirty="0"/>
          </a:p>
        </p:txBody>
      </p:sp>
      <p:sp>
        <p:nvSpPr>
          <p:cNvPr id="134146" name="Slide Image Placeholder 1">
            <a:extLst>
              <a:ext uri="{FF2B5EF4-FFF2-40B4-BE49-F238E27FC236}">
                <a16:creationId xmlns:a16="http://schemas.microsoft.com/office/drawing/2014/main" id="{6ED5A3DC-894B-F1B1-2FC8-5D88A1A41BB5}"/>
              </a:ext>
            </a:extLst>
          </p:cNvPr>
          <p:cNvSpPr>
            <a:spLocks noGrp="1" noRot="1" noChangeAspect="1" noTextEdit="1"/>
          </p:cNvSpPr>
          <p:nvPr>
            <p:ph type="sldImg"/>
          </p:nvPr>
        </p:nvSpPr>
        <p:spPr>
          <a:ln/>
        </p:spPr>
      </p:sp>
      <p:sp>
        <p:nvSpPr>
          <p:cNvPr id="134147" name="Notes Placeholder 2">
            <a:extLst>
              <a:ext uri="{FF2B5EF4-FFF2-40B4-BE49-F238E27FC236}">
                <a16:creationId xmlns:a16="http://schemas.microsoft.com/office/drawing/2014/main" id="{DCC9E707-14A2-5A31-D030-C58FA3CF4EE7}"/>
              </a:ext>
            </a:extLst>
          </p:cNvPr>
          <p:cNvSpPr>
            <a:spLocks noGrp="1"/>
          </p:cNvSpPr>
          <p:nvPr>
            <p:ph type="body" idx="1"/>
          </p:nvPr>
        </p:nvSpPr>
        <p:spPr/>
        <p:txBody>
          <a:bodyPr/>
          <a:lstStyle/>
          <a:p>
            <a:endParaRPr lang="en-US" altLang="en-US" dirty="0"/>
          </a:p>
        </p:txBody>
      </p:sp>
      <p:sp>
        <p:nvSpPr>
          <p:cNvPr id="134148" name="Slide Number Placeholder 3">
            <a:extLst>
              <a:ext uri="{FF2B5EF4-FFF2-40B4-BE49-F238E27FC236}">
                <a16:creationId xmlns:a16="http://schemas.microsoft.com/office/drawing/2014/main" id="{D7C91E4D-EBEB-5493-D559-1250A055214B}"/>
              </a:ext>
            </a:extLst>
          </p:cNvPr>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fld id="{093C41F6-880B-C547-BF98-4CF4DD27F798}" type="slidenum">
              <a:rPr lang="en-US" altLang="en-US" sz="1200">
                <a:latin typeface="Times New Roman" panose="02020603050405020304" pitchFamily="18" charset="0"/>
              </a:rPr>
              <a:pPr algn="r"/>
              <a:t>28</a:t>
            </a:fld>
            <a:endParaRPr lang="en-US" altLang="en-US" sz="1200" dirty="0">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5839EF-EF2D-A244-8B03-02564FD38722}" type="slidenum">
              <a:rPr lang="en-US" smtClean="0"/>
              <a:t>33</a:t>
            </a:fld>
            <a:endParaRPr lang="en-US"/>
          </a:p>
        </p:txBody>
      </p:sp>
    </p:spTree>
    <p:extLst>
      <p:ext uri="{BB962C8B-B14F-4D97-AF65-F5344CB8AC3E}">
        <p14:creationId xmlns:p14="http://schemas.microsoft.com/office/powerpoint/2010/main" val="3452498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7"/>
          <p:cNvSpPr txBox="1">
            <a:spLocks noGrp="1" noChangeArrowheads="1"/>
          </p:cNvSpPr>
          <p:nvPr/>
        </p:nvSpPr>
        <p:spPr bwMode="auto">
          <a:xfrm>
            <a:off x="4008438" y="8893175"/>
            <a:ext cx="3067050" cy="468313"/>
          </a:xfrm>
          <a:prstGeom prst="rect">
            <a:avLst/>
          </a:prstGeom>
          <a:noFill/>
          <a:ln w="9525">
            <a:noFill/>
            <a:miter lim="800000"/>
            <a:headEnd/>
            <a:tailEnd/>
          </a:ln>
        </p:spPr>
        <p:txBody>
          <a:bodyPr lIns="94330" tIns="47165" rIns="94330" bIns="47165" anchor="b"/>
          <a:lstStyle/>
          <a:p>
            <a:pPr algn="r"/>
            <a:fld id="{CBFF18BC-6742-4AA4-9CE9-C3BF38CB7C51}" type="slidenum">
              <a:rPr lang="en-US" altLang="en-US" sz="1200">
                <a:latin typeface="Calibri" pitchFamily="34" charset="0"/>
              </a:rPr>
              <a:pPr algn="r"/>
              <a:t>50</a:t>
            </a:fld>
            <a:endParaRPr lang="en-US" altLang="en-US" sz="1200">
              <a:latin typeface="Calibri" pitchFamily="34" charset="0"/>
            </a:endParaRPr>
          </a:p>
        </p:txBody>
      </p:sp>
      <p:sp>
        <p:nvSpPr>
          <p:cNvPr id="27650" name="Rectangle 2"/>
          <p:cNvSpPr>
            <a:spLocks noGrp="1" noRot="1" noChangeAspect="1" noChangeArrowheads="1" noTextEdit="1"/>
          </p:cNvSpPr>
          <p:nvPr>
            <p:ph type="sldImg"/>
          </p:nvPr>
        </p:nvSpPr>
        <p:spPr bwMode="auto">
          <a:xfrm>
            <a:off x="1198563" y="700088"/>
            <a:ext cx="4681537" cy="3511550"/>
          </a:xfrm>
          <a:noFill/>
          <a:ln>
            <a:solidFill>
              <a:srgbClr val="000000"/>
            </a:solidFill>
            <a:miter lim="800000"/>
            <a:headEnd/>
            <a:tailEnd/>
          </a:ln>
        </p:spPr>
      </p:sp>
      <p:sp>
        <p:nvSpPr>
          <p:cNvPr id="27651" name="Rectangle 3"/>
          <p:cNvSpPr>
            <a:spLocks noGrp="1" noChangeArrowheads="1"/>
          </p:cNvSpPr>
          <p:nvPr>
            <p:ph type="body" idx="1"/>
          </p:nvPr>
        </p:nvSpPr>
        <p:spPr bwMode="auto">
          <a:xfrm>
            <a:off x="708025" y="4446588"/>
            <a:ext cx="5661025" cy="4216400"/>
          </a:xfrm>
          <a:noFill/>
        </p:spPr>
        <p:txBody>
          <a:bodyPr wrap="square" lIns="94330" tIns="47165" rIns="94330" bIns="47165"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609882" y="2541806"/>
            <a:ext cx="7750969" cy="1947460"/>
          </a:xfrm>
        </p:spPr>
        <p:txBody>
          <a:bodyPr anchor="t" anchorCtr="0">
            <a:normAutofit/>
          </a:bodyPr>
          <a:lstStyle>
            <a:lvl1pPr algn="l">
              <a:defRPr sz="4800" b="1" i="0">
                <a:solidFill>
                  <a:schemeClr val="bg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609882" y="5773230"/>
            <a:ext cx="7750969" cy="746185"/>
          </a:xfrm>
        </p:spPr>
        <p:txBody>
          <a:bodyPr>
            <a:normAutofit/>
          </a:bodyPr>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609882" y="4501445"/>
            <a:ext cx="7750969" cy="1259607"/>
          </a:xfrm>
        </p:spPr>
        <p:txBody>
          <a:bodyPr>
            <a:noAutofit/>
          </a:bodyPr>
          <a:lstStyle>
            <a:lvl1pPr marL="0" indent="0">
              <a:buFontTx/>
              <a:buNone/>
              <a:defRPr sz="2400">
                <a:solidFill>
                  <a:schemeClr val="bg1"/>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a:t>Edit Master text styles</a:t>
            </a:r>
          </a:p>
        </p:txBody>
      </p:sp>
      <p:pic>
        <p:nvPicPr>
          <p:cNvPr id="7" name="Picture 6">
            <a:extLst>
              <a:ext uri="{FF2B5EF4-FFF2-40B4-BE49-F238E27FC236}">
                <a16:creationId xmlns:a16="http://schemas.microsoft.com/office/drawing/2014/main" id="{4CEC2187-E5FA-944C-A56A-E562C9C1C5D5}"/>
              </a:ext>
            </a:extLst>
          </p:cNvPr>
          <p:cNvPicPr>
            <a:picLocks noChangeAspect="1"/>
          </p:cNvPicPr>
          <p:nvPr userDrawn="1"/>
        </p:nvPicPr>
        <p:blipFill>
          <a:blip r:embed="rId3">
            <a:alphaModFix amt="60000"/>
          </a:blip>
          <a:srcRect/>
          <a:stretch/>
        </p:blipFill>
        <p:spPr>
          <a:xfrm>
            <a:off x="5469321" y="5761051"/>
            <a:ext cx="3173185" cy="419100"/>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2880" userDrawn="1">
          <p15:clr>
            <a:srgbClr val="FBAE40"/>
          </p15:clr>
        </p15:guide>
        <p15:guide id="9" orient="horz" pos="3888" userDrawn="1">
          <p15:clr>
            <a:srgbClr val="FBAE40"/>
          </p15:clr>
        </p15:guide>
        <p15:guide id="10" pos="270" userDrawn="1">
          <p15:clr>
            <a:srgbClr val="FBAE40"/>
          </p15:clr>
        </p15:guide>
        <p15:guide id="11" pos="5490" userDrawn="1">
          <p15:clr>
            <a:srgbClr val="FBAE40"/>
          </p15:clr>
        </p15:guide>
        <p15:guide id="12" orient="horz" pos="39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4E83-FA30-AE49-A809-D1503D6A577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FF97B18-F1D3-C845-98E1-FCEEFD596FE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0677A6-B440-D244-B039-82AFE3A152A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Slide Number Placeholder 5">
            <a:extLst>
              <a:ext uri="{FF2B5EF4-FFF2-40B4-BE49-F238E27FC236}">
                <a16:creationId xmlns:a16="http://schemas.microsoft.com/office/drawing/2014/main" id="{6ACFED41-9DB8-3441-9E99-88FCE31DC294}"/>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416033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9BF-B963-A049-A11E-595313950FC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BA4A0F9-2FD7-DE46-AE52-AD7C0C073AC7}"/>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A59413AE-9723-9D45-B482-FF92ED073F4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8" name="Slide Number Placeholder 5">
            <a:extLst>
              <a:ext uri="{FF2B5EF4-FFF2-40B4-BE49-F238E27FC236}">
                <a16:creationId xmlns:a16="http://schemas.microsoft.com/office/drawing/2014/main" id="{B0BC717A-FCD7-0D46-A097-931C02281585}"/>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1811919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FA0D-AA3C-664A-87D2-78DEA605DF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5DD7F-359B-0241-A0E1-CB414639490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194FE3B0-EE83-EE47-9729-1EF195304D10}"/>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2381660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785AC-BC0C-8F4E-B552-D8A6AD40EEB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59A820-91F6-F544-8B07-61605B067C56}"/>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1FAE437-C75F-3A40-9104-1FFF2D5E7948}"/>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1066097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1A33F-D64B-B3D7-FF2A-304A1D31F17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C3FF995-C603-078F-BDD7-4CA4972EFF0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D16B197-2359-1BB2-9451-2281043EF9B2}"/>
              </a:ext>
            </a:extLst>
          </p:cNvPr>
          <p:cNvSpPr>
            <a:spLocks noGrp="1"/>
          </p:cNvSpPr>
          <p:nvPr>
            <p:ph type="dt" sz="half" idx="10"/>
          </p:nvPr>
        </p:nvSpPr>
        <p:spPr/>
        <p:txBody>
          <a:bodyPr/>
          <a:lstStyle/>
          <a:p>
            <a:fld id="{50C5DD6F-ED69-C14D-BE83-8A5B766BC679}" type="datetimeFigureOut">
              <a:rPr lang="en-US" smtClean="0"/>
              <a:t>7/9/26</a:t>
            </a:fld>
            <a:endParaRPr lang="en-US"/>
          </a:p>
        </p:txBody>
      </p:sp>
      <p:sp>
        <p:nvSpPr>
          <p:cNvPr id="5" name="Footer Placeholder 4">
            <a:extLst>
              <a:ext uri="{FF2B5EF4-FFF2-40B4-BE49-F238E27FC236}">
                <a16:creationId xmlns:a16="http://schemas.microsoft.com/office/drawing/2014/main" id="{5B6FB661-302C-D628-CEA2-80DBACAA25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B4203-335C-54CC-813B-04893BB4CFF3}"/>
              </a:ext>
            </a:extLst>
          </p:cNvPr>
          <p:cNvSpPr>
            <a:spLocks noGrp="1"/>
          </p:cNvSpPr>
          <p:nvPr>
            <p:ph type="sldNum" sz="quarter" idx="12"/>
          </p:nvPr>
        </p:nvSpPr>
        <p:spPr/>
        <p:txBody>
          <a:bodyPr/>
          <a:lstStyle/>
          <a:p>
            <a:fld id="{8CD20AB2-3EAA-BA4D-8EC0-AF1117C6DE96}" type="slidenum">
              <a:rPr lang="en-US" smtClean="0"/>
              <a:t>‹#›</a:t>
            </a:fld>
            <a:endParaRPr lang="en-US"/>
          </a:p>
        </p:txBody>
      </p:sp>
    </p:spTree>
    <p:extLst>
      <p:ext uri="{BB962C8B-B14F-4D97-AF65-F5344CB8AC3E}">
        <p14:creationId xmlns:p14="http://schemas.microsoft.com/office/powerpoint/2010/main" val="1103488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3902D-CB10-6922-DF76-C49BEC41B9D5}"/>
              </a:ext>
            </a:extLst>
          </p:cNvPr>
          <p:cNvSpPr>
            <a:spLocks noGrp="1"/>
          </p:cNvSpPr>
          <p:nvPr>
            <p:ph type="title"/>
          </p:nvPr>
        </p:nvSpPr>
        <p:spPr>
          <a:xfrm>
            <a:off x="685800" y="609600"/>
            <a:ext cx="7772400" cy="1143000"/>
          </a:xfrm>
        </p:spPr>
        <p:txBody>
          <a:bodyPr/>
          <a:lstStyle/>
          <a:p>
            <a:r>
              <a:rPr lang="en-US"/>
              <a:t>Click to edit Master title style</a:t>
            </a:r>
          </a:p>
        </p:txBody>
      </p:sp>
      <p:sp>
        <p:nvSpPr>
          <p:cNvPr id="3" name="Table Placeholder 2">
            <a:extLst>
              <a:ext uri="{FF2B5EF4-FFF2-40B4-BE49-F238E27FC236}">
                <a16:creationId xmlns:a16="http://schemas.microsoft.com/office/drawing/2014/main" id="{FDEDC59F-0829-BF58-DAE0-66CFD5CDCE34}"/>
              </a:ext>
            </a:extLst>
          </p:cNvPr>
          <p:cNvSpPr>
            <a:spLocks noGrp="1"/>
          </p:cNvSpPr>
          <p:nvPr>
            <p:ph type="tbl" idx="1"/>
          </p:nvPr>
        </p:nvSpPr>
        <p:spPr>
          <a:xfrm>
            <a:off x="685800" y="1981200"/>
            <a:ext cx="7772400" cy="4114800"/>
          </a:xfrm>
        </p:spPr>
        <p:txBody>
          <a:bodyPr/>
          <a:lstStyle/>
          <a:p>
            <a:endParaRPr lang="en-US"/>
          </a:p>
        </p:txBody>
      </p:sp>
      <p:sp>
        <p:nvSpPr>
          <p:cNvPr id="4" name="Date Placeholder 3">
            <a:extLst>
              <a:ext uri="{FF2B5EF4-FFF2-40B4-BE49-F238E27FC236}">
                <a16:creationId xmlns:a16="http://schemas.microsoft.com/office/drawing/2014/main" id="{917D242A-83D8-C010-AA30-330123EB4805}"/>
              </a:ext>
            </a:extLst>
          </p:cNvPr>
          <p:cNvSpPr>
            <a:spLocks noGrp="1"/>
          </p:cNvSpPr>
          <p:nvPr>
            <p:ph type="dt" sz="half" idx="10"/>
          </p:nvPr>
        </p:nvSpPr>
        <p:spPr>
          <a:xfrm>
            <a:off x="685800" y="6248400"/>
            <a:ext cx="1905000" cy="457200"/>
          </a:xfrm>
        </p:spPr>
        <p:txBody>
          <a:bodyPr/>
          <a:lstStyle>
            <a:lvl1pPr>
              <a:defRPr/>
            </a:lvl1pPr>
          </a:lstStyle>
          <a:p>
            <a:r>
              <a:rPr lang="en-US" altLang="en-US"/>
              <a:t>J. Alessi</a:t>
            </a:r>
          </a:p>
        </p:txBody>
      </p:sp>
      <p:sp>
        <p:nvSpPr>
          <p:cNvPr id="5" name="Footer Placeholder 4">
            <a:extLst>
              <a:ext uri="{FF2B5EF4-FFF2-40B4-BE49-F238E27FC236}">
                <a16:creationId xmlns:a16="http://schemas.microsoft.com/office/drawing/2014/main" id="{8FBB9694-81E7-9B98-6BC0-EED6730646B7}"/>
              </a:ext>
            </a:extLst>
          </p:cNvPr>
          <p:cNvSpPr>
            <a:spLocks noGrp="1"/>
          </p:cNvSpPr>
          <p:nvPr>
            <p:ph type="ftr" sz="quarter" idx="11"/>
          </p:nvPr>
        </p:nvSpPr>
        <p:spPr>
          <a:xfrm>
            <a:off x="3124200" y="6248400"/>
            <a:ext cx="2895600" cy="457200"/>
          </a:xfrm>
        </p:spPr>
        <p:txBody>
          <a:bodyPr/>
          <a:lstStyle>
            <a:lvl1pPr>
              <a:defRPr/>
            </a:lvl1pPr>
          </a:lstStyle>
          <a:p>
            <a:r>
              <a:rPr lang="en-US" altLang="en-US"/>
              <a:t>10/24/03</a:t>
            </a:r>
          </a:p>
        </p:txBody>
      </p:sp>
      <p:sp>
        <p:nvSpPr>
          <p:cNvPr id="6" name="Slide Number Placeholder 5">
            <a:extLst>
              <a:ext uri="{FF2B5EF4-FFF2-40B4-BE49-F238E27FC236}">
                <a16:creationId xmlns:a16="http://schemas.microsoft.com/office/drawing/2014/main" id="{F81EE13D-7100-8868-77AC-88E49EEDE07C}"/>
              </a:ext>
            </a:extLst>
          </p:cNvPr>
          <p:cNvSpPr>
            <a:spLocks noGrp="1"/>
          </p:cNvSpPr>
          <p:nvPr>
            <p:ph type="sldNum" sz="quarter" idx="12"/>
          </p:nvPr>
        </p:nvSpPr>
        <p:spPr>
          <a:xfrm>
            <a:off x="6553200" y="6248400"/>
            <a:ext cx="1905000" cy="457200"/>
          </a:xfrm>
        </p:spPr>
        <p:txBody>
          <a:bodyPr/>
          <a:lstStyle>
            <a:lvl1pPr>
              <a:defRPr/>
            </a:lvl1pPr>
          </a:lstStyle>
          <a:p>
            <a:fld id="{A7DCF1DA-F1D2-1743-A506-C9BAC17E9B8A}" type="slidenum">
              <a:rPr lang="en-US" altLang="en-US"/>
              <a:pPr/>
              <a:t>‹#›</a:t>
            </a:fld>
            <a:endParaRPr lang="en-US" altLang="en-US"/>
          </a:p>
        </p:txBody>
      </p:sp>
    </p:spTree>
    <p:extLst>
      <p:ext uri="{BB962C8B-B14F-4D97-AF65-F5344CB8AC3E}">
        <p14:creationId xmlns:p14="http://schemas.microsoft.com/office/powerpoint/2010/main" val="971542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609882" y="2541806"/>
            <a:ext cx="7750969" cy="1947460"/>
          </a:xfrm>
        </p:spPr>
        <p:txBody>
          <a:bodyPr anchor="t" anchorCtr="0">
            <a:normAutofit/>
          </a:bodyPr>
          <a:lstStyle>
            <a:lvl1pPr algn="l">
              <a:defRPr sz="4800" b="1" i="0">
                <a:solidFill>
                  <a:schemeClr val="tx1"/>
                </a:solidFill>
                <a:latin typeface="+mn-lt"/>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609882" y="5773230"/>
            <a:ext cx="7750969" cy="746185"/>
          </a:xfrm>
        </p:spPr>
        <p:txBody>
          <a:bodyPr>
            <a:normAutofit/>
          </a:bodyPr>
          <a:lstStyle>
            <a:lvl1pPr marL="0" indent="0" algn="l">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609882" y="4501445"/>
            <a:ext cx="7750969" cy="1259607"/>
          </a:xfrm>
        </p:spPr>
        <p:txBody>
          <a:bodyPr>
            <a:noAutofit/>
          </a:bodyPr>
          <a:lstStyle>
            <a:lvl1pPr marL="0" indent="0">
              <a:buFontTx/>
              <a:buNone/>
              <a:defRPr sz="2400">
                <a:solidFill>
                  <a:schemeClr val="tx1"/>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a:t>Edit Master text styles</a:t>
            </a:r>
          </a:p>
        </p:txBody>
      </p:sp>
      <p:pic>
        <p:nvPicPr>
          <p:cNvPr id="6" name="Picture 5">
            <a:extLst>
              <a:ext uri="{FF2B5EF4-FFF2-40B4-BE49-F238E27FC236}">
                <a16:creationId xmlns:a16="http://schemas.microsoft.com/office/drawing/2014/main" id="{C11DD1EC-00E2-0247-ADB6-287150A1627B}"/>
              </a:ext>
            </a:extLst>
          </p:cNvPr>
          <p:cNvPicPr>
            <a:picLocks noChangeAspect="1"/>
          </p:cNvPicPr>
          <p:nvPr userDrawn="1"/>
        </p:nvPicPr>
        <p:blipFill>
          <a:blip r:embed="rId3"/>
          <a:srcRect/>
          <a:stretch/>
        </p:blipFill>
        <p:spPr>
          <a:xfrm>
            <a:off x="5469321" y="5761050"/>
            <a:ext cx="3173185" cy="419100"/>
          </a:xfrm>
          <a:prstGeom prst="rect">
            <a:avLst/>
          </a:prstGeom>
        </p:spPr>
      </p:pic>
    </p:spTree>
    <p:extLst>
      <p:ext uri="{BB962C8B-B14F-4D97-AF65-F5344CB8AC3E}">
        <p14:creationId xmlns:p14="http://schemas.microsoft.com/office/powerpoint/2010/main" val="485114529"/>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2880" userDrawn="1">
          <p15:clr>
            <a:srgbClr val="FBAE40"/>
          </p15:clr>
        </p15:guide>
        <p15:guide id="9" orient="horz" pos="3888" userDrawn="1">
          <p15:clr>
            <a:srgbClr val="FBAE40"/>
          </p15:clr>
        </p15:guide>
        <p15:guide id="10" pos="270" userDrawn="1">
          <p15:clr>
            <a:srgbClr val="FBAE40"/>
          </p15:clr>
        </p15:guide>
        <p15:guide id="11" pos="5490" userDrawn="1">
          <p15:clr>
            <a:srgbClr val="FBAE40"/>
          </p15:clr>
        </p15:guide>
        <p15:guide id="12" orient="horz" pos="39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96C7-1801-CD4F-9F28-C99CEA00A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1FB783-2389-2044-9FEC-A01C09265EC1}"/>
              </a:ext>
            </a:extLst>
          </p:cNvPr>
          <p:cNvSpPr>
            <a:spLocks noGrp="1"/>
          </p:cNvSpPr>
          <p:nvPr>
            <p:ph idx="1"/>
          </p:nvPr>
        </p:nvSpPr>
        <p:spPr/>
        <p:txBody>
          <a:bodyPr/>
          <a:lstStyle>
            <a:lvl1pPr>
              <a:buFont typeface="Arial" panose="020B0604020202020204" pitchFamily="34" charset="0"/>
              <a:buNone/>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
        <p:nvSpPr>
          <p:cNvPr id="4" name="TextBox 3">
            <a:extLst>
              <a:ext uri="{FF2B5EF4-FFF2-40B4-BE49-F238E27FC236}">
                <a16:creationId xmlns:a16="http://schemas.microsoft.com/office/drawing/2014/main" id="{7B2131FC-0C7C-260E-F674-B9B4079F2D95}"/>
              </a:ext>
            </a:extLst>
          </p:cNvPr>
          <p:cNvSpPr txBox="1"/>
          <p:nvPr userDrawn="1"/>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2794568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609882" y="2541806"/>
            <a:ext cx="7750969" cy="1947460"/>
          </a:xfrm>
        </p:spPr>
        <p:txBody>
          <a:bodyPr anchor="t" anchorCtr="0">
            <a:normAutofit/>
          </a:bodyPr>
          <a:lstStyle>
            <a:lvl1pPr algn="l">
              <a:defRPr sz="4800" b="1" i="0">
                <a:solidFill>
                  <a:schemeClr val="bg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609882" y="4501445"/>
            <a:ext cx="7750969" cy="1259607"/>
          </a:xfrm>
        </p:spPr>
        <p:txBody>
          <a:bodyPr>
            <a:noAutofit/>
          </a:bodyPr>
          <a:lstStyle>
            <a:lvl1pPr marL="0" indent="0">
              <a:buFontTx/>
              <a:buNone/>
              <a:defRPr sz="2400">
                <a:solidFill>
                  <a:schemeClr val="bg1"/>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a:t>Edit Master text styles</a:t>
            </a:r>
          </a:p>
        </p:txBody>
      </p:sp>
    </p:spTree>
    <p:extLst>
      <p:ext uri="{BB962C8B-B14F-4D97-AF65-F5344CB8AC3E}">
        <p14:creationId xmlns:p14="http://schemas.microsoft.com/office/powerpoint/2010/main" val="422368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solidFill>
                  <a:schemeClr val="tx1"/>
                </a:solidFill>
              </a:defRPr>
            </a:lvl1pPr>
          </a:lstStyle>
          <a:p>
            <a:fld id="{933A556B-7C63-244D-9B7C-B0EA8042B330}" type="slidenum">
              <a:rPr lang="en-US" smtClean="0"/>
              <a:pPr/>
              <a:t>‹#›</a:t>
            </a:fld>
            <a:endParaRPr lang="en-US" dirty="0"/>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609882" y="2541806"/>
            <a:ext cx="7750969" cy="1947460"/>
          </a:xfrm>
        </p:spPr>
        <p:txBody>
          <a:bodyPr anchor="t" anchorCtr="0">
            <a:normAutofit/>
          </a:bodyPr>
          <a:lstStyle>
            <a:lvl1pPr algn="l">
              <a:defRPr sz="4800" b="1" i="0">
                <a:solidFill>
                  <a:schemeClr val="tx1"/>
                </a:solidFill>
                <a:latin typeface="+mn-lt"/>
                <a:cs typeface="Arial" panose="020B0604020202020204" pitchFamily="34" charset="0"/>
              </a:defRPr>
            </a:lvl1pPr>
          </a:lstStyle>
          <a:p>
            <a:r>
              <a:rPr lang="en-US" dirty="0"/>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609882" y="4501445"/>
            <a:ext cx="7750969" cy="1259607"/>
          </a:xfrm>
        </p:spPr>
        <p:txBody>
          <a:bodyPr>
            <a:noAutofit/>
          </a:bodyPr>
          <a:lstStyle>
            <a:lvl1pPr marL="0" indent="0">
              <a:buFontTx/>
              <a:buNone/>
              <a:defRPr sz="2400">
                <a:solidFill>
                  <a:schemeClr val="tx1"/>
                </a:solidFill>
              </a:defRPr>
            </a:lvl1pPr>
            <a:lvl2pPr marL="342900" indent="0">
              <a:buFontTx/>
              <a:buNone/>
              <a:defRPr sz="1500"/>
            </a:lvl2pPr>
            <a:lvl3pPr marL="685800" indent="0">
              <a:buFontTx/>
              <a:buNone/>
              <a:defRPr sz="1500"/>
            </a:lvl3pPr>
            <a:lvl4pPr marL="1028700" indent="0">
              <a:buFontTx/>
              <a:buNone/>
              <a:defRPr sz="1500"/>
            </a:lvl4pPr>
            <a:lvl5pPr marL="1371600" indent="0">
              <a:buFontTx/>
              <a:buNone/>
              <a:defRPr sz="1500"/>
            </a:lvl5pPr>
          </a:lstStyle>
          <a:p>
            <a:pPr lvl="0"/>
            <a:r>
              <a:rPr lang="en-US"/>
              <a:t>Edit Master text styles</a:t>
            </a:r>
          </a:p>
        </p:txBody>
      </p:sp>
    </p:spTree>
    <p:extLst>
      <p:ext uri="{BB962C8B-B14F-4D97-AF65-F5344CB8AC3E}">
        <p14:creationId xmlns:p14="http://schemas.microsoft.com/office/powerpoint/2010/main" val="2196815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428625"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457200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363061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CFC5-D97A-B448-B815-E68D1A9731E8}"/>
              </a:ext>
            </a:extLst>
          </p:cNvPr>
          <p:cNvSpPr>
            <a:spLocks noGrp="1"/>
          </p:cNvSpPr>
          <p:nvPr>
            <p:ph type="title"/>
          </p:nvPr>
        </p:nvSpPr>
        <p:spPr>
          <a:xfrm>
            <a:off x="428625"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BFB46D-01D9-1D44-ABED-AC6282C16BC1}"/>
              </a:ext>
            </a:extLst>
          </p:cNvPr>
          <p:cNvSpPr>
            <a:spLocks noGrp="1"/>
          </p:cNvSpPr>
          <p:nvPr>
            <p:ph type="body" idx="1"/>
          </p:nvPr>
        </p:nvSpPr>
        <p:spPr>
          <a:xfrm>
            <a:off x="428626"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08F9F48-3F7F-A545-9387-0732A54B5B13}"/>
              </a:ext>
            </a:extLst>
          </p:cNvPr>
          <p:cNvSpPr>
            <a:spLocks noGrp="1"/>
          </p:cNvSpPr>
          <p:nvPr>
            <p:ph sz="half" idx="2"/>
          </p:nvPr>
        </p:nvSpPr>
        <p:spPr>
          <a:xfrm>
            <a:off x="428626"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0C0DC1-B7CB-B343-8B4E-8D57625AEA93}"/>
              </a:ext>
            </a:extLst>
          </p:cNvPr>
          <p:cNvSpPr>
            <a:spLocks noGrp="1"/>
          </p:cNvSpPr>
          <p:nvPr>
            <p:ph type="body" sz="quarter" idx="3"/>
          </p:nvPr>
        </p:nvSpPr>
        <p:spPr>
          <a:xfrm>
            <a:off x="457200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82689F1-F4A7-6440-A9D9-1BF6E3E127B0}"/>
              </a:ext>
            </a:extLst>
          </p:cNvPr>
          <p:cNvSpPr>
            <a:spLocks noGrp="1"/>
          </p:cNvSpPr>
          <p:nvPr>
            <p:ph sz="quarter" idx="4"/>
          </p:nvPr>
        </p:nvSpPr>
        <p:spPr>
          <a:xfrm>
            <a:off x="457200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4E88283-FA1D-D040-8AFC-1D07DFC302AA}"/>
              </a:ext>
            </a:extLst>
          </p:cNvPr>
          <p:cNvSpPr>
            <a:spLocks noGrp="1"/>
          </p:cNvSpPr>
          <p:nvPr>
            <p:ph type="sldNum" sz="quarter" idx="10"/>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357393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70F5-09AC-CD48-85DB-1752A5E862C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0D6FDB5-5C90-C844-8D34-266A469CEC57}"/>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413359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D20343-9337-0E42-A01C-2815CA8E0561}"/>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239125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428625" y="365126"/>
            <a:ext cx="8286750" cy="1325563"/>
          </a:xfrm>
          <a:prstGeom prst="rect">
            <a:avLst/>
          </a:prstGeom>
        </p:spPr>
        <p:txBody>
          <a:bodyPr vert="horz" lIns="91440" tIns="45720" rIns="91440" bIns="45720" rtlCol="0" anchor="ctr">
            <a:normAutofit/>
          </a:bodyPr>
          <a:lstStyle/>
          <a:p>
            <a:endParaRPr lang="en-US" dirty="0"/>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428625" y="1825626"/>
            <a:ext cx="8286750" cy="420718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8391010" y="6316596"/>
            <a:ext cx="324365" cy="365125"/>
          </a:xfrm>
          <a:prstGeom prst="rect">
            <a:avLst/>
          </a:prstGeom>
        </p:spPr>
        <p:txBody>
          <a:bodyPr lIns="0" tIns="0" rIns="45720" bIns="0" anchor="ctr"/>
          <a:lstStyle>
            <a:lvl1pPr algn="r">
              <a:defRPr sz="750"/>
            </a:lvl1pPr>
          </a:lstStyle>
          <a:p>
            <a:fld id="{933A556B-7C63-244D-9B7C-B0EA8042B330}" type="slidenum">
              <a:rPr lang="en-US" smtClean="0"/>
              <a:pPr/>
              <a:t>‹#›</a:t>
            </a:fld>
            <a:endParaRPr lang="en-US" sz="750" dirty="0"/>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7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4" r:id="rId14"/>
    <p:sldLayoutId id="2147483676" r:id="rId15"/>
  </p:sldLayoutIdLst>
  <p:hf hdr="0" ftr="0" dt="0"/>
  <p:txStyles>
    <p:titleStyle>
      <a:lvl1pPr algn="l" defTabSz="6858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2880" userDrawn="1">
          <p15:clr>
            <a:srgbClr val="F26B43"/>
          </p15:clr>
        </p15:guide>
        <p15:guide id="9" pos="270" userDrawn="1">
          <p15:clr>
            <a:srgbClr val="F26B43"/>
          </p15:clr>
        </p15:guide>
        <p15:guide id="10" orient="horz" pos="3888" userDrawn="1">
          <p15:clr>
            <a:srgbClr val="F26B43"/>
          </p15:clr>
        </p15:guide>
        <p15:guide id="11" pos="549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oleObject" Target="../embeddings/oleObject1.bin"/><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emf"/><Relationship Id="rId7" Type="http://schemas.openxmlformats.org/officeDocument/2006/relationships/customXml" Target="../ink/ink1.xml"/><Relationship Id="rId2" Type="http://schemas.openxmlformats.org/officeDocument/2006/relationships/image" Target="../media/image16.emf"/><Relationship Id="rId1" Type="http://schemas.openxmlformats.org/officeDocument/2006/relationships/slideLayout" Target="../slideLayouts/slideLayout8.xml"/><Relationship Id="rId6" Type="http://schemas.openxmlformats.org/officeDocument/2006/relationships/image" Target="../media/image20.emf"/><Relationship Id="rId5" Type="http://schemas.openxmlformats.org/officeDocument/2006/relationships/image" Target="../media/image19.emf"/><Relationship Id="rId10" Type="http://schemas.openxmlformats.org/officeDocument/2006/relationships/image" Target="../media/image21.png"/><Relationship Id="rId4" Type="http://schemas.openxmlformats.org/officeDocument/2006/relationships/image" Target="../media/image18.emf"/><Relationship Id="rId9" Type="http://schemas.openxmlformats.org/officeDocument/2006/relationships/customXml" Target="../ink/ink2.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21.jpeg"/><Relationship Id="rId1" Type="http://schemas.openxmlformats.org/officeDocument/2006/relationships/slideLayout" Target="../slideLayouts/slideLayout9.xml"/><Relationship Id="rId6" Type="http://schemas.openxmlformats.org/officeDocument/2006/relationships/image" Target="../media/image24.png"/><Relationship Id="rId5" Type="http://schemas.openxmlformats.org/officeDocument/2006/relationships/image" Target="../media/image23.emf"/><Relationship Id="rId4" Type="http://schemas.openxmlformats.org/officeDocument/2006/relationships/image" Target="../media/image22.emf"/></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customXml" Target="../ink/ink3.xml"/><Relationship Id="rId7" Type="http://schemas.openxmlformats.org/officeDocument/2006/relationships/customXml" Target="../ink/ink5.xml"/><Relationship Id="rId2" Type="http://schemas.openxmlformats.org/officeDocument/2006/relationships/image" Target="../media/image25.png"/><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customXml" Target="../ink/ink4.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32.emf"/><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jp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44.png"/><Relationship Id="rId5" Type="http://schemas.openxmlformats.org/officeDocument/2006/relationships/image" Target="../media/image43.jpeg"/><Relationship Id="rId4"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image" Target="../media/image46.emf"/><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3.xml"/><Relationship Id="rId6" Type="http://schemas.openxmlformats.org/officeDocument/2006/relationships/image" Target="../media/image40.emf"/><Relationship Id="rId5" Type="http://schemas.openxmlformats.org/officeDocument/2006/relationships/image" Target="../media/image57.emf"/><Relationship Id="rId4" Type="http://schemas.openxmlformats.org/officeDocument/2006/relationships/image" Target="../media/image56.emf"/></Relationships>
</file>

<file path=ppt/slides/_rels/slide35.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9.xml"/><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png"/><Relationship Id="rId1" Type="http://schemas.openxmlformats.org/officeDocument/2006/relationships/slideLayout" Target="../slideLayouts/slideLayout9.xml"/><Relationship Id="rId4" Type="http://schemas.openxmlformats.org/officeDocument/2006/relationships/image" Target="../media/image63.emf"/></Relationships>
</file>

<file path=ppt/slides/_rels/slide37.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8.xml"/><Relationship Id="rId5" Type="http://schemas.openxmlformats.org/officeDocument/2006/relationships/image" Target="../media/image67.emf"/><Relationship Id="rId4" Type="http://schemas.openxmlformats.org/officeDocument/2006/relationships/image" Target="../media/image66.emf"/></Relationships>
</file>

<file path=ppt/slides/_rels/slide3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emf"/><Relationship Id="rId1" Type="http://schemas.openxmlformats.org/officeDocument/2006/relationships/slideLayout" Target="../slideLayouts/slideLayout9.xml"/><Relationship Id="rId4" Type="http://schemas.openxmlformats.org/officeDocument/2006/relationships/image" Target="../media/image70.jpe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71.jpeg"/><Relationship Id="rId1" Type="http://schemas.openxmlformats.org/officeDocument/2006/relationships/slideLayout" Target="../slideLayouts/slideLayout3.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png"/><Relationship Id="rId9" Type="http://schemas.openxmlformats.org/officeDocument/2006/relationships/image" Target="../media/image7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40.emf"/><Relationship Id="rId1" Type="http://schemas.openxmlformats.org/officeDocument/2006/relationships/slideLayout" Target="../slideLayouts/slideLayout3.xml"/><Relationship Id="rId4" Type="http://schemas.openxmlformats.org/officeDocument/2006/relationships/image" Target="../media/image80.emf"/></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83.jpeg"/><Relationship Id="rId1" Type="http://schemas.openxmlformats.org/officeDocument/2006/relationships/slideLayout" Target="../slideLayouts/slideLayout9.xml"/><Relationship Id="rId4" Type="http://schemas.openxmlformats.org/officeDocument/2006/relationships/image" Target="../media/image84.jpeg"/></Relationships>
</file>

<file path=ppt/slides/_rels/slide49.x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oleObject" Target="../embeddings/oleObject3.bin"/><Relationship Id="rId1" Type="http://schemas.openxmlformats.org/officeDocument/2006/relationships/slideLayout" Target="../slideLayouts/slideLayout15.xml"/><Relationship Id="rId6" Type="http://schemas.openxmlformats.org/officeDocument/2006/relationships/image" Target="../media/image24.png"/><Relationship Id="rId5" Type="http://schemas.openxmlformats.org/officeDocument/2006/relationships/image" Target="../media/image86.png"/><Relationship Id="rId4" Type="http://schemas.openxmlformats.org/officeDocument/2006/relationships/customXml" Target="../ink/ink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23.emf"/></Relationships>
</file>

<file path=ppt/slides/_rels/slide51.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6.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a:xfrm>
            <a:off x="609881" y="2455270"/>
            <a:ext cx="7750969" cy="1947460"/>
          </a:xfrm>
        </p:spPr>
        <p:txBody>
          <a:bodyPr>
            <a:normAutofit fontScale="90000"/>
          </a:bodyPr>
          <a:lstStyle/>
          <a:p>
            <a:r>
              <a:rPr lang="en-US" dirty="0"/>
              <a:t>Ion Sources: Enabling 25 Years of RHIC Operations (2000–2025) and the Path to the EIC</a:t>
            </a:r>
          </a:p>
        </p:txBody>
      </p:sp>
      <p:sp>
        <p:nvSpPr>
          <p:cNvPr id="3" name="Subtitle 2">
            <a:extLst>
              <a:ext uri="{FF2B5EF4-FFF2-40B4-BE49-F238E27FC236}">
                <a16:creationId xmlns:a16="http://schemas.microsoft.com/office/drawing/2014/main" id="{FDB0E14B-6889-F849-8A8C-D01D7C36038D}"/>
              </a:ext>
            </a:extLst>
          </p:cNvPr>
          <p:cNvSpPr>
            <a:spLocks noGrp="1"/>
          </p:cNvSpPr>
          <p:nvPr>
            <p:ph type="subTitle" idx="1"/>
          </p:nvPr>
        </p:nvSpPr>
        <p:spPr/>
        <p:txBody>
          <a:bodyPr/>
          <a:lstStyle/>
          <a:p>
            <a:r>
              <a:rPr lang="en-US" dirty="0" err="1"/>
              <a:t>RHICfest</a:t>
            </a:r>
            <a:endParaRPr lang="en-US" dirty="0"/>
          </a:p>
          <a:p>
            <a:r>
              <a:rPr lang="en-US" dirty="0"/>
              <a:t>July 10, 2026</a:t>
            </a:r>
          </a:p>
        </p:txBody>
      </p:sp>
      <p:sp>
        <p:nvSpPr>
          <p:cNvPr id="4" name="Text Placeholder 3">
            <a:extLst>
              <a:ext uri="{FF2B5EF4-FFF2-40B4-BE49-F238E27FC236}">
                <a16:creationId xmlns:a16="http://schemas.microsoft.com/office/drawing/2014/main" id="{BD0F4563-AB5E-1F4E-B28C-08AC1323034C}"/>
              </a:ext>
            </a:extLst>
          </p:cNvPr>
          <p:cNvSpPr>
            <a:spLocks noGrp="1"/>
          </p:cNvSpPr>
          <p:nvPr>
            <p:ph type="body" sz="quarter" idx="10"/>
          </p:nvPr>
        </p:nvSpPr>
        <p:spPr>
          <a:xfrm>
            <a:off x="479254" y="5259808"/>
            <a:ext cx="7750969" cy="1259607"/>
          </a:xfrm>
        </p:spPr>
        <p:txBody>
          <a:bodyPr/>
          <a:lstStyle/>
          <a:p>
            <a:r>
              <a:rPr lang="en-US" dirty="0"/>
              <a:t>Deepak Raparia</a:t>
            </a:r>
          </a:p>
        </p:txBody>
      </p:sp>
    </p:spTree>
    <p:extLst>
      <p:ext uri="{BB962C8B-B14F-4D97-AF65-F5344CB8AC3E}">
        <p14:creationId xmlns:p14="http://schemas.microsoft.com/office/powerpoint/2010/main" val="2246755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AE147A3-EBAC-5C4E-8CD3-74DAF0B9A4F7}"/>
              </a:ext>
            </a:extLst>
          </p:cNvPr>
          <p:cNvSpPr>
            <a:spLocks noGrp="1"/>
          </p:cNvSpPr>
          <p:nvPr>
            <p:ph type="sldNum" sz="quarter" idx="4"/>
          </p:nvPr>
        </p:nvSpPr>
        <p:spPr/>
        <p:txBody>
          <a:bodyPr/>
          <a:lstStyle/>
          <a:p>
            <a:fld id="{933A556B-7C63-244D-9B7C-B0EA8042B330}" type="slidenum">
              <a:rPr lang="en-US" smtClean="0"/>
              <a:pPr/>
              <a:t>10</a:t>
            </a:fld>
            <a:endParaRPr lang="en-US" dirty="0">
              <a:solidFill>
                <a:schemeClr val="bg1"/>
              </a:solidFill>
            </a:endParaRPr>
          </a:p>
        </p:txBody>
      </p:sp>
      <p:sp>
        <p:nvSpPr>
          <p:cNvPr id="2" name="Title 1">
            <a:extLst>
              <a:ext uri="{FF2B5EF4-FFF2-40B4-BE49-F238E27FC236}">
                <a16:creationId xmlns:a16="http://schemas.microsoft.com/office/drawing/2014/main" id="{0BDB68A9-B5EB-314F-849D-FB440A7B37AA}"/>
              </a:ext>
            </a:extLst>
          </p:cNvPr>
          <p:cNvSpPr>
            <a:spLocks noGrp="1"/>
          </p:cNvSpPr>
          <p:nvPr>
            <p:ph type="ctrTitle"/>
          </p:nvPr>
        </p:nvSpPr>
        <p:spPr/>
        <p:txBody>
          <a:bodyPr/>
          <a:lstStyle/>
          <a:p>
            <a:r>
              <a:rPr lang="en-US" dirty="0"/>
              <a:t>EBIS</a:t>
            </a:r>
          </a:p>
        </p:txBody>
      </p:sp>
    </p:spTree>
    <p:extLst>
      <p:ext uri="{BB962C8B-B14F-4D97-AF65-F5344CB8AC3E}">
        <p14:creationId xmlns:p14="http://schemas.microsoft.com/office/powerpoint/2010/main" val="12157098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D65593-3523-4A93-09CF-23A1C01C1BC9}"/>
              </a:ext>
            </a:extLst>
          </p:cNvPr>
          <p:cNvSpPr>
            <a:spLocks noGrp="1"/>
          </p:cNvSpPr>
          <p:nvPr>
            <p:ph type="dt" sz="half" idx="10"/>
          </p:nvPr>
        </p:nvSpPr>
        <p:spPr bwMode="auto">
          <a:xfrm>
            <a:off x="2133600" y="6241997"/>
            <a:ext cx="2438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dirty="0"/>
              <a:t>J. Alessi</a:t>
            </a:r>
          </a:p>
        </p:txBody>
      </p:sp>
      <p:sp>
        <p:nvSpPr>
          <p:cNvPr id="3" name="Footer Placeholder 2">
            <a:extLst>
              <a:ext uri="{FF2B5EF4-FFF2-40B4-BE49-F238E27FC236}">
                <a16:creationId xmlns:a16="http://schemas.microsoft.com/office/drawing/2014/main" id="{AA640A54-B69A-24DA-A0FA-B5B63C7A32C0}"/>
              </a:ext>
            </a:extLst>
          </p:cNvPr>
          <p:cNvSpPr>
            <a:spLocks noGrp="1"/>
          </p:cNvSpPr>
          <p:nvPr>
            <p:ph type="ftr" sz="quarter" idx="11"/>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a:t>10/24/03</a:t>
            </a:r>
          </a:p>
        </p:txBody>
      </p:sp>
      <p:graphicFrame>
        <p:nvGraphicFramePr>
          <p:cNvPr id="168962" name="Object 2">
            <a:extLst>
              <a:ext uri="{FF2B5EF4-FFF2-40B4-BE49-F238E27FC236}">
                <a16:creationId xmlns:a16="http://schemas.microsoft.com/office/drawing/2014/main" id="{46CD0F84-2ADE-CEB2-D669-FF522A991D25}"/>
              </a:ext>
            </a:extLst>
          </p:cNvPr>
          <p:cNvGraphicFramePr>
            <a:graphicFrameLocks noChangeAspect="1"/>
          </p:cNvGraphicFramePr>
          <p:nvPr/>
        </p:nvGraphicFramePr>
        <p:xfrm>
          <a:off x="685800" y="228600"/>
          <a:ext cx="4292600" cy="5943600"/>
        </p:xfrm>
        <a:graphic>
          <a:graphicData uri="http://schemas.openxmlformats.org/presentationml/2006/ole">
            <mc:AlternateContent xmlns:mc="http://schemas.openxmlformats.org/markup-compatibility/2006">
              <mc:Choice xmlns:v="urn:schemas-microsoft-com:vml" Requires="v">
                <p:oleObj name="Bitmap Image" r:id="rId2" imgW="13881100" imgH="19221450" progId="Paint.Picture">
                  <p:embed/>
                </p:oleObj>
              </mc:Choice>
              <mc:Fallback>
                <p:oleObj name="Bitmap Image" r:id="rId2" imgW="13881100" imgH="19221450" progId="Paint.Picture">
                  <p:embed/>
                  <p:pic>
                    <p:nvPicPr>
                      <p:cNvPr id="168962" name="Object 2">
                        <a:extLst>
                          <a:ext uri="{FF2B5EF4-FFF2-40B4-BE49-F238E27FC236}">
                            <a16:creationId xmlns:a16="http://schemas.microsoft.com/office/drawing/2014/main" id="{46CD0F84-2ADE-CEB2-D669-FF522A991D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28600"/>
                        <a:ext cx="42926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68963" name="Text Box 3">
            <a:extLst>
              <a:ext uri="{FF2B5EF4-FFF2-40B4-BE49-F238E27FC236}">
                <a16:creationId xmlns:a16="http://schemas.microsoft.com/office/drawing/2014/main" id="{9513DCE0-B17E-D70B-93F3-C9F1CB228EC9}"/>
              </a:ext>
            </a:extLst>
          </p:cNvPr>
          <p:cNvSpPr txBox="1">
            <a:spLocks noChangeArrowheads="1"/>
          </p:cNvSpPr>
          <p:nvPr/>
        </p:nvSpPr>
        <p:spPr bwMode="auto">
          <a:xfrm>
            <a:off x="4876800" y="2936052"/>
            <a:ext cx="4267200"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dirty="0">
                <a:latin typeface="Times New Roman" panose="02020603050405020304" pitchFamily="18" charset="0"/>
              </a:rPr>
              <a:t>Advantages of the new preinjector:</a:t>
            </a:r>
          </a:p>
          <a:p>
            <a:endParaRPr lang="en-US" altLang="en-US" sz="1600" dirty="0">
              <a:latin typeface="Times New Roman" panose="02020603050405020304" pitchFamily="18" charset="0"/>
            </a:endParaRPr>
          </a:p>
          <a:p>
            <a:pPr>
              <a:buFontTx/>
              <a:buChar char="•"/>
            </a:pPr>
            <a:r>
              <a:rPr lang="en-US" altLang="en-US" dirty="0">
                <a:latin typeface="Times New Roman" panose="02020603050405020304" pitchFamily="18" charset="0"/>
              </a:rPr>
              <a:t>  Simple, modern, low maintenance</a:t>
            </a:r>
          </a:p>
          <a:p>
            <a:pPr>
              <a:buFontTx/>
              <a:buChar char="•"/>
            </a:pPr>
            <a:r>
              <a:rPr lang="en-US" altLang="en-US" dirty="0">
                <a:latin typeface="Times New Roman" panose="02020603050405020304" pitchFamily="18" charset="0"/>
              </a:rPr>
              <a:t>  Lower operating cost</a:t>
            </a:r>
          </a:p>
          <a:p>
            <a:pPr>
              <a:buFontTx/>
              <a:buChar char="•"/>
            </a:pPr>
            <a:r>
              <a:rPr lang="en-US" altLang="en-US" dirty="0">
                <a:latin typeface="Times New Roman" panose="02020603050405020304" pitchFamily="18" charset="0"/>
              </a:rPr>
              <a:t>  Can produce any ions (U, He</a:t>
            </a:r>
            <a:r>
              <a:rPr lang="en-US" altLang="en-US" baseline="30000" dirty="0">
                <a:latin typeface="Times New Roman" panose="02020603050405020304" pitchFamily="18" charset="0"/>
              </a:rPr>
              <a:t>3</a:t>
            </a:r>
            <a:r>
              <a:rPr lang="en-US" altLang="en-US" dirty="0">
                <a:latin typeface="Times New Roman" panose="02020603050405020304" pitchFamily="18" charset="0"/>
                <a:sym typeface="Symbol" pitchFamily="2" charset="2"/>
              </a:rPr>
              <a:t>)</a:t>
            </a:r>
          </a:p>
          <a:p>
            <a:pPr>
              <a:buFontTx/>
              <a:buChar char="•"/>
            </a:pPr>
            <a:r>
              <a:rPr lang="en-US" altLang="en-US" dirty="0">
                <a:latin typeface="Times New Roman" panose="02020603050405020304" pitchFamily="18" charset="0"/>
                <a:sym typeface="Symbol" pitchFamily="2" charset="2"/>
              </a:rPr>
              <a:t>  Higher Au injection energy into Booster</a:t>
            </a:r>
          </a:p>
          <a:p>
            <a:pPr>
              <a:buFontTx/>
              <a:buChar char="•"/>
            </a:pPr>
            <a:r>
              <a:rPr lang="en-US" altLang="en-US" dirty="0">
                <a:latin typeface="Times New Roman" panose="02020603050405020304" pitchFamily="18" charset="0"/>
                <a:sym typeface="Symbol" pitchFamily="2" charset="2"/>
              </a:rPr>
              <a:t>  Fast switching between species</a:t>
            </a:r>
          </a:p>
          <a:p>
            <a:pPr>
              <a:buFontTx/>
              <a:buChar char="•"/>
            </a:pPr>
            <a:r>
              <a:rPr lang="en-US" altLang="en-US" dirty="0">
                <a:latin typeface="Times New Roman" panose="02020603050405020304" pitchFamily="18" charset="0"/>
                <a:sym typeface="Symbol" pitchFamily="2" charset="2"/>
              </a:rPr>
              <a:t>  Short transfer line to Booster (30 m)</a:t>
            </a:r>
          </a:p>
          <a:p>
            <a:pPr>
              <a:buFontTx/>
              <a:buChar char="•"/>
            </a:pPr>
            <a:r>
              <a:rPr lang="en-US" altLang="en-US" dirty="0">
                <a:latin typeface="Times New Roman" panose="02020603050405020304" pitchFamily="18" charset="0"/>
                <a:sym typeface="Symbol" pitchFamily="2" charset="2"/>
              </a:rPr>
              <a:t>  Few-turn injection</a:t>
            </a:r>
          </a:p>
          <a:p>
            <a:pPr>
              <a:buFontTx/>
              <a:buChar char="•"/>
            </a:pPr>
            <a:r>
              <a:rPr lang="en-US" altLang="en-US" dirty="0">
                <a:latin typeface="Times New Roman" panose="02020603050405020304" pitchFamily="18" charset="0"/>
                <a:sym typeface="Symbol" pitchFamily="2" charset="2"/>
              </a:rPr>
              <a:t>  No stripping needed before the Booster</a:t>
            </a:r>
          </a:p>
          <a:p>
            <a:pPr>
              <a:buFontTx/>
              <a:buChar char="•"/>
            </a:pPr>
            <a:r>
              <a:rPr lang="en-US" altLang="en-US" dirty="0">
                <a:latin typeface="Times New Roman" panose="02020603050405020304" pitchFamily="18" charset="0"/>
                <a:sym typeface="Symbol" pitchFamily="2" charset="2"/>
              </a:rPr>
              <a:t>  Expect future improvements to lead to</a:t>
            </a:r>
          </a:p>
          <a:p>
            <a:r>
              <a:rPr lang="en-US" altLang="en-US" dirty="0">
                <a:latin typeface="Times New Roman" panose="02020603050405020304" pitchFamily="18" charset="0"/>
                <a:sym typeface="Symbol" pitchFamily="2" charset="2"/>
              </a:rPr>
              <a:t>       higher intensities</a:t>
            </a:r>
            <a:endParaRPr lang="en-US" altLang="en-US" sz="2400" dirty="0">
              <a:latin typeface="Times New Roman" panose="02020603050405020304" pitchFamily="18" charset="0"/>
              <a:sym typeface="Symbol" pitchFamily="2" charset="2"/>
            </a:endParaRPr>
          </a:p>
        </p:txBody>
      </p:sp>
      <p:sp>
        <p:nvSpPr>
          <p:cNvPr id="5" name="TextBox 4">
            <a:extLst>
              <a:ext uri="{FF2B5EF4-FFF2-40B4-BE49-F238E27FC236}">
                <a16:creationId xmlns:a16="http://schemas.microsoft.com/office/drawing/2014/main" id="{21B1EF35-06B8-ED40-D76B-833F357D2375}"/>
              </a:ext>
            </a:extLst>
          </p:cNvPr>
          <p:cNvSpPr txBox="1"/>
          <p:nvPr/>
        </p:nvSpPr>
        <p:spPr>
          <a:xfrm>
            <a:off x="4775200" y="551528"/>
            <a:ext cx="4572000" cy="2308324"/>
          </a:xfrm>
          <a:prstGeom prst="rect">
            <a:avLst/>
          </a:prstGeom>
          <a:noFill/>
        </p:spPr>
        <p:txBody>
          <a:bodyPr wrap="square">
            <a:spAutoFit/>
          </a:bodyPr>
          <a:lstStyle/>
          <a:p>
            <a:pPr eaLnBrk="0" hangingPunct="0">
              <a:buFontTx/>
              <a:buChar char="•"/>
            </a:pPr>
            <a:r>
              <a:rPr lang="en-US" altLang="en-US" sz="1600" dirty="0">
                <a:latin typeface="Times New Roman" panose="02020603050405020304" pitchFamily="18" charset="0"/>
              </a:rPr>
              <a:t>      860 m transport line to Booster</a:t>
            </a:r>
          </a:p>
          <a:p>
            <a:pPr eaLnBrk="0" hangingPunct="0">
              <a:buFontTx/>
              <a:buChar char="•"/>
            </a:pPr>
            <a:r>
              <a:rPr lang="en-US" altLang="en-US" sz="1600" dirty="0">
                <a:latin typeface="Times New Roman" panose="02020603050405020304" pitchFamily="18" charset="0"/>
              </a:rPr>
              <a:t>     Stripping foils at terminal and high energy</a:t>
            </a:r>
          </a:p>
          <a:p>
            <a:pPr lvl="1" eaLnBrk="0" hangingPunct="0"/>
            <a:r>
              <a:rPr lang="en-US" altLang="en-US" sz="1600" dirty="0">
                <a:latin typeface="Times New Roman" panose="02020603050405020304" pitchFamily="18" charset="0"/>
              </a:rPr>
              <a:t>lead to intensity &amp; energy spread variations </a:t>
            </a:r>
          </a:p>
          <a:p>
            <a:pPr eaLnBrk="0" hangingPunct="0">
              <a:buFontTx/>
              <a:buChar char="•"/>
            </a:pPr>
            <a:r>
              <a:rPr lang="en-US" altLang="en-US" sz="1600" dirty="0">
                <a:latin typeface="Times New Roman" panose="02020603050405020304" pitchFamily="18" charset="0"/>
              </a:rPr>
              <a:t>     Injection over &gt; 40 turns is required</a:t>
            </a:r>
          </a:p>
          <a:p>
            <a:pPr eaLnBrk="0" hangingPunct="0">
              <a:buFontTx/>
              <a:buChar char="•"/>
            </a:pPr>
            <a:r>
              <a:rPr lang="en-US" altLang="en-US" sz="1600" dirty="0">
                <a:latin typeface="Times New Roman" panose="02020603050405020304" pitchFamily="18" charset="0"/>
              </a:rPr>
              <a:t>     Limitations on ion species (must start with</a:t>
            </a:r>
          </a:p>
          <a:p>
            <a:pPr eaLnBrk="0" hangingPunct="0"/>
            <a:r>
              <a:rPr lang="en-US" altLang="en-US" sz="1600" dirty="0">
                <a:latin typeface="Times New Roman" panose="02020603050405020304" pitchFamily="18" charset="0"/>
              </a:rPr>
              <a:t>         negative ions)</a:t>
            </a:r>
          </a:p>
          <a:p>
            <a:pPr eaLnBrk="0" hangingPunct="0">
              <a:buFontTx/>
              <a:buChar char="•"/>
            </a:pPr>
            <a:r>
              <a:rPr lang="en-US" altLang="en-US" sz="1600" dirty="0">
                <a:latin typeface="Times New Roman" panose="02020603050405020304" pitchFamily="18" charset="0"/>
              </a:rPr>
              <a:t>     High maintenance, manpower</a:t>
            </a:r>
          </a:p>
          <a:p>
            <a:pPr eaLnBrk="0" hangingPunct="0">
              <a:buFontTx/>
              <a:buChar char="•"/>
            </a:pPr>
            <a:r>
              <a:rPr lang="en-US" altLang="en-US" sz="1600" dirty="0">
                <a:solidFill>
                  <a:srgbClr val="C00000"/>
                </a:solidFill>
                <a:latin typeface="Times New Roman" panose="02020603050405020304" pitchFamily="18" charset="0"/>
              </a:rPr>
              <a:t>     Low Momentum spread </a:t>
            </a:r>
          </a:p>
          <a:p>
            <a:pPr eaLnBrk="0" hangingPunct="0">
              <a:buFontTx/>
              <a:buChar char="•"/>
            </a:pPr>
            <a:r>
              <a:rPr lang="en-US" altLang="en-US" sz="1600" dirty="0">
                <a:solidFill>
                  <a:srgbClr val="C00000"/>
                </a:solidFill>
                <a:latin typeface="Times New Roman" panose="02020603050405020304" pitchFamily="18" charset="0"/>
              </a:rPr>
              <a:t>      Higher beam current </a:t>
            </a:r>
          </a:p>
        </p:txBody>
      </p:sp>
      <p:sp>
        <p:nvSpPr>
          <p:cNvPr id="6" name="TextBox 5">
            <a:extLst>
              <a:ext uri="{FF2B5EF4-FFF2-40B4-BE49-F238E27FC236}">
                <a16:creationId xmlns:a16="http://schemas.microsoft.com/office/drawing/2014/main" id="{834432B3-99FE-9F99-5E83-0FB98598EE93}"/>
              </a:ext>
            </a:extLst>
          </p:cNvPr>
          <p:cNvSpPr txBox="1"/>
          <p:nvPr/>
        </p:nvSpPr>
        <p:spPr>
          <a:xfrm>
            <a:off x="5278931" y="228600"/>
            <a:ext cx="2518703" cy="369332"/>
          </a:xfrm>
          <a:prstGeom prst="rect">
            <a:avLst/>
          </a:prstGeom>
          <a:noFill/>
        </p:spPr>
        <p:txBody>
          <a:bodyPr wrap="none" rtlCol="0">
            <a:spAutoFit/>
          </a:bodyPr>
          <a:lstStyle/>
          <a:p>
            <a:r>
              <a:rPr lang="en-US" dirty="0"/>
              <a:t>Tandem as preinjector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D8B7B0-C40A-C7C8-71B0-C6C3F8882A9D}"/>
              </a:ext>
            </a:extLst>
          </p:cNvPr>
          <p:cNvSpPr>
            <a:spLocks noGrp="1"/>
          </p:cNvSpPr>
          <p:nvPr>
            <p:ph type="title"/>
          </p:nvPr>
        </p:nvSpPr>
        <p:spPr>
          <a:xfrm>
            <a:off x="328839" y="236690"/>
            <a:ext cx="8286750" cy="1325563"/>
          </a:xfrm>
        </p:spPr>
        <p:txBody>
          <a:bodyPr/>
          <a:lstStyle/>
          <a:p>
            <a:r>
              <a:rPr lang="en-US" dirty="0">
                <a:solidFill>
                  <a:srgbClr val="C00000"/>
                </a:solidFill>
              </a:rPr>
              <a:t>EBIS as Preinjector  </a:t>
            </a:r>
          </a:p>
        </p:txBody>
      </p:sp>
      <p:sp>
        <p:nvSpPr>
          <p:cNvPr id="3" name="Slide Number Placeholder 2">
            <a:extLst>
              <a:ext uri="{FF2B5EF4-FFF2-40B4-BE49-F238E27FC236}">
                <a16:creationId xmlns:a16="http://schemas.microsoft.com/office/drawing/2014/main" id="{BA622C0A-1DA5-1DFD-4404-55FEC24868EE}"/>
              </a:ext>
            </a:extLst>
          </p:cNvPr>
          <p:cNvSpPr>
            <a:spLocks noGrp="1"/>
          </p:cNvSpPr>
          <p:nvPr>
            <p:ph type="sldNum" sz="quarter" idx="4"/>
          </p:nvPr>
        </p:nvSpPr>
        <p:spPr/>
        <p:txBody>
          <a:bodyPr/>
          <a:lstStyle/>
          <a:p>
            <a:fld id="{933A556B-7C63-244D-9B7C-B0EA8042B330}" type="slidenum">
              <a:rPr lang="en-US" smtClean="0"/>
              <a:pPr/>
              <a:t>12</a:t>
            </a:fld>
            <a:endParaRPr lang="en-US" sz="750" dirty="0"/>
          </a:p>
        </p:txBody>
      </p:sp>
      <p:pic>
        <p:nvPicPr>
          <p:cNvPr id="4" name="Picture 3">
            <a:extLst>
              <a:ext uri="{FF2B5EF4-FFF2-40B4-BE49-F238E27FC236}">
                <a16:creationId xmlns:a16="http://schemas.microsoft.com/office/drawing/2014/main" id="{45D88DEA-C6F7-BF2C-427B-A556BFBEB8DE}"/>
              </a:ext>
            </a:extLst>
          </p:cNvPr>
          <p:cNvPicPr>
            <a:picLocks noChangeAspect="1"/>
          </p:cNvPicPr>
          <p:nvPr/>
        </p:nvPicPr>
        <p:blipFill>
          <a:blip r:embed="rId2"/>
          <a:stretch>
            <a:fillRect/>
          </a:stretch>
        </p:blipFill>
        <p:spPr>
          <a:xfrm>
            <a:off x="4472214" y="2712384"/>
            <a:ext cx="3131146" cy="2958734"/>
          </a:xfrm>
          <a:prstGeom prst="rect">
            <a:avLst/>
          </a:prstGeom>
        </p:spPr>
      </p:pic>
      <p:pic>
        <p:nvPicPr>
          <p:cNvPr id="5" name="Picture 4">
            <a:extLst>
              <a:ext uri="{FF2B5EF4-FFF2-40B4-BE49-F238E27FC236}">
                <a16:creationId xmlns:a16="http://schemas.microsoft.com/office/drawing/2014/main" id="{22619349-8B9C-FFDC-33C1-FD97AB28B7EC}"/>
              </a:ext>
            </a:extLst>
          </p:cNvPr>
          <p:cNvPicPr>
            <a:picLocks noChangeAspect="1"/>
          </p:cNvPicPr>
          <p:nvPr/>
        </p:nvPicPr>
        <p:blipFill>
          <a:blip r:embed="rId3"/>
          <a:stretch>
            <a:fillRect/>
          </a:stretch>
        </p:blipFill>
        <p:spPr>
          <a:xfrm>
            <a:off x="311088" y="2673656"/>
            <a:ext cx="3497989" cy="2501062"/>
          </a:xfrm>
          <a:prstGeom prst="rect">
            <a:avLst/>
          </a:prstGeom>
        </p:spPr>
      </p:pic>
      <p:pic>
        <p:nvPicPr>
          <p:cNvPr id="6" name="Picture 5">
            <a:extLst>
              <a:ext uri="{FF2B5EF4-FFF2-40B4-BE49-F238E27FC236}">
                <a16:creationId xmlns:a16="http://schemas.microsoft.com/office/drawing/2014/main" id="{D0F64666-801A-F828-259E-DAB0F5DD8D3F}"/>
              </a:ext>
            </a:extLst>
          </p:cNvPr>
          <p:cNvPicPr>
            <a:picLocks noChangeAspect="1"/>
          </p:cNvPicPr>
          <p:nvPr/>
        </p:nvPicPr>
        <p:blipFill>
          <a:blip r:embed="rId4"/>
          <a:stretch>
            <a:fillRect/>
          </a:stretch>
        </p:blipFill>
        <p:spPr>
          <a:xfrm>
            <a:off x="230701" y="5174718"/>
            <a:ext cx="4419600" cy="927100"/>
          </a:xfrm>
          <a:prstGeom prst="rect">
            <a:avLst/>
          </a:prstGeom>
        </p:spPr>
      </p:pic>
      <p:pic>
        <p:nvPicPr>
          <p:cNvPr id="7" name="Picture 6">
            <a:extLst>
              <a:ext uri="{FF2B5EF4-FFF2-40B4-BE49-F238E27FC236}">
                <a16:creationId xmlns:a16="http://schemas.microsoft.com/office/drawing/2014/main" id="{E7DD60A3-4CA8-6CEF-6C64-5CE4060A0604}"/>
              </a:ext>
            </a:extLst>
          </p:cNvPr>
          <p:cNvPicPr>
            <a:picLocks noChangeAspect="1"/>
          </p:cNvPicPr>
          <p:nvPr/>
        </p:nvPicPr>
        <p:blipFill>
          <a:blip r:embed="rId5"/>
          <a:stretch>
            <a:fillRect/>
          </a:stretch>
        </p:blipFill>
        <p:spPr>
          <a:xfrm>
            <a:off x="328839" y="1470027"/>
            <a:ext cx="4495876" cy="922231"/>
          </a:xfrm>
          <a:prstGeom prst="rect">
            <a:avLst/>
          </a:prstGeom>
        </p:spPr>
      </p:pic>
      <p:pic>
        <p:nvPicPr>
          <p:cNvPr id="8" name="Picture 7">
            <a:extLst>
              <a:ext uri="{FF2B5EF4-FFF2-40B4-BE49-F238E27FC236}">
                <a16:creationId xmlns:a16="http://schemas.microsoft.com/office/drawing/2014/main" id="{BBC6704D-386D-09D0-D4F7-98E8E5DF71FC}"/>
              </a:ext>
            </a:extLst>
          </p:cNvPr>
          <p:cNvPicPr>
            <a:picLocks noChangeAspect="1"/>
          </p:cNvPicPr>
          <p:nvPr/>
        </p:nvPicPr>
        <p:blipFill>
          <a:blip r:embed="rId6"/>
          <a:stretch>
            <a:fillRect/>
          </a:stretch>
        </p:blipFill>
        <p:spPr>
          <a:xfrm>
            <a:off x="4472214" y="1391991"/>
            <a:ext cx="3073400" cy="1083263"/>
          </a:xfrm>
          <a:prstGeom prst="rect">
            <a:avLst/>
          </a:prstGeom>
        </p:spPr>
      </p:pic>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CA0C4214-40F7-3A5E-4B45-652C5DAAD770}"/>
                  </a:ext>
                </a:extLst>
              </p14:cNvPr>
              <p14:cNvContentPartPr/>
              <p14:nvPr/>
            </p14:nvContentPartPr>
            <p14:xfrm>
              <a:off x="4571191" y="2384628"/>
              <a:ext cx="1373040" cy="42120"/>
            </p14:xfrm>
          </p:contentPart>
        </mc:Choice>
        <mc:Fallback xmlns="">
          <p:pic>
            <p:nvPicPr>
              <p:cNvPr id="9" name="Ink 8">
                <a:extLst>
                  <a:ext uri="{FF2B5EF4-FFF2-40B4-BE49-F238E27FC236}">
                    <a16:creationId xmlns:a16="http://schemas.microsoft.com/office/drawing/2014/main" id="{CA0C4214-40F7-3A5E-4B45-652C5DAAD770}"/>
                  </a:ext>
                </a:extLst>
              </p:cNvPr>
              <p:cNvPicPr/>
              <p:nvPr/>
            </p:nvPicPr>
            <p:blipFill>
              <a:blip r:embed="rId8"/>
              <a:stretch>
                <a:fillRect/>
              </a:stretch>
            </p:blipFill>
            <p:spPr>
              <a:xfrm>
                <a:off x="4562191" y="2375988"/>
                <a:ext cx="1390680" cy="5976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k 9">
                <a:extLst>
                  <a:ext uri="{FF2B5EF4-FFF2-40B4-BE49-F238E27FC236}">
                    <a16:creationId xmlns:a16="http://schemas.microsoft.com/office/drawing/2014/main" id="{97C44D10-1586-267B-69E3-205797A19EE7}"/>
                  </a:ext>
                </a:extLst>
              </p14:cNvPr>
              <p14:cNvContentPartPr/>
              <p14:nvPr/>
            </p14:nvContentPartPr>
            <p14:xfrm>
              <a:off x="5191831" y="2181228"/>
              <a:ext cx="1859400" cy="27360"/>
            </p14:xfrm>
          </p:contentPart>
        </mc:Choice>
        <mc:Fallback xmlns="">
          <p:pic>
            <p:nvPicPr>
              <p:cNvPr id="10" name="Ink 9">
                <a:extLst>
                  <a:ext uri="{FF2B5EF4-FFF2-40B4-BE49-F238E27FC236}">
                    <a16:creationId xmlns:a16="http://schemas.microsoft.com/office/drawing/2014/main" id="{97C44D10-1586-267B-69E3-205797A19EE7}"/>
                  </a:ext>
                </a:extLst>
              </p:cNvPr>
              <p:cNvPicPr/>
              <p:nvPr/>
            </p:nvPicPr>
            <p:blipFill>
              <a:blip r:embed="rId10"/>
              <a:stretch>
                <a:fillRect/>
              </a:stretch>
            </p:blipFill>
            <p:spPr>
              <a:xfrm>
                <a:off x="5183191" y="2172588"/>
                <a:ext cx="1877040" cy="45000"/>
              </a:xfrm>
              <a:prstGeom prst="rect">
                <a:avLst/>
              </a:prstGeom>
            </p:spPr>
          </p:pic>
        </mc:Fallback>
      </mc:AlternateContent>
      <p:sp>
        <p:nvSpPr>
          <p:cNvPr id="11" name="TextBox 10">
            <a:extLst>
              <a:ext uri="{FF2B5EF4-FFF2-40B4-BE49-F238E27FC236}">
                <a16:creationId xmlns:a16="http://schemas.microsoft.com/office/drawing/2014/main" id="{1C5A40F4-7CA3-26A1-FCB7-F0112C7F4FF8}"/>
              </a:ext>
            </a:extLst>
          </p:cNvPr>
          <p:cNvSpPr txBox="1"/>
          <p:nvPr/>
        </p:nvSpPr>
        <p:spPr>
          <a:xfrm>
            <a:off x="1881051" y="5947264"/>
            <a:ext cx="466794" cy="246221"/>
          </a:xfrm>
          <a:prstGeom prst="rect">
            <a:avLst/>
          </a:prstGeom>
          <a:noFill/>
        </p:spPr>
        <p:txBody>
          <a:bodyPr wrap="none" rtlCol="0">
            <a:spAutoFit/>
          </a:bodyPr>
          <a:lstStyle/>
          <a:p>
            <a:r>
              <a:rPr lang="en-US" sz="1000" dirty="0"/>
              <a:t>1994</a:t>
            </a:r>
          </a:p>
        </p:txBody>
      </p:sp>
      <p:sp>
        <p:nvSpPr>
          <p:cNvPr id="12" name="TextBox 11">
            <a:extLst>
              <a:ext uri="{FF2B5EF4-FFF2-40B4-BE49-F238E27FC236}">
                <a16:creationId xmlns:a16="http://schemas.microsoft.com/office/drawing/2014/main" id="{B7990E6A-1262-5ACC-7B5A-FCB142CCB1C6}"/>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13" name="TextBox 12">
            <a:extLst>
              <a:ext uri="{FF2B5EF4-FFF2-40B4-BE49-F238E27FC236}">
                <a16:creationId xmlns:a16="http://schemas.microsoft.com/office/drawing/2014/main" id="{460463F9-4A22-0A0D-12B2-356CD77DCCDA}"/>
              </a:ext>
            </a:extLst>
          </p:cNvPr>
          <p:cNvSpPr txBox="1"/>
          <p:nvPr/>
        </p:nvSpPr>
        <p:spPr>
          <a:xfrm>
            <a:off x="1751315" y="2276906"/>
            <a:ext cx="415498" cy="215444"/>
          </a:xfrm>
          <a:prstGeom prst="rect">
            <a:avLst/>
          </a:prstGeom>
          <a:noFill/>
        </p:spPr>
        <p:txBody>
          <a:bodyPr wrap="none" rtlCol="0">
            <a:spAutoFit/>
          </a:bodyPr>
          <a:lstStyle/>
          <a:p>
            <a:r>
              <a:rPr lang="en-US" sz="800" dirty="0"/>
              <a:t>1979</a:t>
            </a:r>
          </a:p>
        </p:txBody>
      </p:sp>
    </p:spTree>
    <p:extLst>
      <p:ext uri="{BB962C8B-B14F-4D97-AF65-F5344CB8AC3E}">
        <p14:creationId xmlns:p14="http://schemas.microsoft.com/office/powerpoint/2010/main" val="278453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6F4CDF1-C0BA-A573-9BA2-C4EE04D750F7}"/>
              </a:ext>
            </a:extLst>
          </p:cNvPr>
          <p:cNvSpPr>
            <a:spLocks noGrp="1" noChangeArrowheads="1"/>
          </p:cNvSpPr>
          <p:nvPr>
            <p:ph type="title" idx="4294967295"/>
          </p:nvPr>
        </p:nvSpPr>
        <p:spPr>
          <a:xfrm>
            <a:off x="609600" y="304800"/>
            <a:ext cx="8153400" cy="609600"/>
          </a:xfrm>
        </p:spPr>
        <p:txBody>
          <a:bodyPr/>
          <a:lstStyle/>
          <a:p>
            <a:r>
              <a:rPr lang="en-US" altLang="en-US" dirty="0">
                <a:solidFill>
                  <a:srgbClr val="C00000"/>
                </a:solidFill>
              </a:rPr>
              <a:t>EBIS Test Stand</a:t>
            </a:r>
          </a:p>
        </p:txBody>
      </p:sp>
      <p:pic>
        <p:nvPicPr>
          <p:cNvPr id="15364" name="Picture 4">
            <a:extLst>
              <a:ext uri="{FF2B5EF4-FFF2-40B4-BE49-F238E27FC236}">
                <a16:creationId xmlns:a16="http://schemas.microsoft.com/office/drawing/2014/main" id="{F95E321A-70FE-AC0F-F6E5-FA85D60C8467}"/>
              </a:ext>
            </a:extLst>
          </p:cNvPr>
          <p:cNvPicPr>
            <a:picLocks noChangeAspect="1" noChangeArrowheads="1"/>
          </p:cNvPicPr>
          <p:nvPr/>
        </p:nvPicPr>
        <p:blipFill>
          <a:blip r:embed="rId2">
            <a:lum bright="12000"/>
            <a:extLst>
              <a:ext uri="{28A0092B-C50C-407E-A947-70E740481C1C}">
                <a14:useLocalDpi xmlns:a14="http://schemas.microsoft.com/office/drawing/2010/main" val="0"/>
              </a:ext>
            </a:extLst>
          </a:blip>
          <a:srcRect/>
          <a:stretch>
            <a:fillRect/>
          </a:stretch>
        </p:blipFill>
        <p:spPr bwMode="auto">
          <a:xfrm>
            <a:off x="983555" y="1049461"/>
            <a:ext cx="3449171" cy="237953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Object 2">
            <a:extLst>
              <a:ext uri="{FF2B5EF4-FFF2-40B4-BE49-F238E27FC236}">
                <a16:creationId xmlns:a16="http://schemas.microsoft.com/office/drawing/2014/main" id="{51EEED98-DA35-F754-28A3-2AEF6D210EC4}"/>
              </a:ext>
            </a:extLst>
          </p:cNvPr>
          <p:cNvGraphicFramePr>
            <a:graphicFrameLocks noChangeAspect="1"/>
          </p:cNvGraphicFramePr>
          <p:nvPr>
            <p:extLst>
              <p:ext uri="{D42A27DB-BD31-4B8C-83A1-F6EECF244321}">
                <p14:modId xmlns:p14="http://schemas.microsoft.com/office/powerpoint/2010/main" val="3313746990"/>
              </p:ext>
            </p:extLst>
          </p:nvPr>
        </p:nvGraphicFramePr>
        <p:xfrm>
          <a:off x="4572000" y="609600"/>
          <a:ext cx="2575097" cy="3138059"/>
        </p:xfrm>
        <a:graphic>
          <a:graphicData uri="http://schemas.openxmlformats.org/presentationml/2006/ole">
            <mc:AlternateContent xmlns:mc="http://schemas.openxmlformats.org/markup-compatibility/2006">
              <mc:Choice xmlns:v="urn:schemas-microsoft-com:vml" Requires="v">
                <p:oleObj name="Document" r:id="rId3" imgW="8572500" imgH="10464800" progId="Word.Document.8">
                  <p:embed/>
                </p:oleObj>
              </mc:Choice>
              <mc:Fallback>
                <p:oleObj name="Document" r:id="rId3" imgW="8572500" imgH="10464800" progId="Word.Document.8">
                  <p:embed/>
                  <p:pic>
                    <p:nvPicPr>
                      <p:cNvPr id="3" name="Object 2">
                        <a:extLst>
                          <a:ext uri="{FF2B5EF4-FFF2-40B4-BE49-F238E27FC236}">
                            <a16:creationId xmlns:a16="http://schemas.microsoft.com/office/drawing/2014/main" id="{2B8D4892-AA93-CB94-1747-94A698EAEE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609600"/>
                        <a:ext cx="2575097" cy="3138059"/>
                      </a:xfrm>
                      <a:prstGeom prst="rect">
                        <a:avLst/>
                      </a:prstGeom>
                      <a:noFill/>
                      <a:ln>
                        <a:noFill/>
                      </a:ln>
                      <a:effectLst/>
                    </p:spPr>
                  </p:pic>
                </p:oleObj>
              </mc:Fallback>
            </mc:AlternateContent>
          </a:graphicData>
        </a:graphic>
      </p:graphicFrame>
      <p:sp>
        <p:nvSpPr>
          <p:cNvPr id="4" name="TextBox 3">
            <a:extLst>
              <a:ext uri="{FF2B5EF4-FFF2-40B4-BE49-F238E27FC236}">
                <a16:creationId xmlns:a16="http://schemas.microsoft.com/office/drawing/2014/main" id="{84930FFF-86FE-ACDA-440B-B49FBDEB1DD7}"/>
              </a:ext>
            </a:extLst>
          </p:cNvPr>
          <p:cNvSpPr txBox="1"/>
          <p:nvPr/>
        </p:nvSpPr>
        <p:spPr>
          <a:xfrm>
            <a:off x="3820518" y="6553200"/>
            <a:ext cx="1731564" cy="246221"/>
          </a:xfrm>
          <a:prstGeom prst="rect">
            <a:avLst/>
          </a:prstGeom>
          <a:noFill/>
        </p:spPr>
        <p:txBody>
          <a:bodyPr wrap="none" rtlCol="0">
            <a:spAutoFit/>
          </a:bodyPr>
          <a:lstStyle/>
          <a:p>
            <a:r>
              <a:rPr lang="en-US" sz="1000" b="1" dirty="0" err="1"/>
              <a:t>RHICfest</a:t>
            </a:r>
            <a:r>
              <a:rPr lang="en-US" sz="1000" b="1" dirty="0"/>
              <a:t>: Raparia 260710</a:t>
            </a:r>
          </a:p>
        </p:txBody>
      </p:sp>
      <p:pic>
        <p:nvPicPr>
          <p:cNvPr id="6" name="Picture 5">
            <a:extLst>
              <a:ext uri="{FF2B5EF4-FFF2-40B4-BE49-F238E27FC236}">
                <a16:creationId xmlns:a16="http://schemas.microsoft.com/office/drawing/2014/main" id="{0496EF31-AEAE-BE7C-8648-CF1C8A9AC0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t="14229" b="42688"/>
          <a:stretch>
            <a:fillRect/>
          </a:stretch>
        </p:blipFill>
        <p:spPr bwMode="auto">
          <a:xfrm>
            <a:off x="306889" y="3790043"/>
            <a:ext cx="8530222" cy="2310269"/>
          </a:xfrm>
          <a:prstGeom prst="rect">
            <a:avLst/>
          </a:prstGeom>
          <a:noFill/>
          <a:ln w="3175">
            <a:solidFill>
              <a:srgbClr val="000000"/>
            </a:solidFill>
            <a:miter lim="800000"/>
            <a:headEnd/>
            <a:tailEnd/>
          </a:ln>
        </p:spPr>
      </p:pic>
      <p:pic>
        <p:nvPicPr>
          <p:cNvPr id="7" name="Picture 2">
            <a:extLst>
              <a:ext uri="{FF2B5EF4-FFF2-40B4-BE49-F238E27FC236}">
                <a16:creationId xmlns:a16="http://schemas.microsoft.com/office/drawing/2014/main" id="{5F515D42-BE5C-ECBE-6012-69FA27ECEF1F}"/>
              </a:ext>
            </a:extLst>
          </p:cNvPr>
          <p:cNvPicPr>
            <a:picLocks noChangeAspect="1" noChangeArrowheads="1"/>
          </p:cNvPicPr>
          <p:nvPr/>
        </p:nvPicPr>
        <p:blipFill>
          <a:blip r:embed="rId6" cstate="print"/>
          <a:srcRect/>
          <a:stretch>
            <a:fillRect/>
          </a:stretch>
        </p:blipFill>
        <p:spPr bwMode="auto">
          <a:xfrm>
            <a:off x="7042585" y="2567334"/>
            <a:ext cx="1933800" cy="1406769"/>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B5D432-DE6C-D7C9-0338-54766EF39472}"/>
              </a:ext>
            </a:extLst>
          </p:cNvPr>
          <p:cNvSpPr>
            <a:spLocks noGrp="1"/>
          </p:cNvSpPr>
          <p:nvPr>
            <p:ph type="dt" sz="half" idx="10"/>
          </p:nvPr>
        </p:nvSpPr>
        <p:spPr bwMode="auto">
          <a:xfrm>
            <a:off x="2171700" y="61722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a:t>J. Alessi</a:t>
            </a:r>
          </a:p>
        </p:txBody>
      </p:sp>
      <p:sp>
        <p:nvSpPr>
          <p:cNvPr id="3" name="Footer Placeholder 2">
            <a:extLst>
              <a:ext uri="{FF2B5EF4-FFF2-40B4-BE49-F238E27FC236}">
                <a16:creationId xmlns:a16="http://schemas.microsoft.com/office/drawing/2014/main" id="{5FFBAC04-2AD5-86FD-2292-405F2FF69FAB}"/>
              </a:ext>
            </a:extLst>
          </p:cNvPr>
          <p:cNvSpPr>
            <a:spLocks noGrp="1"/>
          </p:cNvSpPr>
          <p:nvPr>
            <p:ph type="ftr" sz="quarter" idx="11"/>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US" altLang="en-US"/>
              <a:t>10/24/03</a:t>
            </a:r>
          </a:p>
        </p:txBody>
      </p:sp>
      <p:pic>
        <p:nvPicPr>
          <p:cNvPr id="184324" name="Picture 4">
            <a:extLst>
              <a:ext uri="{FF2B5EF4-FFF2-40B4-BE49-F238E27FC236}">
                <a16:creationId xmlns:a16="http://schemas.microsoft.com/office/drawing/2014/main" id="{9381CA79-3B30-A25C-71D7-B2D810ADF1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722" t="5910" r="3630"/>
          <a:stretch>
            <a:fillRect/>
          </a:stretch>
        </p:blipFill>
        <p:spPr bwMode="auto">
          <a:xfrm>
            <a:off x="1143000" y="228600"/>
            <a:ext cx="6705600" cy="512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25" name="Text Box 5">
            <a:extLst>
              <a:ext uri="{FF2B5EF4-FFF2-40B4-BE49-F238E27FC236}">
                <a16:creationId xmlns:a16="http://schemas.microsoft.com/office/drawing/2014/main" id="{5B1F6EBA-9CBF-CD40-8629-2BAB76B9323F}"/>
              </a:ext>
            </a:extLst>
          </p:cNvPr>
          <p:cNvSpPr txBox="1">
            <a:spLocks noChangeArrowheads="1"/>
          </p:cNvSpPr>
          <p:nvPr/>
        </p:nvSpPr>
        <p:spPr bwMode="auto">
          <a:xfrm>
            <a:off x="1143000" y="5486400"/>
            <a:ext cx="688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accent2"/>
                </a:solidFill>
              </a:rPr>
              <a:t>Received at 10</a:t>
            </a:r>
            <a:r>
              <a:rPr lang="en-US" altLang="en-US" baseline="30000">
                <a:solidFill>
                  <a:schemeClr val="accent2"/>
                </a:solidFill>
              </a:rPr>
              <a:t>th</a:t>
            </a:r>
            <a:r>
              <a:rPr lang="en-US" altLang="en-US">
                <a:solidFill>
                  <a:schemeClr val="accent2"/>
                </a:solidFill>
              </a:rPr>
              <a:t> International Conference on Ion Sources (Dubna)</a:t>
            </a:r>
          </a:p>
          <a:p>
            <a:endParaRPr lang="en-US" altLang="en-US">
              <a:solidFill>
                <a:schemeClr val="accent2"/>
              </a:solidFill>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B92B91D6-9BF6-5BCA-4132-A7846B8517E5}"/>
                  </a:ext>
                </a:extLst>
              </p14:cNvPr>
              <p14:cNvContentPartPr/>
              <p14:nvPr/>
            </p14:nvContentPartPr>
            <p14:xfrm>
              <a:off x="1340911" y="1513788"/>
              <a:ext cx="3704040" cy="64080"/>
            </p14:xfrm>
          </p:contentPart>
        </mc:Choice>
        <mc:Fallback xmlns="">
          <p:pic>
            <p:nvPicPr>
              <p:cNvPr id="5" name="Ink 4">
                <a:extLst>
                  <a:ext uri="{FF2B5EF4-FFF2-40B4-BE49-F238E27FC236}">
                    <a16:creationId xmlns:a16="http://schemas.microsoft.com/office/drawing/2014/main" id="{B92B91D6-9BF6-5BCA-4132-A7846B8517E5}"/>
                  </a:ext>
                </a:extLst>
              </p:cNvPr>
              <p:cNvPicPr/>
              <p:nvPr/>
            </p:nvPicPr>
            <p:blipFill>
              <a:blip r:embed="rId4"/>
              <a:stretch>
                <a:fillRect/>
              </a:stretch>
            </p:blipFill>
            <p:spPr>
              <a:xfrm>
                <a:off x="1332271" y="1504788"/>
                <a:ext cx="3721680" cy="81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30BEC718-8E5E-8B8C-343A-96A104405BCE}"/>
                  </a:ext>
                </a:extLst>
              </p14:cNvPr>
              <p14:cNvContentPartPr/>
              <p14:nvPr/>
            </p14:nvContentPartPr>
            <p14:xfrm>
              <a:off x="7049431" y="1216068"/>
              <a:ext cx="715320" cy="9360"/>
            </p14:xfrm>
          </p:contentPart>
        </mc:Choice>
        <mc:Fallback xmlns="">
          <p:pic>
            <p:nvPicPr>
              <p:cNvPr id="7" name="Ink 6">
                <a:extLst>
                  <a:ext uri="{FF2B5EF4-FFF2-40B4-BE49-F238E27FC236}">
                    <a16:creationId xmlns:a16="http://schemas.microsoft.com/office/drawing/2014/main" id="{30BEC718-8E5E-8B8C-343A-96A104405BCE}"/>
                  </a:ext>
                </a:extLst>
              </p:cNvPr>
              <p:cNvPicPr/>
              <p:nvPr/>
            </p:nvPicPr>
            <p:blipFill>
              <a:blip r:embed="rId6"/>
              <a:stretch>
                <a:fillRect/>
              </a:stretch>
            </p:blipFill>
            <p:spPr>
              <a:xfrm>
                <a:off x="7040791" y="1207428"/>
                <a:ext cx="732960" cy="27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0F136E08-CD8E-DEC7-312E-A1DD43ADE6AE}"/>
                  </a:ext>
                </a:extLst>
              </p14:cNvPr>
              <p14:cNvContentPartPr/>
              <p14:nvPr/>
            </p14:nvContentPartPr>
            <p14:xfrm>
              <a:off x="5187151" y="4421508"/>
              <a:ext cx="17280" cy="131400"/>
            </p14:xfrm>
          </p:contentPart>
        </mc:Choice>
        <mc:Fallback xmlns="">
          <p:pic>
            <p:nvPicPr>
              <p:cNvPr id="9" name="Ink 8">
                <a:extLst>
                  <a:ext uri="{FF2B5EF4-FFF2-40B4-BE49-F238E27FC236}">
                    <a16:creationId xmlns:a16="http://schemas.microsoft.com/office/drawing/2014/main" id="{0F136E08-CD8E-DEC7-312E-A1DD43ADE6AE}"/>
                  </a:ext>
                </a:extLst>
              </p:cNvPr>
              <p:cNvPicPr/>
              <p:nvPr/>
            </p:nvPicPr>
            <p:blipFill>
              <a:blip r:embed="rId8"/>
              <a:stretch>
                <a:fillRect/>
              </a:stretch>
            </p:blipFill>
            <p:spPr>
              <a:xfrm>
                <a:off x="5178151" y="4412508"/>
                <a:ext cx="34920" cy="149040"/>
              </a:xfrm>
              <a:prstGeom prst="rect">
                <a:avLst/>
              </a:prstGeom>
            </p:spPr>
          </p:pic>
        </mc:Fallback>
      </mc:AlternateContent>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astedGraphic-3.pd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606" y="3580604"/>
            <a:ext cx="5953594" cy="2676392"/>
          </a:xfrm>
          <a:prstGeom prst="rect">
            <a:avLst/>
          </a:prstGeom>
        </p:spPr>
      </p:pic>
      <p:pic>
        <p:nvPicPr>
          <p:cNvPr id="16" name="Picture 15" descr="ETB.png">
            <a:extLst>
              <a:ext uri="{FF2B5EF4-FFF2-40B4-BE49-F238E27FC236}">
                <a16:creationId xmlns:a16="http://schemas.microsoft.com/office/drawing/2014/main" id="{72CE5689-DAC4-4F2B-C066-B68075A1B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95329"/>
            <a:ext cx="9144000" cy="2495652"/>
          </a:xfrm>
          <a:prstGeom prst="rect">
            <a:avLst/>
          </a:prstGeom>
        </p:spPr>
      </p:pic>
      <p:graphicFrame>
        <p:nvGraphicFramePr>
          <p:cNvPr id="8" name="Content Placeholder 3"/>
          <p:cNvGraphicFramePr>
            <a:graphicFrameLocks/>
          </p:cNvGraphicFramePr>
          <p:nvPr/>
        </p:nvGraphicFramePr>
        <p:xfrm>
          <a:off x="6324600" y="3728217"/>
          <a:ext cx="2819400" cy="2177463"/>
        </p:xfrm>
        <a:graphic>
          <a:graphicData uri="http://schemas.openxmlformats.org/drawingml/2006/table">
            <a:tbl>
              <a:tblPr/>
              <a:tblGrid>
                <a:gridCol w="1306917">
                  <a:extLst>
                    <a:ext uri="{9D8B030D-6E8A-4147-A177-3AD203B41FA5}">
                      <a16:colId xmlns:a16="http://schemas.microsoft.com/office/drawing/2014/main" val="20000"/>
                    </a:ext>
                  </a:extLst>
                </a:gridCol>
                <a:gridCol w="1512483">
                  <a:extLst>
                    <a:ext uri="{9D8B030D-6E8A-4147-A177-3AD203B41FA5}">
                      <a16:colId xmlns:a16="http://schemas.microsoft.com/office/drawing/2014/main" val="20001"/>
                    </a:ext>
                  </a:extLst>
                </a:gridCol>
              </a:tblGrid>
              <a:tr h="29327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Ions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He - U</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r h="29327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Q / m</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≥1/6</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9327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Current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&gt; 1.5 </a:t>
                      </a:r>
                      <a:r>
                        <a:rPr kumimoji="0" lang="en-US" sz="1400" b="1" i="0" u="none" strike="noStrike" cap="none" normalizeH="0" baseline="0" err="1">
                          <a:ln>
                            <a:noFill/>
                          </a:ln>
                          <a:solidFill>
                            <a:schemeClr val="tx1"/>
                          </a:solidFill>
                          <a:effectLst/>
                          <a:latin typeface="Times New Roman" pitchFamily="18" charset="0"/>
                          <a:cs typeface="Times New Roman" pitchFamily="18" charset="0"/>
                        </a:rPr>
                        <a:t>emA</a:t>
                      </a:r>
                      <a:r>
                        <a:rPr kumimoji="0" lang="en-US" sz="1400" b="1" i="0" u="none" strike="noStrike" cap="none" normalizeH="0" baseline="0">
                          <a:ln>
                            <a:noFill/>
                          </a:ln>
                          <a:solidFill>
                            <a:schemeClr val="tx1"/>
                          </a:solidFill>
                          <a:effectLst/>
                          <a:latin typeface="Times New Roman" pitchFamily="18" charset="0"/>
                          <a:cs typeface="Times New Roman" pitchFamily="18" charset="0"/>
                        </a:rPr>
                        <a:t> (20 </a:t>
                      </a:r>
                      <a:r>
                        <a:rPr kumimoji="0" lang="en-US" sz="1400" b="1" i="0" u="none" strike="noStrike" cap="none" normalizeH="0" baseline="0">
                          <a:ln>
                            <a:noFill/>
                          </a:ln>
                          <a:solidFill>
                            <a:schemeClr val="tx1"/>
                          </a:solidFill>
                          <a:effectLst/>
                          <a:latin typeface="Times New Roman" pitchFamily="18" charset="0"/>
                          <a:cs typeface="Times New Roman" pitchFamily="18" charset="0"/>
                          <a:sym typeface="Symbol" pitchFamily="18" charset="2"/>
                        </a:rPr>
                        <a:t>s</a:t>
                      </a:r>
                      <a:r>
                        <a:rPr kumimoji="0" lang="en-US" sz="1400" b="1" i="0" u="none" strike="noStrike" cap="none" normalizeH="0" baseline="0">
                          <a:ln>
                            <a:noFill/>
                          </a:ln>
                          <a:solidFill>
                            <a:schemeClr val="tx1"/>
                          </a:solidFill>
                          <a:effectLst/>
                          <a:latin typeface="Times New Roman" pitchFamily="18" charset="0"/>
                          <a:cs typeface="Times New Roman" pitchFamily="18" charset="0"/>
                        </a:rPr>
                        <a:t>)</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6317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Pulse length</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10-40 </a:t>
                      </a:r>
                      <a:r>
                        <a:rPr kumimoji="0" lang="en-US" sz="1400" b="1" i="0" u="none" strike="noStrike" cap="none" normalizeH="0" baseline="0">
                          <a:ln>
                            <a:noFill/>
                          </a:ln>
                          <a:solidFill>
                            <a:schemeClr val="tx1"/>
                          </a:solidFill>
                          <a:effectLst/>
                          <a:latin typeface="Times New Roman" pitchFamily="18" charset="0"/>
                          <a:cs typeface="Times New Roman" pitchFamily="18" charset="0"/>
                          <a:sym typeface="Symbol" pitchFamily="18" charset="2"/>
                        </a:rPr>
                        <a:t></a:t>
                      </a:r>
                      <a:r>
                        <a:rPr kumimoji="0" lang="en-US" sz="1400" b="1" i="0" u="none" strike="noStrike" cap="none" normalizeH="0" baseline="0">
                          <a:ln>
                            <a:noFill/>
                          </a:ln>
                          <a:solidFill>
                            <a:schemeClr val="tx1"/>
                          </a:solidFill>
                          <a:effectLst/>
                          <a:latin typeface="Times New Roman" pitchFamily="18" charset="0"/>
                          <a:cs typeface="Times New Roman" pitchFamily="18" charset="0"/>
                        </a:rPr>
                        <a:t>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9327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Rep rate</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5 Hz</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93276">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Output energy</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2 </a:t>
                      </a:r>
                      <a:r>
                        <a:rPr kumimoji="0" lang="en-US" sz="1400" b="1" i="0" u="none" strike="noStrike" cap="none" normalizeH="0" baseline="0" err="1">
                          <a:ln>
                            <a:noFill/>
                          </a:ln>
                          <a:solidFill>
                            <a:schemeClr val="tx1"/>
                          </a:solidFill>
                          <a:effectLst/>
                          <a:latin typeface="Times New Roman" pitchFamily="18" charset="0"/>
                          <a:cs typeface="Times New Roman" pitchFamily="18" charset="0"/>
                        </a:rPr>
                        <a:t>MeV</a:t>
                      </a:r>
                      <a:r>
                        <a:rPr kumimoji="0" lang="en-US" sz="1400" b="1" i="0" u="none" strike="noStrike" cap="none" normalizeH="0" baseline="0">
                          <a:ln>
                            <a:noFill/>
                          </a:ln>
                          <a:solidFill>
                            <a:schemeClr val="tx1"/>
                          </a:solidFill>
                          <a:effectLst/>
                          <a:latin typeface="Times New Roman" pitchFamily="18" charset="0"/>
                          <a:cs typeface="Times New Roman" pitchFamily="18" charset="0"/>
                        </a:rPr>
                        <a:t> / u</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447911">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Time to switch species</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a:ln>
                            <a:noFill/>
                          </a:ln>
                          <a:solidFill>
                            <a:schemeClr val="tx1"/>
                          </a:solidFill>
                          <a:effectLst/>
                          <a:latin typeface="Times New Roman" pitchFamily="18" charset="0"/>
                          <a:cs typeface="Times New Roman" pitchFamily="18" charset="0"/>
                        </a:rPr>
                        <a:t>1 second</a:t>
                      </a: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10" name="Rectangle 2"/>
          <p:cNvSpPr txBox="1">
            <a:spLocks noChangeArrowheads="1"/>
          </p:cNvSpPr>
          <p:nvPr/>
        </p:nvSpPr>
        <p:spPr bwMode="auto">
          <a:xfrm>
            <a:off x="304800" y="0"/>
            <a:ext cx="8523252" cy="914400"/>
          </a:xfrm>
          <a:prstGeom prst="rect">
            <a:avLst/>
          </a:prstGeom>
          <a:noFill/>
          <a:ln w="9525">
            <a:noFill/>
            <a:miter lim="800000"/>
            <a:headEnd/>
            <a:tailEnd/>
          </a:ln>
        </p:spPr>
        <p:txBody>
          <a:bodyPr anchor="ctr"/>
          <a:lstStyle/>
          <a:p>
            <a:pPr>
              <a:defRPr/>
            </a:pPr>
            <a:r>
              <a:rPr lang="en-US" sz="3200" b="1" kern="0" dirty="0">
                <a:solidFill>
                  <a:srgbClr val="C00000"/>
                </a:solidFill>
              </a:rPr>
              <a:t>EBIS Preinjector  (2 MeV/u)</a:t>
            </a:r>
          </a:p>
        </p:txBody>
      </p:sp>
      <p:pic>
        <p:nvPicPr>
          <p:cNvPr id="5" name="Picture 4" descr="ETB.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84952"/>
            <a:ext cx="9144000" cy="2495652"/>
          </a:xfrm>
          <a:prstGeom prst="rect">
            <a:avLst/>
          </a:prstGeom>
        </p:spPr>
      </p:pic>
      <p:sp>
        <p:nvSpPr>
          <p:cNvPr id="6" name="TextBox 5"/>
          <p:cNvSpPr txBox="1"/>
          <p:nvPr/>
        </p:nvSpPr>
        <p:spPr>
          <a:xfrm>
            <a:off x="304800" y="2884983"/>
            <a:ext cx="603701" cy="307777"/>
          </a:xfrm>
          <a:prstGeom prst="rect">
            <a:avLst/>
          </a:prstGeom>
          <a:noFill/>
        </p:spPr>
        <p:txBody>
          <a:bodyPr wrap="none" rtlCol="0">
            <a:spAutoFit/>
          </a:bodyPr>
          <a:lstStyle/>
          <a:p>
            <a:r>
              <a:rPr lang="en-US" sz="1400" b="1">
                <a:latin typeface="+mj-lt"/>
              </a:rPr>
              <a:t>EBIS</a:t>
            </a:r>
          </a:p>
        </p:txBody>
      </p:sp>
      <p:sp>
        <p:nvSpPr>
          <p:cNvPr id="7" name="TextBox 6"/>
          <p:cNvSpPr txBox="1"/>
          <p:nvPr/>
        </p:nvSpPr>
        <p:spPr>
          <a:xfrm>
            <a:off x="1602858" y="2882102"/>
            <a:ext cx="509499" cy="276999"/>
          </a:xfrm>
          <a:prstGeom prst="rect">
            <a:avLst/>
          </a:prstGeom>
          <a:noFill/>
        </p:spPr>
        <p:txBody>
          <a:bodyPr wrap="none" rtlCol="0">
            <a:spAutoFit/>
          </a:bodyPr>
          <a:lstStyle/>
          <a:p>
            <a:r>
              <a:rPr lang="en-US" sz="1200" b="1">
                <a:latin typeface="+mj-lt"/>
              </a:rPr>
              <a:t>RFQ</a:t>
            </a:r>
          </a:p>
        </p:txBody>
      </p:sp>
      <p:sp>
        <p:nvSpPr>
          <p:cNvPr id="9" name="TextBox 8"/>
          <p:cNvSpPr txBox="1"/>
          <p:nvPr/>
        </p:nvSpPr>
        <p:spPr>
          <a:xfrm>
            <a:off x="2298811" y="2882102"/>
            <a:ext cx="851465" cy="276999"/>
          </a:xfrm>
          <a:prstGeom prst="rect">
            <a:avLst/>
          </a:prstGeom>
          <a:noFill/>
        </p:spPr>
        <p:txBody>
          <a:bodyPr wrap="none" rtlCol="0">
            <a:spAutoFit/>
          </a:bodyPr>
          <a:lstStyle/>
          <a:p>
            <a:r>
              <a:rPr lang="en-US" sz="1200" b="1"/>
              <a:t>IH LINAC</a:t>
            </a:r>
          </a:p>
        </p:txBody>
      </p:sp>
      <p:sp>
        <p:nvSpPr>
          <p:cNvPr id="11" name="TextBox 10"/>
          <p:cNvSpPr txBox="1"/>
          <p:nvPr/>
        </p:nvSpPr>
        <p:spPr>
          <a:xfrm>
            <a:off x="3538618" y="2780590"/>
            <a:ext cx="2031325" cy="276999"/>
          </a:xfrm>
          <a:prstGeom prst="rect">
            <a:avLst/>
          </a:prstGeom>
          <a:noFill/>
        </p:spPr>
        <p:txBody>
          <a:bodyPr wrap="none" rtlCol="0">
            <a:spAutoFit/>
          </a:bodyPr>
          <a:lstStyle/>
          <a:p>
            <a:r>
              <a:rPr lang="en-US" sz="1200" b="1"/>
              <a:t>BEAM TRANSPORT LINE</a:t>
            </a:r>
          </a:p>
        </p:txBody>
      </p:sp>
      <p:sp>
        <p:nvSpPr>
          <p:cNvPr id="12" name="TextBox 11"/>
          <p:cNvSpPr txBox="1"/>
          <p:nvPr/>
        </p:nvSpPr>
        <p:spPr>
          <a:xfrm>
            <a:off x="7927991" y="2164141"/>
            <a:ext cx="937050" cy="276999"/>
          </a:xfrm>
          <a:prstGeom prst="rect">
            <a:avLst/>
          </a:prstGeom>
          <a:noFill/>
        </p:spPr>
        <p:txBody>
          <a:bodyPr wrap="none" rtlCol="0">
            <a:spAutoFit/>
          </a:bodyPr>
          <a:lstStyle/>
          <a:p>
            <a:r>
              <a:rPr lang="en-US" sz="1200" b="1"/>
              <a:t>BIG BEND</a:t>
            </a:r>
          </a:p>
        </p:txBody>
      </p:sp>
      <p:sp>
        <p:nvSpPr>
          <p:cNvPr id="33" name="TextBox 32"/>
          <p:cNvSpPr txBox="1"/>
          <p:nvPr/>
        </p:nvSpPr>
        <p:spPr>
          <a:xfrm>
            <a:off x="7767699" y="1084952"/>
            <a:ext cx="945616" cy="276999"/>
          </a:xfrm>
          <a:prstGeom prst="rect">
            <a:avLst/>
          </a:prstGeom>
          <a:noFill/>
        </p:spPr>
        <p:txBody>
          <a:bodyPr wrap="none" rtlCol="0">
            <a:spAutoFit/>
          </a:bodyPr>
          <a:lstStyle/>
          <a:p>
            <a:r>
              <a:rPr lang="en-US" sz="1200" b="1"/>
              <a:t>BOOSTER</a:t>
            </a:r>
          </a:p>
        </p:txBody>
      </p:sp>
      <p:sp>
        <p:nvSpPr>
          <p:cNvPr id="34" name="TextBox 33"/>
          <p:cNvSpPr txBox="1"/>
          <p:nvPr/>
        </p:nvSpPr>
        <p:spPr>
          <a:xfrm>
            <a:off x="772874" y="4641460"/>
            <a:ext cx="543839" cy="276999"/>
          </a:xfrm>
          <a:prstGeom prst="rect">
            <a:avLst/>
          </a:prstGeom>
          <a:noFill/>
        </p:spPr>
        <p:txBody>
          <a:bodyPr wrap="none" rtlCol="0">
            <a:spAutoFit/>
          </a:bodyPr>
          <a:lstStyle/>
          <a:p>
            <a:r>
              <a:rPr lang="en-US" sz="1200" b="1">
                <a:solidFill>
                  <a:srgbClr val="FF0000"/>
                </a:solidFill>
              </a:rPr>
              <a:t>EBIS</a:t>
            </a:r>
          </a:p>
        </p:txBody>
      </p:sp>
      <p:sp>
        <p:nvSpPr>
          <p:cNvPr id="37" name="TextBox 36"/>
          <p:cNvSpPr txBox="1"/>
          <p:nvPr/>
        </p:nvSpPr>
        <p:spPr>
          <a:xfrm>
            <a:off x="3283868" y="5053491"/>
            <a:ext cx="509499" cy="276999"/>
          </a:xfrm>
          <a:prstGeom prst="rect">
            <a:avLst/>
          </a:prstGeom>
          <a:noFill/>
        </p:spPr>
        <p:txBody>
          <a:bodyPr wrap="none" rtlCol="0">
            <a:spAutoFit/>
          </a:bodyPr>
          <a:lstStyle/>
          <a:p>
            <a:r>
              <a:rPr lang="en-US" sz="1200" b="1">
                <a:solidFill>
                  <a:srgbClr val="FF0000"/>
                </a:solidFill>
              </a:rPr>
              <a:t>RFQ</a:t>
            </a:r>
          </a:p>
        </p:txBody>
      </p:sp>
      <p:sp>
        <p:nvSpPr>
          <p:cNvPr id="40" name="TextBox 39"/>
          <p:cNvSpPr txBox="1"/>
          <p:nvPr/>
        </p:nvSpPr>
        <p:spPr>
          <a:xfrm>
            <a:off x="3783598" y="5665406"/>
            <a:ext cx="851465" cy="276999"/>
          </a:xfrm>
          <a:prstGeom prst="rect">
            <a:avLst/>
          </a:prstGeom>
          <a:noFill/>
        </p:spPr>
        <p:txBody>
          <a:bodyPr wrap="none" rtlCol="0">
            <a:spAutoFit/>
          </a:bodyPr>
          <a:lstStyle/>
          <a:p>
            <a:r>
              <a:rPr lang="en-US" sz="1200" b="1">
                <a:solidFill>
                  <a:srgbClr val="FF0000"/>
                </a:solidFill>
              </a:rPr>
              <a:t>IH LINAC</a:t>
            </a:r>
          </a:p>
        </p:txBody>
      </p:sp>
      <p:sp>
        <p:nvSpPr>
          <p:cNvPr id="41" name="TextBox 40"/>
          <p:cNvSpPr txBox="1"/>
          <p:nvPr/>
        </p:nvSpPr>
        <p:spPr>
          <a:xfrm>
            <a:off x="4459819" y="3725661"/>
            <a:ext cx="552255" cy="276999"/>
          </a:xfrm>
          <a:prstGeom prst="rect">
            <a:avLst/>
          </a:prstGeom>
          <a:noFill/>
        </p:spPr>
        <p:txBody>
          <a:bodyPr wrap="none" rtlCol="0">
            <a:spAutoFit/>
          </a:bodyPr>
          <a:lstStyle/>
          <a:p>
            <a:r>
              <a:rPr lang="en-US" sz="1200" b="1">
                <a:solidFill>
                  <a:srgbClr val="FF0000"/>
                </a:solidFill>
              </a:rPr>
              <a:t>LION</a:t>
            </a:r>
          </a:p>
        </p:txBody>
      </p:sp>
      <p:sp>
        <p:nvSpPr>
          <p:cNvPr id="42" name="TextBox 41"/>
          <p:cNvSpPr txBox="1"/>
          <p:nvPr/>
        </p:nvSpPr>
        <p:spPr>
          <a:xfrm>
            <a:off x="3330628" y="4502961"/>
            <a:ext cx="637915" cy="276999"/>
          </a:xfrm>
          <a:prstGeom prst="rect">
            <a:avLst/>
          </a:prstGeom>
          <a:noFill/>
        </p:spPr>
        <p:txBody>
          <a:bodyPr wrap="none" rtlCol="0">
            <a:spAutoFit/>
          </a:bodyPr>
          <a:lstStyle/>
          <a:p>
            <a:r>
              <a:rPr lang="en-US" sz="1200" b="1">
                <a:solidFill>
                  <a:srgbClr val="FF0000"/>
                </a:solidFill>
              </a:rPr>
              <a:t>HCIS2</a:t>
            </a:r>
          </a:p>
        </p:txBody>
      </p:sp>
      <p:sp>
        <p:nvSpPr>
          <p:cNvPr id="43" name="TextBox 42"/>
          <p:cNvSpPr txBox="1"/>
          <p:nvPr/>
        </p:nvSpPr>
        <p:spPr>
          <a:xfrm>
            <a:off x="3011670" y="3902528"/>
            <a:ext cx="637915" cy="276999"/>
          </a:xfrm>
          <a:prstGeom prst="rect">
            <a:avLst/>
          </a:prstGeom>
          <a:noFill/>
        </p:spPr>
        <p:txBody>
          <a:bodyPr wrap="none" rtlCol="0">
            <a:spAutoFit/>
          </a:bodyPr>
          <a:lstStyle/>
          <a:p>
            <a:r>
              <a:rPr lang="en-US" sz="1200" b="1">
                <a:solidFill>
                  <a:srgbClr val="FF0000"/>
                </a:solidFill>
              </a:rPr>
              <a:t>HCIS1</a:t>
            </a:r>
          </a:p>
        </p:txBody>
      </p:sp>
      <p:sp>
        <p:nvSpPr>
          <p:cNvPr id="2" name="TextBox 1"/>
          <p:cNvSpPr txBox="1"/>
          <p:nvPr/>
        </p:nvSpPr>
        <p:spPr>
          <a:xfrm>
            <a:off x="2486526" y="4918459"/>
            <a:ext cx="489587" cy="276999"/>
          </a:xfrm>
          <a:prstGeom prst="rect">
            <a:avLst/>
          </a:prstGeom>
          <a:noFill/>
        </p:spPr>
        <p:txBody>
          <a:bodyPr wrap="none" rtlCol="0">
            <a:spAutoFit/>
          </a:bodyPr>
          <a:lstStyle/>
          <a:p>
            <a:r>
              <a:rPr lang="en-US" sz="1200" b="1">
                <a:solidFill>
                  <a:srgbClr val="FF0000"/>
                </a:solidFill>
              </a:rPr>
              <a:t>TOF</a:t>
            </a:r>
          </a:p>
        </p:txBody>
      </p:sp>
      <p:pic>
        <p:nvPicPr>
          <p:cNvPr id="4" name="Picture 4" descr="C:\Documents and Settings\alessi.BNL\Local Settings\Temporary Internet Files\Content.Word\IMG_0908.jpg">
            <a:extLst>
              <a:ext uri="{FF2B5EF4-FFF2-40B4-BE49-F238E27FC236}">
                <a16:creationId xmlns:a16="http://schemas.microsoft.com/office/drawing/2014/main" id="{3562908A-28D8-7F11-5190-3B604CFF235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8012" y="4944049"/>
            <a:ext cx="1282039" cy="961631"/>
          </a:xfrm>
          <a:prstGeom prst="rect">
            <a:avLst/>
          </a:prstGeom>
          <a:noFill/>
          <a:ln w="9525">
            <a:noFill/>
            <a:miter lim="800000"/>
            <a:headEnd/>
            <a:tailEnd/>
          </a:ln>
        </p:spPr>
      </p:pic>
      <p:sp>
        <p:nvSpPr>
          <p:cNvPr id="13" name="TextBox 12">
            <a:extLst>
              <a:ext uri="{FF2B5EF4-FFF2-40B4-BE49-F238E27FC236}">
                <a16:creationId xmlns:a16="http://schemas.microsoft.com/office/drawing/2014/main" id="{FADEDC49-D0FA-F385-4E4E-3FDB7AE2429F}"/>
              </a:ext>
            </a:extLst>
          </p:cNvPr>
          <p:cNvSpPr txBox="1"/>
          <p:nvPr/>
        </p:nvSpPr>
        <p:spPr>
          <a:xfrm>
            <a:off x="1857607" y="1940160"/>
            <a:ext cx="636713" cy="276999"/>
          </a:xfrm>
          <a:prstGeom prst="rect">
            <a:avLst/>
          </a:prstGeom>
          <a:noFill/>
        </p:spPr>
        <p:txBody>
          <a:bodyPr wrap="none" rtlCol="0">
            <a:spAutoFit/>
          </a:bodyPr>
          <a:lstStyle/>
          <a:p>
            <a:r>
              <a:rPr lang="en-US" sz="1200" b="1"/>
              <a:t>HCIS2</a:t>
            </a:r>
          </a:p>
        </p:txBody>
      </p:sp>
      <p:sp>
        <p:nvSpPr>
          <p:cNvPr id="14" name="TextBox 13">
            <a:extLst>
              <a:ext uri="{FF2B5EF4-FFF2-40B4-BE49-F238E27FC236}">
                <a16:creationId xmlns:a16="http://schemas.microsoft.com/office/drawing/2014/main" id="{CE6CAC5A-BEDC-91F7-8A40-44DF6E9A802A}"/>
              </a:ext>
            </a:extLst>
          </p:cNvPr>
          <p:cNvSpPr txBox="1"/>
          <p:nvPr/>
        </p:nvSpPr>
        <p:spPr>
          <a:xfrm>
            <a:off x="1216216" y="1318845"/>
            <a:ext cx="551754" cy="276999"/>
          </a:xfrm>
          <a:prstGeom prst="rect">
            <a:avLst/>
          </a:prstGeom>
          <a:noFill/>
        </p:spPr>
        <p:txBody>
          <a:bodyPr wrap="none" rtlCol="0">
            <a:spAutoFit/>
          </a:bodyPr>
          <a:lstStyle/>
          <a:p>
            <a:r>
              <a:rPr lang="en-US" sz="1200" b="1"/>
              <a:t>HCIS</a:t>
            </a:r>
          </a:p>
        </p:txBody>
      </p:sp>
      <p:sp>
        <p:nvSpPr>
          <p:cNvPr id="17" name="TextBox 16">
            <a:extLst>
              <a:ext uri="{FF2B5EF4-FFF2-40B4-BE49-F238E27FC236}">
                <a16:creationId xmlns:a16="http://schemas.microsoft.com/office/drawing/2014/main" id="{73D46F3A-3247-7603-D061-780534402F68}"/>
              </a:ext>
            </a:extLst>
          </p:cNvPr>
          <p:cNvSpPr txBox="1"/>
          <p:nvPr/>
        </p:nvSpPr>
        <p:spPr>
          <a:xfrm>
            <a:off x="1899835" y="1107837"/>
            <a:ext cx="552255" cy="276999"/>
          </a:xfrm>
          <a:prstGeom prst="rect">
            <a:avLst/>
          </a:prstGeom>
          <a:noFill/>
        </p:spPr>
        <p:txBody>
          <a:bodyPr wrap="none" rtlCol="0">
            <a:spAutoFit/>
          </a:bodyPr>
          <a:lstStyle/>
          <a:p>
            <a:r>
              <a:rPr lang="en-US" sz="1200" b="1">
                <a:solidFill>
                  <a:srgbClr val="FF0000"/>
                </a:solidFill>
              </a:rPr>
              <a:t>LION</a:t>
            </a:r>
          </a:p>
        </p:txBody>
      </p:sp>
      <p:sp>
        <p:nvSpPr>
          <p:cNvPr id="18" name="TextBox 17">
            <a:extLst>
              <a:ext uri="{FF2B5EF4-FFF2-40B4-BE49-F238E27FC236}">
                <a16:creationId xmlns:a16="http://schemas.microsoft.com/office/drawing/2014/main" id="{B2CFE684-CF05-DF91-0E8D-06D0DE0E0775}"/>
              </a:ext>
            </a:extLst>
          </p:cNvPr>
          <p:cNvSpPr txBox="1"/>
          <p:nvPr/>
        </p:nvSpPr>
        <p:spPr>
          <a:xfrm>
            <a:off x="796441" y="3277396"/>
            <a:ext cx="808235" cy="276999"/>
          </a:xfrm>
          <a:prstGeom prst="rect">
            <a:avLst/>
          </a:prstGeom>
          <a:noFill/>
        </p:spPr>
        <p:txBody>
          <a:bodyPr wrap="none" rtlCol="0">
            <a:spAutoFit/>
          </a:bodyPr>
          <a:lstStyle/>
          <a:p>
            <a:r>
              <a:rPr lang="en-US" sz="1200" b="1" dirty="0">
                <a:solidFill>
                  <a:srgbClr val="7030A0"/>
                </a:solidFill>
              </a:rPr>
              <a:t>17 keV/u</a:t>
            </a:r>
          </a:p>
        </p:txBody>
      </p:sp>
      <p:sp>
        <p:nvSpPr>
          <p:cNvPr id="19" name="TextBox 18">
            <a:extLst>
              <a:ext uri="{FF2B5EF4-FFF2-40B4-BE49-F238E27FC236}">
                <a16:creationId xmlns:a16="http://schemas.microsoft.com/office/drawing/2014/main" id="{538AE294-464F-699F-4A3B-C8923CCD8CAB}"/>
              </a:ext>
            </a:extLst>
          </p:cNvPr>
          <p:cNvSpPr txBox="1"/>
          <p:nvPr/>
        </p:nvSpPr>
        <p:spPr>
          <a:xfrm>
            <a:off x="2005493" y="3298416"/>
            <a:ext cx="893193" cy="276999"/>
          </a:xfrm>
          <a:prstGeom prst="rect">
            <a:avLst/>
          </a:prstGeom>
          <a:noFill/>
        </p:spPr>
        <p:txBody>
          <a:bodyPr wrap="none" rtlCol="0">
            <a:spAutoFit/>
          </a:bodyPr>
          <a:lstStyle/>
          <a:p>
            <a:r>
              <a:rPr lang="en-US" sz="1200" b="1" dirty="0">
                <a:solidFill>
                  <a:srgbClr val="7030A0"/>
                </a:solidFill>
              </a:rPr>
              <a:t>300 keV/u</a:t>
            </a:r>
          </a:p>
        </p:txBody>
      </p:sp>
      <p:sp>
        <p:nvSpPr>
          <p:cNvPr id="20" name="TextBox 19">
            <a:extLst>
              <a:ext uri="{FF2B5EF4-FFF2-40B4-BE49-F238E27FC236}">
                <a16:creationId xmlns:a16="http://schemas.microsoft.com/office/drawing/2014/main" id="{B4A39389-3169-2E6E-CCE1-0261977B3E2A}"/>
              </a:ext>
            </a:extLst>
          </p:cNvPr>
          <p:cNvSpPr txBox="1"/>
          <p:nvPr/>
        </p:nvSpPr>
        <p:spPr>
          <a:xfrm>
            <a:off x="3150276" y="3298415"/>
            <a:ext cx="766557" cy="276999"/>
          </a:xfrm>
          <a:prstGeom prst="rect">
            <a:avLst/>
          </a:prstGeom>
          <a:noFill/>
        </p:spPr>
        <p:txBody>
          <a:bodyPr wrap="none" rtlCol="0">
            <a:spAutoFit/>
          </a:bodyPr>
          <a:lstStyle/>
          <a:p>
            <a:r>
              <a:rPr lang="en-US" sz="1200" b="1" dirty="0">
                <a:solidFill>
                  <a:srgbClr val="7030A0"/>
                </a:solidFill>
              </a:rPr>
              <a:t>2 MeV/u</a:t>
            </a:r>
          </a:p>
        </p:txBody>
      </p:sp>
      <p:sp>
        <p:nvSpPr>
          <p:cNvPr id="21" name="TextBox 20">
            <a:extLst>
              <a:ext uri="{FF2B5EF4-FFF2-40B4-BE49-F238E27FC236}">
                <a16:creationId xmlns:a16="http://schemas.microsoft.com/office/drawing/2014/main" id="{A7CD5E76-F7D9-BD0F-E224-47901D4D5CA2}"/>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pic>
        <p:nvPicPr>
          <p:cNvPr id="15" name="Picture 14">
            <a:extLst>
              <a:ext uri="{FF2B5EF4-FFF2-40B4-BE49-F238E27FC236}">
                <a16:creationId xmlns:a16="http://schemas.microsoft.com/office/drawing/2014/main" id="{62128D9B-E493-509F-567E-2E07BA8C2062}"/>
              </a:ext>
            </a:extLst>
          </p:cNvPr>
          <p:cNvPicPr>
            <a:picLocks noChangeAspect="1"/>
          </p:cNvPicPr>
          <p:nvPr/>
        </p:nvPicPr>
        <p:blipFill>
          <a:blip r:embed="rId6"/>
          <a:stretch>
            <a:fillRect/>
          </a:stretch>
        </p:blipFill>
        <p:spPr>
          <a:xfrm>
            <a:off x="3071300" y="840508"/>
            <a:ext cx="2777037" cy="1376651"/>
          </a:xfrm>
          <a:prstGeom prst="rect">
            <a:avLst/>
          </a:prstGeom>
        </p:spPr>
      </p:pic>
      <p:sp>
        <p:nvSpPr>
          <p:cNvPr id="22" name="Rectangle 21">
            <a:extLst>
              <a:ext uri="{FF2B5EF4-FFF2-40B4-BE49-F238E27FC236}">
                <a16:creationId xmlns:a16="http://schemas.microsoft.com/office/drawing/2014/main" id="{143416C9-FF62-E0CB-B680-89DFBCCD4284}"/>
              </a:ext>
            </a:extLst>
          </p:cNvPr>
          <p:cNvSpPr>
            <a:spLocks noChangeArrowheads="1"/>
          </p:cNvSpPr>
          <p:nvPr/>
        </p:nvSpPr>
        <p:spPr bwMode="auto">
          <a:xfrm>
            <a:off x="3011670" y="2215425"/>
            <a:ext cx="321298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rgbClr val="000000"/>
                </a:solidFill>
                <a:effectLst/>
                <a:latin typeface="Google Sans"/>
              </a:rPr>
              <a:t>BNL Science and Technology Award</a:t>
            </a:r>
            <a:r>
              <a:rPr kumimoji="0" lang="en-US" altLang="en-US" sz="600" b="0" i="0" u="none" strike="noStrike" cap="none" normalizeH="0" baseline="0" dirty="0">
                <a:ln>
                  <a:noFill/>
                </a:ln>
                <a:solidFill>
                  <a:srgbClr val="000000"/>
                </a:solidFill>
                <a:effectLst/>
                <a:latin typeface="-webkit-standard"/>
              </a:rPr>
              <a:t> </a:t>
            </a:r>
            <a:r>
              <a:rPr kumimoji="0" lang="en-US" altLang="en-US" sz="1800" b="0" i="0" u="none" strike="noStrike" cap="none" normalizeH="0" baseline="0" dirty="0">
                <a:ln>
                  <a:noFill/>
                </a:ln>
                <a:solidFill>
                  <a:srgbClr val="000000"/>
                </a:solidFill>
                <a:effectLst/>
                <a:latin typeface="-webkit-standard"/>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11212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Work\BNL_since2013\Others\2018_06_HB2018\presentation\materials\new laser path3rev2.png">
            <a:extLst>
              <a:ext uri="{FF2B5EF4-FFF2-40B4-BE49-F238E27FC236}">
                <a16:creationId xmlns:a16="http://schemas.microsoft.com/office/drawing/2014/main" id="{EF482A2A-6456-4C52-8007-9380645C943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873" y="2167971"/>
            <a:ext cx="3285464" cy="213036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EC63A3AC-54F4-48ED-99EB-64D5C0F6E892}"/>
              </a:ext>
            </a:extLst>
          </p:cNvPr>
          <p:cNvSpPr>
            <a:spLocks noGrp="1"/>
          </p:cNvSpPr>
          <p:nvPr>
            <p:ph type="title"/>
          </p:nvPr>
        </p:nvSpPr>
        <p:spPr>
          <a:xfrm>
            <a:off x="496972" y="379504"/>
            <a:ext cx="7886700" cy="994172"/>
          </a:xfrm>
        </p:spPr>
        <p:txBody>
          <a:bodyPr/>
          <a:lstStyle/>
          <a:p>
            <a:r>
              <a:rPr lang="en-US" dirty="0">
                <a:solidFill>
                  <a:srgbClr val="C00000"/>
                </a:solidFill>
              </a:rPr>
              <a:t>LION</a:t>
            </a:r>
            <a:r>
              <a:rPr lang="en-US" altLang="ja-JP" dirty="0">
                <a:solidFill>
                  <a:srgbClr val="C00000"/>
                </a:solidFill>
              </a:rPr>
              <a:t> </a:t>
            </a:r>
            <a:r>
              <a:rPr lang="en-US" altLang="ja-JP" sz="1500" dirty="0">
                <a:solidFill>
                  <a:srgbClr val="C00000"/>
                </a:solidFill>
              </a:rPr>
              <a:t>(Low charge state LIS)</a:t>
            </a:r>
            <a:endParaRPr lang="en-US" sz="1500" dirty="0">
              <a:solidFill>
                <a:srgbClr val="C00000"/>
              </a:solidFill>
            </a:endParaRPr>
          </a:p>
        </p:txBody>
      </p:sp>
      <p:pic>
        <p:nvPicPr>
          <p:cNvPr id="8" name="Picture 7" descr="A picture containing toy, LEGO&#10;&#10;Description automatically generated">
            <a:extLst>
              <a:ext uri="{FF2B5EF4-FFF2-40B4-BE49-F238E27FC236}">
                <a16:creationId xmlns:a16="http://schemas.microsoft.com/office/drawing/2014/main" id="{FE3C0B63-7854-4DF0-B817-DC2A9AE31C52}"/>
              </a:ext>
            </a:extLst>
          </p:cNvPr>
          <p:cNvPicPr>
            <a:picLocks noChangeAspect="1"/>
          </p:cNvPicPr>
          <p:nvPr/>
        </p:nvPicPr>
        <p:blipFill>
          <a:blip r:embed="rId3"/>
          <a:stretch>
            <a:fillRect/>
          </a:stretch>
        </p:blipFill>
        <p:spPr>
          <a:xfrm>
            <a:off x="4231930" y="2486678"/>
            <a:ext cx="2248445" cy="1638152"/>
          </a:xfrm>
          <a:prstGeom prst="rect">
            <a:avLst/>
          </a:prstGeom>
        </p:spPr>
      </p:pic>
      <p:sp>
        <p:nvSpPr>
          <p:cNvPr id="9" name="TextBox 8">
            <a:extLst>
              <a:ext uri="{FF2B5EF4-FFF2-40B4-BE49-F238E27FC236}">
                <a16:creationId xmlns:a16="http://schemas.microsoft.com/office/drawing/2014/main" id="{CF59396F-E525-486B-90BF-96F98F958E0C}"/>
              </a:ext>
            </a:extLst>
          </p:cNvPr>
          <p:cNvSpPr txBox="1"/>
          <p:nvPr/>
        </p:nvSpPr>
        <p:spPr>
          <a:xfrm>
            <a:off x="5390002" y="2167971"/>
            <a:ext cx="1135247" cy="248209"/>
          </a:xfrm>
          <a:prstGeom prst="rect">
            <a:avLst/>
          </a:prstGeom>
          <a:noFill/>
        </p:spPr>
        <p:txBody>
          <a:bodyPr wrap="none" rtlCol="0">
            <a:spAutoFit/>
          </a:bodyPr>
          <a:lstStyle/>
          <a:p>
            <a:r>
              <a:rPr lang="en-US" sz="1013"/>
              <a:t>Target for NSRL</a:t>
            </a:r>
          </a:p>
        </p:txBody>
      </p:sp>
      <p:sp>
        <p:nvSpPr>
          <p:cNvPr id="10" name="TextBox 9">
            <a:extLst>
              <a:ext uri="{FF2B5EF4-FFF2-40B4-BE49-F238E27FC236}">
                <a16:creationId xmlns:a16="http://schemas.microsoft.com/office/drawing/2014/main" id="{05554B21-9209-4C53-A345-072708934B21}"/>
              </a:ext>
            </a:extLst>
          </p:cNvPr>
          <p:cNvSpPr txBox="1"/>
          <p:nvPr/>
        </p:nvSpPr>
        <p:spPr>
          <a:xfrm>
            <a:off x="4440322" y="4201050"/>
            <a:ext cx="1848583" cy="404085"/>
          </a:xfrm>
          <a:prstGeom prst="rect">
            <a:avLst/>
          </a:prstGeom>
          <a:noFill/>
        </p:spPr>
        <p:txBody>
          <a:bodyPr wrap="none" rtlCol="0">
            <a:spAutoFit/>
          </a:bodyPr>
          <a:lstStyle/>
          <a:p>
            <a:r>
              <a:rPr lang="en-US" sz="1013"/>
              <a:t>Target for RHIC</a:t>
            </a:r>
          </a:p>
          <a:p>
            <a:r>
              <a:rPr lang="en-US" sz="1013"/>
              <a:t>(Rotating Au, 2.2 mm/5 sec) </a:t>
            </a:r>
          </a:p>
        </p:txBody>
      </p:sp>
      <p:sp>
        <p:nvSpPr>
          <p:cNvPr id="11" name="Arrow: Right 10">
            <a:extLst>
              <a:ext uri="{FF2B5EF4-FFF2-40B4-BE49-F238E27FC236}">
                <a16:creationId xmlns:a16="http://schemas.microsoft.com/office/drawing/2014/main" id="{D4DB723D-536A-4886-9124-39519D96175E}"/>
              </a:ext>
            </a:extLst>
          </p:cNvPr>
          <p:cNvSpPr/>
          <p:nvPr/>
        </p:nvSpPr>
        <p:spPr>
          <a:xfrm rot="17317999">
            <a:off x="4502476" y="3925765"/>
            <a:ext cx="627434" cy="88532"/>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3" name="Arrow: Right 12">
            <a:extLst>
              <a:ext uri="{FF2B5EF4-FFF2-40B4-BE49-F238E27FC236}">
                <a16:creationId xmlns:a16="http://schemas.microsoft.com/office/drawing/2014/main" id="{A6324CC5-3020-4231-A043-614666509A10}"/>
              </a:ext>
            </a:extLst>
          </p:cNvPr>
          <p:cNvSpPr/>
          <p:nvPr/>
        </p:nvSpPr>
        <p:spPr>
          <a:xfrm rot="6506957">
            <a:off x="5276798" y="2685758"/>
            <a:ext cx="727227" cy="105776"/>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4" name="Speech Bubble: Rectangle with Corners Rounded 13">
            <a:extLst>
              <a:ext uri="{FF2B5EF4-FFF2-40B4-BE49-F238E27FC236}">
                <a16:creationId xmlns:a16="http://schemas.microsoft.com/office/drawing/2014/main" id="{B7A79612-6EAE-48D0-8850-FFA33B746AD1}"/>
              </a:ext>
            </a:extLst>
          </p:cNvPr>
          <p:cNvSpPr/>
          <p:nvPr/>
        </p:nvSpPr>
        <p:spPr>
          <a:xfrm>
            <a:off x="4072173" y="1851422"/>
            <a:ext cx="2635658" cy="2856200"/>
          </a:xfrm>
          <a:prstGeom prst="wedgeRoundRectCallout">
            <a:avLst>
              <a:gd name="adj1" fmla="val -81945"/>
              <a:gd name="adj2" fmla="val -278"/>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12" name="TextBox 11">
            <a:extLst>
              <a:ext uri="{FF2B5EF4-FFF2-40B4-BE49-F238E27FC236}">
                <a16:creationId xmlns:a16="http://schemas.microsoft.com/office/drawing/2014/main" id="{937FB9F9-5EBC-3047-8B40-5F3BB54E8A1C}"/>
              </a:ext>
            </a:extLst>
          </p:cNvPr>
          <p:cNvSpPr txBox="1"/>
          <p:nvPr/>
        </p:nvSpPr>
        <p:spPr>
          <a:xfrm>
            <a:off x="346252" y="1748841"/>
            <a:ext cx="3483646" cy="334707"/>
          </a:xfrm>
          <a:prstGeom prst="rect">
            <a:avLst/>
          </a:prstGeom>
          <a:noFill/>
        </p:spPr>
        <p:txBody>
          <a:bodyPr wrap="none" rtlCol="0">
            <a:spAutoFit/>
          </a:bodyPr>
          <a:lstStyle/>
          <a:p>
            <a:r>
              <a:rPr lang="en-US" sz="1575" b="1" dirty="0"/>
              <a:t>Successful operation since 2014 </a:t>
            </a:r>
          </a:p>
        </p:txBody>
      </p:sp>
      <p:sp>
        <p:nvSpPr>
          <p:cNvPr id="4" name="TextBox 3">
            <a:extLst>
              <a:ext uri="{FF2B5EF4-FFF2-40B4-BE49-F238E27FC236}">
                <a16:creationId xmlns:a16="http://schemas.microsoft.com/office/drawing/2014/main" id="{7DCE8105-72A1-522A-9DA9-B3432443DD78}"/>
              </a:ext>
            </a:extLst>
          </p:cNvPr>
          <p:cNvSpPr txBox="1"/>
          <p:nvPr/>
        </p:nvSpPr>
        <p:spPr>
          <a:xfrm>
            <a:off x="1088161" y="4892755"/>
            <a:ext cx="7616252" cy="1131079"/>
          </a:xfrm>
          <a:prstGeom prst="rect">
            <a:avLst/>
          </a:prstGeom>
          <a:noFill/>
        </p:spPr>
        <p:txBody>
          <a:bodyPr wrap="none" rtlCol="0">
            <a:spAutoFit/>
          </a:bodyPr>
          <a:lstStyle/>
          <a:p>
            <a:pPr marL="214313" indent="-214313">
              <a:buFont typeface="Arial" panose="020B0604020202020204" pitchFamily="34" charset="0"/>
              <a:buChar char="•"/>
            </a:pPr>
            <a:r>
              <a:rPr lang="en-US" sz="1350"/>
              <a:t>Fast species switching 	- within several seconds (positions of target materials)</a:t>
            </a:r>
          </a:p>
          <a:p>
            <a:pPr marL="214313" indent="-214313">
              <a:buFont typeface="Arial" panose="020B0604020202020204" pitchFamily="34" charset="0"/>
              <a:buChar char="•"/>
            </a:pPr>
            <a:r>
              <a:rPr lang="en-US" sz="1350"/>
              <a:t>Keep high vacuum		- good for EBIS operation</a:t>
            </a:r>
          </a:p>
          <a:p>
            <a:pPr marL="214313" indent="-214313">
              <a:buFont typeface="Arial" panose="020B0604020202020204" pitchFamily="34" charset="0"/>
              <a:buChar char="•"/>
            </a:pPr>
            <a:r>
              <a:rPr lang="en-US" sz="1350"/>
              <a:t>Controllable beam current 	- solenoid plasma guide control without effecting pulse timing</a:t>
            </a:r>
          </a:p>
          <a:p>
            <a:pPr marL="214313" indent="-214313">
              <a:buFont typeface="Arial" panose="020B0604020202020204" pitchFamily="34" charset="0"/>
              <a:buChar char="•"/>
            </a:pPr>
            <a:r>
              <a:rPr lang="en-US" sz="1350"/>
              <a:t>Good emittance		- beams extracted from cold plasmas</a:t>
            </a:r>
          </a:p>
          <a:p>
            <a:pPr marL="214313" indent="-214313">
              <a:buFont typeface="Arial" panose="020B0604020202020204" pitchFamily="34" charset="0"/>
              <a:buChar char="•"/>
            </a:pPr>
            <a:r>
              <a:rPr lang="en-US" sz="1350"/>
              <a:t>Robust operation		- since commissioning, almost no down time</a:t>
            </a:r>
          </a:p>
        </p:txBody>
      </p:sp>
      <p:pic>
        <p:nvPicPr>
          <p:cNvPr id="3" name="Picture 2">
            <a:extLst>
              <a:ext uri="{FF2B5EF4-FFF2-40B4-BE49-F238E27FC236}">
                <a16:creationId xmlns:a16="http://schemas.microsoft.com/office/drawing/2014/main" id="{976201A4-FC09-19EB-04AA-CC9FA144203E}"/>
              </a:ext>
            </a:extLst>
          </p:cNvPr>
          <p:cNvPicPr>
            <a:picLocks noChangeAspect="1"/>
          </p:cNvPicPr>
          <p:nvPr/>
        </p:nvPicPr>
        <p:blipFill>
          <a:blip r:embed="rId4"/>
          <a:stretch>
            <a:fillRect/>
          </a:stretch>
        </p:blipFill>
        <p:spPr>
          <a:xfrm>
            <a:off x="5805652" y="333498"/>
            <a:ext cx="3036155" cy="1460693"/>
          </a:xfrm>
          <a:prstGeom prst="rect">
            <a:avLst/>
          </a:prstGeom>
        </p:spPr>
      </p:pic>
      <p:sp>
        <p:nvSpPr>
          <p:cNvPr id="7" name="TextBox 6">
            <a:extLst>
              <a:ext uri="{FF2B5EF4-FFF2-40B4-BE49-F238E27FC236}">
                <a16:creationId xmlns:a16="http://schemas.microsoft.com/office/drawing/2014/main" id="{1F7F0B6B-3934-7789-7439-FF4F43A177EE}"/>
              </a:ext>
            </a:extLst>
          </p:cNvPr>
          <p:cNvSpPr txBox="1"/>
          <p:nvPr/>
        </p:nvSpPr>
        <p:spPr>
          <a:xfrm>
            <a:off x="1811225" y="1207211"/>
            <a:ext cx="3994427" cy="276999"/>
          </a:xfrm>
          <a:prstGeom prst="rect">
            <a:avLst/>
          </a:prstGeom>
          <a:noFill/>
        </p:spPr>
        <p:txBody>
          <a:bodyPr wrap="none" rtlCol="0">
            <a:spAutoFit/>
          </a:bodyPr>
          <a:lstStyle/>
          <a:p>
            <a:r>
              <a:rPr lang="en-US" sz="1200" dirty="0"/>
              <a:t>M. Okamura, T. Kanesue, S. Ikeda , C.J, John (Halinski)</a:t>
            </a:r>
          </a:p>
        </p:txBody>
      </p:sp>
      <p:sp>
        <p:nvSpPr>
          <p:cNvPr id="15" name="TextBox 14">
            <a:extLst>
              <a:ext uri="{FF2B5EF4-FFF2-40B4-BE49-F238E27FC236}">
                <a16:creationId xmlns:a16="http://schemas.microsoft.com/office/drawing/2014/main" id="{00BB1988-AC33-790C-B0E8-C4FA9A55D80E}"/>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pic>
        <p:nvPicPr>
          <p:cNvPr id="28674" name="Picture 2">
            <a:extLst>
              <a:ext uri="{FF2B5EF4-FFF2-40B4-BE49-F238E27FC236}">
                <a16:creationId xmlns:a16="http://schemas.microsoft.com/office/drawing/2014/main" id="{F369842D-876B-742C-5456-1EA7401463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2142" y="3982335"/>
            <a:ext cx="1015512" cy="1119136"/>
          </a:xfrm>
          <a:prstGeom prst="rect">
            <a:avLst/>
          </a:prstGeom>
          <a:noFill/>
          <a:extLst>
            <a:ext uri="{909E8E84-426E-40DD-AFC4-6F175D3DCCD1}">
              <a14:hiddenFill xmlns:a14="http://schemas.microsoft.com/office/drawing/2010/main">
                <a:solidFill>
                  <a:srgbClr val="FFFFFF"/>
                </a:solidFill>
              </a14:hiddenFill>
            </a:ext>
          </a:extLst>
        </p:spPr>
      </p:pic>
      <p:pic>
        <p:nvPicPr>
          <p:cNvPr id="28676" name="Picture 4">
            <a:extLst>
              <a:ext uri="{FF2B5EF4-FFF2-40B4-BE49-F238E27FC236}">
                <a16:creationId xmlns:a16="http://schemas.microsoft.com/office/drawing/2014/main" id="{8D8056FD-4F08-A39F-4D3F-9F054D12AA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2999" y="1928336"/>
            <a:ext cx="1824177" cy="146069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BF94FB4C-8220-DBED-85DE-A07A975DFDD8}"/>
              </a:ext>
            </a:extLst>
          </p:cNvPr>
          <p:cNvSpPr txBox="1"/>
          <p:nvPr/>
        </p:nvSpPr>
        <p:spPr>
          <a:xfrm>
            <a:off x="6857999" y="3574163"/>
            <a:ext cx="2233981" cy="646331"/>
          </a:xfrm>
          <a:prstGeom prst="rect">
            <a:avLst/>
          </a:prstGeom>
          <a:noFill/>
        </p:spPr>
        <p:txBody>
          <a:bodyPr wrap="square">
            <a:spAutoFit/>
          </a:bodyPr>
          <a:lstStyle/>
          <a:p>
            <a:pPr algn="l" rtl="0" fontAlgn="base">
              <a:buNone/>
            </a:pPr>
            <a:r>
              <a:rPr lang="en-US" b="0" i="0" dirty="0">
                <a:solidFill>
                  <a:srgbClr val="000000"/>
                </a:solidFill>
                <a:effectLst/>
                <a:latin typeface="Roboto" panose="02000000000000000000" pitchFamily="2" charset="0"/>
              </a:rPr>
              <a:t>2016 Science &amp; Technology Award</a:t>
            </a:r>
          </a:p>
        </p:txBody>
      </p:sp>
    </p:spTree>
    <p:extLst>
      <p:ext uri="{BB962C8B-B14F-4D97-AF65-F5344CB8AC3E}">
        <p14:creationId xmlns:p14="http://schemas.microsoft.com/office/powerpoint/2010/main" val="680345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08-18 at 2.34.07 PM.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00250" y="1635016"/>
            <a:ext cx="5143500" cy="2795831"/>
          </a:xfrm>
          <a:prstGeom prst="rect">
            <a:avLst/>
          </a:prstGeom>
        </p:spPr>
      </p:pic>
      <p:sp>
        <p:nvSpPr>
          <p:cNvPr id="5" name="Oval 4"/>
          <p:cNvSpPr/>
          <p:nvPr/>
        </p:nvSpPr>
        <p:spPr>
          <a:xfrm>
            <a:off x="6522875" y="1968750"/>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6" name="Oval 5"/>
          <p:cNvSpPr/>
          <p:nvPr/>
        </p:nvSpPr>
        <p:spPr>
          <a:xfrm>
            <a:off x="6522875" y="221932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7" name="Oval 6"/>
          <p:cNvSpPr/>
          <p:nvPr/>
        </p:nvSpPr>
        <p:spPr>
          <a:xfrm>
            <a:off x="6522875" y="2444792"/>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8" name="Oval 7"/>
          <p:cNvSpPr/>
          <p:nvPr/>
        </p:nvSpPr>
        <p:spPr>
          <a:xfrm>
            <a:off x="6522875" y="2681069"/>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9" name="Oval 8"/>
          <p:cNvSpPr/>
          <p:nvPr/>
        </p:nvSpPr>
        <p:spPr>
          <a:xfrm>
            <a:off x="6517250" y="2917336"/>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0" name="Oval 9"/>
          <p:cNvSpPr/>
          <p:nvPr/>
        </p:nvSpPr>
        <p:spPr>
          <a:xfrm>
            <a:off x="6034835" y="221932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1" name="Oval 10"/>
          <p:cNvSpPr/>
          <p:nvPr/>
        </p:nvSpPr>
        <p:spPr>
          <a:xfrm>
            <a:off x="5307609" y="2459351"/>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2" name="Oval 11"/>
          <p:cNvSpPr/>
          <p:nvPr/>
        </p:nvSpPr>
        <p:spPr>
          <a:xfrm>
            <a:off x="2430936" y="1961469"/>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3" name="Oval 12"/>
          <p:cNvSpPr/>
          <p:nvPr/>
        </p:nvSpPr>
        <p:spPr>
          <a:xfrm>
            <a:off x="2430936" y="219774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4" name="Oval 13"/>
          <p:cNvSpPr/>
          <p:nvPr/>
        </p:nvSpPr>
        <p:spPr>
          <a:xfrm>
            <a:off x="5549490" y="2208535"/>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5" name="Oval 14"/>
          <p:cNvSpPr/>
          <p:nvPr/>
        </p:nvSpPr>
        <p:spPr>
          <a:xfrm>
            <a:off x="3145310" y="2681069"/>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6" name="Oval 15"/>
          <p:cNvSpPr/>
          <p:nvPr/>
        </p:nvSpPr>
        <p:spPr>
          <a:xfrm>
            <a:off x="4105430" y="2695630"/>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7" name="Oval 16"/>
          <p:cNvSpPr/>
          <p:nvPr/>
        </p:nvSpPr>
        <p:spPr>
          <a:xfrm>
            <a:off x="4836950" y="2704398"/>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8" name="Oval 17"/>
          <p:cNvSpPr/>
          <p:nvPr/>
        </p:nvSpPr>
        <p:spPr>
          <a:xfrm>
            <a:off x="5549490" y="2455582"/>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19" name="Oval 18"/>
          <p:cNvSpPr/>
          <p:nvPr/>
        </p:nvSpPr>
        <p:spPr>
          <a:xfrm>
            <a:off x="4835146" y="3148278"/>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0" name="Oval 19"/>
          <p:cNvSpPr/>
          <p:nvPr/>
        </p:nvSpPr>
        <p:spPr>
          <a:xfrm>
            <a:off x="3387191" y="316486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1" name="Oval 20"/>
          <p:cNvSpPr/>
          <p:nvPr/>
        </p:nvSpPr>
        <p:spPr>
          <a:xfrm>
            <a:off x="2672817" y="2664616"/>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2" name="Oval 21"/>
          <p:cNvSpPr/>
          <p:nvPr/>
        </p:nvSpPr>
        <p:spPr>
          <a:xfrm>
            <a:off x="5549490" y="315360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3" name="Oval 22"/>
          <p:cNvSpPr/>
          <p:nvPr/>
        </p:nvSpPr>
        <p:spPr>
          <a:xfrm>
            <a:off x="3266250" y="3916007"/>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4" name="TextBox 23"/>
          <p:cNvSpPr txBox="1"/>
          <p:nvPr/>
        </p:nvSpPr>
        <p:spPr>
          <a:xfrm>
            <a:off x="1940154" y="470636"/>
            <a:ext cx="5623655" cy="523220"/>
          </a:xfrm>
          <a:prstGeom prst="rect">
            <a:avLst/>
          </a:prstGeom>
          <a:noFill/>
        </p:spPr>
        <p:txBody>
          <a:bodyPr wrap="none" rtlCol="0">
            <a:spAutoFit/>
          </a:bodyPr>
          <a:lstStyle/>
          <a:p>
            <a:pPr defTabSz="257175"/>
            <a:r>
              <a:rPr lang="en-US" sz="2800" b="1" dirty="0">
                <a:solidFill>
                  <a:srgbClr val="FF0000"/>
                </a:solidFill>
                <a:latin typeface="Calibri"/>
              </a:rPr>
              <a:t>EBIS beams run to date on RHIC EBIS</a:t>
            </a:r>
          </a:p>
        </p:txBody>
      </p:sp>
      <p:sp>
        <p:nvSpPr>
          <p:cNvPr id="25" name="TextBox 24"/>
          <p:cNvSpPr txBox="1"/>
          <p:nvPr/>
        </p:nvSpPr>
        <p:spPr>
          <a:xfrm>
            <a:off x="2326510" y="4265141"/>
            <a:ext cx="4494498" cy="715581"/>
          </a:xfrm>
          <a:prstGeom prst="rect">
            <a:avLst/>
          </a:prstGeom>
          <a:noFill/>
        </p:spPr>
        <p:txBody>
          <a:bodyPr wrap="square" rtlCol="0">
            <a:spAutoFit/>
          </a:bodyPr>
          <a:lstStyle/>
          <a:p>
            <a:pPr defTabSz="257175"/>
            <a:r>
              <a:rPr lang="en-US" sz="1350" dirty="0">
                <a:solidFill>
                  <a:srgbClr val="0000FF"/>
                </a:solidFill>
                <a:latin typeface="Calibri"/>
              </a:rPr>
              <a:t>D,  </a:t>
            </a:r>
            <a:r>
              <a:rPr lang="en-US" sz="1350" baseline="30000" dirty="0">
                <a:solidFill>
                  <a:srgbClr val="FF0000"/>
                </a:solidFill>
                <a:latin typeface="Calibri"/>
              </a:rPr>
              <a:t>3</a:t>
            </a:r>
            <a:r>
              <a:rPr lang="en-US" sz="1350" dirty="0">
                <a:solidFill>
                  <a:srgbClr val="FF0000"/>
                </a:solidFill>
                <a:latin typeface="Calibri"/>
              </a:rPr>
              <a:t>He</a:t>
            </a:r>
            <a:r>
              <a:rPr lang="en-US" sz="1350" baseline="30000" dirty="0">
                <a:solidFill>
                  <a:srgbClr val="FF0000"/>
                </a:solidFill>
                <a:latin typeface="Calibri"/>
              </a:rPr>
              <a:t>2+</a:t>
            </a:r>
            <a:r>
              <a:rPr lang="en-US" sz="1350" dirty="0">
                <a:solidFill>
                  <a:srgbClr val="0000FF"/>
                </a:solidFill>
                <a:latin typeface="Calibri"/>
              </a:rPr>
              <a:t>,  </a:t>
            </a:r>
            <a:r>
              <a:rPr lang="en-US" sz="1350" baseline="30000" dirty="0">
                <a:solidFill>
                  <a:srgbClr val="0000FF"/>
                </a:solidFill>
                <a:latin typeface="Calibri"/>
              </a:rPr>
              <a:t>4</a:t>
            </a:r>
            <a:r>
              <a:rPr lang="en-US" sz="1350" dirty="0">
                <a:solidFill>
                  <a:srgbClr val="0000FF"/>
                </a:solidFill>
                <a:latin typeface="Calibri"/>
              </a:rPr>
              <a:t>He</a:t>
            </a:r>
            <a:r>
              <a:rPr lang="en-US" sz="1350" baseline="30000" dirty="0">
                <a:solidFill>
                  <a:srgbClr val="0000FF"/>
                </a:solidFill>
                <a:latin typeface="Calibri"/>
              </a:rPr>
              <a:t>1+,2+</a:t>
            </a:r>
            <a:r>
              <a:rPr lang="en-US" sz="1350" dirty="0">
                <a:solidFill>
                  <a:srgbClr val="0000FF"/>
                </a:solidFill>
                <a:latin typeface="Calibri"/>
              </a:rPr>
              <a:t>,  Li</a:t>
            </a:r>
            <a:r>
              <a:rPr lang="en-US" sz="1350" baseline="30000" dirty="0">
                <a:solidFill>
                  <a:srgbClr val="0000FF"/>
                </a:solidFill>
                <a:latin typeface="Calibri"/>
              </a:rPr>
              <a:t>3+</a:t>
            </a:r>
            <a:r>
              <a:rPr lang="en-US" sz="1350" dirty="0">
                <a:solidFill>
                  <a:srgbClr val="0000FF"/>
                </a:solidFill>
                <a:latin typeface="Calibri"/>
              </a:rPr>
              <a:t>,  C</a:t>
            </a:r>
            <a:r>
              <a:rPr lang="en-US" sz="1350" baseline="30000" dirty="0">
                <a:solidFill>
                  <a:srgbClr val="0000FF"/>
                </a:solidFill>
                <a:latin typeface="Calibri"/>
              </a:rPr>
              <a:t>5+,6+</a:t>
            </a:r>
            <a:r>
              <a:rPr lang="en-US" sz="1350" dirty="0">
                <a:solidFill>
                  <a:srgbClr val="0000FF"/>
                </a:solidFill>
                <a:latin typeface="Calibri"/>
              </a:rPr>
              <a:t>,  O</a:t>
            </a:r>
            <a:r>
              <a:rPr lang="en-US" sz="1350" baseline="30000" dirty="0">
                <a:solidFill>
                  <a:srgbClr val="0000FF"/>
                </a:solidFill>
                <a:latin typeface="Calibri"/>
              </a:rPr>
              <a:t>7+</a:t>
            </a:r>
            <a:r>
              <a:rPr lang="en-US" sz="1350" dirty="0">
                <a:solidFill>
                  <a:srgbClr val="0000FF"/>
                </a:solidFill>
                <a:latin typeface="Calibri"/>
              </a:rPr>
              <a:t>,  Ne</a:t>
            </a:r>
            <a:r>
              <a:rPr lang="en-US" sz="1350" baseline="30000" dirty="0">
                <a:solidFill>
                  <a:srgbClr val="0000FF"/>
                </a:solidFill>
                <a:latin typeface="Calibri"/>
              </a:rPr>
              <a:t>5+</a:t>
            </a:r>
            <a:r>
              <a:rPr lang="en-US" sz="1350" dirty="0">
                <a:solidFill>
                  <a:srgbClr val="0000FF"/>
                </a:solidFill>
                <a:latin typeface="Calibri"/>
              </a:rPr>
              <a:t>,  </a:t>
            </a:r>
            <a:r>
              <a:rPr lang="en-US" sz="1350" dirty="0">
                <a:solidFill>
                  <a:srgbClr val="FF0000"/>
                </a:solidFill>
                <a:latin typeface="Calibri"/>
              </a:rPr>
              <a:t>Al</a:t>
            </a:r>
            <a:r>
              <a:rPr lang="en-US" sz="1350" baseline="30000" dirty="0">
                <a:solidFill>
                  <a:srgbClr val="FF0000"/>
                </a:solidFill>
                <a:latin typeface="Calibri"/>
              </a:rPr>
              <a:t>5+</a:t>
            </a:r>
            <a:r>
              <a:rPr lang="en-US" sz="1350" dirty="0">
                <a:solidFill>
                  <a:srgbClr val="0000FF"/>
                </a:solidFill>
                <a:latin typeface="Calibri"/>
              </a:rPr>
              <a:t>,  Si</a:t>
            </a:r>
            <a:r>
              <a:rPr lang="en-US" sz="1350" baseline="30000" dirty="0">
                <a:solidFill>
                  <a:srgbClr val="0000FF"/>
                </a:solidFill>
                <a:latin typeface="Calibri"/>
              </a:rPr>
              <a:t>11+,12+</a:t>
            </a:r>
            <a:r>
              <a:rPr lang="en-US" sz="1350" dirty="0">
                <a:solidFill>
                  <a:srgbClr val="0000FF"/>
                </a:solidFill>
                <a:latin typeface="Calibri"/>
              </a:rPr>
              <a:t>,  Ar</a:t>
            </a:r>
            <a:r>
              <a:rPr lang="en-US" sz="1350" baseline="30000" dirty="0">
                <a:solidFill>
                  <a:srgbClr val="0000FF"/>
                </a:solidFill>
                <a:latin typeface="Calibri"/>
              </a:rPr>
              <a:t>11+</a:t>
            </a:r>
            <a:r>
              <a:rPr lang="en-US" sz="1350" dirty="0">
                <a:solidFill>
                  <a:srgbClr val="0000FF"/>
                </a:solidFill>
                <a:latin typeface="Calibri"/>
              </a:rPr>
              <a:t>, Ca</a:t>
            </a:r>
            <a:r>
              <a:rPr lang="en-US" sz="1350" baseline="30000" dirty="0">
                <a:solidFill>
                  <a:srgbClr val="0000FF"/>
                </a:solidFill>
                <a:latin typeface="Calibri"/>
              </a:rPr>
              <a:t>14+</a:t>
            </a:r>
            <a:r>
              <a:rPr lang="en-US" sz="1350" dirty="0">
                <a:solidFill>
                  <a:srgbClr val="0000FF"/>
                </a:solidFill>
                <a:latin typeface="Calibri"/>
              </a:rPr>
              <a:t>, Ti</a:t>
            </a:r>
            <a:r>
              <a:rPr lang="en-US" sz="1350" baseline="30000" dirty="0">
                <a:solidFill>
                  <a:srgbClr val="0000FF"/>
                </a:solidFill>
                <a:latin typeface="Calibri"/>
              </a:rPr>
              <a:t>18+</a:t>
            </a:r>
            <a:r>
              <a:rPr lang="en-US" sz="1350" dirty="0">
                <a:solidFill>
                  <a:srgbClr val="0000FF"/>
                </a:solidFill>
                <a:latin typeface="Calibri"/>
              </a:rPr>
              <a:t>, Fe</a:t>
            </a:r>
            <a:r>
              <a:rPr lang="en-US" sz="1350" baseline="30000" dirty="0">
                <a:solidFill>
                  <a:srgbClr val="0000FF"/>
                </a:solidFill>
                <a:latin typeface="Calibri"/>
              </a:rPr>
              <a:t>20+,24+</a:t>
            </a:r>
            <a:r>
              <a:rPr lang="en-US" sz="1350" dirty="0">
                <a:solidFill>
                  <a:srgbClr val="0000FF"/>
                </a:solidFill>
                <a:latin typeface="Calibri"/>
              </a:rPr>
              <a:t>, </a:t>
            </a:r>
            <a:r>
              <a:rPr lang="en-US" sz="1350" dirty="0">
                <a:solidFill>
                  <a:srgbClr val="FF0000"/>
                </a:solidFill>
                <a:latin typeface="Calibri"/>
              </a:rPr>
              <a:t>Cu</a:t>
            </a:r>
            <a:r>
              <a:rPr lang="en-US" sz="1350" baseline="30000" dirty="0">
                <a:solidFill>
                  <a:srgbClr val="FF0000"/>
                </a:solidFill>
                <a:latin typeface="Calibri"/>
              </a:rPr>
              <a:t>11+</a:t>
            </a:r>
            <a:r>
              <a:rPr lang="en-US" sz="1350" dirty="0">
                <a:solidFill>
                  <a:srgbClr val="0000FF"/>
                </a:solidFill>
                <a:latin typeface="Calibri"/>
              </a:rPr>
              <a:t>, Kr</a:t>
            </a:r>
            <a:r>
              <a:rPr lang="en-US" sz="1350" baseline="30000" dirty="0">
                <a:solidFill>
                  <a:srgbClr val="0000FF"/>
                </a:solidFill>
                <a:latin typeface="Calibri"/>
              </a:rPr>
              <a:t>18+</a:t>
            </a:r>
            <a:r>
              <a:rPr lang="en-US" sz="1350" dirty="0">
                <a:solidFill>
                  <a:srgbClr val="0000FF"/>
                </a:solidFill>
                <a:latin typeface="Calibri"/>
              </a:rPr>
              <a:t>, </a:t>
            </a:r>
            <a:r>
              <a:rPr lang="en-US" sz="1350" b="1" baseline="30000" dirty="0">
                <a:solidFill>
                  <a:srgbClr val="FF0000"/>
                </a:solidFill>
                <a:latin typeface="Calibri"/>
              </a:rPr>
              <a:t>90</a:t>
            </a:r>
            <a:r>
              <a:rPr lang="en-US" sz="1350" b="1" dirty="0">
                <a:solidFill>
                  <a:srgbClr val="FF0000"/>
                </a:solidFill>
                <a:latin typeface="Calibri"/>
              </a:rPr>
              <a:t>Zr</a:t>
            </a:r>
            <a:r>
              <a:rPr lang="en-US" sz="1350" b="1" baseline="30000" dirty="0">
                <a:solidFill>
                  <a:srgbClr val="FF0000"/>
                </a:solidFill>
                <a:latin typeface="Calibri"/>
              </a:rPr>
              <a:t>15+</a:t>
            </a:r>
            <a:r>
              <a:rPr lang="en-US" sz="1350" b="1" dirty="0">
                <a:solidFill>
                  <a:srgbClr val="FF0000"/>
                </a:solidFill>
                <a:latin typeface="Calibri"/>
              </a:rPr>
              <a:t>, </a:t>
            </a:r>
            <a:r>
              <a:rPr lang="en-US" sz="1350" b="1" baseline="30000" dirty="0">
                <a:solidFill>
                  <a:srgbClr val="FF0000"/>
                </a:solidFill>
                <a:latin typeface="Calibri"/>
              </a:rPr>
              <a:t>96</a:t>
            </a:r>
            <a:r>
              <a:rPr lang="en-US" sz="1350" b="1" dirty="0">
                <a:solidFill>
                  <a:srgbClr val="FF0000"/>
                </a:solidFill>
                <a:latin typeface="Calibri"/>
              </a:rPr>
              <a:t>Zr</a:t>
            </a:r>
            <a:r>
              <a:rPr lang="en-US" sz="1350" b="1" baseline="30000" dirty="0">
                <a:solidFill>
                  <a:srgbClr val="FF0000"/>
                </a:solidFill>
                <a:latin typeface="Calibri"/>
              </a:rPr>
              <a:t>16+</a:t>
            </a:r>
            <a:r>
              <a:rPr lang="en-US" sz="1350" b="1" dirty="0">
                <a:solidFill>
                  <a:srgbClr val="FF0000"/>
                </a:solidFill>
                <a:latin typeface="Calibri"/>
              </a:rPr>
              <a:t>, Nb</a:t>
            </a:r>
            <a:r>
              <a:rPr lang="en-US" sz="1350" b="1" baseline="30000" dirty="0">
                <a:solidFill>
                  <a:srgbClr val="FF0000"/>
                </a:solidFill>
                <a:latin typeface="Calibri"/>
              </a:rPr>
              <a:t>16+</a:t>
            </a:r>
            <a:r>
              <a:rPr lang="en-US" sz="1350" dirty="0">
                <a:solidFill>
                  <a:srgbClr val="0000FF"/>
                </a:solidFill>
                <a:latin typeface="Calibri"/>
              </a:rPr>
              <a:t>, Xe</a:t>
            </a:r>
            <a:r>
              <a:rPr lang="en-US" sz="1350" baseline="30000" dirty="0">
                <a:solidFill>
                  <a:srgbClr val="0000FF"/>
                </a:solidFill>
                <a:latin typeface="Calibri"/>
              </a:rPr>
              <a:t>27+</a:t>
            </a:r>
            <a:r>
              <a:rPr lang="en-US" sz="1350" dirty="0">
                <a:solidFill>
                  <a:srgbClr val="0000FF"/>
                </a:solidFill>
                <a:latin typeface="Calibri"/>
              </a:rPr>
              <a:t>, Ta</a:t>
            </a:r>
            <a:r>
              <a:rPr lang="en-US" sz="1350" baseline="30000" dirty="0">
                <a:solidFill>
                  <a:srgbClr val="0000FF"/>
                </a:solidFill>
                <a:latin typeface="Calibri"/>
              </a:rPr>
              <a:t>38+</a:t>
            </a:r>
            <a:r>
              <a:rPr lang="en-US" sz="1350" dirty="0">
                <a:solidFill>
                  <a:srgbClr val="0000FF"/>
                </a:solidFill>
                <a:latin typeface="Calibri"/>
              </a:rPr>
              <a:t>, </a:t>
            </a:r>
            <a:r>
              <a:rPr lang="en-US" sz="1350" b="1" baseline="30000" dirty="0">
                <a:solidFill>
                  <a:srgbClr val="0000FF"/>
                </a:solidFill>
                <a:latin typeface="Calibri"/>
              </a:rPr>
              <a:t>184</a:t>
            </a:r>
            <a:r>
              <a:rPr lang="en-US" sz="1350" b="1" dirty="0">
                <a:solidFill>
                  <a:srgbClr val="0000FF"/>
                </a:solidFill>
                <a:latin typeface="Calibri"/>
              </a:rPr>
              <a:t>W</a:t>
            </a:r>
            <a:r>
              <a:rPr lang="en-US" sz="1350" b="1" baseline="30000" dirty="0">
                <a:solidFill>
                  <a:srgbClr val="0000FF"/>
                </a:solidFill>
                <a:latin typeface="Calibri"/>
              </a:rPr>
              <a:t>31+</a:t>
            </a:r>
            <a:r>
              <a:rPr lang="en-US" sz="1350" dirty="0">
                <a:solidFill>
                  <a:srgbClr val="0000FF"/>
                </a:solidFill>
                <a:latin typeface="Calibri"/>
              </a:rPr>
              <a:t>, </a:t>
            </a:r>
            <a:r>
              <a:rPr lang="en-US" sz="1350" dirty="0">
                <a:solidFill>
                  <a:srgbClr val="FF0000"/>
                </a:solidFill>
                <a:latin typeface="Calibri"/>
              </a:rPr>
              <a:t>Au</a:t>
            </a:r>
            <a:r>
              <a:rPr lang="en-US" sz="1350" baseline="30000" dirty="0">
                <a:solidFill>
                  <a:srgbClr val="FF0000"/>
                </a:solidFill>
                <a:latin typeface="Calibri"/>
              </a:rPr>
              <a:t>32+</a:t>
            </a:r>
            <a:r>
              <a:rPr lang="en-US" sz="1350" dirty="0">
                <a:solidFill>
                  <a:srgbClr val="0000FF"/>
                </a:solidFill>
                <a:latin typeface="Calibri"/>
              </a:rPr>
              <a:t>, Pb</a:t>
            </a:r>
            <a:r>
              <a:rPr lang="en-US" sz="1350" baseline="30000" dirty="0">
                <a:solidFill>
                  <a:srgbClr val="0000FF"/>
                </a:solidFill>
                <a:latin typeface="Calibri"/>
              </a:rPr>
              <a:t>34+</a:t>
            </a:r>
            <a:r>
              <a:rPr lang="en-US" sz="1350" dirty="0">
                <a:solidFill>
                  <a:srgbClr val="0000FF"/>
                </a:solidFill>
                <a:latin typeface="Calibri"/>
              </a:rPr>
              <a:t>, </a:t>
            </a:r>
            <a:r>
              <a:rPr lang="en-US" sz="1350" b="1" baseline="30000" dirty="0">
                <a:solidFill>
                  <a:srgbClr val="0000FF"/>
                </a:solidFill>
                <a:latin typeface="Calibri"/>
              </a:rPr>
              <a:t>232</a:t>
            </a:r>
            <a:r>
              <a:rPr lang="en-US" sz="1350" b="1" dirty="0">
                <a:solidFill>
                  <a:srgbClr val="0000FF"/>
                </a:solidFill>
                <a:latin typeface="Calibri"/>
              </a:rPr>
              <a:t>Th</a:t>
            </a:r>
            <a:r>
              <a:rPr lang="en-US" sz="1350" b="1" baseline="30000" dirty="0">
                <a:solidFill>
                  <a:srgbClr val="0000FF"/>
                </a:solidFill>
                <a:latin typeface="Calibri"/>
              </a:rPr>
              <a:t>39+</a:t>
            </a:r>
            <a:r>
              <a:rPr lang="en-US" sz="1350" dirty="0">
                <a:solidFill>
                  <a:srgbClr val="0000FF"/>
                </a:solidFill>
                <a:latin typeface="Calibri"/>
              </a:rPr>
              <a:t>, </a:t>
            </a:r>
            <a:r>
              <a:rPr lang="en-US" sz="1350" dirty="0">
                <a:solidFill>
                  <a:srgbClr val="FF0000"/>
                </a:solidFill>
                <a:latin typeface="Calibri"/>
              </a:rPr>
              <a:t>U</a:t>
            </a:r>
            <a:r>
              <a:rPr lang="en-US" sz="1350" baseline="30000" dirty="0">
                <a:solidFill>
                  <a:srgbClr val="FF0000"/>
                </a:solidFill>
                <a:latin typeface="Calibri"/>
              </a:rPr>
              <a:t>39+</a:t>
            </a:r>
          </a:p>
        </p:txBody>
      </p:sp>
      <p:sp>
        <p:nvSpPr>
          <p:cNvPr id="26" name="TextBox 25"/>
          <p:cNvSpPr txBox="1"/>
          <p:nvPr/>
        </p:nvSpPr>
        <p:spPr>
          <a:xfrm>
            <a:off x="2931562" y="4940332"/>
            <a:ext cx="4169731" cy="404085"/>
          </a:xfrm>
          <a:prstGeom prst="rect">
            <a:avLst/>
          </a:prstGeom>
          <a:noFill/>
        </p:spPr>
        <p:txBody>
          <a:bodyPr wrap="none" rtlCol="0">
            <a:spAutoFit/>
          </a:bodyPr>
          <a:lstStyle/>
          <a:p>
            <a:pPr defTabSz="257175"/>
            <a:r>
              <a:rPr lang="en-US" sz="1013" b="1" i="1" dirty="0">
                <a:solidFill>
                  <a:prstClr val="black"/>
                </a:solidFill>
                <a:latin typeface="Calibri"/>
              </a:rPr>
              <a:t>1 second switching </a:t>
            </a:r>
            <a:r>
              <a:rPr lang="en-US" sz="1013" dirty="0">
                <a:solidFill>
                  <a:prstClr val="black"/>
                </a:solidFill>
                <a:latin typeface="Calibri"/>
              </a:rPr>
              <a:t>between species (2, or more), alternating</a:t>
            </a:r>
          </a:p>
          <a:p>
            <a:pPr defTabSz="257175"/>
            <a:r>
              <a:rPr lang="en-US" sz="1013" dirty="0">
                <a:solidFill>
                  <a:prstClr val="black"/>
                </a:solidFill>
                <a:latin typeface="Calibri"/>
              </a:rPr>
              <a:t>&lt;30 second switching among almost any 10, if loaded into external sources </a:t>
            </a:r>
          </a:p>
        </p:txBody>
      </p:sp>
      <p:sp>
        <p:nvSpPr>
          <p:cNvPr id="27" name="Oval 26"/>
          <p:cNvSpPr/>
          <p:nvPr/>
        </p:nvSpPr>
        <p:spPr>
          <a:xfrm>
            <a:off x="3761368" y="3916007"/>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9" name="Oval 28"/>
          <p:cNvSpPr/>
          <p:nvPr/>
        </p:nvSpPr>
        <p:spPr>
          <a:xfrm>
            <a:off x="3629073" y="3164864"/>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30" name="Oval 29"/>
          <p:cNvSpPr/>
          <p:nvPr/>
        </p:nvSpPr>
        <p:spPr>
          <a:xfrm>
            <a:off x="3145310" y="2900883"/>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31" name="Oval 30"/>
          <p:cNvSpPr/>
          <p:nvPr/>
        </p:nvSpPr>
        <p:spPr>
          <a:xfrm>
            <a:off x="3387191" y="2900883"/>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 name="Oval 1">
            <a:extLst>
              <a:ext uri="{FF2B5EF4-FFF2-40B4-BE49-F238E27FC236}">
                <a16:creationId xmlns:a16="http://schemas.microsoft.com/office/drawing/2014/main" id="{948A79DF-C8CA-5637-F440-3B94A62A2796}"/>
              </a:ext>
            </a:extLst>
          </p:cNvPr>
          <p:cNvSpPr/>
          <p:nvPr/>
        </p:nvSpPr>
        <p:spPr>
          <a:xfrm>
            <a:off x="5791371" y="3173577"/>
            <a:ext cx="241881" cy="236267"/>
          </a:xfrm>
          <a:prstGeom prst="ellipse">
            <a:avLst/>
          </a:prstGeom>
          <a:solidFill>
            <a:srgbClr val="FF0000">
              <a:alpha val="13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defTabSz="257175"/>
            <a:endParaRPr lang="en-US" sz="1013">
              <a:solidFill>
                <a:prstClr val="white"/>
              </a:solidFill>
              <a:latin typeface="Calibri"/>
            </a:endParaRPr>
          </a:p>
        </p:txBody>
      </p:sp>
      <p:sp>
        <p:nvSpPr>
          <p:cNvPr id="28" name="TextBox 27">
            <a:extLst>
              <a:ext uri="{FF2B5EF4-FFF2-40B4-BE49-F238E27FC236}">
                <a16:creationId xmlns:a16="http://schemas.microsoft.com/office/drawing/2014/main" id="{6AE3D71C-996B-E6EE-3C88-067A53E481F4}"/>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1000510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7D44-AB30-1348-91B6-81A4E6A65209}"/>
              </a:ext>
            </a:extLst>
          </p:cNvPr>
          <p:cNvSpPr>
            <a:spLocks noGrp="1"/>
          </p:cNvSpPr>
          <p:nvPr>
            <p:ph type="title"/>
          </p:nvPr>
        </p:nvSpPr>
        <p:spPr>
          <a:xfrm>
            <a:off x="1551461" y="299332"/>
            <a:ext cx="6215063" cy="711633"/>
          </a:xfrm>
        </p:spPr>
        <p:txBody>
          <a:bodyPr>
            <a:normAutofit/>
          </a:bodyPr>
          <a:lstStyle/>
          <a:p>
            <a:r>
              <a:rPr lang="en-US" dirty="0">
                <a:solidFill>
                  <a:srgbClr val="C00000"/>
                </a:solidFill>
                <a:latin typeface="Times New Roman" panose="02020603050405020304" pitchFamily="18" charset="0"/>
                <a:cs typeface="Times New Roman" panose="02020603050405020304" pitchFamily="18" charset="0"/>
              </a:rPr>
              <a:t>Extended EBIS </a:t>
            </a:r>
          </a:p>
        </p:txBody>
      </p:sp>
      <p:sp>
        <p:nvSpPr>
          <p:cNvPr id="3" name="Slide Number Placeholder 2">
            <a:extLst>
              <a:ext uri="{FF2B5EF4-FFF2-40B4-BE49-F238E27FC236}">
                <a16:creationId xmlns:a16="http://schemas.microsoft.com/office/drawing/2014/main" id="{13D17D59-0FDD-D644-96B9-C9F0AD7AB808}"/>
              </a:ext>
            </a:extLst>
          </p:cNvPr>
          <p:cNvSpPr>
            <a:spLocks noGrp="1"/>
          </p:cNvSpPr>
          <p:nvPr>
            <p:ph type="sldNum" sz="quarter" idx="4"/>
          </p:nvPr>
        </p:nvSpPr>
        <p:spPr>
          <a:xfrm>
            <a:off x="6293258" y="5594697"/>
            <a:ext cx="243274" cy="273844"/>
          </a:xfrm>
          <a:prstGeom prst="rect">
            <a:avLst/>
          </a:prstGeom>
        </p:spPr>
        <p:txBody>
          <a:bodyPr lIns="0" tIns="0" rIns="34290" bIns="0" anchor="ctr"/>
          <a:lstStyle>
            <a:defPPr>
              <a:defRPr lang="en-US"/>
            </a:defPPr>
            <a:lvl1pPr marL="0" algn="r" defTabSz="685800" rtl="0" eaLnBrk="1" latinLnBrk="0" hangingPunct="1">
              <a:defRPr sz="563"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33A556B-7C63-244D-9B7C-B0EA8042B330}" type="slidenum">
              <a:rPr lang="en-US" smtClean="0"/>
              <a:pPr/>
              <a:t>18</a:t>
            </a:fld>
            <a:endParaRPr lang="en-US"/>
          </a:p>
        </p:txBody>
      </p:sp>
      <p:pic>
        <p:nvPicPr>
          <p:cNvPr id="6" name="Picture 5">
            <a:extLst>
              <a:ext uri="{FF2B5EF4-FFF2-40B4-BE49-F238E27FC236}">
                <a16:creationId xmlns:a16="http://schemas.microsoft.com/office/drawing/2014/main" id="{80FC8D80-0F65-B0D7-873F-3F92B749C4E6}"/>
              </a:ext>
            </a:extLst>
          </p:cNvPr>
          <p:cNvPicPr>
            <a:picLocks noChangeAspect="1"/>
          </p:cNvPicPr>
          <p:nvPr/>
        </p:nvPicPr>
        <p:blipFill>
          <a:blip r:embed="rId2"/>
          <a:stretch>
            <a:fillRect/>
          </a:stretch>
        </p:blipFill>
        <p:spPr>
          <a:xfrm>
            <a:off x="491418" y="1755802"/>
            <a:ext cx="3632875" cy="2724657"/>
          </a:xfrm>
          <a:prstGeom prst="rect">
            <a:avLst/>
          </a:prstGeom>
        </p:spPr>
      </p:pic>
      <p:sp>
        <p:nvSpPr>
          <p:cNvPr id="9" name="TextBox 8">
            <a:extLst>
              <a:ext uri="{FF2B5EF4-FFF2-40B4-BE49-F238E27FC236}">
                <a16:creationId xmlns:a16="http://schemas.microsoft.com/office/drawing/2014/main" id="{4D35E3E5-B550-7ED2-F1CF-11BAF0BFE662}"/>
              </a:ext>
            </a:extLst>
          </p:cNvPr>
          <p:cNvSpPr txBox="1"/>
          <p:nvPr/>
        </p:nvSpPr>
        <p:spPr>
          <a:xfrm>
            <a:off x="2853124" y="1020533"/>
            <a:ext cx="5968477" cy="230832"/>
          </a:xfrm>
          <a:prstGeom prst="rect">
            <a:avLst/>
          </a:prstGeom>
          <a:noFill/>
        </p:spPr>
        <p:txBody>
          <a:bodyPr wrap="square">
            <a:spAutoFit/>
          </a:bodyPr>
          <a:lstStyle/>
          <a:p>
            <a:r>
              <a:rPr lang="en-US" sz="900" dirty="0"/>
              <a:t>E. Beebe, B. Coe, S. Ikeda, T. Kanesue, </a:t>
            </a:r>
            <a:r>
              <a:rPr lang="en-US" sz="900" dirty="0">
                <a:solidFill>
                  <a:srgbClr val="0070C0"/>
                </a:solidFill>
              </a:rPr>
              <a:t>S. </a:t>
            </a:r>
            <a:r>
              <a:rPr lang="en-US" sz="900" dirty="0" err="1">
                <a:solidFill>
                  <a:srgbClr val="0070C0"/>
                </a:solidFill>
              </a:rPr>
              <a:t>Pikin</a:t>
            </a:r>
            <a:r>
              <a:rPr lang="en-US" sz="900" dirty="0"/>
              <a:t>, S. Kondrashev, D. Raparia, J. Ritter,  R. Schoepfer , R. Vorbach</a:t>
            </a:r>
          </a:p>
        </p:txBody>
      </p:sp>
      <p:sp>
        <p:nvSpPr>
          <p:cNvPr id="10" name="Content Placeholder 6">
            <a:extLst>
              <a:ext uri="{FF2B5EF4-FFF2-40B4-BE49-F238E27FC236}">
                <a16:creationId xmlns:a16="http://schemas.microsoft.com/office/drawing/2014/main" id="{ACB5B58B-45B7-5CEF-4887-B2242F9F6FBB}"/>
              </a:ext>
            </a:extLst>
          </p:cNvPr>
          <p:cNvSpPr txBox="1">
            <a:spLocks/>
          </p:cNvSpPr>
          <p:nvPr/>
        </p:nvSpPr>
        <p:spPr>
          <a:xfrm>
            <a:off x="4264270" y="1623783"/>
            <a:ext cx="4642338" cy="4627414"/>
          </a:xfrm>
          <a:prstGeom prst="rect">
            <a:avLst/>
          </a:prstGeom>
        </p:spPr>
        <p:txBody>
          <a:bodyP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0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1500" b="1" dirty="0">
                <a:solidFill>
                  <a:srgbClr val="374151"/>
                </a:solidFill>
                <a:latin typeface="Times New Roman" panose="02020603050405020304" pitchFamily="18" charset="0"/>
                <a:ea typeface="Times New Roman" panose="02020603050405020304" pitchFamily="18" charset="0"/>
                <a:cs typeface="Times New Roman" panose="02020603050405020304" pitchFamily="18" charset="0"/>
              </a:rPr>
              <a:t>Dual Trap Regions</a:t>
            </a:r>
            <a:r>
              <a:rPr lang="en-US" sz="1500" dirty="0">
                <a:solidFill>
                  <a:srgbClr val="374151"/>
                </a:solidFill>
                <a:latin typeface="Times New Roman" panose="02020603050405020304" pitchFamily="18" charset="0"/>
                <a:ea typeface="Times New Roman" panose="02020603050405020304" pitchFamily="18" charset="0"/>
                <a:cs typeface="Times New Roman" panose="02020603050405020304" pitchFamily="18" charset="0"/>
              </a:rPr>
              <a:t>: EEBIS introduced a pioneering design, making it the world's first ion source with two trapping regions. This innovative configuration enhances ionization and trapping processes, demonstrating the potential for significant advancements in ion source technology.</a:t>
            </a:r>
            <a:endParaRPr lang="en-US" sz="15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1500" b="1" dirty="0">
                <a:solidFill>
                  <a:srgbClr val="374151"/>
                </a:solidFill>
                <a:latin typeface="Times New Roman" panose="02020603050405020304" pitchFamily="18" charset="0"/>
                <a:ea typeface="Times New Roman" panose="02020603050405020304" pitchFamily="18" charset="0"/>
                <a:cs typeface="Times New Roman" panose="02020603050405020304" pitchFamily="18" charset="0"/>
              </a:rPr>
              <a:t> Efficient Gas Delivery</a:t>
            </a:r>
            <a:r>
              <a:rPr lang="en-US" sz="1500" dirty="0">
                <a:solidFill>
                  <a:srgbClr val="374151"/>
                </a:solidFill>
                <a:latin typeface="Times New Roman" panose="02020603050405020304" pitchFamily="18" charset="0"/>
                <a:ea typeface="Times New Roman" panose="02020603050405020304" pitchFamily="18" charset="0"/>
                <a:cs typeface="Times New Roman" panose="02020603050405020304" pitchFamily="18" charset="0"/>
              </a:rPr>
              <a:t>: The integration of a pulse valve enables precise and efficient gas supply directly into the trapping regions. This optimization improves overall functionality, contributing to the successful operation of EEBIS. </a:t>
            </a:r>
          </a:p>
          <a:p>
            <a:r>
              <a:rPr lang="en-US" sz="1500" b="1" dirty="0">
                <a:latin typeface="Times New Roman" panose="02020603050405020304" pitchFamily="18" charset="0"/>
                <a:cs typeface="Times New Roman" panose="02020603050405020304" pitchFamily="18" charset="0"/>
              </a:rPr>
              <a:t>External drift tube</a:t>
            </a:r>
            <a:r>
              <a:rPr lang="en-US" sz="1500" dirty="0">
                <a:latin typeface="Times New Roman" panose="02020603050405020304" pitchFamily="18" charset="0"/>
                <a:cs typeface="Times New Roman" panose="02020603050405020304" pitchFamily="18" charset="0"/>
              </a:rPr>
              <a:t> construction with differential pumping stages and custom pump out manifold to provide space for gas reservoir  high field polarization cell</a:t>
            </a:r>
          </a:p>
          <a:p>
            <a:r>
              <a:rPr lang="en-US" sz="1500" b="1" dirty="0">
                <a:latin typeface="Times New Roman" panose="02020603050405020304" pitchFamily="18" charset="0"/>
                <a:cs typeface="Times New Roman" panose="02020603050405020304" pitchFamily="18" charset="0"/>
              </a:rPr>
              <a:t>An innovative pulsed valve:  </a:t>
            </a:r>
            <a:r>
              <a:rPr lang="en-US" sz="1500" dirty="0">
                <a:latin typeface="Times New Roman" panose="02020603050405020304" pitchFamily="18" charset="0"/>
                <a:cs typeface="Times New Roman" panose="02020603050405020304" pitchFamily="18" charset="0"/>
              </a:rPr>
              <a:t>Valve operating on the Lorentz force mounted  to the gas ionization cell drift tube via a compact insulator</a:t>
            </a:r>
          </a:p>
          <a:p>
            <a:r>
              <a:rPr lang="en-US" sz="1500" b="1" dirty="0">
                <a:latin typeface="Times New Roman" panose="02020603050405020304" pitchFamily="18" charset="0"/>
                <a:cs typeface="Times New Roman" panose="02020603050405020304" pitchFamily="18" charset="0"/>
              </a:rPr>
              <a:t>Polarized He-3</a:t>
            </a:r>
            <a:r>
              <a:rPr lang="en-US" sz="1500" dirty="0">
                <a:latin typeface="Times New Roman" panose="02020603050405020304" pitchFamily="18" charset="0"/>
                <a:cs typeface="Times New Roman" panose="02020603050405020304" pitchFamily="18" charset="0"/>
              </a:rPr>
              <a:t>: High field 3He polarization cell and purification system (tested in a separate solenoid)</a:t>
            </a:r>
            <a:endParaRPr lang="en-US" sz="1500" dirty="0">
              <a:latin typeface="Times New Roman" panose="02020603050405020304" pitchFamily="18" charset="0"/>
              <a:ea typeface="Times New Roman" panose="02020603050405020304" pitchFamily="18" charset="0"/>
              <a:cs typeface="Times New Roman" panose="02020603050405020304" pitchFamily="18" charset="0"/>
            </a:endParaRPr>
          </a:p>
          <a:p>
            <a:pPr marL="385763" lvl="2" indent="0"/>
            <a:endParaRPr lang="en-US" dirty="0"/>
          </a:p>
        </p:txBody>
      </p:sp>
      <p:sp>
        <p:nvSpPr>
          <p:cNvPr id="11" name="TextBox 10">
            <a:extLst>
              <a:ext uri="{FF2B5EF4-FFF2-40B4-BE49-F238E27FC236}">
                <a16:creationId xmlns:a16="http://schemas.microsoft.com/office/drawing/2014/main" id="{E5D3BC24-ADAA-794C-5193-A51CEDA83C1E}"/>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pic>
        <p:nvPicPr>
          <p:cNvPr id="12" name="Content Placeholder 3">
            <a:extLst>
              <a:ext uri="{FF2B5EF4-FFF2-40B4-BE49-F238E27FC236}">
                <a16:creationId xmlns:a16="http://schemas.microsoft.com/office/drawing/2014/main" id="{21CA88A4-C6D2-39E7-0E39-A6F45C73B0AE}"/>
              </a:ext>
            </a:extLst>
          </p:cNvPr>
          <p:cNvPicPr>
            <a:picLocks noChangeAspect="1"/>
          </p:cNvPicPr>
          <p:nvPr/>
        </p:nvPicPr>
        <p:blipFill>
          <a:blip r:embed="rId3"/>
          <a:stretch>
            <a:fillRect/>
          </a:stretch>
        </p:blipFill>
        <p:spPr>
          <a:xfrm>
            <a:off x="451304" y="4801351"/>
            <a:ext cx="3583618" cy="1511526"/>
          </a:xfrm>
          <a:prstGeom prst="rect">
            <a:avLst/>
          </a:prstGeom>
        </p:spPr>
      </p:pic>
    </p:spTree>
    <p:extLst>
      <p:ext uri="{BB962C8B-B14F-4D97-AF65-F5344CB8AC3E}">
        <p14:creationId xmlns:p14="http://schemas.microsoft.com/office/powerpoint/2010/main" val="3479032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E59F17-07F8-2785-F877-B96A848C30CA}"/>
              </a:ext>
            </a:extLst>
          </p:cNvPr>
          <p:cNvSpPr>
            <a:spLocks noGrp="1"/>
          </p:cNvSpPr>
          <p:nvPr>
            <p:ph type="title"/>
          </p:nvPr>
        </p:nvSpPr>
        <p:spPr/>
        <p:txBody>
          <a:bodyPr/>
          <a:lstStyle/>
          <a:p>
            <a:r>
              <a:rPr lang="en-US" dirty="0">
                <a:solidFill>
                  <a:srgbClr val="C00000"/>
                </a:solidFill>
              </a:rPr>
              <a:t>Timeline of EBIS </a:t>
            </a:r>
          </a:p>
        </p:txBody>
      </p:sp>
      <p:sp>
        <p:nvSpPr>
          <p:cNvPr id="3" name="Slide Number Placeholder 2">
            <a:extLst>
              <a:ext uri="{FF2B5EF4-FFF2-40B4-BE49-F238E27FC236}">
                <a16:creationId xmlns:a16="http://schemas.microsoft.com/office/drawing/2014/main" id="{AD22F318-F66F-330D-D1A9-9304875B968B}"/>
              </a:ext>
            </a:extLst>
          </p:cNvPr>
          <p:cNvSpPr>
            <a:spLocks noGrp="1"/>
          </p:cNvSpPr>
          <p:nvPr>
            <p:ph type="sldNum" sz="quarter" idx="4"/>
          </p:nvPr>
        </p:nvSpPr>
        <p:spPr/>
        <p:txBody>
          <a:bodyPr/>
          <a:lstStyle/>
          <a:p>
            <a:fld id="{933A556B-7C63-244D-9B7C-B0EA8042B330}" type="slidenum">
              <a:rPr lang="en-US" smtClean="0"/>
              <a:pPr/>
              <a:t>19</a:t>
            </a:fld>
            <a:endParaRPr lang="en-US" sz="750" dirty="0"/>
          </a:p>
        </p:txBody>
      </p:sp>
      <p:sp>
        <p:nvSpPr>
          <p:cNvPr id="5" name="TextBox 4">
            <a:extLst>
              <a:ext uri="{FF2B5EF4-FFF2-40B4-BE49-F238E27FC236}">
                <a16:creationId xmlns:a16="http://schemas.microsoft.com/office/drawing/2014/main" id="{CACA03DD-595F-DD87-5843-F3E3DD742731}"/>
              </a:ext>
            </a:extLst>
          </p:cNvPr>
          <p:cNvSpPr txBox="1"/>
          <p:nvPr/>
        </p:nvSpPr>
        <p:spPr>
          <a:xfrm>
            <a:off x="523357" y="2036388"/>
            <a:ext cx="8286750" cy="3046988"/>
          </a:xfrm>
          <a:prstGeom prst="rect">
            <a:avLst/>
          </a:prstGeom>
          <a:noFill/>
        </p:spPr>
        <p:txBody>
          <a:bodyPr wrap="square">
            <a:spAutoFit/>
          </a:bodyPr>
          <a:lstStyle/>
          <a:p>
            <a:pPr>
              <a:buFont typeface="Arial" panose="020B0604020202020204" pitchFamily="34" charset="0"/>
              <a:buChar char="•"/>
            </a:pPr>
            <a:r>
              <a:rPr lang="en-US" sz="2400" dirty="0"/>
              <a:t>29 Jun 2010 — First EBIS beam transported to Booster</a:t>
            </a:r>
          </a:p>
          <a:p>
            <a:pPr>
              <a:buFont typeface="Arial" panose="020B0604020202020204" pitchFamily="34" charset="0"/>
              <a:buChar char="•"/>
            </a:pPr>
            <a:r>
              <a:rPr lang="en-US" sz="2400" dirty="0"/>
              <a:t>2 Jul 2010 — First EBIS beam circulating in Booster</a:t>
            </a:r>
          </a:p>
          <a:p>
            <a:pPr>
              <a:buFont typeface="Arial" panose="020B0604020202020204" pitchFamily="34" charset="0"/>
              <a:buChar char="•"/>
            </a:pPr>
            <a:r>
              <a:rPr lang="en-US" sz="2400" dirty="0"/>
              <a:t>2011 — First EBIS Au and U beams commissioned through AGS and RHIC</a:t>
            </a:r>
          </a:p>
          <a:p>
            <a:pPr>
              <a:buFont typeface="Arial" panose="020B0604020202020204" pitchFamily="34" charset="0"/>
              <a:buChar char="•"/>
            </a:pPr>
            <a:r>
              <a:rPr lang="en-US" sz="2400" dirty="0"/>
              <a:t>2012 — First RHIC physics run using EBIS ions (U+U, </a:t>
            </a:r>
            <a:r>
              <a:rPr lang="en-US" sz="2400" dirty="0" err="1"/>
              <a:t>Cu+Au</a:t>
            </a:r>
            <a:r>
              <a:rPr lang="en-US" sz="2400" dirty="0"/>
              <a:t>)</a:t>
            </a:r>
          </a:p>
          <a:p>
            <a:pPr>
              <a:buFont typeface="Arial" panose="020B0604020202020204" pitchFamily="34" charset="0"/>
              <a:buChar char="•"/>
            </a:pPr>
            <a:r>
              <a:rPr lang="en-US" sz="2400" dirty="0"/>
              <a:t>2023 --- EBIS upgrade with two solenoid</a:t>
            </a:r>
          </a:p>
          <a:p>
            <a:pPr>
              <a:buFont typeface="Arial" panose="020B0604020202020204" pitchFamily="34" charset="0"/>
              <a:buChar char="•"/>
            </a:pPr>
            <a:r>
              <a:rPr lang="en-US" sz="2400" dirty="0"/>
              <a:t>2026 --   He-3, gas cell installation and commissioning </a:t>
            </a:r>
          </a:p>
        </p:txBody>
      </p:sp>
      <p:sp>
        <p:nvSpPr>
          <p:cNvPr id="8" name="TextBox 7">
            <a:extLst>
              <a:ext uri="{FF2B5EF4-FFF2-40B4-BE49-F238E27FC236}">
                <a16:creationId xmlns:a16="http://schemas.microsoft.com/office/drawing/2014/main" id="{3C9D0D63-2E7F-DA33-B4A7-32DFABBDDB69}"/>
              </a:ext>
            </a:extLst>
          </p:cNvPr>
          <p:cNvSpPr txBox="1"/>
          <p:nvPr/>
        </p:nvSpPr>
        <p:spPr>
          <a:xfrm>
            <a:off x="1412407" y="5668184"/>
            <a:ext cx="5921236" cy="369332"/>
          </a:xfrm>
          <a:prstGeom prst="rect">
            <a:avLst/>
          </a:prstGeom>
          <a:noFill/>
        </p:spPr>
        <p:txBody>
          <a:bodyPr wrap="none" rtlCol="0">
            <a:spAutoFit/>
          </a:bodyPr>
          <a:lstStyle/>
          <a:p>
            <a:r>
              <a:rPr lang="en-US" b="1" dirty="0">
                <a:solidFill>
                  <a:srgbClr val="7030A0"/>
                </a:solidFill>
              </a:rPr>
              <a:t>Highest Au intensity 2e-9 per bunch in RHIC in 2016 </a:t>
            </a:r>
          </a:p>
        </p:txBody>
      </p:sp>
      <p:sp>
        <p:nvSpPr>
          <p:cNvPr id="9" name="TextBox 8">
            <a:extLst>
              <a:ext uri="{FF2B5EF4-FFF2-40B4-BE49-F238E27FC236}">
                <a16:creationId xmlns:a16="http://schemas.microsoft.com/office/drawing/2014/main" id="{C6269E91-1E33-791F-B472-E7DA6122F461}"/>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1865627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428625" y="104451"/>
            <a:ext cx="8286750" cy="1325563"/>
          </a:xfrm>
        </p:spPr>
        <p:txBody>
          <a:bodyPr/>
          <a:lstStyle/>
          <a:p>
            <a:r>
              <a:rPr lang="en-US" sz="3075" dirty="0">
                <a:solidFill>
                  <a:srgbClr val="FF0000"/>
                </a:solidFill>
              </a:rPr>
              <a:t>Acknowledgements</a:t>
            </a:r>
          </a:p>
        </p:txBody>
      </p:sp>
      <p:sp>
        <p:nvSpPr>
          <p:cNvPr id="280579" name="Rectangle 3"/>
          <p:cNvSpPr>
            <a:spLocks noChangeArrowheads="1"/>
          </p:cNvSpPr>
          <p:nvPr/>
        </p:nvSpPr>
        <p:spPr bwMode="auto">
          <a:xfrm>
            <a:off x="640877" y="1430014"/>
            <a:ext cx="7400926" cy="527221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US" sz="2100" b="1" dirty="0">
                <a:solidFill>
                  <a:schemeClr val="accent2"/>
                </a:solidFill>
              </a:rPr>
              <a:t>Contributors:</a:t>
            </a:r>
          </a:p>
          <a:p>
            <a:pPr>
              <a:spcBef>
                <a:spcPct val="20000"/>
              </a:spcBef>
            </a:pPr>
            <a:r>
              <a:rPr lang="en-US" sz="2100" dirty="0">
                <a:solidFill>
                  <a:srgbClr val="000066"/>
                </a:solidFill>
              </a:rPr>
              <a:t> </a:t>
            </a:r>
            <a:r>
              <a:rPr lang="en-US" sz="2100" dirty="0">
                <a:solidFill>
                  <a:srgbClr val="0070C0"/>
                </a:solidFill>
              </a:rPr>
              <a:t>J. Alessi</a:t>
            </a:r>
            <a:r>
              <a:rPr lang="en-US" sz="2100" dirty="0">
                <a:solidFill>
                  <a:srgbClr val="000066"/>
                </a:solidFill>
              </a:rPr>
              <a:t>, </a:t>
            </a:r>
            <a:r>
              <a:rPr lang="en-US" sz="2100" dirty="0"/>
              <a:t>G. Atoian, E. Beebe, </a:t>
            </a:r>
            <a:r>
              <a:rPr lang="en-US" sz="2100" dirty="0">
                <a:solidFill>
                  <a:srgbClr val="0070C0"/>
                </a:solidFill>
              </a:rPr>
              <a:t>C. Carlson</a:t>
            </a:r>
            <a:r>
              <a:rPr lang="en-US" sz="2100" dirty="0"/>
              <a:t>, B. Coe, A. Cannavo</a:t>
            </a:r>
            <a:r>
              <a:rPr lang="en-US" sz="2100" dirty="0">
                <a:solidFill>
                  <a:srgbClr val="C00000"/>
                </a:solidFill>
              </a:rPr>
              <a:t> </a:t>
            </a:r>
            <a:r>
              <a:rPr lang="en-US" sz="2100" dirty="0"/>
              <a:t>, </a:t>
            </a:r>
            <a:r>
              <a:rPr lang="en-US" sz="2100" dirty="0">
                <a:solidFill>
                  <a:srgbClr val="C00000"/>
                </a:solidFill>
              </a:rPr>
              <a:t>C. </a:t>
            </a:r>
            <a:r>
              <a:rPr lang="en-US" sz="2100" dirty="0" err="1">
                <a:solidFill>
                  <a:srgbClr val="C00000"/>
                </a:solidFill>
              </a:rPr>
              <a:t>Ianzano</a:t>
            </a:r>
            <a:r>
              <a:rPr lang="en-US" sz="2100" dirty="0"/>
              <a:t>, S. Ikeda</a:t>
            </a:r>
            <a:r>
              <a:rPr lang="en-US" sz="2100" dirty="0">
                <a:solidFill>
                  <a:srgbClr val="000066"/>
                </a:solidFill>
              </a:rPr>
              <a:t>, </a:t>
            </a:r>
            <a:r>
              <a:rPr lang="en-US" sz="2100" dirty="0">
                <a:solidFill>
                  <a:srgbClr val="0070C0"/>
                </a:solidFill>
              </a:rPr>
              <a:t>A</a:t>
            </a:r>
            <a:r>
              <a:rPr lang="en-US" sz="2100" dirty="0">
                <a:solidFill>
                  <a:srgbClr val="000066"/>
                </a:solidFill>
              </a:rPr>
              <a:t>. </a:t>
            </a:r>
            <a:r>
              <a:rPr lang="en-US" sz="2100" dirty="0">
                <a:solidFill>
                  <a:srgbClr val="0070C0"/>
                </a:solidFill>
              </a:rPr>
              <a:t>Kponou</a:t>
            </a:r>
            <a:r>
              <a:rPr lang="en-US" sz="2100" dirty="0">
                <a:solidFill>
                  <a:srgbClr val="000066"/>
                </a:solidFill>
              </a:rPr>
              <a:t>, </a:t>
            </a:r>
            <a:r>
              <a:rPr lang="en-US" sz="2100" dirty="0"/>
              <a:t>T. Kanesue, S. Kondrashev, T. Kubley, T. Lehn, V. Lodestro, G. London</a:t>
            </a:r>
            <a:r>
              <a:rPr lang="en-US" sz="2100" dirty="0">
                <a:solidFill>
                  <a:srgbClr val="000066"/>
                </a:solidFill>
              </a:rPr>
              <a:t>, </a:t>
            </a:r>
            <a:r>
              <a:rPr lang="en-US" sz="2100" dirty="0">
                <a:solidFill>
                  <a:srgbClr val="C00000"/>
                </a:solidFill>
              </a:rPr>
              <a:t>M J. Maxwell (JLAB), R. Milner (MIT)</a:t>
            </a:r>
            <a:r>
              <a:rPr lang="en-US" sz="2100" dirty="0">
                <a:solidFill>
                  <a:srgbClr val="000066"/>
                </a:solidFill>
              </a:rPr>
              <a:t>, </a:t>
            </a:r>
            <a:r>
              <a:rPr lang="en-US" sz="2100" dirty="0">
                <a:solidFill>
                  <a:srgbClr val="0070C0"/>
                </a:solidFill>
              </a:rPr>
              <a:t>S. </a:t>
            </a:r>
            <a:r>
              <a:rPr lang="en-US" sz="2100" dirty="0" err="1">
                <a:solidFill>
                  <a:srgbClr val="0070C0"/>
                </a:solidFill>
              </a:rPr>
              <a:t>Pikin</a:t>
            </a:r>
            <a:r>
              <a:rPr lang="en-US" sz="2100" dirty="0">
                <a:solidFill>
                  <a:srgbClr val="000066"/>
                </a:solidFill>
              </a:rPr>
              <a:t>,  </a:t>
            </a:r>
            <a:r>
              <a:rPr lang="en-US" sz="2100" dirty="0"/>
              <a:t>A. Poblaguev, J. Ritter, R. Schoepfer, B. Snyder D. Steski, A. Sukhanov</a:t>
            </a:r>
            <a:r>
              <a:rPr lang="en-US" sz="2100" dirty="0">
                <a:solidFill>
                  <a:srgbClr val="C00000"/>
                </a:solidFill>
              </a:rPr>
              <a:t>,  </a:t>
            </a:r>
            <a:r>
              <a:rPr lang="en-US" sz="2100" dirty="0">
                <a:solidFill>
                  <a:srgbClr val="0070C0"/>
                </a:solidFill>
              </a:rPr>
              <a:t>P.</a:t>
            </a:r>
            <a:r>
              <a:rPr lang="en-US" sz="2100" dirty="0">
                <a:solidFill>
                  <a:srgbClr val="000066"/>
                </a:solidFill>
              </a:rPr>
              <a:t> </a:t>
            </a:r>
            <a:r>
              <a:rPr lang="en-US" sz="2100" dirty="0">
                <a:solidFill>
                  <a:srgbClr val="0070C0"/>
                </a:solidFill>
              </a:rPr>
              <a:t>Thieberger,</a:t>
            </a:r>
            <a:r>
              <a:rPr lang="en-US" sz="2100" dirty="0">
                <a:solidFill>
                  <a:srgbClr val="000066"/>
                </a:solidFill>
              </a:rPr>
              <a:t>  </a:t>
            </a:r>
            <a:r>
              <a:rPr lang="en-US" sz="2100" dirty="0"/>
              <a:t>S. Trabocchi, R. Vorbach, </a:t>
            </a:r>
            <a:r>
              <a:rPr lang="en-US" sz="2100" dirty="0">
                <a:solidFill>
                  <a:srgbClr val="C00000"/>
                </a:solidFill>
              </a:rPr>
              <a:t>N.B. Wuerfel (MIT). </a:t>
            </a:r>
            <a:r>
              <a:rPr lang="en-US" sz="2100" dirty="0">
                <a:solidFill>
                  <a:srgbClr val="0070C0"/>
                </a:solidFill>
              </a:rPr>
              <a:t>A. Zelenski</a:t>
            </a:r>
          </a:p>
          <a:p>
            <a:pPr>
              <a:spcBef>
                <a:spcPct val="20000"/>
              </a:spcBef>
            </a:pPr>
            <a:endParaRPr lang="en-US" sz="2100" dirty="0">
              <a:solidFill>
                <a:srgbClr val="000066"/>
              </a:solidFill>
            </a:endParaRPr>
          </a:p>
          <a:p>
            <a:pPr>
              <a:spcBef>
                <a:spcPct val="20000"/>
              </a:spcBef>
            </a:pPr>
            <a:r>
              <a:rPr lang="en-US" sz="2100" dirty="0">
                <a:solidFill>
                  <a:srgbClr val="000066"/>
                </a:solidFill>
              </a:rPr>
              <a:t> </a:t>
            </a:r>
            <a:r>
              <a:rPr lang="en-US" sz="2100" dirty="0">
                <a:solidFill>
                  <a:srgbClr val="C00000"/>
                </a:solidFill>
              </a:rPr>
              <a:t>Collaborators </a:t>
            </a:r>
          </a:p>
          <a:p>
            <a:pPr>
              <a:spcBef>
                <a:spcPct val="20000"/>
              </a:spcBef>
            </a:pPr>
            <a:r>
              <a:rPr lang="en-US" sz="2100" dirty="0">
                <a:solidFill>
                  <a:srgbClr val="000066"/>
                </a:solidFill>
              </a:rPr>
              <a:t>  </a:t>
            </a:r>
            <a:r>
              <a:rPr lang="en-US" sz="2100" dirty="0">
                <a:solidFill>
                  <a:srgbClr val="0070C0"/>
                </a:solidFill>
              </a:rPr>
              <a:t>Retired </a:t>
            </a:r>
          </a:p>
          <a:p>
            <a:pPr>
              <a:spcBef>
                <a:spcPct val="20000"/>
              </a:spcBef>
            </a:pPr>
            <a:endParaRPr lang="en-US" sz="2100" dirty="0">
              <a:solidFill>
                <a:srgbClr val="000066"/>
              </a:solidFill>
            </a:endParaRPr>
          </a:p>
          <a:p>
            <a:pPr>
              <a:spcBef>
                <a:spcPct val="20000"/>
              </a:spcBef>
            </a:pPr>
            <a:endParaRPr lang="en-US" sz="1350" dirty="0"/>
          </a:p>
          <a:p>
            <a:pPr>
              <a:spcBef>
                <a:spcPct val="20000"/>
              </a:spcBef>
            </a:pPr>
            <a:endParaRPr lang="en-US" sz="1350" dirty="0"/>
          </a:p>
          <a:p>
            <a:pPr>
              <a:spcBef>
                <a:spcPct val="20000"/>
              </a:spcBef>
            </a:pPr>
            <a:endParaRPr lang="en-US" sz="1350" dirty="0"/>
          </a:p>
          <a:p>
            <a:endParaRPr lang="en-US" sz="1500" dirty="0">
              <a:solidFill>
                <a:srgbClr val="FF3300"/>
              </a:solidFill>
            </a:endParaRPr>
          </a:p>
        </p:txBody>
      </p:sp>
      <p:sp>
        <p:nvSpPr>
          <p:cNvPr id="2" name="Slide Number Placeholder 1">
            <a:extLst>
              <a:ext uri="{FF2B5EF4-FFF2-40B4-BE49-F238E27FC236}">
                <a16:creationId xmlns:a16="http://schemas.microsoft.com/office/drawing/2014/main" id="{ECAC84F0-3575-4C46-9F1B-2689D2B4B9EA}"/>
              </a:ext>
            </a:extLst>
          </p:cNvPr>
          <p:cNvSpPr>
            <a:spLocks noGrp="1"/>
          </p:cNvSpPr>
          <p:nvPr>
            <p:ph type="sldNum" sz="quarter" idx="12"/>
          </p:nvPr>
        </p:nvSpPr>
        <p:spPr>
          <a:xfrm>
            <a:off x="4724400" y="6337102"/>
            <a:ext cx="2743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16D9922-87B3-6043-9531-5184EA303DC1}" type="slidenum">
              <a:rPr lang="en-US" smtClean="0"/>
              <a:pPr/>
              <a:t>2</a:t>
            </a:fld>
            <a:endParaRPr lang="en-US"/>
          </a:p>
        </p:txBody>
      </p:sp>
      <p:sp>
        <p:nvSpPr>
          <p:cNvPr id="3" name="TextBox 2">
            <a:extLst>
              <a:ext uri="{FF2B5EF4-FFF2-40B4-BE49-F238E27FC236}">
                <a16:creationId xmlns:a16="http://schemas.microsoft.com/office/drawing/2014/main" id="{CEE95F7E-66D8-9224-36ED-B11A44165D2C}"/>
              </a:ext>
            </a:extLst>
          </p:cNvPr>
          <p:cNvSpPr txBox="1"/>
          <p:nvPr/>
        </p:nvSpPr>
        <p:spPr>
          <a:xfrm>
            <a:off x="2578746" y="6376047"/>
            <a:ext cx="2177199" cy="246221"/>
          </a:xfrm>
          <a:prstGeom prst="rect">
            <a:avLst/>
          </a:prstGeom>
          <a:noFill/>
        </p:spPr>
        <p:txBody>
          <a:bodyPr wrap="none" rtlCol="0">
            <a:spAutoFit/>
          </a:bodyPr>
          <a:lstStyle/>
          <a:p>
            <a:r>
              <a:rPr lang="en-US" sz="1000"/>
              <a:t>D. Raparia, CAD Seminar 24/09/13</a:t>
            </a:r>
          </a:p>
        </p:txBody>
      </p:sp>
    </p:spTree>
    <p:extLst>
      <p:ext uri="{BB962C8B-B14F-4D97-AF65-F5344CB8AC3E}">
        <p14:creationId xmlns:p14="http://schemas.microsoft.com/office/powerpoint/2010/main" val="42763935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34C23-E3D2-0F3D-3A29-90E11085ECE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B1BB2B-07DF-E729-65A5-E3CE90ECD4B6}"/>
              </a:ext>
            </a:extLst>
          </p:cNvPr>
          <p:cNvSpPr>
            <a:spLocks noGrp="1"/>
          </p:cNvSpPr>
          <p:nvPr>
            <p:ph type="sldNum" sz="quarter" idx="4"/>
          </p:nvPr>
        </p:nvSpPr>
        <p:spPr/>
        <p:txBody>
          <a:bodyPr/>
          <a:lstStyle/>
          <a:p>
            <a:fld id="{933A556B-7C63-244D-9B7C-B0EA8042B330}" type="slidenum">
              <a:rPr lang="en-US" smtClean="0"/>
              <a:pPr/>
              <a:t>20</a:t>
            </a:fld>
            <a:endParaRPr lang="en-US" dirty="0">
              <a:solidFill>
                <a:schemeClr val="bg1"/>
              </a:solidFill>
            </a:endParaRPr>
          </a:p>
        </p:txBody>
      </p:sp>
      <p:sp>
        <p:nvSpPr>
          <p:cNvPr id="2" name="Title 1">
            <a:extLst>
              <a:ext uri="{FF2B5EF4-FFF2-40B4-BE49-F238E27FC236}">
                <a16:creationId xmlns:a16="http://schemas.microsoft.com/office/drawing/2014/main" id="{64E9DD41-3684-F6CA-24D4-9CAF7BC84C72}"/>
              </a:ext>
            </a:extLst>
          </p:cNvPr>
          <p:cNvSpPr>
            <a:spLocks noGrp="1"/>
          </p:cNvSpPr>
          <p:nvPr>
            <p:ph type="ctrTitle"/>
          </p:nvPr>
        </p:nvSpPr>
        <p:spPr/>
        <p:txBody>
          <a:bodyPr/>
          <a:lstStyle/>
          <a:p>
            <a:r>
              <a:rPr lang="en-US" dirty="0"/>
              <a:t>OPPIS</a:t>
            </a:r>
          </a:p>
        </p:txBody>
      </p:sp>
    </p:spTree>
    <p:extLst>
      <p:ext uri="{BB962C8B-B14F-4D97-AF65-F5344CB8AC3E}">
        <p14:creationId xmlns:p14="http://schemas.microsoft.com/office/powerpoint/2010/main" val="1237978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Line 1028">
            <a:extLst>
              <a:ext uri="{FF2B5EF4-FFF2-40B4-BE49-F238E27FC236}">
                <a16:creationId xmlns:a16="http://schemas.microsoft.com/office/drawing/2014/main" id="{1A140909-3C85-FC02-44C8-4FC1DC79A548}"/>
              </a:ext>
            </a:extLst>
          </p:cNvPr>
          <p:cNvSpPr>
            <a:spLocks noChangeShapeType="1"/>
          </p:cNvSpPr>
          <p:nvPr/>
        </p:nvSpPr>
        <p:spPr bwMode="auto">
          <a:xfrm>
            <a:off x="3683201" y="4946472"/>
            <a:ext cx="82154" cy="32147"/>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7" name="Freeform 1029">
            <a:extLst>
              <a:ext uri="{FF2B5EF4-FFF2-40B4-BE49-F238E27FC236}">
                <a16:creationId xmlns:a16="http://schemas.microsoft.com/office/drawing/2014/main" id="{6C81ECDA-BEFC-448C-6C30-4C7CC2521C31}"/>
              </a:ext>
            </a:extLst>
          </p:cNvPr>
          <p:cNvSpPr>
            <a:spLocks/>
          </p:cNvSpPr>
          <p:nvPr/>
        </p:nvSpPr>
        <p:spPr bwMode="auto">
          <a:xfrm>
            <a:off x="6314482" y="3659405"/>
            <a:ext cx="347663" cy="292894"/>
          </a:xfrm>
          <a:custGeom>
            <a:avLst/>
            <a:gdLst>
              <a:gd name="T0" fmla="*/ 0 w 292"/>
              <a:gd name="T1" fmla="*/ 2147483647 h 246"/>
              <a:gd name="T2" fmla="*/ 2147483647 w 292"/>
              <a:gd name="T3" fmla="*/ 2147483647 h 246"/>
              <a:gd name="T4" fmla="*/ 2147483647 w 292"/>
              <a:gd name="T5" fmla="*/ 2147483647 h 246"/>
              <a:gd name="T6" fmla="*/ 2147483647 w 292"/>
              <a:gd name="T7" fmla="*/ 2147483647 h 246"/>
              <a:gd name="T8" fmla="*/ 2147483647 w 292"/>
              <a:gd name="T9" fmla="*/ 2147483647 h 246"/>
              <a:gd name="T10" fmla="*/ 2147483647 w 292"/>
              <a:gd name="T11" fmla="*/ 0 h 246"/>
              <a:gd name="T12" fmla="*/ 0 60000 65536"/>
              <a:gd name="T13" fmla="*/ 0 60000 65536"/>
              <a:gd name="T14" fmla="*/ 0 60000 65536"/>
              <a:gd name="T15" fmla="*/ 0 60000 65536"/>
              <a:gd name="T16" fmla="*/ 0 60000 65536"/>
              <a:gd name="T17" fmla="*/ 0 60000 65536"/>
              <a:gd name="T18" fmla="*/ 0 w 292"/>
              <a:gd name="T19" fmla="*/ 0 h 246"/>
              <a:gd name="T20" fmla="*/ 292 w 292"/>
              <a:gd name="T21" fmla="*/ 246 h 246"/>
            </a:gdLst>
            <a:ahLst/>
            <a:cxnLst>
              <a:cxn ang="T12">
                <a:pos x="T0" y="T1"/>
              </a:cxn>
              <a:cxn ang="T13">
                <a:pos x="T2" y="T3"/>
              </a:cxn>
              <a:cxn ang="T14">
                <a:pos x="T4" y="T5"/>
              </a:cxn>
              <a:cxn ang="T15">
                <a:pos x="T6" y="T7"/>
              </a:cxn>
              <a:cxn ang="T16">
                <a:pos x="T8" y="T9"/>
              </a:cxn>
              <a:cxn ang="T17">
                <a:pos x="T10" y="T11"/>
              </a:cxn>
            </a:cxnLst>
            <a:rect l="T18" t="T19" r="T20" b="T21"/>
            <a:pathLst>
              <a:path w="292" h="246">
                <a:moveTo>
                  <a:pt x="0" y="246"/>
                </a:moveTo>
                <a:lnTo>
                  <a:pt x="64" y="214"/>
                </a:lnTo>
                <a:lnTo>
                  <a:pt x="66" y="172"/>
                </a:lnTo>
                <a:lnTo>
                  <a:pt x="232" y="106"/>
                </a:lnTo>
                <a:lnTo>
                  <a:pt x="232" y="61"/>
                </a:lnTo>
                <a:lnTo>
                  <a:pt x="292" y="0"/>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8" name="Oval 1030">
            <a:extLst>
              <a:ext uri="{FF2B5EF4-FFF2-40B4-BE49-F238E27FC236}">
                <a16:creationId xmlns:a16="http://schemas.microsoft.com/office/drawing/2014/main" id="{EECA9568-6FCE-F346-EF29-2EFF0A8B37CA}"/>
              </a:ext>
            </a:extLst>
          </p:cNvPr>
          <p:cNvSpPr>
            <a:spLocks noChangeArrowheads="1"/>
          </p:cNvSpPr>
          <p:nvPr/>
        </p:nvSpPr>
        <p:spPr bwMode="auto">
          <a:xfrm>
            <a:off x="2733083" y="2890259"/>
            <a:ext cx="4132660" cy="1190625"/>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9" name="Rectangle 1031">
            <a:extLst>
              <a:ext uri="{FF2B5EF4-FFF2-40B4-BE49-F238E27FC236}">
                <a16:creationId xmlns:a16="http://schemas.microsoft.com/office/drawing/2014/main" id="{1C68870C-C099-3E40-D1FD-3B8160C767A2}"/>
              </a:ext>
            </a:extLst>
          </p:cNvPr>
          <p:cNvSpPr>
            <a:spLocks noChangeArrowheads="1"/>
          </p:cNvSpPr>
          <p:nvPr/>
        </p:nvSpPr>
        <p:spPr bwMode="auto">
          <a:xfrm>
            <a:off x="4510687" y="2560458"/>
            <a:ext cx="829865" cy="20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0" name="Rectangle 1032">
            <a:extLst>
              <a:ext uri="{FF2B5EF4-FFF2-40B4-BE49-F238E27FC236}">
                <a16:creationId xmlns:a16="http://schemas.microsoft.com/office/drawing/2014/main" id="{E6A2F258-7333-4FF4-1BD7-7C6137C6F65B}"/>
              </a:ext>
            </a:extLst>
          </p:cNvPr>
          <p:cNvSpPr>
            <a:spLocks noChangeArrowheads="1"/>
          </p:cNvSpPr>
          <p:nvPr/>
        </p:nvSpPr>
        <p:spPr bwMode="auto">
          <a:xfrm>
            <a:off x="6212087" y="2822396"/>
            <a:ext cx="1372791" cy="360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1" name="Rectangle 1033">
            <a:extLst>
              <a:ext uri="{FF2B5EF4-FFF2-40B4-BE49-F238E27FC236}">
                <a16:creationId xmlns:a16="http://schemas.microsoft.com/office/drawing/2014/main" id="{62039142-9376-173A-71D7-2A86731BBD5F}"/>
              </a:ext>
            </a:extLst>
          </p:cNvPr>
          <p:cNvSpPr>
            <a:spLocks noChangeArrowheads="1"/>
          </p:cNvSpPr>
          <p:nvPr/>
        </p:nvSpPr>
        <p:spPr bwMode="auto">
          <a:xfrm>
            <a:off x="6515698" y="3822522"/>
            <a:ext cx="765572" cy="207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2" name="Rectangle 1034">
            <a:extLst>
              <a:ext uri="{FF2B5EF4-FFF2-40B4-BE49-F238E27FC236}">
                <a16:creationId xmlns:a16="http://schemas.microsoft.com/office/drawing/2014/main" id="{A0BADC48-65AC-E4F8-E66F-AEF7DB7B7753}"/>
              </a:ext>
            </a:extLst>
          </p:cNvPr>
          <p:cNvSpPr>
            <a:spLocks noChangeArrowheads="1"/>
          </p:cNvSpPr>
          <p:nvPr/>
        </p:nvSpPr>
        <p:spPr bwMode="auto">
          <a:xfrm>
            <a:off x="4833346" y="4133271"/>
            <a:ext cx="765572"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3" name="Rectangle 1035">
            <a:extLst>
              <a:ext uri="{FF2B5EF4-FFF2-40B4-BE49-F238E27FC236}">
                <a16:creationId xmlns:a16="http://schemas.microsoft.com/office/drawing/2014/main" id="{69F719D0-623F-4CAA-F961-DF61A2701674}"/>
              </a:ext>
            </a:extLst>
          </p:cNvPr>
          <p:cNvSpPr>
            <a:spLocks noChangeArrowheads="1"/>
          </p:cNvSpPr>
          <p:nvPr/>
        </p:nvSpPr>
        <p:spPr bwMode="auto">
          <a:xfrm>
            <a:off x="2579491" y="3996349"/>
            <a:ext cx="779859" cy="36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4" name="Rectangle 1037">
            <a:extLst>
              <a:ext uri="{FF2B5EF4-FFF2-40B4-BE49-F238E27FC236}">
                <a16:creationId xmlns:a16="http://schemas.microsoft.com/office/drawing/2014/main" id="{F6F31C56-56B6-AD3A-55D3-FA9A96079074}"/>
              </a:ext>
            </a:extLst>
          </p:cNvPr>
          <p:cNvSpPr>
            <a:spLocks noChangeArrowheads="1"/>
          </p:cNvSpPr>
          <p:nvPr/>
        </p:nvSpPr>
        <p:spPr bwMode="auto">
          <a:xfrm>
            <a:off x="4516139" y="3769180"/>
            <a:ext cx="523186" cy="1846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STAR</a:t>
            </a:r>
          </a:p>
        </p:txBody>
      </p:sp>
      <p:sp>
        <p:nvSpPr>
          <p:cNvPr id="15" name="Rectangle 1038">
            <a:extLst>
              <a:ext uri="{FF2B5EF4-FFF2-40B4-BE49-F238E27FC236}">
                <a16:creationId xmlns:a16="http://schemas.microsoft.com/office/drawing/2014/main" id="{A6127407-0AC4-7168-0BAC-FB98541AB1DE}"/>
              </a:ext>
            </a:extLst>
          </p:cNvPr>
          <p:cNvSpPr>
            <a:spLocks noChangeArrowheads="1"/>
          </p:cNvSpPr>
          <p:nvPr/>
        </p:nvSpPr>
        <p:spPr bwMode="auto">
          <a:xfrm>
            <a:off x="3030993" y="3541335"/>
            <a:ext cx="652208" cy="1846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PHENIX</a:t>
            </a:r>
          </a:p>
        </p:txBody>
      </p:sp>
      <p:sp>
        <p:nvSpPr>
          <p:cNvPr id="16" name="Rectangle 1039">
            <a:extLst>
              <a:ext uri="{FF2B5EF4-FFF2-40B4-BE49-F238E27FC236}">
                <a16:creationId xmlns:a16="http://schemas.microsoft.com/office/drawing/2014/main" id="{C8D90885-263F-7EC6-FC58-79A26F2BFBAF}"/>
              </a:ext>
            </a:extLst>
          </p:cNvPr>
          <p:cNvSpPr>
            <a:spLocks noChangeArrowheads="1"/>
          </p:cNvSpPr>
          <p:nvPr/>
        </p:nvSpPr>
        <p:spPr bwMode="auto">
          <a:xfrm>
            <a:off x="4414243" y="3265309"/>
            <a:ext cx="677466" cy="326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7" name="Rectangle 1040">
            <a:extLst>
              <a:ext uri="{FF2B5EF4-FFF2-40B4-BE49-F238E27FC236}">
                <a16:creationId xmlns:a16="http://schemas.microsoft.com/office/drawing/2014/main" id="{ABCD9DCE-988B-6CDF-AFF4-43D6BE867D96}"/>
              </a:ext>
            </a:extLst>
          </p:cNvPr>
          <p:cNvSpPr>
            <a:spLocks noChangeArrowheads="1"/>
          </p:cNvSpPr>
          <p:nvPr/>
        </p:nvSpPr>
        <p:spPr bwMode="auto">
          <a:xfrm>
            <a:off x="4264227" y="4872651"/>
            <a:ext cx="398860" cy="22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8" name="Rectangle 1041">
            <a:extLst>
              <a:ext uri="{FF2B5EF4-FFF2-40B4-BE49-F238E27FC236}">
                <a16:creationId xmlns:a16="http://schemas.microsoft.com/office/drawing/2014/main" id="{E2BDB918-D51F-C904-3FA6-47FC52399910}"/>
              </a:ext>
            </a:extLst>
          </p:cNvPr>
          <p:cNvSpPr>
            <a:spLocks noChangeArrowheads="1"/>
          </p:cNvSpPr>
          <p:nvPr/>
        </p:nvSpPr>
        <p:spPr bwMode="auto">
          <a:xfrm>
            <a:off x="4081979" y="4926501"/>
            <a:ext cx="920353" cy="184666"/>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AGS 24 GeV</a:t>
            </a:r>
          </a:p>
        </p:txBody>
      </p:sp>
      <p:sp>
        <p:nvSpPr>
          <p:cNvPr id="19" name="Rectangle 1042">
            <a:extLst>
              <a:ext uri="{FF2B5EF4-FFF2-40B4-BE49-F238E27FC236}">
                <a16:creationId xmlns:a16="http://schemas.microsoft.com/office/drawing/2014/main" id="{2046164B-8372-8F0E-32D9-48D546DDE634}"/>
              </a:ext>
            </a:extLst>
          </p:cNvPr>
          <p:cNvSpPr>
            <a:spLocks noChangeArrowheads="1"/>
          </p:cNvSpPr>
          <p:nvPr/>
        </p:nvSpPr>
        <p:spPr bwMode="auto">
          <a:xfrm>
            <a:off x="2799757" y="4794068"/>
            <a:ext cx="471488"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0" name="Rectangle 1043">
            <a:extLst>
              <a:ext uri="{FF2B5EF4-FFF2-40B4-BE49-F238E27FC236}">
                <a16:creationId xmlns:a16="http://schemas.microsoft.com/office/drawing/2014/main" id="{50D1EA7A-B588-E9CA-1928-DA034C68E742}"/>
              </a:ext>
            </a:extLst>
          </p:cNvPr>
          <p:cNvSpPr>
            <a:spLocks noChangeArrowheads="1"/>
          </p:cNvSpPr>
          <p:nvPr/>
        </p:nvSpPr>
        <p:spPr bwMode="auto">
          <a:xfrm>
            <a:off x="2841114" y="4907332"/>
            <a:ext cx="556225" cy="18466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LINAC</a:t>
            </a:r>
          </a:p>
        </p:txBody>
      </p:sp>
      <p:sp>
        <p:nvSpPr>
          <p:cNvPr id="21" name="Rectangle 1044">
            <a:extLst>
              <a:ext uri="{FF2B5EF4-FFF2-40B4-BE49-F238E27FC236}">
                <a16:creationId xmlns:a16="http://schemas.microsoft.com/office/drawing/2014/main" id="{3C6239AD-8CE6-B4B9-812E-8B5C17AA70E7}"/>
              </a:ext>
            </a:extLst>
          </p:cNvPr>
          <p:cNvSpPr>
            <a:spLocks noChangeArrowheads="1"/>
          </p:cNvSpPr>
          <p:nvPr/>
        </p:nvSpPr>
        <p:spPr bwMode="auto">
          <a:xfrm>
            <a:off x="3166812" y="4526055"/>
            <a:ext cx="1352623" cy="184666"/>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BOOSTER 2.5 GeV</a:t>
            </a:r>
          </a:p>
        </p:txBody>
      </p:sp>
      <p:sp>
        <p:nvSpPr>
          <p:cNvPr id="22" name="Rectangle 1045">
            <a:extLst>
              <a:ext uri="{FF2B5EF4-FFF2-40B4-BE49-F238E27FC236}">
                <a16:creationId xmlns:a16="http://schemas.microsoft.com/office/drawing/2014/main" id="{14BC5A84-C4BF-44F3-8C5E-7CFD96415190}"/>
              </a:ext>
            </a:extLst>
          </p:cNvPr>
          <p:cNvSpPr>
            <a:spLocks noChangeArrowheads="1"/>
          </p:cNvSpPr>
          <p:nvPr/>
        </p:nvSpPr>
        <p:spPr bwMode="auto">
          <a:xfrm>
            <a:off x="3271246" y="4378540"/>
            <a:ext cx="746522"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3" name="Oval 1046">
            <a:extLst>
              <a:ext uri="{FF2B5EF4-FFF2-40B4-BE49-F238E27FC236}">
                <a16:creationId xmlns:a16="http://schemas.microsoft.com/office/drawing/2014/main" id="{690E4FD8-528A-B048-420D-35E588DBABC6}"/>
              </a:ext>
            </a:extLst>
          </p:cNvPr>
          <p:cNvSpPr>
            <a:spLocks noChangeArrowheads="1"/>
          </p:cNvSpPr>
          <p:nvPr/>
        </p:nvSpPr>
        <p:spPr bwMode="auto">
          <a:xfrm>
            <a:off x="3908232" y="4769069"/>
            <a:ext cx="1244203" cy="558403"/>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24" name="Arc 1047">
            <a:extLst>
              <a:ext uri="{FF2B5EF4-FFF2-40B4-BE49-F238E27FC236}">
                <a16:creationId xmlns:a16="http://schemas.microsoft.com/office/drawing/2014/main" id="{54C7D028-271C-05FB-1C39-51F3EE3D938B}"/>
              </a:ext>
            </a:extLst>
          </p:cNvPr>
          <p:cNvSpPr>
            <a:spLocks/>
          </p:cNvSpPr>
          <p:nvPr/>
        </p:nvSpPr>
        <p:spPr bwMode="auto">
          <a:xfrm flipH="1">
            <a:off x="3418885" y="2945027"/>
            <a:ext cx="1422797" cy="533400"/>
          </a:xfrm>
          <a:custGeom>
            <a:avLst/>
            <a:gdLst>
              <a:gd name="T0" fmla="*/ 2147483647 w 15493"/>
              <a:gd name="T1" fmla="*/ 0 h 21120"/>
              <a:gd name="T2" fmla="*/ 2147483647 w 15493"/>
              <a:gd name="T3" fmla="*/ 2147483647 h 21120"/>
              <a:gd name="T4" fmla="*/ 0 w 15493"/>
              <a:gd name="T5" fmla="*/ 2147483647 h 21120"/>
              <a:gd name="T6" fmla="*/ 0 60000 65536"/>
              <a:gd name="T7" fmla="*/ 0 60000 65536"/>
              <a:gd name="T8" fmla="*/ 0 60000 65536"/>
              <a:gd name="T9" fmla="*/ 0 w 15493"/>
              <a:gd name="T10" fmla="*/ 0 h 21120"/>
              <a:gd name="T11" fmla="*/ 15493 w 15493"/>
              <a:gd name="T12" fmla="*/ 21120 h 21120"/>
            </a:gdLst>
            <a:ahLst/>
            <a:cxnLst>
              <a:cxn ang="T6">
                <a:pos x="T0" y="T1"/>
              </a:cxn>
              <a:cxn ang="T7">
                <a:pos x="T2" y="T3"/>
              </a:cxn>
              <a:cxn ang="T8">
                <a:pos x="T4" y="T5"/>
              </a:cxn>
            </a:cxnLst>
            <a:rect l="T9" t="T10" r="T11" b="T12"/>
            <a:pathLst>
              <a:path w="15493" h="21120" fill="none" extrusionOk="0">
                <a:moveTo>
                  <a:pt x="4529" y="0"/>
                </a:moveTo>
                <a:cubicBezTo>
                  <a:pt x="8703" y="895"/>
                  <a:pt x="12518" y="3007"/>
                  <a:pt x="15492" y="6069"/>
                </a:cubicBezTo>
              </a:path>
              <a:path w="15493" h="21120" stroke="0" extrusionOk="0">
                <a:moveTo>
                  <a:pt x="4529" y="0"/>
                </a:moveTo>
                <a:cubicBezTo>
                  <a:pt x="8703" y="895"/>
                  <a:pt x="12518" y="3007"/>
                  <a:pt x="15492" y="6069"/>
                </a:cubicBezTo>
                <a:lnTo>
                  <a:pt x="0" y="21120"/>
                </a:lnTo>
                <a:lnTo>
                  <a:pt x="4529" y="0"/>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25" name="Arc 1048">
            <a:extLst>
              <a:ext uri="{FF2B5EF4-FFF2-40B4-BE49-F238E27FC236}">
                <a16:creationId xmlns:a16="http://schemas.microsoft.com/office/drawing/2014/main" id="{DD60B3DE-FBEB-8DDD-D48C-F0C0B17DB54A}"/>
              </a:ext>
            </a:extLst>
          </p:cNvPr>
          <p:cNvSpPr>
            <a:spLocks/>
          </p:cNvSpPr>
          <p:nvPr/>
        </p:nvSpPr>
        <p:spPr bwMode="auto">
          <a:xfrm flipH="1">
            <a:off x="2811665" y="3260547"/>
            <a:ext cx="1984772" cy="408385"/>
          </a:xfrm>
          <a:custGeom>
            <a:avLst/>
            <a:gdLst>
              <a:gd name="T0" fmla="*/ 2147483647 w 21600"/>
              <a:gd name="T1" fmla="*/ 0 h 16156"/>
              <a:gd name="T2" fmla="*/ 2147483647 w 21600"/>
              <a:gd name="T3" fmla="*/ 2147483647 h 16156"/>
              <a:gd name="T4" fmla="*/ 0 w 21600"/>
              <a:gd name="T5" fmla="*/ 2147483647 h 16156"/>
              <a:gd name="T6" fmla="*/ 0 60000 65536"/>
              <a:gd name="T7" fmla="*/ 0 60000 65536"/>
              <a:gd name="T8" fmla="*/ 0 60000 65536"/>
              <a:gd name="T9" fmla="*/ 0 w 21600"/>
              <a:gd name="T10" fmla="*/ 0 h 16156"/>
              <a:gd name="T11" fmla="*/ 21600 w 21600"/>
              <a:gd name="T12" fmla="*/ 16156 h 16156"/>
            </a:gdLst>
            <a:ahLst/>
            <a:cxnLst>
              <a:cxn ang="T6">
                <a:pos x="T0" y="T1"/>
              </a:cxn>
              <a:cxn ang="T7">
                <a:pos x="T2" y="T3"/>
              </a:cxn>
              <a:cxn ang="T8">
                <a:pos x="T4" y="T5"/>
              </a:cxn>
            </a:cxnLst>
            <a:rect l="T9" t="T10" r="T11" b="T12"/>
            <a:pathLst>
              <a:path w="21600" h="16156" fill="none" extrusionOk="0">
                <a:moveTo>
                  <a:pt x="19847" y="0"/>
                </a:moveTo>
                <a:cubicBezTo>
                  <a:pt x="21003" y="2692"/>
                  <a:pt x="21600" y="5591"/>
                  <a:pt x="21600" y="8522"/>
                </a:cubicBezTo>
                <a:cubicBezTo>
                  <a:pt x="21600" y="11129"/>
                  <a:pt x="21127" y="13716"/>
                  <a:pt x="20205" y="16155"/>
                </a:cubicBezTo>
              </a:path>
              <a:path w="21600" h="16156" stroke="0" extrusionOk="0">
                <a:moveTo>
                  <a:pt x="19847" y="0"/>
                </a:moveTo>
                <a:cubicBezTo>
                  <a:pt x="21003" y="2692"/>
                  <a:pt x="21600" y="5591"/>
                  <a:pt x="21600" y="8522"/>
                </a:cubicBezTo>
                <a:cubicBezTo>
                  <a:pt x="21600" y="11129"/>
                  <a:pt x="21127" y="13716"/>
                  <a:pt x="20205" y="16155"/>
                </a:cubicBezTo>
                <a:lnTo>
                  <a:pt x="0" y="8522"/>
                </a:lnTo>
                <a:lnTo>
                  <a:pt x="19847" y="0"/>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26" name="Arc 1049">
            <a:extLst>
              <a:ext uri="{FF2B5EF4-FFF2-40B4-BE49-F238E27FC236}">
                <a16:creationId xmlns:a16="http://schemas.microsoft.com/office/drawing/2014/main" id="{EADA7785-DAB5-0B8E-5FC5-E60261CA86F2}"/>
              </a:ext>
            </a:extLst>
          </p:cNvPr>
          <p:cNvSpPr>
            <a:spLocks/>
          </p:cNvSpPr>
          <p:nvPr/>
        </p:nvSpPr>
        <p:spPr bwMode="auto">
          <a:xfrm flipH="1">
            <a:off x="4794054" y="3255783"/>
            <a:ext cx="1984772" cy="403622"/>
          </a:xfrm>
          <a:custGeom>
            <a:avLst/>
            <a:gdLst>
              <a:gd name="T0" fmla="*/ 2147483647 w 21600"/>
              <a:gd name="T1" fmla="*/ 2147483647 h 15969"/>
              <a:gd name="T2" fmla="*/ 2147483647 w 21600"/>
              <a:gd name="T3" fmla="*/ 0 h 15969"/>
              <a:gd name="T4" fmla="*/ 2147483647 w 21600"/>
              <a:gd name="T5" fmla="*/ 2147483647 h 15969"/>
              <a:gd name="T6" fmla="*/ 0 60000 65536"/>
              <a:gd name="T7" fmla="*/ 0 60000 65536"/>
              <a:gd name="T8" fmla="*/ 0 60000 65536"/>
              <a:gd name="T9" fmla="*/ 0 w 21600"/>
              <a:gd name="T10" fmla="*/ 0 h 15969"/>
              <a:gd name="T11" fmla="*/ 21600 w 21600"/>
              <a:gd name="T12" fmla="*/ 15969 h 15969"/>
            </a:gdLst>
            <a:ahLst/>
            <a:cxnLst>
              <a:cxn ang="T6">
                <a:pos x="T0" y="T1"/>
              </a:cxn>
              <a:cxn ang="T7">
                <a:pos x="T2" y="T3"/>
              </a:cxn>
              <a:cxn ang="T8">
                <a:pos x="T4" y="T5"/>
              </a:cxn>
            </a:cxnLst>
            <a:rect l="T9" t="T10" r="T11" b="T12"/>
            <a:pathLst>
              <a:path w="21600" h="15969" fill="none" extrusionOk="0">
                <a:moveTo>
                  <a:pt x="1306" y="15969"/>
                </a:moveTo>
                <a:cubicBezTo>
                  <a:pt x="442" y="13597"/>
                  <a:pt x="0" y="11093"/>
                  <a:pt x="0" y="8570"/>
                </a:cubicBezTo>
                <a:cubicBezTo>
                  <a:pt x="-1" y="5622"/>
                  <a:pt x="603" y="2705"/>
                  <a:pt x="1772" y="-1"/>
                </a:cubicBezTo>
              </a:path>
              <a:path w="21600" h="15969" stroke="0" extrusionOk="0">
                <a:moveTo>
                  <a:pt x="1306" y="15969"/>
                </a:moveTo>
                <a:cubicBezTo>
                  <a:pt x="442" y="13597"/>
                  <a:pt x="0" y="11093"/>
                  <a:pt x="0" y="8570"/>
                </a:cubicBezTo>
                <a:cubicBezTo>
                  <a:pt x="-1" y="5622"/>
                  <a:pt x="603" y="2705"/>
                  <a:pt x="1772" y="-1"/>
                </a:cubicBezTo>
                <a:lnTo>
                  <a:pt x="21600" y="8570"/>
                </a:lnTo>
                <a:lnTo>
                  <a:pt x="1306" y="15969"/>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27" name="Arc 1050">
            <a:extLst>
              <a:ext uri="{FF2B5EF4-FFF2-40B4-BE49-F238E27FC236}">
                <a16:creationId xmlns:a16="http://schemas.microsoft.com/office/drawing/2014/main" id="{FA08301A-6994-5CB3-59BC-40B961864CCC}"/>
              </a:ext>
            </a:extLst>
          </p:cNvPr>
          <p:cNvSpPr>
            <a:spLocks/>
          </p:cNvSpPr>
          <p:nvPr/>
        </p:nvSpPr>
        <p:spPr bwMode="auto">
          <a:xfrm flipH="1">
            <a:off x="4897637" y="3393896"/>
            <a:ext cx="1334691" cy="621506"/>
          </a:xfrm>
          <a:custGeom>
            <a:avLst/>
            <a:gdLst>
              <a:gd name="T0" fmla="*/ 2147483647 w 14614"/>
              <a:gd name="T1" fmla="*/ 2147483647 h 21395"/>
              <a:gd name="T2" fmla="*/ 0 w 14614"/>
              <a:gd name="T3" fmla="*/ 2147483647 h 21395"/>
              <a:gd name="T4" fmla="*/ 2147483647 w 14614"/>
              <a:gd name="T5" fmla="*/ 0 h 21395"/>
              <a:gd name="T6" fmla="*/ 0 60000 65536"/>
              <a:gd name="T7" fmla="*/ 0 60000 65536"/>
              <a:gd name="T8" fmla="*/ 0 60000 65536"/>
              <a:gd name="T9" fmla="*/ 0 w 14614"/>
              <a:gd name="T10" fmla="*/ 0 h 21395"/>
              <a:gd name="T11" fmla="*/ 14614 w 14614"/>
              <a:gd name="T12" fmla="*/ 21395 h 21395"/>
            </a:gdLst>
            <a:ahLst/>
            <a:cxnLst>
              <a:cxn ang="T6">
                <a:pos x="T0" y="T1"/>
              </a:cxn>
              <a:cxn ang="T7">
                <a:pos x="T2" y="T3"/>
              </a:cxn>
              <a:cxn ang="T8">
                <a:pos x="T4" y="T5"/>
              </a:cxn>
            </a:cxnLst>
            <a:rect l="T9" t="T10" r="T11" b="T12"/>
            <a:pathLst>
              <a:path w="14614" h="21395" fill="none" extrusionOk="0">
                <a:moveTo>
                  <a:pt x="11645" y="21395"/>
                </a:moveTo>
                <a:cubicBezTo>
                  <a:pt x="7296" y="20791"/>
                  <a:pt x="3233" y="18876"/>
                  <a:pt x="0" y="15905"/>
                </a:cubicBezTo>
              </a:path>
              <a:path w="14614" h="21395" stroke="0" extrusionOk="0">
                <a:moveTo>
                  <a:pt x="11645" y="21395"/>
                </a:moveTo>
                <a:cubicBezTo>
                  <a:pt x="7296" y="20791"/>
                  <a:pt x="3233" y="18876"/>
                  <a:pt x="0" y="15905"/>
                </a:cubicBezTo>
                <a:lnTo>
                  <a:pt x="14614" y="0"/>
                </a:lnTo>
                <a:lnTo>
                  <a:pt x="11645" y="21395"/>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28" name="Arc 1051">
            <a:extLst>
              <a:ext uri="{FF2B5EF4-FFF2-40B4-BE49-F238E27FC236}">
                <a16:creationId xmlns:a16="http://schemas.microsoft.com/office/drawing/2014/main" id="{1246BEC2-A533-6572-EA88-6F5A5633D30C}"/>
              </a:ext>
            </a:extLst>
          </p:cNvPr>
          <p:cNvSpPr>
            <a:spLocks/>
          </p:cNvSpPr>
          <p:nvPr/>
        </p:nvSpPr>
        <p:spPr bwMode="auto">
          <a:xfrm flipH="1">
            <a:off x="3402212" y="3536772"/>
            <a:ext cx="1477566" cy="473869"/>
          </a:xfrm>
          <a:custGeom>
            <a:avLst/>
            <a:gdLst>
              <a:gd name="T0" fmla="*/ 2147483647 w 16143"/>
              <a:gd name="T1" fmla="*/ 2147483647 h 21035"/>
              <a:gd name="T2" fmla="*/ 2147483647 w 16143"/>
              <a:gd name="T3" fmla="*/ 2147483647 h 21035"/>
              <a:gd name="T4" fmla="*/ 0 w 16143"/>
              <a:gd name="T5" fmla="*/ 0 h 21035"/>
              <a:gd name="T6" fmla="*/ 0 60000 65536"/>
              <a:gd name="T7" fmla="*/ 0 60000 65536"/>
              <a:gd name="T8" fmla="*/ 0 60000 65536"/>
              <a:gd name="T9" fmla="*/ 0 w 16143"/>
              <a:gd name="T10" fmla="*/ 0 h 21035"/>
              <a:gd name="T11" fmla="*/ 16143 w 16143"/>
              <a:gd name="T12" fmla="*/ 21035 h 21035"/>
            </a:gdLst>
            <a:ahLst/>
            <a:cxnLst>
              <a:cxn ang="T6">
                <a:pos x="T0" y="T1"/>
              </a:cxn>
              <a:cxn ang="T7">
                <a:pos x="T2" y="T3"/>
              </a:cxn>
              <a:cxn ang="T8">
                <a:pos x="T4" y="T5"/>
              </a:cxn>
            </a:cxnLst>
            <a:rect l="T9" t="T10" r="T11" b="T12"/>
            <a:pathLst>
              <a:path w="16143" h="21035" fill="none" extrusionOk="0">
                <a:moveTo>
                  <a:pt x="16143" y="14351"/>
                </a:moveTo>
                <a:cubicBezTo>
                  <a:pt x="13178" y="17686"/>
                  <a:pt x="9252" y="20021"/>
                  <a:pt x="4907" y="21035"/>
                </a:cubicBezTo>
              </a:path>
              <a:path w="16143" h="21035" stroke="0" extrusionOk="0">
                <a:moveTo>
                  <a:pt x="16143" y="14351"/>
                </a:moveTo>
                <a:cubicBezTo>
                  <a:pt x="13178" y="17686"/>
                  <a:pt x="9252" y="20021"/>
                  <a:pt x="4907" y="21035"/>
                </a:cubicBezTo>
                <a:lnTo>
                  <a:pt x="0" y="0"/>
                </a:lnTo>
                <a:lnTo>
                  <a:pt x="16143" y="14351"/>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29" name="Arc 1053">
            <a:extLst>
              <a:ext uri="{FF2B5EF4-FFF2-40B4-BE49-F238E27FC236}">
                <a16:creationId xmlns:a16="http://schemas.microsoft.com/office/drawing/2014/main" id="{3C53CA87-819E-7F9E-8492-EA66C550D872}"/>
              </a:ext>
            </a:extLst>
          </p:cNvPr>
          <p:cNvSpPr>
            <a:spLocks/>
          </p:cNvSpPr>
          <p:nvPr/>
        </p:nvSpPr>
        <p:spPr bwMode="auto">
          <a:xfrm>
            <a:off x="4798816" y="3495099"/>
            <a:ext cx="1514475" cy="635794"/>
          </a:xfrm>
          <a:custGeom>
            <a:avLst/>
            <a:gdLst>
              <a:gd name="T0" fmla="*/ 2147483647 w 15361"/>
              <a:gd name="T1" fmla="*/ 2147483647 h 21244"/>
              <a:gd name="T2" fmla="*/ 2147483647 w 15361"/>
              <a:gd name="T3" fmla="*/ 2147483647 h 21244"/>
              <a:gd name="T4" fmla="*/ 0 w 15361"/>
              <a:gd name="T5" fmla="*/ 0 h 21244"/>
              <a:gd name="T6" fmla="*/ 0 60000 65536"/>
              <a:gd name="T7" fmla="*/ 0 60000 65536"/>
              <a:gd name="T8" fmla="*/ 0 60000 65536"/>
              <a:gd name="T9" fmla="*/ 0 w 15361"/>
              <a:gd name="T10" fmla="*/ 0 h 21244"/>
              <a:gd name="T11" fmla="*/ 15361 w 15361"/>
              <a:gd name="T12" fmla="*/ 21244 h 21244"/>
            </a:gdLst>
            <a:ahLst/>
            <a:cxnLst>
              <a:cxn ang="T6">
                <a:pos x="T0" y="T1"/>
              </a:cxn>
              <a:cxn ang="T7">
                <a:pos x="T2" y="T3"/>
              </a:cxn>
              <a:cxn ang="T8">
                <a:pos x="T4" y="T5"/>
              </a:cxn>
            </a:cxnLst>
            <a:rect l="T9" t="T10" r="T11" b="T12"/>
            <a:pathLst>
              <a:path w="15361" h="21244" fill="none" extrusionOk="0">
                <a:moveTo>
                  <a:pt x="15361" y="15185"/>
                </a:moveTo>
                <a:cubicBezTo>
                  <a:pt x="12253" y="18329"/>
                  <a:pt x="8255" y="20444"/>
                  <a:pt x="3906" y="21243"/>
                </a:cubicBezTo>
              </a:path>
              <a:path w="15361" h="21244" stroke="0" extrusionOk="0">
                <a:moveTo>
                  <a:pt x="15361" y="15185"/>
                </a:moveTo>
                <a:cubicBezTo>
                  <a:pt x="12253" y="18329"/>
                  <a:pt x="8255" y="20444"/>
                  <a:pt x="3906" y="21243"/>
                </a:cubicBezTo>
                <a:lnTo>
                  <a:pt x="0" y="0"/>
                </a:lnTo>
                <a:lnTo>
                  <a:pt x="15361" y="15185"/>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0" name="Arc 1054">
            <a:extLst>
              <a:ext uri="{FF2B5EF4-FFF2-40B4-BE49-F238E27FC236}">
                <a16:creationId xmlns:a16="http://schemas.microsoft.com/office/drawing/2014/main" id="{B1CFF5AD-CB6C-8AE8-F3BF-F25F8D09CECC}"/>
              </a:ext>
            </a:extLst>
          </p:cNvPr>
          <p:cNvSpPr>
            <a:spLocks/>
          </p:cNvSpPr>
          <p:nvPr/>
        </p:nvSpPr>
        <p:spPr bwMode="auto">
          <a:xfrm>
            <a:off x="3324823" y="3495099"/>
            <a:ext cx="1479947" cy="635794"/>
          </a:xfrm>
          <a:custGeom>
            <a:avLst/>
            <a:gdLst>
              <a:gd name="T0" fmla="*/ 2147483647 w 15013"/>
              <a:gd name="T1" fmla="*/ 2147483647 h 21246"/>
              <a:gd name="T2" fmla="*/ 0 w 15013"/>
              <a:gd name="T3" fmla="*/ 2147483647 h 21246"/>
              <a:gd name="T4" fmla="*/ 2147483647 w 15013"/>
              <a:gd name="T5" fmla="*/ 0 h 21246"/>
              <a:gd name="T6" fmla="*/ 0 60000 65536"/>
              <a:gd name="T7" fmla="*/ 0 60000 65536"/>
              <a:gd name="T8" fmla="*/ 0 60000 65536"/>
              <a:gd name="T9" fmla="*/ 0 w 15013"/>
              <a:gd name="T10" fmla="*/ 0 h 21246"/>
              <a:gd name="T11" fmla="*/ 15013 w 15013"/>
              <a:gd name="T12" fmla="*/ 21246 h 21246"/>
            </a:gdLst>
            <a:ahLst/>
            <a:cxnLst>
              <a:cxn ang="T6">
                <a:pos x="T0" y="T1"/>
              </a:cxn>
              <a:cxn ang="T7">
                <a:pos x="T2" y="T3"/>
              </a:cxn>
              <a:cxn ang="T8">
                <a:pos x="T4" y="T5"/>
              </a:cxn>
            </a:cxnLst>
            <a:rect l="T9" t="T10" r="T11" b="T12"/>
            <a:pathLst>
              <a:path w="15013" h="21246" fill="none" extrusionOk="0">
                <a:moveTo>
                  <a:pt x="11119" y="21246"/>
                </a:moveTo>
                <a:cubicBezTo>
                  <a:pt x="6930" y="20478"/>
                  <a:pt x="3062" y="18489"/>
                  <a:pt x="0" y="15529"/>
                </a:cubicBezTo>
              </a:path>
              <a:path w="15013" h="21246" stroke="0" extrusionOk="0">
                <a:moveTo>
                  <a:pt x="11119" y="21246"/>
                </a:moveTo>
                <a:cubicBezTo>
                  <a:pt x="6930" y="20478"/>
                  <a:pt x="3062" y="18489"/>
                  <a:pt x="0" y="15529"/>
                </a:cubicBezTo>
                <a:lnTo>
                  <a:pt x="15013" y="0"/>
                </a:lnTo>
                <a:lnTo>
                  <a:pt x="11119" y="21246"/>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1" name="Arc 1055">
            <a:extLst>
              <a:ext uri="{FF2B5EF4-FFF2-40B4-BE49-F238E27FC236}">
                <a16:creationId xmlns:a16="http://schemas.microsoft.com/office/drawing/2014/main" id="{8B24F2F5-0D6D-AE68-4F67-7D68970F642E}"/>
              </a:ext>
            </a:extLst>
          </p:cNvPr>
          <p:cNvSpPr>
            <a:spLocks/>
          </p:cNvSpPr>
          <p:nvPr/>
        </p:nvSpPr>
        <p:spPr bwMode="auto">
          <a:xfrm>
            <a:off x="2677123" y="3218873"/>
            <a:ext cx="2128838" cy="528638"/>
          </a:xfrm>
          <a:custGeom>
            <a:avLst/>
            <a:gdLst>
              <a:gd name="T0" fmla="*/ 2147483647 w 21600"/>
              <a:gd name="T1" fmla="*/ 2147483647 h 17626"/>
              <a:gd name="T2" fmla="*/ 2147483647 w 21600"/>
              <a:gd name="T3" fmla="*/ 0 h 17626"/>
              <a:gd name="T4" fmla="*/ 2147483647 w 21600"/>
              <a:gd name="T5" fmla="*/ 2147483647 h 17626"/>
              <a:gd name="T6" fmla="*/ 0 60000 65536"/>
              <a:gd name="T7" fmla="*/ 0 60000 65536"/>
              <a:gd name="T8" fmla="*/ 0 60000 65536"/>
              <a:gd name="T9" fmla="*/ 0 w 21600"/>
              <a:gd name="T10" fmla="*/ 0 h 17626"/>
              <a:gd name="T11" fmla="*/ 21600 w 21600"/>
              <a:gd name="T12" fmla="*/ 17626 h 17626"/>
            </a:gdLst>
            <a:ahLst/>
            <a:cxnLst>
              <a:cxn ang="T6">
                <a:pos x="T0" y="T1"/>
              </a:cxn>
              <a:cxn ang="T7">
                <a:pos x="T2" y="T3"/>
              </a:cxn>
              <a:cxn ang="T8">
                <a:pos x="T4" y="T5"/>
              </a:cxn>
            </a:cxnLst>
            <a:rect l="T9" t="T10" r="T11" b="T12"/>
            <a:pathLst>
              <a:path w="21600" h="17626" fill="none" extrusionOk="0">
                <a:moveTo>
                  <a:pt x="1688" y="17626"/>
                </a:moveTo>
                <a:cubicBezTo>
                  <a:pt x="574" y="14975"/>
                  <a:pt x="0" y="12128"/>
                  <a:pt x="0" y="9253"/>
                </a:cubicBezTo>
                <a:cubicBezTo>
                  <a:pt x="-1" y="6052"/>
                  <a:pt x="711" y="2892"/>
                  <a:pt x="2082" y="0"/>
                </a:cubicBezTo>
              </a:path>
              <a:path w="21600" h="17626" stroke="0" extrusionOk="0">
                <a:moveTo>
                  <a:pt x="1688" y="17626"/>
                </a:moveTo>
                <a:cubicBezTo>
                  <a:pt x="574" y="14975"/>
                  <a:pt x="0" y="12128"/>
                  <a:pt x="0" y="9253"/>
                </a:cubicBezTo>
                <a:cubicBezTo>
                  <a:pt x="-1" y="6052"/>
                  <a:pt x="711" y="2892"/>
                  <a:pt x="2082" y="0"/>
                </a:cubicBezTo>
                <a:lnTo>
                  <a:pt x="21600" y="9253"/>
                </a:lnTo>
                <a:lnTo>
                  <a:pt x="1688" y="17626"/>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2" name="Arc 1056">
            <a:extLst>
              <a:ext uri="{FF2B5EF4-FFF2-40B4-BE49-F238E27FC236}">
                <a16:creationId xmlns:a16="http://schemas.microsoft.com/office/drawing/2014/main" id="{93D229E9-8778-F47F-079F-2324E233103A}"/>
              </a:ext>
            </a:extLst>
          </p:cNvPr>
          <p:cNvSpPr>
            <a:spLocks/>
          </p:cNvSpPr>
          <p:nvPr/>
        </p:nvSpPr>
        <p:spPr bwMode="auto">
          <a:xfrm>
            <a:off x="3351018" y="2855733"/>
            <a:ext cx="1454944" cy="645319"/>
          </a:xfrm>
          <a:custGeom>
            <a:avLst/>
            <a:gdLst>
              <a:gd name="T0" fmla="*/ 0 w 14768"/>
              <a:gd name="T1" fmla="*/ 2147483647 h 21256"/>
              <a:gd name="T2" fmla="*/ 2147483647 w 14768"/>
              <a:gd name="T3" fmla="*/ 0 h 21256"/>
              <a:gd name="T4" fmla="*/ 2147483647 w 14768"/>
              <a:gd name="T5" fmla="*/ 2147483647 h 21256"/>
              <a:gd name="T6" fmla="*/ 0 60000 65536"/>
              <a:gd name="T7" fmla="*/ 0 60000 65536"/>
              <a:gd name="T8" fmla="*/ 0 60000 65536"/>
              <a:gd name="T9" fmla="*/ 0 w 14768"/>
              <a:gd name="T10" fmla="*/ 0 h 21256"/>
              <a:gd name="T11" fmla="*/ 14768 w 14768"/>
              <a:gd name="T12" fmla="*/ 21256 h 21256"/>
            </a:gdLst>
            <a:ahLst/>
            <a:cxnLst>
              <a:cxn ang="T6">
                <a:pos x="T0" y="T1"/>
              </a:cxn>
              <a:cxn ang="T7">
                <a:pos x="T2" y="T3"/>
              </a:cxn>
              <a:cxn ang="T8">
                <a:pos x="T4" y="T5"/>
              </a:cxn>
            </a:cxnLst>
            <a:rect l="T9" t="T10" r="T11" b="T12"/>
            <a:pathLst>
              <a:path w="14768" h="21256" fill="none" extrusionOk="0">
                <a:moveTo>
                  <a:pt x="0" y="5493"/>
                </a:moveTo>
                <a:cubicBezTo>
                  <a:pt x="3037" y="2647"/>
                  <a:pt x="6833" y="739"/>
                  <a:pt x="10929" y="-1"/>
                </a:cubicBezTo>
              </a:path>
              <a:path w="14768" h="21256" stroke="0" extrusionOk="0">
                <a:moveTo>
                  <a:pt x="0" y="5493"/>
                </a:moveTo>
                <a:cubicBezTo>
                  <a:pt x="3037" y="2647"/>
                  <a:pt x="6833" y="739"/>
                  <a:pt x="10929" y="-1"/>
                </a:cubicBezTo>
                <a:lnTo>
                  <a:pt x="14768" y="21256"/>
                </a:lnTo>
                <a:lnTo>
                  <a:pt x="0" y="5493"/>
                </a:lnTo>
                <a:close/>
              </a:path>
            </a:pathLst>
          </a:custGeom>
          <a:noFill/>
          <a:ln w="28575">
            <a:solidFill>
              <a:srgbClr val="0066FF"/>
            </a:solidFill>
            <a:round/>
            <a:headEnd/>
            <a:tailEnd type="triangle" w="med" len="me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3" name="Arc 1057">
            <a:extLst>
              <a:ext uri="{FF2B5EF4-FFF2-40B4-BE49-F238E27FC236}">
                <a16:creationId xmlns:a16="http://schemas.microsoft.com/office/drawing/2014/main" id="{F1C8DA66-337E-10CF-6A0A-7E83BB508550}"/>
              </a:ext>
            </a:extLst>
          </p:cNvPr>
          <p:cNvSpPr>
            <a:spLocks/>
          </p:cNvSpPr>
          <p:nvPr/>
        </p:nvSpPr>
        <p:spPr bwMode="auto">
          <a:xfrm>
            <a:off x="4798817" y="2859306"/>
            <a:ext cx="1443038" cy="640556"/>
          </a:xfrm>
          <a:custGeom>
            <a:avLst/>
            <a:gdLst>
              <a:gd name="T0" fmla="*/ 2147483647 w 14647"/>
              <a:gd name="T1" fmla="*/ 0 h 21263"/>
              <a:gd name="T2" fmla="*/ 2147483647 w 14647"/>
              <a:gd name="T3" fmla="*/ 2147483647 h 21263"/>
              <a:gd name="T4" fmla="*/ 0 w 14647"/>
              <a:gd name="T5" fmla="*/ 2147483647 h 21263"/>
              <a:gd name="T6" fmla="*/ 0 60000 65536"/>
              <a:gd name="T7" fmla="*/ 0 60000 65536"/>
              <a:gd name="T8" fmla="*/ 0 60000 65536"/>
              <a:gd name="T9" fmla="*/ 0 w 14647"/>
              <a:gd name="T10" fmla="*/ 0 h 21263"/>
              <a:gd name="T11" fmla="*/ 14647 w 14647"/>
              <a:gd name="T12" fmla="*/ 21263 h 21263"/>
            </a:gdLst>
            <a:ahLst/>
            <a:cxnLst>
              <a:cxn ang="T6">
                <a:pos x="T0" y="T1"/>
              </a:cxn>
              <a:cxn ang="T7">
                <a:pos x="T2" y="T3"/>
              </a:cxn>
              <a:cxn ang="T8">
                <a:pos x="T4" y="T5"/>
              </a:cxn>
            </a:cxnLst>
            <a:rect l="T9" t="T10" r="T11" b="T12"/>
            <a:pathLst>
              <a:path w="14647" h="21263" fill="none" extrusionOk="0">
                <a:moveTo>
                  <a:pt x="3802" y="0"/>
                </a:moveTo>
                <a:cubicBezTo>
                  <a:pt x="7857" y="725"/>
                  <a:pt x="11619" y="2594"/>
                  <a:pt x="14647" y="5387"/>
                </a:cubicBezTo>
              </a:path>
              <a:path w="14647" h="21263" stroke="0" extrusionOk="0">
                <a:moveTo>
                  <a:pt x="3802" y="0"/>
                </a:moveTo>
                <a:cubicBezTo>
                  <a:pt x="7857" y="725"/>
                  <a:pt x="11619" y="2594"/>
                  <a:pt x="14647" y="5387"/>
                </a:cubicBezTo>
                <a:lnTo>
                  <a:pt x="0" y="21263"/>
                </a:lnTo>
                <a:lnTo>
                  <a:pt x="3802" y="0"/>
                </a:lnTo>
                <a:close/>
              </a:path>
            </a:pathLst>
          </a:custGeom>
          <a:noFill/>
          <a:ln w="28575">
            <a:solidFill>
              <a:srgbClr val="FFCC00"/>
            </a:solidFill>
            <a:round/>
            <a:headEnd type="triangle" w="med" len="me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4" name="Arc 1058">
            <a:extLst>
              <a:ext uri="{FF2B5EF4-FFF2-40B4-BE49-F238E27FC236}">
                <a16:creationId xmlns:a16="http://schemas.microsoft.com/office/drawing/2014/main" id="{52C3CA1B-8D5D-526B-B5EA-36F549AFD002}"/>
              </a:ext>
            </a:extLst>
          </p:cNvPr>
          <p:cNvSpPr>
            <a:spLocks/>
          </p:cNvSpPr>
          <p:nvPr/>
        </p:nvSpPr>
        <p:spPr bwMode="auto">
          <a:xfrm>
            <a:off x="4798817" y="3208158"/>
            <a:ext cx="2128838" cy="536972"/>
          </a:xfrm>
          <a:custGeom>
            <a:avLst/>
            <a:gdLst>
              <a:gd name="T0" fmla="*/ 2147483647 w 21600"/>
              <a:gd name="T1" fmla="*/ 0 h 17979"/>
              <a:gd name="T2" fmla="*/ 2147483647 w 21600"/>
              <a:gd name="T3" fmla="*/ 2147483647 h 17979"/>
              <a:gd name="T4" fmla="*/ 0 w 21600"/>
              <a:gd name="T5" fmla="*/ 2147483647 h 17979"/>
              <a:gd name="T6" fmla="*/ 0 60000 65536"/>
              <a:gd name="T7" fmla="*/ 0 60000 65536"/>
              <a:gd name="T8" fmla="*/ 0 60000 65536"/>
              <a:gd name="T9" fmla="*/ 0 w 21600"/>
              <a:gd name="T10" fmla="*/ 0 h 17979"/>
              <a:gd name="T11" fmla="*/ 21600 w 21600"/>
              <a:gd name="T12" fmla="*/ 17979 h 17979"/>
            </a:gdLst>
            <a:ahLst/>
            <a:cxnLst>
              <a:cxn ang="T6">
                <a:pos x="T0" y="T1"/>
              </a:cxn>
              <a:cxn ang="T7">
                <a:pos x="T2" y="T3"/>
              </a:cxn>
              <a:cxn ang="T8">
                <a:pos x="T4" y="T5"/>
              </a:cxn>
            </a:cxnLst>
            <a:rect l="T9" t="T10" r="T11" b="T12"/>
            <a:pathLst>
              <a:path w="21600" h="17979" fill="none" extrusionOk="0">
                <a:moveTo>
                  <a:pt x="19360" y="0"/>
                </a:moveTo>
                <a:cubicBezTo>
                  <a:pt x="20833" y="2977"/>
                  <a:pt x="21600" y="6254"/>
                  <a:pt x="21600" y="9577"/>
                </a:cubicBezTo>
                <a:cubicBezTo>
                  <a:pt x="21600" y="12463"/>
                  <a:pt x="21021" y="15320"/>
                  <a:pt x="19898" y="17978"/>
                </a:cubicBezTo>
              </a:path>
              <a:path w="21600" h="17979" stroke="0" extrusionOk="0">
                <a:moveTo>
                  <a:pt x="19360" y="0"/>
                </a:moveTo>
                <a:cubicBezTo>
                  <a:pt x="20833" y="2977"/>
                  <a:pt x="21600" y="6254"/>
                  <a:pt x="21600" y="9577"/>
                </a:cubicBezTo>
                <a:cubicBezTo>
                  <a:pt x="21600" y="12463"/>
                  <a:pt x="21021" y="15320"/>
                  <a:pt x="19898" y="17978"/>
                </a:cubicBezTo>
                <a:lnTo>
                  <a:pt x="0" y="9577"/>
                </a:lnTo>
                <a:lnTo>
                  <a:pt x="19360" y="0"/>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5" name="Freeform 1059">
            <a:extLst>
              <a:ext uri="{FF2B5EF4-FFF2-40B4-BE49-F238E27FC236}">
                <a16:creationId xmlns:a16="http://schemas.microsoft.com/office/drawing/2014/main" id="{E33CFEBB-761A-C130-3E2D-6FCFCBB4B66A}"/>
              </a:ext>
            </a:extLst>
          </p:cNvPr>
          <p:cNvSpPr>
            <a:spLocks/>
          </p:cNvSpPr>
          <p:nvPr/>
        </p:nvSpPr>
        <p:spPr bwMode="auto">
          <a:xfrm>
            <a:off x="4424960" y="4010640"/>
            <a:ext cx="760809" cy="117872"/>
          </a:xfrm>
          <a:custGeom>
            <a:avLst/>
            <a:gdLst>
              <a:gd name="T0" fmla="*/ 0 w 639"/>
              <a:gd name="T1" fmla="*/ 0 h 99"/>
              <a:gd name="T2" fmla="*/ 2147483647 w 639"/>
              <a:gd name="T3" fmla="*/ 2147483647 h 99"/>
              <a:gd name="T4" fmla="*/ 2147483647 w 639"/>
              <a:gd name="T5" fmla="*/ 2147483647 h 99"/>
              <a:gd name="T6" fmla="*/ 2147483647 w 639"/>
              <a:gd name="T7" fmla="*/ 2147483647 h 99"/>
              <a:gd name="T8" fmla="*/ 2147483647 w 639"/>
              <a:gd name="T9" fmla="*/ 2147483647 h 99"/>
              <a:gd name="T10" fmla="*/ 2147483647 w 639"/>
              <a:gd name="T11" fmla="*/ 2147483647 h 99"/>
              <a:gd name="T12" fmla="*/ 0 60000 65536"/>
              <a:gd name="T13" fmla="*/ 0 60000 65536"/>
              <a:gd name="T14" fmla="*/ 0 60000 65536"/>
              <a:gd name="T15" fmla="*/ 0 60000 65536"/>
              <a:gd name="T16" fmla="*/ 0 60000 65536"/>
              <a:gd name="T17" fmla="*/ 0 60000 65536"/>
              <a:gd name="T18" fmla="*/ 0 w 639"/>
              <a:gd name="T19" fmla="*/ 0 h 99"/>
              <a:gd name="T20" fmla="*/ 639 w 639"/>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639" h="99">
                <a:moveTo>
                  <a:pt x="0" y="0"/>
                </a:moveTo>
                <a:lnTo>
                  <a:pt x="172" y="18"/>
                </a:lnTo>
                <a:lnTo>
                  <a:pt x="220" y="57"/>
                </a:lnTo>
                <a:lnTo>
                  <a:pt x="406" y="57"/>
                </a:lnTo>
                <a:lnTo>
                  <a:pt x="445" y="95"/>
                </a:lnTo>
                <a:lnTo>
                  <a:pt x="639" y="99"/>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6" name="Freeform 1060">
            <a:extLst>
              <a:ext uri="{FF2B5EF4-FFF2-40B4-BE49-F238E27FC236}">
                <a16:creationId xmlns:a16="http://schemas.microsoft.com/office/drawing/2014/main" id="{E324FC5B-2BDD-1458-B5A8-4E47A12875F1}"/>
              </a:ext>
            </a:extLst>
          </p:cNvPr>
          <p:cNvSpPr>
            <a:spLocks/>
          </p:cNvSpPr>
          <p:nvPr/>
        </p:nvSpPr>
        <p:spPr bwMode="auto">
          <a:xfrm>
            <a:off x="4419008" y="4014212"/>
            <a:ext cx="750094" cy="115490"/>
          </a:xfrm>
          <a:custGeom>
            <a:avLst/>
            <a:gdLst>
              <a:gd name="T0" fmla="*/ 0 w 630"/>
              <a:gd name="T1" fmla="*/ 2147483647 h 97"/>
              <a:gd name="T2" fmla="*/ 2147483647 w 630"/>
              <a:gd name="T3" fmla="*/ 2147483647 h 97"/>
              <a:gd name="T4" fmla="*/ 2147483647 w 630"/>
              <a:gd name="T5" fmla="*/ 2147483647 h 97"/>
              <a:gd name="T6" fmla="*/ 2147483647 w 630"/>
              <a:gd name="T7" fmla="*/ 2147483647 h 97"/>
              <a:gd name="T8" fmla="*/ 2147483647 w 630"/>
              <a:gd name="T9" fmla="*/ 2147483647 h 97"/>
              <a:gd name="T10" fmla="*/ 2147483647 w 630"/>
              <a:gd name="T11" fmla="*/ 0 h 97"/>
              <a:gd name="T12" fmla="*/ 0 60000 65536"/>
              <a:gd name="T13" fmla="*/ 0 60000 65536"/>
              <a:gd name="T14" fmla="*/ 0 60000 65536"/>
              <a:gd name="T15" fmla="*/ 0 60000 65536"/>
              <a:gd name="T16" fmla="*/ 0 60000 65536"/>
              <a:gd name="T17" fmla="*/ 0 60000 65536"/>
              <a:gd name="T18" fmla="*/ 0 w 630"/>
              <a:gd name="T19" fmla="*/ 0 h 97"/>
              <a:gd name="T20" fmla="*/ 630 w 630"/>
              <a:gd name="T21" fmla="*/ 97 h 97"/>
            </a:gdLst>
            <a:ahLst/>
            <a:cxnLst>
              <a:cxn ang="T12">
                <a:pos x="T0" y="T1"/>
              </a:cxn>
              <a:cxn ang="T13">
                <a:pos x="T2" y="T3"/>
              </a:cxn>
              <a:cxn ang="T14">
                <a:pos x="T4" y="T5"/>
              </a:cxn>
              <a:cxn ang="T15">
                <a:pos x="T6" y="T7"/>
              </a:cxn>
              <a:cxn ang="T16">
                <a:pos x="T8" y="T9"/>
              </a:cxn>
              <a:cxn ang="T17">
                <a:pos x="T10" y="T11"/>
              </a:cxn>
            </a:cxnLst>
            <a:rect l="T18" t="T19" r="T20" b="T21"/>
            <a:pathLst>
              <a:path w="630" h="97">
                <a:moveTo>
                  <a:pt x="0" y="97"/>
                </a:moveTo>
                <a:lnTo>
                  <a:pt x="177" y="96"/>
                </a:lnTo>
                <a:lnTo>
                  <a:pt x="225" y="51"/>
                </a:lnTo>
                <a:lnTo>
                  <a:pt x="408" y="51"/>
                </a:lnTo>
                <a:lnTo>
                  <a:pt x="449" y="15"/>
                </a:lnTo>
                <a:lnTo>
                  <a:pt x="630" y="0"/>
                </a:lnTo>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7" name="Rectangle 1061">
            <a:extLst>
              <a:ext uri="{FF2B5EF4-FFF2-40B4-BE49-F238E27FC236}">
                <a16:creationId xmlns:a16="http://schemas.microsoft.com/office/drawing/2014/main" id="{DBB4B18C-529A-4563-E2A7-26C2913A6758}"/>
              </a:ext>
            </a:extLst>
          </p:cNvPr>
          <p:cNvSpPr>
            <a:spLocks noChangeArrowheads="1"/>
          </p:cNvSpPr>
          <p:nvPr/>
        </p:nvSpPr>
        <p:spPr bwMode="auto">
          <a:xfrm>
            <a:off x="4742858" y="4045168"/>
            <a:ext cx="113110"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38" name="Arc 1062">
            <a:extLst>
              <a:ext uri="{FF2B5EF4-FFF2-40B4-BE49-F238E27FC236}">
                <a16:creationId xmlns:a16="http://schemas.microsoft.com/office/drawing/2014/main" id="{642BABE4-10EB-6F17-9D56-6278596384A3}"/>
              </a:ext>
            </a:extLst>
          </p:cNvPr>
          <p:cNvSpPr>
            <a:spLocks/>
          </p:cNvSpPr>
          <p:nvPr/>
        </p:nvSpPr>
        <p:spPr bwMode="auto">
          <a:xfrm>
            <a:off x="4036818" y="4111843"/>
            <a:ext cx="763190" cy="369094"/>
          </a:xfrm>
          <a:custGeom>
            <a:avLst/>
            <a:gdLst>
              <a:gd name="T0" fmla="*/ 2147483647 w 21600"/>
              <a:gd name="T1" fmla="*/ 0 h 21188"/>
              <a:gd name="T2" fmla="*/ 2147483647 w 21600"/>
              <a:gd name="T3" fmla="*/ 2147483647 h 21188"/>
              <a:gd name="T4" fmla="*/ 0 w 21600"/>
              <a:gd name="T5" fmla="*/ 2147483647 h 21188"/>
              <a:gd name="T6" fmla="*/ 0 60000 65536"/>
              <a:gd name="T7" fmla="*/ 0 60000 65536"/>
              <a:gd name="T8" fmla="*/ 0 60000 65536"/>
              <a:gd name="T9" fmla="*/ 0 w 21600"/>
              <a:gd name="T10" fmla="*/ 0 h 21188"/>
              <a:gd name="T11" fmla="*/ 21600 w 21600"/>
              <a:gd name="T12" fmla="*/ 21188 h 21188"/>
            </a:gdLst>
            <a:ahLst/>
            <a:cxnLst>
              <a:cxn ang="T6">
                <a:pos x="T0" y="T1"/>
              </a:cxn>
              <a:cxn ang="T7">
                <a:pos x="T2" y="T3"/>
              </a:cxn>
              <a:cxn ang="T8">
                <a:pos x="T4" y="T5"/>
              </a:cxn>
            </a:cxnLst>
            <a:rect l="T9" t="T10" r="T11" b="T12"/>
            <a:pathLst>
              <a:path w="21600" h="21188" fill="none" extrusionOk="0">
                <a:moveTo>
                  <a:pt x="4198" y="-1"/>
                </a:moveTo>
                <a:cubicBezTo>
                  <a:pt x="14312" y="2003"/>
                  <a:pt x="21600" y="10877"/>
                  <a:pt x="21600" y="21188"/>
                </a:cubicBezTo>
              </a:path>
              <a:path w="21600" h="21188" stroke="0" extrusionOk="0">
                <a:moveTo>
                  <a:pt x="4198" y="-1"/>
                </a:moveTo>
                <a:cubicBezTo>
                  <a:pt x="14312" y="2003"/>
                  <a:pt x="21600" y="10877"/>
                  <a:pt x="21600" y="21188"/>
                </a:cubicBezTo>
                <a:lnTo>
                  <a:pt x="0" y="21188"/>
                </a:lnTo>
                <a:lnTo>
                  <a:pt x="4198" y="-1"/>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9" name="Arc 1063">
            <a:extLst>
              <a:ext uri="{FF2B5EF4-FFF2-40B4-BE49-F238E27FC236}">
                <a16:creationId xmlns:a16="http://schemas.microsoft.com/office/drawing/2014/main" id="{0DED4C7B-E84B-5041-876F-828AC69264F5}"/>
              </a:ext>
            </a:extLst>
          </p:cNvPr>
          <p:cNvSpPr>
            <a:spLocks/>
          </p:cNvSpPr>
          <p:nvPr/>
        </p:nvSpPr>
        <p:spPr bwMode="auto">
          <a:xfrm flipH="1">
            <a:off x="4803581" y="4111843"/>
            <a:ext cx="763190" cy="369094"/>
          </a:xfrm>
          <a:custGeom>
            <a:avLst/>
            <a:gdLst>
              <a:gd name="T0" fmla="*/ 2147483647 w 21600"/>
              <a:gd name="T1" fmla="*/ 0 h 21188"/>
              <a:gd name="T2" fmla="*/ 2147483647 w 21600"/>
              <a:gd name="T3" fmla="*/ 2147483647 h 21188"/>
              <a:gd name="T4" fmla="*/ 0 w 21600"/>
              <a:gd name="T5" fmla="*/ 2147483647 h 21188"/>
              <a:gd name="T6" fmla="*/ 0 60000 65536"/>
              <a:gd name="T7" fmla="*/ 0 60000 65536"/>
              <a:gd name="T8" fmla="*/ 0 60000 65536"/>
              <a:gd name="T9" fmla="*/ 0 w 21600"/>
              <a:gd name="T10" fmla="*/ 0 h 21188"/>
              <a:gd name="T11" fmla="*/ 21600 w 21600"/>
              <a:gd name="T12" fmla="*/ 21188 h 21188"/>
            </a:gdLst>
            <a:ahLst/>
            <a:cxnLst>
              <a:cxn ang="T6">
                <a:pos x="T0" y="T1"/>
              </a:cxn>
              <a:cxn ang="T7">
                <a:pos x="T2" y="T3"/>
              </a:cxn>
              <a:cxn ang="T8">
                <a:pos x="T4" y="T5"/>
              </a:cxn>
            </a:cxnLst>
            <a:rect l="T9" t="T10" r="T11" b="T12"/>
            <a:pathLst>
              <a:path w="21600" h="21188" fill="none" extrusionOk="0">
                <a:moveTo>
                  <a:pt x="4198" y="-1"/>
                </a:moveTo>
                <a:cubicBezTo>
                  <a:pt x="14312" y="2003"/>
                  <a:pt x="21600" y="10877"/>
                  <a:pt x="21600" y="21188"/>
                </a:cubicBezTo>
              </a:path>
              <a:path w="21600" h="21188" stroke="0" extrusionOk="0">
                <a:moveTo>
                  <a:pt x="4198" y="-1"/>
                </a:moveTo>
                <a:cubicBezTo>
                  <a:pt x="14312" y="2003"/>
                  <a:pt x="21600" y="10877"/>
                  <a:pt x="21600" y="21188"/>
                </a:cubicBezTo>
                <a:lnTo>
                  <a:pt x="0" y="21188"/>
                </a:lnTo>
                <a:lnTo>
                  <a:pt x="4198" y="-1"/>
                </a:lnTo>
                <a:close/>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0" name="Freeform 1064">
            <a:extLst>
              <a:ext uri="{FF2B5EF4-FFF2-40B4-BE49-F238E27FC236}">
                <a16:creationId xmlns:a16="http://schemas.microsoft.com/office/drawing/2014/main" id="{24873F14-72BF-48A7-F851-5E7C23B61543}"/>
              </a:ext>
            </a:extLst>
          </p:cNvPr>
          <p:cNvSpPr>
            <a:spLocks/>
          </p:cNvSpPr>
          <p:nvPr/>
        </p:nvSpPr>
        <p:spPr bwMode="auto">
          <a:xfrm>
            <a:off x="4421388" y="2855730"/>
            <a:ext cx="757238" cy="95250"/>
          </a:xfrm>
          <a:custGeom>
            <a:avLst/>
            <a:gdLst>
              <a:gd name="T0" fmla="*/ 0 w 636"/>
              <a:gd name="T1" fmla="*/ 0 h 80"/>
              <a:gd name="T2" fmla="*/ 2147483647 w 636"/>
              <a:gd name="T3" fmla="*/ 2147483647 h 80"/>
              <a:gd name="T4" fmla="*/ 2147483647 w 636"/>
              <a:gd name="T5" fmla="*/ 2147483647 h 80"/>
              <a:gd name="T6" fmla="*/ 2147483647 w 636"/>
              <a:gd name="T7" fmla="*/ 2147483647 h 80"/>
              <a:gd name="T8" fmla="*/ 2147483647 w 636"/>
              <a:gd name="T9" fmla="*/ 2147483647 h 80"/>
              <a:gd name="T10" fmla="*/ 2147483647 w 636"/>
              <a:gd name="T11" fmla="*/ 2147483647 h 80"/>
              <a:gd name="T12" fmla="*/ 0 60000 65536"/>
              <a:gd name="T13" fmla="*/ 0 60000 65536"/>
              <a:gd name="T14" fmla="*/ 0 60000 65536"/>
              <a:gd name="T15" fmla="*/ 0 60000 65536"/>
              <a:gd name="T16" fmla="*/ 0 60000 65536"/>
              <a:gd name="T17" fmla="*/ 0 60000 65536"/>
              <a:gd name="T18" fmla="*/ 0 w 636"/>
              <a:gd name="T19" fmla="*/ 0 h 80"/>
              <a:gd name="T20" fmla="*/ 636 w 636"/>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636" h="80">
                <a:moveTo>
                  <a:pt x="0" y="0"/>
                </a:moveTo>
                <a:lnTo>
                  <a:pt x="172" y="2"/>
                </a:lnTo>
                <a:lnTo>
                  <a:pt x="222" y="32"/>
                </a:lnTo>
                <a:lnTo>
                  <a:pt x="400" y="30"/>
                </a:lnTo>
                <a:lnTo>
                  <a:pt x="446" y="68"/>
                </a:lnTo>
                <a:lnTo>
                  <a:pt x="636" y="80"/>
                </a:lnTo>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1" name="Freeform 1065">
            <a:extLst>
              <a:ext uri="{FF2B5EF4-FFF2-40B4-BE49-F238E27FC236}">
                <a16:creationId xmlns:a16="http://schemas.microsoft.com/office/drawing/2014/main" id="{827C1CB6-D6AA-986D-FF82-82678AA25AA2}"/>
              </a:ext>
            </a:extLst>
          </p:cNvPr>
          <p:cNvSpPr>
            <a:spLocks/>
          </p:cNvSpPr>
          <p:nvPr/>
        </p:nvSpPr>
        <p:spPr bwMode="auto">
          <a:xfrm>
            <a:off x="4419009" y="2853349"/>
            <a:ext cx="759619" cy="95250"/>
          </a:xfrm>
          <a:custGeom>
            <a:avLst/>
            <a:gdLst>
              <a:gd name="T0" fmla="*/ 0 w 638"/>
              <a:gd name="T1" fmla="*/ 2147483647 h 80"/>
              <a:gd name="T2" fmla="*/ 2147483647 w 638"/>
              <a:gd name="T3" fmla="*/ 2147483647 h 80"/>
              <a:gd name="T4" fmla="*/ 2147483647 w 638"/>
              <a:gd name="T5" fmla="*/ 2147483647 h 80"/>
              <a:gd name="T6" fmla="*/ 2147483647 w 638"/>
              <a:gd name="T7" fmla="*/ 2147483647 h 80"/>
              <a:gd name="T8" fmla="*/ 2147483647 w 638"/>
              <a:gd name="T9" fmla="*/ 0 h 80"/>
              <a:gd name="T10" fmla="*/ 2147483647 w 638"/>
              <a:gd name="T11" fmla="*/ 2147483647 h 80"/>
              <a:gd name="T12" fmla="*/ 0 60000 65536"/>
              <a:gd name="T13" fmla="*/ 0 60000 65536"/>
              <a:gd name="T14" fmla="*/ 0 60000 65536"/>
              <a:gd name="T15" fmla="*/ 0 60000 65536"/>
              <a:gd name="T16" fmla="*/ 0 60000 65536"/>
              <a:gd name="T17" fmla="*/ 0 60000 65536"/>
              <a:gd name="T18" fmla="*/ 0 w 638"/>
              <a:gd name="T19" fmla="*/ 0 h 80"/>
              <a:gd name="T20" fmla="*/ 638 w 638"/>
              <a:gd name="T21" fmla="*/ 80 h 80"/>
            </a:gdLst>
            <a:ahLst/>
            <a:cxnLst>
              <a:cxn ang="T12">
                <a:pos x="T0" y="T1"/>
              </a:cxn>
              <a:cxn ang="T13">
                <a:pos x="T2" y="T3"/>
              </a:cxn>
              <a:cxn ang="T14">
                <a:pos x="T4" y="T5"/>
              </a:cxn>
              <a:cxn ang="T15">
                <a:pos x="T6" y="T7"/>
              </a:cxn>
              <a:cxn ang="T16">
                <a:pos x="T8" y="T9"/>
              </a:cxn>
              <a:cxn ang="T17">
                <a:pos x="T10" y="T11"/>
              </a:cxn>
            </a:cxnLst>
            <a:rect l="T18" t="T19" r="T20" b="T21"/>
            <a:pathLst>
              <a:path w="638" h="80">
                <a:moveTo>
                  <a:pt x="0" y="80"/>
                </a:moveTo>
                <a:lnTo>
                  <a:pt x="178" y="74"/>
                </a:lnTo>
                <a:lnTo>
                  <a:pt x="222" y="32"/>
                </a:lnTo>
                <a:lnTo>
                  <a:pt x="398" y="32"/>
                </a:lnTo>
                <a:lnTo>
                  <a:pt x="452" y="0"/>
                </a:lnTo>
                <a:lnTo>
                  <a:pt x="638" y="4"/>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2" name="Freeform 1066">
            <a:extLst>
              <a:ext uri="{FF2B5EF4-FFF2-40B4-BE49-F238E27FC236}">
                <a16:creationId xmlns:a16="http://schemas.microsoft.com/office/drawing/2014/main" id="{9BCDECDF-232C-32DE-FB04-DEF2011708DA}"/>
              </a:ext>
            </a:extLst>
          </p:cNvPr>
          <p:cNvSpPr>
            <a:spLocks/>
          </p:cNvSpPr>
          <p:nvPr/>
        </p:nvSpPr>
        <p:spPr bwMode="auto">
          <a:xfrm>
            <a:off x="2845002" y="3748699"/>
            <a:ext cx="559594" cy="114300"/>
          </a:xfrm>
          <a:custGeom>
            <a:avLst/>
            <a:gdLst>
              <a:gd name="T0" fmla="*/ 0 w 470"/>
              <a:gd name="T1" fmla="*/ 0 h 96"/>
              <a:gd name="T2" fmla="*/ 2147483647 w 470"/>
              <a:gd name="T3" fmla="*/ 2147483647 h 96"/>
              <a:gd name="T4" fmla="*/ 2147483647 w 470"/>
              <a:gd name="T5" fmla="*/ 2147483647 h 96"/>
              <a:gd name="T6" fmla="*/ 2147483647 w 470"/>
              <a:gd name="T7" fmla="*/ 2147483647 h 96"/>
              <a:gd name="T8" fmla="*/ 2147483647 w 470"/>
              <a:gd name="T9" fmla="*/ 2147483647 h 96"/>
              <a:gd name="T10" fmla="*/ 2147483647 w 470"/>
              <a:gd name="T11" fmla="*/ 2147483647 h 96"/>
              <a:gd name="T12" fmla="*/ 0 60000 65536"/>
              <a:gd name="T13" fmla="*/ 0 60000 65536"/>
              <a:gd name="T14" fmla="*/ 0 60000 65536"/>
              <a:gd name="T15" fmla="*/ 0 60000 65536"/>
              <a:gd name="T16" fmla="*/ 0 60000 65536"/>
              <a:gd name="T17" fmla="*/ 0 60000 65536"/>
              <a:gd name="T18" fmla="*/ 0 w 470"/>
              <a:gd name="T19" fmla="*/ 0 h 96"/>
              <a:gd name="T20" fmla="*/ 470 w 470"/>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470" h="96">
                <a:moveTo>
                  <a:pt x="0" y="0"/>
                </a:moveTo>
                <a:lnTo>
                  <a:pt x="106" y="54"/>
                </a:lnTo>
                <a:lnTo>
                  <a:pt x="152" y="44"/>
                </a:lnTo>
                <a:lnTo>
                  <a:pt x="270" y="90"/>
                </a:lnTo>
                <a:lnTo>
                  <a:pt x="344" y="68"/>
                </a:lnTo>
                <a:lnTo>
                  <a:pt x="470" y="96"/>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3" name="Freeform 1067">
            <a:extLst>
              <a:ext uri="{FF2B5EF4-FFF2-40B4-BE49-F238E27FC236}">
                <a16:creationId xmlns:a16="http://schemas.microsoft.com/office/drawing/2014/main" id="{BA220157-FC7E-5BB8-7C04-0931B6B65704}"/>
              </a:ext>
            </a:extLst>
          </p:cNvPr>
          <p:cNvSpPr>
            <a:spLocks/>
          </p:cNvSpPr>
          <p:nvPr/>
        </p:nvSpPr>
        <p:spPr bwMode="auto">
          <a:xfrm>
            <a:off x="2937871" y="3667736"/>
            <a:ext cx="392906" cy="295275"/>
          </a:xfrm>
          <a:custGeom>
            <a:avLst/>
            <a:gdLst>
              <a:gd name="T0" fmla="*/ 0 w 330"/>
              <a:gd name="T1" fmla="*/ 0 h 248"/>
              <a:gd name="T2" fmla="*/ 2147483647 w 330"/>
              <a:gd name="T3" fmla="*/ 2147483647 h 248"/>
              <a:gd name="T4" fmla="*/ 2147483647 w 330"/>
              <a:gd name="T5" fmla="*/ 2147483647 h 248"/>
              <a:gd name="T6" fmla="*/ 2147483647 w 330"/>
              <a:gd name="T7" fmla="*/ 2147483647 h 248"/>
              <a:gd name="T8" fmla="*/ 2147483647 w 330"/>
              <a:gd name="T9" fmla="*/ 2147483647 h 248"/>
              <a:gd name="T10" fmla="*/ 2147483647 w 330"/>
              <a:gd name="T11" fmla="*/ 2147483647 h 248"/>
              <a:gd name="T12" fmla="*/ 0 60000 65536"/>
              <a:gd name="T13" fmla="*/ 0 60000 65536"/>
              <a:gd name="T14" fmla="*/ 0 60000 65536"/>
              <a:gd name="T15" fmla="*/ 0 60000 65536"/>
              <a:gd name="T16" fmla="*/ 0 60000 65536"/>
              <a:gd name="T17" fmla="*/ 0 60000 65536"/>
              <a:gd name="T18" fmla="*/ 0 w 330"/>
              <a:gd name="T19" fmla="*/ 0 h 248"/>
              <a:gd name="T20" fmla="*/ 330 w 330"/>
              <a:gd name="T21" fmla="*/ 248 h 248"/>
            </a:gdLst>
            <a:ahLst/>
            <a:cxnLst>
              <a:cxn ang="T12">
                <a:pos x="T0" y="T1"/>
              </a:cxn>
              <a:cxn ang="T13">
                <a:pos x="T2" y="T3"/>
              </a:cxn>
              <a:cxn ang="T14">
                <a:pos x="T4" y="T5"/>
              </a:cxn>
              <a:cxn ang="T15">
                <a:pos x="T6" y="T7"/>
              </a:cxn>
              <a:cxn ang="T16">
                <a:pos x="T8" y="T9"/>
              </a:cxn>
              <a:cxn ang="T17">
                <a:pos x="T10" y="T11"/>
              </a:cxn>
            </a:cxnLst>
            <a:rect l="T18" t="T19" r="T20" b="T21"/>
            <a:pathLst>
              <a:path w="330" h="248">
                <a:moveTo>
                  <a:pt x="0" y="0"/>
                </a:moveTo>
                <a:lnTo>
                  <a:pt x="68" y="46"/>
                </a:lnTo>
                <a:lnTo>
                  <a:pt x="78" y="110"/>
                </a:lnTo>
                <a:lnTo>
                  <a:pt x="192" y="156"/>
                </a:lnTo>
                <a:lnTo>
                  <a:pt x="196" y="202"/>
                </a:lnTo>
                <a:lnTo>
                  <a:pt x="330" y="248"/>
                </a:lnTo>
              </a:path>
            </a:pathLst>
          </a:custGeom>
          <a:noFill/>
          <a:ln w="28575">
            <a:solidFill>
              <a:srgbClr val="3333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4" name="Rectangle 1068">
            <a:extLst>
              <a:ext uri="{FF2B5EF4-FFF2-40B4-BE49-F238E27FC236}">
                <a16:creationId xmlns:a16="http://schemas.microsoft.com/office/drawing/2014/main" id="{91DCD82C-D89C-C009-222A-819F6B19AB05}"/>
              </a:ext>
            </a:extLst>
          </p:cNvPr>
          <p:cNvSpPr>
            <a:spLocks noChangeArrowheads="1"/>
          </p:cNvSpPr>
          <p:nvPr/>
        </p:nvSpPr>
        <p:spPr bwMode="auto">
          <a:xfrm rot="1511052">
            <a:off x="3045027" y="3784421"/>
            <a:ext cx="113110"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45" name="Freeform 1069">
            <a:extLst>
              <a:ext uri="{FF2B5EF4-FFF2-40B4-BE49-F238E27FC236}">
                <a16:creationId xmlns:a16="http://schemas.microsoft.com/office/drawing/2014/main" id="{95EEB47E-9BDA-1D36-84BA-B3387262EB85}"/>
              </a:ext>
            </a:extLst>
          </p:cNvPr>
          <p:cNvSpPr>
            <a:spLocks/>
          </p:cNvSpPr>
          <p:nvPr/>
        </p:nvSpPr>
        <p:spPr bwMode="auto">
          <a:xfrm>
            <a:off x="2880719" y="3093858"/>
            <a:ext cx="542925" cy="130969"/>
          </a:xfrm>
          <a:custGeom>
            <a:avLst/>
            <a:gdLst>
              <a:gd name="T0" fmla="*/ 0 w 456"/>
              <a:gd name="T1" fmla="*/ 2147483647 h 110"/>
              <a:gd name="T2" fmla="*/ 2147483647 w 456"/>
              <a:gd name="T3" fmla="*/ 2147483647 h 110"/>
              <a:gd name="T4" fmla="*/ 2147483647 w 456"/>
              <a:gd name="T5" fmla="*/ 2147483647 h 110"/>
              <a:gd name="T6" fmla="*/ 2147483647 w 456"/>
              <a:gd name="T7" fmla="*/ 2147483647 h 110"/>
              <a:gd name="T8" fmla="*/ 2147483647 w 456"/>
              <a:gd name="T9" fmla="*/ 2147483647 h 110"/>
              <a:gd name="T10" fmla="*/ 2147483647 w 456"/>
              <a:gd name="T11" fmla="*/ 0 h 110"/>
              <a:gd name="T12" fmla="*/ 0 60000 65536"/>
              <a:gd name="T13" fmla="*/ 0 60000 65536"/>
              <a:gd name="T14" fmla="*/ 0 60000 65536"/>
              <a:gd name="T15" fmla="*/ 0 60000 65536"/>
              <a:gd name="T16" fmla="*/ 0 60000 65536"/>
              <a:gd name="T17" fmla="*/ 0 60000 65536"/>
              <a:gd name="T18" fmla="*/ 0 w 456"/>
              <a:gd name="T19" fmla="*/ 0 h 110"/>
              <a:gd name="T20" fmla="*/ 456 w 456"/>
              <a:gd name="T21" fmla="*/ 110 h 110"/>
            </a:gdLst>
            <a:ahLst/>
            <a:cxnLst>
              <a:cxn ang="T12">
                <a:pos x="T0" y="T1"/>
              </a:cxn>
              <a:cxn ang="T13">
                <a:pos x="T2" y="T3"/>
              </a:cxn>
              <a:cxn ang="T14">
                <a:pos x="T4" y="T5"/>
              </a:cxn>
              <a:cxn ang="T15">
                <a:pos x="T6" y="T7"/>
              </a:cxn>
              <a:cxn ang="T16">
                <a:pos x="T8" y="T9"/>
              </a:cxn>
              <a:cxn ang="T17">
                <a:pos x="T10" y="T11"/>
              </a:cxn>
            </a:cxnLst>
            <a:rect l="T18" t="T19" r="T20" b="T21"/>
            <a:pathLst>
              <a:path w="456" h="110">
                <a:moveTo>
                  <a:pt x="0" y="110"/>
                </a:moveTo>
                <a:lnTo>
                  <a:pt x="80" y="70"/>
                </a:lnTo>
                <a:lnTo>
                  <a:pt x="136" y="68"/>
                </a:lnTo>
                <a:lnTo>
                  <a:pt x="296" y="2"/>
                </a:lnTo>
                <a:lnTo>
                  <a:pt x="348" y="22"/>
                </a:lnTo>
                <a:lnTo>
                  <a:pt x="456" y="0"/>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6" name="Freeform 1070">
            <a:extLst>
              <a:ext uri="{FF2B5EF4-FFF2-40B4-BE49-F238E27FC236}">
                <a16:creationId xmlns:a16="http://schemas.microsoft.com/office/drawing/2014/main" id="{88BC99EB-DC56-BD02-B624-3572BC0417E3}"/>
              </a:ext>
            </a:extLst>
          </p:cNvPr>
          <p:cNvSpPr>
            <a:spLocks/>
          </p:cNvSpPr>
          <p:nvPr/>
        </p:nvSpPr>
        <p:spPr bwMode="auto">
          <a:xfrm>
            <a:off x="2971210" y="3020038"/>
            <a:ext cx="383381" cy="242888"/>
          </a:xfrm>
          <a:custGeom>
            <a:avLst/>
            <a:gdLst>
              <a:gd name="T0" fmla="*/ 0 w 322"/>
              <a:gd name="T1" fmla="*/ 2147483647 h 204"/>
              <a:gd name="T2" fmla="*/ 2147483647 w 322"/>
              <a:gd name="T3" fmla="*/ 2147483647 h 204"/>
              <a:gd name="T4" fmla="*/ 2147483647 w 322"/>
              <a:gd name="T5" fmla="*/ 2147483647 h 204"/>
              <a:gd name="T6" fmla="*/ 2147483647 w 322"/>
              <a:gd name="T7" fmla="*/ 2147483647 h 204"/>
              <a:gd name="T8" fmla="*/ 2147483647 w 322"/>
              <a:gd name="T9" fmla="*/ 2147483647 h 204"/>
              <a:gd name="T10" fmla="*/ 2147483647 w 322"/>
              <a:gd name="T11" fmla="*/ 0 h 204"/>
              <a:gd name="T12" fmla="*/ 0 60000 65536"/>
              <a:gd name="T13" fmla="*/ 0 60000 65536"/>
              <a:gd name="T14" fmla="*/ 0 60000 65536"/>
              <a:gd name="T15" fmla="*/ 0 60000 65536"/>
              <a:gd name="T16" fmla="*/ 0 60000 65536"/>
              <a:gd name="T17" fmla="*/ 0 60000 65536"/>
              <a:gd name="T18" fmla="*/ 0 w 322"/>
              <a:gd name="T19" fmla="*/ 0 h 204"/>
              <a:gd name="T20" fmla="*/ 322 w 322"/>
              <a:gd name="T21" fmla="*/ 204 h 204"/>
            </a:gdLst>
            <a:ahLst/>
            <a:cxnLst>
              <a:cxn ang="T12">
                <a:pos x="T0" y="T1"/>
              </a:cxn>
              <a:cxn ang="T13">
                <a:pos x="T2" y="T3"/>
              </a:cxn>
              <a:cxn ang="T14">
                <a:pos x="T4" y="T5"/>
              </a:cxn>
              <a:cxn ang="T15">
                <a:pos x="T6" y="T7"/>
              </a:cxn>
              <a:cxn ang="T16">
                <a:pos x="T8" y="T9"/>
              </a:cxn>
              <a:cxn ang="T17">
                <a:pos x="T10" y="T11"/>
              </a:cxn>
            </a:cxnLst>
            <a:rect l="T18" t="T19" r="T20" b="T21"/>
            <a:pathLst>
              <a:path w="322" h="204">
                <a:moveTo>
                  <a:pt x="0" y="204"/>
                </a:moveTo>
                <a:lnTo>
                  <a:pt x="58" y="164"/>
                </a:lnTo>
                <a:lnTo>
                  <a:pt x="58" y="130"/>
                </a:lnTo>
                <a:lnTo>
                  <a:pt x="218" y="66"/>
                </a:lnTo>
                <a:lnTo>
                  <a:pt x="222" y="30"/>
                </a:lnTo>
                <a:lnTo>
                  <a:pt x="322" y="0"/>
                </a:lnTo>
              </a:path>
            </a:pathLst>
          </a:custGeom>
          <a:noFill/>
          <a:ln w="28575">
            <a:solidFill>
              <a:srgbClr val="3333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47" name="Rectangle 1071">
            <a:extLst>
              <a:ext uri="{FF2B5EF4-FFF2-40B4-BE49-F238E27FC236}">
                <a16:creationId xmlns:a16="http://schemas.microsoft.com/office/drawing/2014/main" id="{289BD322-9848-3BE5-27EF-8E443BB6430D}"/>
              </a:ext>
            </a:extLst>
          </p:cNvPr>
          <p:cNvSpPr>
            <a:spLocks noChangeArrowheads="1"/>
          </p:cNvSpPr>
          <p:nvPr/>
        </p:nvSpPr>
        <p:spPr bwMode="auto">
          <a:xfrm rot="20322718">
            <a:off x="3090271" y="3096240"/>
            <a:ext cx="113110"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48" name="Rectangle 1072">
            <a:extLst>
              <a:ext uri="{FF2B5EF4-FFF2-40B4-BE49-F238E27FC236}">
                <a16:creationId xmlns:a16="http://schemas.microsoft.com/office/drawing/2014/main" id="{CABD8488-C5EE-219E-D674-DBAB6CA41664}"/>
              </a:ext>
            </a:extLst>
          </p:cNvPr>
          <p:cNvSpPr>
            <a:spLocks noChangeArrowheads="1"/>
          </p:cNvSpPr>
          <p:nvPr/>
        </p:nvSpPr>
        <p:spPr bwMode="auto">
          <a:xfrm>
            <a:off x="4735715" y="2855733"/>
            <a:ext cx="113110"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49" name="Freeform 1073">
            <a:extLst>
              <a:ext uri="{FF2B5EF4-FFF2-40B4-BE49-F238E27FC236}">
                <a16:creationId xmlns:a16="http://schemas.microsoft.com/office/drawing/2014/main" id="{7AE63DEB-5D68-DA7D-953B-762C2931AE6E}"/>
              </a:ext>
            </a:extLst>
          </p:cNvPr>
          <p:cNvSpPr>
            <a:spLocks/>
          </p:cNvSpPr>
          <p:nvPr/>
        </p:nvSpPr>
        <p:spPr bwMode="auto">
          <a:xfrm>
            <a:off x="6243045" y="3021231"/>
            <a:ext cx="376238" cy="234553"/>
          </a:xfrm>
          <a:custGeom>
            <a:avLst/>
            <a:gdLst>
              <a:gd name="T0" fmla="*/ 0 w 316"/>
              <a:gd name="T1" fmla="*/ 0 h 197"/>
              <a:gd name="T2" fmla="*/ 2147483647 w 316"/>
              <a:gd name="T3" fmla="*/ 2147483647 h 197"/>
              <a:gd name="T4" fmla="*/ 2147483647 w 316"/>
              <a:gd name="T5" fmla="*/ 2147483647 h 197"/>
              <a:gd name="T6" fmla="*/ 2147483647 w 316"/>
              <a:gd name="T7" fmla="*/ 2147483647 h 197"/>
              <a:gd name="T8" fmla="*/ 2147483647 w 316"/>
              <a:gd name="T9" fmla="*/ 2147483647 h 197"/>
              <a:gd name="T10" fmla="*/ 2147483647 w 316"/>
              <a:gd name="T11" fmla="*/ 2147483647 h 197"/>
              <a:gd name="T12" fmla="*/ 0 60000 65536"/>
              <a:gd name="T13" fmla="*/ 0 60000 65536"/>
              <a:gd name="T14" fmla="*/ 0 60000 65536"/>
              <a:gd name="T15" fmla="*/ 0 60000 65536"/>
              <a:gd name="T16" fmla="*/ 0 60000 65536"/>
              <a:gd name="T17" fmla="*/ 0 60000 65536"/>
              <a:gd name="T18" fmla="*/ 0 w 316"/>
              <a:gd name="T19" fmla="*/ 0 h 197"/>
              <a:gd name="T20" fmla="*/ 316 w 316"/>
              <a:gd name="T21" fmla="*/ 197 h 197"/>
            </a:gdLst>
            <a:ahLst/>
            <a:cxnLst>
              <a:cxn ang="T12">
                <a:pos x="T0" y="T1"/>
              </a:cxn>
              <a:cxn ang="T13">
                <a:pos x="T2" y="T3"/>
              </a:cxn>
              <a:cxn ang="T14">
                <a:pos x="T4" y="T5"/>
              </a:cxn>
              <a:cxn ang="T15">
                <a:pos x="T6" y="T7"/>
              </a:cxn>
              <a:cxn ang="T16">
                <a:pos x="T8" y="T9"/>
              </a:cxn>
              <a:cxn ang="T17">
                <a:pos x="T10" y="T11"/>
              </a:cxn>
            </a:cxnLst>
            <a:rect l="T18" t="T19" r="T20" b="T21"/>
            <a:pathLst>
              <a:path w="316" h="197">
                <a:moveTo>
                  <a:pt x="0" y="0"/>
                </a:moveTo>
                <a:lnTo>
                  <a:pt x="75" y="24"/>
                </a:lnTo>
                <a:lnTo>
                  <a:pt x="87" y="57"/>
                </a:lnTo>
                <a:lnTo>
                  <a:pt x="264" y="125"/>
                </a:lnTo>
                <a:lnTo>
                  <a:pt x="262" y="164"/>
                </a:lnTo>
                <a:lnTo>
                  <a:pt x="316" y="197"/>
                </a:lnTo>
              </a:path>
            </a:pathLst>
          </a:custGeom>
          <a:noFill/>
          <a:ln w="28575">
            <a:solidFill>
              <a:srgbClr val="FFCC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50" name="Freeform 1074">
            <a:extLst>
              <a:ext uri="{FF2B5EF4-FFF2-40B4-BE49-F238E27FC236}">
                <a16:creationId xmlns:a16="http://schemas.microsoft.com/office/drawing/2014/main" id="{EEDFF860-69D4-A146-051E-4BAF68B65847}"/>
              </a:ext>
            </a:extLst>
          </p:cNvPr>
          <p:cNvSpPr>
            <a:spLocks/>
          </p:cNvSpPr>
          <p:nvPr/>
        </p:nvSpPr>
        <p:spPr bwMode="auto">
          <a:xfrm>
            <a:off x="6228755" y="3745129"/>
            <a:ext cx="533400" cy="119063"/>
          </a:xfrm>
          <a:custGeom>
            <a:avLst/>
            <a:gdLst>
              <a:gd name="T0" fmla="*/ 0 w 448"/>
              <a:gd name="T1" fmla="*/ 2147483647 h 99"/>
              <a:gd name="T2" fmla="*/ 2147483647 w 448"/>
              <a:gd name="T3" fmla="*/ 2147483647 h 99"/>
              <a:gd name="T4" fmla="*/ 2147483647 w 448"/>
              <a:gd name="T5" fmla="*/ 2147483647 h 99"/>
              <a:gd name="T6" fmla="*/ 2147483647 w 448"/>
              <a:gd name="T7" fmla="*/ 2147483647 h 99"/>
              <a:gd name="T8" fmla="*/ 2147483647 w 448"/>
              <a:gd name="T9" fmla="*/ 2147483647 h 99"/>
              <a:gd name="T10" fmla="*/ 2147483647 w 448"/>
              <a:gd name="T11" fmla="*/ 0 h 99"/>
              <a:gd name="T12" fmla="*/ 0 60000 65536"/>
              <a:gd name="T13" fmla="*/ 0 60000 65536"/>
              <a:gd name="T14" fmla="*/ 0 60000 65536"/>
              <a:gd name="T15" fmla="*/ 0 60000 65536"/>
              <a:gd name="T16" fmla="*/ 0 60000 65536"/>
              <a:gd name="T17" fmla="*/ 0 60000 65536"/>
              <a:gd name="T18" fmla="*/ 0 w 448"/>
              <a:gd name="T19" fmla="*/ 0 h 99"/>
              <a:gd name="T20" fmla="*/ 448 w 448"/>
              <a:gd name="T21" fmla="*/ 99 h 99"/>
            </a:gdLst>
            <a:ahLst/>
            <a:cxnLst>
              <a:cxn ang="T12">
                <a:pos x="T0" y="T1"/>
              </a:cxn>
              <a:cxn ang="T13">
                <a:pos x="T2" y="T3"/>
              </a:cxn>
              <a:cxn ang="T14">
                <a:pos x="T4" y="T5"/>
              </a:cxn>
              <a:cxn ang="T15">
                <a:pos x="T6" y="T7"/>
              </a:cxn>
              <a:cxn ang="T16">
                <a:pos x="T8" y="T9"/>
              </a:cxn>
              <a:cxn ang="T17">
                <a:pos x="T10" y="T11"/>
              </a:cxn>
            </a:cxnLst>
            <a:rect l="T18" t="T19" r="T20" b="T21"/>
            <a:pathLst>
              <a:path w="448" h="99">
                <a:moveTo>
                  <a:pt x="0" y="91"/>
                </a:moveTo>
                <a:lnTo>
                  <a:pt x="93" y="72"/>
                </a:lnTo>
                <a:lnTo>
                  <a:pt x="141" y="99"/>
                </a:lnTo>
                <a:lnTo>
                  <a:pt x="304" y="33"/>
                </a:lnTo>
                <a:lnTo>
                  <a:pt x="354" y="51"/>
                </a:lnTo>
                <a:lnTo>
                  <a:pt x="448" y="0"/>
                </a:lnTo>
              </a:path>
            </a:pathLst>
          </a:custGeom>
          <a:noFill/>
          <a:ln w="28575">
            <a:solidFill>
              <a:srgbClr val="3333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51" name="Rectangle 1075">
            <a:extLst>
              <a:ext uri="{FF2B5EF4-FFF2-40B4-BE49-F238E27FC236}">
                <a16:creationId xmlns:a16="http://schemas.microsoft.com/office/drawing/2014/main" id="{2120C7FC-3BF9-E506-01A9-8D9FEC970F9E}"/>
              </a:ext>
            </a:extLst>
          </p:cNvPr>
          <p:cNvSpPr>
            <a:spLocks noChangeArrowheads="1"/>
          </p:cNvSpPr>
          <p:nvPr/>
        </p:nvSpPr>
        <p:spPr bwMode="auto">
          <a:xfrm rot="20322718">
            <a:off x="6437116" y="3785612"/>
            <a:ext cx="113109"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2" name="Freeform 1076">
            <a:extLst>
              <a:ext uri="{FF2B5EF4-FFF2-40B4-BE49-F238E27FC236}">
                <a16:creationId xmlns:a16="http://schemas.microsoft.com/office/drawing/2014/main" id="{A76E3D36-3841-01AF-2249-23D083AA8215}"/>
              </a:ext>
            </a:extLst>
          </p:cNvPr>
          <p:cNvSpPr>
            <a:spLocks/>
          </p:cNvSpPr>
          <p:nvPr/>
        </p:nvSpPr>
        <p:spPr bwMode="auto">
          <a:xfrm>
            <a:off x="6175181" y="3091476"/>
            <a:ext cx="534590" cy="120254"/>
          </a:xfrm>
          <a:custGeom>
            <a:avLst/>
            <a:gdLst>
              <a:gd name="T0" fmla="*/ 0 w 450"/>
              <a:gd name="T1" fmla="*/ 0 h 96"/>
              <a:gd name="T2" fmla="*/ 2147483647 w 450"/>
              <a:gd name="T3" fmla="*/ 2147483647 h 96"/>
              <a:gd name="T4" fmla="*/ 2147483647 w 450"/>
              <a:gd name="T5" fmla="*/ 0 h 96"/>
              <a:gd name="T6" fmla="*/ 2147483647 w 450"/>
              <a:gd name="T7" fmla="*/ 2147483647 h 96"/>
              <a:gd name="T8" fmla="*/ 2147483647 w 450"/>
              <a:gd name="T9" fmla="*/ 2147483647 h 96"/>
              <a:gd name="T10" fmla="*/ 2147483647 w 450"/>
              <a:gd name="T11" fmla="*/ 2147483647 h 96"/>
              <a:gd name="T12" fmla="*/ 0 60000 65536"/>
              <a:gd name="T13" fmla="*/ 0 60000 65536"/>
              <a:gd name="T14" fmla="*/ 0 60000 65536"/>
              <a:gd name="T15" fmla="*/ 0 60000 65536"/>
              <a:gd name="T16" fmla="*/ 0 60000 65536"/>
              <a:gd name="T17" fmla="*/ 0 60000 65536"/>
              <a:gd name="T18" fmla="*/ 0 w 450"/>
              <a:gd name="T19" fmla="*/ 0 h 96"/>
              <a:gd name="T20" fmla="*/ 450 w 450"/>
              <a:gd name="T21" fmla="*/ 96 h 96"/>
            </a:gdLst>
            <a:ahLst/>
            <a:cxnLst>
              <a:cxn ang="T12">
                <a:pos x="T0" y="T1"/>
              </a:cxn>
              <a:cxn ang="T13">
                <a:pos x="T2" y="T3"/>
              </a:cxn>
              <a:cxn ang="T14">
                <a:pos x="T4" y="T5"/>
              </a:cxn>
              <a:cxn ang="T15">
                <a:pos x="T6" y="T7"/>
              </a:cxn>
              <a:cxn ang="T16">
                <a:pos x="T8" y="T9"/>
              </a:cxn>
              <a:cxn ang="T17">
                <a:pos x="T10" y="T11"/>
              </a:cxn>
            </a:cxnLst>
            <a:rect l="T18" t="T19" r="T20" b="T21"/>
            <a:pathLst>
              <a:path w="450" h="96">
                <a:moveTo>
                  <a:pt x="0" y="0"/>
                </a:moveTo>
                <a:lnTo>
                  <a:pt x="84" y="19"/>
                </a:lnTo>
                <a:lnTo>
                  <a:pt x="147" y="0"/>
                </a:lnTo>
                <a:lnTo>
                  <a:pt x="319" y="66"/>
                </a:lnTo>
                <a:lnTo>
                  <a:pt x="379" y="57"/>
                </a:lnTo>
                <a:lnTo>
                  <a:pt x="450" y="96"/>
                </a:lnTo>
              </a:path>
            </a:pathLst>
          </a:custGeom>
          <a:noFill/>
          <a:ln w="28575">
            <a:solidFill>
              <a:srgbClr val="3333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53" name="Rectangle 1077">
            <a:extLst>
              <a:ext uri="{FF2B5EF4-FFF2-40B4-BE49-F238E27FC236}">
                <a16:creationId xmlns:a16="http://schemas.microsoft.com/office/drawing/2014/main" id="{203C5D47-7EB3-8DA5-C30D-61EC7FABE524}"/>
              </a:ext>
            </a:extLst>
          </p:cNvPr>
          <p:cNvSpPr>
            <a:spLocks noChangeArrowheads="1"/>
          </p:cNvSpPr>
          <p:nvPr/>
        </p:nvSpPr>
        <p:spPr bwMode="auto">
          <a:xfrm rot="1511052">
            <a:off x="6399016" y="3095049"/>
            <a:ext cx="113109" cy="69056"/>
          </a:xfrm>
          <a:prstGeom prst="rect">
            <a:avLst/>
          </a:prstGeom>
          <a:solidFill>
            <a:srgbClr val="FFFFCC"/>
          </a:solidFill>
          <a:ln w="7938">
            <a:solidFill>
              <a:srgbClr val="000000"/>
            </a:solidFill>
            <a:miter lim="800000"/>
            <a:headEnd/>
            <a:tailEnd/>
          </a:ln>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nvGrpSpPr>
          <p:cNvPr id="54" name="Group 1078">
            <a:extLst>
              <a:ext uri="{FF2B5EF4-FFF2-40B4-BE49-F238E27FC236}">
                <a16:creationId xmlns:a16="http://schemas.microsoft.com/office/drawing/2014/main" id="{A5920FA1-51FD-6076-D488-DA510FD9CA98}"/>
              </a:ext>
            </a:extLst>
          </p:cNvPr>
          <p:cNvGrpSpPr>
            <a:grpSpLocks/>
          </p:cNvGrpSpPr>
          <p:nvPr/>
        </p:nvGrpSpPr>
        <p:grpSpPr bwMode="auto">
          <a:xfrm>
            <a:off x="4955978" y="4077311"/>
            <a:ext cx="171450" cy="95250"/>
            <a:chOff x="2857" y="2090"/>
            <a:chExt cx="144" cy="80"/>
          </a:xfrm>
        </p:grpSpPr>
        <p:sp>
          <p:nvSpPr>
            <p:cNvPr id="55" name="Oval 1079">
              <a:extLst>
                <a:ext uri="{FF2B5EF4-FFF2-40B4-BE49-F238E27FC236}">
                  <a16:creationId xmlns:a16="http://schemas.microsoft.com/office/drawing/2014/main" id="{1E5A39A5-7B32-15C5-8677-066B2B01AD59}"/>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6" name="AutoShape 1080">
              <a:extLst>
                <a:ext uri="{FF2B5EF4-FFF2-40B4-BE49-F238E27FC236}">
                  <a16:creationId xmlns:a16="http://schemas.microsoft.com/office/drawing/2014/main" id="{61FB9E98-B374-901F-B90E-DB83A88C5291}"/>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57" name="Group 1081">
            <a:extLst>
              <a:ext uri="{FF2B5EF4-FFF2-40B4-BE49-F238E27FC236}">
                <a16:creationId xmlns:a16="http://schemas.microsoft.com/office/drawing/2014/main" id="{F1DCF04F-8050-1735-9A7B-70F0819D2423}"/>
              </a:ext>
            </a:extLst>
          </p:cNvPr>
          <p:cNvGrpSpPr>
            <a:grpSpLocks/>
          </p:cNvGrpSpPr>
          <p:nvPr/>
        </p:nvGrpSpPr>
        <p:grpSpPr bwMode="auto">
          <a:xfrm>
            <a:off x="4950024" y="3971346"/>
            <a:ext cx="171450" cy="95250"/>
            <a:chOff x="2852" y="2001"/>
            <a:chExt cx="144" cy="80"/>
          </a:xfrm>
        </p:grpSpPr>
        <p:sp>
          <p:nvSpPr>
            <p:cNvPr id="58" name="Oval 1082">
              <a:extLst>
                <a:ext uri="{FF2B5EF4-FFF2-40B4-BE49-F238E27FC236}">
                  <a16:creationId xmlns:a16="http://schemas.microsoft.com/office/drawing/2014/main" id="{24445457-A992-5331-A9F3-EE098DB8B695}"/>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59" name="AutoShape 1083">
              <a:extLst>
                <a:ext uri="{FF2B5EF4-FFF2-40B4-BE49-F238E27FC236}">
                  <a16:creationId xmlns:a16="http://schemas.microsoft.com/office/drawing/2014/main" id="{61095CD4-914A-12DC-776C-6A46499839ED}"/>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60" name="Group 1084">
            <a:extLst>
              <a:ext uri="{FF2B5EF4-FFF2-40B4-BE49-F238E27FC236}">
                <a16:creationId xmlns:a16="http://schemas.microsoft.com/office/drawing/2014/main" id="{1467F18A-940A-C923-581A-2038729CF240}"/>
              </a:ext>
            </a:extLst>
          </p:cNvPr>
          <p:cNvGrpSpPr>
            <a:grpSpLocks/>
          </p:cNvGrpSpPr>
          <p:nvPr/>
        </p:nvGrpSpPr>
        <p:grpSpPr bwMode="auto">
          <a:xfrm>
            <a:off x="4463059" y="4074930"/>
            <a:ext cx="171450" cy="95250"/>
            <a:chOff x="2852" y="2001"/>
            <a:chExt cx="144" cy="80"/>
          </a:xfrm>
        </p:grpSpPr>
        <p:sp>
          <p:nvSpPr>
            <p:cNvPr id="61" name="Oval 1085">
              <a:extLst>
                <a:ext uri="{FF2B5EF4-FFF2-40B4-BE49-F238E27FC236}">
                  <a16:creationId xmlns:a16="http://schemas.microsoft.com/office/drawing/2014/main" id="{81E74F33-53A5-DFF4-7500-346EC58012C7}"/>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62" name="AutoShape 1086">
              <a:extLst>
                <a:ext uri="{FF2B5EF4-FFF2-40B4-BE49-F238E27FC236}">
                  <a16:creationId xmlns:a16="http://schemas.microsoft.com/office/drawing/2014/main" id="{0B1826AE-0C8F-5336-05E8-1090C66633AC}"/>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63" name="Group 1087">
            <a:extLst>
              <a:ext uri="{FF2B5EF4-FFF2-40B4-BE49-F238E27FC236}">
                <a16:creationId xmlns:a16="http://schemas.microsoft.com/office/drawing/2014/main" id="{7A9BE6FE-43D8-014A-A595-30D7E8F22492}"/>
              </a:ext>
            </a:extLst>
          </p:cNvPr>
          <p:cNvGrpSpPr>
            <a:grpSpLocks/>
          </p:cNvGrpSpPr>
          <p:nvPr/>
        </p:nvGrpSpPr>
        <p:grpSpPr bwMode="auto">
          <a:xfrm>
            <a:off x="4458296" y="3968965"/>
            <a:ext cx="171450" cy="95250"/>
            <a:chOff x="2857" y="2090"/>
            <a:chExt cx="144" cy="80"/>
          </a:xfrm>
        </p:grpSpPr>
        <p:sp>
          <p:nvSpPr>
            <p:cNvPr id="64" name="Oval 1088">
              <a:extLst>
                <a:ext uri="{FF2B5EF4-FFF2-40B4-BE49-F238E27FC236}">
                  <a16:creationId xmlns:a16="http://schemas.microsoft.com/office/drawing/2014/main" id="{05586BAA-90B9-0382-511F-B625355A54DF}"/>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65" name="AutoShape 1089">
              <a:extLst>
                <a:ext uri="{FF2B5EF4-FFF2-40B4-BE49-F238E27FC236}">
                  <a16:creationId xmlns:a16="http://schemas.microsoft.com/office/drawing/2014/main" id="{54B034C5-2F2A-288A-1D59-6BF306F20BAC}"/>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66" name="Group 1090">
            <a:extLst>
              <a:ext uri="{FF2B5EF4-FFF2-40B4-BE49-F238E27FC236}">
                <a16:creationId xmlns:a16="http://schemas.microsoft.com/office/drawing/2014/main" id="{E43080F4-0C67-7809-8EF6-DF1497701D2F}"/>
              </a:ext>
            </a:extLst>
          </p:cNvPr>
          <p:cNvGrpSpPr>
            <a:grpSpLocks/>
          </p:cNvGrpSpPr>
          <p:nvPr/>
        </p:nvGrpSpPr>
        <p:grpSpPr bwMode="auto">
          <a:xfrm rot="720126">
            <a:off x="3276005" y="3808230"/>
            <a:ext cx="171450" cy="95250"/>
            <a:chOff x="2857" y="2090"/>
            <a:chExt cx="144" cy="80"/>
          </a:xfrm>
        </p:grpSpPr>
        <p:sp>
          <p:nvSpPr>
            <p:cNvPr id="67" name="Oval 1091">
              <a:extLst>
                <a:ext uri="{FF2B5EF4-FFF2-40B4-BE49-F238E27FC236}">
                  <a16:creationId xmlns:a16="http://schemas.microsoft.com/office/drawing/2014/main" id="{DE88ACB3-2D65-8E36-074D-0A4C1F2DFC87}"/>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68" name="AutoShape 1092">
              <a:extLst>
                <a:ext uri="{FF2B5EF4-FFF2-40B4-BE49-F238E27FC236}">
                  <a16:creationId xmlns:a16="http://schemas.microsoft.com/office/drawing/2014/main" id="{E9331035-E02D-5428-F17E-40108BF2EDAF}"/>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69" name="Group 1093">
            <a:extLst>
              <a:ext uri="{FF2B5EF4-FFF2-40B4-BE49-F238E27FC236}">
                <a16:creationId xmlns:a16="http://schemas.microsoft.com/office/drawing/2014/main" id="{3589FF95-3E37-2979-5FF5-5AB59E1C7F5D}"/>
              </a:ext>
            </a:extLst>
          </p:cNvPr>
          <p:cNvGrpSpPr>
            <a:grpSpLocks/>
          </p:cNvGrpSpPr>
          <p:nvPr/>
        </p:nvGrpSpPr>
        <p:grpSpPr bwMode="auto">
          <a:xfrm rot="1256429">
            <a:off x="3190280" y="3896336"/>
            <a:ext cx="171450" cy="95250"/>
            <a:chOff x="2852" y="2001"/>
            <a:chExt cx="144" cy="80"/>
          </a:xfrm>
        </p:grpSpPr>
        <p:sp>
          <p:nvSpPr>
            <p:cNvPr id="70" name="Oval 1094">
              <a:extLst>
                <a:ext uri="{FF2B5EF4-FFF2-40B4-BE49-F238E27FC236}">
                  <a16:creationId xmlns:a16="http://schemas.microsoft.com/office/drawing/2014/main" id="{0E47D345-93C2-7DC3-0FCA-287FAAC11B03}"/>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71" name="AutoShape 1095">
              <a:extLst>
                <a:ext uri="{FF2B5EF4-FFF2-40B4-BE49-F238E27FC236}">
                  <a16:creationId xmlns:a16="http://schemas.microsoft.com/office/drawing/2014/main" id="{4D8C8514-E0F8-3054-7AD1-3E71D7094D50}"/>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72" name="Group 1096">
            <a:extLst>
              <a:ext uri="{FF2B5EF4-FFF2-40B4-BE49-F238E27FC236}">
                <a16:creationId xmlns:a16="http://schemas.microsoft.com/office/drawing/2014/main" id="{1ABA32D4-70C2-3236-BB2A-29B83C199554}"/>
              </a:ext>
            </a:extLst>
          </p:cNvPr>
          <p:cNvGrpSpPr>
            <a:grpSpLocks/>
          </p:cNvGrpSpPr>
          <p:nvPr/>
        </p:nvGrpSpPr>
        <p:grpSpPr bwMode="auto">
          <a:xfrm rot="2116848">
            <a:off x="2853334" y="3615349"/>
            <a:ext cx="171450" cy="95250"/>
            <a:chOff x="2852" y="2001"/>
            <a:chExt cx="144" cy="80"/>
          </a:xfrm>
        </p:grpSpPr>
        <p:sp>
          <p:nvSpPr>
            <p:cNvPr id="73" name="Oval 1097">
              <a:extLst>
                <a:ext uri="{FF2B5EF4-FFF2-40B4-BE49-F238E27FC236}">
                  <a16:creationId xmlns:a16="http://schemas.microsoft.com/office/drawing/2014/main" id="{94488E5C-08EC-F5F1-A142-33DF8E91C2E7}"/>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74" name="AutoShape 1098">
              <a:extLst>
                <a:ext uri="{FF2B5EF4-FFF2-40B4-BE49-F238E27FC236}">
                  <a16:creationId xmlns:a16="http://schemas.microsoft.com/office/drawing/2014/main" id="{58A5220E-D592-EED4-D511-668257735911}"/>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75" name="Group 1099">
            <a:extLst>
              <a:ext uri="{FF2B5EF4-FFF2-40B4-BE49-F238E27FC236}">
                <a16:creationId xmlns:a16="http://schemas.microsoft.com/office/drawing/2014/main" id="{48DD27F2-6C01-FDD2-ED4F-1A42A629C583}"/>
              </a:ext>
            </a:extLst>
          </p:cNvPr>
          <p:cNvGrpSpPr>
            <a:grpSpLocks/>
          </p:cNvGrpSpPr>
          <p:nvPr/>
        </p:nvGrpSpPr>
        <p:grpSpPr bwMode="auto">
          <a:xfrm rot="1501106">
            <a:off x="2778324" y="3698693"/>
            <a:ext cx="171450" cy="95250"/>
            <a:chOff x="2857" y="2090"/>
            <a:chExt cx="144" cy="80"/>
          </a:xfrm>
        </p:grpSpPr>
        <p:sp>
          <p:nvSpPr>
            <p:cNvPr id="76" name="Oval 1100">
              <a:extLst>
                <a:ext uri="{FF2B5EF4-FFF2-40B4-BE49-F238E27FC236}">
                  <a16:creationId xmlns:a16="http://schemas.microsoft.com/office/drawing/2014/main" id="{C75C657E-4AC2-873C-DF09-38B625D30407}"/>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77" name="AutoShape 1101">
              <a:extLst>
                <a:ext uri="{FF2B5EF4-FFF2-40B4-BE49-F238E27FC236}">
                  <a16:creationId xmlns:a16="http://schemas.microsoft.com/office/drawing/2014/main" id="{FD875097-918A-BABF-0AA3-A9C7AB1DFCAF}"/>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78" name="Group 1102">
            <a:extLst>
              <a:ext uri="{FF2B5EF4-FFF2-40B4-BE49-F238E27FC236}">
                <a16:creationId xmlns:a16="http://schemas.microsoft.com/office/drawing/2014/main" id="{0E2E0870-BAF5-49E3-5A85-D215B2F2DCD1}"/>
              </a:ext>
            </a:extLst>
          </p:cNvPr>
          <p:cNvGrpSpPr>
            <a:grpSpLocks/>
          </p:cNvGrpSpPr>
          <p:nvPr/>
        </p:nvGrpSpPr>
        <p:grpSpPr bwMode="auto">
          <a:xfrm rot="18855396">
            <a:off x="2692599" y="3249827"/>
            <a:ext cx="171450" cy="95250"/>
            <a:chOff x="2857" y="2090"/>
            <a:chExt cx="144" cy="80"/>
          </a:xfrm>
        </p:grpSpPr>
        <p:sp>
          <p:nvSpPr>
            <p:cNvPr id="79" name="Oval 1103">
              <a:extLst>
                <a:ext uri="{FF2B5EF4-FFF2-40B4-BE49-F238E27FC236}">
                  <a16:creationId xmlns:a16="http://schemas.microsoft.com/office/drawing/2014/main" id="{8A527B90-69D9-5B97-D6E0-D2FB984025C9}"/>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80" name="AutoShape 1104">
              <a:extLst>
                <a:ext uri="{FF2B5EF4-FFF2-40B4-BE49-F238E27FC236}">
                  <a16:creationId xmlns:a16="http://schemas.microsoft.com/office/drawing/2014/main" id="{A74ED9D3-4748-A499-251F-169DD7553EBC}"/>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81" name="Group 1105">
            <a:extLst>
              <a:ext uri="{FF2B5EF4-FFF2-40B4-BE49-F238E27FC236}">
                <a16:creationId xmlns:a16="http://schemas.microsoft.com/office/drawing/2014/main" id="{2B21BB9D-4B7D-7CF6-9CD9-8CB0F9E8FCB0}"/>
              </a:ext>
            </a:extLst>
          </p:cNvPr>
          <p:cNvGrpSpPr>
            <a:grpSpLocks/>
          </p:cNvGrpSpPr>
          <p:nvPr/>
        </p:nvGrpSpPr>
        <p:grpSpPr bwMode="auto">
          <a:xfrm rot="19086183">
            <a:off x="2806899" y="3285546"/>
            <a:ext cx="171450" cy="95250"/>
            <a:chOff x="2852" y="2001"/>
            <a:chExt cx="144" cy="80"/>
          </a:xfrm>
        </p:grpSpPr>
        <p:sp>
          <p:nvSpPr>
            <p:cNvPr id="82" name="Oval 1106">
              <a:extLst>
                <a:ext uri="{FF2B5EF4-FFF2-40B4-BE49-F238E27FC236}">
                  <a16:creationId xmlns:a16="http://schemas.microsoft.com/office/drawing/2014/main" id="{92C65C70-DAB1-2DEB-96DF-AC430B564762}"/>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83" name="AutoShape 1107">
              <a:extLst>
                <a:ext uri="{FF2B5EF4-FFF2-40B4-BE49-F238E27FC236}">
                  <a16:creationId xmlns:a16="http://schemas.microsoft.com/office/drawing/2014/main" id="{71187179-EEB8-97F2-D286-1B09356916D6}"/>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84" name="Group 1108">
            <a:extLst>
              <a:ext uri="{FF2B5EF4-FFF2-40B4-BE49-F238E27FC236}">
                <a16:creationId xmlns:a16="http://schemas.microsoft.com/office/drawing/2014/main" id="{A7EA7286-30D5-FB6A-CCDE-289B17CE2E4F}"/>
              </a:ext>
            </a:extLst>
          </p:cNvPr>
          <p:cNvGrpSpPr>
            <a:grpSpLocks/>
          </p:cNvGrpSpPr>
          <p:nvPr/>
        </p:nvGrpSpPr>
        <p:grpSpPr bwMode="auto">
          <a:xfrm rot="18930063">
            <a:off x="6760965" y="3611777"/>
            <a:ext cx="171450" cy="95250"/>
            <a:chOff x="2852" y="2001"/>
            <a:chExt cx="144" cy="80"/>
          </a:xfrm>
        </p:grpSpPr>
        <p:sp>
          <p:nvSpPr>
            <p:cNvPr id="85" name="Oval 1109">
              <a:extLst>
                <a:ext uri="{FF2B5EF4-FFF2-40B4-BE49-F238E27FC236}">
                  <a16:creationId xmlns:a16="http://schemas.microsoft.com/office/drawing/2014/main" id="{72F5A932-7667-54E1-51C4-5C8962CE9CAD}"/>
                </a:ext>
              </a:extLst>
            </p:cNvPr>
            <p:cNvSpPr>
              <a:spLocks noChangeArrowheads="1"/>
            </p:cNvSpPr>
            <p:nvPr/>
          </p:nvSpPr>
          <p:spPr bwMode="auto">
            <a:xfrm rot="-205518">
              <a:off x="2852" y="2001"/>
              <a:ext cx="144" cy="80"/>
            </a:xfrm>
            <a:prstGeom prst="ellipse">
              <a:avLst/>
            </a:prstGeom>
            <a:solidFill>
              <a:srgbClr val="6699FF"/>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86" name="AutoShape 1110">
              <a:extLst>
                <a:ext uri="{FF2B5EF4-FFF2-40B4-BE49-F238E27FC236}">
                  <a16:creationId xmlns:a16="http://schemas.microsoft.com/office/drawing/2014/main" id="{0259AD4C-6435-359E-E54A-0D27E7AE3493}"/>
                </a:ext>
              </a:extLst>
            </p:cNvPr>
            <p:cNvSpPr>
              <a:spLocks noChangeArrowheads="1"/>
            </p:cNvSpPr>
            <p:nvPr/>
          </p:nvSpPr>
          <p:spPr bwMode="auto">
            <a:xfrm rot="-53504">
              <a:off x="2888" y="2008"/>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grpSp>
        <p:nvGrpSpPr>
          <p:cNvPr id="87" name="Group 1111">
            <a:extLst>
              <a:ext uri="{FF2B5EF4-FFF2-40B4-BE49-F238E27FC236}">
                <a16:creationId xmlns:a16="http://schemas.microsoft.com/office/drawing/2014/main" id="{5C8E8C37-4721-07BF-E5D2-BA476ADE5DAE}"/>
              </a:ext>
            </a:extLst>
          </p:cNvPr>
          <p:cNvGrpSpPr>
            <a:grpSpLocks/>
          </p:cNvGrpSpPr>
          <p:nvPr/>
        </p:nvGrpSpPr>
        <p:grpSpPr bwMode="auto">
          <a:xfrm rot="18824110">
            <a:off x="6614518" y="3567724"/>
            <a:ext cx="171450" cy="95250"/>
            <a:chOff x="2857" y="2090"/>
            <a:chExt cx="144" cy="80"/>
          </a:xfrm>
        </p:grpSpPr>
        <p:sp>
          <p:nvSpPr>
            <p:cNvPr id="88" name="Oval 1112">
              <a:extLst>
                <a:ext uri="{FF2B5EF4-FFF2-40B4-BE49-F238E27FC236}">
                  <a16:creationId xmlns:a16="http://schemas.microsoft.com/office/drawing/2014/main" id="{EDCB55F7-29B4-1791-8FD9-1B10887677C4}"/>
                </a:ext>
              </a:extLst>
            </p:cNvPr>
            <p:cNvSpPr>
              <a:spLocks noChangeArrowheads="1"/>
            </p:cNvSpPr>
            <p:nvPr/>
          </p:nvSpPr>
          <p:spPr bwMode="auto">
            <a:xfrm rot="93880">
              <a:off x="2857" y="2090"/>
              <a:ext cx="144" cy="80"/>
            </a:xfrm>
            <a:prstGeom prst="ellipse">
              <a:avLst/>
            </a:prstGeom>
            <a:solidFill>
              <a:srgbClr val="FFCC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89" name="AutoShape 1113">
              <a:extLst>
                <a:ext uri="{FF2B5EF4-FFF2-40B4-BE49-F238E27FC236}">
                  <a16:creationId xmlns:a16="http://schemas.microsoft.com/office/drawing/2014/main" id="{D38DC671-1894-2C53-6064-39C0C41809F3}"/>
                </a:ext>
              </a:extLst>
            </p:cNvPr>
            <p:cNvSpPr>
              <a:spLocks noChangeArrowheads="1"/>
            </p:cNvSpPr>
            <p:nvPr/>
          </p:nvSpPr>
          <p:spPr bwMode="auto">
            <a:xfrm rot="245893">
              <a:off x="2893" y="210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sp>
        <p:nvSpPr>
          <p:cNvPr id="90" name="Freeform 1114">
            <a:extLst>
              <a:ext uri="{FF2B5EF4-FFF2-40B4-BE49-F238E27FC236}">
                <a16:creationId xmlns:a16="http://schemas.microsoft.com/office/drawing/2014/main" id="{CBC52797-05D7-6715-E580-E9B2C1678E4D}"/>
              </a:ext>
            </a:extLst>
          </p:cNvPr>
          <p:cNvSpPr>
            <a:spLocks/>
          </p:cNvSpPr>
          <p:nvPr/>
        </p:nvSpPr>
        <p:spPr bwMode="auto">
          <a:xfrm>
            <a:off x="3497462" y="4842888"/>
            <a:ext cx="210741" cy="105965"/>
          </a:xfrm>
          <a:custGeom>
            <a:avLst/>
            <a:gdLst>
              <a:gd name="T0" fmla="*/ 2147483647 w 177"/>
              <a:gd name="T1" fmla="*/ 0 h 89"/>
              <a:gd name="T2" fmla="*/ 2147483647 w 177"/>
              <a:gd name="T3" fmla="*/ 2147483647 h 89"/>
              <a:gd name="T4" fmla="*/ 2147483647 w 177"/>
              <a:gd name="T5" fmla="*/ 2147483647 h 89"/>
              <a:gd name="T6" fmla="*/ 0 w 177"/>
              <a:gd name="T7" fmla="*/ 2147483647 h 89"/>
              <a:gd name="T8" fmla="*/ 0 60000 65536"/>
              <a:gd name="T9" fmla="*/ 0 60000 65536"/>
              <a:gd name="T10" fmla="*/ 0 60000 65536"/>
              <a:gd name="T11" fmla="*/ 0 60000 65536"/>
              <a:gd name="T12" fmla="*/ 0 w 177"/>
              <a:gd name="T13" fmla="*/ 0 h 89"/>
              <a:gd name="T14" fmla="*/ 177 w 177"/>
              <a:gd name="T15" fmla="*/ 89 h 89"/>
            </a:gdLst>
            <a:ahLst/>
            <a:cxnLst>
              <a:cxn ang="T8">
                <a:pos x="T0" y="T1"/>
              </a:cxn>
              <a:cxn ang="T9">
                <a:pos x="T2" y="T3"/>
              </a:cxn>
              <a:cxn ang="T10">
                <a:pos x="T4" y="T5"/>
              </a:cxn>
              <a:cxn ang="T11">
                <a:pos x="T6" y="T7"/>
              </a:cxn>
            </a:cxnLst>
            <a:rect l="T12" t="T13" r="T14" b="T15"/>
            <a:pathLst>
              <a:path w="177" h="89">
                <a:moveTo>
                  <a:pt x="177" y="0"/>
                </a:moveTo>
                <a:lnTo>
                  <a:pt x="138" y="44"/>
                </a:lnTo>
                <a:lnTo>
                  <a:pt x="155" y="89"/>
                </a:lnTo>
                <a:lnTo>
                  <a:pt x="0" y="36"/>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91" name="Line 1115">
            <a:extLst>
              <a:ext uri="{FF2B5EF4-FFF2-40B4-BE49-F238E27FC236}">
                <a16:creationId xmlns:a16="http://schemas.microsoft.com/office/drawing/2014/main" id="{372785FA-E5CB-F63A-4CD9-8D3470F353A3}"/>
              </a:ext>
            </a:extLst>
          </p:cNvPr>
          <p:cNvSpPr>
            <a:spLocks noChangeShapeType="1"/>
          </p:cNvSpPr>
          <p:nvPr/>
        </p:nvSpPr>
        <p:spPr bwMode="auto">
          <a:xfrm>
            <a:off x="2887866" y="4675006"/>
            <a:ext cx="150019" cy="47625"/>
          </a:xfrm>
          <a:prstGeom prst="line">
            <a:avLst/>
          </a:prstGeom>
          <a:noFill/>
          <a:ln w="28575">
            <a:solidFill>
              <a:srgbClr val="FF0000"/>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92" name="Freeform 1116">
            <a:extLst>
              <a:ext uri="{FF2B5EF4-FFF2-40B4-BE49-F238E27FC236}">
                <a16:creationId xmlns:a16="http://schemas.microsoft.com/office/drawing/2014/main" id="{970F4DCD-653C-3D9B-1FB8-8EEEBE1BC72A}"/>
              </a:ext>
            </a:extLst>
          </p:cNvPr>
          <p:cNvSpPr>
            <a:spLocks/>
          </p:cNvSpPr>
          <p:nvPr/>
        </p:nvSpPr>
        <p:spPr bwMode="auto">
          <a:xfrm>
            <a:off x="2846190" y="4705966"/>
            <a:ext cx="122634" cy="108347"/>
          </a:xfrm>
          <a:custGeom>
            <a:avLst/>
            <a:gdLst>
              <a:gd name="T0" fmla="*/ 0 w 103"/>
              <a:gd name="T1" fmla="*/ 2147483647 h 91"/>
              <a:gd name="T2" fmla="*/ 2147483647 w 103"/>
              <a:gd name="T3" fmla="*/ 2147483647 h 91"/>
              <a:gd name="T4" fmla="*/ 2147483647 w 103"/>
              <a:gd name="T5" fmla="*/ 0 h 91"/>
              <a:gd name="T6" fmla="*/ 0 60000 65536"/>
              <a:gd name="T7" fmla="*/ 0 60000 65536"/>
              <a:gd name="T8" fmla="*/ 0 60000 65536"/>
              <a:gd name="T9" fmla="*/ 0 w 103"/>
              <a:gd name="T10" fmla="*/ 0 h 91"/>
              <a:gd name="T11" fmla="*/ 103 w 103"/>
              <a:gd name="T12" fmla="*/ 91 h 91"/>
            </a:gdLst>
            <a:ahLst/>
            <a:cxnLst>
              <a:cxn ang="T6">
                <a:pos x="T0" y="T1"/>
              </a:cxn>
              <a:cxn ang="T7">
                <a:pos x="T2" y="T3"/>
              </a:cxn>
              <a:cxn ang="T8">
                <a:pos x="T4" y="T5"/>
              </a:cxn>
            </a:cxnLst>
            <a:rect l="T9" t="T10" r="T11" b="T12"/>
            <a:pathLst>
              <a:path w="103" h="91">
                <a:moveTo>
                  <a:pt x="0" y="67"/>
                </a:moveTo>
                <a:lnTo>
                  <a:pt x="73" y="91"/>
                </a:lnTo>
                <a:lnTo>
                  <a:pt x="103" y="0"/>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93" name="Freeform 1117">
            <a:extLst>
              <a:ext uri="{FF2B5EF4-FFF2-40B4-BE49-F238E27FC236}">
                <a16:creationId xmlns:a16="http://schemas.microsoft.com/office/drawing/2014/main" id="{A359F5B6-3738-07F0-05D7-C998DD6C9791}"/>
              </a:ext>
            </a:extLst>
          </p:cNvPr>
          <p:cNvSpPr>
            <a:spLocks/>
          </p:cNvSpPr>
          <p:nvPr/>
        </p:nvSpPr>
        <p:spPr bwMode="auto">
          <a:xfrm>
            <a:off x="3911802" y="4810736"/>
            <a:ext cx="60722" cy="200025"/>
          </a:xfrm>
          <a:custGeom>
            <a:avLst/>
            <a:gdLst>
              <a:gd name="T0" fmla="*/ 2147483647 w 54"/>
              <a:gd name="T1" fmla="*/ 0 h 168"/>
              <a:gd name="T2" fmla="*/ 2147483647 w 54"/>
              <a:gd name="T3" fmla="*/ 2147483647 h 168"/>
              <a:gd name="T4" fmla="*/ 0 w 54"/>
              <a:gd name="T5" fmla="*/ 2147483647 h 168"/>
              <a:gd name="T6" fmla="*/ 0 60000 65536"/>
              <a:gd name="T7" fmla="*/ 0 60000 65536"/>
              <a:gd name="T8" fmla="*/ 0 60000 65536"/>
              <a:gd name="T9" fmla="*/ 0 w 54"/>
              <a:gd name="T10" fmla="*/ 0 h 168"/>
              <a:gd name="T11" fmla="*/ 54 w 54"/>
              <a:gd name="T12" fmla="*/ 168 h 168"/>
            </a:gdLst>
            <a:ahLst/>
            <a:cxnLst>
              <a:cxn ang="T6">
                <a:pos x="T0" y="T1"/>
              </a:cxn>
              <a:cxn ang="T7">
                <a:pos x="T2" y="T3"/>
              </a:cxn>
              <a:cxn ang="T8">
                <a:pos x="T4" y="T5"/>
              </a:cxn>
            </a:cxnLst>
            <a:rect l="T9" t="T10" r="T11" b="T12"/>
            <a:pathLst>
              <a:path w="54" h="168">
                <a:moveTo>
                  <a:pt x="9" y="0"/>
                </a:moveTo>
                <a:lnTo>
                  <a:pt x="54" y="54"/>
                </a:lnTo>
                <a:lnTo>
                  <a:pt x="0" y="168"/>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94" name="Oval 1118">
            <a:extLst>
              <a:ext uri="{FF2B5EF4-FFF2-40B4-BE49-F238E27FC236}">
                <a16:creationId xmlns:a16="http://schemas.microsoft.com/office/drawing/2014/main" id="{B0415AD4-6815-FD3B-89D2-AC3424194CBE}"/>
              </a:ext>
            </a:extLst>
          </p:cNvPr>
          <p:cNvSpPr>
            <a:spLocks noChangeArrowheads="1"/>
          </p:cNvSpPr>
          <p:nvPr/>
        </p:nvSpPr>
        <p:spPr bwMode="auto">
          <a:xfrm>
            <a:off x="3708205" y="4792879"/>
            <a:ext cx="241697" cy="128588"/>
          </a:xfrm>
          <a:prstGeom prst="ellipse">
            <a:avLst/>
          </a:pr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95" name="Freeform 1119">
            <a:extLst>
              <a:ext uri="{FF2B5EF4-FFF2-40B4-BE49-F238E27FC236}">
                <a16:creationId xmlns:a16="http://schemas.microsoft.com/office/drawing/2014/main" id="{717E7A46-0B81-692A-AA77-83B11DDFFE7F}"/>
              </a:ext>
            </a:extLst>
          </p:cNvPr>
          <p:cNvSpPr>
            <a:spLocks/>
          </p:cNvSpPr>
          <p:nvPr/>
        </p:nvSpPr>
        <p:spPr bwMode="auto">
          <a:xfrm>
            <a:off x="4801198" y="4471412"/>
            <a:ext cx="289322" cy="450056"/>
          </a:xfrm>
          <a:custGeom>
            <a:avLst/>
            <a:gdLst>
              <a:gd name="T0" fmla="*/ 2147483647 w 243"/>
              <a:gd name="T1" fmla="*/ 2147483647 h 378"/>
              <a:gd name="T2" fmla="*/ 2147483647 w 243"/>
              <a:gd name="T3" fmla="*/ 2147483647 h 378"/>
              <a:gd name="T4" fmla="*/ 2147483647 w 243"/>
              <a:gd name="T5" fmla="*/ 2147483647 h 378"/>
              <a:gd name="T6" fmla="*/ 0 w 243"/>
              <a:gd name="T7" fmla="*/ 0 h 378"/>
              <a:gd name="T8" fmla="*/ 0 60000 65536"/>
              <a:gd name="T9" fmla="*/ 0 60000 65536"/>
              <a:gd name="T10" fmla="*/ 0 60000 65536"/>
              <a:gd name="T11" fmla="*/ 0 60000 65536"/>
              <a:gd name="T12" fmla="*/ 0 w 243"/>
              <a:gd name="T13" fmla="*/ 0 h 378"/>
              <a:gd name="T14" fmla="*/ 243 w 243"/>
              <a:gd name="T15" fmla="*/ 378 h 378"/>
            </a:gdLst>
            <a:ahLst/>
            <a:cxnLst>
              <a:cxn ang="T8">
                <a:pos x="T0" y="T1"/>
              </a:cxn>
              <a:cxn ang="T9">
                <a:pos x="T2" y="T3"/>
              </a:cxn>
              <a:cxn ang="T10">
                <a:pos x="T4" y="T5"/>
              </a:cxn>
              <a:cxn ang="T11">
                <a:pos x="T6" y="T7"/>
              </a:cxn>
            </a:cxnLst>
            <a:rect l="T12" t="T13" r="T14" b="T15"/>
            <a:pathLst>
              <a:path w="243" h="378">
                <a:moveTo>
                  <a:pt x="243" y="378"/>
                </a:moveTo>
                <a:lnTo>
                  <a:pt x="90" y="252"/>
                </a:lnTo>
                <a:lnTo>
                  <a:pt x="42" y="180"/>
                </a:lnTo>
                <a:lnTo>
                  <a:pt x="0" y="0"/>
                </a:lnTo>
              </a:path>
            </a:pathLst>
          </a:custGeom>
          <a:noFill/>
          <a:ln w="28575">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96" name="Rectangle 1120">
            <a:extLst>
              <a:ext uri="{FF2B5EF4-FFF2-40B4-BE49-F238E27FC236}">
                <a16:creationId xmlns:a16="http://schemas.microsoft.com/office/drawing/2014/main" id="{6F52CF98-00D1-D98F-B368-72E2231915E4}"/>
              </a:ext>
            </a:extLst>
          </p:cNvPr>
          <p:cNvSpPr>
            <a:spLocks noChangeArrowheads="1"/>
          </p:cNvSpPr>
          <p:nvPr/>
        </p:nvSpPr>
        <p:spPr bwMode="auto">
          <a:xfrm rot="1147844">
            <a:off x="2714035" y="4723824"/>
            <a:ext cx="135731" cy="82153"/>
          </a:xfrm>
          <a:prstGeom prst="rect">
            <a:avLst/>
          </a:prstGeom>
          <a:solidFill>
            <a:srgbClr val="FFFFCC"/>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97" name="Rectangle 1121">
            <a:extLst>
              <a:ext uri="{FF2B5EF4-FFF2-40B4-BE49-F238E27FC236}">
                <a16:creationId xmlns:a16="http://schemas.microsoft.com/office/drawing/2014/main" id="{0CC86E72-71F9-3706-7039-84836F52FDC8}"/>
              </a:ext>
            </a:extLst>
          </p:cNvPr>
          <p:cNvSpPr>
            <a:spLocks noChangeArrowheads="1"/>
          </p:cNvSpPr>
          <p:nvPr/>
        </p:nvSpPr>
        <p:spPr bwMode="auto">
          <a:xfrm rot="1147844">
            <a:off x="2754516" y="4611906"/>
            <a:ext cx="135731" cy="82153"/>
          </a:xfrm>
          <a:prstGeom prst="rect">
            <a:avLst/>
          </a:prstGeom>
          <a:solidFill>
            <a:srgbClr val="FFFFCC"/>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98" name="Rectangle 1122">
            <a:extLst>
              <a:ext uri="{FF2B5EF4-FFF2-40B4-BE49-F238E27FC236}">
                <a16:creationId xmlns:a16="http://schemas.microsoft.com/office/drawing/2014/main" id="{FF42984A-A1A7-8406-B7E4-D7FA67B4E2B6}"/>
              </a:ext>
            </a:extLst>
          </p:cNvPr>
          <p:cNvSpPr>
            <a:spLocks noChangeArrowheads="1"/>
          </p:cNvSpPr>
          <p:nvPr/>
        </p:nvSpPr>
        <p:spPr bwMode="auto">
          <a:xfrm rot="1147844">
            <a:off x="3022404" y="4767876"/>
            <a:ext cx="509588" cy="82154"/>
          </a:xfrm>
          <a:prstGeom prst="rect">
            <a:avLst/>
          </a:prstGeom>
          <a:solidFill>
            <a:srgbClr val="FFFFCC"/>
          </a:solidFill>
          <a:ln w="952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99" name="Rectangle 1123">
            <a:extLst>
              <a:ext uri="{FF2B5EF4-FFF2-40B4-BE49-F238E27FC236}">
                <a16:creationId xmlns:a16="http://schemas.microsoft.com/office/drawing/2014/main" id="{3570FC70-82D1-14CA-BEA2-143E0B363AA4}"/>
              </a:ext>
            </a:extLst>
          </p:cNvPr>
          <p:cNvSpPr>
            <a:spLocks noChangeArrowheads="1"/>
          </p:cNvSpPr>
          <p:nvPr/>
        </p:nvSpPr>
        <p:spPr bwMode="auto">
          <a:xfrm>
            <a:off x="345920" y="4128512"/>
            <a:ext cx="991827" cy="369332"/>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H- polarize source OPPIS</a:t>
            </a:r>
          </a:p>
        </p:txBody>
      </p:sp>
      <p:sp>
        <p:nvSpPr>
          <p:cNvPr id="100" name="Text Box 1124">
            <a:extLst>
              <a:ext uri="{FF2B5EF4-FFF2-40B4-BE49-F238E27FC236}">
                <a16:creationId xmlns:a16="http://schemas.microsoft.com/office/drawing/2014/main" id="{B13A5827-4B2E-888F-38BC-25DFAF2024B2}"/>
              </a:ext>
            </a:extLst>
          </p:cNvPr>
          <p:cNvSpPr txBox="1">
            <a:spLocks noChangeArrowheads="1"/>
          </p:cNvSpPr>
          <p:nvPr/>
        </p:nvSpPr>
        <p:spPr bwMode="auto">
          <a:xfrm>
            <a:off x="2860829" y="4182809"/>
            <a:ext cx="1058382" cy="27699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Spin Rotators</a:t>
            </a:r>
          </a:p>
        </p:txBody>
      </p:sp>
      <p:grpSp>
        <p:nvGrpSpPr>
          <p:cNvPr id="101" name="Group 1125">
            <a:extLst>
              <a:ext uri="{FF2B5EF4-FFF2-40B4-BE49-F238E27FC236}">
                <a16:creationId xmlns:a16="http://schemas.microsoft.com/office/drawing/2014/main" id="{F467E134-B833-29DA-96FF-130CB6CDA6D8}"/>
              </a:ext>
            </a:extLst>
          </p:cNvPr>
          <p:cNvGrpSpPr>
            <a:grpSpLocks/>
          </p:cNvGrpSpPr>
          <p:nvPr/>
        </p:nvGrpSpPr>
        <p:grpSpPr bwMode="auto">
          <a:xfrm rot="3151090">
            <a:off x="4595218" y="4686911"/>
            <a:ext cx="95250" cy="171450"/>
            <a:chOff x="2960" y="2896"/>
            <a:chExt cx="80" cy="144"/>
          </a:xfrm>
        </p:grpSpPr>
        <p:sp>
          <p:nvSpPr>
            <p:cNvPr id="102" name="Oval 1126">
              <a:extLst>
                <a:ext uri="{FF2B5EF4-FFF2-40B4-BE49-F238E27FC236}">
                  <a16:creationId xmlns:a16="http://schemas.microsoft.com/office/drawing/2014/main" id="{3960DF99-33E8-D3DF-E432-FE1B1353C86E}"/>
                </a:ext>
              </a:extLst>
            </p:cNvPr>
            <p:cNvSpPr>
              <a:spLocks noChangeArrowheads="1"/>
            </p:cNvSpPr>
            <p:nvPr/>
          </p:nvSpPr>
          <p:spPr bwMode="auto">
            <a:xfrm rot="-2875454">
              <a:off x="2928" y="2928"/>
              <a:ext cx="144" cy="80"/>
            </a:xfrm>
            <a:prstGeom prst="ellipse">
              <a:avLst/>
            </a:prstGeom>
            <a:solidFill>
              <a:srgbClr val="FF00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03" name="AutoShape 1127">
              <a:extLst>
                <a:ext uri="{FF2B5EF4-FFF2-40B4-BE49-F238E27FC236}">
                  <a16:creationId xmlns:a16="http://schemas.microsoft.com/office/drawing/2014/main" id="{9D9E3902-23A4-2DE9-0D79-574AF64E9657}"/>
                </a:ext>
              </a:extLst>
            </p:cNvPr>
            <p:cNvSpPr>
              <a:spLocks noChangeArrowheads="1"/>
            </p:cNvSpPr>
            <p:nvPr/>
          </p:nvSpPr>
          <p:spPr bwMode="auto">
            <a:xfrm rot="-2723441">
              <a:off x="2959" y="2931"/>
              <a:ext cx="83" cy="58"/>
            </a:xfrm>
            <a:prstGeom prst="curvedDownArrow">
              <a:avLst>
                <a:gd name="adj1" fmla="val 28621"/>
                <a:gd name="adj2" fmla="val 57241"/>
                <a:gd name="adj3" fmla="val 42009"/>
              </a:avLst>
            </a:prstGeom>
            <a:solidFill>
              <a:srgbClr val="FFFFFF"/>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sp>
        <p:nvSpPr>
          <p:cNvPr id="104" name="Text Box 1129">
            <a:extLst>
              <a:ext uri="{FF2B5EF4-FFF2-40B4-BE49-F238E27FC236}">
                <a16:creationId xmlns:a16="http://schemas.microsoft.com/office/drawing/2014/main" id="{5B90239C-C4DA-5419-8B09-11516AF97C2D}"/>
              </a:ext>
            </a:extLst>
          </p:cNvPr>
          <p:cNvSpPr txBox="1">
            <a:spLocks noChangeArrowheads="1"/>
          </p:cNvSpPr>
          <p:nvPr/>
        </p:nvSpPr>
        <p:spPr bwMode="auto">
          <a:xfrm>
            <a:off x="4081979" y="5396313"/>
            <a:ext cx="1244203" cy="646331"/>
          </a:xfrm>
          <a:prstGeom prst="rect">
            <a:avLst/>
          </a:prstGeom>
          <a:solidFill>
            <a:schemeClr val="bg1"/>
          </a:solidFill>
          <a:ln w="3175">
            <a:solidFill>
              <a:srgbClr val="000000"/>
            </a:solidFill>
            <a:miter lim="800000"/>
            <a:headEnd/>
            <a:tailEnd/>
          </a:ln>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Strong and Partial</a:t>
            </a:r>
          </a:p>
          <a:p>
            <a:pP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Siberian Snakes</a:t>
            </a:r>
          </a:p>
        </p:txBody>
      </p:sp>
      <p:sp>
        <p:nvSpPr>
          <p:cNvPr id="105" name="Line 1131">
            <a:extLst>
              <a:ext uri="{FF2B5EF4-FFF2-40B4-BE49-F238E27FC236}">
                <a16:creationId xmlns:a16="http://schemas.microsoft.com/office/drawing/2014/main" id="{61779D4A-5973-AAF1-BF64-EC3A9235228A}"/>
              </a:ext>
            </a:extLst>
          </p:cNvPr>
          <p:cNvSpPr>
            <a:spLocks noChangeShapeType="1"/>
          </p:cNvSpPr>
          <p:nvPr/>
        </p:nvSpPr>
        <p:spPr bwMode="auto">
          <a:xfrm flipH="1" flipV="1">
            <a:off x="2918820" y="3846332"/>
            <a:ext cx="411956" cy="333376"/>
          </a:xfrm>
          <a:prstGeom prst="line">
            <a:avLst/>
          </a:prstGeom>
          <a:noFill/>
          <a:ln w="19050">
            <a:solidFill>
              <a:srgbClr val="00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06" name="Line 1132">
            <a:extLst>
              <a:ext uri="{FF2B5EF4-FFF2-40B4-BE49-F238E27FC236}">
                <a16:creationId xmlns:a16="http://schemas.microsoft.com/office/drawing/2014/main" id="{9976E462-5630-A2F4-D387-2865E7036B77}"/>
              </a:ext>
            </a:extLst>
          </p:cNvPr>
          <p:cNvSpPr>
            <a:spLocks noChangeShapeType="1"/>
          </p:cNvSpPr>
          <p:nvPr/>
        </p:nvSpPr>
        <p:spPr bwMode="auto">
          <a:xfrm flipH="1" flipV="1">
            <a:off x="3231954" y="3989207"/>
            <a:ext cx="101203" cy="190501"/>
          </a:xfrm>
          <a:prstGeom prst="line">
            <a:avLst/>
          </a:prstGeom>
          <a:noFill/>
          <a:ln w="19050">
            <a:solidFill>
              <a:srgbClr val="000066"/>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nvGrpSpPr>
          <p:cNvPr id="107" name="Group 1134">
            <a:extLst>
              <a:ext uri="{FF2B5EF4-FFF2-40B4-BE49-F238E27FC236}">
                <a16:creationId xmlns:a16="http://schemas.microsoft.com/office/drawing/2014/main" id="{8F65D6F1-4BA8-E673-2AAD-D6FCD358A8C4}"/>
              </a:ext>
            </a:extLst>
          </p:cNvPr>
          <p:cNvGrpSpPr>
            <a:grpSpLocks/>
          </p:cNvGrpSpPr>
          <p:nvPr/>
        </p:nvGrpSpPr>
        <p:grpSpPr bwMode="auto">
          <a:xfrm rot="2676702">
            <a:off x="4840491" y="5222695"/>
            <a:ext cx="141685" cy="110729"/>
            <a:chOff x="1695" y="3075"/>
            <a:chExt cx="119" cy="93"/>
          </a:xfrm>
        </p:grpSpPr>
        <p:sp>
          <p:nvSpPr>
            <p:cNvPr id="108" name="Oval 1135">
              <a:extLst>
                <a:ext uri="{FF2B5EF4-FFF2-40B4-BE49-F238E27FC236}">
                  <a16:creationId xmlns:a16="http://schemas.microsoft.com/office/drawing/2014/main" id="{5659C9A8-F480-CFA7-C26E-362EE8228A8B}"/>
                </a:ext>
              </a:extLst>
            </p:cNvPr>
            <p:cNvSpPr>
              <a:spLocks noChangeArrowheads="1"/>
            </p:cNvSpPr>
            <p:nvPr/>
          </p:nvSpPr>
          <p:spPr bwMode="auto">
            <a:xfrm>
              <a:off x="1728" y="3120"/>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09" name="Line 1136">
              <a:extLst>
                <a:ext uri="{FF2B5EF4-FFF2-40B4-BE49-F238E27FC236}">
                  <a16:creationId xmlns:a16="http://schemas.microsoft.com/office/drawing/2014/main" id="{1CEA3F82-50CE-FEBF-87A1-4A9FDE56201D}"/>
                </a:ext>
              </a:extLst>
            </p:cNvPr>
            <p:cNvSpPr>
              <a:spLocks noChangeAspect="1" noChangeShapeType="1"/>
            </p:cNvSpPr>
            <p:nvPr/>
          </p:nvSpPr>
          <p:spPr bwMode="auto">
            <a:xfrm>
              <a:off x="1773" y="3096"/>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0" name="Line 1137">
              <a:extLst>
                <a:ext uri="{FF2B5EF4-FFF2-40B4-BE49-F238E27FC236}">
                  <a16:creationId xmlns:a16="http://schemas.microsoft.com/office/drawing/2014/main" id="{DFF34DF9-0836-E037-B889-059E354F20AF}"/>
                </a:ext>
              </a:extLst>
            </p:cNvPr>
            <p:cNvSpPr>
              <a:spLocks noChangeAspect="1" noChangeShapeType="1"/>
            </p:cNvSpPr>
            <p:nvPr/>
          </p:nvSpPr>
          <p:spPr bwMode="auto">
            <a:xfrm>
              <a:off x="1791" y="3078"/>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1" name="Line 1138">
              <a:extLst>
                <a:ext uri="{FF2B5EF4-FFF2-40B4-BE49-F238E27FC236}">
                  <a16:creationId xmlns:a16="http://schemas.microsoft.com/office/drawing/2014/main" id="{686B9657-239B-8329-A5FC-639E7EE86CDA}"/>
                </a:ext>
              </a:extLst>
            </p:cNvPr>
            <p:cNvSpPr>
              <a:spLocks noChangeAspect="1" noChangeShapeType="1"/>
            </p:cNvSpPr>
            <p:nvPr/>
          </p:nvSpPr>
          <p:spPr bwMode="auto">
            <a:xfrm rot="-5400000">
              <a:off x="1713" y="3093"/>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2" name="Line 1139">
              <a:extLst>
                <a:ext uri="{FF2B5EF4-FFF2-40B4-BE49-F238E27FC236}">
                  <a16:creationId xmlns:a16="http://schemas.microsoft.com/office/drawing/2014/main" id="{3E10F3B0-49B1-3804-263F-84EAE4BAE8CE}"/>
                </a:ext>
              </a:extLst>
            </p:cNvPr>
            <p:cNvSpPr>
              <a:spLocks noChangeAspect="1" noChangeShapeType="1"/>
            </p:cNvSpPr>
            <p:nvPr/>
          </p:nvSpPr>
          <p:spPr bwMode="auto">
            <a:xfrm rot="-5400000">
              <a:off x="1695" y="307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grpSp>
        <p:nvGrpSpPr>
          <p:cNvPr id="113" name="Group 1140">
            <a:extLst>
              <a:ext uri="{FF2B5EF4-FFF2-40B4-BE49-F238E27FC236}">
                <a16:creationId xmlns:a16="http://schemas.microsoft.com/office/drawing/2014/main" id="{BF270DFF-488B-3A0E-6F14-A6C83ADEAB27}"/>
              </a:ext>
            </a:extLst>
          </p:cNvPr>
          <p:cNvGrpSpPr>
            <a:grpSpLocks/>
          </p:cNvGrpSpPr>
          <p:nvPr/>
        </p:nvGrpSpPr>
        <p:grpSpPr bwMode="auto">
          <a:xfrm rot="6499683">
            <a:off x="3736781" y="4942899"/>
            <a:ext cx="141685" cy="110729"/>
            <a:chOff x="1695" y="3075"/>
            <a:chExt cx="119" cy="93"/>
          </a:xfrm>
        </p:grpSpPr>
        <p:sp>
          <p:nvSpPr>
            <p:cNvPr id="114" name="Oval 1141">
              <a:extLst>
                <a:ext uri="{FF2B5EF4-FFF2-40B4-BE49-F238E27FC236}">
                  <a16:creationId xmlns:a16="http://schemas.microsoft.com/office/drawing/2014/main" id="{84B13515-64C2-1397-0F44-7586A4A8B74C}"/>
                </a:ext>
              </a:extLst>
            </p:cNvPr>
            <p:cNvSpPr>
              <a:spLocks noChangeArrowheads="1"/>
            </p:cNvSpPr>
            <p:nvPr/>
          </p:nvSpPr>
          <p:spPr bwMode="auto">
            <a:xfrm>
              <a:off x="1728" y="3120"/>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15" name="Line 1142">
              <a:extLst>
                <a:ext uri="{FF2B5EF4-FFF2-40B4-BE49-F238E27FC236}">
                  <a16:creationId xmlns:a16="http://schemas.microsoft.com/office/drawing/2014/main" id="{B838CC95-83E0-FB8D-9E18-0A1014B94DD5}"/>
                </a:ext>
              </a:extLst>
            </p:cNvPr>
            <p:cNvSpPr>
              <a:spLocks noChangeAspect="1" noChangeShapeType="1"/>
            </p:cNvSpPr>
            <p:nvPr/>
          </p:nvSpPr>
          <p:spPr bwMode="auto">
            <a:xfrm>
              <a:off x="1773" y="3096"/>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6" name="Line 1143">
              <a:extLst>
                <a:ext uri="{FF2B5EF4-FFF2-40B4-BE49-F238E27FC236}">
                  <a16:creationId xmlns:a16="http://schemas.microsoft.com/office/drawing/2014/main" id="{83C9D3AC-72D7-7C95-6795-F2E17D1951AB}"/>
                </a:ext>
              </a:extLst>
            </p:cNvPr>
            <p:cNvSpPr>
              <a:spLocks noChangeAspect="1" noChangeShapeType="1"/>
            </p:cNvSpPr>
            <p:nvPr/>
          </p:nvSpPr>
          <p:spPr bwMode="auto">
            <a:xfrm>
              <a:off x="1791" y="3078"/>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7" name="Line 1144">
              <a:extLst>
                <a:ext uri="{FF2B5EF4-FFF2-40B4-BE49-F238E27FC236}">
                  <a16:creationId xmlns:a16="http://schemas.microsoft.com/office/drawing/2014/main" id="{1CA9AF5D-224A-3DA0-78D2-46C1D692D728}"/>
                </a:ext>
              </a:extLst>
            </p:cNvPr>
            <p:cNvSpPr>
              <a:spLocks noChangeAspect="1" noChangeShapeType="1"/>
            </p:cNvSpPr>
            <p:nvPr/>
          </p:nvSpPr>
          <p:spPr bwMode="auto">
            <a:xfrm rot="-5400000">
              <a:off x="1713" y="3093"/>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18" name="Line 1145">
              <a:extLst>
                <a:ext uri="{FF2B5EF4-FFF2-40B4-BE49-F238E27FC236}">
                  <a16:creationId xmlns:a16="http://schemas.microsoft.com/office/drawing/2014/main" id="{84E43F65-B5EF-279E-B7BF-AEFB4EE268D0}"/>
                </a:ext>
              </a:extLst>
            </p:cNvPr>
            <p:cNvSpPr>
              <a:spLocks noChangeAspect="1" noChangeShapeType="1"/>
            </p:cNvSpPr>
            <p:nvPr/>
          </p:nvSpPr>
          <p:spPr bwMode="auto">
            <a:xfrm rot="-5400000">
              <a:off x="1695" y="307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grpSp>
        <p:nvGrpSpPr>
          <p:cNvPr id="119" name="Group 1146">
            <a:extLst>
              <a:ext uri="{FF2B5EF4-FFF2-40B4-BE49-F238E27FC236}">
                <a16:creationId xmlns:a16="http://schemas.microsoft.com/office/drawing/2014/main" id="{C9861B0F-CF63-BAE9-FC2F-C87195FE35C5}"/>
              </a:ext>
            </a:extLst>
          </p:cNvPr>
          <p:cNvGrpSpPr>
            <a:grpSpLocks/>
          </p:cNvGrpSpPr>
          <p:nvPr/>
        </p:nvGrpSpPr>
        <p:grpSpPr bwMode="auto">
          <a:xfrm rot="5400000">
            <a:off x="5053611" y="2895024"/>
            <a:ext cx="141685" cy="110729"/>
            <a:chOff x="1695" y="3075"/>
            <a:chExt cx="119" cy="93"/>
          </a:xfrm>
        </p:grpSpPr>
        <p:sp>
          <p:nvSpPr>
            <p:cNvPr id="120" name="Oval 1147">
              <a:extLst>
                <a:ext uri="{FF2B5EF4-FFF2-40B4-BE49-F238E27FC236}">
                  <a16:creationId xmlns:a16="http://schemas.microsoft.com/office/drawing/2014/main" id="{E29A5771-7C5D-50B9-399F-3E01F0F183CD}"/>
                </a:ext>
              </a:extLst>
            </p:cNvPr>
            <p:cNvSpPr>
              <a:spLocks noChangeArrowheads="1"/>
            </p:cNvSpPr>
            <p:nvPr/>
          </p:nvSpPr>
          <p:spPr bwMode="auto">
            <a:xfrm>
              <a:off x="1728" y="3120"/>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21" name="Line 1148">
              <a:extLst>
                <a:ext uri="{FF2B5EF4-FFF2-40B4-BE49-F238E27FC236}">
                  <a16:creationId xmlns:a16="http://schemas.microsoft.com/office/drawing/2014/main" id="{5204A045-887E-4480-ABFA-AC7C1221F9CB}"/>
                </a:ext>
              </a:extLst>
            </p:cNvPr>
            <p:cNvSpPr>
              <a:spLocks noChangeAspect="1" noChangeShapeType="1"/>
            </p:cNvSpPr>
            <p:nvPr/>
          </p:nvSpPr>
          <p:spPr bwMode="auto">
            <a:xfrm>
              <a:off x="1773" y="3096"/>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22" name="Line 1149">
              <a:extLst>
                <a:ext uri="{FF2B5EF4-FFF2-40B4-BE49-F238E27FC236}">
                  <a16:creationId xmlns:a16="http://schemas.microsoft.com/office/drawing/2014/main" id="{4FC4BA6D-7EE1-FC7D-95B0-00396505B6C8}"/>
                </a:ext>
              </a:extLst>
            </p:cNvPr>
            <p:cNvSpPr>
              <a:spLocks noChangeAspect="1" noChangeShapeType="1"/>
            </p:cNvSpPr>
            <p:nvPr/>
          </p:nvSpPr>
          <p:spPr bwMode="auto">
            <a:xfrm>
              <a:off x="1791" y="3078"/>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23" name="Line 1150">
              <a:extLst>
                <a:ext uri="{FF2B5EF4-FFF2-40B4-BE49-F238E27FC236}">
                  <a16:creationId xmlns:a16="http://schemas.microsoft.com/office/drawing/2014/main" id="{024B2A6E-9A24-9C93-F137-16FE5152E922}"/>
                </a:ext>
              </a:extLst>
            </p:cNvPr>
            <p:cNvSpPr>
              <a:spLocks noChangeAspect="1" noChangeShapeType="1"/>
            </p:cNvSpPr>
            <p:nvPr/>
          </p:nvSpPr>
          <p:spPr bwMode="auto">
            <a:xfrm rot="-5400000">
              <a:off x="1713" y="3093"/>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24" name="Line 1151">
              <a:extLst>
                <a:ext uri="{FF2B5EF4-FFF2-40B4-BE49-F238E27FC236}">
                  <a16:creationId xmlns:a16="http://schemas.microsoft.com/office/drawing/2014/main" id="{FB724F29-59D2-203D-D0FF-819BC78FDD6A}"/>
                </a:ext>
              </a:extLst>
            </p:cNvPr>
            <p:cNvSpPr>
              <a:spLocks noChangeAspect="1" noChangeShapeType="1"/>
            </p:cNvSpPr>
            <p:nvPr/>
          </p:nvSpPr>
          <p:spPr bwMode="auto">
            <a:xfrm rot="-5400000">
              <a:off x="1695" y="307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grpSp>
        <p:nvGrpSpPr>
          <p:cNvPr id="125" name="Group 1152">
            <a:extLst>
              <a:ext uri="{FF2B5EF4-FFF2-40B4-BE49-F238E27FC236}">
                <a16:creationId xmlns:a16="http://schemas.microsoft.com/office/drawing/2014/main" id="{8755B984-1EA6-8D46-F586-BFE9D6252D13}"/>
              </a:ext>
            </a:extLst>
          </p:cNvPr>
          <p:cNvGrpSpPr>
            <a:grpSpLocks/>
          </p:cNvGrpSpPr>
          <p:nvPr/>
        </p:nvGrpSpPr>
        <p:grpSpPr bwMode="auto">
          <a:xfrm rot="16200000">
            <a:off x="4996461" y="2780724"/>
            <a:ext cx="141685" cy="110729"/>
            <a:chOff x="1695" y="3075"/>
            <a:chExt cx="119" cy="93"/>
          </a:xfrm>
        </p:grpSpPr>
        <p:sp>
          <p:nvSpPr>
            <p:cNvPr id="126" name="Oval 1153">
              <a:extLst>
                <a:ext uri="{FF2B5EF4-FFF2-40B4-BE49-F238E27FC236}">
                  <a16:creationId xmlns:a16="http://schemas.microsoft.com/office/drawing/2014/main" id="{18B1CE6C-C1A2-311D-14C3-0E9060D04A25}"/>
                </a:ext>
              </a:extLst>
            </p:cNvPr>
            <p:cNvSpPr>
              <a:spLocks noChangeArrowheads="1"/>
            </p:cNvSpPr>
            <p:nvPr/>
          </p:nvSpPr>
          <p:spPr bwMode="auto">
            <a:xfrm>
              <a:off x="1728" y="3120"/>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27" name="Line 1154">
              <a:extLst>
                <a:ext uri="{FF2B5EF4-FFF2-40B4-BE49-F238E27FC236}">
                  <a16:creationId xmlns:a16="http://schemas.microsoft.com/office/drawing/2014/main" id="{E9370AA8-FC68-1441-0DE0-999CA36D57BA}"/>
                </a:ext>
              </a:extLst>
            </p:cNvPr>
            <p:cNvSpPr>
              <a:spLocks noChangeAspect="1" noChangeShapeType="1"/>
            </p:cNvSpPr>
            <p:nvPr/>
          </p:nvSpPr>
          <p:spPr bwMode="auto">
            <a:xfrm>
              <a:off x="1773" y="3096"/>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28" name="Line 1155">
              <a:extLst>
                <a:ext uri="{FF2B5EF4-FFF2-40B4-BE49-F238E27FC236}">
                  <a16:creationId xmlns:a16="http://schemas.microsoft.com/office/drawing/2014/main" id="{3D68C88E-28E7-FEDC-28AB-3B38681CE76D}"/>
                </a:ext>
              </a:extLst>
            </p:cNvPr>
            <p:cNvSpPr>
              <a:spLocks noChangeAspect="1" noChangeShapeType="1"/>
            </p:cNvSpPr>
            <p:nvPr/>
          </p:nvSpPr>
          <p:spPr bwMode="auto">
            <a:xfrm>
              <a:off x="1791" y="3078"/>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29" name="Line 1156">
              <a:extLst>
                <a:ext uri="{FF2B5EF4-FFF2-40B4-BE49-F238E27FC236}">
                  <a16:creationId xmlns:a16="http://schemas.microsoft.com/office/drawing/2014/main" id="{9A76CC23-EB20-ECDD-37DB-364C2237E568}"/>
                </a:ext>
              </a:extLst>
            </p:cNvPr>
            <p:cNvSpPr>
              <a:spLocks noChangeAspect="1" noChangeShapeType="1"/>
            </p:cNvSpPr>
            <p:nvPr/>
          </p:nvSpPr>
          <p:spPr bwMode="auto">
            <a:xfrm rot="-5400000">
              <a:off x="1713" y="3093"/>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30" name="Line 1157">
              <a:extLst>
                <a:ext uri="{FF2B5EF4-FFF2-40B4-BE49-F238E27FC236}">
                  <a16:creationId xmlns:a16="http://schemas.microsoft.com/office/drawing/2014/main" id="{34ECDB6A-BF75-71C8-73CA-A99E6CFF9B58}"/>
                </a:ext>
              </a:extLst>
            </p:cNvPr>
            <p:cNvSpPr>
              <a:spLocks noChangeAspect="1" noChangeShapeType="1"/>
            </p:cNvSpPr>
            <p:nvPr/>
          </p:nvSpPr>
          <p:spPr bwMode="auto">
            <a:xfrm rot="-5400000">
              <a:off x="1695" y="307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sp>
        <p:nvSpPr>
          <p:cNvPr id="131" name="Rectangle 1158">
            <a:extLst>
              <a:ext uri="{FF2B5EF4-FFF2-40B4-BE49-F238E27FC236}">
                <a16:creationId xmlns:a16="http://schemas.microsoft.com/office/drawing/2014/main" id="{C7BAC6E4-E8DA-F71C-4C38-98FF4CFBD222}"/>
              </a:ext>
            </a:extLst>
          </p:cNvPr>
          <p:cNvSpPr>
            <a:spLocks noChangeArrowheads="1"/>
          </p:cNvSpPr>
          <p:nvPr/>
        </p:nvSpPr>
        <p:spPr bwMode="auto">
          <a:xfrm>
            <a:off x="1710901" y="5196136"/>
            <a:ext cx="879026" cy="369332"/>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ja-JP" altLang="en-US" sz="1200" dirty="0">
                <a:latin typeface="Times New Roman" panose="02020603050405020304" pitchFamily="18" charset="0"/>
                <a:ea typeface="ＭＳ Ｐゴシック" panose="020B0600070205080204" pitchFamily="34" charset="-128"/>
                <a:cs typeface="Times New Roman" panose="02020603050405020304" pitchFamily="18" charset="0"/>
              </a:rPr>
              <a:t>200 </a:t>
            </a: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MeV polarimeter</a:t>
            </a:r>
          </a:p>
        </p:txBody>
      </p:sp>
      <p:sp>
        <p:nvSpPr>
          <p:cNvPr id="132" name="Line 1163">
            <a:extLst>
              <a:ext uri="{FF2B5EF4-FFF2-40B4-BE49-F238E27FC236}">
                <a16:creationId xmlns:a16="http://schemas.microsoft.com/office/drawing/2014/main" id="{1584B2BC-611A-4682-9F34-CC7DA810DF0E}"/>
              </a:ext>
            </a:extLst>
          </p:cNvPr>
          <p:cNvSpPr>
            <a:spLocks noChangeShapeType="1"/>
          </p:cNvSpPr>
          <p:nvPr/>
        </p:nvSpPr>
        <p:spPr bwMode="auto">
          <a:xfrm flipV="1">
            <a:off x="3311087" y="5024286"/>
            <a:ext cx="454266" cy="127669"/>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33" name="Rectangle 1164">
            <a:extLst>
              <a:ext uri="{FF2B5EF4-FFF2-40B4-BE49-F238E27FC236}">
                <a16:creationId xmlns:a16="http://schemas.microsoft.com/office/drawing/2014/main" id="{D0081524-E812-10EB-83E5-B0A4F4978F05}"/>
              </a:ext>
            </a:extLst>
          </p:cNvPr>
          <p:cNvSpPr>
            <a:spLocks noChangeArrowheads="1"/>
          </p:cNvSpPr>
          <p:nvPr/>
        </p:nvSpPr>
        <p:spPr bwMode="auto">
          <a:xfrm>
            <a:off x="6961081" y="1961483"/>
            <a:ext cx="954881" cy="553998"/>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RHIC </a:t>
            </a:r>
            <a:r>
              <a:rPr lang="en-US" altLang="ja-JP" sz="1200" dirty="0" err="1">
                <a:latin typeface="Times New Roman" panose="02020603050405020304" pitchFamily="18" charset="0"/>
                <a:ea typeface="ＭＳ Ｐゴシック" panose="020B0600070205080204" pitchFamily="34" charset="-128"/>
                <a:cs typeface="Times New Roman" panose="02020603050405020304" pitchFamily="18" charset="0"/>
              </a:rPr>
              <a:t>pC</a:t>
            </a: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 “CNI” polarimeters</a:t>
            </a:r>
          </a:p>
        </p:txBody>
      </p:sp>
      <p:sp>
        <p:nvSpPr>
          <p:cNvPr id="134" name="Rectangle 1166">
            <a:extLst>
              <a:ext uri="{FF2B5EF4-FFF2-40B4-BE49-F238E27FC236}">
                <a16:creationId xmlns:a16="http://schemas.microsoft.com/office/drawing/2014/main" id="{B068C9E1-F7A0-C961-4548-4B4F69208CB0}"/>
              </a:ext>
            </a:extLst>
          </p:cNvPr>
          <p:cNvSpPr>
            <a:spLocks noChangeArrowheads="1"/>
          </p:cNvSpPr>
          <p:nvPr/>
        </p:nvSpPr>
        <p:spPr bwMode="auto">
          <a:xfrm>
            <a:off x="4410431" y="3224749"/>
            <a:ext cx="661392" cy="276999"/>
          </a:xfrm>
          <a:prstGeom prst="rect">
            <a:avLst/>
          </a:prstGeom>
          <a:solidFill>
            <a:schemeClr val="bg1"/>
          </a:solidFill>
          <a:ln w="3175">
            <a:solidFill>
              <a:srgbClr val="000000"/>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ja-JP" sz="1800" dirty="0">
                <a:latin typeface="Times New Roman" panose="02020603050405020304" pitchFamily="18" charset="0"/>
                <a:ea typeface="ＭＳ Ｐゴシック" panose="020B0600070205080204" pitchFamily="34" charset="-128"/>
                <a:cs typeface="Times New Roman" panose="02020603050405020304" pitchFamily="18" charset="0"/>
              </a:rPr>
              <a:t> RHIC</a:t>
            </a:r>
          </a:p>
        </p:txBody>
      </p:sp>
      <p:grpSp>
        <p:nvGrpSpPr>
          <p:cNvPr id="135" name="Group 1167">
            <a:extLst>
              <a:ext uri="{FF2B5EF4-FFF2-40B4-BE49-F238E27FC236}">
                <a16:creationId xmlns:a16="http://schemas.microsoft.com/office/drawing/2014/main" id="{4460057E-5E77-4BA3-88B1-213E162CD81E}"/>
              </a:ext>
            </a:extLst>
          </p:cNvPr>
          <p:cNvGrpSpPr>
            <a:grpSpLocks/>
          </p:cNvGrpSpPr>
          <p:nvPr/>
        </p:nvGrpSpPr>
        <p:grpSpPr bwMode="auto">
          <a:xfrm rot="13667071">
            <a:off x="4611887" y="2708093"/>
            <a:ext cx="342900" cy="342900"/>
            <a:chOff x="3854" y="1435"/>
            <a:chExt cx="123" cy="123"/>
          </a:xfrm>
        </p:grpSpPr>
        <p:sp>
          <p:nvSpPr>
            <p:cNvPr id="136" name="Oval 1168">
              <a:extLst>
                <a:ext uri="{FF2B5EF4-FFF2-40B4-BE49-F238E27FC236}">
                  <a16:creationId xmlns:a16="http://schemas.microsoft.com/office/drawing/2014/main" id="{4FC9ABF4-4210-DB71-946F-8D3F8A90D216}"/>
                </a:ext>
              </a:extLst>
            </p:cNvPr>
            <p:cNvSpPr>
              <a:spLocks noChangeArrowheads="1"/>
            </p:cNvSpPr>
            <p:nvPr/>
          </p:nvSpPr>
          <p:spPr bwMode="auto">
            <a:xfrm rot="5400000">
              <a:off x="3888" y="1472"/>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nvGrpSpPr>
            <p:cNvPr id="137" name="Group 1169">
              <a:extLst>
                <a:ext uri="{FF2B5EF4-FFF2-40B4-BE49-F238E27FC236}">
                  <a16:creationId xmlns:a16="http://schemas.microsoft.com/office/drawing/2014/main" id="{F7D06181-7AE2-EEA5-B749-E66B295908EB}"/>
                </a:ext>
              </a:extLst>
            </p:cNvPr>
            <p:cNvGrpSpPr>
              <a:grpSpLocks/>
            </p:cNvGrpSpPr>
            <p:nvPr/>
          </p:nvGrpSpPr>
          <p:grpSpPr bwMode="auto">
            <a:xfrm>
              <a:off x="3936" y="1517"/>
              <a:ext cx="41" cy="41"/>
              <a:chOff x="3936" y="1517"/>
              <a:chExt cx="41" cy="41"/>
            </a:xfrm>
          </p:grpSpPr>
          <p:sp>
            <p:nvSpPr>
              <p:cNvPr id="141" name="Line 1170">
                <a:extLst>
                  <a:ext uri="{FF2B5EF4-FFF2-40B4-BE49-F238E27FC236}">
                    <a16:creationId xmlns:a16="http://schemas.microsoft.com/office/drawing/2014/main" id="{B221FD7A-8009-A6E8-6A6D-77102B55E3CD}"/>
                  </a:ext>
                </a:extLst>
              </p:cNvPr>
              <p:cNvSpPr>
                <a:spLocks noChangeAspect="1" noChangeShapeType="1"/>
              </p:cNvSpPr>
              <p:nvPr/>
            </p:nvSpPr>
            <p:spPr bwMode="auto">
              <a:xfrm rot="5400000">
                <a:off x="3936" y="1517"/>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42" name="Line 1171">
                <a:extLst>
                  <a:ext uri="{FF2B5EF4-FFF2-40B4-BE49-F238E27FC236}">
                    <a16:creationId xmlns:a16="http://schemas.microsoft.com/office/drawing/2014/main" id="{233952B4-8ACF-1FBD-F8F8-E751D36F227B}"/>
                  </a:ext>
                </a:extLst>
              </p:cNvPr>
              <p:cNvSpPr>
                <a:spLocks noChangeAspect="1" noChangeShapeType="1"/>
              </p:cNvSpPr>
              <p:nvPr/>
            </p:nvSpPr>
            <p:spPr bwMode="auto">
              <a:xfrm rot="5400000">
                <a:off x="3954" y="153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grpSp>
          <p:nvGrpSpPr>
            <p:cNvPr id="138" name="Group 1172">
              <a:extLst>
                <a:ext uri="{FF2B5EF4-FFF2-40B4-BE49-F238E27FC236}">
                  <a16:creationId xmlns:a16="http://schemas.microsoft.com/office/drawing/2014/main" id="{C681141F-B094-CB4F-1ECA-266F1001E0AD}"/>
                </a:ext>
              </a:extLst>
            </p:cNvPr>
            <p:cNvGrpSpPr>
              <a:grpSpLocks/>
            </p:cNvGrpSpPr>
            <p:nvPr/>
          </p:nvGrpSpPr>
          <p:grpSpPr bwMode="auto">
            <a:xfrm>
              <a:off x="3854" y="1435"/>
              <a:ext cx="41" cy="41"/>
              <a:chOff x="3936" y="1517"/>
              <a:chExt cx="41" cy="41"/>
            </a:xfrm>
          </p:grpSpPr>
          <p:sp>
            <p:nvSpPr>
              <p:cNvPr id="139" name="Line 1173">
                <a:extLst>
                  <a:ext uri="{FF2B5EF4-FFF2-40B4-BE49-F238E27FC236}">
                    <a16:creationId xmlns:a16="http://schemas.microsoft.com/office/drawing/2014/main" id="{503B02DA-3602-2EA4-68D9-44C077746530}"/>
                  </a:ext>
                </a:extLst>
              </p:cNvPr>
              <p:cNvSpPr>
                <a:spLocks noChangeAspect="1" noChangeShapeType="1"/>
              </p:cNvSpPr>
              <p:nvPr/>
            </p:nvSpPr>
            <p:spPr bwMode="auto">
              <a:xfrm rot="5400000">
                <a:off x="3936" y="1517"/>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40" name="Line 1174">
                <a:extLst>
                  <a:ext uri="{FF2B5EF4-FFF2-40B4-BE49-F238E27FC236}">
                    <a16:creationId xmlns:a16="http://schemas.microsoft.com/office/drawing/2014/main" id="{3B75440C-6D8C-173F-CA80-8BE253091B51}"/>
                  </a:ext>
                </a:extLst>
              </p:cNvPr>
              <p:cNvSpPr>
                <a:spLocks noChangeAspect="1" noChangeShapeType="1"/>
              </p:cNvSpPr>
              <p:nvPr/>
            </p:nvSpPr>
            <p:spPr bwMode="auto">
              <a:xfrm rot="5400000">
                <a:off x="3954" y="153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grpSp>
      <p:sp>
        <p:nvSpPr>
          <p:cNvPr id="143" name="Text Box 1175">
            <a:extLst>
              <a:ext uri="{FF2B5EF4-FFF2-40B4-BE49-F238E27FC236}">
                <a16:creationId xmlns:a16="http://schemas.microsoft.com/office/drawing/2014/main" id="{76699D46-3344-8CDC-2140-B3C19D28BA8D}"/>
              </a:ext>
            </a:extLst>
          </p:cNvPr>
          <p:cNvSpPr txBox="1">
            <a:spLocks noChangeArrowheads="1"/>
          </p:cNvSpPr>
          <p:nvPr/>
        </p:nvSpPr>
        <p:spPr bwMode="auto">
          <a:xfrm>
            <a:off x="1644254" y="1794308"/>
            <a:ext cx="885825" cy="830997"/>
          </a:xfrm>
          <a:prstGeom prst="rect">
            <a:avLst/>
          </a:prstGeom>
          <a:solidFill>
            <a:schemeClr val="bg1"/>
          </a:solidFill>
          <a:ln w="3175">
            <a:solidFill>
              <a:srgbClr val="000000"/>
            </a:solidFill>
            <a:miter lim="800000"/>
            <a:headEnd/>
            <a:tailEnd/>
          </a:ln>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Absolute H-jet</a:t>
            </a:r>
          </a:p>
          <a:p>
            <a:pPr algn="ctr" eaLnBrk="1" hangingPunct="1">
              <a:spcBef>
                <a:spcPct val="0"/>
              </a:spcBef>
              <a:buFontTx/>
              <a:buNone/>
            </a:pPr>
            <a:r>
              <a:rPr lang="en-US" altLang="en-US" sz="1200" dirty="0">
                <a:latin typeface="Times New Roman" panose="02020603050405020304" pitchFamily="18" charset="0"/>
                <a:cs typeface="Times New Roman" panose="02020603050405020304" pitchFamily="18" charset="0"/>
              </a:rPr>
              <a:t>polarimeter</a:t>
            </a:r>
          </a:p>
        </p:txBody>
      </p:sp>
      <p:sp>
        <p:nvSpPr>
          <p:cNvPr id="144" name="Line 1176">
            <a:extLst>
              <a:ext uri="{FF2B5EF4-FFF2-40B4-BE49-F238E27FC236}">
                <a16:creationId xmlns:a16="http://schemas.microsoft.com/office/drawing/2014/main" id="{18F6DFB9-E7A2-BF61-F873-74EA98DCD06A}"/>
              </a:ext>
            </a:extLst>
          </p:cNvPr>
          <p:cNvSpPr>
            <a:spLocks noChangeShapeType="1"/>
          </p:cNvSpPr>
          <p:nvPr/>
        </p:nvSpPr>
        <p:spPr bwMode="auto">
          <a:xfrm flipH="1">
            <a:off x="5158386" y="2587842"/>
            <a:ext cx="335228" cy="265510"/>
          </a:xfrm>
          <a:prstGeom prst="line">
            <a:avLst/>
          </a:prstGeom>
          <a:noFill/>
          <a:ln w="381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1350">
              <a:latin typeface="Times New Roman" panose="02020603050405020304" pitchFamily="18" charset="0"/>
              <a:cs typeface="Times New Roman" panose="02020603050405020304" pitchFamily="18" charset="0"/>
            </a:endParaRPr>
          </a:p>
        </p:txBody>
      </p:sp>
      <p:sp>
        <p:nvSpPr>
          <p:cNvPr id="145" name="Line 1177">
            <a:extLst>
              <a:ext uri="{FF2B5EF4-FFF2-40B4-BE49-F238E27FC236}">
                <a16:creationId xmlns:a16="http://schemas.microsoft.com/office/drawing/2014/main" id="{F79B6DFB-6735-FEC9-F93E-FE180F311767}"/>
              </a:ext>
            </a:extLst>
          </p:cNvPr>
          <p:cNvSpPr>
            <a:spLocks noChangeShapeType="1"/>
          </p:cNvSpPr>
          <p:nvPr/>
        </p:nvSpPr>
        <p:spPr bwMode="auto">
          <a:xfrm>
            <a:off x="3397339" y="2176477"/>
            <a:ext cx="1306742" cy="676874"/>
          </a:xfrm>
          <a:prstGeom prst="line">
            <a:avLst/>
          </a:prstGeom>
          <a:noFill/>
          <a:ln w="381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1350">
              <a:latin typeface="Times New Roman" panose="02020603050405020304" pitchFamily="18" charset="0"/>
              <a:cs typeface="Times New Roman" panose="02020603050405020304" pitchFamily="18" charset="0"/>
            </a:endParaRPr>
          </a:p>
        </p:txBody>
      </p:sp>
      <p:sp>
        <p:nvSpPr>
          <p:cNvPr id="146" name="Line 1178">
            <a:extLst>
              <a:ext uri="{FF2B5EF4-FFF2-40B4-BE49-F238E27FC236}">
                <a16:creationId xmlns:a16="http://schemas.microsoft.com/office/drawing/2014/main" id="{4C366D1D-0A71-41C1-6ED5-456411248521}"/>
              </a:ext>
            </a:extLst>
          </p:cNvPr>
          <p:cNvSpPr>
            <a:spLocks noChangeShapeType="1"/>
          </p:cNvSpPr>
          <p:nvPr/>
        </p:nvSpPr>
        <p:spPr bwMode="auto">
          <a:xfrm flipV="1">
            <a:off x="3378401" y="4079695"/>
            <a:ext cx="947738" cy="100013"/>
          </a:xfrm>
          <a:prstGeom prst="line">
            <a:avLst/>
          </a:prstGeom>
          <a:noFill/>
          <a:ln w="19050">
            <a:solidFill>
              <a:srgbClr val="000066"/>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1350">
              <a:latin typeface="Times New Roman" panose="02020603050405020304" pitchFamily="18" charset="0"/>
              <a:cs typeface="Times New Roman" panose="02020603050405020304" pitchFamily="18" charset="0"/>
            </a:endParaRPr>
          </a:p>
        </p:txBody>
      </p:sp>
      <p:sp>
        <p:nvSpPr>
          <p:cNvPr id="147" name="Line 1179">
            <a:extLst>
              <a:ext uri="{FF2B5EF4-FFF2-40B4-BE49-F238E27FC236}">
                <a16:creationId xmlns:a16="http://schemas.microsoft.com/office/drawing/2014/main" id="{ABF6FBB5-0FED-E52A-BAAF-BA742D310D85}"/>
              </a:ext>
            </a:extLst>
          </p:cNvPr>
          <p:cNvSpPr>
            <a:spLocks noChangeShapeType="1"/>
          </p:cNvSpPr>
          <p:nvPr/>
        </p:nvSpPr>
        <p:spPr bwMode="auto">
          <a:xfrm flipV="1">
            <a:off x="3324826" y="4136845"/>
            <a:ext cx="1572815" cy="42863"/>
          </a:xfrm>
          <a:prstGeom prst="line">
            <a:avLst/>
          </a:prstGeom>
          <a:noFill/>
          <a:ln w="19050">
            <a:solidFill>
              <a:srgbClr val="000066"/>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sz="1350">
              <a:latin typeface="Times New Roman" panose="02020603050405020304" pitchFamily="18" charset="0"/>
              <a:cs typeface="Times New Roman" panose="02020603050405020304" pitchFamily="18" charset="0"/>
            </a:endParaRPr>
          </a:p>
        </p:txBody>
      </p:sp>
      <p:grpSp>
        <p:nvGrpSpPr>
          <p:cNvPr id="148" name="Group 1182">
            <a:extLst>
              <a:ext uri="{FF2B5EF4-FFF2-40B4-BE49-F238E27FC236}">
                <a16:creationId xmlns:a16="http://schemas.microsoft.com/office/drawing/2014/main" id="{A5480C33-421C-5DA5-7B31-F7A0A333FE8B}"/>
              </a:ext>
            </a:extLst>
          </p:cNvPr>
          <p:cNvGrpSpPr>
            <a:grpSpLocks/>
          </p:cNvGrpSpPr>
          <p:nvPr/>
        </p:nvGrpSpPr>
        <p:grpSpPr bwMode="auto">
          <a:xfrm rot="2676702">
            <a:off x="5011941" y="5108395"/>
            <a:ext cx="141685" cy="110729"/>
            <a:chOff x="1695" y="3075"/>
            <a:chExt cx="119" cy="93"/>
          </a:xfrm>
        </p:grpSpPr>
        <p:sp>
          <p:nvSpPr>
            <p:cNvPr id="149" name="Oval 1183">
              <a:extLst>
                <a:ext uri="{FF2B5EF4-FFF2-40B4-BE49-F238E27FC236}">
                  <a16:creationId xmlns:a16="http://schemas.microsoft.com/office/drawing/2014/main" id="{FEFC90F9-DA1A-A19D-B37A-6095EC1B4826}"/>
                </a:ext>
              </a:extLst>
            </p:cNvPr>
            <p:cNvSpPr>
              <a:spLocks noChangeArrowheads="1"/>
            </p:cNvSpPr>
            <p:nvPr/>
          </p:nvSpPr>
          <p:spPr bwMode="auto">
            <a:xfrm>
              <a:off x="1728" y="3120"/>
              <a:ext cx="48" cy="48"/>
            </a:xfrm>
            <a:prstGeom prst="ellipse">
              <a:avLst/>
            </a:prstGeom>
            <a:solidFill>
              <a:srgbClr val="CC00CC"/>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50" name="Line 1184">
              <a:extLst>
                <a:ext uri="{FF2B5EF4-FFF2-40B4-BE49-F238E27FC236}">
                  <a16:creationId xmlns:a16="http://schemas.microsoft.com/office/drawing/2014/main" id="{8A875974-EFE7-290E-2D59-B52843F9B1C7}"/>
                </a:ext>
              </a:extLst>
            </p:cNvPr>
            <p:cNvSpPr>
              <a:spLocks noChangeAspect="1" noChangeShapeType="1"/>
            </p:cNvSpPr>
            <p:nvPr/>
          </p:nvSpPr>
          <p:spPr bwMode="auto">
            <a:xfrm>
              <a:off x="1773" y="3096"/>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51" name="Line 1185">
              <a:extLst>
                <a:ext uri="{FF2B5EF4-FFF2-40B4-BE49-F238E27FC236}">
                  <a16:creationId xmlns:a16="http://schemas.microsoft.com/office/drawing/2014/main" id="{A674ECC2-5A90-2695-7FF9-FA56EB86818B}"/>
                </a:ext>
              </a:extLst>
            </p:cNvPr>
            <p:cNvSpPr>
              <a:spLocks noChangeAspect="1" noChangeShapeType="1"/>
            </p:cNvSpPr>
            <p:nvPr/>
          </p:nvSpPr>
          <p:spPr bwMode="auto">
            <a:xfrm>
              <a:off x="1791" y="3078"/>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52" name="Line 1186">
              <a:extLst>
                <a:ext uri="{FF2B5EF4-FFF2-40B4-BE49-F238E27FC236}">
                  <a16:creationId xmlns:a16="http://schemas.microsoft.com/office/drawing/2014/main" id="{2B7EE0F7-577B-5DD6-FB97-06F0B42B53F0}"/>
                </a:ext>
              </a:extLst>
            </p:cNvPr>
            <p:cNvSpPr>
              <a:spLocks noChangeAspect="1" noChangeShapeType="1"/>
            </p:cNvSpPr>
            <p:nvPr/>
          </p:nvSpPr>
          <p:spPr bwMode="auto">
            <a:xfrm rot="-5400000">
              <a:off x="1713" y="3093"/>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153" name="Line 1187">
              <a:extLst>
                <a:ext uri="{FF2B5EF4-FFF2-40B4-BE49-F238E27FC236}">
                  <a16:creationId xmlns:a16="http://schemas.microsoft.com/office/drawing/2014/main" id="{29C69045-2EF2-D538-3AEB-78D80EA5E0B5}"/>
                </a:ext>
              </a:extLst>
            </p:cNvPr>
            <p:cNvSpPr>
              <a:spLocks noChangeAspect="1" noChangeShapeType="1"/>
            </p:cNvSpPr>
            <p:nvPr/>
          </p:nvSpPr>
          <p:spPr bwMode="auto">
            <a:xfrm rot="-5400000">
              <a:off x="1695" y="3075"/>
              <a:ext cx="23" cy="23"/>
            </a:xfrm>
            <a:prstGeom prst="line">
              <a:avLst/>
            </a:prstGeom>
            <a:noFill/>
            <a:ln w="9525">
              <a:solidFill>
                <a:srgbClr val="CC00CC"/>
              </a:solidFill>
              <a:round/>
              <a:headEnd/>
              <a:tailEnd/>
            </a:ln>
            <a:extLst>
              <a:ext uri="{909E8E84-426E-40DD-AFC4-6F175D3DCCD1}">
                <a14:hiddenFill xmlns:a14="http://schemas.microsoft.com/office/drawing/2010/main">
                  <a:no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grpSp>
      <p:sp>
        <p:nvSpPr>
          <p:cNvPr id="154" name="Text Box 1188">
            <a:extLst>
              <a:ext uri="{FF2B5EF4-FFF2-40B4-BE49-F238E27FC236}">
                <a16:creationId xmlns:a16="http://schemas.microsoft.com/office/drawing/2014/main" id="{99E51927-8EC9-3758-F9C1-7EDE202A4434}"/>
              </a:ext>
            </a:extLst>
          </p:cNvPr>
          <p:cNvSpPr txBox="1">
            <a:spLocks noChangeArrowheads="1"/>
          </p:cNvSpPr>
          <p:nvPr/>
        </p:nvSpPr>
        <p:spPr bwMode="auto">
          <a:xfrm>
            <a:off x="7139015" y="4309767"/>
            <a:ext cx="1105981" cy="646331"/>
          </a:xfrm>
          <a:prstGeom prst="rect">
            <a:avLst/>
          </a:prstGeom>
          <a:solidFill>
            <a:schemeClr val="bg1"/>
          </a:solidFill>
          <a:ln w="3175">
            <a:solidFill>
              <a:srgbClr val="000000"/>
            </a:solidFill>
            <a:miter lim="800000"/>
            <a:headEnd/>
            <a:tailEnd/>
          </a:ln>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AGS </a:t>
            </a:r>
            <a:r>
              <a:rPr lang="en-US" altLang="ja-JP" sz="1200" dirty="0" err="1">
                <a:latin typeface="Times New Roman" panose="02020603050405020304" pitchFamily="18" charset="0"/>
                <a:ea typeface="ＭＳ Ｐゴシック" panose="020B0600070205080204" pitchFamily="34" charset="-128"/>
                <a:cs typeface="Times New Roman" panose="02020603050405020304" pitchFamily="18" charset="0"/>
              </a:rPr>
              <a:t>pC</a:t>
            </a: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 “CNI” polarimeter</a:t>
            </a:r>
            <a:endParaRPr lang="en-US" altLang="en-US" sz="12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155" name="Line 1190">
            <a:extLst>
              <a:ext uri="{FF2B5EF4-FFF2-40B4-BE49-F238E27FC236}">
                <a16:creationId xmlns:a16="http://schemas.microsoft.com/office/drawing/2014/main" id="{81C26E2F-6DEE-5B90-D241-A33E4272425A}"/>
              </a:ext>
            </a:extLst>
          </p:cNvPr>
          <p:cNvSpPr>
            <a:spLocks noChangeShapeType="1"/>
          </p:cNvSpPr>
          <p:nvPr/>
        </p:nvSpPr>
        <p:spPr bwMode="auto">
          <a:xfrm flipH="1">
            <a:off x="5011937" y="5029603"/>
            <a:ext cx="938521" cy="250243"/>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sz="1350">
              <a:latin typeface="Times New Roman" panose="02020603050405020304" pitchFamily="18" charset="0"/>
              <a:cs typeface="Times New Roman" panose="02020603050405020304" pitchFamily="18" charset="0"/>
            </a:endParaRPr>
          </a:p>
        </p:txBody>
      </p:sp>
      <p:grpSp>
        <p:nvGrpSpPr>
          <p:cNvPr id="156" name="Group 1191">
            <a:extLst>
              <a:ext uri="{FF2B5EF4-FFF2-40B4-BE49-F238E27FC236}">
                <a16:creationId xmlns:a16="http://schemas.microsoft.com/office/drawing/2014/main" id="{4AA655E4-F5B7-3CBC-2C20-5533E9000C4E}"/>
              </a:ext>
            </a:extLst>
          </p:cNvPr>
          <p:cNvGrpSpPr>
            <a:grpSpLocks/>
          </p:cNvGrpSpPr>
          <p:nvPr/>
        </p:nvGrpSpPr>
        <p:grpSpPr bwMode="auto">
          <a:xfrm rot="21088205">
            <a:off x="4097537" y="5222693"/>
            <a:ext cx="171450" cy="95250"/>
            <a:chOff x="3696" y="3072"/>
            <a:chExt cx="144" cy="80"/>
          </a:xfrm>
        </p:grpSpPr>
        <p:sp>
          <p:nvSpPr>
            <p:cNvPr id="157" name="Oval 1192">
              <a:extLst>
                <a:ext uri="{FF2B5EF4-FFF2-40B4-BE49-F238E27FC236}">
                  <a16:creationId xmlns:a16="http://schemas.microsoft.com/office/drawing/2014/main" id="{A36D68C3-0D6E-5BA4-49B4-FF63577822D8}"/>
                </a:ext>
              </a:extLst>
            </p:cNvPr>
            <p:cNvSpPr>
              <a:spLocks noChangeArrowheads="1"/>
            </p:cNvSpPr>
            <p:nvPr/>
          </p:nvSpPr>
          <p:spPr bwMode="auto">
            <a:xfrm rot="275636">
              <a:off x="3696" y="3072"/>
              <a:ext cx="144" cy="80"/>
            </a:xfrm>
            <a:prstGeom prst="ellipse">
              <a:avLst/>
            </a:prstGeom>
            <a:solidFill>
              <a:srgbClr val="009900"/>
            </a:solidFill>
            <a:ln w="9525">
              <a:solidFill>
                <a:schemeClr val="tx1"/>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sp>
          <p:nvSpPr>
            <p:cNvPr id="158" name="AutoShape 1193">
              <a:extLst>
                <a:ext uri="{FF2B5EF4-FFF2-40B4-BE49-F238E27FC236}">
                  <a16:creationId xmlns:a16="http://schemas.microsoft.com/office/drawing/2014/main" id="{4AE234FE-4C21-C9F9-1B54-140E85CBFDAB}"/>
                </a:ext>
              </a:extLst>
            </p:cNvPr>
            <p:cNvSpPr>
              <a:spLocks noChangeArrowheads="1"/>
            </p:cNvSpPr>
            <p:nvPr/>
          </p:nvSpPr>
          <p:spPr bwMode="auto">
            <a:xfrm rot="427649">
              <a:off x="3732" y="3078"/>
              <a:ext cx="83" cy="58"/>
            </a:xfrm>
            <a:prstGeom prst="curvedDownArrow">
              <a:avLst>
                <a:gd name="adj1" fmla="val 28621"/>
                <a:gd name="adj2" fmla="val 57241"/>
                <a:gd name="adj3" fmla="val 42009"/>
              </a:avLst>
            </a:prstGeom>
            <a:solidFill>
              <a:schemeClr val="bg1"/>
            </a:solidFill>
            <a:ln w="31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latin typeface="Times New Roman" panose="02020603050405020304" pitchFamily="18" charset="0"/>
                <a:cs typeface="Times New Roman" panose="02020603050405020304" pitchFamily="18" charset="0"/>
              </a:endParaRPr>
            </a:p>
          </p:txBody>
        </p:sp>
      </p:grpSp>
      <p:pic>
        <p:nvPicPr>
          <p:cNvPr id="159" name="Picture 4">
            <a:extLst>
              <a:ext uri="{FF2B5EF4-FFF2-40B4-BE49-F238E27FC236}">
                <a16:creationId xmlns:a16="http://schemas.microsoft.com/office/drawing/2014/main" id="{ADE3069D-2760-4C48-BAF3-40313F919E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6884" y="1587320"/>
            <a:ext cx="848651" cy="1310015"/>
          </a:xfrm>
          <a:prstGeom prst="rect">
            <a:avLst/>
          </a:prstGeom>
          <a:noFill/>
          <a:ln w="31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60" name="Picture 3" descr="RHIC_CNI_small">
            <a:extLst>
              <a:ext uri="{FF2B5EF4-FFF2-40B4-BE49-F238E27FC236}">
                <a16:creationId xmlns:a16="http://schemas.microsoft.com/office/drawing/2014/main" id="{372BF1BE-25BD-93C6-A1BD-CB55DD6A18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7899" y="1702380"/>
            <a:ext cx="1663181" cy="108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 name="Picture 2">
            <a:extLst>
              <a:ext uri="{FF2B5EF4-FFF2-40B4-BE49-F238E27FC236}">
                <a16:creationId xmlns:a16="http://schemas.microsoft.com/office/drawing/2014/main" id="{5D90E592-DCEB-0250-9756-0D744213060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7273" y="4120618"/>
            <a:ext cx="1350686" cy="926039"/>
          </a:xfrm>
          <a:prstGeom prst="rect">
            <a:avLst/>
          </a:prstGeom>
          <a:noFill/>
          <a:ln w="31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2" name="Picture 161">
            <a:extLst>
              <a:ext uri="{FF2B5EF4-FFF2-40B4-BE49-F238E27FC236}">
                <a16:creationId xmlns:a16="http://schemas.microsoft.com/office/drawing/2014/main" id="{0282BFDF-8C5F-2C53-81D2-A614102ADD7A}"/>
              </a:ext>
            </a:extLst>
          </p:cNvPr>
          <p:cNvPicPr>
            <a:picLocks noChangeAspect="1"/>
          </p:cNvPicPr>
          <p:nvPr/>
        </p:nvPicPr>
        <p:blipFill>
          <a:blip r:embed="rId6"/>
          <a:stretch>
            <a:fillRect/>
          </a:stretch>
        </p:blipFill>
        <p:spPr>
          <a:xfrm>
            <a:off x="2508925" y="5199871"/>
            <a:ext cx="1317059" cy="748931"/>
          </a:xfrm>
          <a:prstGeom prst="rect">
            <a:avLst/>
          </a:prstGeom>
        </p:spPr>
      </p:pic>
      <p:pic>
        <p:nvPicPr>
          <p:cNvPr id="163" name="Picture 162">
            <a:extLst>
              <a:ext uri="{FF2B5EF4-FFF2-40B4-BE49-F238E27FC236}">
                <a16:creationId xmlns:a16="http://schemas.microsoft.com/office/drawing/2014/main" id="{7042C8BF-B46C-B4D4-4AA5-73BEBA35181A}"/>
              </a:ext>
            </a:extLst>
          </p:cNvPr>
          <p:cNvPicPr>
            <a:picLocks noChangeAspect="1"/>
          </p:cNvPicPr>
          <p:nvPr/>
        </p:nvPicPr>
        <p:blipFill>
          <a:blip r:embed="rId7"/>
          <a:stretch>
            <a:fillRect/>
          </a:stretch>
        </p:blipFill>
        <p:spPr>
          <a:xfrm rot="5400000">
            <a:off x="5852596" y="4428058"/>
            <a:ext cx="1402622" cy="1170215"/>
          </a:xfrm>
          <a:prstGeom prst="rect">
            <a:avLst/>
          </a:prstGeom>
        </p:spPr>
      </p:pic>
      <p:sp>
        <p:nvSpPr>
          <p:cNvPr id="164" name="TextBox 163">
            <a:extLst>
              <a:ext uri="{FF2B5EF4-FFF2-40B4-BE49-F238E27FC236}">
                <a16:creationId xmlns:a16="http://schemas.microsoft.com/office/drawing/2014/main" id="{F85D6FD1-E517-C507-599C-FB438E35F175}"/>
              </a:ext>
            </a:extLst>
          </p:cNvPr>
          <p:cNvSpPr txBox="1"/>
          <p:nvPr/>
        </p:nvSpPr>
        <p:spPr>
          <a:xfrm>
            <a:off x="700839" y="1109687"/>
            <a:ext cx="7742322" cy="276999"/>
          </a:xfrm>
          <a:prstGeom prst="rect">
            <a:avLst/>
          </a:prstGeom>
          <a:noFill/>
          <a:ln>
            <a:solidFill>
              <a:schemeClr val="accent1"/>
            </a:solidFill>
          </a:ln>
        </p:spPr>
        <p:txBody>
          <a:bodyPr wrap="square">
            <a:spAutoFit/>
          </a:bodyPr>
          <a:lstStyle/>
          <a:p>
            <a:r>
              <a:rPr lang="en-US" sz="1200" b="1" dirty="0">
                <a:solidFill>
                  <a:srgbClr val="002060"/>
                </a:solidFill>
                <a:latin typeface="Times New Roman" panose="02020603050405020304" pitchFamily="18" charset="0"/>
                <a:cs typeface="Times New Roman" panose="02020603050405020304" pitchFamily="18" charset="0"/>
              </a:rPr>
              <a:t>The world’s only polarized proton collider: 60% proton polarization , </a:t>
            </a:r>
            <a:r>
              <a:rPr lang="en-US" altLang="ja-JP" sz="1200" b="1" i="1" dirty="0">
                <a:solidFill>
                  <a:srgbClr val="002060"/>
                </a:solidFill>
                <a:latin typeface="Times New Roman" panose="02020603050405020304" pitchFamily="18" charset="0"/>
                <a:cs typeface="Times New Roman" panose="02020603050405020304" pitchFamily="18" charset="0"/>
              </a:rPr>
              <a:t>L </a:t>
            </a:r>
            <a:r>
              <a:rPr lang="en-US" altLang="ja-JP" sz="1200" b="1" baseline="-25000" dirty="0">
                <a:solidFill>
                  <a:srgbClr val="002060"/>
                </a:solidFill>
                <a:latin typeface="Times New Roman" panose="02020603050405020304" pitchFamily="18" charset="0"/>
                <a:cs typeface="Times New Roman" panose="02020603050405020304" pitchFamily="18" charset="0"/>
              </a:rPr>
              <a:t>max</a:t>
            </a:r>
            <a:r>
              <a:rPr lang="en-US" altLang="ja-JP" sz="1200" b="1" dirty="0">
                <a:solidFill>
                  <a:srgbClr val="002060"/>
                </a:solidFill>
                <a:latin typeface="Times New Roman" panose="02020603050405020304" pitchFamily="18" charset="0"/>
                <a:cs typeface="Times New Roman" panose="02020603050405020304" pitchFamily="18" charset="0"/>
              </a:rPr>
              <a:t>=1.6</a:t>
            </a:r>
            <a:r>
              <a:rPr lang="en-US" altLang="ja-JP" sz="1200" b="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10</a:t>
            </a:r>
            <a:r>
              <a:rPr lang="en-US" altLang="ja-JP" sz="1200" b="1" baseline="30000"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32</a:t>
            </a:r>
            <a:r>
              <a:rPr lang="en-US" altLang="ja-JP" sz="1200" b="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 s</a:t>
            </a:r>
            <a:r>
              <a:rPr lang="en-US" altLang="ja-JP" sz="1200" b="1" baseline="30000"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-1</a:t>
            </a:r>
            <a:r>
              <a:rPr lang="en-US" altLang="ja-JP" sz="1200" b="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cm</a:t>
            </a:r>
            <a:r>
              <a:rPr lang="en-US" altLang="ja-JP" sz="1200" b="1" baseline="30000"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-2</a:t>
            </a:r>
            <a:r>
              <a:rPr lang="en-US" altLang="ja-JP" sz="1200" b="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 50&lt;√</a:t>
            </a:r>
            <a:r>
              <a:rPr lang="en-US" altLang="ja-JP" sz="1200" b="1" i="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s</a:t>
            </a:r>
            <a:r>
              <a:rPr lang="en-US" altLang="ja-JP" sz="1200" b="1" dirty="0">
                <a:solidFill>
                  <a:srgbClr val="002060"/>
                </a:solidFill>
                <a:latin typeface="Times New Roman" panose="02020603050405020304" pitchFamily="18" charset="0"/>
                <a:cs typeface="Times New Roman" panose="02020603050405020304" pitchFamily="18" charset="0"/>
                <a:sym typeface="Symbol" panose="05050102010706020507" pitchFamily="18" charset="2"/>
              </a:rPr>
              <a:t> &lt;510 GeV</a:t>
            </a:r>
            <a:endParaRPr lang="en-US" sz="1200" b="1" dirty="0">
              <a:solidFill>
                <a:srgbClr val="002060"/>
              </a:solidFill>
              <a:latin typeface="Times New Roman" panose="02020603050405020304" pitchFamily="18" charset="0"/>
              <a:cs typeface="Times New Roman" panose="02020603050405020304" pitchFamily="18" charset="0"/>
            </a:endParaRPr>
          </a:p>
        </p:txBody>
      </p:sp>
      <p:sp>
        <p:nvSpPr>
          <p:cNvPr id="165" name="Text Box 1197">
            <a:extLst>
              <a:ext uri="{FF2B5EF4-FFF2-40B4-BE49-F238E27FC236}">
                <a16:creationId xmlns:a16="http://schemas.microsoft.com/office/drawing/2014/main" id="{1D906CF3-CD35-D4F2-2604-053E4C5ABFB4}"/>
              </a:ext>
            </a:extLst>
          </p:cNvPr>
          <p:cNvSpPr txBox="1">
            <a:spLocks noChangeArrowheads="1"/>
          </p:cNvSpPr>
          <p:nvPr/>
        </p:nvSpPr>
        <p:spPr bwMode="auto">
          <a:xfrm>
            <a:off x="1" y="312604"/>
            <a:ext cx="9143999" cy="523220"/>
          </a:xfrm>
          <a:prstGeom prst="rect">
            <a:avLst/>
          </a:prstGeom>
          <a:solidFill>
            <a:schemeClr val="bg1"/>
          </a:solidFill>
          <a:ln w="9525">
            <a:noFill/>
            <a:miter lim="800000"/>
            <a:headEnd/>
            <a:tailEnd/>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800" b="1" dirty="0">
                <a:solidFill>
                  <a:srgbClr val="C00000"/>
                </a:solidFill>
                <a:latin typeface="Times New Roman" panose="02020603050405020304" pitchFamily="18" charset="0"/>
                <a:cs typeface="Times New Roman" panose="02020603050405020304" pitchFamily="18" charset="0"/>
              </a:rPr>
              <a:t>Polarization facilities at RHIC</a:t>
            </a:r>
          </a:p>
        </p:txBody>
      </p:sp>
      <p:sp>
        <p:nvSpPr>
          <p:cNvPr id="166" name="Text Box 1129">
            <a:extLst>
              <a:ext uri="{FF2B5EF4-FFF2-40B4-BE49-F238E27FC236}">
                <a16:creationId xmlns:a16="http://schemas.microsoft.com/office/drawing/2014/main" id="{1CE08841-A2E0-1C99-917C-C06652608BAC}"/>
              </a:ext>
            </a:extLst>
          </p:cNvPr>
          <p:cNvSpPr txBox="1">
            <a:spLocks noChangeArrowheads="1"/>
          </p:cNvSpPr>
          <p:nvPr/>
        </p:nvSpPr>
        <p:spPr bwMode="auto">
          <a:xfrm>
            <a:off x="1859908" y="3093858"/>
            <a:ext cx="765572" cy="461665"/>
          </a:xfrm>
          <a:prstGeom prst="rect">
            <a:avLst/>
          </a:prstGeom>
          <a:solidFill>
            <a:schemeClr val="bg1"/>
          </a:solidFill>
          <a:ln w="3175">
            <a:solidFill>
              <a:srgbClr val="000000"/>
            </a:solidFill>
            <a:miter lim="800000"/>
            <a:headEnd/>
            <a:tailEnd/>
          </a:ln>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ja-JP" sz="1200">
                <a:latin typeface="Times New Roman" panose="02020603050405020304" pitchFamily="18" charset="0"/>
                <a:ea typeface="ＭＳ Ｐゴシック" panose="020B0600070205080204" pitchFamily="34" charset="-128"/>
                <a:cs typeface="Times New Roman" panose="02020603050405020304" pitchFamily="18" charset="0"/>
              </a:rPr>
              <a:t>Siberian Snakes</a:t>
            </a:r>
          </a:p>
        </p:txBody>
      </p:sp>
      <p:sp>
        <p:nvSpPr>
          <p:cNvPr id="167" name="Text Box 1129">
            <a:extLst>
              <a:ext uri="{FF2B5EF4-FFF2-40B4-BE49-F238E27FC236}">
                <a16:creationId xmlns:a16="http://schemas.microsoft.com/office/drawing/2014/main" id="{A55AF72A-76A1-9A48-216A-D4B863A93092}"/>
              </a:ext>
            </a:extLst>
          </p:cNvPr>
          <p:cNvSpPr txBox="1">
            <a:spLocks noChangeArrowheads="1"/>
          </p:cNvSpPr>
          <p:nvPr/>
        </p:nvSpPr>
        <p:spPr bwMode="auto">
          <a:xfrm>
            <a:off x="7058029" y="3379419"/>
            <a:ext cx="765572" cy="461665"/>
          </a:xfrm>
          <a:prstGeom prst="rect">
            <a:avLst/>
          </a:prstGeom>
          <a:solidFill>
            <a:schemeClr val="bg1"/>
          </a:solidFill>
          <a:ln w="3175">
            <a:solidFill>
              <a:srgbClr val="000000"/>
            </a:solidFill>
            <a:miter lim="800000"/>
            <a:headEnd/>
            <a:tailEnd/>
          </a:ln>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Siberian Snakes</a:t>
            </a:r>
          </a:p>
        </p:txBody>
      </p:sp>
      <p:sp>
        <p:nvSpPr>
          <p:cNvPr id="168" name="Arc 1052">
            <a:extLst>
              <a:ext uri="{FF2B5EF4-FFF2-40B4-BE49-F238E27FC236}">
                <a16:creationId xmlns:a16="http://schemas.microsoft.com/office/drawing/2014/main" id="{BE44AE11-0C09-0B6C-BF77-1BE0A8CFA8A8}"/>
              </a:ext>
            </a:extLst>
          </p:cNvPr>
          <p:cNvSpPr>
            <a:spLocks/>
          </p:cNvSpPr>
          <p:nvPr/>
        </p:nvSpPr>
        <p:spPr bwMode="auto">
          <a:xfrm flipH="1">
            <a:off x="4789291" y="2949793"/>
            <a:ext cx="1389459" cy="525065"/>
          </a:xfrm>
          <a:custGeom>
            <a:avLst/>
            <a:gdLst>
              <a:gd name="T0" fmla="*/ 0 w 15115"/>
              <a:gd name="T1" fmla="*/ 2147483647 h 21197"/>
              <a:gd name="T2" fmla="*/ 2147483647 w 15115"/>
              <a:gd name="T3" fmla="*/ 0 h 21197"/>
              <a:gd name="T4" fmla="*/ 2147483647 w 15115"/>
              <a:gd name="T5" fmla="*/ 2147483647 h 21197"/>
              <a:gd name="T6" fmla="*/ 0 60000 65536"/>
              <a:gd name="T7" fmla="*/ 0 60000 65536"/>
              <a:gd name="T8" fmla="*/ 0 60000 65536"/>
              <a:gd name="T9" fmla="*/ 0 w 15115"/>
              <a:gd name="T10" fmla="*/ 0 h 21197"/>
              <a:gd name="T11" fmla="*/ 15115 w 15115"/>
              <a:gd name="T12" fmla="*/ 21197 h 21197"/>
            </a:gdLst>
            <a:ahLst/>
            <a:cxnLst>
              <a:cxn ang="T6">
                <a:pos x="T0" y="T1"/>
              </a:cxn>
              <a:cxn ang="T7">
                <a:pos x="T2" y="T3"/>
              </a:cxn>
              <a:cxn ang="T8">
                <a:pos x="T4" y="T5"/>
              </a:cxn>
            </a:cxnLst>
            <a:rect l="T9" t="T10" r="T11" b="T12"/>
            <a:pathLst>
              <a:path w="15115" h="21197" fill="none" extrusionOk="0">
                <a:moveTo>
                  <a:pt x="0" y="5766"/>
                </a:moveTo>
                <a:cubicBezTo>
                  <a:pt x="3013" y="2815"/>
                  <a:pt x="6824" y="810"/>
                  <a:pt x="10962" y="-1"/>
                </a:cubicBezTo>
              </a:path>
              <a:path w="15115" h="21197" stroke="0" extrusionOk="0">
                <a:moveTo>
                  <a:pt x="0" y="5766"/>
                </a:moveTo>
                <a:cubicBezTo>
                  <a:pt x="3013" y="2815"/>
                  <a:pt x="6824" y="810"/>
                  <a:pt x="10962" y="-1"/>
                </a:cubicBezTo>
                <a:lnTo>
                  <a:pt x="15115" y="21197"/>
                </a:lnTo>
                <a:lnTo>
                  <a:pt x="0" y="5766"/>
                </a:lnTo>
                <a:close/>
              </a:path>
            </a:pathLst>
          </a:custGeom>
          <a:noFill/>
          <a:ln w="28575">
            <a:solidFill>
              <a:srgbClr val="0066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350">
              <a:latin typeface="Times New Roman" panose="02020603050405020304" pitchFamily="18"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3AD64FD5-38AB-BC45-4E0A-12329B120F7E}"/>
              </a:ext>
            </a:extLst>
          </p:cNvPr>
          <p:cNvSpPr>
            <a:spLocks noGrp="1"/>
          </p:cNvSpPr>
          <p:nvPr>
            <p:ph type="sldNum" sz="quarter" idx="4"/>
          </p:nvPr>
        </p:nvSpPr>
        <p:spPr/>
        <p:txBody>
          <a:bodyPr/>
          <a:lstStyle/>
          <a:p>
            <a:fld id="{933A556B-7C63-244D-9B7C-B0EA8042B330}" type="slidenum">
              <a:rPr lang="en-US" smtClean="0"/>
              <a:pPr/>
              <a:t>21</a:t>
            </a:fld>
            <a:endParaRPr lang="en-US" dirty="0"/>
          </a:p>
        </p:txBody>
      </p:sp>
      <p:sp>
        <p:nvSpPr>
          <p:cNvPr id="2" name="TextBox 1">
            <a:extLst>
              <a:ext uri="{FF2B5EF4-FFF2-40B4-BE49-F238E27FC236}">
                <a16:creationId xmlns:a16="http://schemas.microsoft.com/office/drawing/2014/main" id="{75EE1F80-BC3E-EA83-F193-C493C5B3B7EB}"/>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15985320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11555-1387-9A54-2415-36912F4EC964}"/>
              </a:ext>
            </a:extLst>
          </p:cNvPr>
          <p:cNvSpPr>
            <a:spLocks noGrp="1"/>
          </p:cNvSpPr>
          <p:nvPr>
            <p:ph type="title"/>
          </p:nvPr>
        </p:nvSpPr>
        <p:spPr>
          <a:xfrm>
            <a:off x="428625" y="104322"/>
            <a:ext cx="8637737" cy="1325563"/>
          </a:xfrm>
        </p:spPr>
        <p:txBody>
          <a:bodyPr/>
          <a:lstStyle/>
          <a:p>
            <a:r>
              <a:rPr lang="en-US" dirty="0">
                <a:solidFill>
                  <a:srgbClr val="C00000"/>
                </a:solidFill>
              </a:rPr>
              <a:t>BNL  pulse polarized H</a:t>
            </a:r>
            <a:r>
              <a:rPr lang="en-US" baseline="30000" dirty="0">
                <a:solidFill>
                  <a:srgbClr val="C00000"/>
                </a:solidFill>
              </a:rPr>
              <a:t>-</a:t>
            </a:r>
            <a:r>
              <a:rPr lang="en-US" dirty="0">
                <a:solidFill>
                  <a:srgbClr val="C00000"/>
                </a:solidFill>
              </a:rPr>
              <a:t> source (1982)</a:t>
            </a:r>
          </a:p>
        </p:txBody>
      </p:sp>
      <p:pic>
        <p:nvPicPr>
          <p:cNvPr id="5" name="Content Placeholder 4">
            <a:extLst>
              <a:ext uri="{FF2B5EF4-FFF2-40B4-BE49-F238E27FC236}">
                <a16:creationId xmlns:a16="http://schemas.microsoft.com/office/drawing/2014/main" id="{CAF8586B-A661-0546-2EB7-694254B6502B}"/>
              </a:ext>
            </a:extLst>
          </p:cNvPr>
          <p:cNvPicPr>
            <a:picLocks noGrp="1" noChangeAspect="1"/>
          </p:cNvPicPr>
          <p:nvPr>
            <p:ph idx="1"/>
          </p:nvPr>
        </p:nvPicPr>
        <p:blipFill>
          <a:blip r:embed="rId2"/>
          <a:stretch>
            <a:fillRect/>
          </a:stretch>
        </p:blipFill>
        <p:spPr>
          <a:xfrm>
            <a:off x="5009606" y="1514464"/>
            <a:ext cx="4157740" cy="2665845"/>
          </a:xfrm>
          <a:prstGeom prst="rect">
            <a:avLst/>
          </a:prstGeom>
        </p:spPr>
      </p:pic>
      <p:sp>
        <p:nvSpPr>
          <p:cNvPr id="4" name="Slide Number Placeholder 3">
            <a:extLst>
              <a:ext uri="{FF2B5EF4-FFF2-40B4-BE49-F238E27FC236}">
                <a16:creationId xmlns:a16="http://schemas.microsoft.com/office/drawing/2014/main" id="{C78E180B-7DC3-BF55-77B4-764FA9A155F7}"/>
              </a:ext>
            </a:extLst>
          </p:cNvPr>
          <p:cNvSpPr>
            <a:spLocks noGrp="1"/>
          </p:cNvSpPr>
          <p:nvPr>
            <p:ph type="sldNum" sz="quarter" idx="4"/>
          </p:nvPr>
        </p:nvSpPr>
        <p:spPr/>
        <p:txBody>
          <a:bodyPr/>
          <a:lstStyle/>
          <a:p>
            <a:fld id="{933A556B-7C63-244D-9B7C-B0EA8042B330}" type="slidenum">
              <a:rPr lang="en-US" smtClean="0"/>
              <a:pPr/>
              <a:t>22</a:t>
            </a:fld>
            <a:endParaRPr lang="en-US" sz="750"/>
          </a:p>
        </p:txBody>
      </p:sp>
      <p:pic>
        <p:nvPicPr>
          <p:cNvPr id="6" name="Picture 5">
            <a:extLst>
              <a:ext uri="{FF2B5EF4-FFF2-40B4-BE49-F238E27FC236}">
                <a16:creationId xmlns:a16="http://schemas.microsoft.com/office/drawing/2014/main" id="{7BB52B63-6F35-56B4-EE3A-A90290DDE0F1}"/>
              </a:ext>
            </a:extLst>
          </p:cNvPr>
          <p:cNvPicPr>
            <a:picLocks noChangeAspect="1"/>
          </p:cNvPicPr>
          <p:nvPr/>
        </p:nvPicPr>
        <p:blipFill>
          <a:blip r:embed="rId3"/>
          <a:stretch>
            <a:fillRect/>
          </a:stretch>
        </p:blipFill>
        <p:spPr>
          <a:xfrm>
            <a:off x="4370218" y="4174280"/>
            <a:ext cx="4470701" cy="2051803"/>
          </a:xfrm>
          <a:prstGeom prst="rect">
            <a:avLst/>
          </a:prstGeom>
        </p:spPr>
      </p:pic>
      <p:sp>
        <p:nvSpPr>
          <p:cNvPr id="7" name="TextBox 6">
            <a:extLst>
              <a:ext uri="{FF2B5EF4-FFF2-40B4-BE49-F238E27FC236}">
                <a16:creationId xmlns:a16="http://schemas.microsoft.com/office/drawing/2014/main" id="{5483E104-B366-229E-6144-95DDE033472C}"/>
              </a:ext>
            </a:extLst>
          </p:cNvPr>
          <p:cNvSpPr txBox="1"/>
          <p:nvPr/>
        </p:nvSpPr>
        <p:spPr>
          <a:xfrm>
            <a:off x="428625" y="1514464"/>
            <a:ext cx="8085868" cy="4893647"/>
          </a:xfrm>
          <a:prstGeom prst="rect">
            <a:avLst/>
          </a:prstGeom>
          <a:noFill/>
        </p:spPr>
        <p:txBody>
          <a:bodyPr wrap="none" rtlCol="0">
            <a:spAutoFit/>
          </a:bodyPr>
          <a:lstStyle/>
          <a:p>
            <a:r>
              <a:rPr lang="en-US" sz="1400" b="1" dirty="0"/>
              <a:t>Atomic Beam </a:t>
            </a:r>
          </a:p>
          <a:p>
            <a:r>
              <a:rPr lang="en-US" sz="1400" dirty="0"/>
              <a:t>Pulse Ground state atomic beam line with an RF </a:t>
            </a:r>
            <a:r>
              <a:rPr lang="en-US" sz="1400" dirty="0" err="1"/>
              <a:t>Disassociator</a:t>
            </a:r>
            <a:r>
              <a:rPr lang="en-US" sz="1400" dirty="0"/>
              <a:t> (pulse), Nozzle thermalized at 100 K</a:t>
            </a:r>
          </a:p>
          <a:p>
            <a:r>
              <a:rPr lang="en-US" sz="1400" dirty="0" err="1"/>
              <a:t>Sextupole</a:t>
            </a:r>
            <a:r>
              <a:rPr lang="en-US" sz="1400" dirty="0"/>
              <a:t> for electron polarized  beam</a:t>
            </a:r>
          </a:p>
          <a:p>
            <a:r>
              <a:rPr lang="en-US" sz="1400" dirty="0"/>
              <a:t>RF transition for polarization transfer to Nuclear Pulse to pulse basis </a:t>
            </a:r>
          </a:p>
          <a:p>
            <a:r>
              <a:rPr lang="en-US" sz="1400" dirty="0"/>
              <a:t>Density of H</a:t>
            </a:r>
            <a:r>
              <a:rPr lang="en-US" sz="1400" baseline="30000" dirty="0"/>
              <a:t>0</a:t>
            </a:r>
            <a:r>
              <a:rPr lang="en-US" sz="1400" dirty="0"/>
              <a:t> beam 2-3 10</a:t>
            </a:r>
            <a:r>
              <a:rPr lang="en-US" sz="1400" baseline="30000" dirty="0"/>
              <a:t>11</a:t>
            </a:r>
            <a:r>
              <a:rPr lang="en-US" sz="1400" dirty="0"/>
              <a:t> atoms /cm</a:t>
            </a:r>
            <a:r>
              <a:rPr lang="en-US" sz="1400" baseline="30000" dirty="0"/>
              <a:t>3</a:t>
            </a:r>
          </a:p>
          <a:p>
            <a:endParaRPr lang="en-US" sz="1400" b="1" dirty="0"/>
          </a:p>
          <a:p>
            <a:r>
              <a:rPr lang="en-US" sz="1400" b="1" dirty="0"/>
              <a:t>Charge Exchange </a:t>
            </a:r>
          </a:p>
          <a:p>
            <a:r>
              <a:rPr lang="en-US" sz="1400" dirty="0"/>
              <a:t>Surface ionization of cesium on a hot porous</a:t>
            </a:r>
          </a:p>
          <a:p>
            <a:r>
              <a:rPr lang="en-US" sz="1400" dirty="0"/>
              <a:t>Tungsten button , 30KeV 15 mA Cs</a:t>
            </a:r>
            <a:r>
              <a:rPr lang="en-US" sz="1400" baseline="30000" dirty="0"/>
              <a:t>+</a:t>
            </a:r>
          </a:p>
          <a:p>
            <a:r>
              <a:rPr lang="en-US" sz="1400" dirty="0"/>
              <a:t>Neutralized by cesium vapor (pulse) </a:t>
            </a:r>
          </a:p>
          <a:p>
            <a:r>
              <a:rPr lang="en-US" sz="1400" dirty="0"/>
              <a:t>6-10 particle mA,30 cm long </a:t>
            </a:r>
          </a:p>
          <a:p>
            <a:endParaRPr lang="en-US" sz="1400" dirty="0"/>
          </a:p>
          <a:p>
            <a:r>
              <a:rPr lang="en-US" sz="1400" dirty="0"/>
              <a:t>Charge exchange  ionization</a:t>
            </a:r>
          </a:p>
          <a:p>
            <a:r>
              <a:rPr lang="en-US" sz="1400" dirty="0"/>
              <a:t> H↑ +Cs</a:t>
            </a:r>
            <a:r>
              <a:rPr lang="en-US" sz="1400" baseline="30000" dirty="0"/>
              <a:t>0</a:t>
            </a:r>
            <a:r>
              <a:rPr lang="en-US" sz="1400" dirty="0"/>
              <a:t> -&gt; H</a:t>
            </a:r>
            <a:r>
              <a:rPr lang="en-US" sz="1400" baseline="30000" dirty="0"/>
              <a:t>- </a:t>
            </a:r>
            <a:r>
              <a:rPr lang="en-US" sz="1400" dirty="0"/>
              <a:t>↑+ Cs</a:t>
            </a:r>
            <a:r>
              <a:rPr lang="en-US" sz="1400" baseline="30000" dirty="0"/>
              <a:t>+</a:t>
            </a:r>
          </a:p>
          <a:p>
            <a:endParaRPr lang="en-US" sz="1400" dirty="0"/>
          </a:p>
          <a:p>
            <a:r>
              <a:rPr lang="en-US" sz="1400" dirty="0">
                <a:solidFill>
                  <a:srgbClr val="0070C0"/>
                </a:solidFill>
              </a:rPr>
              <a:t>H</a:t>
            </a:r>
            <a:r>
              <a:rPr lang="en-US" sz="1400" baseline="30000" dirty="0">
                <a:solidFill>
                  <a:srgbClr val="0070C0"/>
                </a:solidFill>
              </a:rPr>
              <a:t>- </a:t>
            </a:r>
            <a:r>
              <a:rPr lang="en-US" sz="1400" dirty="0">
                <a:solidFill>
                  <a:srgbClr val="0070C0"/>
                </a:solidFill>
              </a:rPr>
              <a:t>↑ , 25 </a:t>
            </a:r>
            <a:r>
              <a:rPr lang="en-US" sz="1400" dirty="0" err="1">
                <a:solidFill>
                  <a:srgbClr val="0070C0"/>
                </a:solidFill>
              </a:rPr>
              <a:t>uA</a:t>
            </a:r>
            <a:r>
              <a:rPr lang="en-US" sz="1400" dirty="0">
                <a:solidFill>
                  <a:srgbClr val="0070C0"/>
                </a:solidFill>
              </a:rPr>
              <a:t>, 75% polarization, </a:t>
            </a:r>
          </a:p>
          <a:p>
            <a:r>
              <a:rPr lang="en-US" sz="1400" dirty="0">
                <a:solidFill>
                  <a:srgbClr val="0070C0"/>
                </a:solidFill>
              </a:rPr>
              <a:t>emittance 0.065 pi cm mrad </a:t>
            </a:r>
          </a:p>
          <a:p>
            <a:r>
              <a:rPr lang="en-US" sz="1400" dirty="0">
                <a:solidFill>
                  <a:srgbClr val="0070C0"/>
                </a:solidFill>
              </a:rPr>
              <a:t>500 𝜇s</a:t>
            </a:r>
          </a:p>
          <a:p>
            <a:endParaRPr lang="en-US" sz="1400" dirty="0"/>
          </a:p>
          <a:p>
            <a:endParaRPr lang="en-US" sz="1400" dirty="0"/>
          </a:p>
          <a:p>
            <a:endParaRPr lang="en-US" sz="1400" dirty="0"/>
          </a:p>
          <a:p>
            <a:endParaRPr lang="en-US" dirty="0"/>
          </a:p>
        </p:txBody>
      </p:sp>
      <p:sp>
        <p:nvSpPr>
          <p:cNvPr id="8" name="TextBox 7">
            <a:extLst>
              <a:ext uri="{FF2B5EF4-FFF2-40B4-BE49-F238E27FC236}">
                <a16:creationId xmlns:a16="http://schemas.microsoft.com/office/drawing/2014/main" id="{9664EEB8-7256-1814-303D-ACA51BE05246}"/>
              </a:ext>
            </a:extLst>
          </p:cNvPr>
          <p:cNvSpPr txBox="1"/>
          <p:nvPr/>
        </p:nvSpPr>
        <p:spPr>
          <a:xfrm>
            <a:off x="281382" y="6085763"/>
            <a:ext cx="7524817" cy="461665"/>
          </a:xfrm>
          <a:prstGeom prst="rect">
            <a:avLst/>
          </a:prstGeom>
          <a:noFill/>
        </p:spPr>
        <p:txBody>
          <a:bodyPr wrap="none" rtlCol="0">
            <a:spAutoFit/>
          </a:bodyPr>
          <a:lstStyle/>
          <a:p>
            <a:r>
              <a:rPr lang="en-US" sz="1000" dirty="0"/>
              <a:t>J. Alessi , </a:t>
            </a:r>
            <a:r>
              <a:rPr lang="en-US" sz="1000" dirty="0" err="1"/>
              <a:t>etal</a:t>
            </a:r>
            <a:r>
              <a:rPr lang="en-US" sz="1000" dirty="0"/>
              <a:t>, “ A 25 </a:t>
            </a:r>
            <a:r>
              <a:rPr lang="en-US" sz="1000" dirty="0" err="1"/>
              <a:t>uA</a:t>
            </a:r>
            <a:r>
              <a:rPr lang="en-US" sz="1000" dirty="0"/>
              <a:t> Pulsed Polarized H- ion source, 6</a:t>
            </a:r>
            <a:r>
              <a:rPr lang="en-US" sz="1000" baseline="30000" dirty="0"/>
              <a:t>th</a:t>
            </a:r>
            <a:r>
              <a:rPr lang="en-US" sz="1000" dirty="0"/>
              <a:t> internation </a:t>
            </a:r>
            <a:r>
              <a:rPr lang="en-US" sz="1000" dirty="0" err="1"/>
              <a:t>Symp</a:t>
            </a:r>
            <a:r>
              <a:rPr lang="en-US" sz="1000" dirty="0"/>
              <a:t>. On high energy Spin Physics, France, 9/12-19, 1984</a:t>
            </a:r>
          </a:p>
          <a:p>
            <a:endParaRPr lang="en-US" sz="1400" dirty="0"/>
          </a:p>
        </p:txBody>
      </p:sp>
    </p:spTree>
    <p:extLst>
      <p:ext uri="{BB962C8B-B14F-4D97-AF65-F5344CB8AC3E}">
        <p14:creationId xmlns:p14="http://schemas.microsoft.com/office/powerpoint/2010/main" val="3489679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descr="Light horizontal">
            <a:extLst>
              <a:ext uri="{FF2B5EF4-FFF2-40B4-BE49-F238E27FC236}">
                <a16:creationId xmlns:a16="http://schemas.microsoft.com/office/drawing/2014/main" id="{EDE74BAF-CC4E-09D8-086F-B9345BC5E3AD}"/>
              </a:ext>
            </a:extLst>
          </p:cNvPr>
          <p:cNvSpPr txBox="1">
            <a:spLocks noChangeArrowheads="1"/>
          </p:cNvSpPr>
          <p:nvPr/>
        </p:nvSpPr>
        <p:spPr bwMode="auto">
          <a:xfrm>
            <a:off x="349104" y="3057175"/>
            <a:ext cx="8814815" cy="3139321"/>
          </a:xfrm>
          <a:prstGeom prst="rect">
            <a:avLst/>
          </a:prstGeom>
          <a:noFill/>
          <a:ln>
            <a:noFill/>
          </a:ln>
        </p:spPr>
        <p:txBody>
          <a:bodyPr wrap="square">
            <a:spAutoFit/>
          </a:bodyPr>
          <a:lstStyle>
            <a:lvl1pPr eaLnBrk="0" hangingPunct="0">
              <a:spcBef>
                <a:spcPct val="20000"/>
              </a:spcBef>
              <a:spcAft>
                <a:spcPts val="300"/>
              </a:spcAft>
              <a:buClr>
                <a:srgbClr val="C3260C"/>
              </a:buClr>
              <a:buSzPct val="130000"/>
              <a:buFont typeface="Georgia" panose="02040502050405020303" pitchFamily="18" charset="0"/>
              <a:buChar char="*"/>
              <a:defRPr sz="2200">
                <a:solidFill>
                  <a:srgbClr val="404040"/>
                </a:solidFill>
                <a:latin typeface="Times New Roman" panose="02020603050405020304" pitchFamily="18" charset="0"/>
              </a:defRPr>
            </a:lvl1pPr>
            <a:lvl2pPr marL="742950" indent="-285750" eaLnBrk="0" hangingPunct="0">
              <a:spcBef>
                <a:spcPct val="20000"/>
              </a:spcBef>
              <a:spcAft>
                <a:spcPts val="300"/>
              </a:spcAft>
              <a:buClr>
                <a:srgbClr val="C3260C"/>
              </a:buClr>
              <a:buSzPct val="130000"/>
              <a:buFont typeface="Georgia" panose="02040502050405020303" pitchFamily="18" charset="0"/>
              <a:buChar char="*"/>
              <a:defRPr sz="2000">
                <a:solidFill>
                  <a:srgbClr val="404040"/>
                </a:solidFill>
                <a:latin typeface="Times New Roman" panose="02020603050405020304" pitchFamily="18" charset="0"/>
              </a:defRPr>
            </a:lvl2pPr>
            <a:lvl3pPr marL="1143000" indent="-228600" eaLnBrk="0" hangingPunct="0">
              <a:spcBef>
                <a:spcPct val="20000"/>
              </a:spcBef>
              <a:spcAft>
                <a:spcPts val="300"/>
              </a:spcAft>
              <a:buClr>
                <a:srgbClr val="C3260C"/>
              </a:buClr>
              <a:buSzPct val="130000"/>
              <a:buFont typeface="Georgia" panose="02040502050405020303" pitchFamily="18" charset="0"/>
              <a:buChar char="*"/>
              <a:defRPr>
                <a:solidFill>
                  <a:srgbClr val="404040"/>
                </a:solidFill>
                <a:latin typeface="Times New Roman" panose="02020603050405020304" pitchFamily="18" charset="0"/>
              </a:defRPr>
            </a:lvl3pPr>
            <a:lvl4pPr marL="1600200" indent="-228600" eaLnBrk="0" hangingPunct="0">
              <a:spcBef>
                <a:spcPct val="20000"/>
              </a:spcBef>
              <a:spcAft>
                <a:spcPts val="300"/>
              </a:spcAft>
              <a:buClr>
                <a:srgbClr val="C3260C"/>
              </a:buClr>
              <a:buSzPct val="130000"/>
              <a:buFont typeface="Georgia" panose="02040502050405020303" pitchFamily="18" charset="0"/>
              <a:buChar char="*"/>
              <a:defRPr sz="1600">
                <a:solidFill>
                  <a:srgbClr val="404040"/>
                </a:solidFill>
                <a:latin typeface="Times New Roman" panose="02020603050405020304" pitchFamily="18" charset="0"/>
              </a:defRPr>
            </a:lvl4pPr>
            <a:lvl5pPr marL="2057400" indent="-228600" eaLnBrk="0"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imes New Roman" panose="02020603050405020304" pitchFamily="18" charset="0"/>
              </a:defRPr>
            </a:lvl5pPr>
            <a:lvl6pPr marL="25146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imes New Roman" panose="02020603050405020304" pitchFamily="18" charset="0"/>
              </a:defRPr>
            </a:lvl6pPr>
            <a:lvl7pPr marL="29718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imes New Roman" panose="02020603050405020304" pitchFamily="18" charset="0"/>
              </a:defRPr>
            </a:lvl7pPr>
            <a:lvl8pPr marL="34290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imes New Roman" panose="02020603050405020304" pitchFamily="18" charset="0"/>
              </a:defRPr>
            </a:lvl8pPr>
            <a:lvl9pPr marL="3886200" indent="-228600" eaLnBrk="0" fontAlgn="base" hangingPunct="0">
              <a:spcBef>
                <a:spcPct val="20000"/>
              </a:spcBef>
              <a:spcAft>
                <a:spcPts val="300"/>
              </a:spcAft>
              <a:buClr>
                <a:srgbClr val="C3260C"/>
              </a:buClr>
              <a:buSzPct val="130000"/>
              <a:buFont typeface="Georgia" panose="02040502050405020303" pitchFamily="18" charset="0"/>
              <a:buChar char="*"/>
              <a:defRPr sz="1400">
                <a:solidFill>
                  <a:srgbClr val="404040"/>
                </a:solidFill>
                <a:latin typeface="Times New Roman" panose="02020603050405020304" pitchFamily="18" charset="0"/>
              </a:defRPr>
            </a:lvl9pPr>
          </a:lstStyle>
          <a:p>
            <a:pPr eaLnBrk="1" fontAlgn="auto" hangingPunct="1">
              <a:spcBef>
                <a:spcPct val="0"/>
              </a:spcBef>
              <a:spcAft>
                <a:spcPct val="0"/>
              </a:spcAft>
              <a:buClrTx/>
              <a:buSzTx/>
              <a:buFontTx/>
              <a:buNone/>
              <a:defRPr/>
            </a:pPr>
            <a:r>
              <a:rPr lang="en-US" altLang="en-US" sz="1800" dirty="0">
                <a:solidFill>
                  <a:schemeClr val="tx1"/>
                </a:solidFill>
                <a:cs typeface="Times New Roman" panose="02020603050405020304" pitchFamily="18" charset="0"/>
              </a:rPr>
              <a:t>The source has been upgraded several times and continuously improves polarization, intensity and emittance.</a:t>
            </a:r>
            <a:endParaRPr lang="en-US" altLang="en-US" sz="1800" dirty="0">
              <a:solidFill>
                <a:srgbClr val="002060"/>
              </a:solidFill>
              <a:cs typeface="Times New Roman" panose="02020603050405020304" pitchFamily="18" charset="0"/>
            </a:endParaRPr>
          </a:p>
          <a:p>
            <a:pPr marL="257175" indent="-257175" eaLnBrk="1" hangingPunct="1">
              <a:spcBef>
                <a:spcPct val="0"/>
              </a:spcBef>
              <a:spcAft>
                <a:spcPct val="0"/>
              </a:spcAft>
              <a:buClrTx/>
              <a:buSzTx/>
              <a:defRPr/>
            </a:pPr>
            <a:r>
              <a:rPr lang="en-US" altLang="en-US" sz="1800" dirty="0">
                <a:solidFill>
                  <a:srgbClr val="002060"/>
                </a:solidFill>
                <a:cs typeface="Times New Roman" panose="02020603050405020304" pitchFamily="18" charset="0"/>
              </a:rPr>
              <a:t>Prior to Run-12, the ECR-type source was used to generate the primary proton beam.</a:t>
            </a:r>
            <a:endParaRPr lang="en-US" altLang="en-US" sz="1800" dirty="0">
              <a:solidFill>
                <a:srgbClr val="000066"/>
              </a:solidFill>
              <a:cs typeface="Times New Roman" panose="02020603050405020304" pitchFamily="18" charset="0"/>
            </a:endParaRPr>
          </a:p>
          <a:p>
            <a:pPr marL="257175" indent="-257175" eaLnBrk="1" hangingPunct="1">
              <a:spcBef>
                <a:spcPct val="0"/>
              </a:spcBef>
              <a:spcAft>
                <a:spcPct val="0"/>
              </a:spcAft>
              <a:buClrTx/>
              <a:buSzTx/>
              <a:defRPr/>
            </a:pPr>
            <a:r>
              <a:rPr lang="en-US" altLang="en-US" sz="1800" dirty="0">
                <a:solidFill>
                  <a:srgbClr val="002060"/>
                </a:solidFill>
                <a:cs typeface="Times New Roman" panose="02020603050405020304" pitchFamily="18" charset="0"/>
              </a:rPr>
              <a:t>In 2012, the ECR-source was replaced by a high-brightness OPPIS source FABS-type (Fast Atomic Beam Source). </a:t>
            </a:r>
          </a:p>
          <a:p>
            <a:pPr marL="257175" indent="-257175" eaLnBrk="1" hangingPunct="1">
              <a:spcBef>
                <a:spcPct val="0"/>
              </a:spcBef>
              <a:spcAft>
                <a:spcPct val="0"/>
              </a:spcAft>
              <a:buClrTx/>
              <a:buSzTx/>
              <a:defRPr/>
            </a:pPr>
            <a:r>
              <a:rPr lang="en-US" altLang="en-US" sz="1800" dirty="0">
                <a:solidFill>
                  <a:srgbClr val="002060"/>
                </a:solidFill>
                <a:cs typeface="Times New Roman" panose="02020603050405020304" pitchFamily="18" charset="0"/>
              </a:rPr>
              <a:t>Unlike the ECR-type source, the FABS-type source operates in pulsed mode and is located outside the SCS magnet.</a:t>
            </a:r>
          </a:p>
          <a:p>
            <a:pPr marL="257175" indent="-257175" eaLnBrk="1" hangingPunct="1">
              <a:spcBef>
                <a:spcPct val="0"/>
              </a:spcBef>
              <a:spcAft>
                <a:spcPct val="0"/>
              </a:spcAft>
              <a:buClrTx/>
              <a:buSzTx/>
              <a:defRPr/>
            </a:pPr>
            <a:r>
              <a:rPr lang="en-US" altLang="en-US" sz="1800" dirty="0">
                <a:solidFill>
                  <a:srgbClr val="0070C0"/>
                </a:solidFill>
                <a:cs typeface="Times New Roman" panose="02020603050405020304" pitchFamily="18" charset="0"/>
              </a:rPr>
              <a:t>In 2022, the length LEBT was reduced by about 5feet, and modified  part of OPPIS (FABS, Rb-cell and Na-cell) and the extractor-transformer system.</a:t>
            </a:r>
            <a:r>
              <a:rPr lang="en-US" altLang="en-US" sz="1800" dirty="0">
                <a:solidFill>
                  <a:srgbClr val="002060"/>
                </a:solidFill>
                <a:cs typeface="Times New Roman" panose="02020603050405020304" pitchFamily="18" charset="0"/>
              </a:rPr>
              <a:t> </a:t>
            </a:r>
          </a:p>
          <a:p>
            <a:pPr marL="257175" indent="-257175" eaLnBrk="1" hangingPunct="1">
              <a:spcBef>
                <a:spcPct val="0"/>
              </a:spcBef>
              <a:spcAft>
                <a:spcPct val="0"/>
              </a:spcAft>
              <a:buClrTx/>
              <a:buSzTx/>
              <a:defRPr/>
            </a:pPr>
            <a:r>
              <a:rPr lang="en-US" altLang="en-US" sz="1800" dirty="0">
                <a:solidFill>
                  <a:srgbClr val="002060"/>
                </a:solidFill>
                <a:cs typeface="Times New Roman" panose="02020603050405020304" pitchFamily="18" charset="0"/>
              </a:rPr>
              <a:t>This new source has enabled improvements in beam parameters such as current density, emittance, and stability</a:t>
            </a:r>
            <a:r>
              <a:rPr lang="en-US" altLang="en-US" sz="1350" dirty="0">
                <a:solidFill>
                  <a:srgbClr val="002060"/>
                </a:solidFill>
                <a:cs typeface="Times New Roman" panose="02020603050405020304" pitchFamily="18" charset="0"/>
              </a:rPr>
              <a:t>.</a:t>
            </a:r>
          </a:p>
        </p:txBody>
      </p:sp>
      <p:sp>
        <p:nvSpPr>
          <p:cNvPr id="6" name="Slide Number Placeholder 5">
            <a:extLst>
              <a:ext uri="{FF2B5EF4-FFF2-40B4-BE49-F238E27FC236}">
                <a16:creationId xmlns:a16="http://schemas.microsoft.com/office/drawing/2014/main" id="{502241CC-61B2-E233-4ECB-305386980AE3}"/>
              </a:ext>
            </a:extLst>
          </p:cNvPr>
          <p:cNvSpPr>
            <a:spLocks noGrp="1"/>
          </p:cNvSpPr>
          <p:nvPr>
            <p:ph type="sldNum" sz="quarter" idx="4"/>
          </p:nvPr>
        </p:nvSpPr>
        <p:spPr/>
        <p:txBody>
          <a:bodyPr/>
          <a:lstStyle/>
          <a:p>
            <a:fld id="{933A556B-7C63-244D-9B7C-B0EA8042B330}" type="slidenum">
              <a:rPr lang="en-US" smtClean="0"/>
              <a:pPr/>
              <a:t>23</a:t>
            </a:fld>
            <a:endParaRPr lang="en-US" sz="563" dirty="0"/>
          </a:p>
        </p:txBody>
      </p:sp>
      <p:sp>
        <p:nvSpPr>
          <p:cNvPr id="5" name="TextBox 4">
            <a:extLst>
              <a:ext uri="{FF2B5EF4-FFF2-40B4-BE49-F238E27FC236}">
                <a16:creationId xmlns:a16="http://schemas.microsoft.com/office/drawing/2014/main" id="{66BD393E-5214-874F-FAC8-597E85D71683}"/>
              </a:ext>
            </a:extLst>
          </p:cNvPr>
          <p:cNvSpPr txBox="1"/>
          <p:nvPr/>
        </p:nvSpPr>
        <p:spPr>
          <a:xfrm>
            <a:off x="349104" y="1085352"/>
            <a:ext cx="8445792" cy="1785104"/>
          </a:xfrm>
          <a:prstGeom prst="rect">
            <a:avLst/>
          </a:prstGeom>
          <a:noFill/>
        </p:spPr>
        <p:txBody>
          <a:bodyPr wrap="square">
            <a:spAutoFit/>
          </a:bodyPr>
          <a:lstStyle/>
          <a:p>
            <a:pPr>
              <a:buNone/>
            </a:pPr>
            <a:r>
              <a:rPr lang="en-US" sz="2000" b="1" i="1" dirty="0">
                <a:solidFill>
                  <a:srgbClr val="000000"/>
                </a:solidFill>
                <a:effectLst/>
                <a:latin typeface="Times New Roman" panose="02020603050405020304" pitchFamily="18" charset="0"/>
                <a:cs typeface="Times New Roman" panose="02020603050405020304" pitchFamily="18" charset="0"/>
              </a:rPr>
              <a:t>The OPPIS polarized proton source for RHIC.</a:t>
            </a:r>
            <a:endParaRPr lang="en-US" sz="2000" b="1" dirty="0">
              <a:solidFill>
                <a:srgbClr val="000000"/>
              </a:solidFill>
              <a:effectLst/>
              <a:latin typeface="Times New Roman" panose="02020603050405020304" pitchFamily="18" charset="0"/>
              <a:cs typeface="Times New Roman" panose="02020603050405020304" pitchFamily="18" charset="0"/>
            </a:endParaRPr>
          </a:p>
          <a:p>
            <a:pPr>
              <a:buNone/>
            </a:pPr>
            <a:r>
              <a:rPr lang="en-US" dirty="0">
                <a:solidFill>
                  <a:srgbClr val="000000"/>
                </a:solidFill>
                <a:effectLst/>
                <a:latin typeface="Times New Roman" panose="02020603050405020304" pitchFamily="18" charset="0"/>
                <a:cs typeface="Times New Roman" panose="02020603050405020304" pitchFamily="18" charset="0"/>
              </a:rPr>
              <a:t>The OPPIS technique for polarized H− ion beam production was developed in the early </a:t>
            </a:r>
            <a:r>
              <a:rPr lang="en-US" b="1" dirty="0">
                <a:solidFill>
                  <a:srgbClr val="0070C0"/>
                </a:solidFill>
                <a:effectLst/>
                <a:latin typeface="Times New Roman" panose="02020603050405020304" pitchFamily="18" charset="0"/>
                <a:cs typeface="Times New Roman" panose="02020603050405020304" pitchFamily="18" charset="0"/>
              </a:rPr>
              <a:t>1980</a:t>
            </a:r>
            <a:r>
              <a:rPr lang="en-US" dirty="0">
                <a:solidFill>
                  <a:srgbClr val="000000"/>
                </a:solidFill>
                <a:effectLst/>
                <a:latin typeface="Times New Roman" panose="02020603050405020304" pitchFamily="18" charset="0"/>
                <a:cs typeface="Times New Roman" panose="02020603050405020304" pitchFamily="18" charset="0"/>
              </a:rPr>
              <a:t>s at KEK (Japan), INR(Russia), LAMPF (USA), and TRIUMF (Canada).This particular OPPIS has a long development history. In the </a:t>
            </a:r>
            <a:r>
              <a:rPr lang="en-US" dirty="0">
                <a:solidFill>
                  <a:srgbClr val="0070C0"/>
                </a:solidFill>
                <a:effectLst/>
                <a:latin typeface="Times New Roman" panose="02020603050405020304" pitchFamily="18" charset="0"/>
                <a:cs typeface="Times New Roman" panose="02020603050405020304" pitchFamily="18" charset="0"/>
              </a:rPr>
              <a:t>1980s</a:t>
            </a:r>
            <a:r>
              <a:rPr lang="en-US" dirty="0">
                <a:solidFill>
                  <a:srgbClr val="000000"/>
                </a:solidFill>
                <a:effectLst/>
                <a:latin typeface="Times New Roman" panose="02020603050405020304" pitchFamily="18" charset="0"/>
                <a:cs typeface="Times New Roman" panose="02020603050405020304" pitchFamily="18" charset="0"/>
              </a:rPr>
              <a:t>, it was first developed at </a:t>
            </a:r>
            <a:r>
              <a:rPr lang="en-US" dirty="0">
                <a:solidFill>
                  <a:srgbClr val="0070C0"/>
                </a:solidFill>
                <a:effectLst/>
                <a:latin typeface="Times New Roman" panose="02020603050405020304" pitchFamily="18" charset="0"/>
                <a:cs typeface="Times New Roman" panose="02020603050405020304" pitchFamily="18" charset="0"/>
              </a:rPr>
              <a:t>KEK.</a:t>
            </a:r>
            <a:r>
              <a:rPr lang="en-US" dirty="0">
                <a:solidFill>
                  <a:srgbClr val="000000"/>
                </a:solidFill>
                <a:effectLst/>
                <a:latin typeface="Times New Roman" panose="02020603050405020304" pitchFamily="18" charset="0"/>
                <a:cs typeface="Times New Roman" panose="02020603050405020304" pitchFamily="18" charset="0"/>
              </a:rPr>
              <a:t> In the </a:t>
            </a:r>
            <a:r>
              <a:rPr lang="en-US" b="1" dirty="0">
                <a:solidFill>
                  <a:srgbClr val="0070C0"/>
                </a:solidFill>
                <a:effectLst/>
                <a:latin typeface="Times New Roman" panose="02020603050405020304" pitchFamily="18" charset="0"/>
                <a:cs typeface="Times New Roman" panose="02020603050405020304" pitchFamily="18" charset="0"/>
              </a:rPr>
              <a:t>1990</a:t>
            </a:r>
            <a:r>
              <a:rPr lang="en-US" dirty="0">
                <a:solidFill>
                  <a:srgbClr val="000000"/>
                </a:solidFill>
                <a:effectLst/>
                <a:latin typeface="Times New Roman" panose="02020603050405020304" pitchFamily="18" charset="0"/>
                <a:cs typeface="Times New Roman" panose="02020603050405020304" pitchFamily="18" charset="0"/>
              </a:rPr>
              <a:t>s, it was transferred to </a:t>
            </a:r>
            <a:r>
              <a:rPr lang="en-US" dirty="0">
                <a:solidFill>
                  <a:srgbClr val="0070C0"/>
                </a:solidFill>
                <a:effectLst/>
                <a:latin typeface="Times New Roman" panose="02020603050405020304" pitchFamily="18" charset="0"/>
                <a:cs typeface="Times New Roman" panose="02020603050405020304" pitchFamily="18" charset="0"/>
              </a:rPr>
              <a:t>TRIUMF</a:t>
            </a:r>
            <a:r>
              <a:rPr lang="en-US" dirty="0">
                <a:solidFill>
                  <a:srgbClr val="000000"/>
                </a:solidFill>
                <a:effectLst/>
                <a:latin typeface="Times New Roman" panose="02020603050405020304" pitchFamily="18" charset="0"/>
                <a:cs typeface="Times New Roman" panose="02020603050405020304" pitchFamily="18" charset="0"/>
              </a:rPr>
              <a:t> for further upgrades for RHIC in collaboration with INR. In </a:t>
            </a:r>
            <a:r>
              <a:rPr lang="en-US" b="1" dirty="0">
                <a:solidFill>
                  <a:srgbClr val="0070C0"/>
                </a:solidFill>
                <a:effectLst/>
                <a:latin typeface="Times New Roman" panose="02020603050405020304" pitchFamily="18" charset="0"/>
                <a:cs typeface="Times New Roman" panose="02020603050405020304" pitchFamily="18" charset="0"/>
              </a:rPr>
              <a:t>2000,</a:t>
            </a:r>
            <a:r>
              <a:rPr lang="en-US" dirty="0">
                <a:solidFill>
                  <a:srgbClr val="000000"/>
                </a:solidFill>
                <a:effectLst/>
                <a:latin typeface="Times New Roman" panose="02020603050405020304" pitchFamily="18" charset="0"/>
                <a:cs typeface="Times New Roman" panose="02020603050405020304" pitchFamily="18" charset="0"/>
              </a:rPr>
              <a:t> it was brought to </a:t>
            </a:r>
            <a:r>
              <a:rPr lang="en-US" dirty="0">
                <a:solidFill>
                  <a:srgbClr val="0070C0"/>
                </a:solidFill>
                <a:effectLst/>
                <a:latin typeface="Times New Roman" panose="02020603050405020304" pitchFamily="18" charset="0"/>
                <a:cs typeface="Times New Roman" panose="02020603050405020304" pitchFamily="18" charset="0"/>
              </a:rPr>
              <a:t>BNL</a:t>
            </a:r>
          </a:p>
        </p:txBody>
      </p:sp>
      <p:sp>
        <p:nvSpPr>
          <p:cNvPr id="7" name="TextBox 6">
            <a:extLst>
              <a:ext uri="{FF2B5EF4-FFF2-40B4-BE49-F238E27FC236}">
                <a16:creationId xmlns:a16="http://schemas.microsoft.com/office/drawing/2014/main" id="{AED0FB94-BAA5-85AF-1113-341D1F26F702}"/>
              </a:ext>
            </a:extLst>
          </p:cNvPr>
          <p:cNvSpPr txBox="1"/>
          <p:nvPr/>
        </p:nvSpPr>
        <p:spPr>
          <a:xfrm>
            <a:off x="3187448" y="834823"/>
            <a:ext cx="5830277" cy="230832"/>
          </a:xfrm>
          <a:prstGeom prst="rect">
            <a:avLst/>
          </a:prstGeom>
          <a:noFill/>
        </p:spPr>
        <p:txBody>
          <a:bodyPr wrap="square">
            <a:spAutoFit/>
          </a:bodyPr>
          <a:lstStyle/>
          <a:p>
            <a:r>
              <a:rPr lang="en-US" sz="900" dirty="0"/>
              <a:t> G. Atoian, A. Cannavo, T. Lehn, V. Lodestro, </a:t>
            </a:r>
            <a:r>
              <a:rPr lang="en-US" sz="900" dirty="0">
                <a:solidFill>
                  <a:srgbClr val="0070C0"/>
                </a:solidFill>
              </a:rPr>
              <a:t>A. Kponou</a:t>
            </a:r>
            <a:r>
              <a:rPr lang="en-US" sz="900" dirty="0"/>
              <a:t>, D. Raparia, J. Ritter, B. Snyder,  </a:t>
            </a:r>
            <a:r>
              <a:rPr lang="en-US" sz="900" dirty="0">
                <a:solidFill>
                  <a:srgbClr val="0070C0"/>
                </a:solidFill>
              </a:rPr>
              <a:t>A.  Zelenski </a:t>
            </a:r>
          </a:p>
        </p:txBody>
      </p:sp>
      <p:sp>
        <p:nvSpPr>
          <p:cNvPr id="9" name="TextBox 8">
            <a:extLst>
              <a:ext uri="{FF2B5EF4-FFF2-40B4-BE49-F238E27FC236}">
                <a16:creationId xmlns:a16="http://schemas.microsoft.com/office/drawing/2014/main" id="{144BE208-74F1-9332-29A4-FBFFE846B669}"/>
              </a:ext>
            </a:extLst>
          </p:cNvPr>
          <p:cNvSpPr txBox="1"/>
          <p:nvPr/>
        </p:nvSpPr>
        <p:spPr>
          <a:xfrm>
            <a:off x="2001187" y="313964"/>
            <a:ext cx="4572000" cy="523220"/>
          </a:xfrm>
          <a:prstGeom prst="rect">
            <a:avLst/>
          </a:prstGeom>
          <a:noFill/>
        </p:spPr>
        <p:txBody>
          <a:bodyPr wrap="square">
            <a:spAutoFit/>
          </a:bodyPr>
          <a:lstStyle/>
          <a:p>
            <a:pPr algn="ctr" eaLnBrk="1" hangingPunct="1">
              <a:spcBef>
                <a:spcPct val="0"/>
              </a:spcBef>
              <a:buClr>
                <a:srgbClr val="C3260C"/>
              </a:buClr>
              <a:buSzPct val="128000"/>
              <a:buFont typeface="Georgia" panose="02040502050405020303" pitchFamily="18" charset="0"/>
              <a:buNone/>
            </a:pPr>
            <a:r>
              <a:rPr lang="en-US" altLang="en-US" sz="2800" b="1" dirty="0">
                <a:solidFill>
                  <a:srgbClr val="C00000"/>
                </a:solidFill>
                <a:latin typeface="Times New Roman" panose="02020603050405020304" pitchFamily="18" charset="0"/>
                <a:cs typeface="Times New Roman" panose="02020603050405020304" pitchFamily="18" charset="0"/>
              </a:rPr>
              <a:t>OPPIS evolution </a:t>
            </a:r>
          </a:p>
        </p:txBody>
      </p:sp>
      <p:sp>
        <p:nvSpPr>
          <p:cNvPr id="10" name="TextBox 9">
            <a:extLst>
              <a:ext uri="{FF2B5EF4-FFF2-40B4-BE49-F238E27FC236}">
                <a16:creationId xmlns:a16="http://schemas.microsoft.com/office/drawing/2014/main" id="{4B87B5C2-EFD4-E7A4-8E92-9D297190AF39}"/>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3678092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2FB11-CFDC-8077-8FB2-3955B680D857}"/>
              </a:ext>
            </a:extLst>
          </p:cNvPr>
          <p:cNvSpPr>
            <a:spLocks noGrp="1"/>
          </p:cNvSpPr>
          <p:nvPr>
            <p:ph type="title"/>
          </p:nvPr>
        </p:nvSpPr>
        <p:spPr>
          <a:xfrm>
            <a:off x="1464468" y="228564"/>
            <a:ext cx="6215063" cy="994172"/>
          </a:xfrm>
        </p:spPr>
        <p:txBody>
          <a:bodyPr/>
          <a:lstStyle/>
          <a:p>
            <a:r>
              <a:rPr lang="en-US" dirty="0">
                <a:solidFill>
                  <a:srgbClr val="C00000"/>
                </a:solidFill>
                <a:latin typeface="Times New Roman" panose="02020603050405020304" pitchFamily="18" charset="0"/>
                <a:cs typeface="Times New Roman" panose="02020603050405020304" pitchFamily="18" charset="0"/>
              </a:rPr>
              <a:t>OPPIS in 2012</a:t>
            </a:r>
          </a:p>
        </p:txBody>
      </p:sp>
      <p:sp>
        <p:nvSpPr>
          <p:cNvPr id="3" name="Slide Number Placeholder 2">
            <a:extLst>
              <a:ext uri="{FF2B5EF4-FFF2-40B4-BE49-F238E27FC236}">
                <a16:creationId xmlns:a16="http://schemas.microsoft.com/office/drawing/2014/main" id="{A9337C7E-558F-F905-0D4C-FAAE259B4148}"/>
              </a:ext>
            </a:extLst>
          </p:cNvPr>
          <p:cNvSpPr>
            <a:spLocks noGrp="1"/>
          </p:cNvSpPr>
          <p:nvPr>
            <p:ph type="sldNum" sz="quarter" idx="4"/>
          </p:nvPr>
        </p:nvSpPr>
        <p:spPr>
          <a:xfrm>
            <a:off x="6293258" y="5594697"/>
            <a:ext cx="243274" cy="273844"/>
          </a:xfrm>
          <a:prstGeom prst="rect">
            <a:avLst/>
          </a:prstGeom>
        </p:spPr>
        <p:txBody>
          <a:bodyPr lIns="0" tIns="0" rIns="34290" bIns="0" anchor="ctr"/>
          <a:lstStyle>
            <a:defPPr>
              <a:defRPr lang="en-US"/>
            </a:defPPr>
            <a:lvl1pPr marL="0" algn="r" defTabSz="685800" rtl="0" eaLnBrk="1" latinLnBrk="0" hangingPunct="1">
              <a:defRPr sz="563"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33A556B-7C63-244D-9B7C-B0EA8042B330}" type="slidenum">
              <a:rPr lang="en-US" smtClean="0"/>
              <a:pPr/>
              <a:t>24</a:t>
            </a:fld>
            <a:endParaRPr lang="en-US"/>
          </a:p>
        </p:txBody>
      </p:sp>
      <p:pic>
        <p:nvPicPr>
          <p:cNvPr id="4" name="Picture 3">
            <a:extLst>
              <a:ext uri="{FF2B5EF4-FFF2-40B4-BE49-F238E27FC236}">
                <a16:creationId xmlns:a16="http://schemas.microsoft.com/office/drawing/2014/main" id="{CC01EF22-D426-9A4E-2DF1-A9C9FB5706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895" y="1642583"/>
            <a:ext cx="4036380" cy="2548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4DBE5F3-24A6-179E-8FAC-489C19193BAD}"/>
              </a:ext>
            </a:extLst>
          </p:cNvPr>
          <p:cNvSpPr txBox="1"/>
          <p:nvPr/>
        </p:nvSpPr>
        <p:spPr>
          <a:xfrm>
            <a:off x="2729176" y="1191747"/>
            <a:ext cx="3564082" cy="300082"/>
          </a:xfrm>
          <a:prstGeom prst="rect">
            <a:avLst/>
          </a:prstGeom>
          <a:noFill/>
        </p:spPr>
        <p:txBody>
          <a:bodyPr wrap="square" rtlCol="0">
            <a:spAutoFit/>
          </a:bodyPr>
          <a:lstStyle/>
          <a:p>
            <a:r>
              <a:rPr lang="en-US" sz="1350"/>
              <a:t>81-85% polarization @200 MeV , 0.5 mA</a:t>
            </a:r>
          </a:p>
        </p:txBody>
      </p:sp>
      <p:sp>
        <p:nvSpPr>
          <p:cNvPr id="6" name="TextBox 5">
            <a:extLst>
              <a:ext uri="{FF2B5EF4-FFF2-40B4-BE49-F238E27FC236}">
                <a16:creationId xmlns:a16="http://schemas.microsoft.com/office/drawing/2014/main" id="{523DCFB0-EC1B-5262-7CFC-D6726EA2C110}"/>
              </a:ext>
            </a:extLst>
          </p:cNvPr>
          <p:cNvSpPr txBox="1"/>
          <p:nvPr/>
        </p:nvSpPr>
        <p:spPr>
          <a:xfrm>
            <a:off x="3893982" y="64493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8" name="Rectangle 1">
            <a:extLst>
              <a:ext uri="{FF2B5EF4-FFF2-40B4-BE49-F238E27FC236}">
                <a16:creationId xmlns:a16="http://schemas.microsoft.com/office/drawing/2014/main" id="{817F04F3-64C0-8FA6-9696-CE386D00A40C}"/>
              </a:ext>
            </a:extLst>
          </p:cNvPr>
          <p:cNvSpPr>
            <a:spLocks noChangeArrowheads="1"/>
          </p:cNvSpPr>
          <p:nvPr/>
        </p:nvSpPr>
        <p:spPr bwMode="auto">
          <a:xfrm>
            <a:off x="384895" y="4902203"/>
            <a:ext cx="8598877"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000000"/>
              </a:solidFill>
              <a:effectLst/>
              <a:latin typeface="Arial" panose="020B0604020202020204" pitchFamily="34" charset="0"/>
            </a:endParaRPr>
          </a:p>
          <a:p>
            <a:r>
              <a:rPr lang="en-US" dirty="0"/>
              <a:t>Anatoli Zelenski 2006 </a:t>
            </a:r>
            <a:r>
              <a:rPr lang="en-US" b="1" dirty="0"/>
              <a:t>Veksler Award </a:t>
            </a:r>
            <a:r>
              <a:rPr lang="en-US" dirty="0"/>
              <a:t>from the Russian Academy of Sciences</a:t>
            </a:r>
          </a:p>
          <a:p>
            <a:endParaRPr lang="en-US" dirty="0"/>
          </a:p>
          <a:p>
            <a:r>
              <a:rPr lang="en-US" altLang="en-US" dirty="0">
                <a:solidFill>
                  <a:srgbClr val="000000"/>
                </a:solidFill>
              </a:rPr>
              <a:t>Anatoli Zelenski won the </a:t>
            </a:r>
            <a:r>
              <a:rPr lang="en-US" altLang="en-US" b="1" dirty="0">
                <a:solidFill>
                  <a:srgbClr val="000000"/>
                </a:solidFill>
              </a:rPr>
              <a:t>Brightness Award</a:t>
            </a:r>
            <a:r>
              <a:rPr lang="en-US" altLang="en-US" dirty="0">
                <a:solidFill>
                  <a:srgbClr val="000000"/>
                </a:solidFill>
              </a:rPr>
              <a:t> in 2019 for his development of the high-current, optically pumped polarized H− ion source (OPPIS).</a:t>
            </a:r>
          </a:p>
          <a:p>
            <a:endParaRPr lang="en-US" dirty="0"/>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6627" name="Picture 3">
            <a:extLst>
              <a:ext uri="{FF2B5EF4-FFF2-40B4-BE49-F238E27FC236}">
                <a16:creationId xmlns:a16="http://schemas.microsoft.com/office/drawing/2014/main" id="{A43ABF92-6333-1586-20CC-DAA64E7497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3741" y="1722667"/>
            <a:ext cx="3755025" cy="249748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0A048303-F9BE-A0F8-A547-C45B60772BA3}"/>
              </a:ext>
            </a:extLst>
          </p:cNvPr>
          <p:cNvSpPr txBox="1"/>
          <p:nvPr/>
        </p:nvSpPr>
        <p:spPr>
          <a:xfrm>
            <a:off x="443175" y="4515009"/>
            <a:ext cx="7236355" cy="369332"/>
          </a:xfrm>
          <a:prstGeom prst="rect">
            <a:avLst/>
          </a:prstGeom>
          <a:noFill/>
        </p:spPr>
        <p:txBody>
          <a:bodyPr wrap="square">
            <a:spAutoFit/>
          </a:bodyPr>
          <a:lstStyle/>
          <a:p>
            <a:r>
              <a:rPr lang="en-US" b="1" i="0" dirty="0">
                <a:solidFill>
                  <a:srgbClr val="767676"/>
                </a:solidFill>
                <a:effectLst/>
                <a:latin typeface="Helvetica Neue" panose="02000503000000020004" pitchFamily="2" charset="0"/>
              </a:rPr>
              <a:t>Anatoli Zelenski Science</a:t>
            </a:r>
            <a:r>
              <a:rPr lang="en-US" b="1" i="0" u="none" strike="noStrike" dirty="0">
                <a:solidFill>
                  <a:srgbClr val="474747"/>
                </a:solidFill>
                <a:effectLst/>
                <a:latin typeface="Helvetica Neue" panose="02000503000000020004" pitchFamily="2" charset="0"/>
              </a:rPr>
              <a:t> and Technology </a:t>
            </a:r>
            <a:r>
              <a:rPr lang="en-US" i="0" u="none" strike="noStrike" dirty="0">
                <a:solidFill>
                  <a:srgbClr val="474747"/>
                </a:solidFill>
                <a:effectLst/>
                <a:latin typeface="Helvetica Neue" panose="02000503000000020004" pitchFamily="2" charset="0"/>
              </a:rPr>
              <a:t>Award </a:t>
            </a:r>
            <a:r>
              <a:rPr lang="en-US" b="0" i="0" u="none" strike="noStrike" dirty="0">
                <a:solidFill>
                  <a:srgbClr val="474747"/>
                </a:solidFill>
                <a:effectLst/>
                <a:latin typeface="Helvetica Neue" panose="02000503000000020004" pitchFamily="2" charset="0"/>
              </a:rPr>
              <a:t>in 2004. </a:t>
            </a:r>
            <a:endParaRPr lang="en-US" dirty="0"/>
          </a:p>
        </p:txBody>
      </p:sp>
    </p:spTree>
    <p:extLst>
      <p:ext uri="{BB962C8B-B14F-4D97-AF65-F5344CB8AC3E}">
        <p14:creationId xmlns:p14="http://schemas.microsoft.com/office/powerpoint/2010/main" val="2380974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96DAAC7-400D-881E-79A4-26D8F1DFBAC3}"/>
              </a:ext>
            </a:extLst>
          </p:cNvPr>
          <p:cNvSpPr txBox="1"/>
          <p:nvPr/>
        </p:nvSpPr>
        <p:spPr>
          <a:xfrm>
            <a:off x="3077060" y="5639286"/>
            <a:ext cx="1680268" cy="207749"/>
          </a:xfrm>
          <a:prstGeom prst="rect">
            <a:avLst/>
          </a:prstGeom>
          <a:noFill/>
        </p:spPr>
        <p:txBody>
          <a:bodyPr wrap="none" rtlCol="0">
            <a:spAutoFit/>
          </a:bodyPr>
          <a:lstStyle/>
          <a:p>
            <a:r>
              <a:rPr lang="en-US" sz="750"/>
              <a:t>D. Raparia, CAD Seminar 24/09/13</a:t>
            </a:r>
          </a:p>
        </p:txBody>
      </p:sp>
      <p:sp>
        <p:nvSpPr>
          <p:cNvPr id="2" name="Title 1">
            <a:extLst>
              <a:ext uri="{FF2B5EF4-FFF2-40B4-BE49-F238E27FC236}">
                <a16:creationId xmlns:a16="http://schemas.microsoft.com/office/drawing/2014/main" id="{A42D3C55-40BB-8F39-2A37-FAE0E0105738}"/>
              </a:ext>
            </a:extLst>
          </p:cNvPr>
          <p:cNvSpPr>
            <a:spLocks noGrp="1"/>
          </p:cNvSpPr>
          <p:nvPr>
            <p:ph type="title"/>
          </p:nvPr>
        </p:nvSpPr>
        <p:spPr>
          <a:xfrm>
            <a:off x="1414076" y="386358"/>
            <a:ext cx="6215063" cy="994172"/>
          </a:xfrm>
        </p:spPr>
        <p:txBody>
          <a:bodyPr/>
          <a:lstStyle/>
          <a:p>
            <a:r>
              <a:rPr lang="en-US" dirty="0">
                <a:solidFill>
                  <a:srgbClr val="C00000"/>
                </a:solidFill>
                <a:latin typeface="Times New Roman" panose="02020603050405020304" pitchFamily="18" charset="0"/>
                <a:cs typeface="Times New Roman" panose="02020603050405020304" pitchFamily="18" charset="0"/>
              </a:rPr>
              <a:t>OPPIS Layout </a:t>
            </a:r>
          </a:p>
        </p:txBody>
      </p:sp>
      <p:sp>
        <p:nvSpPr>
          <p:cNvPr id="3" name="Slide Number Placeholder 2">
            <a:extLst>
              <a:ext uri="{FF2B5EF4-FFF2-40B4-BE49-F238E27FC236}">
                <a16:creationId xmlns:a16="http://schemas.microsoft.com/office/drawing/2014/main" id="{FB015DBB-6246-5B49-1E31-F2B701516CC7}"/>
              </a:ext>
            </a:extLst>
          </p:cNvPr>
          <p:cNvSpPr>
            <a:spLocks noGrp="1"/>
          </p:cNvSpPr>
          <p:nvPr>
            <p:ph type="sldNum" sz="quarter" idx="4"/>
          </p:nvPr>
        </p:nvSpPr>
        <p:spPr>
          <a:xfrm>
            <a:off x="6293258" y="5594697"/>
            <a:ext cx="243274" cy="273844"/>
          </a:xfrm>
          <a:prstGeom prst="rect">
            <a:avLst/>
          </a:prstGeom>
        </p:spPr>
        <p:txBody>
          <a:bodyPr lIns="0" tIns="0" rIns="34290" bIns="0" anchor="ctr"/>
          <a:lstStyle>
            <a:defPPr>
              <a:defRPr lang="en-US"/>
            </a:defPPr>
            <a:lvl1pPr marL="0" algn="r" defTabSz="685800" rtl="0" eaLnBrk="1" latinLnBrk="0" hangingPunct="1">
              <a:defRPr sz="563"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33A556B-7C63-244D-9B7C-B0EA8042B330}" type="slidenum">
              <a:rPr lang="en-US" smtClean="0"/>
              <a:pPr/>
              <a:t>25</a:t>
            </a:fld>
            <a:endParaRPr lang="en-US"/>
          </a:p>
        </p:txBody>
      </p:sp>
      <p:pic>
        <p:nvPicPr>
          <p:cNvPr id="4" name="Picture 3">
            <a:extLst>
              <a:ext uri="{FF2B5EF4-FFF2-40B4-BE49-F238E27FC236}">
                <a16:creationId xmlns:a16="http://schemas.microsoft.com/office/drawing/2014/main" id="{8EC8A7C7-568F-7798-D49D-807B7FCF9B5A}"/>
              </a:ext>
            </a:extLst>
          </p:cNvPr>
          <p:cNvPicPr>
            <a:picLocks noChangeAspect="1"/>
          </p:cNvPicPr>
          <p:nvPr/>
        </p:nvPicPr>
        <p:blipFill>
          <a:blip r:embed="rId2"/>
          <a:stretch>
            <a:fillRect/>
          </a:stretch>
        </p:blipFill>
        <p:spPr>
          <a:xfrm>
            <a:off x="1606958" y="2383649"/>
            <a:ext cx="5829300" cy="3396989"/>
          </a:xfrm>
          <a:prstGeom prst="rect">
            <a:avLst/>
          </a:prstGeom>
        </p:spPr>
      </p:pic>
      <p:sp>
        <p:nvSpPr>
          <p:cNvPr id="10" name="TextBox 9">
            <a:extLst>
              <a:ext uri="{FF2B5EF4-FFF2-40B4-BE49-F238E27FC236}">
                <a16:creationId xmlns:a16="http://schemas.microsoft.com/office/drawing/2014/main" id="{0B0CBE30-181B-7962-3F9E-2AF34465E857}"/>
              </a:ext>
            </a:extLst>
          </p:cNvPr>
          <p:cNvSpPr txBox="1"/>
          <p:nvPr/>
        </p:nvSpPr>
        <p:spPr>
          <a:xfrm>
            <a:off x="3658025" y="5329266"/>
            <a:ext cx="579005" cy="300082"/>
          </a:xfrm>
          <a:prstGeom prst="rect">
            <a:avLst/>
          </a:prstGeom>
          <a:noFill/>
        </p:spPr>
        <p:txBody>
          <a:bodyPr wrap="none" rtlCol="0">
            <a:spAutoFit/>
          </a:bodyPr>
          <a:lstStyle/>
          <a:p>
            <a:r>
              <a:rPr lang="en-US" sz="1350">
                <a:solidFill>
                  <a:srgbClr val="FF0000"/>
                </a:solidFill>
              </a:rPr>
              <a:t>95% </a:t>
            </a:r>
          </a:p>
        </p:txBody>
      </p:sp>
      <p:sp>
        <p:nvSpPr>
          <p:cNvPr id="11" name="TextBox 10">
            <a:extLst>
              <a:ext uri="{FF2B5EF4-FFF2-40B4-BE49-F238E27FC236}">
                <a16:creationId xmlns:a16="http://schemas.microsoft.com/office/drawing/2014/main" id="{0E45B5AE-0C95-2349-FA7B-3F28BBB49848}"/>
              </a:ext>
            </a:extLst>
          </p:cNvPr>
          <p:cNvSpPr txBox="1"/>
          <p:nvPr/>
        </p:nvSpPr>
        <p:spPr>
          <a:xfrm>
            <a:off x="4981968" y="5317698"/>
            <a:ext cx="579005" cy="300082"/>
          </a:xfrm>
          <a:prstGeom prst="rect">
            <a:avLst/>
          </a:prstGeom>
          <a:noFill/>
        </p:spPr>
        <p:txBody>
          <a:bodyPr wrap="none" rtlCol="0">
            <a:spAutoFit/>
          </a:bodyPr>
          <a:lstStyle/>
          <a:p>
            <a:r>
              <a:rPr lang="en-US" sz="1350">
                <a:solidFill>
                  <a:srgbClr val="FF0000"/>
                </a:solidFill>
              </a:rPr>
              <a:t>60%</a:t>
            </a:r>
            <a:r>
              <a:rPr lang="en-US" sz="1350"/>
              <a:t> </a:t>
            </a:r>
          </a:p>
        </p:txBody>
      </p:sp>
      <p:sp>
        <p:nvSpPr>
          <p:cNvPr id="12" name="TextBox 11">
            <a:extLst>
              <a:ext uri="{FF2B5EF4-FFF2-40B4-BE49-F238E27FC236}">
                <a16:creationId xmlns:a16="http://schemas.microsoft.com/office/drawing/2014/main" id="{D3F166B3-0C92-C788-6275-E5BACE6EF153}"/>
              </a:ext>
            </a:extLst>
          </p:cNvPr>
          <p:cNvSpPr txBox="1"/>
          <p:nvPr/>
        </p:nvSpPr>
        <p:spPr>
          <a:xfrm>
            <a:off x="6039492" y="5317698"/>
            <a:ext cx="579005" cy="300082"/>
          </a:xfrm>
          <a:prstGeom prst="rect">
            <a:avLst/>
          </a:prstGeom>
          <a:noFill/>
        </p:spPr>
        <p:txBody>
          <a:bodyPr wrap="none" rtlCol="0">
            <a:spAutoFit/>
          </a:bodyPr>
          <a:lstStyle/>
          <a:p>
            <a:r>
              <a:rPr lang="en-US" sz="1350">
                <a:solidFill>
                  <a:srgbClr val="FF0000"/>
                </a:solidFill>
              </a:rPr>
              <a:t>70% </a:t>
            </a:r>
          </a:p>
        </p:txBody>
      </p:sp>
      <p:sp>
        <p:nvSpPr>
          <p:cNvPr id="13" name="TextBox 12">
            <a:extLst>
              <a:ext uri="{FF2B5EF4-FFF2-40B4-BE49-F238E27FC236}">
                <a16:creationId xmlns:a16="http://schemas.microsoft.com/office/drawing/2014/main" id="{848DF9C2-2F08-4DCE-48C9-D08CBBE21D47}"/>
              </a:ext>
            </a:extLst>
          </p:cNvPr>
          <p:cNvSpPr txBox="1"/>
          <p:nvPr/>
        </p:nvSpPr>
        <p:spPr>
          <a:xfrm>
            <a:off x="7159652" y="5317698"/>
            <a:ext cx="482824" cy="300082"/>
          </a:xfrm>
          <a:prstGeom prst="rect">
            <a:avLst/>
          </a:prstGeom>
          <a:noFill/>
        </p:spPr>
        <p:txBody>
          <a:bodyPr wrap="none" rtlCol="0">
            <a:spAutoFit/>
          </a:bodyPr>
          <a:lstStyle/>
          <a:p>
            <a:r>
              <a:rPr lang="en-US" sz="1350">
                <a:solidFill>
                  <a:srgbClr val="FF0000"/>
                </a:solidFill>
              </a:rPr>
              <a:t>8%</a:t>
            </a:r>
            <a:r>
              <a:rPr lang="en-US" sz="1350"/>
              <a:t> </a:t>
            </a:r>
          </a:p>
        </p:txBody>
      </p:sp>
      <p:sp>
        <p:nvSpPr>
          <p:cNvPr id="15" name="TextBox 14">
            <a:extLst>
              <a:ext uri="{FF2B5EF4-FFF2-40B4-BE49-F238E27FC236}">
                <a16:creationId xmlns:a16="http://schemas.microsoft.com/office/drawing/2014/main" id="{0AB15690-BEBB-D9AB-A5FA-30308F82C697}"/>
              </a:ext>
            </a:extLst>
          </p:cNvPr>
          <p:cNvSpPr txBox="1"/>
          <p:nvPr/>
        </p:nvSpPr>
        <p:spPr>
          <a:xfrm>
            <a:off x="1483428" y="1715545"/>
            <a:ext cx="6449610" cy="923330"/>
          </a:xfrm>
          <a:prstGeom prst="rect">
            <a:avLst/>
          </a:prstGeom>
          <a:noFill/>
        </p:spPr>
        <p:txBody>
          <a:bodyPr wrap="square">
            <a:spAutoFit/>
          </a:bodyPr>
          <a:lstStyle/>
          <a:p>
            <a:pPr eaLnBrk="1" fontAlgn="auto" hangingPunct="1">
              <a:spcBef>
                <a:spcPct val="0"/>
              </a:spcBef>
              <a:spcAft>
                <a:spcPct val="0"/>
              </a:spcAft>
              <a:buClrTx/>
              <a:buSzTx/>
              <a:buFontTx/>
              <a:buNone/>
              <a:defRPr/>
            </a:pPr>
            <a:r>
              <a:rPr lang="en-US" altLang="en-US" sz="1350" dirty="0">
                <a:cs typeface="Times New Roman" panose="02020603050405020304" pitchFamily="18" charset="0"/>
              </a:rPr>
              <a:t>OPPIS: Six steps: (1) Atomic beam, FABS, (2) Ionization of atomic beam, He-Cell, (3) Rb-electron polarization, Rb-Cell, (4) Rb-electron transfer to H, Rb-cell (5) nuclear polarization,  Sona Transition and (6) ionization, Na cell </a:t>
            </a:r>
          </a:p>
          <a:p>
            <a:pPr eaLnBrk="1" fontAlgn="auto" hangingPunct="1">
              <a:spcBef>
                <a:spcPct val="0"/>
              </a:spcBef>
              <a:spcAft>
                <a:spcPct val="0"/>
              </a:spcAft>
              <a:buClrTx/>
              <a:buSzTx/>
              <a:buFontTx/>
              <a:buNone/>
              <a:defRPr/>
            </a:pPr>
            <a:endParaRPr lang="en-US" altLang="en-US" sz="1350" dirty="0">
              <a:cs typeface="Times New Roman" panose="02020603050405020304" pitchFamily="18" charset="0"/>
            </a:endParaRPr>
          </a:p>
        </p:txBody>
      </p:sp>
      <p:sp>
        <p:nvSpPr>
          <p:cNvPr id="6" name="TextBox 5">
            <a:extLst>
              <a:ext uri="{FF2B5EF4-FFF2-40B4-BE49-F238E27FC236}">
                <a16:creationId xmlns:a16="http://schemas.microsoft.com/office/drawing/2014/main" id="{379E1F42-45F0-611D-D553-E85EE277598A}"/>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34391310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3">
            <a:extLst>
              <a:ext uri="{FF2B5EF4-FFF2-40B4-BE49-F238E27FC236}">
                <a16:creationId xmlns:a16="http://schemas.microsoft.com/office/drawing/2014/main" id="{FC4812B4-709D-B175-A439-993A515BBC6D}"/>
              </a:ext>
            </a:extLst>
          </p:cNvPr>
          <p:cNvSpPr>
            <a:spLocks noChangeArrowheads="1"/>
          </p:cNvSpPr>
          <p:nvPr/>
        </p:nvSpPr>
        <p:spPr bwMode="auto">
          <a:xfrm rot="-131669">
            <a:off x="2343150" y="2114550"/>
            <a:ext cx="342900" cy="285750"/>
          </a:xfrm>
          <a:prstGeom prst="rect">
            <a:avLst/>
          </a:prstGeom>
          <a:solidFill>
            <a:srgbClr val="FF33CC"/>
          </a:solidFill>
          <a:ln w="9525">
            <a:miter lim="800000"/>
            <a:headEnd/>
            <a:tailEnd/>
          </a:ln>
          <a:effectLst/>
          <a:scene3d>
            <a:camera prst="legacyPerspectiveFront">
              <a:rot lat="1500000" lon="20099999" rev="0"/>
            </a:camera>
            <a:lightRig rig="legacyFlat4" dir="t"/>
          </a:scene3d>
          <a:sp3d extrusionH="887400" prstMaterial="legacyMatte">
            <a:bevelT w="13500" h="13500" prst="angle"/>
            <a:bevelB w="13500" h="13500" prst="angle"/>
            <a:extrusionClr>
              <a:srgbClr val="FF33CC"/>
            </a:extrusionClr>
            <a:contourClr>
              <a:srgbClr val="FF33CC"/>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sz="1350"/>
          </a:p>
        </p:txBody>
      </p:sp>
      <p:sp>
        <p:nvSpPr>
          <p:cNvPr id="55300" name="Oval 4">
            <a:extLst>
              <a:ext uri="{FF2B5EF4-FFF2-40B4-BE49-F238E27FC236}">
                <a16:creationId xmlns:a16="http://schemas.microsoft.com/office/drawing/2014/main" id="{1C555CCB-818B-D25D-8955-FC0625749A67}"/>
              </a:ext>
            </a:extLst>
          </p:cNvPr>
          <p:cNvSpPr>
            <a:spLocks noChangeArrowheads="1"/>
          </p:cNvSpPr>
          <p:nvPr/>
        </p:nvSpPr>
        <p:spPr bwMode="auto">
          <a:xfrm>
            <a:off x="2971800" y="2628900"/>
            <a:ext cx="514350" cy="457200"/>
          </a:xfrm>
          <a:prstGeom prst="ellipse">
            <a:avLst/>
          </a:prstGeom>
          <a:solidFill>
            <a:srgbClr val="FF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solidFill>
                  <a:srgbClr val="CC3300"/>
                </a:solidFill>
                <a:latin typeface="Times New Roman" panose="02020603050405020304" pitchFamily="18" charset="0"/>
              </a:rPr>
              <a:t>Rb</a:t>
            </a:r>
          </a:p>
        </p:txBody>
      </p:sp>
      <p:sp>
        <p:nvSpPr>
          <p:cNvPr id="55301" name="Oval 5">
            <a:extLst>
              <a:ext uri="{FF2B5EF4-FFF2-40B4-BE49-F238E27FC236}">
                <a16:creationId xmlns:a16="http://schemas.microsoft.com/office/drawing/2014/main" id="{2B8185E3-B38B-8B6B-9550-C4E6B6FD5F4C}"/>
              </a:ext>
            </a:extLst>
          </p:cNvPr>
          <p:cNvSpPr>
            <a:spLocks noChangeArrowheads="1"/>
          </p:cNvSpPr>
          <p:nvPr/>
        </p:nvSpPr>
        <p:spPr bwMode="auto">
          <a:xfrm>
            <a:off x="2686050" y="3086100"/>
            <a:ext cx="514350" cy="51435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latin typeface="Times New Roman" panose="02020603050405020304" pitchFamily="18" charset="0"/>
              </a:rPr>
              <a:t>H</a:t>
            </a:r>
            <a:r>
              <a:rPr lang="en-US" altLang="en-US" b="1" baseline="30000">
                <a:latin typeface="Times New Roman" panose="02020603050405020304" pitchFamily="18" charset="0"/>
              </a:rPr>
              <a:t>+</a:t>
            </a:r>
          </a:p>
        </p:txBody>
      </p:sp>
      <p:sp>
        <p:nvSpPr>
          <p:cNvPr id="55302" name="Oval 6">
            <a:extLst>
              <a:ext uri="{FF2B5EF4-FFF2-40B4-BE49-F238E27FC236}">
                <a16:creationId xmlns:a16="http://schemas.microsoft.com/office/drawing/2014/main" id="{6B852452-DB3B-1818-2C81-AF384F536F93}"/>
              </a:ext>
            </a:extLst>
          </p:cNvPr>
          <p:cNvSpPr>
            <a:spLocks noChangeArrowheads="1"/>
          </p:cNvSpPr>
          <p:nvPr/>
        </p:nvSpPr>
        <p:spPr bwMode="auto">
          <a:xfrm>
            <a:off x="3886200" y="3086100"/>
            <a:ext cx="571500" cy="514350"/>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latin typeface="Times New Roman" panose="02020603050405020304" pitchFamily="18" charset="0"/>
              </a:rPr>
              <a:t>H</a:t>
            </a:r>
            <a:r>
              <a:rPr lang="en-US" altLang="en-US" b="1" baseline="30000">
                <a:latin typeface="Times New Roman" panose="02020603050405020304" pitchFamily="18" charset="0"/>
              </a:rPr>
              <a:t>0</a:t>
            </a:r>
          </a:p>
        </p:txBody>
      </p:sp>
      <p:sp>
        <p:nvSpPr>
          <p:cNvPr id="55303" name="Line 7">
            <a:extLst>
              <a:ext uri="{FF2B5EF4-FFF2-40B4-BE49-F238E27FC236}">
                <a16:creationId xmlns:a16="http://schemas.microsoft.com/office/drawing/2014/main" id="{53815FA3-B740-EB64-AB93-8A9EF45E7689}"/>
              </a:ext>
            </a:extLst>
          </p:cNvPr>
          <p:cNvSpPr>
            <a:spLocks noChangeShapeType="1"/>
          </p:cNvSpPr>
          <p:nvPr/>
        </p:nvSpPr>
        <p:spPr bwMode="auto">
          <a:xfrm>
            <a:off x="2514600" y="2286000"/>
            <a:ext cx="514350" cy="457200"/>
          </a:xfrm>
          <a:prstGeom prst="line">
            <a:avLst/>
          </a:prstGeom>
          <a:noFill/>
          <a:ln w="28575">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04" name="Line 8">
            <a:extLst>
              <a:ext uri="{FF2B5EF4-FFF2-40B4-BE49-F238E27FC236}">
                <a16:creationId xmlns:a16="http://schemas.microsoft.com/office/drawing/2014/main" id="{83D04450-A9A3-3190-D422-8B3A1040BF63}"/>
              </a:ext>
            </a:extLst>
          </p:cNvPr>
          <p:cNvSpPr>
            <a:spLocks noChangeShapeType="1"/>
          </p:cNvSpPr>
          <p:nvPr/>
        </p:nvSpPr>
        <p:spPr bwMode="auto">
          <a:xfrm>
            <a:off x="2171700" y="3371850"/>
            <a:ext cx="514350" cy="0"/>
          </a:xfrm>
          <a:prstGeom prst="line">
            <a:avLst/>
          </a:prstGeom>
          <a:noFill/>
          <a:ln w="28575">
            <a:solidFill>
              <a:srgbClr val="CC33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05" name="Line 9">
            <a:extLst>
              <a:ext uri="{FF2B5EF4-FFF2-40B4-BE49-F238E27FC236}">
                <a16:creationId xmlns:a16="http://schemas.microsoft.com/office/drawing/2014/main" id="{A62169D0-3738-E462-8A8C-6B788FCE3CC9}"/>
              </a:ext>
            </a:extLst>
          </p:cNvPr>
          <p:cNvSpPr>
            <a:spLocks noChangeShapeType="1"/>
          </p:cNvSpPr>
          <p:nvPr/>
        </p:nvSpPr>
        <p:spPr bwMode="auto">
          <a:xfrm>
            <a:off x="2886075" y="2628900"/>
            <a:ext cx="685800"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06" name="Rectangle 10">
            <a:extLst>
              <a:ext uri="{FF2B5EF4-FFF2-40B4-BE49-F238E27FC236}">
                <a16:creationId xmlns:a16="http://schemas.microsoft.com/office/drawing/2014/main" id="{461B6A75-E825-F099-94D4-67B8B3D28F90}"/>
              </a:ext>
            </a:extLst>
          </p:cNvPr>
          <p:cNvSpPr>
            <a:spLocks noChangeArrowheads="1"/>
          </p:cNvSpPr>
          <p:nvPr/>
        </p:nvSpPr>
        <p:spPr bwMode="auto">
          <a:xfrm>
            <a:off x="1428750" y="3086100"/>
            <a:ext cx="971550" cy="514350"/>
          </a:xfrm>
          <a:prstGeom prst="rect">
            <a:avLst/>
          </a:prstGeom>
          <a:solidFill>
            <a:srgbClr val="990000"/>
          </a:solidFill>
          <a:ln w="57150">
            <a:solidFill>
              <a:srgbClr val="FF0000"/>
            </a:solidFill>
            <a:miter lim="800000"/>
            <a:headEnd/>
            <a:tailEnd/>
          </a:ln>
          <a:effectLst>
            <a:outerShdw dist="35921" dir="2700000" algn="ctr" rotWithShape="0">
              <a:schemeClr val="bg2"/>
            </a:outerShdw>
          </a:effectLst>
        </p:spPr>
        <p:txBody>
          <a:bodyPr wrap="none" anchor="ctr"/>
          <a:lstStyle/>
          <a:p>
            <a:pPr algn="ctr"/>
            <a:r>
              <a:rPr lang="en-US" altLang="en-US" sz="1500" b="1">
                <a:solidFill>
                  <a:schemeClr val="bg1"/>
                </a:solidFill>
                <a:latin typeface="Times New Roman" panose="02020603050405020304" pitchFamily="18" charset="0"/>
              </a:rPr>
              <a:t>Proton </a:t>
            </a:r>
          </a:p>
          <a:p>
            <a:pPr algn="ctr"/>
            <a:r>
              <a:rPr lang="en-US" altLang="en-US" sz="1500" b="1">
                <a:solidFill>
                  <a:schemeClr val="bg1"/>
                </a:solidFill>
                <a:latin typeface="Times New Roman" panose="02020603050405020304" pitchFamily="18" charset="0"/>
              </a:rPr>
              <a:t>source</a:t>
            </a:r>
          </a:p>
        </p:txBody>
      </p:sp>
      <p:sp>
        <p:nvSpPr>
          <p:cNvPr id="55307" name="Line 11">
            <a:extLst>
              <a:ext uri="{FF2B5EF4-FFF2-40B4-BE49-F238E27FC236}">
                <a16:creationId xmlns:a16="http://schemas.microsoft.com/office/drawing/2014/main" id="{4DE5A8D0-1230-0E5D-44EC-B160E9D38EA2}"/>
              </a:ext>
            </a:extLst>
          </p:cNvPr>
          <p:cNvSpPr>
            <a:spLocks noChangeShapeType="1"/>
          </p:cNvSpPr>
          <p:nvPr/>
        </p:nvSpPr>
        <p:spPr bwMode="auto">
          <a:xfrm>
            <a:off x="3886200" y="3086100"/>
            <a:ext cx="571500" cy="0"/>
          </a:xfrm>
          <a:prstGeom prst="line">
            <a:avLst/>
          </a:prstGeom>
          <a:noFill/>
          <a:ln w="3810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08" name="Line 12">
            <a:extLst>
              <a:ext uri="{FF2B5EF4-FFF2-40B4-BE49-F238E27FC236}">
                <a16:creationId xmlns:a16="http://schemas.microsoft.com/office/drawing/2014/main" id="{CEC2D1D9-F4AF-78C8-5FD2-F19541510415}"/>
              </a:ext>
            </a:extLst>
          </p:cNvPr>
          <p:cNvSpPr>
            <a:spLocks noChangeShapeType="1"/>
          </p:cNvSpPr>
          <p:nvPr/>
        </p:nvSpPr>
        <p:spPr bwMode="auto">
          <a:xfrm>
            <a:off x="3257550" y="3314700"/>
            <a:ext cx="628650" cy="0"/>
          </a:xfrm>
          <a:prstGeom prst="line">
            <a:avLst/>
          </a:prstGeom>
          <a:noFill/>
          <a:ln w="38100">
            <a:solidFill>
              <a:schemeClr val="accent2"/>
            </a:solidFill>
            <a:prstDash val="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09" name="AutoShape 13">
            <a:extLst>
              <a:ext uri="{FF2B5EF4-FFF2-40B4-BE49-F238E27FC236}">
                <a16:creationId xmlns:a16="http://schemas.microsoft.com/office/drawing/2014/main" id="{73294930-9174-E5D5-32A2-ECA776092473}"/>
              </a:ext>
            </a:extLst>
          </p:cNvPr>
          <p:cNvSpPr>
            <a:spLocks noChangeArrowheads="1"/>
          </p:cNvSpPr>
          <p:nvPr/>
        </p:nvSpPr>
        <p:spPr bwMode="auto">
          <a:xfrm>
            <a:off x="2628900" y="2400300"/>
            <a:ext cx="228600" cy="228600"/>
          </a:xfrm>
          <a:prstGeom prst="curvedLeftArrow">
            <a:avLst>
              <a:gd name="adj1" fmla="val 20000"/>
              <a:gd name="adj2" fmla="val 40000"/>
              <a:gd name="adj3" fmla="val 33333"/>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5311" name="Text Box 15">
            <a:extLst>
              <a:ext uri="{FF2B5EF4-FFF2-40B4-BE49-F238E27FC236}">
                <a16:creationId xmlns:a16="http://schemas.microsoft.com/office/drawing/2014/main" id="{84AA2119-AB8F-AA12-46EE-FDB10C68CADA}"/>
              </a:ext>
            </a:extLst>
          </p:cNvPr>
          <p:cNvSpPr txBox="1">
            <a:spLocks noChangeArrowheads="1"/>
          </p:cNvSpPr>
          <p:nvPr/>
        </p:nvSpPr>
        <p:spPr bwMode="auto">
          <a:xfrm>
            <a:off x="3028950" y="1657351"/>
            <a:ext cx="1657350" cy="830997"/>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b="1">
                <a:latin typeface="Times New Roman" panose="02020603050405020304" pitchFamily="18" charset="0"/>
              </a:rPr>
              <a:t>Laser-795 nm</a:t>
            </a:r>
          </a:p>
          <a:p>
            <a:r>
              <a:rPr lang="en-US" altLang="en-US" sz="1200" b="1">
                <a:latin typeface="Times New Roman" panose="02020603050405020304" pitchFamily="18" charset="0"/>
              </a:rPr>
              <a:t>Optical pumping</a:t>
            </a:r>
          </a:p>
          <a:p>
            <a:r>
              <a:rPr lang="en-US" altLang="en-US" sz="1200" b="1" i="1">
                <a:latin typeface="Times New Roman" panose="02020603050405020304" pitchFamily="18" charset="0"/>
              </a:rPr>
              <a:t>Rb: NL(Rb) </a:t>
            </a:r>
            <a:r>
              <a:rPr lang="en-US" altLang="en-US" sz="1200" b="1" i="1">
                <a:latin typeface="Times New Roman" panose="02020603050405020304" pitchFamily="18" charset="0"/>
                <a:cs typeface="Times New Roman" panose="02020603050405020304" pitchFamily="18" charset="0"/>
              </a:rPr>
              <a:t>~</a:t>
            </a:r>
            <a:r>
              <a:rPr lang="en-US" altLang="en-US" sz="1200" b="1" i="1">
                <a:latin typeface="Times New Roman" panose="02020603050405020304" pitchFamily="18" charset="0"/>
              </a:rPr>
              <a:t>10</a:t>
            </a:r>
            <a:r>
              <a:rPr lang="en-US" altLang="en-US" sz="1200" b="1" i="1" baseline="30000">
                <a:latin typeface="Times New Roman" panose="02020603050405020304" pitchFamily="18" charset="0"/>
              </a:rPr>
              <a:t>14</a:t>
            </a:r>
            <a:r>
              <a:rPr lang="en-US" altLang="en-US" sz="1200" b="1" i="1">
                <a:latin typeface="Times New Roman" panose="02020603050405020304" pitchFamily="18" charset="0"/>
              </a:rPr>
              <a:t> cm-2</a:t>
            </a:r>
            <a:r>
              <a:rPr lang="en-US" altLang="en-US" sz="1200" b="1">
                <a:latin typeface="Times New Roman" panose="02020603050405020304" pitchFamily="18" charset="0"/>
              </a:rPr>
              <a:t> </a:t>
            </a:r>
          </a:p>
        </p:txBody>
      </p:sp>
      <p:sp>
        <p:nvSpPr>
          <p:cNvPr id="55312" name="Rectangle 16">
            <a:extLst>
              <a:ext uri="{FF2B5EF4-FFF2-40B4-BE49-F238E27FC236}">
                <a16:creationId xmlns:a16="http://schemas.microsoft.com/office/drawing/2014/main" id="{4EE79C21-5C05-5B79-9B5E-72BDEC22D728}"/>
              </a:ext>
            </a:extLst>
          </p:cNvPr>
          <p:cNvSpPr>
            <a:spLocks noChangeArrowheads="1"/>
          </p:cNvSpPr>
          <p:nvPr/>
        </p:nvSpPr>
        <p:spPr bwMode="auto">
          <a:xfrm>
            <a:off x="4857750" y="3086100"/>
            <a:ext cx="857250" cy="514350"/>
          </a:xfrm>
          <a:prstGeom prst="rect">
            <a:avLst/>
          </a:prstGeom>
          <a:solidFill>
            <a:srgbClr val="990000"/>
          </a:solidFill>
          <a:ln w="57150">
            <a:solidFill>
              <a:srgbClr val="FF0000"/>
            </a:solidFill>
            <a:miter lim="800000"/>
            <a:headEnd/>
            <a:tailEnd/>
          </a:ln>
          <a:effectLst>
            <a:outerShdw dist="35921" dir="2700000" algn="ctr" rotWithShape="0">
              <a:schemeClr val="bg2"/>
            </a:outerShdw>
          </a:effectLst>
        </p:spPr>
        <p:txBody>
          <a:bodyPr wrap="none" anchor="ctr"/>
          <a:lstStyle/>
          <a:p>
            <a:pPr algn="ctr"/>
            <a:r>
              <a:rPr lang="en-US" altLang="en-US" sz="1500" b="1" dirty="0">
                <a:solidFill>
                  <a:schemeClr val="bg1"/>
                </a:solidFill>
                <a:latin typeface="Times New Roman" panose="02020603050405020304" pitchFamily="18" charset="0"/>
              </a:rPr>
              <a:t>Sona</a:t>
            </a:r>
          </a:p>
          <a:p>
            <a:pPr algn="ctr"/>
            <a:r>
              <a:rPr lang="en-US" altLang="en-US" sz="1500" b="1" dirty="0">
                <a:solidFill>
                  <a:schemeClr val="bg1"/>
                </a:solidFill>
                <a:latin typeface="Times New Roman" panose="02020603050405020304" pitchFamily="18" charset="0"/>
              </a:rPr>
              <a:t>transition</a:t>
            </a:r>
          </a:p>
        </p:txBody>
      </p:sp>
      <p:sp>
        <p:nvSpPr>
          <p:cNvPr id="55313" name="Line 17">
            <a:extLst>
              <a:ext uri="{FF2B5EF4-FFF2-40B4-BE49-F238E27FC236}">
                <a16:creationId xmlns:a16="http://schemas.microsoft.com/office/drawing/2014/main" id="{75405258-F359-9938-23B7-84A6E3098610}"/>
              </a:ext>
            </a:extLst>
          </p:cNvPr>
          <p:cNvSpPr>
            <a:spLocks noChangeShapeType="1"/>
          </p:cNvSpPr>
          <p:nvPr/>
        </p:nvSpPr>
        <p:spPr bwMode="auto">
          <a:xfrm>
            <a:off x="4457700" y="3314700"/>
            <a:ext cx="400050" cy="0"/>
          </a:xfrm>
          <a:prstGeom prst="line">
            <a:avLst/>
          </a:prstGeom>
          <a:noFill/>
          <a:ln w="38100">
            <a:solidFill>
              <a:schemeClr val="accent2"/>
            </a:solidFill>
            <a:prstDash val="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14" name="Rectangle 18">
            <a:extLst>
              <a:ext uri="{FF2B5EF4-FFF2-40B4-BE49-F238E27FC236}">
                <a16:creationId xmlns:a16="http://schemas.microsoft.com/office/drawing/2014/main" id="{6FBE4415-1DA1-E720-FABD-3C9815DACC89}"/>
              </a:ext>
            </a:extLst>
          </p:cNvPr>
          <p:cNvSpPr>
            <a:spLocks noChangeArrowheads="1"/>
          </p:cNvSpPr>
          <p:nvPr/>
        </p:nvSpPr>
        <p:spPr bwMode="auto">
          <a:xfrm>
            <a:off x="6057900" y="3086100"/>
            <a:ext cx="857250" cy="514350"/>
          </a:xfrm>
          <a:prstGeom prst="rect">
            <a:avLst/>
          </a:prstGeom>
          <a:solidFill>
            <a:srgbClr val="990000"/>
          </a:solidFill>
          <a:ln w="57150">
            <a:solidFill>
              <a:srgbClr val="FF0000"/>
            </a:solidFill>
            <a:miter lim="800000"/>
            <a:headEnd/>
            <a:tailEnd/>
          </a:ln>
          <a:effectLst>
            <a:outerShdw dist="35921" dir="2700000" algn="ctr" rotWithShape="0">
              <a:schemeClr val="bg2"/>
            </a:outerShdw>
          </a:effectLst>
        </p:spPr>
        <p:txBody>
          <a:bodyPr wrap="none" anchor="ctr"/>
          <a:lstStyle/>
          <a:p>
            <a:pPr algn="ctr"/>
            <a:r>
              <a:rPr lang="en-US" altLang="en-US" sz="1500" b="1" dirty="0">
                <a:solidFill>
                  <a:schemeClr val="bg1"/>
                </a:solidFill>
                <a:latin typeface="Times New Roman" panose="02020603050405020304" pitchFamily="18" charset="0"/>
              </a:rPr>
              <a:t>Ionizer</a:t>
            </a:r>
          </a:p>
          <a:p>
            <a:pPr algn="ctr"/>
            <a:r>
              <a:rPr lang="en-US" altLang="en-US" sz="1500" b="1" dirty="0">
                <a:solidFill>
                  <a:schemeClr val="bg1"/>
                </a:solidFill>
                <a:latin typeface="Times New Roman" panose="02020603050405020304" pitchFamily="18" charset="0"/>
              </a:rPr>
              <a:t>cell</a:t>
            </a:r>
          </a:p>
        </p:txBody>
      </p:sp>
      <p:sp>
        <p:nvSpPr>
          <p:cNvPr id="55315" name="Text Box 19">
            <a:extLst>
              <a:ext uri="{FF2B5EF4-FFF2-40B4-BE49-F238E27FC236}">
                <a16:creationId xmlns:a16="http://schemas.microsoft.com/office/drawing/2014/main" id="{153DA8F1-01BA-C77A-F592-4E0A9F4E9C45}"/>
              </a:ext>
            </a:extLst>
          </p:cNvPr>
          <p:cNvSpPr txBox="1">
            <a:spLocks noChangeArrowheads="1"/>
          </p:cNvSpPr>
          <p:nvPr/>
        </p:nvSpPr>
        <p:spPr bwMode="auto">
          <a:xfrm>
            <a:off x="7315200" y="3117056"/>
            <a:ext cx="5143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b="1">
                <a:solidFill>
                  <a:schemeClr val="accent2"/>
                </a:solidFill>
                <a:latin typeface="Times New Roman" panose="02020603050405020304" pitchFamily="18" charset="0"/>
              </a:rPr>
              <a:t>H</a:t>
            </a:r>
            <a:r>
              <a:rPr lang="en-US" altLang="en-US" b="1" baseline="30000">
                <a:solidFill>
                  <a:schemeClr val="accent2"/>
                </a:solidFill>
                <a:latin typeface="Times New Roman" panose="02020603050405020304" pitchFamily="18" charset="0"/>
              </a:rPr>
              <a:t>-</a:t>
            </a:r>
          </a:p>
        </p:txBody>
      </p:sp>
      <p:sp>
        <p:nvSpPr>
          <p:cNvPr id="55316" name="Line 20">
            <a:extLst>
              <a:ext uri="{FF2B5EF4-FFF2-40B4-BE49-F238E27FC236}">
                <a16:creationId xmlns:a16="http://schemas.microsoft.com/office/drawing/2014/main" id="{34723B2A-D5C2-4EE7-26B6-2E9788A35435}"/>
              </a:ext>
            </a:extLst>
          </p:cNvPr>
          <p:cNvSpPr>
            <a:spLocks noChangeShapeType="1"/>
          </p:cNvSpPr>
          <p:nvPr/>
        </p:nvSpPr>
        <p:spPr bwMode="auto">
          <a:xfrm>
            <a:off x="7258050" y="3143250"/>
            <a:ext cx="342900" cy="0"/>
          </a:xfrm>
          <a:prstGeom prst="line">
            <a:avLst/>
          </a:prstGeom>
          <a:noFill/>
          <a:ln w="28575">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17" name="AutoShape 21">
            <a:extLst>
              <a:ext uri="{FF2B5EF4-FFF2-40B4-BE49-F238E27FC236}">
                <a16:creationId xmlns:a16="http://schemas.microsoft.com/office/drawing/2014/main" id="{0A75ED26-4111-4AED-E38D-E62E2BB1177E}"/>
              </a:ext>
            </a:extLst>
          </p:cNvPr>
          <p:cNvSpPr>
            <a:spLocks noChangeArrowheads="1"/>
          </p:cNvSpPr>
          <p:nvPr/>
        </p:nvSpPr>
        <p:spPr bwMode="auto">
          <a:xfrm>
            <a:off x="6972300" y="3257550"/>
            <a:ext cx="342900" cy="114300"/>
          </a:xfrm>
          <a:prstGeom prst="rightArrow">
            <a:avLst>
              <a:gd name="adj1" fmla="val 50000"/>
              <a:gd name="adj2" fmla="val 75000"/>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solidFill>
                <a:schemeClr val="accent2"/>
              </a:solidFill>
              <a:latin typeface="Times New Roman" panose="02020603050405020304" pitchFamily="18" charset="0"/>
            </a:endParaRPr>
          </a:p>
        </p:txBody>
      </p:sp>
      <p:sp>
        <p:nvSpPr>
          <p:cNvPr id="55318" name="Line 22">
            <a:extLst>
              <a:ext uri="{FF2B5EF4-FFF2-40B4-BE49-F238E27FC236}">
                <a16:creationId xmlns:a16="http://schemas.microsoft.com/office/drawing/2014/main" id="{2A7B1E08-C1E5-4A87-9C7E-BDE3BAD967DD}"/>
              </a:ext>
            </a:extLst>
          </p:cNvPr>
          <p:cNvSpPr>
            <a:spLocks noChangeShapeType="1"/>
          </p:cNvSpPr>
          <p:nvPr/>
        </p:nvSpPr>
        <p:spPr bwMode="auto">
          <a:xfrm>
            <a:off x="5772150" y="3314700"/>
            <a:ext cx="285750" cy="0"/>
          </a:xfrm>
          <a:prstGeom prst="line">
            <a:avLst/>
          </a:prstGeom>
          <a:noFill/>
          <a:ln w="38100">
            <a:solidFill>
              <a:schemeClr val="accent2"/>
            </a:solidFill>
            <a:prstDash val="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19" name="AutoShape 23">
            <a:extLst>
              <a:ext uri="{FF2B5EF4-FFF2-40B4-BE49-F238E27FC236}">
                <a16:creationId xmlns:a16="http://schemas.microsoft.com/office/drawing/2014/main" id="{E627C784-E4DB-F873-3B65-149DE17892EB}"/>
              </a:ext>
            </a:extLst>
          </p:cNvPr>
          <p:cNvSpPr>
            <a:spLocks noChangeArrowheads="1"/>
          </p:cNvSpPr>
          <p:nvPr/>
        </p:nvSpPr>
        <p:spPr bwMode="auto">
          <a:xfrm>
            <a:off x="2914650" y="5486400"/>
            <a:ext cx="400050" cy="114300"/>
          </a:xfrm>
          <a:prstGeom prst="rightArrow">
            <a:avLst>
              <a:gd name="adj1" fmla="val 50000"/>
              <a:gd name="adj2" fmla="val 87500"/>
            </a:avLst>
          </a:prstGeom>
          <a:solidFill>
            <a:schemeClr val="bg1"/>
          </a:solidFill>
          <a:ln w="190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5320" name="AutoShape 24">
            <a:extLst>
              <a:ext uri="{FF2B5EF4-FFF2-40B4-BE49-F238E27FC236}">
                <a16:creationId xmlns:a16="http://schemas.microsoft.com/office/drawing/2014/main" id="{898CA91A-AF0F-D1BA-202D-861CF7CEEAA2}"/>
              </a:ext>
            </a:extLst>
          </p:cNvPr>
          <p:cNvSpPr>
            <a:spLocks noChangeArrowheads="1"/>
          </p:cNvSpPr>
          <p:nvPr/>
        </p:nvSpPr>
        <p:spPr bwMode="auto">
          <a:xfrm>
            <a:off x="4800600" y="5486400"/>
            <a:ext cx="400050" cy="114300"/>
          </a:xfrm>
          <a:prstGeom prst="rightArrow">
            <a:avLst>
              <a:gd name="adj1" fmla="val 50000"/>
              <a:gd name="adj2" fmla="val 87500"/>
            </a:avLst>
          </a:prstGeom>
          <a:solidFill>
            <a:schemeClr val="bg1"/>
          </a:solidFill>
          <a:ln w="19050">
            <a:solidFill>
              <a:srgbClr val="CC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5321" name="Rectangle 25">
            <a:extLst>
              <a:ext uri="{FF2B5EF4-FFF2-40B4-BE49-F238E27FC236}">
                <a16:creationId xmlns:a16="http://schemas.microsoft.com/office/drawing/2014/main" id="{0442C04D-073E-A801-012B-9ADB4FC9A5A8}"/>
              </a:ext>
            </a:extLst>
          </p:cNvPr>
          <p:cNvSpPr>
            <a:spLocks noChangeArrowheads="1"/>
          </p:cNvSpPr>
          <p:nvPr/>
        </p:nvSpPr>
        <p:spPr bwMode="auto">
          <a:xfrm>
            <a:off x="1657350" y="5029200"/>
            <a:ext cx="5772150" cy="8887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350" dirty="0">
                <a:solidFill>
                  <a:srgbClr val="990000"/>
                </a:solidFill>
                <a:latin typeface="Times New Roman" panose="02020603050405020304" pitchFamily="18" charset="0"/>
              </a:rPr>
              <a:t>Laser beam is a primary source of angular momentum</a:t>
            </a:r>
            <a:r>
              <a:rPr lang="en-US" altLang="en-US" sz="1350" dirty="0">
                <a:latin typeface="Times New Roman" panose="02020603050405020304" pitchFamily="18" charset="0"/>
              </a:rPr>
              <a:t>:</a:t>
            </a:r>
            <a:endParaRPr lang="ru-RU" altLang="en-US" sz="1350" dirty="0">
              <a:latin typeface="Times New Roman" panose="02020603050405020304" pitchFamily="18" charset="0"/>
            </a:endParaRPr>
          </a:p>
          <a:p>
            <a:pPr>
              <a:spcBef>
                <a:spcPct val="50000"/>
              </a:spcBef>
            </a:pPr>
            <a:r>
              <a:rPr lang="ru-RU" altLang="en-US" sz="1350" dirty="0">
                <a:latin typeface="Times New Roman" panose="02020603050405020304" pitchFamily="18" charset="0"/>
              </a:rPr>
              <a:t>10 </a:t>
            </a:r>
            <a:r>
              <a:rPr lang="en-US" altLang="en-US" sz="1350" dirty="0">
                <a:latin typeface="Times New Roman" panose="02020603050405020304" pitchFamily="18" charset="0"/>
              </a:rPr>
              <a:t>W</a:t>
            </a:r>
            <a:r>
              <a:rPr lang="ru-RU" altLang="en-US" sz="1350" dirty="0">
                <a:latin typeface="Times New Roman" panose="02020603050405020304" pitchFamily="18" charset="0"/>
              </a:rPr>
              <a:t> (795 </a:t>
            </a:r>
            <a:r>
              <a:rPr lang="en-US" altLang="en-US" sz="1350" dirty="0">
                <a:latin typeface="Times New Roman" panose="02020603050405020304" pitchFamily="18" charset="0"/>
              </a:rPr>
              <a:t>nm)                  4</a:t>
            </a:r>
            <a:r>
              <a:rPr lang="en-US" altLang="en-US" sz="1350" dirty="0">
                <a:latin typeface="Times New Roman" panose="02020603050405020304" pitchFamily="18" charset="0"/>
                <a:cs typeface="Times New Roman" panose="02020603050405020304" pitchFamily="18" charset="0"/>
              </a:rPr>
              <a:t>•</a:t>
            </a:r>
            <a:r>
              <a:rPr lang="en-US" altLang="en-US" sz="1350" dirty="0">
                <a:latin typeface="Times New Roman" panose="02020603050405020304" pitchFamily="18" charset="0"/>
              </a:rPr>
              <a:t>1019 h</a:t>
            </a:r>
            <a:r>
              <a:rPr lang="en-US" altLang="en-US" sz="1350" dirty="0">
                <a:latin typeface="Times New Roman" panose="02020603050405020304" pitchFamily="18" charset="0"/>
                <a:sym typeface="Symbol" pitchFamily="2" charset="2"/>
              </a:rPr>
              <a:t></a:t>
            </a:r>
            <a:r>
              <a:rPr lang="en-US" altLang="en-US" sz="1350" dirty="0">
                <a:latin typeface="Times New Roman" panose="02020603050405020304" pitchFamily="18" charset="0"/>
              </a:rPr>
              <a:t>/sec                   </a:t>
            </a:r>
            <a:r>
              <a:rPr lang="en-US" altLang="en-US" sz="1350" dirty="0">
                <a:solidFill>
                  <a:schemeClr val="accent2"/>
                </a:solidFill>
                <a:latin typeface="Times New Roman" panose="02020603050405020304" pitchFamily="18" charset="0"/>
              </a:rPr>
              <a:t>2 A, H</a:t>
            </a:r>
            <a:r>
              <a:rPr lang="en-US" altLang="en-US" sz="1350" baseline="30000" dirty="0">
                <a:solidFill>
                  <a:schemeClr val="accent2"/>
                </a:solidFill>
                <a:latin typeface="Times New Roman" panose="02020603050405020304" pitchFamily="18" charset="0"/>
              </a:rPr>
              <a:t>0</a:t>
            </a:r>
            <a:r>
              <a:rPr lang="en-US" altLang="en-US" sz="1350" dirty="0">
                <a:solidFill>
                  <a:schemeClr val="accent2"/>
                </a:solidFill>
                <a:latin typeface="Times New Roman" panose="02020603050405020304" pitchFamily="18" charset="0"/>
              </a:rPr>
              <a:t> </a:t>
            </a:r>
            <a:r>
              <a:rPr lang="ru-RU" altLang="en-US" sz="1350" dirty="0">
                <a:solidFill>
                  <a:schemeClr val="accent2"/>
                </a:solidFill>
                <a:latin typeface="Times New Roman" panose="02020603050405020304" pitchFamily="18" charset="0"/>
              </a:rPr>
              <a:t> </a:t>
            </a:r>
            <a:r>
              <a:rPr lang="en-US" altLang="en-US" sz="1350" dirty="0">
                <a:solidFill>
                  <a:schemeClr val="accent2"/>
                </a:solidFill>
                <a:latin typeface="Times New Roman" panose="02020603050405020304" pitchFamily="18" charset="0"/>
              </a:rPr>
              <a:t>equivalent intensity</a:t>
            </a:r>
            <a:r>
              <a:rPr lang="en-US" altLang="en-US" dirty="0">
                <a:solidFill>
                  <a:schemeClr val="accent2"/>
                </a:solidFill>
                <a:latin typeface="Times New Roman" panose="02020603050405020304" pitchFamily="18" charset="0"/>
              </a:rPr>
              <a:t>.</a:t>
            </a:r>
          </a:p>
        </p:txBody>
      </p:sp>
      <p:sp>
        <p:nvSpPr>
          <p:cNvPr id="55322" name="Line 26">
            <a:extLst>
              <a:ext uri="{FF2B5EF4-FFF2-40B4-BE49-F238E27FC236}">
                <a16:creationId xmlns:a16="http://schemas.microsoft.com/office/drawing/2014/main" id="{791E0020-EB45-D681-CD2E-BA81F0C5C3EB}"/>
              </a:ext>
            </a:extLst>
          </p:cNvPr>
          <p:cNvSpPr>
            <a:spLocks noChangeShapeType="1"/>
          </p:cNvSpPr>
          <p:nvPr/>
        </p:nvSpPr>
        <p:spPr bwMode="auto">
          <a:xfrm>
            <a:off x="5600700" y="5429250"/>
            <a:ext cx="228600" cy="0"/>
          </a:xfrm>
          <a:prstGeom prst="line">
            <a:avLst/>
          </a:prstGeom>
          <a:noFill/>
          <a:ln w="28575">
            <a:solidFill>
              <a:srgbClr val="0033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23" name="Rectangle 27">
            <a:extLst>
              <a:ext uri="{FF2B5EF4-FFF2-40B4-BE49-F238E27FC236}">
                <a16:creationId xmlns:a16="http://schemas.microsoft.com/office/drawing/2014/main" id="{1C454C65-1B62-2E67-A12A-36180FD420C5}"/>
              </a:ext>
            </a:extLst>
          </p:cNvPr>
          <p:cNvSpPr>
            <a:spLocks noChangeArrowheads="1"/>
          </p:cNvSpPr>
          <p:nvPr/>
        </p:nvSpPr>
        <p:spPr bwMode="auto">
          <a:xfrm>
            <a:off x="1314450" y="2571750"/>
            <a:ext cx="3371850" cy="1485900"/>
          </a:xfrm>
          <a:prstGeom prst="rect">
            <a:avLst/>
          </a:prstGeom>
          <a:noFill/>
          <a:ln w="19050">
            <a:solidFill>
              <a:srgbClr val="0033CC"/>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5324" name="Text Box 28">
            <a:extLst>
              <a:ext uri="{FF2B5EF4-FFF2-40B4-BE49-F238E27FC236}">
                <a16:creationId xmlns:a16="http://schemas.microsoft.com/office/drawing/2014/main" id="{FEF43DBC-8E74-7F03-C6C6-E38F8C869E5C}"/>
              </a:ext>
            </a:extLst>
          </p:cNvPr>
          <p:cNvSpPr txBox="1">
            <a:spLocks noChangeArrowheads="1"/>
          </p:cNvSpPr>
          <p:nvPr/>
        </p:nvSpPr>
        <p:spPr bwMode="auto">
          <a:xfrm>
            <a:off x="2628900" y="4400551"/>
            <a:ext cx="1371600" cy="461665"/>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200" b="1">
                <a:latin typeface="Times New Roman" panose="02020603050405020304" pitchFamily="18" charset="0"/>
              </a:rPr>
              <a:t>Superconducting solenoid  </a:t>
            </a:r>
            <a:r>
              <a:rPr lang="ru-RU" altLang="en-US" sz="1200" b="1">
                <a:latin typeface="Times New Roman" panose="02020603050405020304" pitchFamily="18" charset="0"/>
              </a:rPr>
              <a:t>2</a:t>
            </a:r>
            <a:r>
              <a:rPr lang="en-US" altLang="en-US" sz="1200" b="1">
                <a:latin typeface="Times New Roman" panose="02020603050405020304" pitchFamily="18" charset="0"/>
              </a:rPr>
              <a:t>.5T</a:t>
            </a:r>
          </a:p>
        </p:txBody>
      </p:sp>
      <p:sp>
        <p:nvSpPr>
          <p:cNvPr id="55325" name="AutoShape 29">
            <a:extLst>
              <a:ext uri="{FF2B5EF4-FFF2-40B4-BE49-F238E27FC236}">
                <a16:creationId xmlns:a16="http://schemas.microsoft.com/office/drawing/2014/main" id="{C7DE668C-9235-EF5E-29C6-911B93C339E9}"/>
              </a:ext>
            </a:extLst>
          </p:cNvPr>
          <p:cNvSpPr>
            <a:spLocks noChangeArrowheads="1"/>
          </p:cNvSpPr>
          <p:nvPr/>
        </p:nvSpPr>
        <p:spPr bwMode="auto">
          <a:xfrm>
            <a:off x="2114550" y="3771900"/>
            <a:ext cx="1543050" cy="171450"/>
          </a:xfrm>
          <a:prstGeom prst="rightArrow">
            <a:avLst>
              <a:gd name="adj1" fmla="val 50000"/>
              <a:gd name="adj2" fmla="val 22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latin typeface="Times New Roman" panose="02020603050405020304" pitchFamily="18" charset="0"/>
            </a:endParaRPr>
          </a:p>
        </p:txBody>
      </p:sp>
      <p:sp>
        <p:nvSpPr>
          <p:cNvPr id="55326" name="AutoShape 30">
            <a:extLst>
              <a:ext uri="{FF2B5EF4-FFF2-40B4-BE49-F238E27FC236}">
                <a16:creationId xmlns:a16="http://schemas.microsoft.com/office/drawing/2014/main" id="{57DBB6FC-4F68-A608-2531-408D538FD7DA}"/>
              </a:ext>
            </a:extLst>
          </p:cNvPr>
          <p:cNvSpPr>
            <a:spLocks noChangeArrowheads="1"/>
          </p:cNvSpPr>
          <p:nvPr/>
        </p:nvSpPr>
        <p:spPr bwMode="auto">
          <a:xfrm>
            <a:off x="6115050" y="3829050"/>
            <a:ext cx="800100" cy="114300"/>
          </a:xfrm>
          <a:prstGeom prst="leftArrow">
            <a:avLst>
              <a:gd name="adj1" fmla="val 50000"/>
              <a:gd name="adj2" fmla="val 175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5327" name="Text Box 31">
            <a:extLst>
              <a:ext uri="{FF2B5EF4-FFF2-40B4-BE49-F238E27FC236}">
                <a16:creationId xmlns:a16="http://schemas.microsoft.com/office/drawing/2014/main" id="{13E54470-8760-FE6E-FA64-C66FC0BE073C}"/>
              </a:ext>
            </a:extLst>
          </p:cNvPr>
          <p:cNvSpPr txBox="1">
            <a:spLocks noChangeArrowheads="1"/>
          </p:cNvSpPr>
          <p:nvPr/>
        </p:nvSpPr>
        <p:spPr bwMode="auto">
          <a:xfrm>
            <a:off x="6000751" y="4000501"/>
            <a:ext cx="1045479"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50" b="1">
                <a:latin typeface="Times New Roman" panose="02020603050405020304" pitchFamily="18" charset="0"/>
              </a:rPr>
              <a:t>1.5 kG field</a:t>
            </a:r>
          </a:p>
        </p:txBody>
      </p:sp>
      <p:sp>
        <p:nvSpPr>
          <p:cNvPr id="55328" name="Text Box 32">
            <a:extLst>
              <a:ext uri="{FF2B5EF4-FFF2-40B4-BE49-F238E27FC236}">
                <a16:creationId xmlns:a16="http://schemas.microsoft.com/office/drawing/2014/main" id="{F9AC9220-1D4E-A525-5EAB-6C06C4653462}"/>
              </a:ext>
            </a:extLst>
          </p:cNvPr>
          <p:cNvSpPr txBox="1">
            <a:spLocks noChangeArrowheads="1"/>
          </p:cNvSpPr>
          <p:nvPr/>
        </p:nvSpPr>
        <p:spPr bwMode="auto">
          <a:xfrm>
            <a:off x="4171950" y="4343401"/>
            <a:ext cx="1771650" cy="507831"/>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200" b="1" dirty="0">
                <a:latin typeface="Times New Roman" panose="02020603050405020304" pitchFamily="18" charset="0"/>
              </a:rPr>
              <a:t>Charge-exchange collisions:</a:t>
            </a:r>
            <a:r>
              <a:rPr lang="en-US" altLang="en-US" sz="1500" b="1" i="1" dirty="0">
                <a:latin typeface="Times New Roman" panose="02020603050405020304" pitchFamily="18" charset="0"/>
                <a:sym typeface="Symbol" pitchFamily="2" charset="2"/>
              </a:rPr>
              <a:t></a:t>
            </a:r>
            <a:r>
              <a:rPr lang="en-US" altLang="en-US" sz="1050" b="1" i="1" dirty="0">
                <a:latin typeface="Times New Roman" panose="02020603050405020304" pitchFamily="18" charset="0"/>
                <a:sym typeface="Symbol" pitchFamily="2" charset="2"/>
              </a:rPr>
              <a:t> </a:t>
            </a:r>
            <a:r>
              <a:rPr lang="en-US" altLang="en-US" sz="1200" b="1" i="1" dirty="0">
                <a:latin typeface="Times New Roman" panose="02020603050405020304" pitchFamily="18" charset="0"/>
                <a:cs typeface="Times New Roman" panose="02020603050405020304" pitchFamily="18" charset="0"/>
                <a:sym typeface="Symbol" pitchFamily="2" charset="2"/>
              </a:rPr>
              <a:t>~10</a:t>
            </a:r>
            <a:r>
              <a:rPr lang="en-US" altLang="en-US" sz="1200" b="1" i="1" baseline="30000" dirty="0">
                <a:latin typeface="Times New Roman" panose="02020603050405020304" pitchFamily="18" charset="0"/>
                <a:cs typeface="Times New Roman" panose="02020603050405020304" pitchFamily="18" charset="0"/>
                <a:sym typeface="Symbol" pitchFamily="2" charset="2"/>
              </a:rPr>
              <a:t>14</a:t>
            </a:r>
            <a:r>
              <a:rPr lang="en-US" altLang="en-US" sz="1200" b="1" i="1" dirty="0">
                <a:latin typeface="Times New Roman" panose="02020603050405020304" pitchFamily="18" charset="0"/>
                <a:cs typeface="Times New Roman" panose="02020603050405020304" pitchFamily="18" charset="0"/>
                <a:sym typeface="Symbol" pitchFamily="2" charset="2"/>
              </a:rPr>
              <a:t>   cm2</a:t>
            </a:r>
          </a:p>
        </p:txBody>
      </p:sp>
      <p:sp>
        <p:nvSpPr>
          <p:cNvPr id="55329" name="Line 33">
            <a:extLst>
              <a:ext uri="{FF2B5EF4-FFF2-40B4-BE49-F238E27FC236}">
                <a16:creationId xmlns:a16="http://schemas.microsoft.com/office/drawing/2014/main" id="{25AB76C1-314E-0CAF-E98E-ADED3D0EEC9E}"/>
              </a:ext>
            </a:extLst>
          </p:cNvPr>
          <p:cNvSpPr>
            <a:spLocks noChangeShapeType="1"/>
          </p:cNvSpPr>
          <p:nvPr/>
        </p:nvSpPr>
        <p:spPr bwMode="auto">
          <a:xfrm flipH="1" flipV="1">
            <a:off x="3486150" y="3543300"/>
            <a:ext cx="685800" cy="457200"/>
          </a:xfrm>
          <a:prstGeom prst="line">
            <a:avLst/>
          </a:prstGeom>
          <a:noFill/>
          <a:ln w="12700">
            <a:solidFill>
              <a:srgbClr val="D6009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30" name="Text Box 34">
            <a:extLst>
              <a:ext uri="{FF2B5EF4-FFF2-40B4-BE49-F238E27FC236}">
                <a16:creationId xmlns:a16="http://schemas.microsoft.com/office/drawing/2014/main" id="{1DBEE8BC-48AD-61C8-8D5A-D8546D86BA3A}"/>
              </a:ext>
            </a:extLst>
          </p:cNvPr>
          <p:cNvSpPr txBox="1">
            <a:spLocks noChangeArrowheads="1"/>
          </p:cNvSpPr>
          <p:nvPr/>
        </p:nvSpPr>
        <p:spPr bwMode="auto">
          <a:xfrm>
            <a:off x="6000750" y="1657350"/>
            <a:ext cx="1771650" cy="553998"/>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200" b="1">
                <a:latin typeface="Times New Roman" panose="02020603050405020304" pitchFamily="18" charset="0"/>
              </a:rPr>
              <a:t>Na</a:t>
            </a:r>
            <a:r>
              <a:rPr lang="ru-RU" altLang="en-US" sz="1200" b="1">
                <a:latin typeface="Times New Roman" panose="02020603050405020304" pitchFamily="18" charset="0"/>
              </a:rPr>
              <a:t>-</a:t>
            </a:r>
            <a:r>
              <a:rPr lang="en-US" altLang="en-US" sz="1200" b="1">
                <a:latin typeface="Times New Roman" panose="02020603050405020304" pitchFamily="18" charset="0"/>
              </a:rPr>
              <a:t>jet ionizer cell:</a:t>
            </a:r>
          </a:p>
          <a:p>
            <a:pPr>
              <a:spcBef>
                <a:spcPct val="50000"/>
              </a:spcBef>
            </a:pPr>
            <a:r>
              <a:rPr lang="en-US" altLang="en-US" sz="1200" b="1" i="1">
                <a:latin typeface="Times New Roman" panose="02020603050405020304" pitchFamily="18" charset="0"/>
              </a:rPr>
              <a:t>NL(Na)</a:t>
            </a:r>
            <a:r>
              <a:rPr lang="en-US" altLang="en-US" sz="1200" b="1" i="1">
                <a:latin typeface="Times New Roman" panose="02020603050405020304" pitchFamily="18" charset="0"/>
                <a:cs typeface="Times New Roman" panose="02020603050405020304" pitchFamily="18" charset="0"/>
              </a:rPr>
              <a:t>~</a:t>
            </a:r>
            <a:r>
              <a:rPr lang="en-US" altLang="en-US" sz="1200" b="1" i="1">
                <a:latin typeface="Times New Roman" panose="02020603050405020304" pitchFamily="18" charset="0"/>
              </a:rPr>
              <a:t> 3</a:t>
            </a:r>
            <a:r>
              <a:rPr lang="en-US" altLang="en-US" sz="1200" b="1" i="1">
                <a:latin typeface="Times New Roman" panose="02020603050405020304" pitchFamily="18" charset="0"/>
                <a:cs typeface="Times New Roman" panose="02020603050405020304" pitchFamily="18" charset="0"/>
              </a:rPr>
              <a:t>•</a:t>
            </a:r>
            <a:r>
              <a:rPr lang="en-US" altLang="en-US" sz="1200" b="1" i="1">
                <a:latin typeface="Times New Roman" panose="02020603050405020304" pitchFamily="18" charset="0"/>
              </a:rPr>
              <a:t>10</a:t>
            </a:r>
            <a:r>
              <a:rPr lang="en-US" altLang="en-US" sz="1200" b="1" i="1" baseline="30000">
                <a:latin typeface="Times New Roman" panose="02020603050405020304" pitchFamily="18" charset="0"/>
              </a:rPr>
              <a:t>15</a:t>
            </a:r>
            <a:r>
              <a:rPr lang="en-US" altLang="en-US" sz="1200" b="1" i="1">
                <a:latin typeface="Times New Roman" panose="02020603050405020304" pitchFamily="18" charset="0"/>
              </a:rPr>
              <a:t> cm-2</a:t>
            </a:r>
            <a:r>
              <a:rPr lang="ru-RU" altLang="en-US" sz="1200">
                <a:latin typeface="Times New Roman" panose="02020603050405020304" pitchFamily="18" charset="0"/>
              </a:rPr>
              <a:t> </a:t>
            </a:r>
            <a:endParaRPr lang="en-US" altLang="en-US" sz="1200">
              <a:latin typeface="Times New Roman" panose="02020603050405020304" pitchFamily="18" charset="0"/>
            </a:endParaRPr>
          </a:p>
        </p:txBody>
      </p:sp>
      <p:sp>
        <p:nvSpPr>
          <p:cNvPr id="55331" name="Line 35">
            <a:extLst>
              <a:ext uri="{FF2B5EF4-FFF2-40B4-BE49-F238E27FC236}">
                <a16:creationId xmlns:a16="http://schemas.microsoft.com/office/drawing/2014/main" id="{164EAEF6-0373-17CE-03D4-BE33652AA7F9}"/>
              </a:ext>
            </a:extLst>
          </p:cNvPr>
          <p:cNvSpPr>
            <a:spLocks noChangeShapeType="1"/>
          </p:cNvSpPr>
          <p:nvPr/>
        </p:nvSpPr>
        <p:spPr bwMode="auto">
          <a:xfrm flipH="1">
            <a:off x="6572250" y="2400300"/>
            <a:ext cx="228600" cy="628650"/>
          </a:xfrm>
          <a:prstGeom prst="line">
            <a:avLst/>
          </a:prstGeom>
          <a:noFill/>
          <a:ln w="12700">
            <a:solidFill>
              <a:srgbClr val="D6009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32" name="Text Box 36">
            <a:extLst>
              <a:ext uri="{FF2B5EF4-FFF2-40B4-BE49-F238E27FC236}">
                <a16:creationId xmlns:a16="http://schemas.microsoft.com/office/drawing/2014/main" id="{8F26663B-9C63-F44A-3F09-6E1529910F14}"/>
              </a:ext>
            </a:extLst>
          </p:cNvPr>
          <p:cNvSpPr txBox="1">
            <a:spLocks noChangeArrowheads="1"/>
          </p:cNvSpPr>
          <p:nvPr/>
        </p:nvSpPr>
        <p:spPr bwMode="auto">
          <a:xfrm>
            <a:off x="6172200" y="4343401"/>
            <a:ext cx="1600200" cy="461665"/>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200" b="1">
                <a:latin typeface="Times New Roman" panose="02020603050405020304" pitchFamily="18" charset="0"/>
              </a:rPr>
              <a:t>Electron to proton polarization transfer</a:t>
            </a:r>
          </a:p>
        </p:txBody>
      </p:sp>
      <p:sp>
        <p:nvSpPr>
          <p:cNvPr id="55333" name="Line 37">
            <a:extLst>
              <a:ext uri="{FF2B5EF4-FFF2-40B4-BE49-F238E27FC236}">
                <a16:creationId xmlns:a16="http://schemas.microsoft.com/office/drawing/2014/main" id="{F02E2739-E673-E0FD-0151-5FDB1CA0518D}"/>
              </a:ext>
            </a:extLst>
          </p:cNvPr>
          <p:cNvSpPr>
            <a:spLocks noChangeShapeType="1"/>
          </p:cNvSpPr>
          <p:nvPr/>
        </p:nvSpPr>
        <p:spPr bwMode="auto">
          <a:xfrm flipH="1" flipV="1">
            <a:off x="5372100" y="3657600"/>
            <a:ext cx="857250" cy="742950"/>
          </a:xfrm>
          <a:prstGeom prst="line">
            <a:avLst/>
          </a:prstGeom>
          <a:noFill/>
          <a:ln w="12700">
            <a:solidFill>
              <a:srgbClr val="D6009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34" name="Text Box 38">
            <a:extLst>
              <a:ext uri="{FF2B5EF4-FFF2-40B4-BE49-F238E27FC236}">
                <a16:creationId xmlns:a16="http://schemas.microsoft.com/office/drawing/2014/main" id="{7BB77385-2708-E2E4-A869-0A9EA675C15A}"/>
              </a:ext>
            </a:extLst>
          </p:cNvPr>
          <p:cNvSpPr txBox="1">
            <a:spLocks noChangeArrowheads="1"/>
          </p:cNvSpPr>
          <p:nvPr/>
        </p:nvSpPr>
        <p:spPr bwMode="auto">
          <a:xfrm>
            <a:off x="1371600" y="4400551"/>
            <a:ext cx="1085850" cy="276999"/>
          </a:xfrm>
          <a:prstGeom prst="rect">
            <a:avLst/>
          </a:prstGeom>
          <a:noFill/>
          <a:ln w="28575">
            <a:solidFill>
              <a:srgbClr val="99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en-US" sz="1200" b="1" dirty="0">
                <a:solidFill>
                  <a:srgbClr val="990000"/>
                </a:solidFill>
                <a:latin typeface="Times New Roman" panose="02020603050405020304" pitchFamily="18" charset="0"/>
              </a:rPr>
              <a:t> </a:t>
            </a:r>
            <a:r>
              <a:rPr lang="ru-RU" altLang="en-US" sz="1200" b="1" dirty="0">
                <a:latin typeface="Times New Roman" panose="02020603050405020304" pitchFamily="18" charset="0"/>
              </a:rPr>
              <a:t>Н</a:t>
            </a:r>
            <a:r>
              <a:rPr lang="ru-RU" altLang="en-US" sz="1200" b="1" baseline="30000" dirty="0">
                <a:latin typeface="Times New Roman" panose="02020603050405020304" pitchFamily="18" charset="0"/>
              </a:rPr>
              <a:t>+</a:t>
            </a:r>
            <a:r>
              <a:rPr lang="ru-RU" altLang="en-US" sz="1200" b="1" dirty="0">
                <a:latin typeface="Times New Roman" panose="02020603050405020304" pitchFamily="18" charset="0"/>
              </a:rPr>
              <a:t> </a:t>
            </a:r>
            <a:r>
              <a:rPr lang="en-US" altLang="en-US" sz="1200" b="1" dirty="0">
                <a:latin typeface="Times New Roman" panose="02020603050405020304" pitchFamily="18" charset="0"/>
              </a:rPr>
              <a:t> He cell</a:t>
            </a:r>
          </a:p>
        </p:txBody>
      </p:sp>
      <p:sp>
        <p:nvSpPr>
          <p:cNvPr id="55335" name="Line 39">
            <a:extLst>
              <a:ext uri="{FF2B5EF4-FFF2-40B4-BE49-F238E27FC236}">
                <a16:creationId xmlns:a16="http://schemas.microsoft.com/office/drawing/2014/main" id="{8CDCF977-3B65-6A24-F69D-8257A7BEF5B2}"/>
              </a:ext>
            </a:extLst>
          </p:cNvPr>
          <p:cNvSpPr>
            <a:spLocks noChangeShapeType="1"/>
          </p:cNvSpPr>
          <p:nvPr/>
        </p:nvSpPr>
        <p:spPr bwMode="auto">
          <a:xfrm flipH="1" flipV="1">
            <a:off x="1943100" y="3657600"/>
            <a:ext cx="0" cy="742950"/>
          </a:xfrm>
          <a:prstGeom prst="line">
            <a:avLst/>
          </a:prstGeom>
          <a:noFill/>
          <a:ln w="12700">
            <a:solidFill>
              <a:srgbClr val="D6009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36" name="Line 40">
            <a:extLst>
              <a:ext uri="{FF2B5EF4-FFF2-40B4-BE49-F238E27FC236}">
                <a16:creationId xmlns:a16="http://schemas.microsoft.com/office/drawing/2014/main" id="{591630E5-2FE2-1FE4-E295-ADCB3B5F498B}"/>
              </a:ext>
            </a:extLst>
          </p:cNvPr>
          <p:cNvSpPr>
            <a:spLocks noChangeShapeType="1"/>
          </p:cNvSpPr>
          <p:nvPr/>
        </p:nvSpPr>
        <p:spPr bwMode="auto">
          <a:xfrm flipH="1" flipV="1">
            <a:off x="2857500" y="3943350"/>
            <a:ext cx="400050" cy="457200"/>
          </a:xfrm>
          <a:prstGeom prst="line">
            <a:avLst/>
          </a:prstGeom>
          <a:noFill/>
          <a:ln w="12700">
            <a:solidFill>
              <a:srgbClr val="D60093"/>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337" name="Oval 41">
            <a:extLst>
              <a:ext uri="{FF2B5EF4-FFF2-40B4-BE49-F238E27FC236}">
                <a16:creationId xmlns:a16="http://schemas.microsoft.com/office/drawing/2014/main" id="{6A6C02C5-D281-9D0F-C6C5-186919321E29}"/>
              </a:ext>
            </a:extLst>
          </p:cNvPr>
          <p:cNvSpPr>
            <a:spLocks noChangeArrowheads="1"/>
          </p:cNvSpPr>
          <p:nvPr/>
        </p:nvSpPr>
        <p:spPr bwMode="auto">
          <a:xfrm>
            <a:off x="3771900" y="2457450"/>
            <a:ext cx="514350" cy="457200"/>
          </a:xfrm>
          <a:prstGeom prst="ellipse">
            <a:avLst/>
          </a:prstGeom>
          <a:solidFill>
            <a:srgbClr val="FFCC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altLang="en-US" b="1">
                <a:solidFill>
                  <a:srgbClr val="CC3300"/>
                </a:solidFill>
                <a:latin typeface="Times New Roman" panose="02020603050405020304" pitchFamily="18" charset="0"/>
              </a:rPr>
              <a:t>Rb</a:t>
            </a:r>
            <a:r>
              <a:rPr lang="en-US" altLang="en-US" b="1" baseline="30000">
                <a:solidFill>
                  <a:srgbClr val="CC3300"/>
                </a:solidFill>
                <a:latin typeface="Times New Roman" panose="02020603050405020304" pitchFamily="18" charset="0"/>
              </a:rPr>
              <a:t>+</a:t>
            </a:r>
          </a:p>
        </p:txBody>
      </p:sp>
      <p:sp>
        <p:nvSpPr>
          <p:cNvPr id="55338" name="Line 42">
            <a:extLst>
              <a:ext uri="{FF2B5EF4-FFF2-40B4-BE49-F238E27FC236}">
                <a16:creationId xmlns:a16="http://schemas.microsoft.com/office/drawing/2014/main" id="{9F5D836F-903B-C39A-E3FB-C24B8275A1DB}"/>
              </a:ext>
            </a:extLst>
          </p:cNvPr>
          <p:cNvSpPr>
            <a:spLocks noChangeShapeType="1"/>
          </p:cNvSpPr>
          <p:nvPr/>
        </p:nvSpPr>
        <p:spPr bwMode="auto">
          <a:xfrm flipV="1">
            <a:off x="3486150" y="2743200"/>
            <a:ext cx="285750" cy="57150"/>
          </a:xfrm>
          <a:prstGeom prst="line">
            <a:avLst/>
          </a:prstGeom>
          <a:noFill/>
          <a:ln w="9525">
            <a:solidFill>
              <a:srgbClr val="99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 name="TextBox 4">
            <a:extLst>
              <a:ext uri="{FF2B5EF4-FFF2-40B4-BE49-F238E27FC236}">
                <a16:creationId xmlns:a16="http://schemas.microsoft.com/office/drawing/2014/main" id="{127D367E-4935-B173-B75B-D743FD791C0B}"/>
              </a:ext>
            </a:extLst>
          </p:cNvPr>
          <p:cNvSpPr txBox="1"/>
          <p:nvPr/>
        </p:nvSpPr>
        <p:spPr>
          <a:xfrm>
            <a:off x="1323242" y="381561"/>
            <a:ext cx="7100021" cy="461665"/>
          </a:xfrm>
          <a:prstGeom prst="rect">
            <a:avLst/>
          </a:prstGeom>
          <a:noFill/>
        </p:spPr>
        <p:txBody>
          <a:bodyPr wrap="none" rtlCol="0">
            <a:spAutoFit/>
          </a:bodyPr>
          <a:lstStyle/>
          <a:p>
            <a:r>
              <a:rPr lang="en-US" sz="2400" b="1" dirty="0">
                <a:solidFill>
                  <a:srgbClr val="C00000"/>
                </a:solidFill>
              </a:rPr>
              <a:t>Spin-Exchange polarization in P-Rb Collisions  </a:t>
            </a:r>
          </a:p>
        </p:txBody>
      </p:sp>
      <p:sp>
        <p:nvSpPr>
          <p:cNvPr id="7" name="Title 6">
            <a:extLst>
              <a:ext uri="{FF2B5EF4-FFF2-40B4-BE49-F238E27FC236}">
                <a16:creationId xmlns:a16="http://schemas.microsoft.com/office/drawing/2014/main" id="{8933C3A2-8F68-9C44-6645-B9E95A6454B8}"/>
              </a:ext>
            </a:extLst>
          </p:cNvPr>
          <p:cNvSpPr>
            <a:spLocks noGrp="1"/>
          </p:cNvSpPr>
          <p:nvPr>
            <p:ph type="title"/>
          </p:nvPr>
        </p:nvSpPr>
        <p:spPr>
          <a:xfrm>
            <a:off x="1464468" y="230615"/>
            <a:ext cx="6215063" cy="994172"/>
          </a:xfrm>
        </p:spPr>
        <p:txBody>
          <a:bodyPr/>
          <a:lstStyle/>
          <a:p>
            <a:r>
              <a:rPr lang="en-US" dirty="0"/>
              <a:t>   </a:t>
            </a:r>
          </a:p>
        </p:txBody>
      </p:sp>
      <p:sp>
        <p:nvSpPr>
          <p:cNvPr id="2" name="TextBox 1">
            <a:extLst>
              <a:ext uri="{FF2B5EF4-FFF2-40B4-BE49-F238E27FC236}">
                <a16:creationId xmlns:a16="http://schemas.microsoft.com/office/drawing/2014/main" id="{E23B4612-B63C-0621-51DB-0BAB297B3414}"/>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197">
            <a:extLst>
              <a:ext uri="{FF2B5EF4-FFF2-40B4-BE49-F238E27FC236}">
                <a16:creationId xmlns:a16="http://schemas.microsoft.com/office/drawing/2014/main" id="{CD3A341C-2ACA-FFCB-E45C-87D416F734F9}"/>
              </a:ext>
            </a:extLst>
          </p:cNvPr>
          <p:cNvSpPr txBox="1">
            <a:spLocks noChangeArrowheads="1"/>
          </p:cNvSpPr>
          <p:nvPr/>
        </p:nvSpPr>
        <p:spPr bwMode="auto">
          <a:xfrm>
            <a:off x="213919" y="321486"/>
            <a:ext cx="8930081" cy="41549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en-US" altLang="en-US" sz="2100" b="1" dirty="0">
                <a:solidFill>
                  <a:srgbClr val="C00000"/>
                </a:solidFill>
                <a:latin typeface="Times New Roman" panose="02020603050405020304" pitchFamily="18" charset="0"/>
                <a:cs typeface="Times New Roman" panose="02020603050405020304" pitchFamily="18" charset="0"/>
              </a:rPr>
              <a:t>Optically Polarized proton source (OPPIS) </a:t>
            </a:r>
          </a:p>
        </p:txBody>
      </p:sp>
      <p:grpSp>
        <p:nvGrpSpPr>
          <p:cNvPr id="4" name="Group 3">
            <a:extLst>
              <a:ext uri="{FF2B5EF4-FFF2-40B4-BE49-F238E27FC236}">
                <a16:creationId xmlns:a16="http://schemas.microsoft.com/office/drawing/2014/main" id="{9A6ACE7C-BB38-B9C0-C1AB-CD5E32FB9610}"/>
              </a:ext>
            </a:extLst>
          </p:cNvPr>
          <p:cNvGrpSpPr/>
          <p:nvPr/>
        </p:nvGrpSpPr>
        <p:grpSpPr>
          <a:xfrm>
            <a:off x="1428075" y="1388628"/>
            <a:ext cx="7231370" cy="4015249"/>
            <a:chOff x="-367195" y="676734"/>
            <a:chExt cx="9641827" cy="5353665"/>
          </a:xfrm>
        </p:grpSpPr>
        <p:grpSp>
          <p:nvGrpSpPr>
            <p:cNvPr id="5" name="Group 4">
              <a:extLst>
                <a:ext uri="{FF2B5EF4-FFF2-40B4-BE49-F238E27FC236}">
                  <a16:creationId xmlns:a16="http://schemas.microsoft.com/office/drawing/2014/main" id="{DB5885BB-58BD-1287-5985-FE4518382DDE}"/>
                </a:ext>
              </a:extLst>
            </p:cNvPr>
            <p:cNvGrpSpPr/>
            <p:nvPr/>
          </p:nvGrpSpPr>
          <p:grpSpPr>
            <a:xfrm>
              <a:off x="-367195" y="676734"/>
              <a:ext cx="9641827" cy="5353665"/>
              <a:chOff x="-374112" y="676730"/>
              <a:chExt cx="9756252" cy="5353665"/>
            </a:xfrm>
          </p:grpSpPr>
          <p:grpSp>
            <p:nvGrpSpPr>
              <p:cNvPr id="16" name="Group 15">
                <a:extLst>
                  <a:ext uri="{FF2B5EF4-FFF2-40B4-BE49-F238E27FC236}">
                    <a16:creationId xmlns:a16="http://schemas.microsoft.com/office/drawing/2014/main" id="{350B3F1D-29A7-43B7-8696-669C852D72B6}"/>
                  </a:ext>
                </a:extLst>
              </p:cNvPr>
              <p:cNvGrpSpPr/>
              <p:nvPr/>
            </p:nvGrpSpPr>
            <p:grpSpPr>
              <a:xfrm>
                <a:off x="-374112" y="2047115"/>
                <a:ext cx="9756252" cy="3983280"/>
                <a:chOff x="-428110" y="1993596"/>
                <a:chExt cx="9756252" cy="3983280"/>
              </a:xfrm>
            </p:grpSpPr>
            <p:pic>
              <p:nvPicPr>
                <p:cNvPr id="40" name="Picture 39">
                  <a:extLst>
                    <a:ext uri="{FF2B5EF4-FFF2-40B4-BE49-F238E27FC236}">
                      <a16:creationId xmlns:a16="http://schemas.microsoft.com/office/drawing/2014/main" id="{095CD94C-FAB1-1809-0C93-ECE3C471E06B}"/>
                    </a:ext>
                  </a:extLst>
                </p:cNvPr>
                <p:cNvPicPr>
                  <a:picLocks noChangeAspect="1"/>
                </p:cNvPicPr>
                <p:nvPr/>
              </p:nvPicPr>
              <p:blipFill>
                <a:blip r:embed="rId2"/>
                <a:stretch>
                  <a:fillRect/>
                </a:stretch>
              </p:blipFill>
              <p:spPr>
                <a:xfrm>
                  <a:off x="864627" y="1993596"/>
                  <a:ext cx="8463515" cy="3660469"/>
                </a:xfrm>
                <a:prstGeom prst="rect">
                  <a:avLst/>
                </a:prstGeom>
                <a:noFill/>
              </p:spPr>
            </p:pic>
            <p:sp>
              <p:nvSpPr>
                <p:cNvPr id="41" name="Rectangle 40">
                  <a:extLst>
                    <a:ext uri="{FF2B5EF4-FFF2-40B4-BE49-F238E27FC236}">
                      <a16:creationId xmlns:a16="http://schemas.microsoft.com/office/drawing/2014/main" id="{AE85FA99-2BC0-BA6D-F146-7191235ADC57}"/>
                    </a:ext>
                  </a:extLst>
                </p:cNvPr>
                <p:cNvSpPr/>
                <p:nvPr/>
              </p:nvSpPr>
              <p:spPr>
                <a:xfrm>
                  <a:off x="-428110" y="5043527"/>
                  <a:ext cx="1042447" cy="9333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2" name="Rectangle 1123">
                  <a:extLst>
                    <a:ext uri="{FF2B5EF4-FFF2-40B4-BE49-F238E27FC236}">
                      <a16:creationId xmlns:a16="http://schemas.microsoft.com/office/drawing/2014/main" id="{14F65EF4-74DA-886A-D45D-E8EF970A3EEE}"/>
                    </a:ext>
                  </a:extLst>
                </p:cNvPr>
                <p:cNvSpPr>
                  <a:spLocks noChangeArrowheads="1"/>
                </p:cNvSpPr>
                <p:nvPr/>
              </p:nvSpPr>
              <p:spPr bwMode="auto">
                <a:xfrm>
                  <a:off x="-251692" y="5161623"/>
                  <a:ext cx="727514" cy="492443"/>
                </a:xfrm>
                <a:prstGeom prst="rect">
                  <a:avLst/>
                </a:prstGeom>
                <a:solidFill>
                  <a:schemeClr val="bg1"/>
                </a:solidFill>
                <a:ln w="3175">
                  <a:no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Laser room</a:t>
                  </a:r>
                </a:p>
              </p:txBody>
            </p:sp>
            <p:cxnSp>
              <p:nvCxnSpPr>
                <p:cNvPr id="43" name="Straight Arrow Connector 42">
                  <a:extLst>
                    <a:ext uri="{FF2B5EF4-FFF2-40B4-BE49-F238E27FC236}">
                      <a16:creationId xmlns:a16="http://schemas.microsoft.com/office/drawing/2014/main" id="{A771D85D-54A6-A463-9688-67EECDECE86B}"/>
                    </a:ext>
                  </a:extLst>
                </p:cNvPr>
                <p:cNvCxnSpPr>
                  <a:cxnSpLocks/>
                </p:cNvCxnSpPr>
                <p:nvPr/>
              </p:nvCxnSpPr>
              <p:spPr>
                <a:xfrm flipV="1">
                  <a:off x="614337" y="5750758"/>
                  <a:ext cx="1858444" cy="50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62AA3E1-056C-51C4-9819-ACFE79CE0BB6}"/>
                    </a:ext>
                  </a:extLst>
                </p:cNvPr>
                <p:cNvCxnSpPr>
                  <a:cxnSpLocks/>
                </p:cNvCxnSpPr>
                <p:nvPr/>
              </p:nvCxnSpPr>
              <p:spPr>
                <a:xfrm flipV="1">
                  <a:off x="4738660" y="4758702"/>
                  <a:ext cx="0" cy="9876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E679967A-75FC-7F47-62D4-229A1317540A}"/>
                    </a:ext>
                  </a:extLst>
                </p:cNvPr>
                <p:cNvCxnSpPr>
                  <a:cxnSpLocks/>
                </p:cNvCxnSpPr>
                <p:nvPr/>
              </p:nvCxnSpPr>
              <p:spPr>
                <a:xfrm flipV="1">
                  <a:off x="4737899" y="2764269"/>
                  <a:ext cx="761" cy="19944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D1F05E7C-E9A2-4B4F-6EB2-3953405E087D}"/>
                    </a:ext>
                  </a:extLst>
                </p:cNvPr>
                <p:cNvCxnSpPr>
                  <a:cxnSpLocks/>
                </p:cNvCxnSpPr>
                <p:nvPr/>
              </p:nvCxnSpPr>
              <p:spPr>
                <a:xfrm>
                  <a:off x="4738660" y="2764269"/>
                  <a:ext cx="10870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5DFB4F2-83EA-70C4-098E-1AC923D3C74F}"/>
                    </a:ext>
                  </a:extLst>
                </p:cNvPr>
                <p:cNvCxnSpPr>
                  <a:cxnSpLocks/>
                </p:cNvCxnSpPr>
                <p:nvPr/>
              </p:nvCxnSpPr>
              <p:spPr>
                <a:xfrm flipH="1">
                  <a:off x="1353569" y="2764269"/>
                  <a:ext cx="4479499" cy="19283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Rectangle 1123">
                  <a:extLst>
                    <a:ext uri="{FF2B5EF4-FFF2-40B4-BE49-F238E27FC236}">
                      <a16:creationId xmlns:a16="http://schemas.microsoft.com/office/drawing/2014/main" id="{4F78DEFE-E376-961F-9C15-68422AD9C42E}"/>
                    </a:ext>
                  </a:extLst>
                </p:cNvPr>
                <p:cNvSpPr>
                  <a:spLocks noChangeArrowheads="1"/>
                </p:cNvSpPr>
                <p:nvPr/>
              </p:nvSpPr>
              <p:spPr bwMode="auto">
                <a:xfrm>
                  <a:off x="2659862" y="5545047"/>
                  <a:ext cx="1247676" cy="184665"/>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Pumping laser</a:t>
                  </a:r>
                </a:p>
              </p:txBody>
            </p:sp>
            <p:cxnSp>
              <p:nvCxnSpPr>
                <p:cNvPr id="49" name="Straight Arrow Connector 48">
                  <a:extLst>
                    <a:ext uri="{FF2B5EF4-FFF2-40B4-BE49-F238E27FC236}">
                      <a16:creationId xmlns:a16="http://schemas.microsoft.com/office/drawing/2014/main" id="{729A23BA-F362-FC36-672B-F50D6018C6B1}"/>
                    </a:ext>
                  </a:extLst>
                </p:cNvPr>
                <p:cNvCxnSpPr>
                  <a:cxnSpLocks/>
                </p:cNvCxnSpPr>
                <p:nvPr/>
              </p:nvCxnSpPr>
              <p:spPr>
                <a:xfrm flipV="1">
                  <a:off x="2447863" y="5746304"/>
                  <a:ext cx="2290797" cy="94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5BB7E9A6-3648-3818-569C-1673DB9A5172}"/>
                    </a:ext>
                  </a:extLst>
                </p:cNvPr>
                <p:cNvCxnSpPr>
                  <a:cxnSpLocks/>
                  <a:stCxn id="41" idx="3"/>
                </p:cNvCxnSpPr>
                <p:nvPr/>
              </p:nvCxnSpPr>
              <p:spPr>
                <a:xfrm flipV="1">
                  <a:off x="614337" y="5034224"/>
                  <a:ext cx="1189398" cy="475978"/>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9ED44453-3E74-F5B7-21C9-2A82F6F49018}"/>
                    </a:ext>
                  </a:extLst>
                </p:cNvPr>
                <p:cNvCxnSpPr>
                  <a:cxnSpLocks/>
                </p:cNvCxnSpPr>
                <p:nvPr/>
              </p:nvCxnSpPr>
              <p:spPr>
                <a:xfrm flipH="1" flipV="1">
                  <a:off x="1608834" y="4574750"/>
                  <a:ext cx="194900" cy="459474"/>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868DE18-E230-5B3F-2E42-8ECC6B2DFAE1}"/>
                    </a:ext>
                  </a:extLst>
                </p:cNvPr>
                <p:cNvCxnSpPr>
                  <a:cxnSpLocks/>
                </p:cNvCxnSpPr>
                <p:nvPr/>
              </p:nvCxnSpPr>
              <p:spPr>
                <a:xfrm flipV="1">
                  <a:off x="1632750" y="2710006"/>
                  <a:ext cx="4323024" cy="1859737"/>
                </a:xfrm>
                <a:prstGeom prst="straightConnector1">
                  <a:avLst/>
                </a:prstGeom>
                <a:ln>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1123">
                  <a:extLst>
                    <a:ext uri="{FF2B5EF4-FFF2-40B4-BE49-F238E27FC236}">
                      <a16:creationId xmlns:a16="http://schemas.microsoft.com/office/drawing/2014/main" id="{ACD57B43-CF8C-43E3-FBF2-C81C207A93C5}"/>
                    </a:ext>
                  </a:extLst>
                </p:cNvPr>
                <p:cNvSpPr>
                  <a:spLocks noChangeArrowheads="1"/>
                </p:cNvSpPr>
                <p:nvPr/>
              </p:nvSpPr>
              <p:spPr bwMode="auto">
                <a:xfrm rot="20249881">
                  <a:off x="967819" y="5279676"/>
                  <a:ext cx="855852" cy="184665"/>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Prob laser</a:t>
                  </a:r>
                </a:p>
              </p:txBody>
            </p:sp>
          </p:grpSp>
          <p:sp>
            <p:nvSpPr>
              <p:cNvPr id="17" name="Rectangle 1123">
                <a:extLst>
                  <a:ext uri="{FF2B5EF4-FFF2-40B4-BE49-F238E27FC236}">
                    <a16:creationId xmlns:a16="http://schemas.microsoft.com/office/drawing/2014/main" id="{0F29699A-1C2A-E335-2AAE-6A12857DF395}"/>
                  </a:ext>
                </a:extLst>
              </p:cNvPr>
              <p:cNvSpPr>
                <a:spLocks noChangeArrowheads="1"/>
              </p:cNvSpPr>
              <p:nvPr/>
            </p:nvSpPr>
            <p:spPr bwMode="auto">
              <a:xfrm rot="20256316">
                <a:off x="2207321" y="4569840"/>
                <a:ext cx="643215" cy="246221"/>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SCS</a:t>
                </a:r>
              </a:p>
            </p:txBody>
          </p:sp>
          <p:sp>
            <p:nvSpPr>
              <p:cNvPr id="18" name="Rectangle 1123">
                <a:extLst>
                  <a:ext uri="{FF2B5EF4-FFF2-40B4-BE49-F238E27FC236}">
                    <a16:creationId xmlns:a16="http://schemas.microsoft.com/office/drawing/2014/main" id="{F713D3DF-9676-8769-AACF-647EF73281A5}"/>
                  </a:ext>
                </a:extLst>
              </p:cNvPr>
              <p:cNvSpPr>
                <a:spLocks noChangeArrowheads="1"/>
              </p:cNvSpPr>
              <p:nvPr/>
            </p:nvSpPr>
            <p:spPr bwMode="auto">
              <a:xfrm>
                <a:off x="215308" y="4182160"/>
                <a:ext cx="768978" cy="184665"/>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Plasmatron</a:t>
                </a:r>
              </a:p>
            </p:txBody>
          </p:sp>
          <p:sp>
            <p:nvSpPr>
              <p:cNvPr id="19" name="Rectangle 1123">
                <a:extLst>
                  <a:ext uri="{FF2B5EF4-FFF2-40B4-BE49-F238E27FC236}">
                    <a16:creationId xmlns:a16="http://schemas.microsoft.com/office/drawing/2014/main" id="{3F675511-3609-6640-E183-D59580039C2E}"/>
                  </a:ext>
                </a:extLst>
              </p:cNvPr>
              <p:cNvSpPr>
                <a:spLocks noChangeArrowheads="1"/>
              </p:cNvSpPr>
              <p:nvPr/>
            </p:nvSpPr>
            <p:spPr bwMode="auto">
              <a:xfrm>
                <a:off x="240267" y="3508500"/>
                <a:ext cx="856137" cy="553997"/>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Acceleration</a:t>
                </a:r>
              </a:p>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4-grids </a:t>
                </a:r>
              </a:p>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(5-7) keV</a:t>
                </a:r>
              </a:p>
            </p:txBody>
          </p:sp>
          <p:sp>
            <p:nvSpPr>
              <p:cNvPr id="20" name="Rectangle 1123">
                <a:extLst>
                  <a:ext uri="{FF2B5EF4-FFF2-40B4-BE49-F238E27FC236}">
                    <a16:creationId xmlns:a16="http://schemas.microsoft.com/office/drawing/2014/main" id="{32F67250-4129-88AC-04C7-64E95F37024B}"/>
                  </a:ext>
                </a:extLst>
              </p:cNvPr>
              <p:cNvSpPr>
                <a:spLocks noChangeArrowheads="1"/>
              </p:cNvSpPr>
              <p:nvPr/>
            </p:nvSpPr>
            <p:spPr bwMode="auto">
              <a:xfrm>
                <a:off x="293667" y="3019507"/>
                <a:ext cx="925797"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Neutralization H-cell</a:t>
                </a:r>
              </a:p>
            </p:txBody>
          </p:sp>
          <p:sp>
            <p:nvSpPr>
              <p:cNvPr id="21" name="Rectangle 1123">
                <a:extLst>
                  <a:ext uri="{FF2B5EF4-FFF2-40B4-BE49-F238E27FC236}">
                    <a16:creationId xmlns:a16="http://schemas.microsoft.com/office/drawing/2014/main" id="{D23E4EA7-7672-3091-3B22-06CFE2DB1EE3}"/>
                  </a:ext>
                </a:extLst>
              </p:cNvPr>
              <p:cNvSpPr>
                <a:spLocks noChangeArrowheads="1"/>
              </p:cNvSpPr>
              <p:nvPr/>
            </p:nvSpPr>
            <p:spPr bwMode="auto">
              <a:xfrm>
                <a:off x="1295399" y="3557816"/>
                <a:ext cx="713886"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Ionization He-cell</a:t>
                </a:r>
              </a:p>
            </p:txBody>
          </p:sp>
          <p:sp>
            <p:nvSpPr>
              <p:cNvPr id="22" name="Rectangle 1123">
                <a:extLst>
                  <a:ext uri="{FF2B5EF4-FFF2-40B4-BE49-F238E27FC236}">
                    <a16:creationId xmlns:a16="http://schemas.microsoft.com/office/drawing/2014/main" id="{8407C725-D0CA-7D25-5FBF-B612E4315763}"/>
                  </a:ext>
                </a:extLst>
              </p:cNvPr>
              <p:cNvSpPr>
                <a:spLocks noChangeArrowheads="1"/>
              </p:cNvSpPr>
              <p:nvPr/>
            </p:nvSpPr>
            <p:spPr bwMode="auto">
              <a:xfrm>
                <a:off x="1323451" y="3115519"/>
                <a:ext cx="1144301"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Deceleration 3-grids ~3-4keV</a:t>
                </a:r>
              </a:p>
            </p:txBody>
          </p:sp>
          <p:sp>
            <p:nvSpPr>
              <p:cNvPr id="23" name="Rectangle 1123">
                <a:extLst>
                  <a:ext uri="{FF2B5EF4-FFF2-40B4-BE49-F238E27FC236}">
                    <a16:creationId xmlns:a16="http://schemas.microsoft.com/office/drawing/2014/main" id="{D433F569-E756-104F-5DC3-9BCE07AFC067}"/>
                  </a:ext>
                </a:extLst>
              </p:cNvPr>
              <p:cNvSpPr>
                <a:spLocks noChangeArrowheads="1"/>
              </p:cNvSpPr>
              <p:nvPr/>
            </p:nvSpPr>
            <p:spPr bwMode="auto">
              <a:xfrm>
                <a:off x="1473271" y="2673969"/>
                <a:ext cx="926987" cy="369332"/>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Neutralization Ru-cell</a:t>
                </a:r>
              </a:p>
            </p:txBody>
          </p:sp>
          <p:sp>
            <p:nvSpPr>
              <p:cNvPr id="24" name="Rectangle 1123">
                <a:extLst>
                  <a:ext uri="{FF2B5EF4-FFF2-40B4-BE49-F238E27FC236}">
                    <a16:creationId xmlns:a16="http://schemas.microsoft.com/office/drawing/2014/main" id="{6D2350F7-DFFC-29FF-D6F2-1F3AEAC99C6F}"/>
                  </a:ext>
                </a:extLst>
              </p:cNvPr>
              <p:cNvSpPr>
                <a:spLocks noChangeArrowheads="1"/>
              </p:cNvSpPr>
              <p:nvPr/>
            </p:nvSpPr>
            <p:spPr bwMode="auto">
              <a:xfrm>
                <a:off x="2274411" y="1116469"/>
                <a:ext cx="713886"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Ionization Na-cell</a:t>
                </a:r>
              </a:p>
            </p:txBody>
          </p:sp>
          <p:sp>
            <p:nvSpPr>
              <p:cNvPr id="25" name="Rectangle 1123">
                <a:extLst>
                  <a:ext uri="{FF2B5EF4-FFF2-40B4-BE49-F238E27FC236}">
                    <a16:creationId xmlns:a16="http://schemas.microsoft.com/office/drawing/2014/main" id="{133381FD-E7B9-3533-23DF-5C778A9287D2}"/>
                  </a:ext>
                </a:extLst>
              </p:cNvPr>
              <p:cNvSpPr>
                <a:spLocks noChangeArrowheads="1"/>
              </p:cNvSpPr>
              <p:nvPr/>
            </p:nvSpPr>
            <p:spPr bwMode="auto">
              <a:xfrm>
                <a:off x="2162650" y="1558019"/>
                <a:ext cx="629156" cy="184665"/>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Solenoid</a:t>
                </a:r>
              </a:p>
            </p:txBody>
          </p:sp>
          <p:sp>
            <p:nvSpPr>
              <p:cNvPr id="26" name="Rectangle 1123">
                <a:extLst>
                  <a:ext uri="{FF2B5EF4-FFF2-40B4-BE49-F238E27FC236}">
                    <a16:creationId xmlns:a16="http://schemas.microsoft.com/office/drawing/2014/main" id="{195C7ABD-893D-10E2-688F-84F80696C4FD}"/>
                  </a:ext>
                </a:extLst>
              </p:cNvPr>
              <p:cNvSpPr>
                <a:spLocks noChangeArrowheads="1"/>
              </p:cNvSpPr>
              <p:nvPr/>
            </p:nvSpPr>
            <p:spPr bwMode="auto">
              <a:xfrm>
                <a:off x="2671531" y="676730"/>
                <a:ext cx="713886"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Extractor 35kV</a:t>
                </a:r>
              </a:p>
            </p:txBody>
          </p:sp>
          <p:sp>
            <p:nvSpPr>
              <p:cNvPr id="27" name="Rectangle 1123">
                <a:extLst>
                  <a:ext uri="{FF2B5EF4-FFF2-40B4-BE49-F238E27FC236}">
                    <a16:creationId xmlns:a16="http://schemas.microsoft.com/office/drawing/2014/main" id="{B2C57F10-C91B-D89D-84BB-7F2CDF3CEBF2}"/>
                  </a:ext>
                </a:extLst>
              </p:cNvPr>
              <p:cNvSpPr>
                <a:spLocks noChangeArrowheads="1"/>
              </p:cNvSpPr>
              <p:nvPr/>
            </p:nvSpPr>
            <p:spPr bwMode="auto">
              <a:xfrm rot="20256316">
                <a:off x="4199238" y="3753783"/>
                <a:ext cx="542424" cy="246221"/>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LEBT</a:t>
                </a:r>
              </a:p>
            </p:txBody>
          </p:sp>
          <p:sp>
            <p:nvSpPr>
              <p:cNvPr id="28" name="TextBox 23">
                <a:extLst>
                  <a:ext uri="{FF2B5EF4-FFF2-40B4-BE49-F238E27FC236}">
                    <a16:creationId xmlns:a16="http://schemas.microsoft.com/office/drawing/2014/main" id="{9A1DB3E9-A7BC-A1BA-15D5-2B721DCFEFBE}"/>
                  </a:ext>
                </a:extLst>
              </p:cNvPr>
              <p:cNvSpPr txBox="1">
                <a:spLocks noChangeArrowheads="1"/>
              </p:cNvSpPr>
              <p:nvPr/>
            </p:nvSpPr>
            <p:spPr bwMode="auto">
              <a:xfrm flipH="1">
                <a:off x="4167696" y="1906301"/>
                <a:ext cx="927147" cy="492443"/>
              </a:xfrm>
              <a:prstGeom prst="rect">
                <a:avLst/>
              </a:prstGeom>
              <a:solidFill>
                <a:schemeClr val="bg1"/>
              </a:solidFill>
              <a:ln w="9525">
                <a:solidFill>
                  <a:schemeClr val="tx1"/>
                </a:solidFill>
                <a:miter lim="800000"/>
                <a:headEnd/>
                <a:tailEnd/>
              </a:ln>
            </p:spPr>
            <p:txBody>
              <a:bodyPr wrap="square">
                <a:spAutoFit/>
              </a:bodyPr>
              <a:lstStyle>
                <a:lvl1pPr>
                  <a:spcBef>
                    <a:spcPct val="20000"/>
                  </a:spcBef>
                  <a:buClr>
                    <a:srgbClr val="0000FF"/>
                  </a:buClr>
                  <a:buSzPct val="100000"/>
                  <a:buFont typeface="Wingdings" panose="05000000000000000000" pitchFamily="2" charset="2"/>
                  <a:buChar char="q"/>
                  <a:defRPr sz="22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1pPr>
                <a:lvl2pPr marL="742950" indent="-285750">
                  <a:spcBef>
                    <a:spcPct val="20000"/>
                  </a:spcBef>
                  <a:buClr>
                    <a:srgbClr val="0000FF"/>
                  </a:buClr>
                  <a:buSzPct val="100000"/>
                  <a:buFont typeface="Wingdings" panose="05000000000000000000" pitchFamily="2" charset="2"/>
                  <a:buChar char="Ø"/>
                  <a:defRPr sz="20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2pPr>
                <a:lvl3pPr marL="1143000" indent="-228600">
                  <a:lnSpc>
                    <a:spcPct val="80000"/>
                  </a:lnSpc>
                  <a:spcBef>
                    <a:spcPct val="20000"/>
                  </a:spcBef>
                  <a:buClr>
                    <a:srgbClr val="0000FF"/>
                  </a:buClr>
                  <a:buSzPct val="110000"/>
                  <a:buFont typeface="Courier New" panose="02070309020205020404" pitchFamily="49" charset="0"/>
                  <a:buChar char="o"/>
                  <a:defRPr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3pPr>
                <a:lvl4pPr marL="1600200" indent="-228600">
                  <a:lnSpc>
                    <a:spcPct val="80000"/>
                  </a:lnSpc>
                  <a:spcBef>
                    <a:spcPct val="20000"/>
                  </a:spcBef>
                  <a:buClr>
                    <a:srgbClr val="0000FF"/>
                  </a:buClr>
                  <a:buSzPct val="100000"/>
                  <a:buFont typeface="Wingdings" panose="05000000000000000000" pitchFamily="2" charset="2"/>
                  <a:buChar char="ü"/>
                  <a:defRPr sz="16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4pPr>
                <a:lvl5pPr marL="2057400" indent="-228600">
                  <a:lnSpc>
                    <a:spcPct val="80000"/>
                  </a:lnSpc>
                  <a:spcBef>
                    <a:spcPct val="20000"/>
                  </a:spcBef>
                  <a:buClr>
                    <a:srgbClr val="0000FF"/>
                  </a:buClr>
                  <a:buSzPct val="100000"/>
                  <a:buChar char="-"/>
                  <a:defRPr sz="14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5pPr>
                <a:lvl6pPr marL="2514600" indent="-228600" eaLnBrk="0" fontAlgn="base" hangingPunct="0">
                  <a:lnSpc>
                    <a:spcPct val="80000"/>
                  </a:lnSpc>
                  <a:spcBef>
                    <a:spcPct val="20000"/>
                  </a:spcBef>
                  <a:spcAft>
                    <a:spcPct val="0"/>
                  </a:spcAft>
                  <a:buClr>
                    <a:srgbClr val="0000FF"/>
                  </a:buClr>
                  <a:buSzPct val="100000"/>
                  <a:buChar char="-"/>
                  <a:defRPr sz="14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6pPr>
                <a:lvl7pPr marL="2971800" indent="-228600" eaLnBrk="0" fontAlgn="base" hangingPunct="0">
                  <a:lnSpc>
                    <a:spcPct val="80000"/>
                  </a:lnSpc>
                  <a:spcBef>
                    <a:spcPct val="20000"/>
                  </a:spcBef>
                  <a:spcAft>
                    <a:spcPct val="0"/>
                  </a:spcAft>
                  <a:buClr>
                    <a:srgbClr val="0000FF"/>
                  </a:buClr>
                  <a:buSzPct val="100000"/>
                  <a:buChar char="-"/>
                  <a:defRPr sz="14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7pPr>
                <a:lvl8pPr marL="3429000" indent="-228600" eaLnBrk="0" fontAlgn="base" hangingPunct="0">
                  <a:lnSpc>
                    <a:spcPct val="80000"/>
                  </a:lnSpc>
                  <a:spcBef>
                    <a:spcPct val="20000"/>
                  </a:spcBef>
                  <a:spcAft>
                    <a:spcPct val="0"/>
                  </a:spcAft>
                  <a:buClr>
                    <a:srgbClr val="0000FF"/>
                  </a:buClr>
                  <a:buSzPct val="100000"/>
                  <a:buChar char="-"/>
                  <a:defRPr sz="14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8pPr>
                <a:lvl9pPr marL="3886200" indent="-228600" eaLnBrk="0" fontAlgn="base" hangingPunct="0">
                  <a:lnSpc>
                    <a:spcPct val="80000"/>
                  </a:lnSpc>
                  <a:spcBef>
                    <a:spcPct val="20000"/>
                  </a:spcBef>
                  <a:spcAft>
                    <a:spcPct val="0"/>
                  </a:spcAft>
                  <a:buClr>
                    <a:srgbClr val="0000FF"/>
                  </a:buClr>
                  <a:buSzPct val="100000"/>
                  <a:buChar char="-"/>
                  <a:defRPr sz="1400" b="1">
                    <a:solidFill>
                      <a:schemeClr val="tx1"/>
                    </a:solidFill>
                    <a:latin typeface="Comic Sans MS Bold" panose="030F0902030302020204" pitchFamily="66" charset="0"/>
                    <a:ea typeface="MS PGothic" panose="020B0600070205080204" pitchFamily="34" charset="-128"/>
                    <a:cs typeface="Comic Sans MS Bold" panose="030F0902030302020204" pitchFamily="66" charset="0"/>
                  </a:defRPr>
                </a:lvl9pPr>
              </a:lstStyle>
              <a:p>
                <a:pPr algn="ctr">
                  <a:spcBef>
                    <a:spcPct val="0"/>
                  </a:spcBef>
                  <a:buClrTx/>
                  <a:buSzTx/>
                  <a:buNone/>
                </a:pPr>
                <a:r>
                  <a:rPr lang="en-US" altLang="en-US" sz="900" b="0" dirty="0">
                    <a:solidFill>
                      <a:srgbClr val="322F31"/>
                    </a:solidFill>
                    <a:latin typeface="Times New Roman" panose="02020603050405020304" pitchFamily="18" charset="0"/>
                    <a:cs typeface="Times New Roman" panose="02020603050405020304" pitchFamily="18" charset="0"/>
                  </a:rPr>
                  <a:t>Magnet</a:t>
                </a:r>
              </a:p>
              <a:p>
                <a:pPr algn="ctr">
                  <a:spcBef>
                    <a:spcPct val="0"/>
                  </a:spcBef>
                  <a:buClrTx/>
                  <a:buSzTx/>
                  <a:buNone/>
                </a:pPr>
                <a:r>
                  <a:rPr lang="en-US" altLang="en-US" sz="900" b="0" dirty="0">
                    <a:solidFill>
                      <a:srgbClr val="322F31"/>
                    </a:solidFill>
                    <a:latin typeface="Times New Roman" panose="02020603050405020304" pitchFamily="18" charset="0"/>
                    <a:cs typeface="Times New Roman" panose="02020603050405020304" pitchFamily="18" charset="0"/>
                  </a:rPr>
                  <a:t>23.7</a:t>
                </a:r>
                <a:r>
                  <a:rPr lang="en-US" altLang="en-US" sz="900" b="0" baseline="30000" dirty="0">
                    <a:solidFill>
                      <a:srgbClr val="322F31"/>
                    </a:solidFill>
                    <a:latin typeface="Times New Roman" panose="02020603050405020304" pitchFamily="18" charset="0"/>
                    <a:cs typeface="Times New Roman" panose="02020603050405020304" pitchFamily="18" charset="0"/>
                  </a:rPr>
                  <a:t>0</a:t>
                </a:r>
                <a:r>
                  <a:rPr lang="en-US" altLang="en-US" sz="900" b="0" dirty="0">
                    <a:solidFill>
                      <a:srgbClr val="322F31"/>
                    </a:solidFill>
                    <a:latin typeface="Times New Roman" panose="02020603050405020304" pitchFamily="18" charset="0"/>
                    <a:cs typeface="Times New Roman" panose="02020603050405020304" pitchFamily="18" charset="0"/>
                  </a:rPr>
                  <a:t> </a:t>
                </a:r>
              </a:p>
            </p:txBody>
          </p:sp>
          <p:sp>
            <p:nvSpPr>
              <p:cNvPr id="29" name="Rectangle 1123">
                <a:extLst>
                  <a:ext uri="{FF2B5EF4-FFF2-40B4-BE49-F238E27FC236}">
                    <a16:creationId xmlns:a16="http://schemas.microsoft.com/office/drawing/2014/main" id="{FB66AC98-1350-E1B4-E1DE-87D667F5ED7E}"/>
                  </a:ext>
                </a:extLst>
              </p:cNvPr>
              <p:cNvSpPr>
                <a:spLocks noChangeArrowheads="1"/>
              </p:cNvSpPr>
              <p:nvPr/>
            </p:nvSpPr>
            <p:spPr bwMode="auto">
              <a:xfrm>
                <a:off x="5160983" y="1923121"/>
                <a:ext cx="569888" cy="369332"/>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Spin rotator</a:t>
                </a:r>
              </a:p>
            </p:txBody>
          </p:sp>
          <p:sp>
            <p:nvSpPr>
              <p:cNvPr id="30" name="TextBox 29">
                <a:extLst>
                  <a:ext uri="{FF2B5EF4-FFF2-40B4-BE49-F238E27FC236}">
                    <a16:creationId xmlns:a16="http://schemas.microsoft.com/office/drawing/2014/main" id="{4B32D947-8C5A-2439-4095-87B8FC8E7E04}"/>
                  </a:ext>
                </a:extLst>
              </p:cNvPr>
              <p:cNvSpPr txBox="1"/>
              <p:nvPr/>
            </p:nvSpPr>
            <p:spPr>
              <a:xfrm>
                <a:off x="6226290" y="1470575"/>
                <a:ext cx="1366618" cy="492443"/>
              </a:xfrm>
              <a:prstGeom prst="rect">
                <a:avLst/>
              </a:prstGeom>
              <a:noFill/>
              <a:ln>
                <a:solidFill>
                  <a:schemeClr val="tx1"/>
                </a:solidFill>
              </a:ln>
            </p:spPr>
            <p:txBody>
              <a:bodyPr wrap="square" rtlCol="0">
                <a:spAutoFit/>
              </a:bodyPr>
              <a:lstStyle/>
              <a:p>
                <a:pPr algn="ctr"/>
                <a:r>
                  <a:rPr lang="en-US" sz="900" dirty="0">
                    <a:latin typeface="Times New Roman" panose="02020603050405020304" pitchFamily="18" charset="0"/>
                    <a:cs typeface="Times New Roman" panose="02020603050405020304" pitchFamily="18" charset="0"/>
                  </a:rPr>
                  <a:t>Switching Magnet  (50 </a:t>
                </a:r>
                <a:r>
                  <a:rPr lang="en-US" sz="900" dirty="0" err="1">
                    <a:latin typeface="Times New Roman" panose="02020603050405020304" pitchFamily="18" charset="0"/>
                    <a:cs typeface="Times New Roman" panose="02020603050405020304" pitchFamily="18" charset="0"/>
                  </a:rPr>
                  <a:t>ms</a:t>
                </a:r>
                <a:r>
                  <a:rPr lang="en-US" sz="900" dirty="0">
                    <a:latin typeface="Times New Roman" panose="02020603050405020304" pitchFamily="18" charset="0"/>
                    <a:cs typeface="Times New Roman" panose="02020603050405020304" pitchFamily="18" charset="0"/>
                  </a:rPr>
                  <a:t>)</a:t>
                </a:r>
              </a:p>
            </p:txBody>
          </p:sp>
          <p:sp>
            <p:nvSpPr>
              <p:cNvPr id="31" name="Rectangle 1123">
                <a:extLst>
                  <a:ext uri="{FF2B5EF4-FFF2-40B4-BE49-F238E27FC236}">
                    <a16:creationId xmlns:a16="http://schemas.microsoft.com/office/drawing/2014/main" id="{89D46DB0-B9CD-F0B1-9D44-64174334EE52}"/>
                  </a:ext>
                </a:extLst>
              </p:cNvPr>
              <p:cNvSpPr>
                <a:spLocks noChangeArrowheads="1"/>
              </p:cNvSpPr>
              <p:nvPr/>
            </p:nvSpPr>
            <p:spPr bwMode="auto">
              <a:xfrm>
                <a:off x="8384109" y="3582208"/>
                <a:ext cx="747761" cy="246221"/>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MEBT</a:t>
                </a:r>
              </a:p>
            </p:txBody>
          </p:sp>
          <p:cxnSp>
            <p:nvCxnSpPr>
              <p:cNvPr id="32" name="Straight Arrow Connector 31">
                <a:extLst>
                  <a:ext uri="{FF2B5EF4-FFF2-40B4-BE49-F238E27FC236}">
                    <a16:creationId xmlns:a16="http://schemas.microsoft.com/office/drawing/2014/main" id="{C27D418E-9EDB-4505-EAE2-C21A67DE6408}"/>
                  </a:ext>
                </a:extLst>
              </p:cNvPr>
              <p:cNvCxnSpPr>
                <a:cxnSpLocks/>
                <a:stCxn id="18" idx="2"/>
              </p:cNvCxnSpPr>
              <p:nvPr/>
            </p:nvCxnSpPr>
            <p:spPr>
              <a:xfrm>
                <a:off x="599797" y="4366826"/>
                <a:ext cx="443160" cy="491180"/>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2D94902E-8958-BC10-8724-7FF6C398A305}"/>
                  </a:ext>
                </a:extLst>
              </p:cNvPr>
              <p:cNvCxnSpPr>
                <a:cxnSpLocks/>
              </p:cNvCxnSpPr>
              <p:nvPr/>
            </p:nvCxnSpPr>
            <p:spPr>
              <a:xfrm>
                <a:off x="984285" y="4066953"/>
                <a:ext cx="257884" cy="708249"/>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995D9A41-2FFE-CBD7-8B60-99031301C504}"/>
                  </a:ext>
                </a:extLst>
              </p:cNvPr>
              <p:cNvCxnSpPr>
                <a:cxnSpLocks/>
              </p:cNvCxnSpPr>
              <p:nvPr/>
            </p:nvCxnSpPr>
            <p:spPr>
              <a:xfrm>
                <a:off x="1102899" y="3355993"/>
                <a:ext cx="269404" cy="1208117"/>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DE979873-D956-8E7F-D976-F0844179AEE6}"/>
                  </a:ext>
                </a:extLst>
              </p:cNvPr>
              <p:cNvCxnSpPr>
                <a:cxnSpLocks/>
                <a:stCxn id="21" idx="2"/>
              </p:cNvCxnSpPr>
              <p:nvPr/>
            </p:nvCxnSpPr>
            <p:spPr>
              <a:xfrm>
                <a:off x="1652343" y="3927148"/>
                <a:ext cx="483662" cy="451764"/>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7105353-5E5E-E817-07F1-71005E0BB851}"/>
                  </a:ext>
                </a:extLst>
              </p:cNvPr>
              <p:cNvCxnSpPr>
                <a:cxnSpLocks/>
              </p:cNvCxnSpPr>
              <p:nvPr/>
            </p:nvCxnSpPr>
            <p:spPr>
              <a:xfrm>
                <a:off x="2028630" y="3484851"/>
                <a:ext cx="230571" cy="799534"/>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F218811A-7BA1-5C80-151A-166DFBB9D922}"/>
                  </a:ext>
                </a:extLst>
              </p:cNvPr>
              <p:cNvCxnSpPr>
                <a:cxnSpLocks/>
              </p:cNvCxnSpPr>
              <p:nvPr/>
            </p:nvCxnSpPr>
            <p:spPr>
              <a:xfrm>
                <a:off x="2255677" y="3043301"/>
                <a:ext cx="144581" cy="1143313"/>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1123">
                <a:extLst>
                  <a:ext uri="{FF2B5EF4-FFF2-40B4-BE49-F238E27FC236}">
                    <a16:creationId xmlns:a16="http://schemas.microsoft.com/office/drawing/2014/main" id="{27E314A0-60B7-BC03-EE94-BECA598979DA}"/>
                  </a:ext>
                </a:extLst>
              </p:cNvPr>
              <p:cNvSpPr>
                <a:spLocks noChangeArrowheads="1"/>
              </p:cNvSpPr>
              <p:nvPr/>
            </p:nvSpPr>
            <p:spPr bwMode="auto">
              <a:xfrm>
                <a:off x="1945684" y="1795047"/>
                <a:ext cx="713886" cy="369332"/>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Sona transition</a:t>
                </a:r>
              </a:p>
            </p:txBody>
          </p:sp>
          <p:sp>
            <p:nvSpPr>
              <p:cNvPr id="39" name="Rectangle 1123">
                <a:extLst>
                  <a:ext uri="{FF2B5EF4-FFF2-40B4-BE49-F238E27FC236}">
                    <a16:creationId xmlns:a16="http://schemas.microsoft.com/office/drawing/2014/main" id="{E8A6A277-3F63-BA5C-E43F-20A58EE7E713}"/>
                  </a:ext>
                </a:extLst>
              </p:cNvPr>
              <p:cNvSpPr>
                <a:spLocks noChangeArrowheads="1"/>
              </p:cNvSpPr>
              <p:nvPr/>
            </p:nvSpPr>
            <p:spPr bwMode="auto">
              <a:xfrm>
                <a:off x="1724190" y="2229070"/>
                <a:ext cx="776950" cy="369332"/>
              </a:xfrm>
              <a:prstGeom prst="rect">
                <a:avLst/>
              </a:prstGeom>
              <a:solidFill>
                <a:schemeClr val="accent3">
                  <a:lumMod val="60000"/>
                  <a:lumOff val="40000"/>
                </a:schemeClr>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900" dirty="0">
                    <a:latin typeface="Times New Roman" panose="02020603050405020304" pitchFamily="18" charset="0"/>
                    <a:ea typeface="ＭＳ Ｐゴシック" panose="020B0600070205080204" pitchFamily="34" charset="-128"/>
                    <a:cs typeface="Times New Roman" panose="02020603050405020304" pitchFamily="18" charset="0"/>
                  </a:rPr>
                  <a:t>Correction coil system</a:t>
                </a:r>
              </a:p>
            </p:txBody>
          </p:sp>
        </p:grpSp>
        <p:cxnSp>
          <p:nvCxnSpPr>
            <p:cNvPr id="6" name="Straight Arrow Connector 5">
              <a:extLst>
                <a:ext uri="{FF2B5EF4-FFF2-40B4-BE49-F238E27FC236}">
                  <a16:creationId xmlns:a16="http://schemas.microsoft.com/office/drawing/2014/main" id="{443C2F3F-75D7-C152-3CB0-720E86764630}"/>
                </a:ext>
              </a:extLst>
            </p:cNvPr>
            <p:cNvCxnSpPr>
              <a:cxnSpLocks/>
            </p:cNvCxnSpPr>
            <p:nvPr/>
          </p:nvCxnSpPr>
          <p:spPr>
            <a:xfrm>
              <a:off x="2431568" y="2614995"/>
              <a:ext cx="174309" cy="1484959"/>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ECC5B4DF-7F30-CFCE-66CB-3A74F870F6F3}"/>
                </a:ext>
              </a:extLst>
            </p:cNvPr>
            <p:cNvCxnSpPr>
              <a:cxnSpLocks/>
            </p:cNvCxnSpPr>
            <p:nvPr/>
          </p:nvCxnSpPr>
          <p:spPr>
            <a:xfrm>
              <a:off x="2557391" y="2160320"/>
              <a:ext cx="170671" cy="1992711"/>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2B157839-A42E-32C9-9692-F8AF303C5406}"/>
                </a:ext>
              </a:extLst>
            </p:cNvPr>
            <p:cNvCxnSpPr>
              <a:cxnSpLocks/>
            </p:cNvCxnSpPr>
            <p:nvPr/>
          </p:nvCxnSpPr>
          <p:spPr>
            <a:xfrm>
              <a:off x="2697608" y="1706710"/>
              <a:ext cx="213208" cy="2393243"/>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96E9A54C-A20F-1B93-4A79-1E524105217C}"/>
                </a:ext>
              </a:extLst>
            </p:cNvPr>
            <p:cNvCxnSpPr>
              <a:cxnSpLocks/>
            </p:cNvCxnSpPr>
            <p:nvPr/>
          </p:nvCxnSpPr>
          <p:spPr>
            <a:xfrm>
              <a:off x="2850011" y="1502393"/>
              <a:ext cx="125223" cy="2564560"/>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82B6EE0-5601-4EFE-001F-CE0DE9557DD8}"/>
                </a:ext>
              </a:extLst>
            </p:cNvPr>
            <p:cNvCxnSpPr>
              <a:cxnSpLocks/>
            </p:cNvCxnSpPr>
            <p:nvPr/>
          </p:nvCxnSpPr>
          <p:spPr>
            <a:xfrm flipH="1">
              <a:off x="3063217" y="1046063"/>
              <a:ext cx="92819" cy="2941063"/>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9D0D002C-967D-9D65-0FF5-54059BD9BE1C}"/>
                </a:ext>
              </a:extLst>
            </p:cNvPr>
            <p:cNvCxnSpPr>
              <a:cxnSpLocks/>
              <a:stCxn id="28" idx="2"/>
            </p:cNvCxnSpPr>
            <p:nvPr/>
          </p:nvCxnSpPr>
          <p:spPr>
            <a:xfrm>
              <a:off x="4579481" y="2398747"/>
              <a:ext cx="529385" cy="679245"/>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E8D42797-B4D7-09B3-C495-B9B998F7D610}"/>
                </a:ext>
              </a:extLst>
            </p:cNvPr>
            <p:cNvCxnSpPr>
              <a:cxnSpLocks/>
            </p:cNvCxnSpPr>
            <p:nvPr/>
          </p:nvCxnSpPr>
          <p:spPr>
            <a:xfrm>
              <a:off x="5352805" y="2292456"/>
              <a:ext cx="236653" cy="785539"/>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673D71EF-1872-694C-F3BD-875AC7FA5EBD}"/>
                </a:ext>
              </a:extLst>
            </p:cNvPr>
            <p:cNvCxnSpPr>
              <a:cxnSpLocks/>
              <a:stCxn id="30" idx="2"/>
            </p:cNvCxnSpPr>
            <p:nvPr/>
          </p:nvCxnSpPr>
          <p:spPr>
            <a:xfrm flipH="1">
              <a:off x="6737932" y="1963022"/>
              <a:ext cx="93157" cy="1152500"/>
            </a:xfrm>
            <a:prstGeom prst="straightConnector1">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123">
              <a:extLst>
                <a:ext uri="{FF2B5EF4-FFF2-40B4-BE49-F238E27FC236}">
                  <a16:creationId xmlns:a16="http://schemas.microsoft.com/office/drawing/2014/main" id="{69027C7C-5E9F-1F49-54FE-48A67CF61C0A}"/>
                </a:ext>
              </a:extLst>
            </p:cNvPr>
            <p:cNvSpPr>
              <a:spLocks noChangeArrowheads="1"/>
            </p:cNvSpPr>
            <p:nvPr/>
          </p:nvSpPr>
          <p:spPr bwMode="auto">
            <a:xfrm>
              <a:off x="7627203" y="2538455"/>
              <a:ext cx="528168" cy="246221"/>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RFQ</a:t>
              </a:r>
            </a:p>
          </p:txBody>
        </p:sp>
        <p:sp>
          <p:nvSpPr>
            <p:cNvPr id="15" name="Rectangle 1123">
              <a:extLst>
                <a:ext uri="{FF2B5EF4-FFF2-40B4-BE49-F238E27FC236}">
                  <a16:creationId xmlns:a16="http://schemas.microsoft.com/office/drawing/2014/main" id="{E6D698E7-E4A4-87BB-6848-9DFBE78D242C}"/>
                </a:ext>
              </a:extLst>
            </p:cNvPr>
            <p:cNvSpPr>
              <a:spLocks noChangeArrowheads="1"/>
            </p:cNvSpPr>
            <p:nvPr/>
          </p:nvSpPr>
          <p:spPr bwMode="auto">
            <a:xfrm>
              <a:off x="8233627" y="2538455"/>
              <a:ext cx="905223" cy="246221"/>
            </a:xfrm>
            <a:prstGeom prst="rect">
              <a:avLst/>
            </a:prstGeom>
            <a:solidFill>
              <a:schemeClr val="bg1"/>
            </a:solidFill>
            <a:ln w="3175">
              <a:solidFill>
                <a:schemeClr val="tx1"/>
              </a:solidFill>
              <a:miter lim="800000"/>
              <a:headEnd/>
              <a:tailEnd/>
            </a:ln>
          </p:spPr>
          <p:txBody>
            <a:bodyPr wrap="square" lIns="0" tIns="0" rIns="0" bIns="0">
              <a:spAutoFit/>
            </a:bodyPr>
            <a:lstStyle>
              <a:lvl1pPr eaLnBrk="0" hangingPunct="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en-US" altLang="ja-JP" sz="1200" dirty="0">
                  <a:latin typeface="Times New Roman" panose="02020603050405020304" pitchFamily="18" charset="0"/>
                  <a:ea typeface="ＭＳ Ｐゴシック" panose="020B0600070205080204" pitchFamily="34" charset="-128"/>
                  <a:cs typeface="Times New Roman" panose="02020603050405020304" pitchFamily="18" charset="0"/>
                </a:rPr>
                <a:t>To LINAC</a:t>
              </a:r>
            </a:p>
          </p:txBody>
        </p:sp>
      </p:grpSp>
      <p:sp>
        <p:nvSpPr>
          <p:cNvPr id="55" name="TextBox 54">
            <a:extLst>
              <a:ext uri="{FF2B5EF4-FFF2-40B4-BE49-F238E27FC236}">
                <a16:creationId xmlns:a16="http://schemas.microsoft.com/office/drawing/2014/main" id="{520A9553-FA3C-A320-CBC6-6043A735284A}"/>
              </a:ext>
            </a:extLst>
          </p:cNvPr>
          <p:cNvSpPr txBox="1"/>
          <p:nvPr/>
        </p:nvSpPr>
        <p:spPr>
          <a:xfrm>
            <a:off x="4530018" y="1458097"/>
            <a:ext cx="4544368" cy="415498"/>
          </a:xfrm>
          <a:prstGeom prst="rect">
            <a:avLst/>
          </a:prstGeom>
          <a:noFill/>
        </p:spPr>
        <p:txBody>
          <a:bodyPr wrap="square">
            <a:spAutoFit/>
          </a:bodyPr>
          <a:lstStyle/>
          <a:p>
            <a:pPr>
              <a:spcBef>
                <a:spcPct val="0"/>
              </a:spcBef>
              <a:buClrTx/>
              <a:buSzTx/>
              <a:buNone/>
            </a:pPr>
            <a:r>
              <a:rPr lang="en-US" sz="1050" b="1" i="1" dirty="0"/>
              <a:t>                         SCS                 </a:t>
            </a:r>
            <a:r>
              <a:rPr lang="en-US" altLang="en-US" sz="1050" b="1" dirty="0">
                <a:solidFill>
                  <a:srgbClr val="322F31"/>
                </a:solidFill>
                <a:latin typeface="Times New Roman" panose="02020603050405020304" pitchFamily="18" charset="0"/>
                <a:cs typeface="Times New Roman" panose="02020603050405020304" pitchFamily="18" charset="0"/>
              </a:rPr>
              <a:t>Magnet 23.7</a:t>
            </a:r>
            <a:r>
              <a:rPr lang="en-US" altLang="en-US" sz="1050" b="1" baseline="30000" dirty="0">
                <a:solidFill>
                  <a:srgbClr val="322F31"/>
                </a:solidFill>
                <a:latin typeface="Times New Roman" panose="02020603050405020304" pitchFamily="18" charset="0"/>
                <a:cs typeface="Times New Roman" panose="02020603050405020304" pitchFamily="18" charset="0"/>
              </a:rPr>
              <a:t>0                    </a:t>
            </a:r>
            <a:r>
              <a:rPr lang="en-US" altLang="en-US" sz="1050" b="1" dirty="0">
                <a:solidFill>
                  <a:srgbClr val="322F31"/>
                </a:solidFill>
                <a:latin typeface="Times New Roman" panose="02020603050405020304" pitchFamily="18" charset="0"/>
                <a:cs typeface="Times New Roman" panose="02020603050405020304" pitchFamily="18" charset="0"/>
              </a:rPr>
              <a:t>    Spin rotator             </a:t>
            </a:r>
          </a:p>
          <a:p>
            <a:r>
              <a:rPr lang="en-US" sz="1050" b="1" i="1" dirty="0"/>
              <a:t>Spin transfer: longitudinal</a:t>
            </a:r>
            <a:r>
              <a:rPr lang="en-US" sz="1050" b="1" i="1" dirty="0">
                <a:sym typeface="Wingdings" panose="05000000000000000000" pitchFamily="2" charset="2"/>
              </a:rPr>
              <a:t></a:t>
            </a:r>
            <a:r>
              <a:rPr lang="en-US" sz="1050" b="1" i="1" dirty="0"/>
              <a:t> transverse(horizontal)</a:t>
            </a:r>
            <a:r>
              <a:rPr lang="en-US" sz="1050" b="1" i="1" dirty="0">
                <a:sym typeface="Wingdings" panose="05000000000000000000" pitchFamily="2" charset="2"/>
              </a:rPr>
              <a:t> vertical</a:t>
            </a:r>
            <a:endParaRPr lang="en-US" sz="1050" b="1" i="1" dirty="0"/>
          </a:p>
        </p:txBody>
      </p:sp>
      <p:sp>
        <p:nvSpPr>
          <p:cNvPr id="54" name="Slide Number Placeholder 53">
            <a:extLst>
              <a:ext uri="{FF2B5EF4-FFF2-40B4-BE49-F238E27FC236}">
                <a16:creationId xmlns:a16="http://schemas.microsoft.com/office/drawing/2014/main" id="{509A8252-398F-BAD5-AC8D-0434B5753404}"/>
              </a:ext>
            </a:extLst>
          </p:cNvPr>
          <p:cNvSpPr>
            <a:spLocks noGrp="1"/>
          </p:cNvSpPr>
          <p:nvPr>
            <p:ph type="sldNum" sz="quarter" idx="4"/>
          </p:nvPr>
        </p:nvSpPr>
        <p:spPr/>
        <p:txBody>
          <a:bodyPr/>
          <a:lstStyle/>
          <a:p>
            <a:fld id="{933A556B-7C63-244D-9B7C-B0EA8042B330}" type="slidenum">
              <a:rPr lang="en-US" smtClean="0"/>
              <a:pPr/>
              <a:t>27</a:t>
            </a:fld>
            <a:endParaRPr lang="en-US" sz="563" dirty="0"/>
          </a:p>
        </p:txBody>
      </p:sp>
      <p:sp>
        <p:nvSpPr>
          <p:cNvPr id="56" name="TextBox 55">
            <a:extLst>
              <a:ext uri="{FF2B5EF4-FFF2-40B4-BE49-F238E27FC236}">
                <a16:creationId xmlns:a16="http://schemas.microsoft.com/office/drawing/2014/main" id="{04F1DC4E-CE56-31E8-96C9-9EA369F3246B}"/>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57" name="TextBox 56">
            <a:extLst>
              <a:ext uri="{FF2B5EF4-FFF2-40B4-BE49-F238E27FC236}">
                <a16:creationId xmlns:a16="http://schemas.microsoft.com/office/drawing/2014/main" id="{464610B7-D16D-434A-7C93-D3173FF9D3B8}"/>
              </a:ext>
            </a:extLst>
          </p:cNvPr>
          <p:cNvSpPr txBox="1"/>
          <p:nvPr/>
        </p:nvSpPr>
        <p:spPr>
          <a:xfrm>
            <a:off x="3187448" y="834823"/>
            <a:ext cx="5830277" cy="230832"/>
          </a:xfrm>
          <a:prstGeom prst="rect">
            <a:avLst/>
          </a:prstGeom>
          <a:noFill/>
        </p:spPr>
        <p:txBody>
          <a:bodyPr wrap="square">
            <a:spAutoFit/>
          </a:bodyPr>
          <a:lstStyle/>
          <a:p>
            <a:r>
              <a:rPr lang="en-US" sz="900" dirty="0"/>
              <a:t> G. Atoian, A. Cannavo, T. Lehn, V. Lodestro, </a:t>
            </a:r>
            <a:r>
              <a:rPr lang="en-US" sz="900" dirty="0">
                <a:solidFill>
                  <a:srgbClr val="0070C0"/>
                </a:solidFill>
              </a:rPr>
              <a:t>A. Kponou</a:t>
            </a:r>
            <a:r>
              <a:rPr lang="en-US" sz="900" dirty="0"/>
              <a:t>, D. Raparia, J. Ritter, B. Snyder,  </a:t>
            </a:r>
            <a:r>
              <a:rPr lang="en-US" sz="900" dirty="0">
                <a:solidFill>
                  <a:srgbClr val="0070C0"/>
                </a:solidFill>
              </a:rPr>
              <a:t>A.  Zelenski </a:t>
            </a:r>
          </a:p>
        </p:txBody>
      </p:sp>
    </p:spTree>
    <p:extLst>
      <p:ext uri="{BB962C8B-B14F-4D97-AF65-F5344CB8AC3E}">
        <p14:creationId xmlns:p14="http://schemas.microsoft.com/office/powerpoint/2010/main" val="14281605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Text Box 1032">
            <a:extLst>
              <a:ext uri="{FF2B5EF4-FFF2-40B4-BE49-F238E27FC236}">
                <a16:creationId xmlns:a16="http://schemas.microsoft.com/office/drawing/2014/main" id="{5395D669-769D-CEDF-1DB3-5461B11A03A1}"/>
              </a:ext>
            </a:extLst>
          </p:cNvPr>
          <p:cNvSpPr txBox="1">
            <a:spLocks noChangeArrowheads="1"/>
          </p:cNvSpPr>
          <p:nvPr/>
        </p:nvSpPr>
        <p:spPr bwMode="auto">
          <a:xfrm>
            <a:off x="1314450" y="1828801"/>
            <a:ext cx="1029449" cy="461665"/>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dirty="0">
                <a:solidFill>
                  <a:srgbClr val="990000"/>
                </a:solidFill>
                <a:latin typeface="Tahoma" panose="020B0604030504040204" pitchFamily="34" charset="0"/>
                <a:cs typeface="Tahoma" panose="020B0604030504040204" pitchFamily="34" charset="0"/>
              </a:rPr>
              <a:t>OPPIS</a:t>
            </a:r>
          </a:p>
        </p:txBody>
      </p:sp>
      <p:sp>
        <p:nvSpPr>
          <p:cNvPr id="133124" name="Text Box 1033">
            <a:extLst>
              <a:ext uri="{FF2B5EF4-FFF2-40B4-BE49-F238E27FC236}">
                <a16:creationId xmlns:a16="http://schemas.microsoft.com/office/drawing/2014/main" id="{9EC6ECDB-DB9C-A021-F1A5-BD9FC099F07E}"/>
              </a:ext>
            </a:extLst>
          </p:cNvPr>
          <p:cNvSpPr txBox="1">
            <a:spLocks noChangeArrowheads="1"/>
          </p:cNvSpPr>
          <p:nvPr/>
        </p:nvSpPr>
        <p:spPr bwMode="auto">
          <a:xfrm>
            <a:off x="2057400" y="2514601"/>
            <a:ext cx="1027845"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dirty="0">
                <a:solidFill>
                  <a:srgbClr val="990000"/>
                </a:solidFill>
                <a:latin typeface="Tahoma" panose="020B0604030504040204" pitchFamily="34" charset="0"/>
                <a:cs typeface="Tahoma" panose="020B0604030504040204" pitchFamily="34" charset="0"/>
              </a:rPr>
              <a:t>LINAC</a:t>
            </a:r>
          </a:p>
        </p:txBody>
      </p:sp>
      <p:sp>
        <p:nvSpPr>
          <p:cNvPr id="133125" name="Text Box 1034">
            <a:extLst>
              <a:ext uri="{FF2B5EF4-FFF2-40B4-BE49-F238E27FC236}">
                <a16:creationId xmlns:a16="http://schemas.microsoft.com/office/drawing/2014/main" id="{3F7B1496-20FB-06C7-1177-2F7428EE256C}"/>
              </a:ext>
            </a:extLst>
          </p:cNvPr>
          <p:cNvSpPr txBox="1">
            <a:spLocks noChangeArrowheads="1"/>
          </p:cNvSpPr>
          <p:nvPr/>
        </p:nvSpPr>
        <p:spPr bwMode="auto">
          <a:xfrm>
            <a:off x="3028951" y="3200401"/>
            <a:ext cx="1213666"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dirty="0">
                <a:solidFill>
                  <a:srgbClr val="990000"/>
                </a:solidFill>
                <a:latin typeface="Tahoma" panose="020B0604030504040204" pitchFamily="34" charset="0"/>
                <a:cs typeface="Tahoma" panose="020B0604030504040204" pitchFamily="34" charset="0"/>
              </a:rPr>
              <a:t>Booster</a:t>
            </a:r>
          </a:p>
        </p:txBody>
      </p:sp>
      <p:sp>
        <p:nvSpPr>
          <p:cNvPr id="133126" name="Text Box 1035">
            <a:extLst>
              <a:ext uri="{FF2B5EF4-FFF2-40B4-BE49-F238E27FC236}">
                <a16:creationId xmlns:a16="http://schemas.microsoft.com/office/drawing/2014/main" id="{8370E9AF-ACB5-6E5F-86B7-ACD081F6B89F}"/>
              </a:ext>
            </a:extLst>
          </p:cNvPr>
          <p:cNvSpPr txBox="1">
            <a:spLocks noChangeArrowheads="1"/>
          </p:cNvSpPr>
          <p:nvPr/>
        </p:nvSpPr>
        <p:spPr bwMode="auto">
          <a:xfrm>
            <a:off x="4343401" y="3943351"/>
            <a:ext cx="745717" cy="4616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sz="2400" dirty="0">
                <a:solidFill>
                  <a:srgbClr val="990000"/>
                </a:solidFill>
                <a:latin typeface="Tahoma" panose="020B0604030504040204" pitchFamily="34" charset="0"/>
                <a:cs typeface="Tahoma" panose="020B0604030504040204" pitchFamily="34" charset="0"/>
              </a:rPr>
              <a:t>AGS</a:t>
            </a:r>
          </a:p>
        </p:txBody>
      </p:sp>
      <p:pic>
        <p:nvPicPr>
          <p:cNvPr id="133127" name="Picture 1037">
            <a:extLst>
              <a:ext uri="{FF2B5EF4-FFF2-40B4-BE49-F238E27FC236}">
                <a16:creationId xmlns:a16="http://schemas.microsoft.com/office/drawing/2014/main" id="{69BCB057-1751-6EE1-E5CD-FF80DFEAA1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3550" y="4176712"/>
            <a:ext cx="2457450" cy="182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8" name="Text Box 1038">
            <a:extLst>
              <a:ext uri="{FF2B5EF4-FFF2-40B4-BE49-F238E27FC236}">
                <a16:creationId xmlns:a16="http://schemas.microsoft.com/office/drawing/2014/main" id="{A544448B-67B0-B094-4219-9AB179A0C0E7}"/>
              </a:ext>
            </a:extLst>
          </p:cNvPr>
          <p:cNvSpPr txBox="1">
            <a:spLocks noChangeArrowheads="1"/>
          </p:cNvSpPr>
          <p:nvPr/>
        </p:nvSpPr>
        <p:spPr bwMode="auto">
          <a:xfrm>
            <a:off x="6400801" y="4629151"/>
            <a:ext cx="7360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solidFill>
                  <a:srgbClr val="990000"/>
                </a:solidFill>
                <a:latin typeface="Times New Roman" panose="02020603050405020304" pitchFamily="18" charset="0"/>
                <a:cs typeface="Tahoma" panose="020B0604030504040204" pitchFamily="34" charset="0"/>
              </a:rPr>
              <a:t>RHIC</a:t>
            </a:r>
          </a:p>
        </p:txBody>
      </p:sp>
      <p:sp>
        <p:nvSpPr>
          <p:cNvPr id="133129" name="Text Box 1039">
            <a:extLst>
              <a:ext uri="{FF2B5EF4-FFF2-40B4-BE49-F238E27FC236}">
                <a16:creationId xmlns:a16="http://schemas.microsoft.com/office/drawing/2014/main" id="{028B2D8E-8D04-1A0B-5817-EAF881EC04A7}"/>
              </a:ext>
            </a:extLst>
          </p:cNvPr>
          <p:cNvSpPr txBox="1">
            <a:spLocks noChangeArrowheads="1"/>
          </p:cNvSpPr>
          <p:nvPr/>
        </p:nvSpPr>
        <p:spPr bwMode="auto">
          <a:xfrm>
            <a:off x="5372100" y="4057650"/>
            <a:ext cx="2628900"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solidFill>
                  <a:srgbClr val="A50021"/>
                </a:solidFill>
                <a:latin typeface="Calibri" panose="020F0502020204030204" pitchFamily="34" charset="0"/>
                <a:cs typeface="Tahoma" panose="020B0604030504040204" pitchFamily="34" charset="0"/>
              </a:rPr>
              <a:t>2.5∙10</a:t>
            </a:r>
            <a:r>
              <a:rPr lang="en-US" altLang="en-US" baseline="30000" dirty="0">
                <a:solidFill>
                  <a:srgbClr val="A50021"/>
                </a:solidFill>
                <a:latin typeface="Calibri" panose="020F0502020204030204" pitchFamily="34" charset="0"/>
                <a:cs typeface="Tahoma" panose="020B0604030504040204" pitchFamily="34" charset="0"/>
              </a:rPr>
              <a:t>11</a:t>
            </a:r>
            <a:r>
              <a:rPr lang="en-US" altLang="en-US" dirty="0">
                <a:solidFill>
                  <a:srgbClr val="A50021"/>
                </a:solidFill>
                <a:latin typeface="Calibri" panose="020F0502020204030204" pitchFamily="34" charset="0"/>
                <a:cs typeface="Tahoma" panose="020B0604030504040204" pitchFamily="34" charset="0"/>
              </a:rPr>
              <a:t> p/bunch, P ~65%</a:t>
            </a:r>
          </a:p>
        </p:txBody>
      </p:sp>
      <p:sp>
        <p:nvSpPr>
          <p:cNvPr id="133130" name="Text Box 1040">
            <a:extLst>
              <a:ext uri="{FF2B5EF4-FFF2-40B4-BE49-F238E27FC236}">
                <a16:creationId xmlns:a16="http://schemas.microsoft.com/office/drawing/2014/main" id="{9C9D6C6C-272F-2F5D-D1E4-34FA97AE7B57}"/>
              </a:ext>
            </a:extLst>
          </p:cNvPr>
          <p:cNvSpPr txBox="1">
            <a:spLocks noChangeArrowheads="1"/>
          </p:cNvSpPr>
          <p:nvPr/>
        </p:nvSpPr>
        <p:spPr bwMode="auto">
          <a:xfrm>
            <a:off x="2616994" y="1910954"/>
            <a:ext cx="442531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solidFill>
                  <a:srgbClr val="A50021"/>
                </a:solidFill>
                <a:latin typeface="Calibri" panose="020F0502020204030204" pitchFamily="34" charset="0"/>
                <a:cs typeface="Tahoma" panose="020B0604030504040204" pitchFamily="34" charset="0"/>
              </a:rPr>
              <a:t>9∙10</a:t>
            </a:r>
            <a:r>
              <a:rPr lang="en-US" altLang="en-US" baseline="30000" dirty="0">
                <a:solidFill>
                  <a:srgbClr val="A50021"/>
                </a:solidFill>
                <a:latin typeface="Calibri" panose="020F0502020204030204" pitchFamily="34" charset="0"/>
                <a:cs typeface="Tahoma" panose="020B0604030504040204" pitchFamily="34" charset="0"/>
              </a:rPr>
              <a:t>11</a:t>
            </a:r>
            <a:r>
              <a:rPr lang="en-US" altLang="en-US" dirty="0">
                <a:solidFill>
                  <a:srgbClr val="A50021"/>
                </a:solidFill>
                <a:latin typeface="Calibri" panose="020F0502020204030204" pitchFamily="34" charset="0"/>
                <a:cs typeface="Tahoma" panose="020B0604030504040204" pitchFamily="34" charset="0"/>
              </a:rPr>
              <a:t>(maximum 40∙10</a:t>
            </a:r>
            <a:r>
              <a:rPr lang="en-US" altLang="en-US" baseline="30000" dirty="0">
                <a:solidFill>
                  <a:srgbClr val="A50021"/>
                </a:solidFill>
                <a:latin typeface="Calibri" panose="020F0502020204030204" pitchFamily="34" charset="0"/>
                <a:cs typeface="Tahoma" panose="020B0604030504040204" pitchFamily="34" charset="0"/>
              </a:rPr>
              <a:t>11</a:t>
            </a:r>
            <a:r>
              <a:rPr lang="en-US" altLang="en-US" dirty="0">
                <a:solidFill>
                  <a:srgbClr val="A50021"/>
                </a:solidFill>
                <a:latin typeface="Calibri" panose="020F0502020204030204" pitchFamily="34" charset="0"/>
                <a:cs typeface="Tahoma" panose="020B0604030504040204" pitchFamily="34" charset="0"/>
              </a:rPr>
              <a:t>) polarized H</a:t>
            </a:r>
            <a:r>
              <a:rPr lang="en-US" altLang="en-US" baseline="30000" dirty="0">
                <a:solidFill>
                  <a:srgbClr val="A50021"/>
                </a:solidFill>
                <a:latin typeface="Calibri" panose="020F0502020204030204" pitchFamily="34" charset="0"/>
                <a:cs typeface="Tahoma" panose="020B0604030504040204" pitchFamily="34" charset="0"/>
              </a:rPr>
              <a:t>-</a:t>
            </a:r>
            <a:r>
              <a:rPr lang="en-US" altLang="en-US" dirty="0">
                <a:solidFill>
                  <a:srgbClr val="A50021"/>
                </a:solidFill>
                <a:latin typeface="Calibri" panose="020F0502020204030204" pitchFamily="34" charset="0"/>
                <a:cs typeface="Tahoma" panose="020B0604030504040204" pitchFamily="34" charset="0"/>
              </a:rPr>
              <a:t> /pulse.</a:t>
            </a:r>
          </a:p>
        </p:txBody>
      </p:sp>
      <p:sp>
        <p:nvSpPr>
          <p:cNvPr id="133131" name="Text Box 1043">
            <a:extLst>
              <a:ext uri="{FF2B5EF4-FFF2-40B4-BE49-F238E27FC236}">
                <a16:creationId xmlns:a16="http://schemas.microsoft.com/office/drawing/2014/main" id="{D2788D20-1514-E5FF-F274-066EE6740090}"/>
              </a:ext>
            </a:extLst>
          </p:cNvPr>
          <p:cNvSpPr txBox="1">
            <a:spLocks noChangeArrowheads="1"/>
          </p:cNvSpPr>
          <p:nvPr/>
        </p:nvSpPr>
        <p:spPr bwMode="auto">
          <a:xfrm>
            <a:off x="3137299" y="2628900"/>
            <a:ext cx="493397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solidFill>
                  <a:srgbClr val="A50021"/>
                </a:solidFill>
                <a:latin typeface="Calibri" panose="020F0502020204030204" pitchFamily="34" charset="0"/>
                <a:cs typeface="Tahoma" panose="020B0604030504040204" pitchFamily="34" charset="0"/>
              </a:rPr>
              <a:t>7.6∙10</a:t>
            </a:r>
            <a:r>
              <a:rPr lang="en-US" altLang="en-US" baseline="30000" dirty="0">
                <a:solidFill>
                  <a:srgbClr val="A50021"/>
                </a:solidFill>
                <a:latin typeface="Calibri" panose="020F0502020204030204" pitchFamily="34" charset="0"/>
                <a:cs typeface="Tahoma" panose="020B0604030504040204" pitchFamily="34" charset="0"/>
              </a:rPr>
              <a:t>11 </a:t>
            </a:r>
            <a:r>
              <a:rPr lang="en-US" altLang="en-US" dirty="0">
                <a:solidFill>
                  <a:srgbClr val="A50021"/>
                </a:solidFill>
                <a:latin typeface="Calibri" panose="020F0502020204030204" pitchFamily="34" charset="0"/>
                <a:cs typeface="Tahoma" panose="020B0604030504040204" pitchFamily="34" charset="0"/>
              </a:rPr>
              <a:t> polarized H</a:t>
            </a:r>
            <a:r>
              <a:rPr lang="en-US" altLang="en-US" baseline="30000" dirty="0">
                <a:solidFill>
                  <a:srgbClr val="A50021"/>
                </a:solidFill>
                <a:latin typeface="Calibri" panose="020F0502020204030204" pitchFamily="34" charset="0"/>
                <a:cs typeface="Tahoma" panose="020B0604030504040204" pitchFamily="34" charset="0"/>
              </a:rPr>
              <a:t>-</a:t>
            </a:r>
            <a:r>
              <a:rPr lang="en-US" altLang="en-US" dirty="0">
                <a:solidFill>
                  <a:srgbClr val="A50021"/>
                </a:solidFill>
                <a:latin typeface="Calibri" panose="020F0502020204030204" pitchFamily="34" charset="0"/>
                <a:cs typeface="Tahoma" panose="020B0604030504040204" pitchFamily="34" charset="0"/>
              </a:rPr>
              <a:t> /pulse at 200 MeV, P=80-82%</a:t>
            </a:r>
          </a:p>
        </p:txBody>
      </p:sp>
      <p:sp>
        <p:nvSpPr>
          <p:cNvPr id="133132" name="Text Box 1044">
            <a:extLst>
              <a:ext uri="{FF2B5EF4-FFF2-40B4-BE49-F238E27FC236}">
                <a16:creationId xmlns:a16="http://schemas.microsoft.com/office/drawing/2014/main" id="{BB978756-C888-6C94-1DF0-6BCCC1674E90}"/>
              </a:ext>
            </a:extLst>
          </p:cNvPr>
          <p:cNvSpPr txBox="1">
            <a:spLocks noChangeArrowheads="1"/>
          </p:cNvSpPr>
          <p:nvPr/>
        </p:nvSpPr>
        <p:spPr bwMode="auto">
          <a:xfrm>
            <a:off x="4788695" y="345638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dirty="0">
              <a:solidFill>
                <a:srgbClr val="A50021"/>
              </a:solidFill>
              <a:latin typeface="Times New Roman" panose="02020603050405020304" pitchFamily="18" charset="0"/>
              <a:cs typeface="Tahoma" panose="020B0604030504040204" pitchFamily="34" charset="0"/>
            </a:endParaRPr>
          </a:p>
        </p:txBody>
      </p:sp>
      <p:sp>
        <p:nvSpPr>
          <p:cNvPr id="133133" name="Text Box 1045">
            <a:extLst>
              <a:ext uri="{FF2B5EF4-FFF2-40B4-BE49-F238E27FC236}">
                <a16:creationId xmlns:a16="http://schemas.microsoft.com/office/drawing/2014/main" id="{EA5BD238-7865-EE02-246D-264DE4DD08F4}"/>
              </a:ext>
            </a:extLst>
          </p:cNvPr>
          <p:cNvSpPr txBox="1">
            <a:spLocks noChangeArrowheads="1"/>
          </p:cNvSpPr>
          <p:nvPr/>
        </p:nvSpPr>
        <p:spPr bwMode="auto">
          <a:xfrm>
            <a:off x="4457700" y="3257550"/>
            <a:ext cx="3429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en-US" dirty="0">
                <a:solidFill>
                  <a:srgbClr val="A50021"/>
                </a:solidFill>
                <a:latin typeface="Calibri" panose="020F0502020204030204" pitchFamily="34" charset="0"/>
                <a:cs typeface="Tahoma" panose="020B0604030504040204" pitchFamily="34" charset="0"/>
              </a:rPr>
              <a:t>2.75∙10</a:t>
            </a:r>
            <a:r>
              <a:rPr lang="en-US" altLang="en-US" baseline="30000" dirty="0">
                <a:solidFill>
                  <a:srgbClr val="A50021"/>
                </a:solidFill>
                <a:latin typeface="Calibri" panose="020F0502020204030204" pitchFamily="34" charset="0"/>
                <a:cs typeface="Tahoma" panose="020B0604030504040204" pitchFamily="34" charset="0"/>
              </a:rPr>
              <a:t>11 </a:t>
            </a:r>
            <a:r>
              <a:rPr lang="en-US" altLang="en-US" dirty="0">
                <a:solidFill>
                  <a:srgbClr val="A50021"/>
                </a:solidFill>
                <a:latin typeface="Calibri" panose="020F0502020204030204" pitchFamily="34" charset="0"/>
                <a:cs typeface="Tahoma" panose="020B0604030504040204" pitchFamily="34" charset="0"/>
              </a:rPr>
              <a:t>  protons /pulse at 2.3 GeV</a:t>
            </a:r>
          </a:p>
        </p:txBody>
      </p:sp>
      <p:cxnSp>
        <p:nvCxnSpPr>
          <p:cNvPr id="133134" name="AutoShape 1047">
            <a:extLst>
              <a:ext uri="{FF2B5EF4-FFF2-40B4-BE49-F238E27FC236}">
                <a16:creationId xmlns:a16="http://schemas.microsoft.com/office/drawing/2014/main" id="{1880311B-E4AA-BD25-98FF-FDE5E9BC17A5}"/>
              </a:ext>
            </a:extLst>
          </p:cNvPr>
          <p:cNvCxnSpPr>
            <a:cxnSpLocks noChangeShapeType="1"/>
          </p:cNvCxnSpPr>
          <p:nvPr/>
        </p:nvCxnSpPr>
        <p:spPr bwMode="auto">
          <a:xfrm>
            <a:off x="2686051" y="2971800"/>
            <a:ext cx="745331" cy="248841"/>
          </a:xfrm>
          <a:prstGeom prst="straightConnector1">
            <a:avLst/>
          </a:prstGeom>
          <a:noFill/>
          <a:ln w="76200">
            <a:solidFill>
              <a:srgbClr val="6600CC"/>
            </a:solidFill>
            <a:round/>
            <a:headEnd/>
            <a:tailEnd type="triangle" w="med" len="med"/>
          </a:ln>
          <a:extLst>
            <a:ext uri="{909E8E84-426E-40DD-AFC4-6F175D3DCCD1}">
              <a14:hiddenFill xmlns:a14="http://schemas.microsoft.com/office/drawing/2010/main">
                <a:noFill/>
              </a14:hiddenFill>
            </a:ext>
          </a:extLst>
        </p:spPr>
      </p:cxnSp>
      <p:cxnSp>
        <p:nvCxnSpPr>
          <p:cNvPr id="133135" name="AutoShape 1051">
            <a:extLst>
              <a:ext uri="{FF2B5EF4-FFF2-40B4-BE49-F238E27FC236}">
                <a16:creationId xmlns:a16="http://schemas.microsoft.com/office/drawing/2014/main" id="{FACD9B79-AF10-053D-F525-F365C4D80A0E}"/>
              </a:ext>
            </a:extLst>
          </p:cNvPr>
          <p:cNvCxnSpPr>
            <a:cxnSpLocks noChangeShapeType="1"/>
            <a:stCxn id="133123" idx="2"/>
          </p:cNvCxnSpPr>
          <p:nvPr/>
        </p:nvCxnSpPr>
        <p:spPr bwMode="auto">
          <a:xfrm>
            <a:off x="1829175" y="2290466"/>
            <a:ext cx="687807" cy="244376"/>
          </a:xfrm>
          <a:prstGeom prst="straightConnector1">
            <a:avLst/>
          </a:prstGeom>
          <a:noFill/>
          <a:ln w="76200">
            <a:solidFill>
              <a:srgbClr val="6600CC"/>
            </a:solidFill>
            <a:round/>
            <a:headEnd/>
            <a:tailEnd type="triangle" w="med" len="med"/>
          </a:ln>
          <a:extLst>
            <a:ext uri="{909E8E84-426E-40DD-AFC4-6F175D3DCCD1}">
              <a14:hiddenFill xmlns:a14="http://schemas.microsoft.com/office/drawing/2010/main">
                <a:noFill/>
              </a14:hiddenFill>
            </a:ext>
          </a:extLst>
        </p:spPr>
      </p:cxnSp>
      <p:cxnSp>
        <p:nvCxnSpPr>
          <p:cNvPr id="133136" name="AutoShape 1052">
            <a:extLst>
              <a:ext uri="{FF2B5EF4-FFF2-40B4-BE49-F238E27FC236}">
                <a16:creationId xmlns:a16="http://schemas.microsoft.com/office/drawing/2014/main" id="{555F9690-2000-E57D-0631-5E31B891AFBE}"/>
              </a:ext>
            </a:extLst>
          </p:cNvPr>
          <p:cNvCxnSpPr>
            <a:cxnSpLocks noChangeShapeType="1"/>
          </p:cNvCxnSpPr>
          <p:nvPr/>
        </p:nvCxnSpPr>
        <p:spPr bwMode="auto">
          <a:xfrm>
            <a:off x="3657601" y="3657600"/>
            <a:ext cx="745331" cy="248841"/>
          </a:xfrm>
          <a:prstGeom prst="straightConnector1">
            <a:avLst/>
          </a:prstGeom>
          <a:noFill/>
          <a:ln w="76200">
            <a:solidFill>
              <a:srgbClr val="6600CC"/>
            </a:solidFill>
            <a:round/>
            <a:headEnd/>
            <a:tailEnd type="triangle" w="med" len="med"/>
          </a:ln>
          <a:extLst>
            <a:ext uri="{909E8E84-426E-40DD-AFC4-6F175D3DCCD1}">
              <a14:hiddenFill xmlns:a14="http://schemas.microsoft.com/office/drawing/2010/main">
                <a:noFill/>
              </a14:hiddenFill>
            </a:ext>
          </a:extLst>
        </p:spPr>
      </p:cxnSp>
      <p:cxnSp>
        <p:nvCxnSpPr>
          <p:cNvPr id="133137" name="AutoShape 1053">
            <a:extLst>
              <a:ext uri="{FF2B5EF4-FFF2-40B4-BE49-F238E27FC236}">
                <a16:creationId xmlns:a16="http://schemas.microsoft.com/office/drawing/2014/main" id="{2056255B-4981-E68B-9449-54BDE6174188}"/>
              </a:ext>
            </a:extLst>
          </p:cNvPr>
          <p:cNvCxnSpPr>
            <a:cxnSpLocks noChangeShapeType="1"/>
          </p:cNvCxnSpPr>
          <p:nvPr/>
        </p:nvCxnSpPr>
        <p:spPr bwMode="auto">
          <a:xfrm>
            <a:off x="4914900" y="4400550"/>
            <a:ext cx="742950" cy="285750"/>
          </a:xfrm>
          <a:prstGeom prst="straightConnector1">
            <a:avLst/>
          </a:prstGeom>
          <a:noFill/>
          <a:ln w="76200">
            <a:solidFill>
              <a:srgbClr val="6600CC"/>
            </a:solidFill>
            <a:round/>
            <a:headEnd/>
            <a:tailEnd type="triangle" w="med" len="med"/>
          </a:ln>
          <a:extLst>
            <a:ext uri="{909E8E84-426E-40DD-AFC4-6F175D3DCCD1}">
              <a14:hiddenFill xmlns:a14="http://schemas.microsoft.com/office/drawing/2010/main">
                <a:noFill/>
              </a14:hiddenFill>
            </a:ext>
          </a:extLst>
        </p:spPr>
      </p:cxnSp>
      <p:sp>
        <p:nvSpPr>
          <p:cNvPr id="133138" name="Text Box 1054">
            <a:extLst>
              <a:ext uri="{FF2B5EF4-FFF2-40B4-BE49-F238E27FC236}">
                <a16:creationId xmlns:a16="http://schemas.microsoft.com/office/drawing/2014/main" id="{0DF0F46F-45A0-7A43-69F5-E88990A1DDCE}"/>
              </a:ext>
            </a:extLst>
          </p:cNvPr>
          <p:cNvSpPr txBox="1">
            <a:spLocks noChangeArrowheads="1"/>
          </p:cNvSpPr>
          <p:nvPr/>
        </p:nvSpPr>
        <p:spPr bwMode="auto">
          <a:xfrm>
            <a:off x="1531145" y="505658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dirty="0">
              <a:solidFill>
                <a:srgbClr val="A50021"/>
              </a:solidFill>
              <a:latin typeface="Times New Roman" panose="02020603050405020304" pitchFamily="18" charset="0"/>
              <a:cs typeface="Tahoma" panose="020B0604030504040204" pitchFamily="34" charset="0"/>
            </a:endParaRPr>
          </a:p>
        </p:txBody>
      </p:sp>
      <p:sp>
        <p:nvSpPr>
          <p:cNvPr id="133140" name="Text Box 20">
            <a:extLst>
              <a:ext uri="{FF2B5EF4-FFF2-40B4-BE49-F238E27FC236}">
                <a16:creationId xmlns:a16="http://schemas.microsoft.com/office/drawing/2014/main" id="{0B2801F7-E3F2-3183-A800-B263B66413FD}"/>
              </a:ext>
            </a:extLst>
          </p:cNvPr>
          <p:cNvSpPr txBox="1">
            <a:spLocks noChangeArrowheads="1"/>
          </p:cNvSpPr>
          <p:nvPr/>
        </p:nvSpPr>
        <p:spPr bwMode="auto">
          <a:xfrm>
            <a:off x="4502945" y="2884885"/>
            <a:ext cx="1563377"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50" dirty="0"/>
              <a:t>410 𝞵 A X 350 𝞵 s</a:t>
            </a:r>
          </a:p>
        </p:txBody>
      </p:sp>
      <p:sp>
        <p:nvSpPr>
          <p:cNvPr id="133141" name="Text Box 21">
            <a:extLst>
              <a:ext uri="{FF2B5EF4-FFF2-40B4-BE49-F238E27FC236}">
                <a16:creationId xmlns:a16="http://schemas.microsoft.com/office/drawing/2014/main" id="{1E7C2ACE-AC31-0518-94A4-34742CC738DC}"/>
              </a:ext>
            </a:extLst>
          </p:cNvPr>
          <p:cNvSpPr txBox="1">
            <a:spLocks noChangeArrowheads="1"/>
          </p:cNvSpPr>
          <p:nvPr/>
        </p:nvSpPr>
        <p:spPr bwMode="auto">
          <a:xfrm>
            <a:off x="5429251" y="3600451"/>
            <a:ext cx="1847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sz="1350" dirty="0"/>
          </a:p>
        </p:txBody>
      </p:sp>
      <p:sp>
        <p:nvSpPr>
          <p:cNvPr id="133142" name="Text Box 22">
            <a:extLst>
              <a:ext uri="{FF2B5EF4-FFF2-40B4-BE49-F238E27FC236}">
                <a16:creationId xmlns:a16="http://schemas.microsoft.com/office/drawing/2014/main" id="{3B062C61-7BB9-A95A-ACAD-51A369FDBD9A}"/>
              </a:ext>
            </a:extLst>
          </p:cNvPr>
          <p:cNvSpPr txBox="1">
            <a:spLocks noChangeArrowheads="1"/>
          </p:cNvSpPr>
          <p:nvPr/>
        </p:nvSpPr>
        <p:spPr bwMode="auto">
          <a:xfrm>
            <a:off x="1314451" y="3314701"/>
            <a:ext cx="1694695"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50" dirty="0"/>
              <a:t>Scraping in Booster</a:t>
            </a:r>
          </a:p>
        </p:txBody>
      </p:sp>
      <p:sp>
        <p:nvSpPr>
          <p:cNvPr id="3" name="TextBox 2">
            <a:extLst>
              <a:ext uri="{FF2B5EF4-FFF2-40B4-BE49-F238E27FC236}">
                <a16:creationId xmlns:a16="http://schemas.microsoft.com/office/drawing/2014/main" id="{1631F3E4-182E-66DA-C237-B1CAD5C1E02D}"/>
              </a:ext>
            </a:extLst>
          </p:cNvPr>
          <p:cNvSpPr txBox="1"/>
          <p:nvPr/>
        </p:nvSpPr>
        <p:spPr>
          <a:xfrm>
            <a:off x="1314451" y="1172808"/>
            <a:ext cx="6427871" cy="507831"/>
          </a:xfrm>
          <a:prstGeom prst="rect">
            <a:avLst/>
          </a:prstGeom>
          <a:noFill/>
        </p:spPr>
        <p:txBody>
          <a:bodyPr wrap="square">
            <a:spAutoFit/>
          </a:bodyPr>
          <a:lstStyle/>
          <a:p>
            <a:r>
              <a:rPr lang="en-US" altLang="en-US" sz="2700" dirty="0">
                <a:solidFill>
                  <a:srgbClr val="7030A0"/>
                </a:solidFill>
                <a:latin typeface="Times New Roman" panose="02020603050405020304" pitchFamily="18" charset="0"/>
                <a:cs typeface="Times New Roman" panose="02020603050405020304" pitchFamily="18" charset="0"/>
              </a:rPr>
              <a:t>Polarized beams in RHIC</a:t>
            </a:r>
            <a:endParaRPr lang="en-US" sz="2700" dirty="0"/>
          </a:p>
        </p:txBody>
      </p:sp>
      <p:sp>
        <p:nvSpPr>
          <p:cNvPr id="5" name="TextBox 4">
            <a:extLst>
              <a:ext uri="{FF2B5EF4-FFF2-40B4-BE49-F238E27FC236}">
                <a16:creationId xmlns:a16="http://schemas.microsoft.com/office/drawing/2014/main" id="{171E5B3C-D344-478F-B7C8-F07862A6024E}"/>
              </a:ext>
            </a:extLst>
          </p:cNvPr>
          <p:cNvSpPr txBox="1"/>
          <p:nvPr/>
        </p:nvSpPr>
        <p:spPr>
          <a:xfrm>
            <a:off x="1537411" y="4927621"/>
            <a:ext cx="3614881" cy="553998"/>
          </a:xfrm>
          <a:prstGeom prst="rect">
            <a:avLst/>
          </a:prstGeom>
          <a:noFill/>
        </p:spPr>
        <p:txBody>
          <a:bodyPr wrap="square">
            <a:spAutoFit/>
          </a:bodyPr>
          <a:lstStyle/>
          <a:p>
            <a:r>
              <a:rPr lang="en-US" altLang="en-US" sz="1500" b="1" dirty="0">
                <a:solidFill>
                  <a:srgbClr val="993300"/>
                </a:solidFill>
                <a:latin typeface="Times New Roman" panose="02020603050405020304" pitchFamily="18" charset="0"/>
                <a:cs typeface="Times New Roman" panose="02020603050405020304" pitchFamily="18" charset="0"/>
              </a:rPr>
              <a:t>~2</a:t>
            </a:r>
            <a:r>
              <a:rPr lang="en-US" altLang="en-US" sz="1500" b="1" dirty="0">
                <a:solidFill>
                  <a:srgbClr val="A50021"/>
                </a:solidFill>
                <a:latin typeface="Times New Roman" panose="02020603050405020304" pitchFamily="18" charset="0"/>
                <a:cs typeface="Times New Roman" panose="02020603050405020304" pitchFamily="18" charset="0"/>
              </a:rPr>
              <a:t>∙2 10</a:t>
            </a:r>
            <a:r>
              <a:rPr lang="en-US" altLang="en-US" sz="1500" b="1" baseline="30000" dirty="0">
                <a:solidFill>
                  <a:srgbClr val="A50021"/>
                </a:solidFill>
                <a:latin typeface="Times New Roman" panose="02020603050405020304" pitchFamily="18" charset="0"/>
                <a:cs typeface="Times New Roman" panose="02020603050405020304" pitchFamily="18" charset="0"/>
              </a:rPr>
              <a:t>11</a:t>
            </a:r>
            <a:r>
              <a:rPr lang="en-US" altLang="en-US" sz="1500" b="1" dirty="0">
                <a:solidFill>
                  <a:srgbClr val="993300"/>
                </a:solidFill>
                <a:latin typeface="Times New Roman" panose="02020603050405020304" pitchFamily="18" charset="0"/>
                <a:cs typeface="Times New Roman" panose="02020603050405020304" pitchFamily="18" charset="0"/>
              </a:rPr>
              <a:t> p/bunch, P~60-65% at 100GeV</a:t>
            </a:r>
          </a:p>
          <a:p>
            <a:r>
              <a:rPr lang="en-US" altLang="en-US" sz="1500" b="1" dirty="0">
                <a:solidFill>
                  <a:srgbClr val="993300"/>
                </a:solidFill>
                <a:latin typeface="Times New Roman" panose="02020603050405020304" pitchFamily="18" charset="0"/>
                <a:cs typeface="Times New Roman" panose="02020603050405020304" pitchFamily="18" charset="0"/>
              </a:rPr>
              <a:t>                       P ~ 50% at 250 GeV</a:t>
            </a:r>
          </a:p>
        </p:txBody>
      </p:sp>
      <p:sp>
        <p:nvSpPr>
          <p:cNvPr id="2" name="Text Box 20">
            <a:extLst>
              <a:ext uri="{FF2B5EF4-FFF2-40B4-BE49-F238E27FC236}">
                <a16:creationId xmlns:a16="http://schemas.microsoft.com/office/drawing/2014/main" id="{7A63FE59-9F82-C222-F6F7-5F862AE08AB6}"/>
              </a:ext>
            </a:extLst>
          </p:cNvPr>
          <p:cNvSpPr txBox="1">
            <a:spLocks noChangeArrowheads="1"/>
          </p:cNvSpPr>
          <p:nvPr/>
        </p:nvSpPr>
        <p:spPr bwMode="auto">
          <a:xfrm>
            <a:off x="4299193" y="2194102"/>
            <a:ext cx="15729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350" dirty="0"/>
              <a:t>410 𝞵A  X 350 𝞵 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0D18C9-C810-05A7-41E2-9C8A8497C8CB}"/>
              </a:ext>
            </a:extLst>
          </p:cNvPr>
          <p:cNvSpPr txBox="1">
            <a:spLocks noChangeArrowheads="1"/>
          </p:cNvSpPr>
          <p:nvPr/>
        </p:nvSpPr>
        <p:spPr bwMode="auto">
          <a:xfrm>
            <a:off x="106959" y="340325"/>
            <a:ext cx="9037041" cy="494497"/>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eaLnBrk="1" hangingPunct="1">
              <a:spcBef>
                <a:spcPct val="0"/>
              </a:spcBef>
              <a:buClr>
                <a:srgbClr val="C3260C"/>
              </a:buClr>
              <a:buSzPct val="128000"/>
              <a:buFont typeface="Georgia" panose="02040502050405020303" pitchFamily="18" charset="0"/>
              <a:buNone/>
            </a:pPr>
            <a:r>
              <a:rPr lang="en-US" altLang="en-US" sz="2800" b="1" dirty="0">
                <a:solidFill>
                  <a:srgbClr val="C00000"/>
                </a:solidFill>
                <a:latin typeface="Times New Roman" panose="02020603050405020304" pitchFamily="18" charset="0"/>
                <a:cs typeface="Times New Roman" panose="02020603050405020304" pitchFamily="18" charset="0"/>
              </a:rPr>
              <a:t>Beam performance at 2012-2026</a:t>
            </a:r>
          </a:p>
        </p:txBody>
      </p:sp>
      <p:grpSp>
        <p:nvGrpSpPr>
          <p:cNvPr id="13" name="Group 12">
            <a:extLst>
              <a:ext uri="{FF2B5EF4-FFF2-40B4-BE49-F238E27FC236}">
                <a16:creationId xmlns:a16="http://schemas.microsoft.com/office/drawing/2014/main" id="{2A397D23-83D6-D0C7-D2F0-326BA1B95A8E}"/>
              </a:ext>
            </a:extLst>
          </p:cNvPr>
          <p:cNvGrpSpPr/>
          <p:nvPr/>
        </p:nvGrpSpPr>
        <p:grpSpPr>
          <a:xfrm>
            <a:off x="1664208" y="1354298"/>
            <a:ext cx="6726805" cy="4240403"/>
            <a:chOff x="2218944" y="662730"/>
            <a:chExt cx="8969073" cy="5653871"/>
          </a:xfrm>
        </p:grpSpPr>
        <p:pic>
          <p:nvPicPr>
            <p:cNvPr id="5" name="Picture 4">
              <a:extLst>
                <a:ext uri="{FF2B5EF4-FFF2-40B4-BE49-F238E27FC236}">
                  <a16:creationId xmlns:a16="http://schemas.microsoft.com/office/drawing/2014/main" id="{3F37FB89-4623-E128-1321-AEA14386B60E}"/>
                </a:ext>
              </a:extLst>
            </p:cNvPr>
            <p:cNvPicPr>
              <a:picLocks noChangeAspect="1"/>
            </p:cNvPicPr>
            <p:nvPr/>
          </p:nvPicPr>
          <p:blipFill>
            <a:blip r:embed="rId2"/>
            <a:stretch>
              <a:fillRect/>
            </a:stretch>
          </p:blipFill>
          <p:spPr>
            <a:xfrm>
              <a:off x="2218944" y="662730"/>
              <a:ext cx="8969073" cy="5653871"/>
            </a:xfrm>
            <a:prstGeom prst="rect">
              <a:avLst/>
            </a:prstGeom>
          </p:spPr>
        </p:pic>
        <p:sp>
          <p:nvSpPr>
            <p:cNvPr id="4" name="TextBox 3">
              <a:extLst>
                <a:ext uri="{FF2B5EF4-FFF2-40B4-BE49-F238E27FC236}">
                  <a16:creationId xmlns:a16="http://schemas.microsoft.com/office/drawing/2014/main" id="{2E8A0085-423C-1FDC-56D3-ACCFA0EF7579}"/>
                </a:ext>
              </a:extLst>
            </p:cNvPr>
            <p:cNvSpPr txBox="1"/>
            <p:nvPr/>
          </p:nvSpPr>
          <p:spPr>
            <a:xfrm>
              <a:off x="4797791" y="4235956"/>
              <a:ext cx="1424940" cy="954108"/>
            </a:xfrm>
            <a:prstGeom prst="rect">
              <a:avLst/>
            </a:prstGeom>
            <a:noFill/>
          </p:spPr>
          <p:txBody>
            <a:bodyPr wrap="square" rtlCol="0">
              <a:spAutoFit/>
            </a:bodyPr>
            <a:lstStyle/>
            <a:p>
              <a:pPr algn="ctr"/>
              <a:r>
                <a:rPr lang="en-US" sz="1350" b="1" dirty="0">
                  <a:solidFill>
                    <a:srgbClr val="BABAD6"/>
                  </a:solidFill>
                  <a:effectLst>
                    <a:outerShdw blurRad="38100" dist="38100" dir="2700000" algn="tl">
                      <a:srgbClr val="000000">
                        <a:alpha val="43137"/>
                      </a:srgbClr>
                    </a:outerShdw>
                  </a:effectLst>
                </a:rPr>
                <a:t>AGS Pol Study 2025</a:t>
              </a:r>
            </a:p>
          </p:txBody>
        </p:sp>
        <p:cxnSp>
          <p:nvCxnSpPr>
            <p:cNvPr id="8" name="Straight Arrow Connector 7">
              <a:extLst>
                <a:ext uri="{FF2B5EF4-FFF2-40B4-BE49-F238E27FC236}">
                  <a16:creationId xmlns:a16="http://schemas.microsoft.com/office/drawing/2014/main" id="{7EF653FE-EB94-43FF-D9DE-639FA773285D}"/>
                </a:ext>
              </a:extLst>
            </p:cNvPr>
            <p:cNvCxnSpPr>
              <a:cxnSpLocks/>
            </p:cNvCxnSpPr>
            <p:nvPr/>
          </p:nvCxnSpPr>
          <p:spPr>
            <a:xfrm flipV="1">
              <a:off x="6096000" y="4235956"/>
              <a:ext cx="999744" cy="323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Star: 5 Points 8">
              <a:extLst>
                <a:ext uri="{FF2B5EF4-FFF2-40B4-BE49-F238E27FC236}">
                  <a16:creationId xmlns:a16="http://schemas.microsoft.com/office/drawing/2014/main" id="{0B7B3351-5982-7723-9327-7CC68891CA26}"/>
                </a:ext>
              </a:extLst>
            </p:cNvPr>
            <p:cNvSpPr/>
            <p:nvPr/>
          </p:nvSpPr>
          <p:spPr>
            <a:xfrm>
              <a:off x="9022080" y="3221441"/>
              <a:ext cx="256032" cy="268224"/>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Star: 5 Points 9">
              <a:extLst>
                <a:ext uri="{FF2B5EF4-FFF2-40B4-BE49-F238E27FC236}">
                  <a16:creationId xmlns:a16="http://schemas.microsoft.com/office/drawing/2014/main" id="{936E7FCA-FAAE-9D82-437C-D5E97D7996E8}"/>
                </a:ext>
              </a:extLst>
            </p:cNvPr>
            <p:cNvSpPr/>
            <p:nvPr/>
          </p:nvSpPr>
          <p:spPr>
            <a:xfrm>
              <a:off x="8363712" y="2803727"/>
              <a:ext cx="256032" cy="268224"/>
            </a:xfrm>
            <a:prstGeom prst="star5">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TextBox 10">
              <a:extLst>
                <a:ext uri="{FF2B5EF4-FFF2-40B4-BE49-F238E27FC236}">
                  <a16:creationId xmlns:a16="http://schemas.microsoft.com/office/drawing/2014/main" id="{377682B9-1555-D48C-B681-64EE02515706}"/>
                </a:ext>
              </a:extLst>
            </p:cNvPr>
            <p:cNvSpPr txBox="1"/>
            <p:nvPr/>
          </p:nvSpPr>
          <p:spPr>
            <a:xfrm>
              <a:off x="8309610" y="2490739"/>
              <a:ext cx="1424940" cy="400109"/>
            </a:xfrm>
            <a:prstGeom prst="rect">
              <a:avLst/>
            </a:prstGeom>
            <a:noFill/>
          </p:spPr>
          <p:txBody>
            <a:bodyPr wrap="square" rtlCol="0">
              <a:spAutoFit/>
            </a:bodyPr>
            <a:lstStyle/>
            <a:p>
              <a:pPr algn="ctr"/>
              <a:r>
                <a:rPr lang="en-US" sz="1350" b="1" dirty="0">
                  <a:solidFill>
                    <a:srgbClr val="FF0000"/>
                  </a:solidFill>
                  <a:effectLst>
                    <a:outerShdw blurRad="38100" dist="38100" dir="2700000" algn="tl">
                      <a:srgbClr val="000000">
                        <a:alpha val="43137"/>
                      </a:srgbClr>
                    </a:outerShdw>
                  </a:effectLst>
                </a:rPr>
                <a:t>Run-2026</a:t>
              </a:r>
            </a:p>
          </p:txBody>
        </p:sp>
      </p:grpSp>
      <p:sp>
        <p:nvSpPr>
          <p:cNvPr id="14" name="Slide Number Placeholder 13">
            <a:extLst>
              <a:ext uri="{FF2B5EF4-FFF2-40B4-BE49-F238E27FC236}">
                <a16:creationId xmlns:a16="http://schemas.microsoft.com/office/drawing/2014/main" id="{C9B6BC84-6925-F602-0FE1-37737804E512}"/>
              </a:ext>
            </a:extLst>
          </p:cNvPr>
          <p:cNvSpPr>
            <a:spLocks noGrp="1"/>
          </p:cNvSpPr>
          <p:nvPr>
            <p:ph type="sldNum" sz="quarter" idx="4"/>
          </p:nvPr>
        </p:nvSpPr>
        <p:spPr>
          <a:xfrm>
            <a:off x="8391013" y="5594701"/>
            <a:ext cx="324365" cy="273844"/>
          </a:xfrm>
          <a:prstGeom prst="rect">
            <a:avLst/>
          </a:prstGeom>
        </p:spPr>
        <p:txBody>
          <a:bodyPr lIns="0" tIns="0" rIns="34290" bIns="0" anchor="ctr"/>
          <a:lstStyle>
            <a:defPPr>
              <a:defRPr lang="en-US"/>
            </a:defPPr>
            <a:lvl1pPr marL="0" algn="r" defTabSz="685800" rtl="0" eaLnBrk="1" latinLnBrk="0" hangingPunct="1">
              <a:defRPr sz="563"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fld id="{933A556B-7C63-244D-9B7C-B0EA8042B330}" type="slidenum">
              <a:rPr lang="en-US" smtClean="0"/>
              <a:pPr/>
              <a:t>29</a:t>
            </a:fld>
            <a:endParaRPr lang="en-US" dirty="0"/>
          </a:p>
        </p:txBody>
      </p:sp>
      <p:sp>
        <p:nvSpPr>
          <p:cNvPr id="2" name="TextBox 1">
            <a:extLst>
              <a:ext uri="{FF2B5EF4-FFF2-40B4-BE49-F238E27FC236}">
                <a16:creationId xmlns:a16="http://schemas.microsoft.com/office/drawing/2014/main" id="{AA66C030-CE65-5C0D-8816-B36B74675855}"/>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6" name="TextBox 5">
            <a:extLst>
              <a:ext uri="{FF2B5EF4-FFF2-40B4-BE49-F238E27FC236}">
                <a16:creationId xmlns:a16="http://schemas.microsoft.com/office/drawing/2014/main" id="{232C643A-5CCD-CF25-B5CC-309470920520}"/>
              </a:ext>
            </a:extLst>
          </p:cNvPr>
          <p:cNvSpPr txBox="1"/>
          <p:nvPr/>
        </p:nvSpPr>
        <p:spPr>
          <a:xfrm>
            <a:off x="3187448" y="834823"/>
            <a:ext cx="5830277" cy="230832"/>
          </a:xfrm>
          <a:prstGeom prst="rect">
            <a:avLst/>
          </a:prstGeom>
          <a:noFill/>
        </p:spPr>
        <p:txBody>
          <a:bodyPr wrap="square">
            <a:spAutoFit/>
          </a:bodyPr>
          <a:lstStyle/>
          <a:p>
            <a:r>
              <a:rPr lang="en-US" sz="900" dirty="0"/>
              <a:t> G. Atoian, A. Cannavo, T. Lehn, V. Lodestro, </a:t>
            </a:r>
            <a:r>
              <a:rPr lang="en-US" sz="900" dirty="0">
                <a:solidFill>
                  <a:srgbClr val="0070C0"/>
                </a:solidFill>
              </a:rPr>
              <a:t>A. Kponou</a:t>
            </a:r>
            <a:r>
              <a:rPr lang="en-US" sz="900" dirty="0"/>
              <a:t>, D. Raparia, J. Ritter, B. Snyder,  </a:t>
            </a:r>
            <a:r>
              <a:rPr lang="en-US" sz="900" dirty="0">
                <a:solidFill>
                  <a:srgbClr val="0070C0"/>
                </a:solidFill>
              </a:rPr>
              <a:t>A.  Zelenski </a:t>
            </a:r>
          </a:p>
        </p:txBody>
      </p:sp>
    </p:spTree>
    <p:extLst>
      <p:ext uri="{BB962C8B-B14F-4D97-AF65-F5344CB8AC3E}">
        <p14:creationId xmlns:p14="http://schemas.microsoft.com/office/powerpoint/2010/main" val="1260634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A50FB-44F3-6846-8C26-F8681D4BFFB3}"/>
              </a:ext>
            </a:extLst>
          </p:cNvPr>
          <p:cNvSpPr>
            <a:spLocks noGrp="1"/>
          </p:cNvSpPr>
          <p:nvPr>
            <p:ph type="title"/>
          </p:nvPr>
        </p:nvSpPr>
        <p:spPr/>
        <p:txBody>
          <a:bodyPr/>
          <a:lstStyle/>
          <a:p>
            <a:r>
              <a:rPr lang="en-US" dirty="0">
                <a:solidFill>
                  <a:srgbClr val="C00000"/>
                </a:solidFill>
              </a:rPr>
              <a:t>Outlines</a:t>
            </a:r>
          </a:p>
        </p:txBody>
      </p:sp>
      <p:sp>
        <p:nvSpPr>
          <p:cNvPr id="7" name="Content Placeholder 6">
            <a:extLst>
              <a:ext uri="{FF2B5EF4-FFF2-40B4-BE49-F238E27FC236}">
                <a16:creationId xmlns:a16="http://schemas.microsoft.com/office/drawing/2014/main" id="{84BED499-6ED4-F54A-8BC4-75AB617CA064}"/>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Introduction </a:t>
            </a:r>
          </a:p>
          <a:p>
            <a:pPr marL="342900" indent="-342900">
              <a:buFont typeface="Arial" panose="020B0604020202020204" pitchFamily="34" charset="0"/>
              <a:buChar char="•"/>
            </a:pPr>
            <a:r>
              <a:rPr lang="en-US" dirty="0"/>
              <a:t>Light and Heavy ions</a:t>
            </a:r>
          </a:p>
          <a:p>
            <a:r>
              <a:rPr lang="en-US" dirty="0"/>
              <a:t>	-Tandem </a:t>
            </a:r>
          </a:p>
          <a:p>
            <a:r>
              <a:rPr lang="en-US" dirty="0"/>
              <a:t>  -EBIS</a:t>
            </a:r>
          </a:p>
          <a:p>
            <a:pPr marL="342900" indent="-342900">
              <a:buFont typeface="Arial" panose="020B0604020202020204" pitchFamily="34" charset="0"/>
              <a:buChar char="•"/>
            </a:pPr>
            <a:r>
              <a:rPr lang="en-US" dirty="0"/>
              <a:t>Polarized </a:t>
            </a:r>
          </a:p>
          <a:p>
            <a:r>
              <a:rPr lang="en-US" dirty="0"/>
              <a:t>   -OPPIS</a:t>
            </a:r>
          </a:p>
          <a:p>
            <a:r>
              <a:rPr lang="en-US" dirty="0"/>
              <a:t>   -He-3 in progress </a:t>
            </a:r>
          </a:p>
          <a:p>
            <a:pPr marL="342900" indent="-342900">
              <a:buFont typeface="Arial" panose="020B0604020202020204" pitchFamily="34" charset="0"/>
              <a:buChar char="•"/>
            </a:pPr>
            <a:r>
              <a:rPr lang="en-US" dirty="0"/>
              <a:t>Conclusions </a:t>
            </a:r>
          </a:p>
          <a:p>
            <a:pPr marL="685800" lvl="2" indent="0"/>
            <a:endParaRPr lang="en-US" dirty="0"/>
          </a:p>
        </p:txBody>
      </p:sp>
      <p:sp>
        <p:nvSpPr>
          <p:cNvPr id="4" name="Slide Number Placeholder 3">
            <a:extLst>
              <a:ext uri="{FF2B5EF4-FFF2-40B4-BE49-F238E27FC236}">
                <a16:creationId xmlns:a16="http://schemas.microsoft.com/office/drawing/2014/main" id="{44D153C9-B6EC-5440-87A3-9DCF9B76E78F}"/>
              </a:ext>
            </a:extLst>
          </p:cNvPr>
          <p:cNvSpPr>
            <a:spLocks noGrp="1"/>
          </p:cNvSpPr>
          <p:nvPr>
            <p:ph type="sldNum" sz="quarter" idx="4"/>
          </p:nvPr>
        </p:nvSpPr>
        <p:spPr/>
        <p:txBody>
          <a:bodyPr/>
          <a:lstStyle/>
          <a:p>
            <a:fld id="{933A556B-7C63-244D-9B7C-B0EA8042B330}" type="slidenum">
              <a:rPr lang="en-US" smtClean="0"/>
              <a:pPr/>
              <a:t>3</a:t>
            </a:fld>
            <a:endParaRPr lang="en-US" dirty="0"/>
          </a:p>
        </p:txBody>
      </p:sp>
    </p:spTree>
    <p:extLst>
      <p:ext uri="{BB962C8B-B14F-4D97-AF65-F5344CB8AC3E}">
        <p14:creationId xmlns:p14="http://schemas.microsoft.com/office/powerpoint/2010/main" val="3681362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0753E1-D286-8722-F71E-9BFC4141C600}"/>
              </a:ext>
            </a:extLst>
          </p:cNvPr>
          <p:cNvSpPr txBox="1"/>
          <p:nvPr/>
        </p:nvSpPr>
        <p:spPr>
          <a:xfrm>
            <a:off x="1175081" y="596742"/>
            <a:ext cx="4573329" cy="523220"/>
          </a:xfrm>
          <a:prstGeom prst="rect">
            <a:avLst/>
          </a:prstGeom>
          <a:noFill/>
        </p:spPr>
        <p:txBody>
          <a:bodyPr wrap="square">
            <a:spAutoFit/>
          </a:bodyPr>
          <a:lstStyle/>
          <a:p>
            <a:r>
              <a:rPr lang="en-US" sz="2800" b="1" kern="1800" dirty="0">
                <a:solidFill>
                  <a:srgbClr val="C00000"/>
                </a:solidFill>
                <a:latin typeface="Times New Roman" panose="02020603050405020304" pitchFamily="18" charset="0"/>
                <a:ea typeface="Times New Roman" panose="02020603050405020304" pitchFamily="18" charset="0"/>
              </a:rPr>
              <a:t>Comparative Summary</a:t>
            </a:r>
            <a:r>
              <a:rPr lang="en-US" sz="2800" dirty="0">
                <a:solidFill>
                  <a:srgbClr val="C00000"/>
                </a:solidFill>
              </a:rPr>
              <a:t> </a:t>
            </a:r>
          </a:p>
        </p:txBody>
      </p:sp>
      <p:graphicFrame>
        <p:nvGraphicFramePr>
          <p:cNvPr id="4" name="Table 3">
            <a:extLst>
              <a:ext uri="{FF2B5EF4-FFF2-40B4-BE49-F238E27FC236}">
                <a16:creationId xmlns:a16="http://schemas.microsoft.com/office/drawing/2014/main" id="{3EE1EB9F-04FF-13F8-F8BF-2E19EF70D1E0}"/>
              </a:ext>
            </a:extLst>
          </p:cNvPr>
          <p:cNvGraphicFramePr>
            <a:graphicFrameLocks noGrp="1"/>
          </p:cNvGraphicFramePr>
          <p:nvPr>
            <p:extLst>
              <p:ext uri="{D42A27DB-BD31-4B8C-83A1-F6EECF244321}">
                <p14:modId xmlns:p14="http://schemas.microsoft.com/office/powerpoint/2010/main" val="2328099113"/>
              </p:ext>
            </p:extLst>
          </p:nvPr>
        </p:nvGraphicFramePr>
        <p:xfrm>
          <a:off x="522514" y="1793966"/>
          <a:ext cx="7992836" cy="4095919"/>
        </p:xfrm>
        <a:graphic>
          <a:graphicData uri="http://schemas.openxmlformats.org/drawingml/2006/table">
            <a:tbl>
              <a:tblPr firstRow="1" firstCol="1" bandRow="1">
                <a:tableStyleId>{5C22544A-7EE6-4342-B048-85BDC9FD1C3A}</a:tableStyleId>
              </a:tblPr>
              <a:tblGrid>
                <a:gridCol w="1998209">
                  <a:extLst>
                    <a:ext uri="{9D8B030D-6E8A-4147-A177-3AD203B41FA5}">
                      <a16:colId xmlns:a16="http://schemas.microsoft.com/office/drawing/2014/main" val="4192153403"/>
                    </a:ext>
                  </a:extLst>
                </a:gridCol>
                <a:gridCol w="1998209">
                  <a:extLst>
                    <a:ext uri="{9D8B030D-6E8A-4147-A177-3AD203B41FA5}">
                      <a16:colId xmlns:a16="http://schemas.microsoft.com/office/drawing/2014/main" val="4081972392"/>
                    </a:ext>
                  </a:extLst>
                </a:gridCol>
                <a:gridCol w="1998209">
                  <a:extLst>
                    <a:ext uri="{9D8B030D-6E8A-4147-A177-3AD203B41FA5}">
                      <a16:colId xmlns:a16="http://schemas.microsoft.com/office/drawing/2014/main" val="1096230043"/>
                    </a:ext>
                  </a:extLst>
                </a:gridCol>
                <a:gridCol w="1998209">
                  <a:extLst>
                    <a:ext uri="{9D8B030D-6E8A-4147-A177-3AD203B41FA5}">
                      <a16:colId xmlns:a16="http://schemas.microsoft.com/office/drawing/2014/main" val="754987229"/>
                    </a:ext>
                  </a:extLst>
                </a:gridCol>
              </a:tblGrid>
              <a:tr h="627017">
                <a:tc>
                  <a:txBody>
                    <a:bodyPr/>
                    <a:lstStyle/>
                    <a:p>
                      <a:pPr marL="0" marR="0" algn="ctr">
                        <a:lnSpc>
                          <a:spcPct val="115000"/>
                        </a:lnSpc>
                        <a:spcAft>
                          <a:spcPts val="800"/>
                        </a:spcAft>
                        <a:buNone/>
                      </a:pPr>
                      <a:r>
                        <a:rPr lang="en-US" sz="1800" kern="0" dirty="0">
                          <a:effectLst/>
                        </a:rPr>
                        <a:t>Parameter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gn="ctr">
                        <a:lnSpc>
                          <a:spcPct val="115000"/>
                        </a:lnSpc>
                        <a:spcAft>
                          <a:spcPts val="800"/>
                        </a:spcAft>
                        <a:buNone/>
                      </a:pPr>
                      <a:r>
                        <a:rPr lang="en-US" sz="1800" kern="0" dirty="0">
                          <a:effectLst/>
                        </a:rPr>
                        <a:t>Tandem</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gn="ctr">
                        <a:lnSpc>
                          <a:spcPct val="115000"/>
                        </a:lnSpc>
                        <a:spcAft>
                          <a:spcPts val="800"/>
                        </a:spcAft>
                        <a:buNone/>
                      </a:pPr>
                      <a:r>
                        <a:rPr lang="en-US" sz="1800" kern="0">
                          <a:effectLst/>
                        </a:rPr>
                        <a:t>OPPIS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gn="ctr">
                        <a:lnSpc>
                          <a:spcPct val="115000"/>
                        </a:lnSpc>
                        <a:spcAft>
                          <a:spcPts val="800"/>
                        </a:spcAft>
                        <a:buNone/>
                      </a:pPr>
                      <a:r>
                        <a:rPr lang="en-US" sz="1800" kern="0">
                          <a:effectLst/>
                        </a:rPr>
                        <a:t>EBIS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3641876840"/>
                  </a:ext>
                </a:extLst>
              </a:tr>
              <a:tr h="627017">
                <a:tc>
                  <a:txBody>
                    <a:bodyPr/>
                    <a:lstStyle/>
                    <a:p>
                      <a:pPr marL="0" marR="0">
                        <a:lnSpc>
                          <a:spcPct val="115000"/>
                        </a:lnSpc>
                        <a:spcAft>
                          <a:spcPts val="800"/>
                        </a:spcAft>
                        <a:buNone/>
                      </a:pPr>
                      <a:r>
                        <a:rPr lang="en-US" sz="1800" kern="0">
                          <a:effectLst/>
                        </a:rPr>
                        <a:t>Mission</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Heavy 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Polarized protons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Heavy ions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4268000721"/>
                  </a:ext>
                </a:extLst>
              </a:tr>
              <a:tr h="627017">
                <a:tc>
                  <a:txBody>
                    <a:bodyPr/>
                    <a:lstStyle/>
                    <a:p>
                      <a:pPr marL="0" marR="0">
                        <a:lnSpc>
                          <a:spcPct val="115000"/>
                        </a:lnSpc>
                        <a:spcAft>
                          <a:spcPts val="800"/>
                        </a:spcAft>
                        <a:buNone/>
                      </a:pPr>
                      <a:r>
                        <a:rPr lang="en-US" sz="1800" kern="0">
                          <a:effectLst/>
                        </a:rPr>
                        <a:t>First RHIC use</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2000</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2001</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2012</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1339003561"/>
                  </a:ext>
                </a:extLst>
              </a:tr>
              <a:tr h="1107434">
                <a:tc>
                  <a:txBody>
                    <a:bodyPr/>
                    <a:lstStyle/>
                    <a:p>
                      <a:pPr marL="0" marR="0">
                        <a:lnSpc>
                          <a:spcPct val="115000"/>
                        </a:lnSpc>
                        <a:spcAft>
                          <a:spcPts val="800"/>
                        </a:spcAft>
                        <a:buNone/>
                      </a:pPr>
                      <a:r>
                        <a:rPr lang="en-US" sz="1800" kern="0">
                          <a:effectLst/>
                        </a:rPr>
                        <a:t>Technology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Electrostatic</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Optical pumping</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Electron beam ion source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3484911283"/>
                  </a:ext>
                </a:extLst>
              </a:tr>
              <a:tr h="1107434">
                <a:tc>
                  <a:txBody>
                    <a:bodyPr/>
                    <a:lstStyle/>
                    <a:p>
                      <a:pPr marL="0" marR="0">
                        <a:lnSpc>
                          <a:spcPct val="115000"/>
                        </a:lnSpc>
                        <a:spcAft>
                          <a:spcPts val="800"/>
                        </a:spcAft>
                        <a:buNone/>
                      </a:pPr>
                      <a:r>
                        <a:rPr lang="en-US" sz="1800" kern="0">
                          <a:effectLst/>
                        </a:rPr>
                        <a:t>Major legacy</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First RHIC beams</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a:effectLst/>
                        </a:rPr>
                        <a:t>First polarized collider</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800" kern="0" dirty="0">
                          <a:effectLst/>
                        </a:rPr>
                        <a:t>Multi-species collider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1615607828"/>
                  </a:ext>
                </a:extLst>
              </a:tr>
            </a:tbl>
          </a:graphicData>
        </a:graphic>
      </p:graphicFrame>
      <p:sp>
        <p:nvSpPr>
          <p:cNvPr id="2" name="TextBox 1">
            <a:extLst>
              <a:ext uri="{FF2B5EF4-FFF2-40B4-BE49-F238E27FC236}">
                <a16:creationId xmlns:a16="http://schemas.microsoft.com/office/drawing/2014/main" id="{8D0DC01C-E9E4-0E31-7288-A95BDF425446}"/>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1816298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2485-FB75-584E-EEB1-EAF91B04066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895696C-61BD-2169-BAAD-518B16790EAA}"/>
              </a:ext>
            </a:extLst>
          </p:cNvPr>
          <p:cNvSpPr>
            <a:spLocks noGrp="1"/>
          </p:cNvSpPr>
          <p:nvPr>
            <p:ph type="sldNum" sz="quarter" idx="4"/>
          </p:nvPr>
        </p:nvSpPr>
        <p:spPr/>
        <p:txBody>
          <a:bodyPr/>
          <a:lstStyle/>
          <a:p>
            <a:fld id="{933A556B-7C63-244D-9B7C-B0EA8042B330}" type="slidenum">
              <a:rPr lang="en-US" smtClean="0"/>
              <a:pPr/>
              <a:t>31</a:t>
            </a:fld>
            <a:endParaRPr lang="en-US" dirty="0">
              <a:solidFill>
                <a:schemeClr val="bg1"/>
              </a:solidFill>
            </a:endParaRPr>
          </a:p>
        </p:txBody>
      </p:sp>
      <p:sp>
        <p:nvSpPr>
          <p:cNvPr id="2" name="Title 1">
            <a:extLst>
              <a:ext uri="{FF2B5EF4-FFF2-40B4-BE49-F238E27FC236}">
                <a16:creationId xmlns:a16="http://schemas.microsoft.com/office/drawing/2014/main" id="{5115EB50-7F02-5F15-C9F7-68043B6F3D0E}"/>
              </a:ext>
            </a:extLst>
          </p:cNvPr>
          <p:cNvSpPr>
            <a:spLocks noGrp="1"/>
          </p:cNvSpPr>
          <p:nvPr>
            <p:ph type="ctrTitle"/>
          </p:nvPr>
        </p:nvSpPr>
        <p:spPr/>
        <p:txBody>
          <a:bodyPr/>
          <a:lstStyle/>
          <a:p>
            <a:r>
              <a:rPr lang="en-US" dirty="0"/>
              <a:t>Polarized He-3 </a:t>
            </a:r>
          </a:p>
        </p:txBody>
      </p:sp>
    </p:spTree>
    <p:extLst>
      <p:ext uri="{BB962C8B-B14F-4D97-AF65-F5344CB8AC3E}">
        <p14:creationId xmlns:p14="http://schemas.microsoft.com/office/powerpoint/2010/main" val="1279882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C3D008-9A53-BB5A-D948-562787B12903}"/>
              </a:ext>
            </a:extLst>
          </p:cNvPr>
          <p:cNvSpPr>
            <a:spLocks noGrp="1"/>
          </p:cNvSpPr>
          <p:nvPr>
            <p:ph type="title"/>
          </p:nvPr>
        </p:nvSpPr>
        <p:spPr>
          <a:xfrm>
            <a:off x="424697" y="-220529"/>
            <a:ext cx="8286750" cy="1325563"/>
          </a:xfrm>
        </p:spPr>
        <p:txBody>
          <a:bodyPr/>
          <a:lstStyle/>
          <a:p>
            <a:r>
              <a:rPr lang="en-US">
                <a:solidFill>
                  <a:srgbClr val="C00000"/>
                </a:solidFill>
                <a:latin typeface="Times New Roman" panose="02020603050405020304" pitchFamily="18" charset="0"/>
                <a:cs typeface="Times New Roman" panose="02020603050405020304" pitchFamily="18" charset="0"/>
              </a:rPr>
              <a:t>Polarized </a:t>
            </a:r>
            <a:r>
              <a:rPr lang="en-US" baseline="30000">
                <a:solidFill>
                  <a:srgbClr val="C00000"/>
                </a:solidFill>
                <a:latin typeface="Times New Roman" panose="02020603050405020304" pitchFamily="18" charset="0"/>
                <a:cs typeface="Times New Roman" panose="02020603050405020304" pitchFamily="18" charset="0"/>
              </a:rPr>
              <a:t>3</a:t>
            </a:r>
            <a:r>
              <a:rPr lang="en-US">
                <a:solidFill>
                  <a:srgbClr val="C00000"/>
                </a:solidFill>
                <a:latin typeface="Times New Roman" panose="02020603050405020304" pitchFamily="18" charset="0"/>
                <a:cs typeface="Times New Roman" panose="02020603050405020304" pitchFamily="18" charset="0"/>
              </a:rPr>
              <a:t>He</a:t>
            </a:r>
            <a:r>
              <a:rPr lang="en-US" baseline="30000">
                <a:solidFill>
                  <a:srgbClr val="C00000"/>
                </a:solidFill>
                <a:latin typeface="Times New Roman" panose="02020603050405020304" pitchFamily="18" charset="0"/>
                <a:cs typeface="Times New Roman" panose="02020603050405020304" pitchFamily="18" charset="0"/>
              </a:rPr>
              <a:t>++</a:t>
            </a:r>
            <a:r>
              <a:rPr lang="en-US">
                <a:solidFill>
                  <a:srgbClr val="C00000"/>
                </a:solidFill>
                <a:latin typeface="Times New Roman" panose="02020603050405020304" pitchFamily="18" charset="0"/>
                <a:cs typeface="Times New Roman" panose="02020603050405020304" pitchFamily="18" charset="0"/>
              </a:rPr>
              <a:t> Source development</a:t>
            </a:r>
          </a:p>
        </p:txBody>
      </p:sp>
      <p:sp>
        <p:nvSpPr>
          <p:cNvPr id="3" name="Slide Number Placeholder 2">
            <a:extLst>
              <a:ext uri="{FF2B5EF4-FFF2-40B4-BE49-F238E27FC236}">
                <a16:creationId xmlns:a16="http://schemas.microsoft.com/office/drawing/2014/main" id="{639C5370-4803-0879-1DBB-0748D9A4AFE2}"/>
              </a:ext>
            </a:extLst>
          </p:cNvPr>
          <p:cNvSpPr>
            <a:spLocks noGrp="1"/>
          </p:cNvSpPr>
          <p:nvPr>
            <p:ph type="sldNum" sz="quarter" idx="4"/>
          </p:nvPr>
        </p:nvSpPr>
        <p:spPr/>
        <p:txBody>
          <a:bodyPr/>
          <a:lstStyle/>
          <a:p>
            <a:fld id="{933A556B-7C63-244D-9B7C-B0EA8042B330}" type="slidenum">
              <a:rPr lang="en-US" smtClean="0"/>
              <a:pPr/>
              <a:t>32</a:t>
            </a:fld>
            <a:endParaRPr lang="en-US" sz="750"/>
          </a:p>
        </p:txBody>
      </p:sp>
      <p:sp>
        <p:nvSpPr>
          <p:cNvPr id="4" name="Rectangle 3">
            <a:extLst>
              <a:ext uri="{FF2B5EF4-FFF2-40B4-BE49-F238E27FC236}">
                <a16:creationId xmlns:a16="http://schemas.microsoft.com/office/drawing/2014/main" id="{FB6CB6D5-E401-78C8-C0A6-088E28803AF9}"/>
              </a:ext>
            </a:extLst>
          </p:cNvPr>
          <p:cNvSpPr/>
          <p:nvPr/>
        </p:nvSpPr>
        <p:spPr>
          <a:xfrm>
            <a:off x="-298411" y="1173324"/>
            <a:ext cx="9144000" cy="830997"/>
          </a:xfrm>
          <a:prstGeom prst="rect">
            <a:avLst/>
          </a:prstGeom>
        </p:spPr>
        <p:txBody>
          <a:bodyPr wrap="square">
            <a:spAutoFit/>
          </a:bodyPr>
          <a:lstStyle/>
          <a:p>
            <a:pPr algn="ctr"/>
            <a:r>
              <a:rPr lang="en-US" sz="1600" b="1" dirty="0">
                <a:latin typeface="Times New Roman" panose="02020603050405020304" pitchFamily="18" charset="0"/>
                <a:cs typeface="Times New Roman" panose="02020603050405020304" pitchFamily="18" charset="0"/>
              </a:rPr>
              <a:t>U. S. Department of Energy </a:t>
            </a:r>
          </a:p>
          <a:p>
            <a:pPr algn="ctr"/>
            <a:r>
              <a:rPr lang="en-US" sz="1600" b="1" dirty="0">
                <a:latin typeface="Times New Roman" panose="02020603050405020304" pitchFamily="18" charset="0"/>
                <a:cs typeface="Times New Roman" panose="02020603050405020304" pitchFamily="18" charset="0"/>
              </a:rPr>
              <a:t>Office of Science | Nuclear Physics FY 2018</a:t>
            </a:r>
          </a:p>
          <a:p>
            <a:pPr algn="ctr"/>
            <a:r>
              <a:rPr lang="en-US" sz="1600" b="1" dirty="0"/>
              <a:t> </a:t>
            </a:r>
            <a:r>
              <a:rPr lang="en-US" sz="1600" i="1" dirty="0"/>
              <a:t>Research and Development for Next Generation Nuclear Physics Accelerator Facilities</a:t>
            </a:r>
          </a:p>
        </p:txBody>
      </p:sp>
      <p:sp>
        <p:nvSpPr>
          <p:cNvPr id="5" name="Rectangle 4">
            <a:extLst>
              <a:ext uri="{FF2B5EF4-FFF2-40B4-BE49-F238E27FC236}">
                <a16:creationId xmlns:a16="http://schemas.microsoft.com/office/drawing/2014/main" id="{6D68D63C-2FCD-E60A-D24D-5525B351E465}"/>
              </a:ext>
            </a:extLst>
          </p:cNvPr>
          <p:cNvSpPr/>
          <p:nvPr/>
        </p:nvSpPr>
        <p:spPr>
          <a:xfrm>
            <a:off x="232926" y="2004321"/>
            <a:ext cx="8830863" cy="2062103"/>
          </a:xfrm>
          <a:prstGeom prst="rect">
            <a:avLst/>
          </a:prstGeom>
        </p:spPr>
        <p:txBody>
          <a:bodyPr wrap="square">
            <a:spAutoFit/>
          </a:bodyPr>
          <a:lstStyle/>
          <a:p>
            <a:pPr algn="just"/>
            <a:r>
              <a:rPr lang="en-US" sz="1600" i="1">
                <a:latin typeface="Times New Roman" panose="02020603050405020304" pitchFamily="18" charset="0"/>
                <a:cs typeface="Times New Roman" panose="02020603050405020304" pitchFamily="18" charset="0"/>
              </a:rPr>
              <a:t>… A doubly polarized electron-ion collider (EIC) is the best way to examine the internal structure of the proton and neutron. The technology to accelerate polarized proton beams has been well established at RHIC. However, studying the structure of the neutron requires the acceleration of polarized </a:t>
            </a:r>
            <a:r>
              <a:rPr lang="en-US" sz="1600" i="1" baseline="30000">
                <a:latin typeface="Times New Roman" panose="02020603050405020304" pitchFamily="18" charset="0"/>
                <a:cs typeface="Times New Roman" panose="02020603050405020304" pitchFamily="18" charset="0"/>
              </a:rPr>
              <a:t>3</a:t>
            </a:r>
            <a:r>
              <a:rPr lang="en-US" sz="1600" i="1">
                <a:latin typeface="Times New Roman" panose="02020603050405020304" pitchFamily="18" charset="0"/>
                <a:cs typeface="Times New Roman" panose="02020603050405020304" pitchFamily="18" charset="0"/>
              </a:rPr>
              <a:t>He</a:t>
            </a:r>
            <a:r>
              <a:rPr lang="en-US" sz="1600" i="1" baseline="30000">
                <a:latin typeface="Times New Roman" panose="02020603050405020304" pitchFamily="18" charset="0"/>
                <a:cs typeface="Times New Roman" panose="02020603050405020304" pitchFamily="18" charset="0"/>
              </a:rPr>
              <a:t>++</a:t>
            </a:r>
            <a:r>
              <a:rPr lang="en-US" sz="1600" i="1">
                <a:latin typeface="Times New Roman" panose="02020603050405020304" pitchFamily="18" charset="0"/>
                <a:cs typeface="Times New Roman" panose="02020603050405020304" pitchFamily="18" charset="0"/>
              </a:rPr>
              <a:t>, which carries ~90% of its polarization in the neutron, and to match the unprecedented statistical precision an EIC will provide, it is indispensable to have high precision measurements of the hadron beam polarization. For this reason, development of a polarized </a:t>
            </a:r>
            <a:r>
              <a:rPr lang="en-US" sz="1600" i="1" baseline="30000">
                <a:latin typeface="Times New Roman" panose="02020603050405020304" pitchFamily="18" charset="0"/>
                <a:cs typeface="Times New Roman" panose="02020603050405020304" pitchFamily="18" charset="0"/>
              </a:rPr>
              <a:t>3</a:t>
            </a:r>
            <a:r>
              <a:rPr lang="en-US" sz="1600" i="1">
                <a:latin typeface="Times New Roman" panose="02020603050405020304" pitchFamily="18" charset="0"/>
                <a:cs typeface="Times New Roman" panose="02020603050405020304" pitchFamily="18" charset="0"/>
              </a:rPr>
              <a:t>He ion beam has been identified as an R&amp;D priority by the EIC Advisory Committee in 2009 and the Office of Nuclear Physics Community Review in 2017. </a:t>
            </a:r>
          </a:p>
        </p:txBody>
      </p:sp>
      <p:sp>
        <p:nvSpPr>
          <p:cNvPr id="6" name="Rectangle 2">
            <a:extLst>
              <a:ext uri="{FF2B5EF4-FFF2-40B4-BE49-F238E27FC236}">
                <a16:creationId xmlns:a16="http://schemas.microsoft.com/office/drawing/2014/main" id="{0AD26E99-ECE3-38A4-BE85-7BF2DD8C19E7}"/>
              </a:ext>
            </a:extLst>
          </p:cNvPr>
          <p:cNvSpPr>
            <a:spLocks noChangeArrowheads="1"/>
          </p:cNvSpPr>
          <p:nvPr/>
        </p:nvSpPr>
        <p:spPr bwMode="auto">
          <a:xfrm>
            <a:off x="290556" y="4203003"/>
            <a:ext cx="8555033" cy="2654997"/>
          </a:xfrm>
          <a:prstGeom prst="rect">
            <a:avLst/>
          </a:prstGeom>
          <a:solidFill>
            <a:schemeClr val="bg1"/>
          </a:solidFill>
          <a:ln w="3175">
            <a:noFill/>
            <a:miter lim="800000"/>
            <a:headEnd/>
            <a:tailEnd/>
          </a:ln>
          <a:effectLst/>
        </p:spPr>
        <p:txBody>
          <a:bodyPr anchor="ctr"/>
          <a:lstStyle>
            <a:lvl1pPr algn="r" eaLnBrk="0" hangingPunct="0">
              <a:lnSpc>
                <a:spcPct val="80000"/>
              </a:lnSpc>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1pPr>
            <a:lvl2pPr algn="r" eaLnBrk="0" hangingPunct="0">
              <a:lnSpc>
                <a:spcPct val="80000"/>
              </a:lnSpc>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2pPr>
            <a:lvl3pPr algn="r" eaLnBrk="0" hangingPunct="0">
              <a:lnSpc>
                <a:spcPct val="80000"/>
              </a:lnSpc>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3pPr>
            <a:lvl4pPr algn="r" eaLnBrk="0" hangingPunct="0">
              <a:lnSpc>
                <a:spcPct val="80000"/>
              </a:lnSpc>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4pPr>
            <a:lvl5pPr algn="r" eaLnBrk="0" hangingPunct="0">
              <a:lnSpc>
                <a:spcPct val="80000"/>
              </a:lnSpc>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5pPr>
            <a:lvl6pPr marL="457200" algn="r" eaLnBrk="0" fontAlgn="base" hangingPunct="0">
              <a:lnSpc>
                <a:spcPct val="80000"/>
              </a:lnSpc>
              <a:spcBef>
                <a:spcPct val="0"/>
              </a:spcBef>
              <a:spcAft>
                <a:spcPct val="0"/>
              </a:spcAft>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6pPr>
            <a:lvl7pPr marL="914400" algn="r" eaLnBrk="0" fontAlgn="base" hangingPunct="0">
              <a:lnSpc>
                <a:spcPct val="80000"/>
              </a:lnSpc>
              <a:spcBef>
                <a:spcPct val="0"/>
              </a:spcBef>
              <a:spcAft>
                <a:spcPct val="0"/>
              </a:spcAft>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7pPr>
            <a:lvl8pPr marL="1371600" algn="r" eaLnBrk="0" fontAlgn="base" hangingPunct="0">
              <a:lnSpc>
                <a:spcPct val="80000"/>
              </a:lnSpc>
              <a:spcBef>
                <a:spcPct val="0"/>
              </a:spcBef>
              <a:spcAft>
                <a:spcPct val="0"/>
              </a:spcAft>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8pPr>
            <a:lvl9pPr marL="1828800" algn="r" eaLnBrk="0" fontAlgn="base" hangingPunct="0">
              <a:lnSpc>
                <a:spcPct val="80000"/>
              </a:lnSpc>
              <a:spcBef>
                <a:spcPct val="0"/>
              </a:spcBef>
              <a:spcAft>
                <a:spcPct val="0"/>
              </a:spcAft>
              <a:defRPr sz="2800" b="1" i="1">
                <a:solidFill>
                  <a:srgbClr val="0000FF"/>
                </a:solidFill>
                <a:latin typeface="Comic Sans MS Bold" panose="030F0902030302020204" pitchFamily="66" charset="0"/>
                <a:ea typeface="ＭＳ Ｐゴシック" panose="020B0600070205080204" pitchFamily="34" charset="-128"/>
                <a:cs typeface="Comic Sans MS Bold" panose="030F0902030302020204" pitchFamily="66" charset="0"/>
              </a:defRPr>
            </a:lvl9pPr>
          </a:lstStyle>
          <a:p>
            <a:pPr algn="l" eaLnBrk="1" hangingPunct="1">
              <a:lnSpc>
                <a:spcPct val="100000"/>
              </a:lnSpc>
            </a:pPr>
            <a:r>
              <a:rPr lang="en-US" sz="1600" i="0">
                <a:solidFill>
                  <a:srgbClr val="000000"/>
                </a:solidFill>
                <a:latin typeface="Times New Roman" panose="02020603050405020304" pitchFamily="18" charset="0"/>
              </a:rPr>
              <a:t>       In 2003 A. Zelenski, J. Alessi proposed a production polarized </a:t>
            </a:r>
            <a:r>
              <a:rPr lang="en-US" sz="1600" i="0" baseline="30000">
                <a:solidFill>
                  <a:srgbClr val="000000"/>
                </a:solidFill>
                <a:latin typeface="Times New Roman" panose="02020603050405020304" pitchFamily="18" charset="0"/>
              </a:rPr>
              <a:t>3</a:t>
            </a:r>
            <a:r>
              <a:rPr lang="en-US" sz="1600" i="0">
                <a:solidFill>
                  <a:srgbClr val="000000"/>
                </a:solidFill>
                <a:latin typeface="Times New Roman" panose="02020603050405020304" pitchFamily="18" charset="0"/>
              </a:rPr>
              <a:t>He</a:t>
            </a:r>
            <a:r>
              <a:rPr lang="en-US" sz="1600" i="0" baseline="30000">
                <a:solidFill>
                  <a:srgbClr val="000000"/>
                </a:solidFill>
                <a:latin typeface="Times New Roman" panose="02020603050405020304" pitchFamily="18" charset="0"/>
              </a:rPr>
              <a:t>++</a:t>
            </a:r>
            <a:r>
              <a:rPr lang="en-US" sz="1600" i="0">
                <a:solidFill>
                  <a:srgbClr val="000000"/>
                </a:solidFill>
                <a:latin typeface="Times New Roman" panose="02020603050405020304" pitchFamily="18" charset="0"/>
              </a:rPr>
              <a:t> beam in EBIS</a:t>
            </a:r>
            <a:r>
              <a:rPr lang="en-US" sz="1600">
                <a:solidFill>
                  <a:srgbClr val="000000"/>
                </a:solidFill>
                <a:latin typeface="Times New Roman" panose="02020603050405020304" pitchFamily="18" charset="0"/>
              </a:rPr>
              <a:t>. </a:t>
            </a:r>
          </a:p>
          <a:p>
            <a:pPr algn="l" eaLnBrk="1" hangingPunct="1">
              <a:lnSpc>
                <a:spcPct val="100000"/>
              </a:lnSpc>
            </a:pPr>
            <a:r>
              <a:rPr lang="en-US" sz="1600">
                <a:solidFill>
                  <a:srgbClr val="000000"/>
                </a:solidFill>
                <a:latin typeface="Times New Roman" panose="02020603050405020304" pitchFamily="18" charset="0"/>
              </a:rPr>
              <a:t>(</a:t>
            </a:r>
            <a:r>
              <a:rPr lang="en-US" altLang="en-US" sz="1600">
                <a:solidFill>
                  <a:srgbClr val="000066"/>
                </a:solidFill>
                <a:latin typeface="Times New Roman" panose="02020603050405020304" pitchFamily="18" charset="0"/>
                <a:cs typeface="Times New Roman" panose="02020603050405020304" pitchFamily="18" charset="0"/>
              </a:rPr>
              <a:t>A. Zelenski, J. Alessi,</a:t>
            </a:r>
            <a:r>
              <a:rPr lang="en-US" altLang="en-US" sz="1600">
                <a:solidFill>
                  <a:srgbClr val="990000"/>
                </a:solidFill>
                <a:latin typeface="Times New Roman" panose="02020603050405020304" pitchFamily="18" charset="0"/>
                <a:cs typeface="Times New Roman" panose="02020603050405020304" pitchFamily="18" charset="0"/>
              </a:rPr>
              <a:t> “Proposal of production of polarized </a:t>
            </a:r>
            <a:r>
              <a:rPr lang="en-US" altLang="en-US" sz="1600" baseline="30000">
                <a:solidFill>
                  <a:srgbClr val="990000"/>
                </a:solidFill>
                <a:latin typeface="Times New Roman" panose="02020603050405020304" pitchFamily="18" charset="0"/>
                <a:cs typeface="Times New Roman" panose="02020603050405020304" pitchFamily="18" charset="0"/>
              </a:rPr>
              <a:t>3</a:t>
            </a:r>
            <a:r>
              <a:rPr lang="en-US" altLang="en-US" sz="1600">
                <a:solidFill>
                  <a:srgbClr val="990000"/>
                </a:solidFill>
                <a:latin typeface="Times New Roman" panose="02020603050405020304" pitchFamily="18" charset="0"/>
                <a:cs typeface="Times New Roman" panose="02020603050405020304" pitchFamily="18" charset="0"/>
              </a:rPr>
              <a:t>He</a:t>
            </a:r>
            <a:r>
              <a:rPr lang="en-US" altLang="en-US" sz="1600" baseline="30000">
                <a:solidFill>
                  <a:srgbClr val="990000"/>
                </a:solidFill>
                <a:latin typeface="Times New Roman" panose="02020603050405020304" pitchFamily="18" charset="0"/>
                <a:cs typeface="Times New Roman" panose="02020603050405020304" pitchFamily="18" charset="0"/>
              </a:rPr>
              <a:t>++ </a:t>
            </a:r>
            <a:r>
              <a:rPr lang="en-US" altLang="en-US" sz="1600">
                <a:solidFill>
                  <a:srgbClr val="990000"/>
                </a:solidFill>
                <a:latin typeface="Times New Roman" panose="02020603050405020304" pitchFamily="18" charset="0"/>
                <a:cs typeface="Times New Roman" panose="02020603050405020304" pitchFamily="18" charset="0"/>
              </a:rPr>
              <a:t>beam in EBIS”</a:t>
            </a:r>
            <a:r>
              <a:rPr lang="en-US" altLang="en-US" sz="1600">
                <a:solidFill>
                  <a:srgbClr val="000066"/>
                </a:solidFill>
                <a:latin typeface="Times New Roman" panose="02020603050405020304" pitchFamily="18" charset="0"/>
                <a:cs typeface="Times New Roman" panose="02020603050405020304" pitchFamily="18" charset="0"/>
              </a:rPr>
              <a:t> , ICFA Beam Dynamics Newsletter 30, p.39, (2003)</a:t>
            </a:r>
            <a:endParaRPr lang="en-US" altLang="en-US" sz="1600">
              <a:solidFill>
                <a:srgbClr val="800000"/>
              </a:solidFill>
              <a:latin typeface="Times New Roman" panose="02020603050405020304" pitchFamily="18" charset="0"/>
              <a:cs typeface="Times New Roman" panose="02020603050405020304" pitchFamily="18" charset="0"/>
            </a:endParaRPr>
          </a:p>
          <a:p>
            <a:pPr algn="l" eaLnBrk="1" hangingPunct="1">
              <a:lnSpc>
                <a:spcPct val="100000"/>
              </a:lnSpc>
            </a:pPr>
            <a:endParaRPr lang="en-US" altLang="en-US" sz="1600" i="0">
              <a:solidFill>
                <a:schemeClr val="tx1"/>
              </a:solidFill>
              <a:latin typeface="Times New Roman" panose="02020603050405020304" pitchFamily="18" charset="0"/>
              <a:cs typeface="Times New Roman" panose="02020603050405020304" pitchFamily="18" charset="0"/>
            </a:endParaRPr>
          </a:p>
          <a:p>
            <a:pPr algn="l" eaLnBrk="1" hangingPunct="1">
              <a:lnSpc>
                <a:spcPct val="100000"/>
              </a:lnSpc>
            </a:pPr>
            <a:endParaRPr lang="en-US" altLang="en-US" sz="1600" i="0">
              <a:solidFill>
                <a:schemeClr val="tx1"/>
              </a:solidFill>
              <a:latin typeface="Times New Roman" panose="02020603050405020304" pitchFamily="18" charset="0"/>
              <a:cs typeface="Times New Roman" panose="02020603050405020304" pitchFamily="18" charset="0"/>
            </a:endParaRPr>
          </a:p>
          <a:p>
            <a:pPr algn="l" eaLnBrk="1" hangingPunct="1">
              <a:lnSpc>
                <a:spcPct val="100000"/>
              </a:lnSpc>
            </a:pPr>
            <a:r>
              <a:rPr lang="en-US" altLang="en-US" sz="2000" i="0">
                <a:solidFill>
                  <a:srgbClr val="C00000"/>
                </a:solidFill>
                <a:latin typeface="Times New Roman" panose="02020603050405020304" pitchFamily="18" charset="0"/>
                <a:cs typeface="Times New Roman" panose="02020603050405020304" pitchFamily="18" charset="0"/>
              </a:rPr>
              <a:t>Polarized </a:t>
            </a:r>
            <a:r>
              <a:rPr lang="en-US" altLang="en-US" sz="2000" i="0" baseline="30000">
                <a:solidFill>
                  <a:srgbClr val="C00000"/>
                </a:solidFill>
                <a:latin typeface="Times New Roman" panose="02020603050405020304" pitchFamily="18" charset="0"/>
                <a:cs typeface="Times New Roman" panose="02020603050405020304" pitchFamily="18" charset="0"/>
              </a:rPr>
              <a:t>3</a:t>
            </a:r>
            <a:r>
              <a:rPr lang="en-US" altLang="en-US" sz="2000" i="0">
                <a:solidFill>
                  <a:srgbClr val="C00000"/>
                </a:solidFill>
                <a:latin typeface="Times New Roman" panose="02020603050405020304" pitchFamily="18" charset="0"/>
                <a:cs typeface="Times New Roman" panose="02020603050405020304" pitchFamily="18" charset="0"/>
              </a:rPr>
              <a:t>He</a:t>
            </a:r>
            <a:r>
              <a:rPr lang="en-US" altLang="en-US" sz="2000" i="0" baseline="30000">
                <a:solidFill>
                  <a:srgbClr val="C00000"/>
                </a:solidFill>
                <a:latin typeface="Times New Roman" panose="02020603050405020304" pitchFamily="18" charset="0"/>
                <a:cs typeface="Times New Roman" panose="02020603050405020304" pitchFamily="18" charset="0"/>
              </a:rPr>
              <a:t>++</a:t>
            </a:r>
            <a:r>
              <a:rPr lang="en-US" altLang="en-US" sz="2000" i="0">
                <a:solidFill>
                  <a:srgbClr val="C00000"/>
                </a:solidFill>
                <a:latin typeface="Times New Roman" panose="02020603050405020304" pitchFamily="18" charset="0"/>
                <a:cs typeface="Times New Roman" panose="02020603050405020304" pitchFamily="18" charset="0"/>
              </a:rPr>
              <a:t> source is a part of the ongoing EBIS upgrade project.</a:t>
            </a:r>
          </a:p>
          <a:p>
            <a:pPr algn="l" eaLnBrk="1" hangingPunct="1">
              <a:lnSpc>
                <a:spcPct val="100000"/>
              </a:lnSpc>
            </a:pPr>
            <a:r>
              <a:rPr lang="en-US" altLang="en-US" sz="2000" i="0">
                <a:solidFill>
                  <a:srgbClr val="C00000"/>
                </a:solidFill>
                <a:latin typeface="Times New Roman" panose="02020603050405020304" pitchFamily="18" charset="0"/>
                <a:cs typeface="Times New Roman" panose="02020603050405020304" pitchFamily="18" charset="0"/>
              </a:rPr>
              <a:t>The development of the polarized </a:t>
            </a:r>
            <a:r>
              <a:rPr lang="en-US" altLang="en-US" sz="2000" i="0" baseline="30000">
                <a:solidFill>
                  <a:srgbClr val="C00000"/>
                </a:solidFill>
                <a:latin typeface="Times New Roman" panose="02020603050405020304" pitchFamily="18" charset="0"/>
                <a:cs typeface="Times New Roman" panose="02020603050405020304" pitchFamily="18" charset="0"/>
              </a:rPr>
              <a:t>3</a:t>
            </a:r>
            <a:r>
              <a:rPr lang="en-US" altLang="en-US" sz="2000" i="0">
                <a:solidFill>
                  <a:srgbClr val="C00000"/>
                </a:solidFill>
                <a:latin typeface="Times New Roman" panose="02020603050405020304" pitchFamily="18" charset="0"/>
                <a:cs typeface="Times New Roman" panose="02020603050405020304" pitchFamily="18" charset="0"/>
              </a:rPr>
              <a:t>He ion source is being done as a collaboration between BNL and Massachusetts Institute of Technology (MIT). </a:t>
            </a:r>
          </a:p>
          <a:p>
            <a:pPr algn="l" eaLnBrk="1" hangingPunct="1">
              <a:lnSpc>
                <a:spcPct val="100000"/>
              </a:lnSpc>
            </a:pPr>
            <a:endParaRPr lang="en-US" altLang="en-US" sz="1600" i="0">
              <a:solidFill>
                <a:schemeClr val="tx1"/>
              </a:solidFill>
              <a:latin typeface="Times New Roman" panose="02020603050405020304" pitchFamily="18" charset="0"/>
              <a:cs typeface="Times New Roman" panose="02020603050405020304" pitchFamily="18" charset="0"/>
            </a:endParaRPr>
          </a:p>
          <a:p>
            <a:pPr algn="l" eaLnBrk="1" hangingPunct="1">
              <a:lnSpc>
                <a:spcPct val="100000"/>
              </a:lnSpc>
            </a:pPr>
            <a:endParaRPr lang="en-US" altLang="en-US" sz="1600" i="0">
              <a:solidFill>
                <a:schemeClr val="tx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19CE388-C064-29EF-3FB6-CBB7D614EC32}"/>
              </a:ext>
            </a:extLst>
          </p:cNvPr>
          <p:cNvSpPr txBox="1"/>
          <p:nvPr/>
        </p:nvSpPr>
        <p:spPr>
          <a:xfrm>
            <a:off x="432553" y="716692"/>
            <a:ext cx="8413036" cy="461665"/>
          </a:xfrm>
          <a:prstGeom prst="rect">
            <a:avLst/>
          </a:prstGeom>
          <a:noFill/>
        </p:spPr>
        <p:txBody>
          <a:bodyPr wrap="square">
            <a:spAutoFit/>
          </a:bodyPr>
          <a:lstStyle/>
          <a:p>
            <a:r>
              <a:rPr lang="en-US" sz="1200" dirty="0">
                <a:solidFill>
                  <a:srgbClr val="0070C0"/>
                </a:solidFill>
              </a:rPr>
              <a:t>J. Alessi</a:t>
            </a:r>
            <a:r>
              <a:rPr lang="en-US" sz="1200" dirty="0"/>
              <a:t>, G. Atoian, E. Beebe, </a:t>
            </a:r>
            <a:r>
              <a:rPr lang="en-US" sz="1200" dirty="0">
                <a:solidFill>
                  <a:srgbClr val="C00000"/>
                </a:solidFill>
              </a:rPr>
              <a:t>C, </a:t>
            </a:r>
            <a:r>
              <a:rPr lang="en-US" sz="1200" dirty="0" err="1">
                <a:solidFill>
                  <a:srgbClr val="C00000"/>
                </a:solidFill>
              </a:rPr>
              <a:t>Ianzano</a:t>
            </a:r>
            <a:r>
              <a:rPr lang="en-US" sz="1200" dirty="0"/>
              <a:t>, S. Ikeda, S. Kondrashev, </a:t>
            </a:r>
            <a:r>
              <a:rPr lang="en-US" sz="1200" dirty="0">
                <a:solidFill>
                  <a:srgbClr val="C00000"/>
                </a:solidFill>
              </a:rPr>
              <a:t>J. Maxwell, M. Musgrave, R. Milner</a:t>
            </a:r>
            <a:r>
              <a:rPr lang="en-US" sz="1200" dirty="0"/>
              <a:t>, M. Okamura, A. Poblaguev,    D. Raparia, J. Ritter, A. Sukhanov, </a:t>
            </a:r>
            <a:r>
              <a:rPr lang="en-US" sz="1200" dirty="0">
                <a:solidFill>
                  <a:srgbClr val="C00000"/>
                </a:solidFill>
              </a:rPr>
              <a:t>N. B. Wuerfel</a:t>
            </a:r>
            <a:r>
              <a:rPr lang="en-US" sz="1200" dirty="0"/>
              <a:t>,  </a:t>
            </a:r>
            <a:r>
              <a:rPr lang="en-US" sz="1200" dirty="0">
                <a:solidFill>
                  <a:srgbClr val="0070C0"/>
                </a:solidFill>
              </a:rPr>
              <a:t>A. Zelenski</a:t>
            </a:r>
            <a:r>
              <a:rPr lang="en-US" sz="1200" dirty="0"/>
              <a:t>, </a:t>
            </a:r>
          </a:p>
        </p:txBody>
      </p:sp>
      <p:sp>
        <p:nvSpPr>
          <p:cNvPr id="9" name="TextBox 8">
            <a:extLst>
              <a:ext uri="{FF2B5EF4-FFF2-40B4-BE49-F238E27FC236}">
                <a16:creationId xmlns:a16="http://schemas.microsoft.com/office/drawing/2014/main" id="{8B54ADC6-22BA-A410-7A25-BEECD1F51834}"/>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14320298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a:xfrm>
            <a:off x="208547" y="365125"/>
            <a:ext cx="8734927" cy="830263"/>
          </a:xfrm>
        </p:spPr>
        <p:txBody>
          <a:bodyPr>
            <a:noAutofit/>
          </a:bodyPr>
          <a:lstStyle/>
          <a:p>
            <a:pPr algn="ctr" eaLnBrk="1" hangingPunct="1"/>
            <a:r>
              <a:rPr lang="en-US" altLang="en-US" dirty="0">
                <a:solidFill>
                  <a:srgbClr val="C00000"/>
                </a:solidFill>
                <a:latin typeface="Times New Roman" panose="02020603050405020304" pitchFamily="18" charset="0"/>
                <a:cs typeface="Times New Roman" panose="02020603050405020304" pitchFamily="18" charset="0"/>
              </a:rPr>
              <a:t> The </a:t>
            </a:r>
            <a:r>
              <a:rPr lang="en-US" altLang="en-US" baseline="30000" dirty="0">
                <a:solidFill>
                  <a:srgbClr val="C00000"/>
                </a:solidFill>
                <a:latin typeface="Times New Roman" panose="02020603050405020304" pitchFamily="18" charset="0"/>
                <a:cs typeface="Times New Roman" panose="02020603050405020304" pitchFamily="18" charset="0"/>
              </a:rPr>
              <a:t>3</a:t>
            </a:r>
            <a:r>
              <a:rPr lang="en-US" altLang="en-US" dirty="0">
                <a:solidFill>
                  <a:srgbClr val="C00000"/>
                </a:solidFill>
                <a:latin typeface="Times New Roman" panose="02020603050405020304" pitchFamily="18" charset="0"/>
                <a:cs typeface="Times New Roman" panose="02020603050405020304" pitchFamily="18" charset="0"/>
              </a:rPr>
              <a:t>He</a:t>
            </a:r>
            <a:r>
              <a:rPr lang="en-US" altLang="en-US" baseline="30000" dirty="0">
                <a:solidFill>
                  <a:srgbClr val="C00000"/>
                </a:solidFill>
                <a:latin typeface="Times New Roman" panose="02020603050405020304" pitchFamily="18" charset="0"/>
                <a:cs typeface="Times New Roman" panose="02020603050405020304" pitchFamily="18" charset="0"/>
              </a:rPr>
              <a:t>++</a:t>
            </a:r>
            <a:r>
              <a:rPr lang="en-US" altLang="en-US" dirty="0">
                <a:solidFill>
                  <a:srgbClr val="C00000"/>
                </a:solidFill>
                <a:latin typeface="Times New Roman" panose="02020603050405020304" pitchFamily="18" charset="0"/>
                <a:cs typeface="Times New Roman" panose="02020603050405020304" pitchFamily="18" charset="0"/>
              </a:rPr>
              <a:t> Source at BNL</a:t>
            </a:r>
          </a:p>
        </p:txBody>
      </p:sp>
      <p:sp>
        <p:nvSpPr>
          <p:cNvPr id="23554" name="Rectangle 3"/>
          <p:cNvSpPr>
            <a:spLocks noGrp="1" noChangeArrowheads="1"/>
          </p:cNvSpPr>
          <p:nvPr>
            <p:ph type="body" idx="4294967295"/>
          </p:nvPr>
        </p:nvSpPr>
        <p:spPr>
          <a:xfrm>
            <a:off x="628650" y="1483836"/>
            <a:ext cx="8314824" cy="3878996"/>
          </a:xfrm>
        </p:spPr>
        <p:txBody>
          <a:bodyPr>
            <a:normAutofit fontScale="85000" lnSpcReduction="20000"/>
          </a:bodyPr>
          <a:lstStyle/>
          <a:p>
            <a:pPr marL="0" indent="0" eaLnBrk="1" hangingPunct="1">
              <a:buNone/>
            </a:pPr>
            <a:r>
              <a:rPr lang="en-US" altLang="en-US" sz="2400" dirty="0">
                <a:latin typeface="Calibri" pitchFamily="34" charset="0"/>
              </a:rPr>
              <a:t>Requirement</a:t>
            </a:r>
          </a:p>
          <a:p>
            <a:pPr eaLnBrk="1" hangingPunct="1"/>
            <a:r>
              <a:rPr lang="en-US" altLang="en-US" sz="2400" dirty="0">
                <a:latin typeface="Calibri" pitchFamily="34" charset="0"/>
              </a:rPr>
              <a:t>Intensity ~ 5∙10</a:t>
            </a:r>
            <a:r>
              <a:rPr lang="en-US" altLang="en-US" sz="2400" baseline="30000" dirty="0">
                <a:latin typeface="Calibri" pitchFamily="34" charset="0"/>
              </a:rPr>
              <a:t>11</a:t>
            </a:r>
            <a:r>
              <a:rPr lang="en-US" altLang="en-US" sz="2400" dirty="0">
                <a:latin typeface="Calibri" pitchFamily="34" charset="0"/>
              </a:rPr>
              <a:t> </a:t>
            </a:r>
            <a:r>
              <a:rPr lang="en-US" altLang="en-US" sz="2400" baseline="30000" dirty="0">
                <a:latin typeface="Calibri" pitchFamily="34" charset="0"/>
              </a:rPr>
              <a:t>3</a:t>
            </a:r>
            <a:r>
              <a:rPr lang="en-US" altLang="en-US" sz="2400" dirty="0">
                <a:latin typeface="Calibri" pitchFamily="34" charset="0"/>
              </a:rPr>
              <a:t>He</a:t>
            </a:r>
            <a:r>
              <a:rPr lang="en-US" altLang="en-US" sz="2400" baseline="30000" dirty="0">
                <a:latin typeface="Calibri" pitchFamily="34" charset="0"/>
              </a:rPr>
              <a:t>++ </a:t>
            </a:r>
            <a:r>
              <a:rPr lang="en-US" altLang="en-US" sz="2400" dirty="0">
                <a:latin typeface="Calibri" pitchFamily="34" charset="0"/>
              </a:rPr>
              <a:t>ions in 40 us pulse ~5.0 mA-peak </a:t>
            </a:r>
          </a:p>
          <a:p>
            <a:pPr eaLnBrk="1" hangingPunct="1"/>
            <a:r>
              <a:rPr lang="en-US" altLang="en-US" sz="2400" dirty="0">
                <a:solidFill>
                  <a:srgbClr val="0070C0"/>
                </a:solidFill>
                <a:latin typeface="Calibri" pitchFamily="34" charset="0"/>
              </a:rPr>
              <a:t>Maximum polarization &gt; 70%</a:t>
            </a:r>
          </a:p>
          <a:p>
            <a:pPr eaLnBrk="1" hangingPunct="1"/>
            <a:r>
              <a:rPr lang="en-US" altLang="en-US" sz="2400" dirty="0">
                <a:latin typeface="Calibri" pitchFamily="34" charset="0"/>
              </a:rPr>
              <a:t>Compatibility with the operational EBIS for heavy ion physics.</a:t>
            </a:r>
          </a:p>
          <a:p>
            <a:pPr eaLnBrk="1" hangingPunct="1"/>
            <a:r>
              <a:rPr lang="en-US" altLang="en-US" sz="2400" dirty="0">
                <a:solidFill>
                  <a:srgbClr val="0070C0"/>
                </a:solidFill>
                <a:latin typeface="Calibri" pitchFamily="34" charset="0"/>
              </a:rPr>
              <a:t>Spin flip for every source pulse in the beam transport line.</a:t>
            </a:r>
          </a:p>
          <a:p>
            <a:pPr marL="0" indent="0" eaLnBrk="1" hangingPunct="1">
              <a:buNone/>
            </a:pPr>
            <a:endParaRPr lang="en-US" altLang="en-US" sz="2400" dirty="0">
              <a:solidFill>
                <a:srgbClr val="0070C0"/>
              </a:solidFill>
              <a:latin typeface="Calibri" pitchFamily="34" charset="0"/>
            </a:endParaRPr>
          </a:p>
          <a:p>
            <a:pPr marL="0" indent="0" eaLnBrk="1" hangingPunct="1">
              <a:buNone/>
            </a:pPr>
            <a:r>
              <a:rPr lang="en-US" altLang="en-US" dirty="0">
                <a:latin typeface="Calibri" pitchFamily="34" charset="0"/>
              </a:rPr>
              <a:t>Polarized </a:t>
            </a:r>
            <a:r>
              <a:rPr lang="en-US" altLang="en-US" baseline="30000" dirty="0">
                <a:latin typeface="Calibri" pitchFamily="34" charset="0"/>
              </a:rPr>
              <a:t>3</a:t>
            </a:r>
            <a:r>
              <a:rPr lang="en-US" altLang="en-US" dirty="0">
                <a:latin typeface="Calibri" pitchFamily="34" charset="0"/>
              </a:rPr>
              <a:t>He</a:t>
            </a:r>
            <a:r>
              <a:rPr lang="en-US" altLang="en-US" baseline="30000" dirty="0">
                <a:latin typeface="Calibri" pitchFamily="34" charset="0"/>
              </a:rPr>
              <a:t>++</a:t>
            </a:r>
            <a:r>
              <a:rPr lang="en-US" altLang="en-US" dirty="0">
                <a:latin typeface="Calibri" pitchFamily="34" charset="0"/>
              </a:rPr>
              <a:t> production </a:t>
            </a:r>
          </a:p>
          <a:p>
            <a:pPr marL="0" indent="0" eaLnBrk="1" hangingPunct="1">
              <a:buNone/>
            </a:pPr>
            <a:endParaRPr lang="en-US" altLang="en-US" sz="2400" dirty="0">
              <a:solidFill>
                <a:srgbClr val="0070C0"/>
              </a:solidFill>
              <a:latin typeface="Calibri" pitchFamily="34" charset="0"/>
            </a:endParaRPr>
          </a:p>
          <a:p>
            <a:pPr marL="342900" indent="-342900">
              <a:spcBef>
                <a:spcPct val="20000"/>
              </a:spcBef>
              <a:buClr>
                <a:srgbClr val="800000"/>
              </a:buClr>
              <a:buSzPct val="100000"/>
              <a:buFont typeface="Arial" panose="020B0604020202020204" pitchFamily="34" charset="0"/>
              <a:buChar char="•"/>
            </a:pPr>
            <a:r>
              <a:rPr lang="en-US" altLang="en-US" sz="2400" baseline="30000" dirty="0">
                <a:latin typeface="Times New Roman" panose="02020603050405020304" pitchFamily="18" charset="0"/>
                <a:ea typeface="ＭＳ Ｐゴシック" pitchFamily="34" charset="-128"/>
                <a:cs typeface="Times New Roman" panose="02020603050405020304" pitchFamily="18" charset="0"/>
              </a:rPr>
              <a:t>3</a:t>
            </a:r>
            <a:r>
              <a:rPr lang="en-US" altLang="en-US" sz="2400" dirty="0">
                <a:latin typeface="Times New Roman" panose="02020603050405020304" pitchFamily="18" charset="0"/>
                <a:ea typeface="ＭＳ Ｐゴシック" pitchFamily="34" charset="-128"/>
                <a:cs typeface="Times New Roman" panose="02020603050405020304" pitchFamily="18" charset="0"/>
              </a:rPr>
              <a:t>He polarization by optical pumping and metastability-exchange technique inside the EBIS in high (5.0T) magnetic field. No polarization losses in </a:t>
            </a:r>
            <a:r>
              <a:rPr lang="en-US" altLang="en-US" sz="2400" baseline="30000" dirty="0">
                <a:latin typeface="Times New Roman" panose="02020603050405020304" pitchFamily="18" charset="0"/>
                <a:ea typeface="ＭＳ Ｐゴシック" pitchFamily="34" charset="-128"/>
                <a:cs typeface="Times New Roman" panose="02020603050405020304" pitchFamily="18" charset="0"/>
              </a:rPr>
              <a:t>3</a:t>
            </a:r>
            <a:r>
              <a:rPr lang="en-US" altLang="en-US" sz="2400" dirty="0">
                <a:latin typeface="Times New Roman" panose="02020603050405020304" pitchFamily="18" charset="0"/>
                <a:ea typeface="ＭＳ Ｐゴシック" pitchFamily="34" charset="-128"/>
                <a:cs typeface="Times New Roman" panose="02020603050405020304" pitchFamily="18" charset="0"/>
              </a:rPr>
              <a:t>He</a:t>
            </a:r>
            <a:r>
              <a:rPr lang="en-US" altLang="en-US" sz="2400" baseline="30000" dirty="0">
                <a:latin typeface="Times New Roman" panose="02020603050405020304" pitchFamily="18" charset="0"/>
                <a:ea typeface="ＭＳ Ｐゴシック" pitchFamily="34" charset="-128"/>
                <a:cs typeface="Times New Roman" panose="02020603050405020304" pitchFamily="18" charset="0"/>
              </a:rPr>
              <a:t>+ </a:t>
            </a:r>
            <a:r>
              <a:rPr lang="en-US" altLang="en-US" sz="2400" dirty="0">
                <a:latin typeface="Times New Roman" panose="02020603050405020304" pitchFamily="18" charset="0"/>
                <a:ea typeface="ＭＳ Ｐゴシック" pitchFamily="34" charset="-128"/>
                <a:cs typeface="Times New Roman" panose="02020603050405020304" pitchFamily="18" charset="0"/>
              </a:rPr>
              <a:t>state.</a:t>
            </a:r>
          </a:p>
          <a:p>
            <a:pPr marL="342900" indent="-342900">
              <a:spcBef>
                <a:spcPct val="20000"/>
              </a:spcBef>
              <a:buClr>
                <a:srgbClr val="0000FF"/>
              </a:buClr>
              <a:buSzPct val="100000"/>
              <a:buFont typeface="Arial" panose="020B0604020202020204" pitchFamily="34" charset="0"/>
              <a:buChar char="•"/>
            </a:pP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EBIS is used for </a:t>
            </a:r>
            <a:r>
              <a:rPr lang="en-US" altLang="en-US" sz="2400" u="sng" dirty="0">
                <a:solidFill>
                  <a:srgbClr val="0070C0"/>
                </a:solidFill>
                <a:latin typeface="Times New Roman" panose="02020603050405020304" pitchFamily="18" charset="0"/>
                <a:ea typeface="ＭＳ Ｐゴシック" pitchFamily="34" charset="-128"/>
                <a:cs typeface="Times New Roman" panose="02020603050405020304" pitchFamily="18" charset="0"/>
              </a:rPr>
              <a:t>efficient ionization</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 and </a:t>
            </a:r>
            <a:r>
              <a:rPr lang="en-US" altLang="en-US" sz="2400" u="sng" dirty="0">
                <a:solidFill>
                  <a:srgbClr val="0070C0"/>
                </a:solidFill>
                <a:latin typeface="Times New Roman" panose="02020603050405020304" pitchFamily="18" charset="0"/>
                <a:ea typeface="ＭＳ Ｐゴシック" pitchFamily="34" charset="-128"/>
                <a:cs typeface="Times New Roman" panose="02020603050405020304" pitchFamily="18" charset="0"/>
              </a:rPr>
              <a:t>accumulation</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 of polarized 3He</a:t>
            </a:r>
            <a:r>
              <a:rPr lang="en-US" altLang="en-US" sz="2400" baseline="30000" dirty="0">
                <a:solidFill>
                  <a:srgbClr val="0070C0"/>
                </a:solidFill>
                <a:latin typeface="Times New Roman" panose="02020603050405020304" pitchFamily="18" charset="0"/>
                <a:ea typeface="ＭＳ Ｐゴシック" pitchFamily="34" charset="-128"/>
                <a:cs typeface="Times New Roman" panose="02020603050405020304" pitchFamily="18" charset="0"/>
              </a:rPr>
              <a:t>++</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 ions to the full capacity of about (2.5-5.0)∙10</a:t>
            </a:r>
            <a:r>
              <a:rPr lang="en-US" altLang="en-US" sz="2400" baseline="30000" dirty="0">
                <a:solidFill>
                  <a:srgbClr val="0070C0"/>
                </a:solidFill>
                <a:latin typeface="Times New Roman" panose="02020603050405020304" pitchFamily="18" charset="0"/>
                <a:ea typeface="ＭＳ Ｐゴシック" pitchFamily="34" charset="-128"/>
                <a:cs typeface="Times New Roman" panose="02020603050405020304" pitchFamily="18" charset="0"/>
              </a:rPr>
              <a:t>11</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 , </a:t>
            </a:r>
            <a:r>
              <a:rPr lang="en-US" altLang="en-US" sz="2400" baseline="30000" dirty="0">
                <a:solidFill>
                  <a:srgbClr val="0070C0"/>
                </a:solidFill>
                <a:latin typeface="Times New Roman" panose="02020603050405020304" pitchFamily="18" charset="0"/>
                <a:ea typeface="ＭＳ Ｐゴシック" pitchFamily="34" charset="-128"/>
                <a:cs typeface="Times New Roman" panose="02020603050405020304" pitchFamily="18" charset="0"/>
              </a:rPr>
              <a:t>3</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He</a:t>
            </a:r>
            <a:r>
              <a:rPr lang="en-US" altLang="en-US" sz="2400" baseline="30000" dirty="0">
                <a:solidFill>
                  <a:srgbClr val="0070C0"/>
                </a:solidFill>
                <a:latin typeface="Times New Roman" panose="02020603050405020304" pitchFamily="18" charset="0"/>
                <a:ea typeface="ＭＳ Ｐゴシック" pitchFamily="34" charset="-128"/>
                <a:cs typeface="Times New Roman" panose="02020603050405020304" pitchFamily="18" charset="0"/>
              </a:rPr>
              <a:t>++ </a:t>
            </a:r>
            <a:r>
              <a:rPr lang="en-US" altLang="en-US" sz="2400" dirty="0">
                <a:solidFill>
                  <a:srgbClr val="0070C0"/>
                </a:solidFill>
                <a:latin typeface="Times New Roman" panose="02020603050405020304" pitchFamily="18" charset="0"/>
                <a:ea typeface="ＭＳ Ｐゴシック" pitchFamily="34" charset="-128"/>
                <a:cs typeface="Times New Roman" panose="02020603050405020304" pitchFamily="18" charset="0"/>
              </a:rPr>
              <a:t>ions.</a:t>
            </a:r>
          </a:p>
          <a:p>
            <a:pPr eaLnBrk="1" hangingPunct="1"/>
            <a:endParaRPr lang="en-US" altLang="en-US" sz="2400" dirty="0">
              <a:solidFill>
                <a:srgbClr val="0070C0"/>
              </a:solidFill>
              <a:latin typeface="Calibri" pitchFamily="34" charset="0"/>
            </a:endParaRPr>
          </a:p>
        </p:txBody>
      </p:sp>
      <p:sp>
        <p:nvSpPr>
          <p:cNvPr id="3" name="TextBox 2">
            <a:extLst>
              <a:ext uri="{FF2B5EF4-FFF2-40B4-BE49-F238E27FC236}">
                <a16:creationId xmlns:a16="http://schemas.microsoft.com/office/drawing/2014/main" id="{690F9094-E649-A33C-D706-B86E945153F4}"/>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11C16B8-BC4E-4582-BB2E-BCCCC2C08760}"/>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D20AB2-3EAA-BA4D-8EC0-AF1117C6DE96}" type="slidenum">
              <a:rPr lang="en-US" smtClean="0"/>
              <a:pPr/>
              <a:t>34</a:t>
            </a:fld>
            <a:endParaRPr lang="en-US"/>
          </a:p>
        </p:txBody>
      </p:sp>
      <p:sp>
        <p:nvSpPr>
          <p:cNvPr id="15" name="Rectangle 5">
            <a:extLst>
              <a:ext uri="{FF2B5EF4-FFF2-40B4-BE49-F238E27FC236}">
                <a16:creationId xmlns:a16="http://schemas.microsoft.com/office/drawing/2014/main" id="{D9AD08B8-40B8-42A6-8A87-785AD123C356}"/>
              </a:ext>
            </a:extLst>
          </p:cNvPr>
          <p:cNvSpPr txBox="1">
            <a:spLocks noChangeArrowheads="1"/>
          </p:cNvSpPr>
          <p:nvPr/>
        </p:nvSpPr>
        <p:spPr>
          <a:xfrm>
            <a:off x="625656" y="62495"/>
            <a:ext cx="7782168" cy="676707"/>
          </a:xfrm>
          <a:prstGeom prst="rect">
            <a:avLst/>
          </a:prstGeom>
          <a:noFill/>
          <a:ln w="3175">
            <a:solidFill>
              <a:srgbClr val="000000"/>
            </a:solidFill>
          </a:ln>
          <a:extLst>
            <a:ext uri="{909E8E84-426E-40DD-AFC4-6F175D3DCCD1}">
              <a14:hiddenFill xmlns:a14="http://schemas.microsoft.com/office/drawing/2010/main">
                <a:solidFill>
                  <a:srgbClr val="FFFFFF"/>
                </a:solidFill>
              </a14:hiddenFill>
            </a:ext>
          </a:extLst>
        </p:spPr>
        <p:txBody>
          <a:bodyPr vert="horz" lIns="68580" tIns="34290" rIns="68580" bIns="34290" rtlCol="0" anchor="t">
            <a:noAutofit/>
          </a:bodyPr>
          <a:lst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a:lstStyle>
          <a:p>
            <a:r>
              <a:rPr lang="en-US" sz="2800" dirty="0">
                <a:solidFill>
                  <a:srgbClr val="C00000"/>
                </a:solidFill>
                <a:latin typeface="Times New Roman" panose="02020603050405020304" pitchFamily="18" charset="0"/>
                <a:cs typeface="Times New Roman" panose="02020603050405020304" pitchFamily="18" charset="0"/>
              </a:rPr>
              <a:t>  </a:t>
            </a:r>
            <a:r>
              <a:rPr lang="en-US" sz="2800" baseline="30000" dirty="0">
                <a:solidFill>
                  <a:srgbClr val="C00000"/>
                </a:solidFill>
                <a:latin typeface="Times New Roman" panose="02020603050405020304" pitchFamily="18" charset="0"/>
                <a:cs typeface="Times New Roman" panose="02020603050405020304" pitchFamily="18" charset="0"/>
              </a:rPr>
              <a:t>3</a:t>
            </a:r>
            <a:r>
              <a:rPr lang="en-US" sz="2800" dirty="0">
                <a:solidFill>
                  <a:srgbClr val="C00000"/>
                </a:solidFill>
                <a:latin typeface="Times New Roman" panose="02020603050405020304" pitchFamily="18" charset="0"/>
                <a:cs typeface="Times New Roman" panose="02020603050405020304" pitchFamily="18" charset="0"/>
              </a:rPr>
              <a:t>He-cell inside the EBIS SC Solenoid-1</a:t>
            </a:r>
          </a:p>
        </p:txBody>
      </p:sp>
      <p:sp>
        <p:nvSpPr>
          <p:cNvPr id="19" name="Rectangle 18">
            <a:extLst>
              <a:ext uri="{FF2B5EF4-FFF2-40B4-BE49-F238E27FC236}">
                <a16:creationId xmlns:a16="http://schemas.microsoft.com/office/drawing/2014/main" id="{6F4EAA6E-2757-481D-9A57-51776ED56142}"/>
              </a:ext>
            </a:extLst>
          </p:cNvPr>
          <p:cNvSpPr/>
          <p:nvPr/>
        </p:nvSpPr>
        <p:spPr>
          <a:xfrm>
            <a:off x="625657" y="827112"/>
            <a:ext cx="8140274" cy="1061829"/>
          </a:xfrm>
          <a:prstGeom prst="rect">
            <a:avLst/>
          </a:prstGeom>
          <a:noFill/>
          <a:ln>
            <a:solidFill>
              <a:schemeClr val="accent1">
                <a:lumMod val="75000"/>
              </a:schemeClr>
            </a:solidFill>
          </a:ln>
        </p:spPr>
        <p:txBody>
          <a:bodyPr wrap="square">
            <a:spAutoFit/>
          </a:bodyPr>
          <a:lstStyle/>
          <a:p>
            <a:r>
              <a:rPr lang="en-US" sz="1050" b="1" dirty="0">
                <a:solidFill>
                  <a:srgbClr val="7030A0"/>
                </a:solidFill>
                <a:latin typeface="Times New Roman" panose="02020603050405020304" pitchFamily="18" charset="0"/>
                <a:cs typeface="Times New Roman" panose="02020603050405020304" pitchFamily="18" charset="0"/>
              </a:rPr>
              <a:t>Procedure to polarize the </a:t>
            </a:r>
            <a:r>
              <a:rPr lang="en-US" sz="1050" b="1" baseline="30000" dirty="0">
                <a:solidFill>
                  <a:srgbClr val="7030A0"/>
                </a:solidFill>
                <a:latin typeface="Times New Roman" panose="02020603050405020304" pitchFamily="18" charset="0"/>
                <a:cs typeface="Times New Roman" panose="02020603050405020304" pitchFamily="18" charset="0"/>
              </a:rPr>
              <a:t>3</a:t>
            </a:r>
            <a:r>
              <a:rPr lang="en-US" sz="1050" b="1" dirty="0">
                <a:solidFill>
                  <a:srgbClr val="7030A0"/>
                </a:solidFill>
                <a:latin typeface="Times New Roman" panose="02020603050405020304" pitchFamily="18" charset="0"/>
                <a:cs typeface="Times New Roman" panose="02020603050405020304" pitchFamily="18" charset="0"/>
              </a:rPr>
              <a:t>He gas at high magnetic field:</a:t>
            </a:r>
          </a:p>
          <a:p>
            <a:pPr marL="214313" indent="-214313">
              <a:buFontTx/>
              <a:buChar char="-"/>
            </a:pPr>
            <a:r>
              <a:rPr lang="en-US" sz="1050" b="1" dirty="0">
                <a:latin typeface="Times New Roman" panose="02020603050405020304" pitchFamily="18" charset="0"/>
                <a:cs typeface="Times New Roman" panose="02020603050405020304" pitchFamily="18" charset="0"/>
              </a:rPr>
              <a:t>Prepare the  </a:t>
            </a:r>
            <a:r>
              <a:rPr lang="en-US" sz="1050" b="1" baseline="30000" dirty="0">
                <a:latin typeface="Times New Roman" panose="02020603050405020304" pitchFamily="18" charset="0"/>
                <a:cs typeface="Times New Roman" panose="02020603050405020304" pitchFamily="18" charset="0"/>
              </a:rPr>
              <a:t>3</a:t>
            </a:r>
            <a:r>
              <a:rPr lang="en-US" sz="1050" b="1" dirty="0">
                <a:latin typeface="Times New Roman" panose="02020603050405020304" pitchFamily="18" charset="0"/>
                <a:cs typeface="Times New Roman" panose="02020603050405020304" pitchFamily="18" charset="0"/>
              </a:rPr>
              <a:t>He gas for polarization by the </a:t>
            </a:r>
            <a:r>
              <a:rPr lang="en-US" sz="1050" b="1" dirty="0">
                <a:solidFill>
                  <a:srgbClr val="FF0000"/>
                </a:solidFill>
                <a:latin typeface="Times New Roman" panose="02020603050405020304" pitchFamily="18" charset="0"/>
                <a:cs typeface="Times New Roman" panose="02020603050405020304" pitchFamily="18" charset="0"/>
              </a:rPr>
              <a:t>purification system</a:t>
            </a:r>
            <a:r>
              <a:rPr lang="en-US" sz="1050" b="1" dirty="0">
                <a:latin typeface="Times New Roman" panose="02020603050405020304" pitchFamily="18" charset="0"/>
                <a:cs typeface="Times New Roman" panose="02020603050405020304" pitchFamily="18" charset="0"/>
              </a:rPr>
              <a:t>; Valve1-open/ Valve2-close</a:t>
            </a:r>
          </a:p>
          <a:p>
            <a:pPr marL="214313" indent="-214313">
              <a:buFontTx/>
              <a:buChar char="-"/>
            </a:pPr>
            <a:r>
              <a:rPr lang="en-US" sz="1050" b="1" dirty="0">
                <a:solidFill>
                  <a:srgbClr val="0070C0"/>
                </a:solidFill>
                <a:latin typeface="Times New Roman" panose="02020603050405020304" pitchFamily="18" charset="0"/>
                <a:cs typeface="Times New Roman" panose="02020603050405020304" pitchFamily="18" charset="0"/>
              </a:rPr>
              <a:t>Polarize the  </a:t>
            </a:r>
            <a:r>
              <a:rPr lang="en-US" sz="1050" b="1" baseline="30000" dirty="0">
                <a:solidFill>
                  <a:srgbClr val="0070C0"/>
                </a:solidFill>
                <a:latin typeface="Times New Roman" panose="02020603050405020304" pitchFamily="18" charset="0"/>
                <a:cs typeface="Times New Roman" panose="02020603050405020304" pitchFamily="18" charset="0"/>
              </a:rPr>
              <a:t>3</a:t>
            </a:r>
            <a:r>
              <a:rPr lang="en-US" sz="1050" b="1" dirty="0">
                <a:solidFill>
                  <a:srgbClr val="0070C0"/>
                </a:solidFill>
                <a:latin typeface="Times New Roman" panose="02020603050405020304" pitchFamily="18" charset="0"/>
                <a:cs typeface="Times New Roman" panose="02020603050405020304" pitchFamily="18" charset="0"/>
              </a:rPr>
              <a:t>He gas inside the glass-cell by a MEOP technique; Valve1-close/ Valve2-close</a:t>
            </a:r>
          </a:p>
          <a:p>
            <a:pPr marL="214313" indent="-214313">
              <a:buFontTx/>
              <a:buChar char="-"/>
            </a:pPr>
            <a:r>
              <a:rPr lang="en-US" sz="1050" b="1" dirty="0">
                <a:latin typeface="Times New Roman" panose="02020603050405020304" pitchFamily="18" charset="0"/>
                <a:cs typeface="Times New Roman" panose="02020603050405020304" pitchFamily="18" charset="0"/>
              </a:rPr>
              <a:t>Continually control the polarization of the injected </a:t>
            </a:r>
            <a:r>
              <a:rPr lang="en-US" sz="1050" b="1" baseline="30000" dirty="0">
                <a:latin typeface="Times New Roman" panose="02020603050405020304" pitchFamily="18" charset="0"/>
                <a:cs typeface="Times New Roman" panose="02020603050405020304" pitchFamily="18" charset="0"/>
              </a:rPr>
              <a:t>3</a:t>
            </a:r>
            <a:r>
              <a:rPr lang="en-US" sz="1050" b="1" dirty="0">
                <a:latin typeface="Times New Roman" panose="02020603050405020304" pitchFamily="18" charset="0"/>
                <a:cs typeface="Times New Roman" panose="02020603050405020304" pitchFamily="18" charset="0"/>
              </a:rPr>
              <a:t>He gas by using the </a:t>
            </a:r>
            <a:r>
              <a:rPr lang="en-US" sz="1050" b="1" dirty="0">
                <a:solidFill>
                  <a:srgbClr val="FF0000"/>
                </a:solidFill>
                <a:latin typeface="Times New Roman" panose="02020603050405020304" pitchFamily="18" charset="0"/>
                <a:cs typeface="Times New Roman" panose="02020603050405020304" pitchFamily="18" charset="0"/>
              </a:rPr>
              <a:t>Optical Probe polarimeter</a:t>
            </a:r>
            <a:r>
              <a:rPr lang="en-US" sz="1050" b="1" dirty="0">
                <a:latin typeface="Times New Roman" panose="02020603050405020304" pitchFamily="18" charset="0"/>
                <a:cs typeface="Times New Roman" panose="02020603050405020304" pitchFamily="18" charset="0"/>
              </a:rPr>
              <a:t>; </a:t>
            </a:r>
          </a:p>
          <a:p>
            <a:pPr marL="214313" indent="-214313">
              <a:buFontTx/>
              <a:buChar char="-"/>
            </a:pPr>
            <a:r>
              <a:rPr lang="en-US" sz="1050" b="1" dirty="0">
                <a:solidFill>
                  <a:srgbClr val="0070C0"/>
                </a:solidFill>
                <a:latin typeface="Times New Roman" panose="02020603050405020304" pitchFamily="18" charset="0"/>
                <a:cs typeface="Times New Roman" panose="02020603050405020304" pitchFamily="18" charset="0"/>
              </a:rPr>
              <a:t>Inject a polarized </a:t>
            </a:r>
            <a:r>
              <a:rPr lang="en-US" sz="1050" b="1" baseline="30000" dirty="0">
                <a:solidFill>
                  <a:srgbClr val="0070C0"/>
                </a:solidFill>
                <a:latin typeface="Times New Roman" panose="02020603050405020304" pitchFamily="18" charset="0"/>
                <a:cs typeface="Times New Roman" panose="02020603050405020304" pitchFamily="18" charset="0"/>
              </a:rPr>
              <a:t>3</a:t>
            </a:r>
            <a:r>
              <a:rPr lang="en-US" sz="1050" b="1" dirty="0">
                <a:solidFill>
                  <a:srgbClr val="0070C0"/>
                </a:solidFill>
                <a:latin typeface="Times New Roman" panose="02020603050405020304" pitchFamily="18" charset="0"/>
                <a:cs typeface="Times New Roman" panose="02020603050405020304" pitchFamily="18" charset="0"/>
              </a:rPr>
              <a:t>He portions into drift tube (beam line) through the </a:t>
            </a:r>
            <a:r>
              <a:rPr lang="en-US" sz="1050" b="1" dirty="0">
                <a:solidFill>
                  <a:srgbClr val="FF0000"/>
                </a:solidFill>
                <a:latin typeface="Times New Roman" panose="02020603050405020304" pitchFamily="18" charset="0"/>
                <a:cs typeface="Times New Roman" panose="02020603050405020304" pitchFamily="18" charset="0"/>
              </a:rPr>
              <a:t>pulsed valve </a:t>
            </a:r>
            <a:r>
              <a:rPr lang="en-US" sz="1050" b="1" dirty="0">
                <a:latin typeface="Times New Roman" panose="02020603050405020304" pitchFamily="18" charset="0"/>
                <a:cs typeface="Times New Roman" panose="02020603050405020304" pitchFamily="18" charset="0"/>
              </a:rPr>
              <a:t>( </a:t>
            </a:r>
            <a:r>
              <a:rPr lang="en-US" sz="1050" b="1" dirty="0">
                <a:solidFill>
                  <a:srgbClr val="0070C0"/>
                </a:solidFill>
                <a:latin typeface="Times New Roman" panose="02020603050405020304" pitchFamily="18" charset="0"/>
                <a:cs typeface="Times New Roman" panose="02020603050405020304" pitchFamily="18" charset="0"/>
              </a:rPr>
              <a:t>~2-3*10</a:t>
            </a:r>
            <a:r>
              <a:rPr lang="en-US" sz="1050" b="1" baseline="30000" dirty="0">
                <a:solidFill>
                  <a:srgbClr val="0070C0"/>
                </a:solidFill>
                <a:latin typeface="Times New Roman" panose="02020603050405020304" pitchFamily="18" charset="0"/>
                <a:cs typeface="Times New Roman" panose="02020603050405020304" pitchFamily="18" charset="0"/>
              </a:rPr>
              <a:t>12</a:t>
            </a:r>
            <a:r>
              <a:rPr lang="en-US" sz="1050" b="1" dirty="0">
                <a:solidFill>
                  <a:srgbClr val="0070C0"/>
                </a:solidFill>
                <a:latin typeface="Times New Roman" panose="02020603050405020304" pitchFamily="18" charset="0"/>
                <a:cs typeface="Times New Roman" panose="02020603050405020304" pitchFamily="18" charset="0"/>
              </a:rPr>
              <a:t> atoms/pulse); Valve1-close/ Valve2-open</a:t>
            </a:r>
          </a:p>
          <a:p>
            <a:pPr marL="214313" indent="-214313">
              <a:buFontTx/>
              <a:buChar char="-"/>
            </a:pPr>
            <a:r>
              <a:rPr lang="en-US" sz="1050" b="1" dirty="0">
                <a:latin typeface="Times New Roman" panose="02020603050405020304" pitchFamily="18" charset="0"/>
                <a:cs typeface="Times New Roman" panose="02020603050405020304" pitchFamily="18" charset="0"/>
              </a:rPr>
              <a:t>Ionize the polarized atoms of </a:t>
            </a:r>
            <a:r>
              <a:rPr lang="en-US" sz="1050" b="1" baseline="30000" dirty="0">
                <a:latin typeface="Times New Roman" panose="02020603050405020304" pitchFamily="18" charset="0"/>
                <a:cs typeface="Times New Roman" panose="02020603050405020304" pitchFamily="18" charset="0"/>
              </a:rPr>
              <a:t>3</a:t>
            </a:r>
            <a:r>
              <a:rPr lang="en-US" sz="1050" b="1" dirty="0">
                <a:latin typeface="Times New Roman" panose="02020603050405020304" pitchFamily="18" charset="0"/>
                <a:cs typeface="Times New Roman" panose="02020603050405020304" pitchFamily="18" charset="0"/>
              </a:rPr>
              <a:t>He by electron beam (~10 A).</a:t>
            </a:r>
          </a:p>
        </p:txBody>
      </p:sp>
      <p:grpSp>
        <p:nvGrpSpPr>
          <p:cNvPr id="17" name="Group 16">
            <a:extLst>
              <a:ext uri="{FF2B5EF4-FFF2-40B4-BE49-F238E27FC236}">
                <a16:creationId xmlns:a16="http://schemas.microsoft.com/office/drawing/2014/main" id="{7FCD11FD-7D6F-8AD6-E3D6-DA8F6D4F443C}"/>
              </a:ext>
            </a:extLst>
          </p:cNvPr>
          <p:cNvGrpSpPr/>
          <p:nvPr/>
        </p:nvGrpSpPr>
        <p:grpSpPr>
          <a:xfrm>
            <a:off x="1513158" y="2765312"/>
            <a:ext cx="6056944" cy="2333282"/>
            <a:chOff x="28592" y="2269380"/>
            <a:chExt cx="9344069" cy="3104427"/>
          </a:xfrm>
        </p:grpSpPr>
        <p:pic>
          <p:nvPicPr>
            <p:cNvPr id="7" name="Picture 2">
              <a:extLst>
                <a:ext uri="{FF2B5EF4-FFF2-40B4-BE49-F238E27FC236}">
                  <a16:creationId xmlns:a16="http://schemas.microsoft.com/office/drawing/2014/main" id="{DC74C787-5652-4D05-B937-19DAE80E5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92" y="2347715"/>
              <a:ext cx="8559902" cy="3026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12">
              <a:extLst>
                <a:ext uri="{FF2B5EF4-FFF2-40B4-BE49-F238E27FC236}">
                  <a16:creationId xmlns:a16="http://schemas.microsoft.com/office/drawing/2014/main" id="{96F4B2E1-E4BB-45E4-9AFA-3486CF0574C7}"/>
                </a:ext>
              </a:extLst>
            </p:cNvPr>
            <p:cNvSpPr txBox="1">
              <a:spLocks noChangeArrowheads="1"/>
            </p:cNvSpPr>
            <p:nvPr/>
          </p:nvSpPr>
          <p:spPr bwMode="auto">
            <a:xfrm>
              <a:off x="4121266" y="2269380"/>
              <a:ext cx="1044083" cy="337835"/>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50" b="1" baseline="30000"/>
                <a:t>3</a:t>
              </a:r>
              <a:r>
                <a:rPr lang="en-US" altLang="en-US" sz="1050" b="1"/>
                <a:t>He-cell</a:t>
              </a:r>
            </a:p>
          </p:txBody>
        </p:sp>
        <p:sp>
          <p:nvSpPr>
            <p:cNvPr id="9" name="Text Box 12">
              <a:extLst>
                <a:ext uri="{FF2B5EF4-FFF2-40B4-BE49-F238E27FC236}">
                  <a16:creationId xmlns:a16="http://schemas.microsoft.com/office/drawing/2014/main" id="{E12F6B5F-29BC-4C52-8D50-4000E8153338}"/>
                </a:ext>
              </a:extLst>
            </p:cNvPr>
            <p:cNvSpPr txBox="1">
              <a:spLocks noChangeArrowheads="1"/>
            </p:cNvSpPr>
            <p:nvPr/>
          </p:nvSpPr>
          <p:spPr bwMode="auto">
            <a:xfrm>
              <a:off x="2627255" y="3881642"/>
              <a:ext cx="1654971" cy="552819"/>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050" b="1" baseline="30000"/>
                <a:t>3</a:t>
              </a:r>
              <a:r>
                <a:rPr lang="en-US" altLang="en-US" sz="1050" b="1"/>
                <a:t>He Filling Valve1</a:t>
              </a:r>
            </a:p>
          </p:txBody>
        </p:sp>
        <p:sp>
          <p:nvSpPr>
            <p:cNvPr id="10" name="Text Box 12">
              <a:extLst>
                <a:ext uri="{FF2B5EF4-FFF2-40B4-BE49-F238E27FC236}">
                  <a16:creationId xmlns:a16="http://schemas.microsoft.com/office/drawing/2014/main" id="{87F17DDD-A9C5-4FD3-A9E3-B9EF9630BDF7}"/>
                </a:ext>
              </a:extLst>
            </p:cNvPr>
            <p:cNvSpPr txBox="1">
              <a:spLocks noChangeArrowheads="1"/>
            </p:cNvSpPr>
            <p:nvPr/>
          </p:nvSpPr>
          <p:spPr bwMode="auto">
            <a:xfrm>
              <a:off x="7811275" y="3301051"/>
              <a:ext cx="1304132" cy="982791"/>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050" b="1" baseline="30000"/>
                <a:t>3</a:t>
              </a:r>
              <a:r>
                <a:rPr lang="en-US" altLang="en-US" sz="1050" b="1"/>
                <a:t>He Injection pulse Valve2</a:t>
              </a:r>
            </a:p>
          </p:txBody>
        </p:sp>
        <p:sp>
          <p:nvSpPr>
            <p:cNvPr id="11" name="Text Box 12">
              <a:extLst>
                <a:ext uri="{FF2B5EF4-FFF2-40B4-BE49-F238E27FC236}">
                  <a16:creationId xmlns:a16="http://schemas.microsoft.com/office/drawing/2014/main" id="{FE91281F-620F-4627-9A02-4AAE89406457}"/>
                </a:ext>
              </a:extLst>
            </p:cNvPr>
            <p:cNvSpPr txBox="1">
              <a:spLocks noChangeArrowheads="1"/>
            </p:cNvSpPr>
            <p:nvPr/>
          </p:nvSpPr>
          <p:spPr bwMode="auto">
            <a:xfrm>
              <a:off x="4541293" y="3946439"/>
              <a:ext cx="1380407" cy="337835"/>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050" b="1"/>
                <a:t>HV isolator</a:t>
              </a:r>
            </a:p>
          </p:txBody>
        </p:sp>
        <p:sp>
          <p:nvSpPr>
            <p:cNvPr id="20" name="Text Box 6">
              <a:extLst>
                <a:ext uri="{FF2B5EF4-FFF2-40B4-BE49-F238E27FC236}">
                  <a16:creationId xmlns:a16="http://schemas.microsoft.com/office/drawing/2014/main" id="{B74B0CE3-272A-4455-B2CA-BC657540A391}"/>
                </a:ext>
              </a:extLst>
            </p:cNvPr>
            <p:cNvSpPr txBox="1">
              <a:spLocks noChangeArrowheads="1"/>
            </p:cNvSpPr>
            <p:nvPr/>
          </p:nvSpPr>
          <p:spPr bwMode="auto">
            <a:xfrm>
              <a:off x="590213" y="4725230"/>
              <a:ext cx="1966497" cy="307122"/>
            </a:xfrm>
            <a:prstGeom prst="rect">
              <a:avLst/>
            </a:prstGeom>
            <a:solidFill>
              <a:schemeClr val="bg1"/>
            </a:solidFill>
            <a:ln w="3175">
              <a:noFill/>
              <a:miter lim="800000"/>
              <a:headEnd/>
              <a:tailEnd/>
            </a:ln>
            <a:effectLst/>
          </p:spPr>
          <p:txBody>
            <a:bodyPr wrap="none">
              <a:spAutoFit/>
            </a:bodyPr>
            <a:lstStyle/>
            <a:p>
              <a:r>
                <a:rPr lang="en-US" altLang="en-US" sz="900" b="1"/>
                <a:t>Drift tube (20-40 kV)</a:t>
              </a:r>
            </a:p>
          </p:txBody>
        </p:sp>
        <p:sp>
          <p:nvSpPr>
            <p:cNvPr id="13" name="Arrow: Right 12">
              <a:extLst>
                <a:ext uri="{FF2B5EF4-FFF2-40B4-BE49-F238E27FC236}">
                  <a16:creationId xmlns:a16="http://schemas.microsoft.com/office/drawing/2014/main" id="{AED1D8F1-DAC0-13BC-EBC4-4FFF9B5789BA}"/>
                </a:ext>
              </a:extLst>
            </p:cNvPr>
            <p:cNvSpPr/>
            <p:nvPr/>
          </p:nvSpPr>
          <p:spPr>
            <a:xfrm rot="10800000">
              <a:off x="8225726" y="4755834"/>
              <a:ext cx="725535" cy="215793"/>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highlight>
                  <a:srgbClr val="CC3300"/>
                </a:highlight>
              </a:endParaRPr>
            </a:p>
          </p:txBody>
        </p:sp>
        <p:sp>
          <p:nvSpPr>
            <p:cNvPr id="18" name="Text Box 12">
              <a:extLst>
                <a:ext uri="{FF2B5EF4-FFF2-40B4-BE49-F238E27FC236}">
                  <a16:creationId xmlns:a16="http://schemas.microsoft.com/office/drawing/2014/main" id="{C2D185EF-2224-2582-F0E2-0782E78CCA76}"/>
                </a:ext>
              </a:extLst>
            </p:cNvPr>
            <p:cNvSpPr txBox="1">
              <a:spLocks noChangeArrowheads="1"/>
            </p:cNvSpPr>
            <p:nvPr/>
          </p:nvSpPr>
          <p:spPr bwMode="auto">
            <a:xfrm>
              <a:off x="8205760" y="4289077"/>
              <a:ext cx="1166901" cy="552819"/>
            </a:xfrm>
            <a:prstGeom prst="rect">
              <a:avLst/>
            </a:prstGeom>
            <a:noFill/>
            <a:ln w="317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1050" b="1">
                  <a:solidFill>
                    <a:srgbClr val="FF0000"/>
                  </a:solidFill>
                </a:rPr>
                <a:t>e-beam ~10A</a:t>
              </a:r>
            </a:p>
          </p:txBody>
        </p:sp>
        <p:cxnSp>
          <p:nvCxnSpPr>
            <p:cNvPr id="5" name="Connector: Curved 4">
              <a:extLst>
                <a:ext uri="{FF2B5EF4-FFF2-40B4-BE49-F238E27FC236}">
                  <a16:creationId xmlns:a16="http://schemas.microsoft.com/office/drawing/2014/main" id="{67EA6464-9F71-1A82-C941-7CD8765DFB17}"/>
                </a:ext>
              </a:extLst>
            </p:cNvPr>
            <p:cNvCxnSpPr/>
            <p:nvPr/>
          </p:nvCxnSpPr>
          <p:spPr>
            <a:xfrm rot="10800000" flipV="1">
              <a:off x="6288296" y="4586343"/>
              <a:ext cx="284281" cy="253027"/>
            </a:xfrm>
            <a:prstGeom prst="curvedConnector3">
              <a:avLst>
                <a:gd name="adj1" fmla="val 1949"/>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nector: Curved 13">
              <a:extLst>
                <a:ext uri="{FF2B5EF4-FFF2-40B4-BE49-F238E27FC236}">
                  <a16:creationId xmlns:a16="http://schemas.microsoft.com/office/drawing/2014/main" id="{01BF6CB8-33EF-3B30-F010-77BAC4C45C69}"/>
                </a:ext>
              </a:extLst>
            </p:cNvPr>
            <p:cNvCxnSpPr>
              <a:cxnSpLocks/>
            </p:cNvCxnSpPr>
            <p:nvPr/>
          </p:nvCxnSpPr>
          <p:spPr>
            <a:xfrm rot="10800000" flipH="1" flipV="1">
              <a:off x="6600946" y="4586344"/>
              <a:ext cx="284281" cy="253027"/>
            </a:xfrm>
            <a:prstGeom prst="curvedConnector3">
              <a:avLst>
                <a:gd name="adj1" fmla="val 1949"/>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 Box 6">
              <a:extLst>
                <a:ext uri="{FF2B5EF4-FFF2-40B4-BE49-F238E27FC236}">
                  <a16:creationId xmlns:a16="http://schemas.microsoft.com/office/drawing/2014/main" id="{6186A9F3-2E0E-382F-9FF8-D829CBCDE9E1}"/>
                </a:ext>
              </a:extLst>
            </p:cNvPr>
            <p:cNvSpPr txBox="1">
              <a:spLocks noChangeArrowheads="1"/>
            </p:cNvSpPr>
            <p:nvPr/>
          </p:nvSpPr>
          <p:spPr bwMode="auto">
            <a:xfrm>
              <a:off x="841885" y="3278623"/>
              <a:ext cx="1972755" cy="460684"/>
            </a:xfrm>
            <a:prstGeom prst="rect">
              <a:avLst/>
            </a:prstGeom>
            <a:solidFill>
              <a:schemeClr val="bg1"/>
            </a:solidFill>
            <a:ln w="3175">
              <a:noFill/>
              <a:miter lim="800000"/>
              <a:headEnd/>
              <a:tailEnd/>
            </a:ln>
            <a:effectLst/>
          </p:spPr>
          <p:txBody>
            <a:bodyPr wrap="square">
              <a:spAutoFit/>
            </a:bodyPr>
            <a:lstStyle/>
            <a:p>
              <a:r>
                <a:rPr lang="en-US" altLang="en-US" sz="825" b="1"/>
                <a:t>To the purification system </a:t>
              </a:r>
            </a:p>
          </p:txBody>
        </p:sp>
        <p:cxnSp>
          <p:nvCxnSpPr>
            <p:cNvPr id="4" name="Straight Arrow Connector 3">
              <a:extLst>
                <a:ext uri="{FF2B5EF4-FFF2-40B4-BE49-F238E27FC236}">
                  <a16:creationId xmlns:a16="http://schemas.microsoft.com/office/drawing/2014/main" id="{1EA32F86-9155-2F88-2D7B-94471C02909E}"/>
                </a:ext>
              </a:extLst>
            </p:cNvPr>
            <p:cNvCxnSpPr>
              <a:cxnSpLocks/>
            </p:cNvCxnSpPr>
            <p:nvPr/>
          </p:nvCxnSpPr>
          <p:spPr>
            <a:xfrm>
              <a:off x="1326524" y="3625403"/>
              <a:ext cx="42500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EA34D90-2F72-7D5B-4FFA-7B8F1261B1A9}"/>
                </a:ext>
              </a:extLst>
            </p:cNvPr>
            <p:cNvSpPr txBox="1"/>
            <p:nvPr/>
          </p:nvSpPr>
          <p:spPr>
            <a:xfrm>
              <a:off x="5521388" y="2644591"/>
              <a:ext cx="1413886" cy="614244"/>
            </a:xfrm>
            <a:prstGeom prst="rect">
              <a:avLst/>
            </a:prstGeom>
            <a:noFill/>
          </p:spPr>
          <p:txBody>
            <a:bodyPr wrap="square">
              <a:spAutoFit/>
            </a:bodyPr>
            <a:lstStyle/>
            <a:p>
              <a:r>
                <a:rPr lang="en-US" altLang="en-US" sz="1200" b="1">
                  <a:latin typeface="Times New Roman" panose="02020603050405020304" pitchFamily="18" charset="0"/>
                  <a:cs typeface="Times New Roman" panose="02020603050405020304" pitchFamily="18" charset="0"/>
                </a:rPr>
                <a:t>Rf –discharge </a:t>
              </a:r>
              <a:endParaRPr lang="en-US" sz="1200" b="1"/>
            </a:p>
          </p:txBody>
        </p:sp>
      </p:grpSp>
      <p:pic>
        <p:nvPicPr>
          <p:cNvPr id="2" name="Picture 1">
            <a:extLst>
              <a:ext uri="{FF2B5EF4-FFF2-40B4-BE49-F238E27FC236}">
                <a16:creationId xmlns:a16="http://schemas.microsoft.com/office/drawing/2014/main" id="{9F1E6DA0-A12D-4E9D-2B78-294A608D69DD}"/>
              </a:ext>
            </a:extLst>
          </p:cNvPr>
          <p:cNvPicPr>
            <a:picLocks noChangeAspect="1"/>
          </p:cNvPicPr>
          <p:nvPr/>
        </p:nvPicPr>
        <p:blipFill>
          <a:blip r:embed="rId3"/>
          <a:stretch>
            <a:fillRect/>
          </a:stretch>
        </p:blipFill>
        <p:spPr>
          <a:xfrm>
            <a:off x="6197259" y="1836513"/>
            <a:ext cx="1517039" cy="928799"/>
          </a:xfrm>
          <a:prstGeom prst="rect">
            <a:avLst/>
          </a:prstGeom>
        </p:spPr>
      </p:pic>
      <p:pic>
        <p:nvPicPr>
          <p:cNvPr id="3" name="Picture 2">
            <a:extLst>
              <a:ext uri="{FF2B5EF4-FFF2-40B4-BE49-F238E27FC236}">
                <a16:creationId xmlns:a16="http://schemas.microsoft.com/office/drawing/2014/main" id="{FA5F8BED-E3AE-9B7A-0269-4C76B6CA9A0A}"/>
              </a:ext>
            </a:extLst>
          </p:cNvPr>
          <p:cNvPicPr>
            <a:picLocks noChangeAspect="1"/>
          </p:cNvPicPr>
          <p:nvPr/>
        </p:nvPicPr>
        <p:blipFill>
          <a:blip r:embed="rId4"/>
          <a:stretch>
            <a:fillRect/>
          </a:stretch>
        </p:blipFill>
        <p:spPr>
          <a:xfrm>
            <a:off x="1552130" y="2016014"/>
            <a:ext cx="1102707" cy="886192"/>
          </a:xfrm>
          <a:prstGeom prst="rect">
            <a:avLst/>
          </a:prstGeom>
        </p:spPr>
      </p:pic>
      <p:cxnSp>
        <p:nvCxnSpPr>
          <p:cNvPr id="22" name="Straight Arrow Connector 21">
            <a:extLst>
              <a:ext uri="{FF2B5EF4-FFF2-40B4-BE49-F238E27FC236}">
                <a16:creationId xmlns:a16="http://schemas.microsoft.com/office/drawing/2014/main" id="{8162BD6C-3230-8520-AC08-2AB363CEA5E1}"/>
              </a:ext>
            </a:extLst>
          </p:cNvPr>
          <p:cNvCxnSpPr>
            <a:cxnSpLocks/>
          </p:cNvCxnSpPr>
          <p:nvPr/>
        </p:nvCxnSpPr>
        <p:spPr>
          <a:xfrm flipV="1">
            <a:off x="5709635" y="2911862"/>
            <a:ext cx="765837" cy="100432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1EFC6836-5486-D4CB-3BEE-1F1E5122D5EE}"/>
              </a:ext>
            </a:extLst>
          </p:cNvPr>
          <p:cNvCxnSpPr>
            <a:cxnSpLocks/>
          </p:cNvCxnSpPr>
          <p:nvPr/>
        </p:nvCxnSpPr>
        <p:spPr>
          <a:xfrm flipH="1" flipV="1">
            <a:off x="2133608" y="2658947"/>
            <a:ext cx="1603892" cy="96407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a16="http://schemas.microsoft.com/office/drawing/2014/main" id="{BED1E4F7-A6D0-B1FC-C7C7-2ECBB4B7EF54}"/>
              </a:ext>
            </a:extLst>
          </p:cNvPr>
          <p:cNvPicPr>
            <a:picLocks noChangeAspect="1"/>
          </p:cNvPicPr>
          <p:nvPr/>
        </p:nvPicPr>
        <p:blipFill>
          <a:blip r:embed="rId5"/>
          <a:stretch>
            <a:fillRect/>
          </a:stretch>
        </p:blipFill>
        <p:spPr>
          <a:xfrm>
            <a:off x="3884529" y="1947817"/>
            <a:ext cx="1866900" cy="885543"/>
          </a:xfrm>
          <a:prstGeom prst="rect">
            <a:avLst/>
          </a:prstGeom>
        </p:spPr>
      </p:pic>
      <p:pic>
        <p:nvPicPr>
          <p:cNvPr id="25" name="Content Placeholder 3">
            <a:extLst>
              <a:ext uri="{FF2B5EF4-FFF2-40B4-BE49-F238E27FC236}">
                <a16:creationId xmlns:a16="http://schemas.microsoft.com/office/drawing/2014/main" id="{4DDBBFD2-38E3-77EE-DC9F-E5EF6D99DF6E}"/>
              </a:ext>
            </a:extLst>
          </p:cNvPr>
          <p:cNvPicPr>
            <a:picLocks noGrp="1" noChangeAspect="1"/>
          </p:cNvPicPr>
          <p:nvPr>
            <p:ph idx="1"/>
          </p:nvPr>
        </p:nvPicPr>
        <p:blipFill>
          <a:blip r:embed="rId6"/>
          <a:stretch>
            <a:fillRect/>
          </a:stretch>
        </p:blipFill>
        <p:spPr>
          <a:xfrm>
            <a:off x="1528587" y="5098594"/>
            <a:ext cx="5606174" cy="1257756"/>
          </a:xfrm>
          <a:prstGeom prst="rect">
            <a:avLst/>
          </a:prstGeom>
        </p:spPr>
      </p:pic>
    </p:spTree>
    <p:extLst>
      <p:ext uri="{BB962C8B-B14F-4D97-AF65-F5344CB8AC3E}">
        <p14:creationId xmlns:p14="http://schemas.microsoft.com/office/powerpoint/2010/main" val="13749291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Slide Number Placeholder 5"/>
          <p:cNvSpPr>
            <a:spLocks noGrp="1"/>
          </p:cNvSpPr>
          <p:nvPr>
            <p:ph type="sldNum" sz="quarter" idx="10"/>
          </p:nvPr>
        </p:nvSpPr>
        <p:spPr bwMode="auto">
          <a:xfrm>
            <a:off x="3751263" y="6311900"/>
            <a:ext cx="2057400" cy="365125"/>
          </a:xfrm>
          <a:prstGeom prst="rect">
            <a:avLst/>
          </a:prstGeom>
          <a:noFill/>
          <a:ln>
            <a:miter lim="800000"/>
            <a:headEnd/>
            <a:tailEnd/>
          </a:ln>
        </p:spPr>
        <p:txBody>
          <a:bodyPr vert="horz" wrap="square" lIns="91440" tIns="45720" rIns="91440" bIns="45720" numCol="1" rtlCol="0" anchor="ctr" anchorCtr="0" compatLnSpc="1">
            <a:prstTxWarp prst="textNoShape">
              <a:avLst/>
            </a:prstTxWarp>
          </a:bodyPr>
          <a:lstStyle>
            <a:defPPr>
              <a:defRPr lang="en-US"/>
            </a:defPPr>
            <a:lvl1pPr algn="ctr" rtl="0" fontAlgn="auto">
              <a:spcBef>
                <a:spcPts val="0"/>
              </a:spcBef>
              <a:spcAft>
                <a:spcPts val="0"/>
              </a:spcAft>
              <a:defRPr sz="1200" kern="1200">
                <a:solidFill>
                  <a:schemeClr val="bg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base">
              <a:spcBef>
                <a:spcPct val="0"/>
              </a:spcBef>
              <a:spcAft>
                <a:spcPct val="0"/>
              </a:spcAft>
              <a:defRPr/>
            </a:pPr>
            <a:fld id="{497174CE-D578-4695-91BE-D16B899144FB}" type="slidenum">
              <a:rPr lang="en-US" smtClean="0"/>
              <a:pPr fontAlgn="base">
                <a:spcBef>
                  <a:spcPct val="0"/>
                </a:spcBef>
                <a:spcAft>
                  <a:spcPct val="0"/>
                </a:spcAft>
                <a:defRPr/>
              </a:pPr>
              <a:t>35</a:t>
            </a:fld>
            <a:endParaRPr lang="en-US"/>
          </a:p>
        </p:txBody>
      </p:sp>
      <p:sp>
        <p:nvSpPr>
          <p:cNvPr id="35842" name="Rectangle 2"/>
          <p:cNvSpPr>
            <a:spLocks noGrp="1" noChangeArrowheads="1"/>
          </p:cNvSpPr>
          <p:nvPr>
            <p:ph type="title" idx="4294967295"/>
          </p:nvPr>
        </p:nvSpPr>
        <p:spPr>
          <a:xfrm>
            <a:off x="546834" y="188273"/>
            <a:ext cx="8382000" cy="533400"/>
          </a:xfrm>
          <a:solidFill>
            <a:schemeClr val="bg1"/>
          </a:solidFill>
          <a:ln w="3175">
            <a:solidFill>
              <a:schemeClr val="bg1"/>
            </a:solidFill>
          </a:ln>
        </p:spPr>
        <p:txBody>
          <a:bodyPr>
            <a:noAutofit/>
          </a:bodyPr>
          <a:lstStyle/>
          <a:p>
            <a:pPr algn="ctr" eaLnBrk="1" hangingPunct="1"/>
            <a:r>
              <a:rPr lang="en-US" altLang="en-US" baseline="30000" dirty="0">
                <a:solidFill>
                  <a:srgbClr val="C00000"/>
                </a:solidFill>
                <a:latin typeface="Times New Roman" panose="02020603050405020304" pitchFamily="18" charset="0"/>
                <a:cs typeface="Times New Roman" panose="02020603050405020304" pitchFamily="18" charset="0"/>
              </a:rPr>
              <a:t>Innovations </a:t>
            </a:r>
            <a:endParaRPr lang="en-US" altLang="en-US" dirty="0">
              <a:solidFill>
                <a:srgbClr val="C00000"/>
              </a:solidFill>
              <a:latin typeface="Times New Roman" panose="02020603050405020304" pitchFamily="18" charset="0"/>
              <a:cs typeface="Times New Roman" panose="02020603050405020304" pitchFamily="18" charset="0"/>
            </a:endParaRPr>
          </a:p>
        </p:txBody>
      </p:sp>
      <p:pic>
        <p:nvPicPr>
          <p:cNvPr id="35843" name="Picture 3"/>
          <p:cNvPicPr>
            <a:picLocks noGrp="1" noChangeAspect="1" noChangeArrowheads="1"/>
          </p:cNvPicPr>
          <p:nvPr>
            <p:ph type="body" idx="4294967295"/>
          </p:nvPr>
        </p:nvPicPr>
        <p:blipFill>
          <a:blip r:embed="rId2"/>
          <a:srcRect/>
          <a:stretch>
            <a:fillRect/>
          </a:stretch>
        </p:blipFill>
        <p:spPr>
          <a:xfrm>
            <a:off x="357172" y="1412456"/>
            <a:ext cx="4071938" cy="3097213"/>
          </a:xfrm>
          <a:ln w="3175">
            <a:solidFill>
              <a:srgbClr val="000000"/>
            </a:solidFill>
          </a:ln>
        </p:spPr>
      </p:pic>
      <p:sp>
        <p:nvSpPr>
          <p:cNvPr id="35844" name="Text Box 6"/>
          <p:cNvSpPr txBox="1">
            <a:spLocks noChangeArrowheads="1"/>
          </p:cNvSpPr>
          <p:nvPr/>
        </p:nvSpPr>
        <p:spPr bwMode="auto">
          <a:xfrm>
            <a:off x="624328" y="628809"/>
            <a:ext cx="2933688" cy="646331"/>
          </a:xfrm>
          <a:prstGeom prst="rect">
            <a:avLst/>
          </a:prstGeom>
          <a:solidFill>
            <a:schemeClr val="bg1"/>
          </a:solidFill>
          <a:ln w="3175">
            <a:solidFill>
              <a:schemeClr val="tx1"/>
            </a:solidFill>
            <a:miter lim="800000"/>
            <a:headEnd/>
            <a:tailEnd/>
          </a:ln>
        </p:spPr>
        <p:txBody>
          <a:bodyPr wrap="none">
            <a:spAutoFit/>
          </a:bodyPr>
          <a:lstStyle/>
          <a:p>
            <a:r>
              <a:rPr lang="en-US" altLang="en-US" b="1" dirty="0">
                <a:latin typeface="Calibri" pitchFamily="34" charset="0"/>
              </a:rPr>
              <a:t>Modified Cryo-pump for 3He</a:t>
            </a:r>
          </a:p>
          <a:p>
            <a:r>
              <a:rPr lang="en-US" altLang="en-US" b="1" dirty="0">
                <a:latin typeface="Calibri" pitchFamily="34" charset="0"/>
              </a:rPr>
              <a:t> purification and storage</a:t>
            </a:r>
          </a:p>
        </p:txBody>
      </p:sp>
      <p:sp>
        <p:nvSpPr>
          <p:cNvPr id="35845" name="Line 7"/>
          <p:cNvSpPr>
            <a:spLocks noChangeShapeType="1"/>
          </p:cNvSpPr>
          <p:nvPr/>
        </p:nvSpPr>
        <p:spPr bwMode="auto">
          <a:xfrm>
            <a:off x="3140075" y="1846263"/>
            <a:ext cx="963613" cy="2024062"/>
          </a:xfrm>
          <a:prstGeom prst="line">
            <a:avLst/>
          </a:prstGeom>
          <a:noFill/>
          <a:ln w="38100">
            <a:solidFill>
              <a:srgbClr val="FF0066"/>
            </a:solidFill>
            <a:round/>
            <a:headEnd/>
            <a:tailEnd type="triangle" w="med" len="med"/>
          </a:ln>
        </p:spPr>
        <p:txBody>
          <a:bodyPr/>
          <a:lstStyle/>
          <a:p>
            <a:endParaRPr lang="en-US"/>
          </a:p>
        </p:txBody>
      </p:sp>
      <p:sp>
        <p:nvSpPr>
          <p:cNvPr id="4" name="Text Box 6">
            <a:extLst>
              <a:ext uri="{FF2B5EF4-FFF2-40B4-BE49-F238E27FC236}">
                <a16:creationId xmlns:a16="http://schemas.microsoft.com/office/drawing/2014/main" id="{FA5B1030-9A34-16A3-C1B2-2BC41ABB4456}"/>
              </a:ext>
            </a:extLst>
          </p:cNvPr>
          <p:cNvSpPr txBox="1">
            <a:spLocks noChangeArrowheads="1"/>
          </p:cNvSpPr>
          <p:nvPr/>
        </p:nvSpPr>
        <p:spPr bwMode="auto">
          <a:xfrm>
            <a:off x="260972" y="4463137"/>
            <a:ext cx="3090862" cy="2031325"/>
          </a:xfrm>
          <a:prstGeom prst="rect">
            <a:avLst/>
          </a:prstGeom>
          <a:solidFill>
            <a:schemeClr val="bg1"/>
          </a:solidFill>
          <a:ln w="3175">
            <a:solidFill>
              <a:schemeClr val="tx1"/>
            </a:solidFill>
            <a:miter lim="800000"/>
            <a:headEnd/>
            <a:tailEnd/>
          </a:ln>
        </p:spPr>
        <p:txBody>
          <a:bodyPr wrap="square">
            <a:spAutoFit/>
          </a:bodyPr>
          <a:lstStyle/>
          <a:p>
            <a:r>
              <a:rPr lang="en-US" altLang="en-US" dirty="0">
                <a:latin typeface="Calibri" pitchFamily="34" charset="0"/>
              </a:rPr>
              <a:t>The pump also absorbs quite a significant amount of </a:t>
            </a:r>
            <a:r>
              <a:rPr lang="en-US" altLang="en-US" baseline="30000" dirty="0">
                <a:latin typeface="Calibri" pitchFamily="34" charset="0"/>
              </a:rPr>
              <a:t>3</a:t>
            </a:r>
            <a:r>
              <a:rPr lang="en-US" altLang="en-US" dirty="0">
                <a:latin typeface="Calibri" pitchFamily="34" charset="0"/>
              </a:rPr>
              <a:t>He gas (of about 100 </a:t>
            </a:r>
            <a:r>
              <a:rPr lang="en-US" altLang="en-US" dirty="0" err="1">
                <a:latin typeface="Calibri" pitchFamily="34" charset="0"/>
              </a:rPr>
              <a:t>scc</a:t>
            </a:r>
            <a:r>
              <a:rPr lang="en-US" altLang="en-US" dirty="0">
                <a:latin typeface="Calibri" pitchFamily="34" charset="0"/>
              </a:rPr>
              <a:t>).</a:t>
            </a:r>
          </a:p>
          <a:p>
            <a:r>
              <a:rPr lang="en-US" altLang="en-US" dirty="0">
                <a:latin typeface="Calibri" pitchFamily="34" charset="0"/>
              </a:rPr>
              <a:t> </a:t>
            </a:r>
            <a:r>
              <a:rPr lang="en-US" altLang="en-US" dirty="0">
                <a:solidFill>
                  <a:srgbClr val="0070C0"/>
                </a:solidFill>
                <a:latin typeface="Calibri" pitchFamily="34" charset="0"/>
              </a:rPr>
              <a:t>The absorbed gas is released by the pump vessel heating ~20K.</a:t>
            </a:r>
          </a:p>
          <a:p>
            <a:r>
              <a:rPr lang="en-US" altLang="en-US" dirty="0">
                <a:solidFill>
                  <a:srgbClr val="0070C0"/>
                </a:solidFill>
                <a:latin typeface="Calibri" pitchFamily="34" charset="0"/>
              </a:rPr>
              <a:t> </a:t>
            </a:r>
            <a:endParaRPr lang="en-US" altLang="en-US" dirty="0">
              <a:latin typeface="Calibri" pitchFamily="34" charset="0"/>
            </a:endParaRPr>
          </a:p>
        </p:txBody>
      </p:sp>
      <p:sp>
        <p:nvSpPr>
          <p:cNvPr id="7" name="TextBox 6">
            <a:extLst>
              <a:ext uri="{FF2B5EF4-FFF2-40B4-BE49-F238E27FC236}">
                <a16:creationId xmlns:a16="http://schemas.microsoft.com/office/drawing/2014/main" id="{EBD1B4CF-15E8-F51C-DC8B-E6BCFE11319B}"/>
              </a:ext>
            </a:extLst>
          </p:cNvPr>
          <p:cNvSpPr txBox="1"/>
          <p:nvPr/>
        </p:nvSpPr>
        <p:spPr>
          <a:xfrm>
            <a:off x="4757738" y="923542"/>
            <a:ext cx="4572000" cy="369332"/>
          </a:xfrm>
          <a:prstGeom prst="rect">
            <a:avLst/>
          </a:prstGeom>
          <a:noFill/>
        </p:spPr>
        <p:txBody>
          <a:bodyPr wrap="square">
            <a:spAutoFit/>
          </a:bodyPr>
          <a:lstStyle/>
          <a:p>
            <a:r>
              <a:rPr lang="en-US" sz="1800" b="1" dirty="0">
                <a:latin typeface="Times New Roman" panose="02020603050405020304" pitchFamily="18" charset="0"/>
                <a:cs typeface="Times New Roman" panose="02020603050405020304" pitchFamily="18" charset="0"/>
              </a:rPr>
              <a:t>Fast Pulsing Gas Valve</a:t>
            </a:r>
          </a:p>
        </p:txBody>
      </p:sp>
      <p:pic>
        <p:nvPicPr>
          <p:cNvPr id="8" name="Picture 3" descr="C:\Users\Sorokin\Desktop\7.JPG">
            <a:extLst>
              <a:ext uri="{FF2B5EF4-FFF2-40B4-BE49-F238E27FC236}">
                <a16:creationId xmlns:a16="http://schemas.microsoft.com/office/drawing/2014/main" id="{9ADC0F08-A368-FC6C-893D-359FB37EBD8A}"/>
              </a:ext>
            </a:extLst>
          </p:cNvPr>
          <p:cNvPicPr>
            <a:picLocks noChangeAspect="1" noChangeArrowheads="1"/>
          </p:cNvPicPr>
          <p:nvPr/>
        </p:nvPicPr>
        <p:blipFill>
          <a:blip r:embed="rId3"/>
          <a:srcRect/>
          <a:stretch>
            <a:fillRect/>
          </a:stretch>
        </p:blipFill>
        <p:spPr bwMode="auto">
          <a:xfrm>
            <a:off x="5063366" y="1356227"/>
            <a:ext cx="2282278" cy="1738878"/>
          </a:xfrm>
          <a:prstGeom prst="rect">
            <a:avLst/>
          </a:prstGeom>
          <a:noFill/>
          <a:ln w="3175">
            <a:solidFill>
              <a:srgbClr val="000000"/>
            </a:solidFill>
            <a:miter lim="800000"/>
            <a:headEnd/>
            <a:tailEnd/>
          </a:ln>
        </p:spPr>
      </p:pic>
      <p:pic>
        <p:nvPicPr>
          <p:cNvPr id="9" name="Picture 8">
            <a:extLst>
              <a:ext uri="{FF2B5EF4-FFF2-40B4-BE49-F238E27FC236}">
                <a16:creationId xmlns:a16="http://schemas.microsoft.com/office/drawing/2014/main" id="{F386022C-A6D7-A301-CCCA-F6C012707847}"/>
              </a:ext>
            </a:extLst>
          </p:cNvPr>
          <p:cNvPicPr>
            <a:picLocks noChangeAspect="1"/>
          </p:cNvPicPr>
          <p:nvPr/>
        </p:nvPicPr>
        <p:blipFill>
          <a:blip r:embed="rId4"/>
          <a:stretch>
            <a:fillRect/>
          </a:stretch>
        </p:blipFill>
        <p:spPr>
          <a:xfrm>
            <a:off x="5084486" y="3221248"/>
            <a:ext cx="2326433" cy="1928178"/>
          </a:xfrm>
          <a:prstGeom prst="rect">
            <a:avLst/>
          </a:prstGeom>
        </p:spPr>
      </p:pic>
      <p:sp>
        <p:nvSpPr>
          <p:cNvPr id="10" name="Содержимое 2">
            <a:extLst>
              <a:ext uri="{FF2B5EF4-FFF2-40B4-BE49-F238E27FC236}">
                <a16:creationId xmlns:a16="http://schemas.microsoft.com/office/drawing/2014/main" id="{7D1FAD31-AC9B-E13D-69F2-6FC974FDF8BF}"/>
              </a:ext>
            </a:extLst>
          </p:cNvPr>
          <p:cNvSpPr txBox="1">
            <a:spLocks/>
          </p:cNvSpPr>
          <p:nvPr/>
        </p:nvSpPr>
        <p:spPr bwMode="auto">
          <a:xfrm>
            <a:off x="4180114" y="5275568"/>
            <a:ext cx="4572000" cy="1394159"/>
          </a:xfrm>
          <a:prstGeom prst="rect">
            <a:avLst/>
          </a:prstGeom>
          <a:solidFill>
            <a:schemeClr val="bg1"/>
          </a:solidFill>
          <a:ln w="3175">
            <a:solidFill>
              <a:srgbClr val="000000"/>
            </a:solidFill>
            <a:miter lim="800000"/>
            <a:headEnd/>
            <a:tailEnd/>
          </a:ln>
        </p:spPr>
        <p:txBody>
          <a:bodyPr lIns="68565" tIns="34283" rIns="68565" bIns="34283"/>
          <a:lstStyle/>
          <a:p>
            <a:pPr defTabSz="621506" fontAlgn="base">
              <a:spcBef>
                <a:spcPct val="0"/>
              </a:spcBef>
              <a:spcAft>
                <a:spcPct val="0"/>
              </a:spcAft>
              <a:buClr>
                <a:srgbClr val="0000FF"/>
              </a:buClr>
              <a:buSzPct val="100000"/>
              <a:defRPr/>
            </a:pPr>
            <a:r>
              <a:rPr lang="en-US" altLang="en-US" sz="1600" dirty="0">
                <a:latin typeface="Times New Roman" panose="02020603050405020304" pitchFamily="18" charset="0"/>
                <a:ea typeface="DejaVu Sans"/>
                <a:cs typeface="Times New Roman" panose="02020603050405020304" pitchFamily="18" charset="0"/>
              </a:rPr>
              <a:t>Lorentz (Laplace) force moves the flexible conducting plate in the high (~ 3-5 T) magnetic field.                                  </a:t>
            </a:r>
          </a:p>
          <a:p>
            <a:pPr defTabSz="621506" fontAlgn="base">
              <a:spcBef>
                <a:spcPct val="0"/>
              </a:spcBef>
              <a:spcAft>
                <a:spcPct val="0"/>
              </a:spcAft>
              <a:buClr>
                <a:srgbClr val="0000FF"/>
              </a:buClr>
              <a:buSzPct val="100000"/>
              <a:defRPr/>
            </a:pPr>
            <a:r>
              <a:rPr lang="en-US" altLang="en-US" sz="1600" dirty="0">
                <a:latin typeface="Times New Roman" panose="02020603050405020304" pitchFamily="18" charset="0"/>
                <a:ea typeface="DejaVu Sans"/>
                <a:cs typeface="Times New Roman" panose="02020603050405020304" pitchFamily="18" charset="0"/>
              </a:rPr>
              <a:t> For I=10 A, L=5 cm, F=2.5 N.  Current pulse duration ~100-500 us</a:t>
            </a:r>
            <a:endParaRPr lang="ru-RU" altLang="en-US" sz="1600" dirty="0">
              <a:latin typeface="Times New Roman" panose="02020603050405020304" pitchFamily="18" charset="0"/>
              <a:ea typeface="DejaVu Sans"/>
              <a:cs typeface="Times New Roman" panose="02020603050405020304" pitchFamily="18" charset="0"/>
            </a:endParaRPr>
          </a:p>
        </p:txBody>
      </p:sp>
      <p:sp>
        <p:nvSpPr>
          <p:cNvPr id="11" name="TextBox 10">
            <a:extLst>
              <a:ext uri="{FF2B5EF4-FFF2-40B4-BE49-F238E27FC236}">
                <a16:creationId xmlns:a16="http://schemas.microsoft.com/office/drawing/2014/main" id="{B8CF87CA-7A3C-DD27-E63E-06F0AA7AF191}"/>
              </a:ext>
            </a:extLst>
          </p:cNvPr>
          <p:cNvSpPr txBox="1"/>
          <p:nvPr/>
        </p:nvSpPr>
        <p:spPr>
          <a:xfrm>
            <a:off x="3006270" y="6546616"/>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Grp="1" noChangeAspect="1" noChangeArrowheads="1"/>
          </p:cNvPicPr>
          <p:nvPr>
            <p:ph type="body" idx="4294967295"/>
          </p:nvPr>
        </p:nvPicPr>
        <p:blipFill>
          <a:blip r:embed="rId2"/>
          <a:srcRect/>
          <a:stretch>
            <a:fillRect/>
          </a:stretch>
        </p:blipFill>
        <p:spPr>
          <a:xfrm>
            <a:off x="404518" y="1351318"/>
            <a:ext cx="3364178" cy="2348407"/>
          </a:xfrm>
          <a:ln w="3175">
            <a:solidFill>
              <a:srgbClr val="000000"/>
            </a:solidFill>
          </a:ln>
        </p:spPr>
      </p:pic>
      <p:sp>
        <p:nvSpPr>
          <p:cNvPr id="43011" name="Text Box 4"/>
          <p:cNvSpPr txBox="1">
            <a:spLocks noChangeArrowheads="1"/>
          </p:cNvSpPr>
          <p:nvPr/>
        </p:nvSpPr>
        <p:spPr bwMode="auto">
          <a:xfrm>
            <a:off x="200526" y="273050"/>
            <a:ext cx="8864792" cy="461665"/>
          </a:xfrm>
          <a:prstGeom prst="rect">
            <a:avLst/>
          </a:prstGeom>
          <a:noFill/>
          <a:ln w="3175">
            <a:solidFill>
              <a:schemeClr val="bg1"/>
            </a:solidFill>
            <a:miter lim="800000"/>
            <a:headEnd/>
            <a:tailEnd/>
          </a:ln>
        </p:spPr>
        <p:txBody>
          <a:bodyPr wrap="square">
            <a:spAutoFit/>
          </a:bodyPr>
          <a:lstStyle/>
          <a:p>
            <a:pPr algn="ctr"/>
            <a:r>
              <a:rPr lang="en-US" sz="2400" b="1" dirty="0">
                <a:solidFill>
                  <a:srgbClr val="C00000"/>
                </a:solidFill>
                <a:latin typeface="Times New Roman" panose="02020603050405020304" pitchFamily="18" charset="0"/>
                <a:cs typeface="Times New Roman" panose="02020603050405020304" pitchFamily="18" charset="0"/>
              </a:rPr>
              <a:t>Polarization Measurements by the Probe Laser Absorption</a:t>
            </a:r>
          </a:p>
        </p:txBody>
      </p:sp>
      <p:pic>
        <p:nvPicPr>
          <p:cNvPr id="2" name="Picture 1">
            <a:extLst>
              <a:ext uri="{FF2B5EF4-FFF2-40B4-BE49-F238E27FC236}">
                <a16:creationId xmlns:a16="http://schemas.microsoft.com/office/drawing/2014/main" id="{21F42783-80F9-57EF-5BF0-F9CF8ECC6EB9}"/>
              </a:ext>
            </a:extLst>
          </p:cNvPr>
          <p:cNvPicPr>
            <a:picLocks noChangeAspect="1"/>
          </p:cNvPicPr>
          <p:nvPr/>
        </p:nvPicPr>
        <p:blipFill>
          <a:blip r:embed="rId3"/>
          <a:stretch>
            <a:fillRect/>
          </a:stretch>
        </p:blipFill>
        <p:spPr>
          <a:xfrm>
            <a:off x="4218736" y="1080594"/>
            <a:ext cx="4352649" cy="2348406"/>
          </a:xfrm>
          <a:prstGeom prst="rect">
            <a:avLst/>
          </a:prstGeom>
        </p:spPr>
      </p:pic>
      <p:sp>
        <p:nvSpPr>
          <p:cNvPr id="4" name="TextBox 3">
            <a:extLst>
              <a:ext uri="{FF2B5EF4-FFF2-40B4-BE49-F238E27FC236}">
                <a16:creationId xmlns:a16="http://schemas.microsoft.com/office/drawing/2014/main" id="{CBC26595-2FDE-A0AF-8DE2-3C6135174364}"/>
              </a:ext>
            </a:extLst>
          </p:cNvPr>
          <p:cNvSpPr txBox="1"/>
          <p:nvPr/>
        </p:nvSpPr>
        <p:spPr>
          <a:xfrm>
            <a:off x="2290045" y="923638"/>
            <a:ext cx="1377300" cy="369332"/>
          </a:xfrm>
          <a:prstGeom prst="rect">
            <a:avLst/>
          </a:prstGeom>
          <a:noFill/>
        </p:spPr>
        <p:txBody>
          <a:bodyPr wrap="none" rtlCol="0">
            <a:spAutoFit/>
          </a:bodyPr>
          <a:lstStyle/>
          <a:p>
            <a:r>
              <a:rPr lang="en-US" dirty="0"/>
              <a:t>Closed cell </a:t>
            </a:r>
          </a:p>
        </p:txBody>
      </p:sp>
      <p:sp>
        <p:nvSpPr>
          <p:cNvPr id="5" name="TextBox 4">
            <a:extLst>
              <a:ext uri="{FF2B5EF4-FFF2-40B4-BE49-F238E27FC236}">
                <a16:creationId xmlns:a16="http://schemas.microsoft.com/office/drawing/2014/main" id="{98878E9B-8078-995D-C41E-8F2955956C76}"/>
              </a:ext>
            </a:extLst>
          </p:cNvPr>
          <p:cNvSpPr txBox="1"/>
          <p:nvPr/>
        </p:nvSpPr>
        <p:spPr>
          <a:xfrm>
            <a:off x="6126521" y="731753"/>
            <a:ext cx="1223412" cy="369332"/>
          </a:xfrm>
          <a:prstGeom prst="rect">
            <a:avLst/>
          </a:prstGeom>
          <a:noFill/>
        </p:spPr>
        <p:txBody>
          <a:bodyPr wrap="none" rtlCol="0">
            <a:spAutoFit/>
          </a:bodyPr>
          <a:lstStyle/>
          <a:p>
            <a:r>
              <a:rPr lang="en-US"/>
              <a:t>Open cell </a:t>
            </a:r>
          </a:p>
        </p:txBody>
      </p:sp>
      <p:sp>
        <p:nvSpPr>
          <p:cNvPr id="6" name="TextBox 5">
            <a:extLst>
              <a:ext uri="{FF2B5EF4-FFF2-40B4-BE49-F238E27FC236}">
                <a16:creationId xmlns:a16="http://schemas.microsoft.com/office/drawing/2014/main" id="{BDF9253B-9E24-379F-6501-CB1BAD969E8B}"/>
              </a:ext>
            </a:extLst>
          </p:cNvPr>
          <p:cNvSpPr txBox="1"/>
          <p:nvPr/>
        </p:nvSpPr>
        <p:spPr>
          <a:xfrm>
            <a:off x="871671" y="3982340"/>
            <a:ext cx="3005951" cy="923330"/>
          </a:xfrm>
          <a:prstGeom prst="rect">
            <a:avLst/>
          </a:prstGeom>
          <a:noFill/>
        </p:spPr>
        <p:txBody>
          <a:bodyPr wrap="none" rtlCol="0">
            <a:spAutoFit/>
          </a:bodyPr>
          <a:lstStyle/>
          <a:p>
            <a:r>
              <a:rPr lang="en-US"/>
              <a:t>89% polarization in. sealed </a:t>
            </a:r>
          </a:p>
          <a:p>
            <a:r>
              <a:rPr lang="en-US" baseline="30000"/>
              <a:t>3</a:t>
            </a:r>
            <a:r>
              <a:rPr lang="en-US"/>
              <a:t>He cell at 3 Torr pressure  </a:t>
            </a:r>
          </a:p>
          <a:p>
            <a:endParaRPr lang="en-US"/>
          </a:p>
        </p:txBody>
      </p:sp>
      <p:sp>
        <p:nvSpPr>
          <p:cNvPr id="7" name="TextBox 6">
            <a:extLst>
              <a:ext uri="{FF2B5EF4-FFF2-40B4-BE49-F238E27FC236}">
                <a16:creationId xmlns:a16="http://schemas.microsoft.com/office/drawing/2014/main" id="{9D1AD4D2-F0B2-0E1C-35FD-29998C348F9F}"/>
              </a:ext>
            </a:extLst>
          </p:cNvPr>
          <p:cNvSpPr txBox="1"/>
          <p:nvPr/>
        </p:nvSpPr>
        <p:spPr>
          <a:xfrm>
            <a:off x="5149038" y="2986617"/>
            <a:ext cx="3835345" cy="1477328"/>
          </a:xfrm>
          <a:prstGeom prst="rect">
            <a:avLst/>
          </a:prstGeom>
          <a:noFill/>
        </p:spPr>
        <p:txBody>
          <a:bodyPr wrap="none" rtlCol="0">
            <a:spAutoFit/>
          </a:bodyPr>
          <a:lstStyle/>
          <a:p>
            <a:r>
              <a:rPr lang="en-US" dirty="0"/>
              <a:t>Polarization build-up time .  </a:t>
            </a:r>
          </a:p>
          <a:p>
            <a:r>
              <a:rPr lang="en-US" dirty="0"/>
              <a:t>0-4 min:  Valve open </a:t>
            </a:r>
          </a:p>
          <a:p>
            <a:r>
              <a:rPr lang="en-US" dirty="0"/>
              <a:t>5-27 min: valve closed</a:t>
            </a:r>
          </a:p>
          <a:p>
            <a:r>
              <a:rPr lang="en-US" dirty="0"/>
              <a:t>29 min:  laser off and valve opened </a:t>
            </a:r>
          </a:p>
          <a:p>
            <a:r>
              <a:rPr lang="en-US" dirty="0"/>
              <a:t>(3 Torr valve closed) </a:t>
            </a:r>
          </a:p>
        </p:txBody>
      </p:sp>
      <p:pic>
        <p:nvPicPr>
          <p:cNvPr id="9" name="Picture 8">
            <a:extLst>
              <a:ext uri="{FF2B5EF4-FFF2-40B4-BE49-F238E27FC236}">
                <a16:creationId xmlns:a16="http://schemas.microsoft.com/office/drawing/2014/main" id="{891D4C2E-4994-05A7-ADAF-AC4D6CF14A86}"/>
              </a:ext>
            </a:extLst>
          </p:cNvPr>
          <p:cNvPicPr>
            <a:picLocks noChangeAspect="1"/>
          </p:cNvPicPr>
          <p:nvPr/>
        </p:nvPicPr>
        <p:blipFill>
          <a:blip r:embed="rId4"/>
          <a:stretch>
            <a:fillRect/>
          </a:stretch>
        </p:blipFill>
        <p:spPr>
          <a:xfrm>
            <a:off x="5510219" y="4415447"/>
            <a:ext cx="2884843" cy="2405471"/>
          </a:xfrm>
          <a:prstGeom prst="rect">
            <a:avLst/>
          </a:prstGeom>
        </p:spPr>
      </p:pic>
      <p:sp>
        <p:nvSpPr>
          <p:cNvPr id="10" name="TextBox 9">
            <a:extLst>
              <a:ext uri="{FF2B5EF4-FFF2-40B4-BE49-F238E27FC236}">
                <a16:creationId xmlns:a16="http://schemas.microsoft.com/office/drawing/2014/main" id="{8C1D6CE1-3FC2-E8FC-D7B4-4BDCDE548CB1}"/>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5A59D-0D6D-A857-B8DF-FF37994457D9}"/>
              </a:ext>
            </a:extLst>
          </p:cNvPr>
          <p:cNvSpPr>
            <a:spLocks noGrp="1"/>
          </p:cNvSpPr>
          <p:nvPr>
            <p:ph type="title"/>
          </p:nvPr>
        </p:nvSpPr>
        <p:spPr/>
        <p:txBody>
          <a:bodyPr/>
          <a:lstStyle/>
          <a:p>
            <a:r>
              <a:rPr lang="en-US" dirty="0">
                <a:solidFill>
                  <a:srgbClr val="C00000"/>
                </a:solidFill>
              </a:rPr>
              <a:t>Current setup in the Test Lab</a:t>
            </a:r>
          </a:p>
        </p:txBody>
      </p:sp>
      <p:sp>
        <p:nvSpPr>
          <p:cNvPr id="3" name="Slide Number Placeholder 2">
            <a:extLst>
              <a:ext uri="{FF2B5EF4-FFF2-40B4-BE49-F238E27FC236}">
                <a16:creationId xmlns:a16="http://schemas.microsoft.com/office/drawing/2014/main" id="{38F6DA1A-E6D1-E110-F9DE-ABD064235706}"/>
              </a:ext>
            </a:extLst>
          </p:cNvPr>
          <p:cNvSpPr>
            <a:spLocks noGrp="1"/>
          </p:cNvSpPr>
          <p:nvPr>
            <p:ph type="sldNum" sz="quarter" idx="4"/>
          </p:nvPr>
        </p:nvSpPr>
        <p:spPr/>
        <p:txBody>
          <a:bodyPr/>
          <a:lstStyle/>
          <a:p>
            <a:fld id="{933A556B-7C63-244D-9B7C-B0EA8042B330}" type="slidenum">
              <a:rPr lang="en-US" smtClean="0"/>
              <a:pPr/>
              <a:t>37</a:t>
            </a:fld>
            <a:endParaRPr lang="en-US" sz="750" dirty="0"/>
          </a:p>
        </p:txBody>
      </p:sp>
      <p:pic>
        <p:nvPicPr>
          <p:cNvPr id="4" name="Picture 3">
            <a:extLst>
              <a:ext uri="{FF2B5EF4-FFF2-40B4-BE49-F238E27FC236}">
                <a16:creationId xmlns:a16="http://schemas.microsoft.com/office/drawing/2014/main" id="{C7C383D7-551E-5ECD-9050-477EAB83B124}"/>
              </a:ext>
            </a:extLst>
          </p:cNvPr>
          <p:cNvPicPr>
            <a:picLocks noChangeAspect="1"/>
          </p:cNvPicPr>
          <p:nvPr/>
        </p:nvPicPr>
        <p:blipFill>
          <a:blip r:embed="rId2"/>
          <a:stretch>
            <a:fillRect/>
          </a:stretch>
        </p:blipFill>
        <p:spPr>
          <a:xfrm>
            <a:off x="428625" y="1589455"/>
            <a:ext cx="2788920" cy="2097582"/>
          </a:xfrm>
          <a:prstGeom prst="rect">
            <a:avLst/>
          </a:prstGeom>
        </p:spPr>
      </p:pic>
      <p:pic>
        <p:nvPicPr>
          <p:cNvPr id="5" name="Picture 4">
            <a:extLst>
              <a:ext uri="{FF2B5EF4-FFF2-40B4-BE49-F238E27FC236}">
                <a16:creationId xmlns:a16="http://schemas.microsoft.com/office/drawing/2014/main" id="{DEA1C97F-5F2C-F8FC-47E1-4C7DD6F49744}"/>
              </a:ext>
            </a:extLst>
          </p:cNvPr>
          <p:cNvPicPr>
            <a:picLocks noChangeAspect="1"/>
          </p:cNvPicPr>
          <p:nvPr/>
        </p:nvPicPr>
        <p:blipFill>
          <a:blip r:embed="rId3"/>
          <a:stretch>
            <a:fillRect/>
          </a:stretch>
        </p:blipFill>
        <p:spPr>
          <a:xfrm>
            <a:off x="3770009" y="1741999"/>
            <a:ext cx="4783183" cy="1893728"/>
          </a:xfrm>
          <a:prstGeom prst="rect">
            <a:avLst/>
          </a:prstGeom>
        </p:spPr>
      </p:pic>
      <p:pic>
        <p:nvPicPr>
          <p:cNvPr id="6" name="Picture 5">
            <a:extLst>
              <a:ext uri="{FF2B5EF4-FFF2-40B4-BE49-F238E27FC236}">
                <a16:creationId xmlns:a16="http://schemas.microsoft.com/office/drawing/2014/main" id="{F1E2864E-706B-4C9A-B0D6-B31D163DDD87}"/>
              </a:ext>
            </a:extLst>
          </p:cNvPr>
          <p:cNvPicPr>
            <a:picLocks noChangeAspect="1"/>
          </p:cNvPicPr>
          <p:nvPr/>
        </p:nvPicPr>
        <p:blipFill>
          <a:blip r:embed="rId4"/>
          <a:stretch>
            <a:fillRect/>
          </a:stretch>
        </p:blipFill>
        <p:spPr>
          <a:xfrm>
            <a:off x="428625" y="3781906"/>
            <a:ext cx="2815046" cy="2153457"/>
          </a:xfrm>
          <a:prstGeom prst="rect">
            <a:avLst/>
          </a:prstGeom>
        </p:spPr>
      </p:pic>
      <p:pic>
        <p:nvPicPr>
          <p:cNvPr id="7" name="Picture 6">
            <a:extLst>
              <a:ext uri="{FF2B5EF4-FFF2-40B4-BE49-F238E27FC236}">
                <a16:creationId xmlns:a16="http://schemas.microsoft.com/office/drawing/2014/main" id="{006598D9-5364-21C7-BC57-5A85663DA8B4}"/>
              </a:ext>
            </a:extLst>
          </p:cNvPr>
          <p:cNvPicPr>
            <a:picLocks noChangeAspect="1"/>
          </p:cNvPicPr>
          <p:nvPr/>
        </p:nvPicPr>
        <p:blipFill>
          <a:blip r:embed="rId5"/>
          <a:stretch>
            <a:fillRect/>
          </a:stretch>
        </p:blipFill>
        <p:spPr>
          <a:xfrm>
            <a:off x="5042261" y="3775582"/>
            <a:ext cx="3163389" cy="2445768"/>
          </a:xfrm>
          <a:prstGeom prst="rect">
            <a:avLst/>
          </a:prstGeom>
        </p:spPr>
      </p:pic>
      <p:sp>
        <p:nvSpPr>
          <p:cNvPr id="9" name="TextBox 8">
            <a:extLst>
              <a:ext uri="{FF2B5EF4-FFF2-40B4-BE49-F238E27FC236}">
                <a16:creationId xmlns:a16="http://schemas.microsoft.com/office/drawing/2014/main" id="{410ED53E-9BBC-F6D0-74F7-9B24F32F63E7}"/>
              </a:ext>
            </a:extLst>
          </p:cNvPr>
          <p:cNvSpPr txBox="1"/>
          <p:nvPr/>
        </p:nvSpPr>
        <p:spPr>
          <a:xfrm>
            <a:off x="402258" y="6036684"/>
            <a:ext cx="3163389" cy="369332"/>
          </a:xfrm>
          <a:prstGeom prst="rect">
            <a:avLst/>
          </a:prstGeom>
          <a:noFill/>
        </p:spPr>
        <p:txBody>
          <a:bodyPr wrap="square">
            <a:spAutoFit/>
          </a:bodyPr>
          <a:lstStyle/>
          <a:p>
            <a:r>
              <a:rPr lang="en-US" b="0" i="0" u="none" strike="noStrike" dirty="0">
                <a:solidFill>
                  <a:srgbClr val="000000"/>
                </a:solidFill>
                <a:effectLst/>
                <a:latin typeface="Helvetica" pitchFamily="2" charset="0"/>
              </a:rPr>
              <a:t>We achieved higher (65%)</a:t>
            </a:r>
            <a:endParaRPr lang="en-US" dirty="0"/>
          </a:p>
        </p:txBody>
      </p:sp>
      <p:sp>
        <p:nvSpPr>
          <p:cNvPr id="10" name="TextBox 9">
            <a:extLst>
              <a:ext uri="{FF2B5EF4-FFF2-40B4-BE49-F238E27FC236}">
                <a16:creationId xmlns:a16="http://schemas.microsoft.com/office/drawing/2014/main" id="{43787E65-26C4-C63E-1A60-D403C7D0017C}"/>
              </a:ext>
            </a:extLst>
          </p:cNvPr>
          <p:cNvSpPr txBox="1"/>
          <p:nvPr/>
        </p:nvSpPr>
        <p:spPr>
          <a:xfrm>
            <a:off x="3706218" y="6499158"/>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11" name="TextBox 10">
            <a:extLst>
              <a:ext uri="{FF2B5EF4-FFF2-40B4-BE49-F238E27FC236}">
                <a16:creationId xmlns:a16="http://schemas.microsoft.com/office/drawing/2014/main" id="{83368B34-1ADF-F6CB-8ACD-43DFE628E293}"/>
              </a:ext>
            </a:extLst>
          </p:cNvPr>
          <p:cNvSpPr txBox="1"/>
          <p:nvPr/>
        </p:nvSpPr>
        <p:spPr>
          <a:xfrm>
            <a:off x="1540220" y="4035261"/>
            <a:ext cx="1223412" cy="369332"/>
          </a:xfrm>
          <a:prstGeom prst="rect">
            <a:avLst/>
          </a:prstGeom>
          <a:noFill/>
        </p:spPr>
        <p:txBody>
          <a:bodyPr wrap="none" rtlCol="0">
            <a:spAutoFit/>
          </a:bodyPr>
          <a:lstStyle/>
          <a:p>
            <a:r>
              <a:rPr lang="en-US" dirty="0"/>
              <a:t>Open cell </a:t>
            </a:r>
          </a:p>
        </p:txBody>
      </p:sp>
      <p:sp>
        <p:nvSpPr>
          <p:cNvPr id="12" name="TextBox 11">
            <a:extLst>
              <a:ext uri="{FF2B5EF4-FFF2-40B4-BE49-F238E27FC236}">
                <a16:creationId xmlns:a16="http://schemas.microsoft.com/office/drawing/2014/main" id="{10392FFC-8766-8679-4A6F-BC0C5DD15FD8}"/>
              </a:ext>
            </a:extLst>
          </p:cNvPr>
          <p:cNvSpPr txBox="1"/>
          <p:nvPr/>
        </p:nvSpPr>
        <p:spPr>
          <a:xfrm>
            <a:off x="6059269" y="4858634"/>
            <a:ext cx="1377300" cy="369332"/>
          </a:xfrm>
          <a:prstGeom prst="rect">
            <a:avLst/>
          </a:prstGeom>
          <a:noFill/>
        </p:spPr>
        <p:txBody>
          <a:bodyPr wrap="none" rtlCol="0">
            <a:spAutoFit/>
          </a:bodyPr>
          <a:lstStyle/>
          <a:p>
            <a:r>
              <a:rPr lang="en-US" dirty="0"/>
              <a:t>Closed cell </a:t>
            </a:r>
          </a:p>
        </p:txBody>
      </p:sp>
    </p:spTree>
    <p:extLst>
      <p:ext uri="{BB962C8B-B14F-4D97-AF65-F5344CB8AC3E}">
        <p14:creationId xmlns:p14="http://schemas.microsoft.com/office/powerpoint/2010/main" val="454027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Number Placeholder 5"/>
          <p:cNvSpPr>
            <a:spLocks noGrp="1"/>
          </p:cNvSpPr>
          <p:nvPr>
            <p:ph type="sldNum" sz="quarter" idx="10"/>
          </p:nvPr>
        </p:nvSpPr>
        <p:spPr bwMode="auto">
          <a:xfrm>
            <a:off x="3751263" y="6311900"/>
            <a:ext cx="2057400" cy="365125"/>
          </a:xfrm>
          <a:prstGeom prst="rect">
            <a:avLst/>
          </a:prstGeom>
          <a:noFill/>
          <a:ln>
            <a:miter lim="800000"/>
            <a:headEnd/>
            <a:tailEnd/>
          </a:ln>
        </p:spPr>
        <p:txBody>
          <a:bodyPr vert="horz" wrap="square" lIns="91440" tIns="45720" rIns="91440" bIns="45720" numCol="1" rtlCol="0" anchor="ctr" anchorCtr="0" compatLnSpc="1">
            <a:prstTxWarp prst="textNoShape">
              <a:avLst/>
            </a:prstTxWarp>
          </a:bodyPr>
          <a:lstStyle>
            <a:defPPr>
              <a:defRPr lang="en-US"/>
            </a:defPPr>
            <a:lvl1pPr algn="ctr" rtl="0" fontAlgn="auto">
              <a:spcBef>
                <a:spcPts val="0"/>
              </a:spcBef>
              <a:spcAft>
                <a:spcPts val="0"/>
              </a:spcAft>
              <a:defRPr sz="1200" kern="1200">
                <a:solidFill>
                  <a:schemeClr val="bg1"/>
                </a:solidFill>
                <a:latin typeface="Arial" charset="0"/>
                <a:ea typeface="Arial" charset="0"/>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pPr fontAlgn="base">
              <a:spcBef>
                <a:spcPct val="0"/>
              </a:spcBef>
              <a:spcAft>
                <a:spcPct val="0"/>
              </a:spcAft>
              <a:defRPr/>
            </a:pPr>
            <a:fld id="{497174CE-D578-4695-91BE-D16B899144FB}" type="slidenum">
              <a:rPr lang="en-US" smtClean="0"/>
              <a:pPr fontAlgn="base">
                <a:spcBef>
                  <a:spcPct val="0"/>
                </a:spcBef>
                <a:spcAft>
                  <a:spcPct val="0"/>
                </a:spcAft>
                <a:defRPr/>
              </a:pPr>
              <a:t>38</a:t>
            </a:fld>
            <a:endParaRPr lang="en-US"/>
          </a:p>
        </p:txBody>
      </p:sp>
      <p:sp>
        <p:nvSpPr>
          <p:cNvPr id="53250" name="Rectangle 2"/>
          <p:cNvSpPr>
            <a:spLocks noGrp="1" noChangeArrowheads="1"/>
          </p:cNvSpPr>
          <p:nvPr>
            <p:ph type="title" idx="4294967295"/>
          </p:nvPr>
        </p:nvSpPr>
        <p:spPr>
          <a:xfrm>
            <a:off x="457200" y="216336"/>
            <a:ext cx="8382000" cy="838200"/>
          </a:xfrm>
          <a:solidFill>
            <a:schemeClr val="bg1"/>
          </a:solidFill>
          <a:ln w="3175">
            <a:solidFill>
              <a:schemeClr val="bg1"/>
            </a:solidFill>
          </a:ln>
        </p:spPr>
        <p:txBody>
          <a:bodyPr>
            <a:normAutofit/>
          </a:bodyPr>
          <a:lstStyle/>
          <a:p>
            <a:pPr algn="ctr" eaLnBrk="1" hangingPunct="1"/>
            <a:r>
              <a:rPr lang="en-US" altLang="en-US" sz="2800" baseline="30000" dirty="0">
                <a:solidFill>
                  <a:srgbClr val="C00000"/>
                </a:solidFill>
                <a:latin typeface="Times New Roman" panose="02020603050405020304" pitchFamily="18" charset="0"/>
                <a:cs typeface="Times New Roman" panose="02020603050405020304" pitchFamily="18" charset="0"/>
              </a:rPr>
              <a:t>3</a:t>
            </a:r>
            <a:r>
              <a:rPr lang="en-US" altLang="en-US" sz="2800" dirty="0">
                <a:solidFill>
                  <a:srgbClr val="C00000"/>
                </a:solidFill>
                <a:latin typeface="Times New Roman" panose="02020603050405020304" pitchFamily="18" charset="0"/>
                <a:cs typeface="Times New Roman" panose="02020603050405020304" pitchFamily="18" charset="0"/>
              </a:rPr>
              <a:t>He</a:t>
            </a:r>
            <a:r>
              <a:rPr lang="en-US" altLang="en-US" sz="2800" baseline="30000" dirty="0">
                <a:solidFill>
                  <a:srgbClr val="C00000"/>
                </a:solidFill>
                <a:latin typeface="Times New Roman" panose="02020603050405020304" pitchFamily="18" charset="0"/>
                <a:cs typeface="Times New Roman" panose="02020603050405020304" pitchFamily="18" charset="0"/>
              </a:rPr>
              <a:t>++ </a:t>
            </a:r>
            <a:r>
              <a:rPr lang="en-US" altLang="en-US" sz="2800" dirty="0">
                <a:solidFill>
                  <a:srgbClr val="C00000"/>
                </a:solidFill>
                <a:latin typeface="Times New Roman" panose="02020603050405020304" pitchFamily="18" charset="0"/>
                <a:cs typeface="Times New Roman" panose="02020603050405020304" pitchFamily="18" charset="0"/>
              </a:rPr>
              <a:t>Spin-Rotator in the at 6.0 MeV Beam Energy</a:t>
            </a:r>
          </a:p>
        </p:txBody>
      </p:sp>
      <p:sp>
        <p:nvSpPr>
          <p:cNvPr id="53253" name="Text Box 8"/>
          <p:cNvSpPr txBox="1">
            <a:spLocks noChangeArrowheads="1"/>
          </p:cNvSpPr>
          <p:nvPr/>
        </p:nvSpPr>
        <p:spPr bwMode="auto">
          <a:xfrm>
            <a:off x="7146925" y="2246313"/>
            <a:ext cx="184150" cy="366712"/>
          </a:xfrm>
          <a:prstGeom prst="rect">
            <a:avLst/>
          </a:prstGeom>
          <a:noFill/>
          <a:ln w="9525">
            <a:noFill/>
            <a:miter lim="800000"/>
            <a:headEnd/>
            <a:tailEnd/>
          </a:ln>
        </p:spPr>
        <p:txBody>
          <a:bodyPr wrap="none">
            <a:spAutoFit/>
          </a:bodyPr>
          <a:lstStyle/>
          <a:p>
            <a:endParaRPr lang="en-US" altLang="en-US">
              <a:latin typeface="Calibri" pitchFamily="34" charset="0"/>
            </a:endParaRPr>
          </a:p>
        </p:txBody>
      </p:sp>
      <p:pic>
        <p:nvPicPr>
          <p:cNvPr id="2" name="Picture 1">
            <a:extLst>
              <a:ext uri="{FF2B5EF4-FFF2-40B4-BE49-F238E27FC236}">
                <a16:creationId xmlns:a16="http://schemas.microsoft.com/office/drawing/2014/main" id="{97E84FF7-D8C2-B668-B3E3-F638B1E61AD8}"/>
              </a:ext>
            </a:extLst>
          </p:cNvPr>
          <p:cNvPicPr>
            <a:picLocks noChangeAspect="1"/>
          </p:cNvPicPr>
          <p:nvPr/>
        </p:nvPicPr>
        <p:blipFill>
          <a:blip r:embed="rId2"/>
          <a:stretch>
            <a:fillRect/>
          </a:stretch>
        </p:blipFill>
        <p:spPr>
          <a:xfrm>
            <a:off x="696978" y="4692310"/>
            <a:ext cx="8142222" cy="2066688"/>
          </a:xfrm>
          <a:prstGeom prst="rect">
            <a:avLst/>
          </a:prstGeom>
        </p:spPr>
      </p:pic>
      <p:sp>
        <p:nvSpPr>
          <p:cNvPr id="3" name="Title 1">
            <a:extLst>
              <a:ext uri="{FF2B5EF4-FFF2-40B4-BE49-F238E27FC236}">
                <a16:creationId xmlns:a16="http://schemas.microsoft.com/office/drawing/2014/main" id="{3AFDDF7E-D144-AB8D-0F3E-CC00A6466D0C}"/>
              </a:ext>
            </a:extLst>
          </p:cNvPr>
          <p:cNvSpPr txBox="1">
            <a:spLocks noChangeArrowheads="1"/>
          </p:cNvSpPr>
          <p:nvPr/>
        </p:nvSpPr>
        <p:spPr bwMode="auto">
          <a:xfrm>
            <a:off x="457200" y="951557"/>
            <a:ext cx="8534400" cy="2886646"/>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en-US" altLang="en-US" sz="1600" dirty="0">
                <a:solidFill>
                  <a:srgbClr val="7030A0"/>
                </a:solidFill>
                <a:latin typeface="Times New Roman" panose="02020603050405020304" pitchFamily="18" charset="0"/>
                <a:cs typeface="Times New Roman" panose="02020603050405020304" pitchFamily="18" charset="0"/>
              </a:rPr>
              <a:t>    After acceleration by EBIS LINAC, the polarized </a:t>
            </a:r>
            <a:r>
              <a:rPr lang="en-US" sz="1600" baseline="30000" dirty="0">
                <a:solidFill>
                  <a:srgbClr val="7030A0"/>
                </a:solidFill>
                <a:latin typeface="Times New Roman" panose="02020603050405020304" pitchFamily="18" charset="0"/>
                <a:cs typeface="Times New Roman" panose="02020603050405020304" pitchFamily="18" charset="0"/>
              </a:rPr>
              <a:t>3</a:t>
            </a:r>
            <a:r>
              <a:rPr lang="en-US" sz="1600" dirty="0">
                <a:solidFill>
                  <a:srgbClr val="7030A0"/>
                </a:solidFill>
                <a:latin typeface="Times New Roman" panose="02020603050405020304" pitchFamily="18" charset="0"/>
                <a:cs typeface="Times New Roman" panose="02020603050405020304" pitchFamily="18" charset="0"/>
              </a:rPr>
              <a:t>He</a:t>
            </a:r>
            <a:r>
              <a:rPr lang="en-US" sz="1600" baseline="30000" dirty="0">
                <a:solidFill>
                  <a:srgbClr val="7030A0"/>
                </a:solidFill>
                <a:latin typeface="Times New Roman" panose="02020603050405020304" pitchFamily="18" charset="0"/>
                <a:cs typeface="Times New Roman" panose="02020603050405020304" pitchFamily="18" charset="0"/>
              </a:rPr>
              <a:t>++</a:t>
            </a:r>
            <a:r>
              <a:rPr lang="en-US" altLang="en-US" sz="1600" dirty="0">
                <a:solidFill>
                  <a:srgbClr val="7030A0"/>
                </a:solidFill>
                <a:latin typeface="Times New Roman" panose="02020603050405020304" pitchFamily="18" charset="0"/>
                <a:cs typeface="Times New Roman" panose="02020603050405020304" pitchFamily="18" charset="0"/>
              </a:rPr>
              <a:t> beam will have an energy of 6MeV with a longitudinal spin direction</a:t>
            </a:r>
            <a:r>
              <a:rPr lang="en-US" altLang="en-US" sz="1600" dirty="0">
                <a:latin typeface="Times New Roman" panose="02020603050405020304" pitchFamily="18" charset="0"/>
                <a:cs typeface="Times New Roman" panose="02020603050405020304" pitchFamily="18" charset="0"/>
              </a:rPr>
              <a:t>. </a:t>
            </a:r>
          </a:p>
          <a:p>
            <a:pPr marL="285750" indent="-285750" algn="just">
              <a:lnSpc>
                <a:spcPct val="100000"/>
              </a:lnSpc>
              <a:spcBef>
                <a:spcPct val="0"/>
              </a:spcBef>
            </a:pPr>
            <a:r>
              <a:rPr lang="en-US" sz="1600" dirty="0">
                <a:latin typeface="Times New Roman" panose="02020603050405020304" pitchFamily="18" charset="0"/>
                <a:cs typeface="Times New Roman" panose="02020603050405020304" pitchFamily="18" charset="0"/>
              </a:rPr>
              <a:t>The longitudinal polarization of beam is at first rotated to transverse direction using the 21.5 deg bending magnet (Dipole-1) and after</a:t>
            </a:r>
          </a:p>
          <a:p>
            <a:pPr marL="285750" indent="-285750" algn="just">
              <a:lnSpc>
                <a:spcPct val="100000"/>
              </a:lnSpc>
              <a:spcBef>
                <a:spcPct val="0"/>
              </a:spcBef>
            </a:pPr>
            <a:r>
              <a:rPr lang="en-US" sz="1600" dirty="0">
                <a:latin typeface="Times New Roman" panose="02020603050405020304" pitchFamily="18" charset="0"/>
                <a:cs typeface="Times New Roman" panose="02020603050405020304" pitchFamily="18" charset="0"/>
              </a:rPr>
              <a:t> </a:t>
            </a:r>
            <a:r>
              <a:rPr lang="en-US" sz="1600" dirty="0">
                <a:solidFill>
                  <a:srgbClr val="0070C0"/>
                </a:solidFill>
                <a:latin typeface="Times New Roman" panose="02020603050405020304" pitchFamily="18" charset="0"/>
                <a:cs typeface="Times New Roman" panose="02020603050405020304" pitchFamily="18" charset="0"/>
              </a:rPr>
              <a:t>The Spin- solenoid  will change the spin direction to the vertical . It is a pulsed solenoid with reversible field to enable spin-flip on an EBIS pulse-by-pulse basis.</a:t>
            </a:r>
          </a:p>
          <a:p>
            <a:pPr marL="285750" indent="-285750" algn="just">
              <a:lnSpc>
                <a:spcPct val="100000"/>
              </a:lnSpc>
              <a:spcBef>
                <a:spcPct val="0"/>
              </a:spcBef>
            </a:pPr>
            <a:r>
              <a:rPr lang="en-US" sz="1600" dirty="0">
                <a:latin typeface="Times New Roman" panose="02020603050405020304" pitchFamily="18" charset="0"/>
                <a:cs typeface="Times New Roman" panose="02020603050405020304" pitchFamily="18" charset="0"/>
              </a:rPr>
              <a:t>Vertically polarized beam will return to the straight HEBT line by the system of dipole magnets.</a:t>
            </a:r>
          </a:p>
          <a:p>
            <a:pPr marL="285750" indent="-285750" algn="just">
              <a:lnSpc>
                <a:spcPct val="100000"/>
              </a:lnSpc>
              <a:spcBef>
                <a:spcPct val="0"/>
              </a:spcBef>
            </a:pPr>
            <a:r>
              <a:rPr lang="en-US" sz="1600" dirty="0">
                <a:latin typeface="Times New Roman" panose="02020603050405020304" pitchFamily="18" charset="0"/>
                <a:cs typeface="Times New Roman" panose="02020603050405020304" pitchFamily="18" charset="0"/>
              </a:rPr>
              <a:t>   Chicane  has been commissioned with He-4 with about 90% transmission  </a:t>
            </a:r>
            <a:endParaRPr lang="en-US" sz="1800" b="1" i="1" dirty="0">
              <a:solidFill>
                <a:srgbClr val="7030A0"/>
              </a:solidFill>
              <a:latin typeface="Times New Roman" panose="02020603050405020304" pitchFamily="18" charset="0"/>
              <a:cs typeface="Times New Roman" panose="02020603050405020304" pitchFamily="18" charset="0"/>
            </a:endParaRPr>
          </a:p>
          <a:p>
            <a:pPr algn="just">
              <a:lnSpc>
                <a:spcPct val="100000"/>
              </a:lnSpc>
              <a:spcBef>
                <a:spcPct val="0"/>
              </a:spcBef>
              <a:buNone/>
            </a:pPr>
            <a:r>
              <a:rPr lang="en-US" sz="1800" b="1" i="1" dirty="0">
                <a:solidFill>
                  <a:srgbClr val="7030A0"/>
                </a:solidFill>
                <a:latin typeface="Times New Roman" panose="02020603050405020304" pitchFamily="18" charset="0"/>
                <a:cs typeface="Times New Roman" panose="02020603050405020304" pitchFamily="18" charset="0"/>
              </a:rPr>
              <a:t>The polarimeter will be install in the straight section after the Dipole-3 magnet. </a:t>
            </a:r>
            <a:r>
              <a:rPr lang="en-US" altLang="en-US" sz="1800" b="1" i="1" dirty="0">
                <a:solidFill>
                  <a:srgbClr val="7030A0"/>
                </a:solidFill>
                <a:latin typeface="Times New Roman" panose="02020603050405020304" pitchFamily="18" charset="0"/>
                <a:cs typeface="Times New Roman" panose="02020603050405020304" pitchFamily="18" charset="0"/>
              </a:rPr>
              <a:t> measurement of polarization with a standard configuration of left/right symmetric Si-strip detectors).</a:t>
            </a:r>
          </a:p>
        </p:txBody>
      </p:sp>
      <p:sp>
        <p:nvSpPr>
          <p:cNvPr id="4" name="TextBox 3">
            <a:extLst>
              <a:ext uri="{FF2B5EF4-FFF2-40B4-BE49-F238E27FC236}">
                <a16:creationId xmlns:a16="http://schemas.microsoft.com/office/drawing/2014/main" id="{A1930C31-DC6B-3A20-3821-1E268260CA7F}"/>
              </a:ext>
            </a:extLst>
          </p:cNvPr>
          <p:cNvSpPr txBox="1"/>
          <p:nvPr/>
        </p:nvSpPr>
        <p:spPr>
          <a:xfrm>
            <a:off x="2662988" y="5763024"/>
            <a:ext cx="641145" cy="369332"/>
          </a:xfrm>
          <a:prstGeom prst="rect">
            <a:avLst/>
          </a:prstGeom>
          <a:noFill/>
        </p:spPr>
        <p:txBody>
          <a:bodyPr wrap="square" rtlCol="0">
            <a:spAutoFit/>
          </a:bodyPr>
          <a:lstStyle/>
          <a:p>
            <a:r>
              <a:rPr lang="en-US" dirty="0">
                <a:solidFill>
                  <a:srgbClr val="FF0000"/>
                </a:solidFill>
              </a:rPr>
              <a:t>1</a:t>
            </a:r>
          </a:p>
        </p:txBody>
      </p:sp>
      <p:sp>
        <p:nvSpPr>
          <p:cNvPr id="5" name="TextBox 4">
            <a:extLst>
              <a:ext uri="{FF2B5EF4-FFF2-40B4-BE49-F238E27FC236}">
                <a16:creationId xmlns:a16="http://schemas.microsoft.com/office/drawing/2014/main" id="{DC98CA8E-DA13-8D91-FC94-3DB916C2A55D}"/>
              </a:ext>
            </a:extLst>
          </p:cNvPr>
          <p:cNvSpPr txBox="1"/>
          <p:nvPr/>
        </p:nvSpPr>
        <p:spPr>
          <a:xfrm>
            <a:off x="4259094" y="5290388"/>
            <a:ext cx="312906" cy="369332"/>
          </a:xfrm>
          <a:prstGeom prst="rect">
            <a:avLst/>
          </a:prstGeom>
          <a:noFill/>
        </p:spPr>
        <p:txBody>
          <a:bodyPr wrap="none" rtlCol="0">
            <a:spAutoFit/>
          </a:bodyPr>
          <a:lstStyle/>
          <a:p>
            <a:r>
              <a:rPr lang="en-US" dirty="0">
                <a:solidFill>
                  <a:srgbClr val="FF0000"/>
                </a:solidFill>
              </a:rPr>
              <a:t>2</a:t>
            </a:r>
          </a:p>
        </p:txBody>
      </p:sp>
      <p:sp>
        <p:nvSpPr>
          <p:cNvPr id="6" name="TextBox 5">
            <a:extLst>
              <a:ext uri="{FF2B5EF4-FFF2-40B4-BE49-F238E27FC236}">
                <a16:creationId xmlns:a16="http://schemas.microsoft.com/office/drawing/2014/main" id="{1BE4E583-59C3-9D1E-625A-61DF3E0FFE0A}"/>
              </a:ext>
            </a:extLst>
          </p:cNvPr>
          <p:cNvSpPr txBox="1"/>
          <p:nvPr/>
        </p:nvSpPr>
        <p:spPr>
          <a:xfrm>
            <a:off x="5495757" y="5262763"/>
            <a:ext cx="312906" cy="369332"/>
          </a:xfrm>
          <a:prstGeom prst="rect">
            <a:avLst/>
          </a:prstGeom>
          <a:noFill/>
        </p:spPr>
        <p:txBody>
          <a:bodyPr wrap="none" rtlCol="0">
            <a:spAutoFit/>
          </a:bodyPr>
          <a:lstStyle/>
          <a:p>
            <a:r>
              <a:rPr lang="en-US" dirty="0">
                <a:solidFill>
                  <a:srgbClr val="FF0000"/>
                </a:solidFill>
              </a:rPr>
              <a:t>3</a:t>
            </a:r>
          </a:p>
        </p:txBody>
      </p:sp>
      <p:sp>
        <p:nvSpPr>
          <p:cNvPr id="7" name="TextBox 6">
            <a:extLst>
              <a:ext uri="{FF2B5EF4-FFF2-40B4-BE49-F238E27FC236}">
                <a16:creationId xmlns:a16="http://schemas.microsoft.com/office/drawing/2014/main" id="{D613B2EF-63BE-B8E2-F2FB-A5417F0C8060}"/>
              </a:ext>
            </a:extLst>
          </p:cNvPr>
          <p:cNvSpPr txBox="1"/>
          <p:nvPr/>
        </p:nvSpPr>
        <p:spPr>
          <a:xfrm>
            <a:off x="6990472" y="5825605"/>
            <a:ext cx="312906" cy="369332"/>
          </a:xfrm>
          <a:prstGeom prst="rect">
            <a:avLst/>
          </a:prstGeom>
          <a:noFill/>
        </p:spPr>
        <p:txBody>
          <a:bodyPr wrap="none" rtlCol="0">
            <a:spAutoFit/>
          </a:bodyPr>
          <a:lstStyle/>
          <a:p>
            <a:r>
              <a:rPr lang="en-US" dirty="0">
                <a:solidFill>
                  <a:srgbClr val="FF0000"/>
                </a:solidFill>
              </a:rPr>
              <a:t>4</a:t>
            </a:r>
          </a:p>
        </p:txBody>
      </p:sp>
      <p:pic>
        <p:nvPicPr>
          <p:cNvPr id="11" name="Picture 10">
            <a:extLst>
              <a:ext uri="{FF2B5EF4-FFF2-40B4-BE49-F238E27FC236}">
                <a16:creationId xmlns:a16="http://schemas.microsoft.com/office/drawing/2014/main" id="{E8466A9D-FF9E-2EFF-BF7E-D1543E3C60B0}"/>
              </a:ext>
            </a:extLst>
          </p:cNvPr>
          <p:cNvPicPr>
            <a:picLocks noChangeAspect="1"/>
          </p:cNvPicPr>
          <p:nvPr/>
        </p:nvPicPr>
        <p:blipFill>
          <a:blip r:embed="rId3"/>
          <a:stretch>
            <a:fillRect/>
          </a:stretch>
        </p:blipFill>
        <p:spPr>
          <a:xfrm>
            <a:off x="517859" y="3838203"/>
            <a:ext cx="1335087" cy="1780116"/>
          </a:xfrm>
          <a:prstGeom prst="rect">
            <a:avLst/>
          </a:prstGeom>
        </p:spPr>
      </p:pic>
      <p:pic>
        <p:nvPicPr>
          <p:cNvPr id="13" name="Picture 12">
            <a:extLst>
              <a:ext uri="{FF2B5EF4-FFF2-40B4-BE49-F238E27FC236}">
                <a16:creationId xmlns:a16="http://schemas.microsoft.com/office/drawing/2014/main" id="{E8FE1F02-BA52-FAF6-24B2-BDE27CDA540D}"/>
              </a:ext>
            </a:extLst>
          </p:cNvPr>
          <p:cNvPicPr>
            <a:picLocks noChangeAspect="1"/>
          </p:cNvPicPr>
          <p:nvPr/>
        </p:nvPicPr>
        <p:blipFill>
          <a:blip r:embed="rId4"/>
          <a:stretch>
            <a:fillRect/>
          </a:stretch>
        </p:blipFill>
        <p:spPr>
          <a:xfrm>
            <a:off x="7518290" y="3577846"/>
            <a:ext cx="1320910" cy="1761214"/>
          </a:xfrm>
          <a:prstGeom prst="rect">
            <a:avLst/>
          </a:prstGeom>
        </p:spPr>
      </p:pic>
      <p:sp>
        <p:nvSpPr>
          <p:cNvPr id="14" name="TextBox 13">
            <a:extLst>
              <a:ext uri="{FF2B5EF4-FFF2-40B4-BE49-F238E27FC236}">
                <a16:creationId xmlns:a16="http://schemas.microsoft.com/office/drawing/2014/main" id="{9237A238-5B0F-018C-437D-3B0C1133732D}"/>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01C0C-3465-D865-5CC2-EC46788E7568}"/>
              </a:ext>
            </a:extLst>
          </p:cNvPr>
          <p:cNvSpPr>
            <a:spLocks noGrp="1"/>
          </p:cNvSpPr>
          <p:nvPr>
            <p:ph type="title"/>
          </p:nvPr>
        </p:nvSpPr>
        <p:spPr/>
        <p:txBody>
          <a:bodyPr/>
          <a:lstStyle/>
          <a:p>
            <a:r>
              <a:rPr lang="en-US" dirty="0">
                <a:solidFill>
                  <a:srgbClr val="C00000"/>
                </a:solidFill>
              </a:rPr>
              <a:t>Conclusions &amp; Outlook</a:t>
            </a:r>
          </a:p>
        </p:txBody>
      </p:sp>
      <p:sp>
        <p:nvSpPr>
          <p:cNvPr id="3" name="Slide Number Placeholder 2">
            <a:extLst>
              <a:ext uri="{FF2B5EF4-FFF2-40B4-BE49-F238E27FC236}">
                <a16:creationId xmlns:a16="http://schemas.microsoft.com/office/drawing/2014/main" id="{B06ADB6B-DC01-FB00-5964-800B1B1A79A1}"/>
              </a:ext>
            </a:extLst>
          </p:cNvPr>
          <p:cNvSpPr>
            <a:spLocks noGrp="1"/>
          </p:cNvSpPr>
          <p:nvPr>
            <p:ph type="sldNum" sz="quarter" idx="4"/>
          </p:nvPr>
        </p:nvSpPr>
        <p:spPr/>
        <p:txBody>
          <a:bodyPr/>
          <a:lstStyle/>
          <a:p>
            <a:fld id="{933A556B-7C63-244D-9B7C-B0EA8042B330}" type="slidenum">
              <a:rPr lang="en-US" smtClean="0"/>
              <a:pPr/>
              <a:t>39</a:t>
            </a:fld>
            <a:endParaRPr lang="en-US" sz="750" dirty="0"/>
          </a:p>
        </p:txBody>
      </p:sp>
      <p:sp>
        <p:nvSpPr>
          <p:cNvPr id="5" name="TextBox 4">
            <a:extLst>
              <a:ext uri="{FF2B5EF4-FFF2-40B4-BE49-F238E27FC236}">
                <a16:creationId xmlns:a16="http://schemas.microsoft.com/office/drawing/2014/main" id="{7C390032-CB2D-654C-0A36-3E19313FE8F1}"/>
              </a:ext>
            </a:extLst>
          </p:cNvPr>
          <p:cNvSpPr txBox="1"/>
          <p:nvPr/>
        </p:nvSpPr>
        <p:spPr>
          <a:xfrm>
            <a:off x="283464" y="1302842"/>
            <a:ext cx="8577732" cy="5632311"/>
          </a:xfrm>
          <a:prstGeom prst="rect">
            <a:avLst/>
          </a:prstGeom>
          <a:noFill/>
        </p:spPr>
        <p:txBody>
          <a:bodyPr wrap="square">
            <a:spAutoFit/>
          </a:bodyPr>
          <a:lstStyle/>
          <a:p>
            <a:pPr>
              <a:buNone/>
            </a:pPr>
            <a:r>
              <a:rPr lang="en-US" b="1" dirty="0"/>
              <a:t>25 Years of RHIC Ion Sources</a:t>
            </a:r>
          </a:p>
          <a:p>
            <a:pPr>
              <a:buNone/>
            </a:pPr>
            <a:r>
              <a:rPr lang="en-US" b="1" dirty="0"/>
              <a:t>Heavy-ion injector evolution</a:t>
            </a:r>
          </a:p>
          <a:p>
            <a:pPr>
              <a:buFont typeface="Arial" panose="020B0604020202020204" pitchFamily="34" charset="0"/>
              <a:buChar char="•"/>
            </a:pPr>
            <a:r>
              <a:rPr lang="en-US" b="1" dirty="0"/>
              <a:t>Tandem Van de </a:t>
            </a:r>
            <a:r>
              <a:rPr lang="en-US" b="1" dirty="0" err="1"/>
              <a:t>Graaffs</a:t>
            </a:r>
            <a:r>
              <a:rPr lang="en-US" dirty="0"/>
              <a:t> successfully launched the RHIC heavy-ion program (2000–2011).</a:t>
            </a:r>
          </a:p>
          <a:p>
            <a:pPr>
              <a:buFont typeface="Arial" panose="020B0604020202020204" pitchFamily="34" charset="0"/>
              <a:buChar char="•"/>
            </a:pPr>
            <a:r>
              <a:rPr lang="en-US" b="1" dirty="0"/>
              <a:t>EBIS</a:t>
            </a:r>
            <a:r>
              <a:rPr lang="en-US" dirty="0"/>
              <a:t> replaced the Tandems in 2012, providing greater flexibility, reliability, and support for all RHIC and NSRL ion species.</a:t>
            </a:r>
          </a:p>
          <a:p>
            <a:pPr>
              <a:buFont typeface="Arial" panose="020B0604020202020204" pitchFamily="34" charset="0"/>
              <a:buChar char="•"/>
            </a:pPr>
            <a:r>
              <a:rPr lang="en-US" b="1" dirty="0"/>
              <a:t>Extended EBIS (EEBIS)</a:t>
            </a:r>
            <a:r>
              <a:rPr lang="en-US" dirty="0"/>
              <a:t> represents the second generation of the RHIC heavy-ion injector, with increased trap capacity, internal gas injection, and improved infrastructure for future operation.  </a:t>
            </a:r>
          </a:p>
          <a:p>
            <a:pPr>
              <a:buNone/>
            </a:pPr>
            <a:r>
              <a:rPr lang="en-US" b="1" dirty="0"/>
              <a:t>Polarized proton program</a:t>
            </a:r>
          </a:p>
          <a:p>
            <a:pPr>
              <a:buFont typeface="Arial" panose="020B0604020202020204" pitchFamily="34" charset="0"/>
              <a:buChar char="•"/>
            </a:pPr>
            <a:r>
              <a:rPr lang="en-US" b="1" dirty="0"/>
              <a:t>OPPIS</a:t>
            </a:r>
            <a:r>
              <a:rPr lang="en-US" dirty="0"/>
              <a:t> enabled RHIC to become the </a:t>
            </a:r>
            <a:r>
              <a:rPr lang="en-US" b="1" dirty="0"/>
              <a:t>world’s first polarized proton collider</a:t>
            </a:r>
            <a:r>
              <a:rPr lang="en-US" dirty="0"/>
              <a:t>.</a:t>
            </a:r>
          </a:p>
          <a:p>
            <a:pPr>
              <a:buFont typeface="Arial" panose="020B0604020202020204" pitchFamily="34" charset="0"/>
              <a:buChar char="•"/>
            </a:pPr>
            <a:r>
              <a:rPr lang="en-US" dirty="0"/>
              <a:t>Continuous upgrades over more than two decades established the </a:t>
            </a:r>
            <a:r>
              <a:rPr lang="en-US" b="1" dirty="0"/>
              <a:t>world’s highest-intensity polarized H⁻ source</a:t>
            </a:r>
            <a:r>
              <a:rPr lang="en-US" dirty="0"/>
              <a:t>.</a:t>
            </a:r>
          </a:p>
          <a:p>
            <a:pPr>
              <a:buNone/>
            </a:pPr>
            <a:r>
              <a:rPr lang="en-US" b="1" dirty="0"/>
              <a:t>Legacy</a:t>
            </a:r>
          </a:p>
          <a:p>
            <a:pPr>
              <a:buFont typeface="Arial" panose="020B0604020202020204" pitchFamily="34" charset="0"/>
              <a:buChar char="•"/>
            </a:pPr>
            <a:r>
              <a:rPr lang="en-US" dirty="0"/>
              <a:t>RHIC successfully accelerated virtually every ion species from </a:t>
            </a:r>
            <a:r>
              <a:rPr lang="en-US" b="1" dirty="0"/>
              <a:t>protons to uranium</a:t>
            </a:r>
            <a:r>
              <a:rPr lang="en-US" dirty="0"/>
              <a:t>.</a:t>
            </a:r>
          </a:p>
          <a:p>
            <a:pPr>
              <a:buFont typeface="Arial" panose="020B0604020202020204" pitchFamily="34" charset="0"/>
              <a:buChar char="•"/>
            </a:pPr>
            <a:r>
              <a:rPr lang="en-US" dirty="0"/>
              <a:t>The combined Tandem, OPPIS, and EBIS programs enabled 25 years of world-leading nuclear and spin physics.</a:t>
            </a:r>
          </a:p>
          <a:p>
            <a:pPr>
              <a:buNone/>
            </a:pPr>
            <a:br>
              <a:rPr lang="en-US" dirty="0"/>
            </a:br>
            <a:endParaRPr lang="en-US" dirty="0"/>
          </a:p>
        </p:txBody>
      </p:sp>
      <p:sp>
        <p:nvSpPr>
          <p:cNvPr id="6" name="TextBox 5">
            <a:extLst>
              <a:ext uri="{FF2B5EF4-FFF2-40B4-BE49-F238E27FC236}">
                <a16:creationId xmlns:a16="http://schemas.microsoft.com/office/drawing/2014/main" id="{1565FAEE-183C-650C-7BF5-45EBE76B4BB5}"/>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20524253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C7D44-AB30-1348-91B6-81A4E6A65209}"/>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13D17D59-0FDD-D644-96B9-C9F0AD7AB808}"/>
              </a:ext>
            </a:extLst>
          </p:cNvPr>
          <p:cNvSpPr>
            <a:spLocks noGrp="1"/>
          </p:cNvSpPr>
          <p:nvPr>
            <p:ph type="sldNum" sz="quarter" idx="4"/>
          </p:nvPr>
        </p:nvSpPr>
        <p:spPr/>
        <p:txBody>
          <a:bodyPr/>
          <a:lstStyle/>
          <a:p>
            <a:fld id="{933A556B-7C63-244D-9B7C-B0EA8042B330}" type="slidenum">
              <a:rPr lang="en-US" smtClean="0"/>
              <a:pPr/>
              <a:t>4</a:t>
            </a:fld>
            <a:endParaRPr lang="en-US" sz="750" dirty="0"/>
          </a:p>
        </p:txBody>
      </p:sp>
      <p:pic>
        <p:nvPicPr>
          <p:cNvPr id="4" name="Picture 3" descr="CAD_Arial.jpg">
            <a:extLst>
              <a:ext uri="{FF2B5EF4-FFF2-40B4-BE49-F238E27FC236}">
                <a16:creationId xmlns:a16="http://schemas.microsoft.com/office/drawing/2014/main" id="{3ED2910A-D5C5-E2A5-B495-4A8AC84E26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8600"/>
            <a:ext cx="9144000" cy="6858000"/>
          </a:xfrm>
          <a:prstGeom prst="rect">
            <a:avLst/>
          </a:prstGeom>
        </p:spPr>
      </p:pic>
    </p:spTree>
    <p:extLst>
      <p:ext uri="{BB962C8B-B14F-4D97-AF65-F5344CB8AC3E}">
        <p14:creationId xmlns:p14="http://schemas.microsoft.com/office/powerpoint/2010/main" val="1689545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E9596-93CF-F2FA-08B3-ECAE4887B3CF}"/>
              </a:ext>
            </a:extLst>
          </p:cNvPr>
          <p:cNvSpPr>
            <a:spLocks noGrp="1"/>
          </p:cNvSpPr>
          <p:nvPr>
            <p:ph type="title"/>
          </p:nvPr>
        </p:nvSpPr>
        <p:spPr/>
        <p:txBody>
          <a:bodyPr/>
          <a:lstStyle/>
          <a:p>
            <a:r>
              <a:rPr lang="en-US" dirty="0">
                <a:solidFill>
                  <a:srgbClr val="C00000"/>
                </a:solidFill>
              </a:rPr>
              <a:t>Looking Forward</a:t>
            </a:r>
          </a:p>
        </p:txBody>
      </p:sp>
      <p:sp>
        <p:nvSpPr>
          <p:cNvPr id="3" name="Slide Number Placeholder 2">
            <a:extLst>
              <a:ext uri="{FF2B5EF4-FFF2-40B4-BE49-F238E27FC236}">
                <a16:creationId xmlns:a16="http://schemas.microsoft.com/office/drawing/2014/main" id="{1ECBA256-E01C-5329-1415-DC31CF28BCFB}"/>
              </a:ext>
            </a:extLst>
          </p:cNvPr>
          <p:cNvSpPr>
            <a:spLocks noGrp="1"/>
          </p:cNvSpPr>
          <p:nvPr>
            <p:ph type="sldNum" sz="quarter" idx="4"/>
          </p:nvPr>
        </p:nvSpPr>
        <p:spPr/>
        <p:txBody>
          <a:bodyPr/>
          <a:lstStyle/>
          <a:p>
            <a:fld id="{933A556B-7C63-244D-9B7C-B0EA8042B330}" type="slidenum">
              <a:rPr lang="en-US" smtClean="0"/>
              <a:pPr/>
              <a:t>40</a:t>
            </a:fld>
            <a:endParaRPr lang="en-US" sz="750" dirty="0"/>
          </a:p>
        </p:txBody>
      </p:sp>
      <p:sp>
        <p:nvSpPr>
          <p:cNvPr id="5" name="TextBox 4">
            <a:extLst>
              <a:ext uri="{FF2B5EF4-FFF2-40B4-BE49-F238E27FC236}">
                <a16:creationId xmlns:a16="http://schemas.microsoft.com/office/drawing/2014/main" id="{1722D0AB-98DF-DCD6-8960-1EEF2919ED80}"/>
              </a:ext>
            </a:extLst>
          </p:cNvPr>
          <p:cNvSpPr txBox="1"/>
          <p:nvPr/>
        </p:nvSpPr>
        <p:spPr>
          <a:xfrm>
            <a:off x="387654" y="1792832"/>
            <a:ext cx="8003356" cy="3693319"/>
          </a:xfrm>
          <a:prstGeom prst="rect">
            <a:avLst/>
          </a:prstGeom>
          <a:noFill/>
        </p:spPr>
        <p:txBody>
          <a:bodyPr wrap="square">
            <a:spAutoFit/>
          </a:bodyPr>
          <a:lstStyle/>
          <a:p>
            <a:pPr>
              <a:buNone/>
            </a:pPr>
            <a:r>
              <a:rPr lang="en-US" sz="1800" b="1" dirty="0"/>
              <a:t>Electron-Ion Collider (EIC)</a:t>
            </a:r>
          </a:p>
          <a:p>
            <a:pPr>
              <a:buFont typeface="Arial" panose="020B0604020202020204" pitchFamily="34" charset="0"/>
              <a:buChar char="•"/>
            </a:pPr>
            <a:r>
              <a:rPr lang="en-US" sz="1800" b="1" dirty="0"/>
              <a:t>Development and commissioning of the polarized ³He²⁺ source</a:t>
            </a:r>
            <a:r>
              <a:rPr lang="en-US" sz="1800" dirty="0"/>
              <a:t> based on the Extended EBIS are underway.</a:t>
            </a:r>
          </a:p>
          <a:p>
            <a:pPr>
              <a:buFont typeface="Arial" panose="020B0604020202020204" pitchFamily="34" charset="0"/>
              <a:buChar char="•"/>
            </a:pPr>
            <a:r>
              <a:rPr lang="en-US" sz="1800" dirty="0"/>
              <a:t>The high-field optical-pumping polarization cell will be installed inside the upstream 5 T solenoid following completion of RHIC operations, enabling production of polarized ³He beams for the EIC.  </a:t>
            </a:r>
          </a:p>
          <a:p>
            <a:pPr>
              <a:buFont typeface="Arial" panose="020B0604020202020204" pitchFamily="34" charset="0"/>
              <a:buChar char="•"/>
            </a:pPr>
            <a:r>
              <a:rPr lang="en-US" sz="1800" dirty="0"/>
              <a:t>EEBIS will remain the primary heavy-ion injector for NSRL while serving as the platform for the future polarized ³He program.  </a:t>
            </a:r>
          </a:p>
          <a:p>
            <a:pPr>
              <a:buNone/>
            </a:pPr>
            <a:br>
              <a:rPr lang="en-US" sz="1800" dirty="0"/>
            </a:br>
            <a:endParaRPr lang="en-US" sz="1800" dirty="0"/>
          </a:p>
          <a:p>
            <a:pPr>
              <a:buNone/>
            </a:pPr>
            <a:r>
              <a:rPr lang="en-US" sz="1800" b="1" dirty="0"/>
              <a:t>From the Tandem era, through EBIS, to the future polarized ³He source for the EIC, Brookhaven ion sources have continuously evolved to meet the scientific needs of each new generation of nuclear physics.</a:t>
            </a:r>
            <a:endParaRPr lang="en-US" sz="1800" dirty="0"/>
          </a:p>
        </p:txBody>
      </p:sp>
      <p:sp>
        <p:nvSpPr>
          <p:cNvPr id="6" name="TextBox 5">
            <a:extLst>
              <a:ext uri="{FF2B5EF4-FFF2-40B4-BE49-F238E27FC236}">
                <a16:creationId xmlns:a16="http://schemas.microsoft.com/office/drawing/2014/main" id="{141BF10A-7AD6-AC54-D8D7-FCEA62C1918D}"/>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4228225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B12A3-7558-89A2-6858-5BC155EF4AA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DB44EF5-1F54-71A8-98F3-BA6FBA8A436D}"/>
              </a:ext>
            </a:extLst>
          </p:cNvPr>
          <p:cNvSpPr>
            <a:spLocks noGrp="1"/>
          </p:cNvSpPr>
          <p:nvPr>
            <p:ph type="sldNum" sz="quarter" idx="4"/>
          </p:nvPr>
        </p:nvSpPr>
        <p:spPr/>
        <p:txBody>
          <a:bodyPr/>
          <a:lstStyle/>
          <a:p>
            <a:fld id="{933A556B-7C63-244D-9B7C-B0EA8042B330}" type="slidenum">
              <a:rPr lang="en-US" smtClean="0"/>
              <a:pPr/>
              <a:t>41</a:t>
            </a:fld>
            <a:endParaRPr lang="en-US" dirty="0">
              <a:solidFill>
                <a:schemeClr val="bg1"/>
              </a:solidFill>
            </a:endParaRPr>
          </a:p>
        </p:txBody>
      </p:sp>
      <p:sp>
        <p:nvSpPr>
          <p:cNvPr id="2" name="Title 1">
            <a:extLst>
              <a:ext uri="{FF2B5EF4-FFF2-40B4-BE49-F238E27FC236}">
                <a16:creationId xmlns:a16="http://schemas.microsoft.com/office/drawing/2014/main" id="{6E503C62-A27E-5805-4328-5C4737292E9B}"/>
              </a:ext>
            </a:extLst>
          </p:cNvPr>
          <p:cNvSpPr>
            <a:spLocks noGrp="1"/>
          </p:cNvSpPr>
          <p:nvPr>
            <p:ph type="ctrTitle"/>
          </p:nvPr>
        </p:nvSpPr>
        <p:spPr/>
        <p:txBody>
          <a:bodyPr/>
          <a:lstStyle/>
          <a:p>
            <a:r>
              <a:rPr lang="en-US" dirty="0"/>
              <a:t>Backup slides  </a:t>
            </a:r>
          </a:p>
        </p:txBody>
      </p:sp>
    </p:spTree>
    <p:extLst>
      <p:ext uri="{BB962C8B-B14F-4D97-AF65-F5344CB8AC3E}">
        <p14:creationId xmlns:p14="http://schemas.microsoft.com/office/powerpoint/2010/main" val="7873515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5637BFF-0D68-03C1-2CFF-3A545738A0B1}"/>
              </a:ext>
            </a:extLst>
          </p:cNvPr>
          <p:cNvSpPr txBox="1"/>
          <p:nvPr/>
        </p:nvSpPr>
        <p:spPr>
          <a:xfrm>
            <a:off x="1537728" y="720692"/>
            <a:ext cx="5411712" cy="4595874"/>
          </a:xfrm>
          <a:prstGeom prst="rect">
            <a:avLst/>
          </a:prstGeom>
          <a:noFill/>
        </p:spPr>
        <p:txBody>
          <a:bodyPr wrap="square">
            <a:spAutoFit/>
          </a:bodyPr>
          <a:lstStyle/>
          <a:p>
            <a:pPr>
              <a:lnSpc>
                <a:spcPct val="115000"/>
              </a:lnSpc>
              <a:spcAft>
                <a:spcPts val="600"/>
              </a:spcAft>
            </a:pPr>
            <a:r>
              <a:rPr lang="en-US" sz="3600" b="1" kern="1800" dirty="0">
                <a:latin typeface="Times New Roman" panose="02020603050405020304" pitchFamily="18" charset="0"/>
                <a:ea typeface="Times New Roman" panose="02020603050405020304" pitchFamily="18" charset="0"/>
                <a:cs typeface="Times New Roman" panose="02020603050405020304" pitchFamily="18" charset="0"/>
              </a:rPr>
              <a:t>RHIC Species Timeline</a:t>
            </a:r>
            <a:endParaRPr lang="en-US" sz="2100" kern="100" dirty="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2000  Au</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2001  Au + p↑</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2003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d+Au</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2005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Cu+Cu</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2012  U+U,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Cu+Au</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2014  3He+Au</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2015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p+Au</a:t>
            </a: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p+Al</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2018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Ru+Ru</a:t>
            </a: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kern="0" dirty="0" err="1">
                <a:latin typeface="Times New Roman" panose="02020603050405020304" pitchFamily="18" charset="0"/>
                <a:ea typeface="Times New Roman" panose="02020603050405020304" pitchFamily="18" charset="0"/>
                <a:cs typeface="Times New Roman" panose="02020603050405020304" pitchFamily="18" charset="0"/>
              </a:rPr>
              <a:t>Zr+Zr</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a:p>
            <a:pPr>
              <a:lnSpc>
                <a:spcPct val="115000"/>
              </a:lnSpc>
              <a:spcAft>
                <a:spcPts val="600"/>
              </a:spcAft>
              <a:tabLst>
                <a:tab pos="436245" algn="l"/>
                <a:tab pos="872490" algn="l"/>
                <a:tab pos="1308735" algn="l"/>
                <a:tab pos="1744980" algn="l"/>
                <a:tab pos="2181225" algn="l"/>
                <a:tab pos="2617470" algn="l"/>
                <a:tab pos="3053715" algn="l"/>
                <a:tab pos="3489960" algn="l"/>
                <a:tab pos="3926205" algn="l"/>
                <a:tab pos="4362450" algn="l"/>
                <a:tab pos="4798695" algn="l"/>
                <a:tab pos="5234940" algn="l"/>
                <a:tab pos="5671185" algn="l"/>
                <a:tab pos="6107430" algn="l"/>
                <a:tab pos="6543675" algn="l"/>
                <a:tab pos="6979920" algn="l"/>
              </a:tabLst>
            </a:pPr>
            <a:r>
              <a:rPr lang="en-US" sz="2000" b="1" kern="0" dirty="0">
                <a:latin typeface="Times New Roman" panose="02020603050405020304" pitchFamily="18" charset="0"/>
                <a:ea typeface="Times New Roman" panose="02020603050405020304" pitchFamily="18" charset="0"/>
                <a:cs typeface="Times New Roman" panose="02020603050405020304" pitchFamily="18" charset="0"/>
              </a:rPr>
              <a:t>2025  Final RHIC operations</a:t>
            </a:r>
            <a:endParaRPr lang="en-US" sz="2000" b="1" kern="100" dirty="0">
              <a:latin typeface="Times New Roman" panose="0202060305040502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815664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Documents and Settings\alessi.BNL\Desktop\3293671738_e88330ee53_b.jpg"/>
          <p:cNvPicPr>
            <a:picLocks noChangeAspect="1" noChangeArrowheads="1"/>
          </p:cNvPicPr>
          <p:nvPr/>
        </p:nvPicPr>
        <p:blipFill>
          <a:blip r:embed="rId2" cstate="print"/>
          <a:srcRect l="2109" t="3815" r="5625" b="47682"/>
          <a:stretch>
            <a:fillRect/>
          </a:stretch>
        </p:blipFill>
        <p:spPr bwMode="auto">
          <a:xfrm>
            <a:off x="3114677" y="3965552"/>
            <a:ext cx="1375138" cy="532995"/>
          </a:xfrm>
          <a:prstGeom prst="rect">
            <a:avLst/>
          </a:prstGeom>
          <a:noFill/>
        </p:spPr>
      </p:pic>
      <p:pic>
        <p:nvPicPr>
          <p:cNvPr id="6" name="Picture 6" descr="http://www.bnl.gov/medical/NASA/images/NSRL_tunnel-w2.jpg"/>
          <p:cNvPicPr>
            <a:picLocks noChangeAspect="1" noChangeArrowheads="1"/>
          </p:cNvPicPr>
          <p:nvPr/>
        </p:nvPicPr>
        <p:blipFill>
          <a:blip r:embed="rId3" cstate="print"/>
          <a:srcRect/>
          <a:stretch>
            <a:fillRect/>
          </a:stretch>
        </p:blipFill>
        <p:spPr bwMode="auto">
          <a:xfrm>
            <a:off x="4657725" y="3814763"/>
            <a:ext cx="1129245" cy="835820"/>
          </a:xfrm>
          <a:prstGeom prst="rect">
            <a:avLst/>
          </a:prstGeom>
          <a:noFill/>
        </p:spPr>
      </p:pic>
      <p:pic>
        <p:nvPicPr>
          <p:cNvPr id="7" name="Picture 4"/>
          <p:cNvPicPr>
            <a:picLocks noChangeAspect="1" noChangeArrowheads="1"/>
          </p:cNvPicPr>
          <p:nvPr/>
        </p:nvPicPr>
        <p:blipFill>
          <a:blip r:embed="rId4" cstate="print"/>
          <a:srcRect l="49500" t="36000" r="21000" b="31200"/>
          <a:stretch>
            <a:fillRect/>
          </a:stretch>
        </p:blipFill>
        <p:spPr bwMode="auto">
          <a:xfrm>
            <a:off x="5986463" y="3943350"/>
            <a:ext cx="996501" cy="692484"/>
          </a:xfrm>
          <a:prstGeom prst="rect">
            <a:avLst/>
          </a:prstGeom>
          <a:noFill/>
          <a:ln w="9525">
            <a:noFill/>
            <a:miter lim="800000"/>
            <a:headEnd/>
            <a:tailEnd/>
          </a:ln>
        </p:spPr>
      </p:pic>
      <p:pic>
        <p:nvPicPr>
          <p:cNvPr id="8" name="Picture 2" descr="TAND0609pa"/>
          <p:cNvPicPr>
            <a:picLocks noChangeAspect="1" noChangeArrowheads="1"/>
          </p:cNvPicPr>
          <p:nvPr/>
        </p:nvPicPr>
        <p:blipFill>
          <a:blip r:embed="rId5" cstate="print"/>
          <a:srcRect/>
          <a:stretch>
            <a:fillRect/>
          </a:stretch>
        </p:blipFill>
        <p:spPr bwMode="auto">
          <a:xfrm>
            <a:off x="2214563" y="3686176"/>
            <a:ext cx="791048" cy="1054597"/>
          </a:xfrm>
          <a:prstGeom prst="rect">
            <a:avLst/>
          </a:prstGeom>
          <a:noFill/>
        </p:spPr>
      </p:pic>
      <p:sp>
        <p:nvSpPr>
          <p:cNvPr id="9" name="TextBox 8"/>
          <p:cNvSpPr txBox="1"/>
          <p:nvPr/>
        </p:nvSpPr>
        <p:spPr>
          <a:xfrm>
            <a:off x="2085977" y="4757738"/>
            <a:ext cx="1293944" cy="248209"/>
          </a:xfrm>
          <a:prstGeom prst="rect">
            <a:avLst/>
          </a:prstGeom>
          <a:noFill/>
        </p:spPr>
        <p:txBody>
          <a:bodyPr wrap="none" rtlCol="0">
            <a:spAutoFit/>
          </a:bodyPr>
          <a:lstStyle/>
          <a:p>
            <a:r>
              <a:rPr lang="en-US" sz="1013"/>
              <a:t>Single Event Upset</a:t>
            </a:r>
          </a:p>
        </p:txBody>
      </p:sp>
      <p:sp>
        <p:nvSpPr>
          <p:cNvPr id="10" name="TextBox 9"/>
          <p:cNvSpPr txBox="1"/>
          <p:nvPr/>
        </p:nvSpPr>
        <p:spPr>
          <a:xfrm>
            <a:off x="4829175" y="4640456"/>
            <a:ext cx="985838" cy="404085"/>
          </a:xfrm>
          <a:prstGeom prst="rect">
            <a:avLst/>
          </a:prstGeom>
          <a:noFill/>
        </p:spPr>
        <p:txBody>
          <a:bodyPr wrap="square" rtlCol="0">
            <a:spAutoFit/>
          </a:bodyPr>
          <a:lstStyle/>
          <a:p>
            <a:r>
              <a:rPr lang="en-US" sz="1013"/>
              <a:t>NASA Space Radiation Lab</a:t>
            </a:r>
          </a:p>
        </p:txBody>
      </p:sp>
      <p:sp>
        <p:nvSpPr>
          <p:cNvPr id="11" name="TextBox 10"/>
          <p:cNvSpPr txBox="1"/>
          <p:nvPr/>
        </p:nvSpPr>
        <p:spPr>
          <a:xfrm>
            <a:off x="3243262" y="4522766"/>
            <a:ext cx="1071563" cy="559961"/>
          </a:xfrm>
          <a:prstGeom prst="rect">
            <a:avLst/>
          </a:prstGeom>
          <a:noFill/>
        </p:spPr>
        <p:txBody>
          <a:bodyPr wrap="square" rtlCol="0">
            <a:spAutoFit/>
          </a:bodyPr>
          <a:lstStyle/>
          <a:p>
            <a:r>
              <a:rPr lang="en-US" sz="1013"/>
              <a:t>Relativistic Heavy Ion Collider</a:t>
            </a:r>
          </a:p>
        </p:txBody>
      </p:sp>
      <p:sp>
        <p:nvSpPr>
          <p:cNvPr id="12" name="TextBox 11"/>
          <p:cNvSpPr txBox="1"/>
          <p:nvPr/>
        </p:nvSpPr>
        <p:spPr>
          <a:xfrm>
            <a:off x="5943600" y="4651353"/>
            <a:ext cx="1071563" cy="559961"/>
          </a:xfrm>
          <a:prstGeom prst="rect">
            <a:avLst/>
          </a:prstGeom>
          <a:noFill/>
        </p:spPr>
        <p:txBody>
          <a:bodyPr wrap="square" rtlCol="0">
            <a:spAutoFit/>
          </a:bodyPr>
          <a:lstStyle/>
          <a:p>
            <a:r>
              <a:rPr lang="en-US" sz="1013"/>
              <a:t>Brookhaven Linac Isotope Producer</a:t>
            </a:r>
          </a:p>
        </p:txBody>
      </p:sp>
      <p:pic>
        <p:nvPicPr>
          <p:cNvPr id="13" name="Picture 6" descr="DCP_0304"/>
          <p:cNvPicPr>
            <a:picLocks noChangeAspect="1" noChangeArrowheads="1"/>
          </p:cNvPicPr>
          <p:nvPr/>
        </p:nvPicPr>
        <p:blipFill>
          <a:blip r:embed="rId6" cstate="print"/>
          <a:srcRect/>
          <a:stretch>
            <a:fillRect/>
          </a:stretch>
        </p:blipFill>
        <p:spPr>
          <a:xfrm>
            <a:off x="5766960" y="1971675"/>
            <a:ext cx="1162478" cy="771525"/>
          </a:xfrm>
          <a:prstGeom prst="rect">
            <a:avLst/>
          </a:prstGeom>
          <a:noFill/>
          <a:ln/>
        </p:spPr>
      </p:pic>
      <p:pic>
        <p:nvPicPr>
          <p:cNvPr id="14" name="Picture 3" descr="OPPIS_source1207"/>
          <p:cNvPicPr>
            <a:picLocks noChangeAspect="1" noChangeArrowheads="1"/>
          </p:cNvPicPr>
          <p:nvPr/>
        </p:nvPicPr>
        <p:blipFill>
          <a:blip r:embed="rId7" cstate="print"/>
          <a:srcRect/>
          <a:stretch>
            <a:fillRect/>
          </a:stretch>
        </p:blipFill>
        <p:spPr bwMode="auto">
          <a:xfrm>
            <a:off x="4482835" y="1960657"/>
            <a:ext cx="1246454" cy="953993"/>
          </a:xfrm>
          <a:prstGeom prst="rect">
            <a:avLst/>
          </a:prstGeom>
          <a:noFill/>
        </p:spPr>
      </p:pic>
      <p:pic>
        <p:nvPicPr>
          <p:cNvPr id="15" name="Picture 2" descr="D:\Dell D600 files\My Documents from Dell D600 10-21-07 final transfer\My Pictures\Work photos\Tandem\DSC00254.JPG"/>
          <p:cNvPicPr>
            <a:picLocks noChangeAspect="1" noChangeArrowheads="1"/>
          </p:cNvPicPr>
          <p:nvPr/>
        </p:nvPicPr>
        <p:blipFill>
          <a:blip r:embed="rId8" cstate="print"/>
          <a:srcRect/>
          <a:stretch>
            <a:fillRect/>
          </a:stretch>
        </p:blipFill>
        <p:spPr bwMode="auto">
          <a:xfrm>
            <a:off x="3414713" y="1971675"/>
            <a:ext cx="971550" cy="728663"/>
          </a:xfrm>
          <a:prstGeom prst="rect">
            <a:avLst/>
          </a:prstGeom>
          <a:noFill/>
        </p:spPr>
      </p:pic>
      <p:pic>
        <p:nvPicPr>
          <p:cNvPr id="16" name="Picture 2"/>
          <p:cNvPicPr>
            <a:picLocks noChangeAspect="1" noChangeArrowheads="1"/>
          </p:cNvPicPr>
          <p:nvPr/>
        </p:nvPicPr>
        <p:blipFill>
          <a:blip r:embed="rId9" cstate="print"/>
          <a:srcRect/>
          <a:stretch>
            <a:fillRect/>
          </a:stretch>
        </p:blipFill>
        <p:spPr bwMode="auto">
          <a:xfrm>
            <a:off x="2000250" y="2020582"/>
            <a:ext cx="1243013" cy="828675"/>
          </a:xfrm>
          <a:prstGeom prst="rect">
            <a:avLst/>
          </a:prstGeom>
          <a:noFill/>
          <a:ln w="9525">
            <a:noFill/>
            <a:miter lim="800000"/>
            <a:headEnd/>
            <a:tailEnd/>
          </a:ln>
        </p:spPr>
      </p:pic>
      <p:sp>
        <p:nvSpPr>
          <p:cNvPr id="17" name="TextBox 16"/>
          <p:cNvSpPr txBox="1"/>
          <p:nvPr/>
        </p:nvSpPr>
        <p:spPr>
          <a:xfrm>
            <a:off x="5815014" y="1565785"/>
            <a:ext cx="1241045" cy="248209"/>
          </a:xfrm>
          <a:prstGeom prst="rect">
            <a:avLst/>
          </a:prstGeom>
          <a:noFill/>
        </p:spPr>
        <p:txBody>
          <a:bodyPr wrap="none" rtlCol="0">
            <a:spAutoFit/>
          </a:bodyPr>
          <a:lstStyle/>
          <a:p>
            <a:r>
              <a:rPr lang="en-US" sz="1013" dirty="0"/>
              <a:t>Magnetron (Linac)</a:t>
            </a:r>
          </a:p>
        </p:txBody>
      </p:sp>
      <p:sp>
        <p:nvSpPr>
          <p:cNvPr id="18" name="TextBox 17"/>
          <p:cNvSpPr txBox="1"/>
          <p:nvPr/>
        </p:nvSpPr>
        <p:spPr>
          <a:xfrm>
            <a:off x="4743450" y="1540937"/>
            <a:ext cx="1016625" cy="248209"/>
          </a:xfrm>
          <a:prstGeom prst="rect">
            <a:avLst/>
          </a:prstGeom>
          <a:noFill/>
        </p:spPr>
        <p:txBody>
          <a:bodyPr wrap="none" rtlCol="0">
            <a:spAutoFit/>
          </a:bodyPr>
          <a:lstStyle/>
          <a:p>
            <a:r>
              <a:rPr lang="en-US" sz="1013" dirty="0"/>
              <a:t>OPPIS (Linac)</a:t>
            </a:r>
          </a:p>
        </p:txBody>
      </p:sp>
      <p:sp>
        <p:nvSpPr>
          <p:cNvPr id="19" name="TextBox 18"/>
          <p:cNvSpPr txBox="1"/>
          <p:nvPr/>
        </p:nvSpPr>
        <p:spPr>
          <a:xfrm>
            <a:off x="3370277" y="1553454"/>
            <a:ext cx="1382110" cy="248209"/>
          </a:xfrm>
          <a:prstGeom prst="rect">
            <a:avLst/>
          </a:prstGeom>
          <a:noFill/>
        </p:spPr>
        <p:txBody>
          <a:bodyPr wrap="none" rtlCol="0">
            <a:spAutoFit/>
          </a:bodyPr>
          <a:lstStyle/>
          <a:p>
            <a:r>
              <a:rPr lang="en-US" sz="1013" dirty="0"/>
              <a:t>Cs sputter (Tandem)</a:t>
            </a:r>
          </a:p>
        </p:txBody>
      </p:sp>
      <p:sp>
        <p:nvSpPr>
          <p:cNvPr id="20" name="TextBox 19"/>
          <p:cNvSpPr txBox="1"/>
          <p:nvPr/>
        </p:nvSpPr>
        <p:spPr>
          <a:xfrm>
            <a:off x="1882851" y="1548080"/>
            <a:ext cx="1540806" cy="248209"/>
          </a:xfrm>
          <a:prstGeom prst="rect">
            <a:avLst/>
          </a:prstGeom>
          <a:noFill/>
        </p:spPr>
        <p:txBody>
          <a:bodyPr wrap="none" rtlCol="0">
            <a:spAutoFit/>
          </a:bodyPr>
          <a:lstStyle/>
          <a:p>
            <a:r>
              <a:rPr lang="en-US" sz="1013" dirty="0"/>
              <a:t>EBIS (Heavy Ion Linac)</a:t>
            </a:r>
          </a:p>
        </p:txBody>
      </p:sp>
      <p:cxnSp>
        <p:nvCxnSpPr>
          <p:cNvPr id="22" name="Straight Arrow Connector 21"/>
          <p:cNvCxnSpPr/>
          <p:nvPr/>
        </p:nvCxnSpPr>
        <p:spPr>
          <a:xfrm rot="5400000">
            <a:off x="6029325" y="3343276"/>
            <a:ext cx="942975" cy="893"/>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rot="10800000" flipV="1">
            <a:off x="3971925" y="3000375"/>
            <a:ext cx="985838" cy="81438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rot="5400000">
            <a:off x="5472112" y="3043237"/>
            <a:ext cx="900113" cy="557213"/>
          </a:xfrm>
          <a:prstGeom prst="straightConnector1">
            <a:avLst/>
          </a:prstGeom>
          <a:ln w="190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40" idx="3"/>
          </p:cNvCxnSpPr>
          <p:nvPr/>
        </p:nvCxnSpPr>
        <p:spPr>
          <a:xfrm flipH="1">
            <a:off x="5343080" y="3044407"/>
            <a:ext cx="11628" cy="72794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rot="16200000" flipH="1">
            <a:off x="4186238" y="2914650"/>
            <a:ext cx="857250" cy="8572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200400" y="2914650"/>
            <a:ext cx="1543050" cy="8572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43" idx="2"/>
          </p:cNvCxnSpPr>
          <p:nvPr/>
        </p:nvCxnSpPr>
        <p:spPr>
          <a:xfrm flipH="1">
            <a:off x="3843339" y="2948547"/>
            <a:ext cx="127323" cy="90908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rot="16200000" flipH="1">
            <a:off x="2878931" y="3236119"/>
            <a:ext cx="814388" cy="428625"/>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43" idx="1"/>
          </p:cNvCxnSpPr>
          <p:nvPr/>
        </p:nvCxnSpPr>
        <p:spPr>
          <a:xfrm flipH="1">
            <a:off x="2900363" y="2824443"/>
            <a:ext cx="642938" cy="8188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6286500" y="2743200"/>
            <a:ext cx="322524" cy="248209"/>
          </a:xfrm>
          <a:prstGeom prst="rect">
            <a:avLst/>
          </a:prstGeom>
          <a:noFill/>
        </p:spPr>
        <p:txBody>
          <a:bodyPr wrap="none" rtlCol="0">
            <a:spAutoFit/>
          </a:bodyPr>
          <a:lstStyle/>
          <a:p>
            <a:r>
              <a:rPr lang="en-US" sz="1013"/>
              <a:t>H-</a:t>
            </a:r>
          </a:p>
        </p:txBody>
      </p:sp>
      <p:sp>
        <p:nvSpPr>
          <p:cNvPr id="40" name="TextBox 39"/>
          <p:cNvSpPr txBox="1"/>
          <p:nvPr/>
        </p:nvSpPr>
        <p:spPr>
          <a:xfrm>
            <a:off x="5032184" y="2920302"/>
            <a:ext cx="322524" cy="248209"/>
          </a:xfrm>
          <a:prstGeom prst="rect">
            <a:avLst/>
          </a:prstGeom>
          <a:noFill/>
        </p:spPr>
        <p:txBody>
          <a:bodyPr wrap="none" rtlCol="0">
            <a:spAutoFit/>
          </a:bodyPr>
          <a:lstStyle/>
          <a:p>
            <a:r>
              <a:rPr lang="en-US" sz="1013"/>
              <a:t>H-</a:t>
            </a:r>
          </a:p>
        </p:txBody>
      </p:sp>
      <p:cxnSp>
        <p:nvCxnSpPr>
          <p:cNvPr id="42" name="Straight Arrow Connector 41"/>
          <p:cNvCxnSpPr/>
          <p:nvPr/>
        </p:nvCxnSpPr>
        <p:spPr>
          <a:xfrm>
            <a:off x="5092002" y="2950951"/>
            <a:ext cx="85725" cy="893"/>
          </a:xfrm>
          <a:prstGeom prst="straightConnector1">
            <a:avLst/>
          </a:prstGeom>
          <a:ln w="158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3543301" y="2700338"/>
            <a:ext cx="854721" cy="248209"/>
          </a:xfrm>
          <a:prstGeom prst="rect">
            <a:avLst/>
          </a:prstGeom>
          <a:noFill/>
        </p:spPr>
        <p:txBody>
          <a:bodyPr wrap="none" rtlCol="0">
            <a:spAutoFit/>
          </a:bodyPr>
          <a:lstStyle/>
          <a:p>
            <a:r>
              <a:rPr lang="en-US" sz="1013"/>
              <a:t>Au, Fe, etc.</a:t>
            </a:r>
          </a:p>
        </p:txBody>
      </p:sp>
      <p:sp>
        <p:nvSpPr>
          <p:cNvPr id="44" name="TextBox 43"/>
          <p:cNvSpPr txBox="1"/>
          <p:nvPr/>
        </p:nvSpPr>
        <p:spPr>
          <a:xfrm>
            <a:off x="2171701" y="2828925"/>
            <a:ext cx="667170" cy="248209"/>
          </a:xfrm>
          <a:prstGeom prst="rect">
            <a:avLst/>
          </a:prstGeom>
          <a:noFill/>
        </p:spPr>
        <p:txBody>
          <a:bodyPr wrap="none" rtlCol="0">
            <a:spAutoFit/>
          </a:bodyPr>
          <a:lstStyle/>
          <a:p>
            <a:r>
              <a:rPr lang="en-US" sz="1013"/>
              <a:t> H to U, </a:t>
            </a:r>
          </a:p>
        </p:txBody>
      </p:sp>
      <p:sp>
        <p:nvSpPr>
          <p:cNvPr id="3" name="TextBox 2">
            <a:extLst>
              <a:ext uri="{FF2B5EF4-FFF2-40B4-BE49-F238E27FC236}">
                <a16:creationId xmlns:a16="http://schemas.microsoft.com/office/drawing/2014/main" id="{7DF88F3D-0269-44D6-96EA-48923FA78DFF}"/>
              </a:ext>
            </a:extLst>
          </p:cNvPr>
          <p:cNvSpPr txBox="1"/>
          <p:nvPr/>
        </p:nvSpPr>
        <p:spPr>
          <a:xfrm>
            <a:off x="2025736" y="985887"/>
            <a:ext cx="5629275" cy="369332"/>
          </a:xfrm>
          <a:prstGeom prst="rect">
            <a:avLst/>
          </a:prstGeom>
          <a:noFill/>
        </p:spPr>
        <p:txBody>
          <a:bodyPr wrap="square">
            <a:spAutoFit/>
          </a:bodyPr>
          <a:lstStyle/>
          <a:p>
            <a:r>
              <a:rPr lang="en-US" b="1">
                <a:solidFill>
                  <a:srgbClr val="C00000"/>
                </a:solidFill>
              </a:rPr>
              <a:t>All sources can serve all users simultaneously </a:t>
            </a:r>
          </a:p>
        </p:txBody>
      </p:sp>
      <p:sp>
        <p:nvSpPr>
          <p:cNvPr id="4" name="TextBox 3">
            <a:extLst>
              <a:ext uri="{FF2B5EF4-FFF2-40B4-BE49-F238E27FC236}">
                <a16:creationId xmlns:a16="http://schemas.microsoft.com/office/drawing/2014/main" id="{AAD9E0A6-A25D-4249-D9BC-D71998C7D656}"/>
              </a:ext>
            </a:extLst>
          </p:cNvPr>
          <p:cNvSpPr txBox="1"/>
          <p:nvPr/>
        </p:nvSpPr>
        <p:spPr>
          <a:xfrm>
            <a:off x="3077060" y="5639286"/>
            <a:ext cx="1680268" cy="207749"/>
          </a:xfrm>
          <a:prstGeom prst="rect">
            <a:avLst/>
          </a:prstGeom>
          <a:noFill/>
        </p:spPr>
        <p:txBody>
          <a:bodyPr wrap="none" rtlCol="0">
            <a:spAutoFit/>
          </a:bodyPr>
          <a:lstStyle/>
          <a:p>
            <a:r>
              <a:rPr lang="en-US" sz="750"/>
              <a:t>D. Raparia, CAD Seminar 24/09/13</a:t>
            </a:r>
          </a:p>
        </p:txBody>
      </p:sp>
      <p:sp>
        <p:nvSpPr>
          <p:cNvPr id="21" name="TextBox 20">
            <a:extLst>
              <a:ext uri="{FF2B5EF4-FFF2-40B4-BE49-F238E27FC236}">
                <a16:creationId xmlns:a16="http://schemas.microsoft.com/office/drawing/2014/main" id="{73EFEF35-1087-6890-1C86-7CA8E8CCE519}"/>
              </a:ext>
            </a:extLst>
          </p:cNvPr>
          <p:cNvSpPr txBox="1"/>
          <p:nvPr/>
        </p:nvSpPr>
        <p:spPr>
          <a:xfrm>
            <a:off x="6095943" y="1766493"/>
            <a:ext cx="766557" cy="213585"/>
          </a:xfrm>
          <a:prstGeom prst="rect">
            <a:avLst/>
          </a:prstGeom>
          <a:noFill/>
        </p:spPr>
        <p:txBody>
          <a:bodyPr wrap="none" rtlCol="0">
            <a:spAutoFit/>
          </a:bodyPr>
          <a:lstStyle/>
          <a:p>
            <a:r>
              <a:rPr lang="en-US" sz="788" dirty="0"/>
              <a:t>#H- 2.5e15/s</a:t>
            </a:r>
          </a:p>
        </p:txBody>
      </p:sp>
      <p:sp>
        <p:nvSpPr>
          <p:cNvPr id="26" name="TextBox 25">
            <a:extLst>
              <a:ext uri="{FF2B5EF4-FFF2-40B4-BE49-F238E27FC236}">
                <a16:creationId xmlns:a16="http://schemas.microsoft.com/office/drawing/2014/main" id="{41F8A0C0-C3E4-5EF6-E938-0E7AF301F9B5}"/>
              </a:ext>
            </a:extLst>
          </p:cNvPr>
          <p:cNvSpPr txBox="1"/>
          <p:nvPr/>
        </p:nvSpPr>
        <p:spPr>
          <a:xfrm>
            <a:off x="4871637" y="1795140"/>
            <a:ext cx="703226" cy="213585"/>
          </a:xfrm>
          <a:prstGeom prst="rect">
            <a:avLst/>
          </a:prstGeom>
          <a:noFill/>
        </p:spPr>
        <p:txBody>
          <a:bodyPr wrap="square">
            <a:spAutoFit/>
          </a:bodyPr>
          <a:lstStyle/>
          <a:p>
            <a:r>
              <a:rPr lang="en-US" sz="788" dirty="0"/>
              <a:t>#H- 1e12/s</a:t>
            </a:r>
          </a:p>
        </p:txBody>
      </p:sp>
      <p:sp>
        <p:nvSpPr>
          <p:cNvPr id="30" name="TextBox 29">
            <a:extLst>
              <a:ext uri="{FF2B5EF4-FFF2-40B4-BE49-F238E27FC236}">
                <a16:creationId xmlns:a16="http://schemas.microsoft.com/office/drawing/2014/main" id="{C1ED9A09-87CD-54E7-FBCB-6BBA9C64D7F6}"/>
              </a:ext>
            </a:extLst>
          </p:cNvPr>
          <p:cNvSpPr txBox="1"/>
          <p:nvPr/>
        </p:nvSpPr>
        <p:spPr>
          <a:xfrm>
            <a:off x="3496619" y="1822701"/>
            <a:ext cx="775747" cy="213585"/>
          </a:xfrm>
          <a:prstGeom prst="rect">
            <a:avLst/>
          </a:prstGeom>
          <a:noFill/>
        </p:spPr>
        <p:txBody>
          <a:bodyPr wrap="square">
            <a:spAutoFit/>
          </a:bodyPr>
          <a:lstStyle/>
          <a:p>
            <a:r>
              <a:rPr lang="en-US" sz="788" dirty="0"/>
              <a:t>#ion 1e10/s</a:t>
            </a:r>
          </a:p>
        </p:txBody>
      </p:sp>
      <p:sp>
        <p:nvSpPr>
          <p:cNvPr id="34" name="TextBox 33">
            <a:extLst>
              <a:ext uri="{FF2B5EF4-FFF2-40B4-BE49-F238E27FC236}">
                <a16:creationId xmlns:a16="http://schemas.microsoft.com/office/drawing/2014/main" id="{C8E16D0B-AAB5-0A9D-E61D-793233D8A663}"/>
              </a:ext>
            </a:extLst>
          </p:cNvPr>
          <p:cNvSpPr txBox="1"/>
          <p:nvPr/>
        </p:nvSpPr>
        <p:spPr>
          <a:xfrm>
            <a:off x="2041684" y="1824654"/>
            <a:ext cx="1066829" cy="213585"/>
          </a:xfrm>
          <a:prstGeom prst="rect">
            <a:avLst/>
          </a:prstGeom>
          <a:noFill/>
        </p:spPr>
        <p:txBody>
          <a:bodyPr wrap="square">
            <a:spAutoFit/>
          </a:bodyPr>
          <a:lstStyle/>
          <a:p>
            <a:r>
              <a:rPr lang="en-US" sz="788" dirty="0"/>
              <a:t> #Charge 5e11/s</a:t>
            </a:r>
          </a:p>
        </p:txBody>
      </p:sp>
      <p:cxnSp>
        <p:nvCxnSpPr>
          <p:cNvPr id="36" name="Straight Arrow Connector 35">
            <a:extLst>
              <a:ext uri="{FF2B5EF4-FFF2-40B4-BE49-F238E27FC236}">
                <a16:creationId xmlns:a16="http://schemas.microsoft.com/office/drawing/2014/main" id="{1D8924FC-B2BA-DA25-A7E2-089B24C72464}"/>
              </a:ext>
            </a:extLst>
          </p:cNvPr>
          <p:cNvCxnSpPr>
            <a:cxnSpLocks/>
          </p:cNvCxnSpPr>
          <p:nvPr/>
        </p:nvCxnSpPr>
        <p:spPr>
          <a:xfrm flipH="1">
            <a:off x="4233033" y="2741087"/>
            <a:ext cx="1802458" cy="1224465"/>
          </a:xfrm>
          <a:prstGeom prst="straightConnector1">
            <a:avLst/>
          </a:prstGeom>
          <a:ln w="190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27084F46-6F23-5233-35AF-DBC89A8B8A10}"/>
              </a:ext>
            </a:extLst>
          </p:cNvPr>
          <p:cNvSpPr txBox="1"/>
          <p:nvPr/>
        </p:nvSpPr>
        <p:spPr>
          <a:xfrm>
            <a:off x="2680723" y="5254105"/>
            <a:ext cx="4725530" cy="300082"/>
          </a:xfrm>
          <a:prstGeom prst="rect">
            <a:avLst/>
          </a:prstGeom>
          <a:noFill/>
        </p:spPr>
        <p:txBody>
          <a:bodyPr wrap="square">
            <a:spAutoFit/>
          </a:bodyPr>
          <a:lstStyle/>
          <a:p>
            <a:r>
              <a:rPr lang="en-US" altLang="ja-JP" sz="1350" dirty="0">
                <a:solidFill>
                  <a:srgbClr val="FF0000"/>
                </a:solidFill>
              </a:rPr>
              <a:t>Laser Ion sources for the new application</a:t>
            </a:r>
            <a:endParaRPr lang="en-US" sz="1350" dirty="0">
              <a:solidFill>
                <a:srgbClr val="FF0000"/>
              </a:solidFill>
            </a:endParaRPr>
          </a:p>
        </p:txBody>
      </p:sp>
    </p:spTree>
    <p:extLst>
      <p:ext uri="{BB962C8B-B14F-4D97-AF65-F5344CB8AC3E}">
        <p14:creationId xmlns:p14="http://schemas.microsoft.com/office/powerpoint/2010/main" val="25229877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C4416-83BE-80B3-9C31-81719D073D01}"/>
              </a:ext>
            </a:extLst>
          </p:cNvPr>
          <p:cNvSpPr>
            <a:spLocks noGrp="1"/>
          </p:cNvSpPr>
          <p:nvPr>
            <p:ph type="title"/>
          </p:nvPr>
        </p:nvSpPr>
        <p:spPr/>
        <p:txBody>
          <a:bodyPr/>
          <a:lstStyle/>
          <a:p>
            <a:r>
              <a:rPr lang="en-US" dirty="0">
                <a:solidFill>
                  <a:srgbClr val="C00000"/>
                </a:solidFill>
              </a:rPr>
              <a:t>EBIS commissioning timeline </a:t>
            </a:r>
          </a:p>
        </p:txBody>
      </p:sp>
      <p:sp>
        <p:nvSpPr>
          <p:cNvPr id="3" name="Slide Number Placeholder 2">
            <a:extLst>
              <a:ext uri="{FF2B5EF4-FFF2-40B4-BE49-F238E27FC236}">
                <a16:creationId xmlns:a16="http://schemas.microsoft.com/office/drawing/2014/main" id="{B870E846-4852-9767-1536-BB342C451575}"/>
              </a:ext>
            </a:extLst>
          </p:cNvPr>
          <p:cNvSpPr>
            <a:spLocks noGrp="1"/>
          </p:cNvSpPr>
          <p:nvPr>
            <p:ph type="sldNum" sz="quarter" idx="4"/>
          </p:nvPr>
        </p:nvSpPr>
        <p:spPr/>
        <p:txBody>
          <a:bodyPr/>
          <a:lstStyle/>
          <a:p>
            <a:fld id="{933A556B-7C63-244D-9B7C-B0EA8042B330}" type="slidenum">
              <a:rPr lang="en-US" smtClean="0"/>
              <a:pPr/>
              <a:t>44</a:t>
            </a:fld>
            <a:endParaRPr lang="en-US" sz="750" dirty="0"/>
          </a:p>
        </p:txBody>
      </p:sp>
      <p:graphicFrame>
        <p:nvGraphicFramePr>
          <p:cNvPr id="4" name="Table 3">
            <a:extLst>
              <a:ext uri="{FF2B5EF4-FFF2-40B4-BE49-F238E27FC236}">
                <a16:creationId xmlns:a16="http://schemas.microsoft.com/office/drawing/2014/main" id="{D5DED5C3-67CA-3C37-A908-7B420387309A}"/>
              </a:ext>
            </a:extLst>
          </p:cNvPr>
          <p:cNvGraphicFramePr>
            <a:graphicFrameLocks noGrp="1"/>
          </p:cNvGraphicFramePr>
          <p:nvPr/>
        </p:nvGraphicFramePr>
        <p:xfrm>
          <a:off x="876542" y="1825625"/>
          <a:ext cx="7390916" cy="4206874"/>
        </p:xfrm>
        <a:graphic>
          <a:graphicData uri="http://schemas.openxmlformats.org/drawingml/2006/table">
            <a:tbl>
              <a:tblPr/>
              <a:tblGrid>
                <a:gridCol w="3695458">
                  <a:extLst>
                    <a:ext uri="{9D8B030D-6E8A-4147-A177-3AD203B41FA5}">
                      <a16:colId xmlns:a16="http://schemas.microsoft.com/office/drawing/2014/main" val="873208317"/>
                    </a:ext>
                  </a:extLst>
                </a:gridCol>
                <a:gridCol w="3695458">
                  <a:extLst>
                    <a:ext uri="{9D8B030D-6E8A-4147-A177-3AD203B41FA5}">
                      <a16:colId xmlns:a16="http://schemas.microsoft.com/office/drawing/2014/main" val="4258539071"/>
                    </a:ext>
                  </a:extLst>
                </a:gridCol>
              </a:tblGrid>
              <a:tr h="319423">
                <a:tc>
                  <a:txBody>
                    <a:bodyPr/>
                    <a:lstStyle/>
                    <a:p>
                      <a:pPr>
                        <a:buNone/>
                      </a:pPr>
                      <a:r>
                        <a:rPr lang="en-US" sz="1200" b="1">
                          <a:effectLst/>
                        </a:rPr>
                        <a:t>Date</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rPr>
                        <a:t>Milestone</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56794191"/>
                  </a:ext>
                </a:extLst>
              </a:tr>
              <a:tr h="319423">
                <a:tc>
                  <a:txBody>
                    <a:bodyPr/>
                    <a:lstStyle/>
                    <a:p>
                      <a:pPr>
                        <a:buNone/>
                      </a:pPr>
                      <a:r>
                        <a:rPr lang="en-US" sz="1200" b="1">
                          <a:effectLst/>
                        </a:rPr>
                        <a:t>June 19,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a:effectLst/>
                        </a:rPr>
                        <a:t>First beam accelerated through the RFQ/Linac.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85568555"/>
                  </a:ext>
                </a:extLst>
              </a:tr>
              <a:tr h="502922">
                <a:tc>
                  <a:txBody>
                    <a:bodyPr/>
                    <a:lstStyle/>
                    <a:p>
                      <a:pPr>
                        <a:buNone/>
                      </a:pPr>
                      <a:r>
                        <a:rPr lang="en-US" sz="1200" b="1">
                          <a:effectLst/>
                        </a:rPr>
                        <a:t>June 24,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a:effectLst/>
                        </a:rPr>
                        <a:t>Beam transported around the bend after the Linac.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679953639"/>
                  </a:ext>
                </a:extLst>
              </a:tr>
              <a:tr h="869919">
                <a:tc>
                  <a:txBody>
                    <a:bodyPr/>
                    <a:lstStyle/>
                    <a:p>
                      <a:pPr>
                        <a:buNone/>
                      </a:pPr>
                      <a:r>
                        <a:rPr lang="en-US" sz="1200" b="1">
                          <a:effectLst/>
                        </a:rPr>
                        <a:t>June 29,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rPr>
                        <a:t>First beam from EBIS transported to the Booster</a:t>
                      </a:r>
                      <a:r>
                        <a:rPr lang="en-US" sz="1200">
                          <a:effectLst/>
                        </a:rPr>
                        <a:t> (He⁺). The slide explicitly states “He¹⁺ – first beam from EBIS transported to Booster (June 29).”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172219725"/>
                  </a:ext>
                </a:extLst>
              </a:tr>
              <a:tr h="502922">
                <a:tc>
                  <a:txBody>
                    <a:bodyPr/>
                    <a:lstStyle/>
                    <a:p>
                      <a:pPr>
                        <a:buNone/>
                      </a:pPr>
                      <a:r>
                        <a:rPr lang="en-US" sz="1200" b="1">
                          <a:effectLst/>
                        </a:rPr>
                        <a:t>June 30 – July 2,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a:effectLst/>
                        </a:rPr>
                        <a:t>Helium beam circulated in the Booster during commissioning.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439976621"/>
                  </a:ext>
                </a:extLst>
              </a:tr>
              <a:tr h="686421">
                <a:tc>
                  <a:txBody>
                    <a:bodyPr/>
                    <a:lstStyle/>
                    <a:p>
                      <a:pPr>
                        <a:buNone/>
                      </a:pPr>
                      <a:r>
                        <a:rPr lang="en-US" sz="1200" b="1">
                          <a:effectLst/>
                        </a:rPr>
                        <a:t>July 2,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b="1">
                          <a:effectLst/>
                        </a:rPr>
                        <a:t>First beam from EBIS circulating in the Booster</a:t>
                      </a:r>
                      <a:r>
                        <a:rPr lang="en-US" sz="1200">
                          <a:effectLst/>
                        </a:rPr>
                        <a:t>. The slide explicitly states “First beam from EBIS circulating in the Booster (7/2/10)!”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88349291"/>
                  </a:ext>
                </a:extLst>
              </a:tr>
              <a:tr h="502922">
                <a:tc>
                  <a:txBody>
                    <a:bodyPr/>
                    <a:lstStyle/>
                    <a:p>
                      <a:pPr>
                        <a:buNone/>
                      </a:pPr>
                      <a:r>
                        <a:rPr lang="en-US" sz="1200" b="1">
                          <a:effectLst/>
                        </a:rPr>
                        <a:t>August 17,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a:effectLst/>
                        </a:rPr>
                        <a:t>Au³²⁺ transported to the middle of the bend at CD-4 intensity.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211844617"/>
                  </a:ext>
                </a:extLst>
              </a:tr>
              <a:tr h="502922">
                <a:tc>
                  <a:txBody>
                    <a:bodyPr/>
                    <a:lstStyle/>
                    <a:p>
                      <a:pPr>
                        <a:buNone/>
                      </a:pPr>
                      <a:r>
                        <a:rPr lang="en-US" sz="1200" b="1">
                          <a:effectLst/>
                        </a:rPr>
                        <a:t>August 29, 2010</a:t>
                      </a:r>
                      <a:endParaRPr lang="en-US" sz="1200">
                        <a:effectLst/>
                      </a:endParaRP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200" dirty="0">
                          <a:effectLst/>
                        </a:rPr>
                        <a:t>Fe²⁰⁺ transported to the middle of the bend at CD-4 intensity.  </a:t>
                      </a:r>
                    </a:p>
                  </a:txBody>
                  <a:tcPr marL="101944" marR="101944" marT="67962" marB="67962"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763167881"/>
                  </a:ext>
                </a:extLst>
              </a:tr>
            </a:tbl>
          </a:graphicData>
        </a:graphic>
      </p:graphicFrame>
      <p:sp>
        <p:nvSpPr>
          <p:cNvPr id="5" name="TextBox 4">
            <a:extLst>
              <a:ext uri="{FF2B5EF4-FFF2-40B4-BE49-F238E27FC236}">
                <a16:creationId xmlns:a16="http://schemas.microsoft.com/office/drawing/2014/main" id="{2DD0AC39-321B-99DC-80F0-B16A97E51BDF}"/>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2051367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ECF33-837F-75D3-D6DF-914A18A633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EA2588-3995-B2A0-B2FD-6D2A35BE2792}"/>
              </a:ext>
            </a:extLst>
          </p:cNvPr>
          <p:cNvSpPr>
            <a:spLocks noGrp="1"/>
          </p:cNvSpPr>
          <p:nvPr>
            <p:ph type="title"/>
          </p:nvPr>
        </p:nvSpPr>
        <p:spPr/>
        <p:txBody>
          <a:bodyPr/>
          <a:lstStyle/>
          <a:p>
            <a:r>
              <a:rPr lang="en-US" dirty="0">
                <a:solidFill>
                  <a:srgbClr val="C00000"/>
                </a:solidFill>
              </a:rPr>
              <a:t>Extended EBIS</a:t>
            </a:r>
          </a:p>
        </p:txBody>
      </p:sp>
      <p:pic>
        <p:nvPicPr>
          <p:cNvPr id="4" name="Content Placeholder 3">
            <a:extLst>
              <a:ext uri="{FF2B5EF4-FFF2-40B4-BE49-F238E27FC236}">
                <a16:creationId xmlns:a16="http://schemas.microsoft.com/office/drawing/2014/main" id="{93D34C61-1B1C-43FB-8E50-B5C719BD4C1A}"/>
              </a:ext>
            </a:extLst>
          </p:cNvPr>
          <p:cNvPicPr>
            <a:picLocks noGrp="1" noChangeAspect="1"/>
          </p:cNvPicPr>
          <p:nvPr>
            <p:ph idx="1"/>
          </p:nvPr>
        </p:nvPicPr>
        <p:blipFill>
          <a:blip r:embed="rId2"/>
          <a:stretch>
            <a:fillRect/>
          </a:stretch>
        </p:blipFill>
        <p:spPr>
          <a:xfrm>
            <a:off x="1" y="2088134"/>
            <a:ext cx="7877912" cy="3322806"/>
          </a:xfrm>
          <a:prstGeom prst="rect">
            <a:avLst/>
          </a:prstGeom>
        </p:spPr>
      </p:pic>
      <p:cxnSp>
        <p:nvCxnSpPr>
          <p:cNvPr id="6" name="Straight Arrow Connector 5">
            <a:extLst>
              <a:ext uri="{FF2B5EF4-FFF2-40B4-BE49-F238E27FC236}">
                <a16:creationId xmlns:a16="http://schemas.microsoft.com/office/drawing/2014/main" id="{C5A4F652-43FE-CFCB-04B1-7C35E8FE3BDE}"/>
              </a:ext>
            </a:extLst>
          </p:cNvPr>
          <p:cNvCxnSpPr>
            <a:cxnSpLocks/>
          </p:cNvCxnSpPr>
          <p:nvPr/>
        </p:nvCxnSpPr>
        <p:spPr>
          <a:xfrm flipV="1">
            <a:off x="4897057" y="2850292"/>
            <a:ext cx="912440" cy="87763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7" name="TextBox 6">
            <a:extLst>
              <a:ext uri="{FF2B5EF4-FFF2-40B4-BE49-F238E27FC236}">
                <a16:creationId xmlns:a16="http://schemas.microsoft.com/office/drawing/2014/main" id="{266C4273-A381-4FBC-E44A-B3D936C65F83}"/>
              </a:ext>
            </a:extLst>
          </p:cNvPr>
          <p:cNvSpPr txBox="1"/>
          <p:nvPr/>
        </p:nvSpPr>
        <p:spPr>
          <a:xfrm>
            <a:off x="5605786" y="2609349"/>
            <a:ext cx="963790" cy="300082"/>
          </a:xfrm>
          <a:prstGeom prst="rect">
            <a:avLst/>
          </a:prstGeom>
          <a:noFill/>
        </p:spPr>
        <p:txBody>
          <a:bodyPr wrap="none" rtlCol="0">
            <a:spAutoFit/>
          </a:bodyPr>
          <a:lstStyle/>
          <a:p>
            <a:r>
              <a:rPr lang="en-US" sz="1350"/>
              <a:t>Long Trap</a:t>
            </a:r>
          </a:p>
        </p:txBody>
      </p:sp>
      <p:cxnSp>
        <p:nvCxnSpPr>
          <p:cNvPr id="9" name="Straight Arrow Connector 8">
            <a:extLst>
              <a:ext uri="{FF2B5EF4-FFF2-40B4-BE49-F238E27FC236}">
                <a16:creationId xmlns:a16="http://schemas.microsoft.com/office/drawing/2014/main" id="{5E3A85C6-69DB-4250-825E-8B4D2D81D1D3}"/>
              </a:ext>
            </a:extLst>
          </p:cNvPr>
          <p:cNvCxnSpPr>
            <a:cxnSpLocks/>
          </p:cNvCxnSpPr>
          <p:nvPr/>
        </p:nvCxnSpPr>
        <p:spPr>
          <a:xfrm flipV="1">
            <a:off x="2820060" y="3220872"/>
            <a:ext cx="713301" cy="75229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0" name="TextBox 9">
            <a:extLst>
              <a:ext uri="{FF2B5EF4-FFF2-40B4-BE49-F238E27FC236}">
                <a16:creationId xmlns:a16="http://schemas.microsoft.com/office/drawing/2014/main" id="{CA451DD4-1895-ECBF-E3FB-EBAD854CE053}"/>
              </a:ext>
            </a:extLst>
          </p:cNvPr>
          <p:cNvSpPr txBox="1"/>
          <p:nvPr/>
        </p:nvSpPr>
        <p:spPr>
          <a:xfrm>
            <a:off x="3369365" y="2947690"/>
            <a:ext cx="992644" cy="300082"/>
          </a:xfrm>
          <a:prstGeom prst="rect">
            <a:avLst/>
          </a:prstGeom>
          <a:noFill/>
        </p:spPr>
        <p:txBody>
          <a:bodyPr wrap="none" rtlCol="0">
            <a:spAutoFit/>
          </a:bodyPr>
          <a:lstStyle/>
          <a:p>
            <a:r>
              <a:rPr lang="en-US" sz="1350"/>
              <a:t>Short Trap</a:t>
            </a:r>
          </a:p>
        </p:txBody>
      </p:sp>
      <p:sp>
        <p:nvSpPr>
          <p:cNvPr id="11" name="TextBox 10">
            <a:extLst>
              <a:ext uri="{FF2B5EF4-FFF2-40B4-BE49-F238E27FC236}">
                <a16:creationId xmlns:a16="http://schemas.microsoft.com/office/drawing/2014/main" id="{BE7703F5-116D-AE8A-744C-6B87E76B3030}"/>
              </a:ext>
            </a:extLst>
          </p:cNvPr>
          <p:cNvSpPr txBox="1"/>
          <p:nvPr/>
        </p:nvSpPr>
        <p:spPr>
          <a:xfrm>
            <a:off x="1573088" y="3007325"/>
            <a:ext cx="896464" cy="300082"/>
          </a:xfrm>
          <a:prstGeom prst="rect">
            <a:avLst/>
          </a:prstGeom>
          <a:noFill/>
        </p:spPr>
        <p:txBody>
          <a:bodyPr wrap="none" rtlCol="0">
            <a:spAutoFit/>
          </a:bodyPr>
          <a:lstStyle/>
          <a:p>
            <a:r>
              <a:rPr lang="en-US" sz="1350"/>
              <a:t>Gas Trap</a:t>
            </a:r>
          </a:p>
        </p:txBody>
      </p:sp>
      <p:cxnSp>
        <p:nvCxnSpPr>
          <p:cNvPr id="13" name="Straight Arrow Connector 12">
            <a:extLst>
              <a:ext uri="{FF2B5EF4-FFF2-40B4-BE49-F238E27FC236}">
                <a16:creationId xmlns:a16="http://schemas.microsoft.com/office/drawing/2014/main" id="{61C7D1C0-69B2-3E80-17EB-8D2ACC569110}"/>
              </a:ext>
            </a:extLst>
          </p:cNvPr>
          <p:cNvCxnSpPr>
            <a:cxnSpLocks/>
          </p:cNvCxnSpPr>
          <p:nvPr/>
        </p:nvCxnSpPr>
        <p:spPr>
          <a:xfrm flipH="1" flipV="1">
            <a:off x="1837277" y="3220872"/>
            <a:ext cx="146958" cy="75229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8" name="Straight Arrow Connector 7">
            <a:extLst>
              <a:ext uri="{FF2B5EF4-FFF2-40B4-BE49-F238E27FC236}">
                <a16:creationId xmlns:a16="http://schemas.microsoft.com/office/drawing/2014/main" id="{BFBB6206-701D-F2B4-D326-89F7AD080F3A}"/>
              </a:ext>
            </a:extLst>
          </p:cNvPr>
          <p:cNvCxnSpPr/>
          <p:nvPr/>
        </p:nvCxnSpPr>
        <p:spPr>
          <a:xfrm flipV="1">
            <a:off x="2276926" y="2502258"/>
            <a:ext cx="1797689" cy="145986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5" name="Picture 4">
            <a:extLst>
              <a:ext uri="{FF2B5EF4-FFF2-40B4-BE49-F238E27FC236}">
                <a16:creationId xmlns:a16="http://schemas.microsoft.com/office/drawing/2014/main" id="{0BC9AA42-10B1-5E28-B68F-14C563139671}"/>
              </a:ext>
            </a:extLst>
          </p:cNvPr>
          <p:cNvPicPr>
            <a:picLocks noChangeAspect="1"/>
          </p:cNvPicPr>
          <p:nvPr/>
        </p:nvPicPr>
        <p:blipFill>
          <a:blip r:embed="rId3"/>
          <a:stretch>
            <a:fillRect/>
          </a:stretch>
        </p:blipFill>
        <p:spPr>
          <a:xfrm>
            <a:off x="4151003" y="330170"/>
            <a:ext cx="3543878" cy="2158707"/>
          </a:xfrm>
          <a:prstGeom prst="rect">
            <a:avLst/>
          </a:prstGeom>
        </p:spPr>
      </p:pic>
      <p:pic>
        <p:nvPicPr>
          <p:cNvPr id="12" name="Picture 11">
            <a:extLst>
              <a:ext uri="{FF2B5EF4-FFF2-40B4-BE49-F238E27FC236}">
                <a16:creationId xmlns:a16="http://schemas.microsoft.com/office/drawing/2014/main" id="{36E9ABFB-06DA-6740-627B-B161B0C06B89}"/>
              </a:ext>
            </a:extLst>
          </p:cNvPr>
          <p:cNvPicPr>
            <a:picLocks noChangeAspect="1"/>
          </p:cNvPicPr>
          <p:nvPr/>
        </p:nvPicPr>
        <p:blipFill>
          <a:blip r:embed="rId4"/>
          <a:stretch>
            <a:fillRect/>
          </a:stretch>
        </p:blipFill>
        <p:spPr>
          <a:xfrm>
            <a:off x="5677989" y="5230083"/>
            <a:ext cx="3037386" cy="1506631"/>
          </a:xfrm>
          <a:prstGeom prst="rect">
            <a:avLst/>
          </a:prstGeom>
        </p:spPr>
      </p:pic>
    </p:spTree>
    <p:extLst>
      <p:ext uri="{BB962C8B-B14F-4D97-AF65-F5344CB8AC3E}">
        <p14:creationId xmlns:p14="http://schemas.microsoft.com/office/powerpoint/2010/main" val="9397406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18529E-17D9-B61B-E64A-E4CE41913586}"/>
              </a:ext>
            </a:extLst>
          </p:cNvPr>
          <p:cNvSpPr txBox="1"/>
          <p:nvPr/>
        </p:nvSpPr>
        <p:spPr>
          <a:xfrm>
            <a:off x="563889" y="454770"/>
            <a:ext cx="7832765" cy="730969"/>
          </a:xfrm>
          <a:prstGeom prst="rect">
            <a:avLst/>
          </a:prstGeom>
          <a:noFill/>
        </p:spPr>
        <p:txBody>
          <a:bodyPr wrap="square">
            <a:spAutoFit/>
          </a:bodyPr>
          <a:lstStyle/>
          <a:p>
            <a:pPr>
              <a:buNone/>
            </a:pPr>
            <a:endParaRPr lang="en-US" sz="1350" b="1" dirty="0"/>
          </a:p>
          <a:p>
            <a:pPr>
              <a:buNone/>
            </a:pPr>
            <a:r>
              <a:rPr lang="en-US" sz="2800" b="1" dirty="0">
                <a:solidFill>
                  <a:srgbClr val="C00000"/>
                </a:solidFill>
              </a:rPr>
              <a:t>RHIC Discoveries Enabled by Its Ion Sources</a:t>
            </a:r>
          </a:p>
        </p:txBody>
      </p:sp>
      <p:graphicFrame>
        <p:nvGraphicFramePr>
          <p:cNvPr id="4" name="Table 3">
            <a:extLst>
              <a:ext uri="{FF2B5EF4-FFF2-40B4-BE49-F238E27FC236}">
                <a16:creationId xmlns:a16="http://schemas.microsoft.com/office/drawing/2014/main" id="{25FAB47B-EBB6-441D-B62E-59FB2940AC81}"/>
              </a:ext>
            </a:extLst>
          </p:cNvPr>
          <p:cNvGraphicFramePr>
            <a:graphicFrameLocks noGrp="1"/>
          </p:cNvGraphicFramePr>
          <p:nvPr>
            <p:extLst>
              <p:ext uri="{D42A27DB-BD31-4B8C-83A1-F6EECF244321}">
                <p14:modId xmlns:p14="http://schemas.microsoft.com/office/powerpoint/2010/main" val="3722338073"/>
              </p:ext>
            </p:extLst>
          </p:nvPr>
        </p:nvGraphicFramePr>
        <p:xfrm>
          <a:off x="641838" y="1551026"/>
          <a:ext cx="8229602" cy="3263504"/>
        </p:xfrm>
        <a:graphic>
          <a:graphicData uri="http://schemas.openxmlformats.org/drawingml/2006/table">
            <a:tbl>
              <a:tblPr/>
              <a:tblGrid>
                <a:gridCol w="2839916">
                  <a:extLst>
                    <a:ext uri="{9D8B030D-6E8A-4147-A177-3AD203B41FA5}">
                      <a16:colId xmlns:a16="http://schemas.microsoft.com/office/drawing/2014/main" val="2614175090"/>
                    </a:ext>
                  </a:extLst>
                </a:gridCol>
                <a:gridCol w="2118946">
                  <a:extLst>
                    <a:ext uri="{9D8B030D-6E8A-4147-A177-3AD203B41FA5}">
                      <a16:colId xmlns:a16="http://schemas.microsoft.com/office/drawing/2014/main" val="2519097344"/>
                    </a:ext>
                  </a:extLst>
                </a:gridCol>
                <a:gridCol w="3107834">
                  <a:extLst>
                    <a:ext uri="{9D8B030D-6E8A-4147-A177-3AD203B41FA5}">
                      <a16:colId xmlns:a16="http://schemas.microsoft.com/office/drawing/2014/main" val="2179611708"/>
                    </a:ext>
                  </a:extLst>
                </a:gridCol>
                <a:gridCol w="162906">
                  <a:extLst>
                    <a:ext uri="{9D8B030D-6E8A-4147-A177-3AD203B41FA5}">
                      <a16:colId xmlns:a16="http://schemas.microsoft.com/office/drawing/2014/main" val="2860833494"/>
                    </a:ext>
                  </a:extLst>
                </a:gridCol>
              </a:tblGrid>
              <a:tr h="421689">
                <a:tc>
                  <a:txBody>
                    <a:bodyPr/>
                    <a:lstStyle/>
                    <a:p>
                      <a:pPr>
                        <a:buNone/>
                      </a:pPr>
                      <a:r>
                        <a:rPr lang="en-US" sz="1800" b="1" dirty="0">
                          <a:effectLst/>
                        </a:rPr>
                        <a:t>Ion Source</a:t>
                      </a:r>
                      <a:endParaRPr lang="en-US" sz="18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b="1">
                          <a:effectLst/>
                        </a:rPr>
                        <a:t>Species Delivered</a:t>
                      </a:r>
                      <a:endParaRPr lang="en-US" sz="180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b="1" dirty="0">
                          <a:effectLst/>
                        </a:rPr>
                        <a:t>Physics Enabled</a:t>
                      </a:r>
                      <a:endParaRPr lang="en-US" sz="18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endParaRPr lang="en-US" sz="11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55563244"/>
                  </a:ext>
                </a:extLst>
              </a:tr>
              <a:tr h="916715">
                <a:tc>
                  <a:txBody>
                    <a:bodyPr/>
                    <a:lstStyle/>
                    <a:p>
                      <a:pPr>
                        <a:buNone/>
                      </a:pPr>
                      <a:r>
                        <a:rPr lang="en-US" sz="1800" b="1" dirty="0">
                          <a:effectLst/>
                        </a:rPr>
                        <a:t>Tandem</a:t>
                      </a:r>
                      <a:r>
                        <a:rPr lang="en-US" sz="1800" dirty="0">
                          <a:effectLst/>
                        </a:rPr>
                        <a:t> (2000–2011)</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dirty="0">
                          <a:effectLst/>
                        </a:rPr>
                        <a:t>Au, Cu, d</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a:effectLst/>
                        </a:rPr>
                        <a:t>Heavy-ion collisions</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endParaRPr lang="en-US" sz="11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3130918475"/>
                  </a:ext>
                </a:extLst>
              </a:tr>
              <a:tr h="586697">
                <a:tc>
                  <a:txBody>
                    <a:bodyPr/>
                    <a:lstStyle/>
                    <a:p>
                      <a:pPr>
                        <a:buNone/>
                      </a:pPr>
                      <a:r>
                        <a:rPr lang="en-US" sz="1800" b="1">
                          <a:effectLst/>
                        </a:rPr>
                        <a:t>OPPIS</a:t>
                      </a:r>
                      <a:r>
                        <a:rPr lang="en-US" sz="1800">
                          <a:effectLst/>
                        </a:rPr>
                        <a:t> (2001–2025)</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a:effectLst/>
                        </a:rPr>
                        <a:t>Polarized p</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dirty="0">
                          <a:effectLst/>
                        </a:rPr>
                        <a:t>Spin physics</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endParaRPr lang="en-US" sz="11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50214329"/>
                  </a:ext>
                </a:extLst>
              </a:tr>
              <a:tr h="751706">
                <a:tc>
                  <a:txBody>
                    <a:bodyPr/>
                    <a:lstStyle/>
                    <a:p>
                      <a:pPr>
                        <a:buNone/>
                      </a:pPr>
                      <a:r>
                        <a:rPr lang="en-US" sz="1800" b="1">
                          <a:effectLst/>
                        </a:rPr>
                        <a:t>Tandem + EBIS</a:t>
                      </a:r>
                      <a:endParaRPr lang="en-US" sz="180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dirty="0">
                          <a:effectLst/>
                        </a:rPr>
                        <a:t>d, p, ³He, Al, </a:t>
                      </a:r>
                      <a:r>
                        <a:rPr lang="en-US" sz="1800" dirty="0" err="1">
                          <a:effectLst/>
                        </a:rPr>
                        <a:t>Au,Ru</a:t>
                      </a:r>
                      <a:endParaRPr lang="en-US" sz="18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a:effectLst/>
                        </a:rPr>
                        <a:t>Small-system collisions</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endParaRPr lang="en-US" sz="11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218886937"/>
                  </a:ext>
                </a:extLst>
              </a:tr>
              <a:tr h="586697">
                <a:tc>
                  <a:txBody>
                    <a:bodyPr/>
                    <a:lstStyle/>
                    <a:p>
                      <a:pPr>
                        <a:buNone/>
                      </a:pPr>
                      <a:r>
                        <a:rPr lang="en-US" sz="1800" b="1">
                          <a:effectLst/>
                        </a:rPr>
                        <a:t>EBIS</a:t>
                      </a:r>
                      <a:r>
                        <a:rPr lang="en-US" sz="1800">
                          <a:effectLst/>
                        </a:rPr>
                        <a:t> (2012–2025)</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dirty="0">
                          <a:effectLst/>
                        </a:rPr>
                        <a:t>U,  Zr, ³He, Au, Al</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r>
                        <a:rPr lang="en-US" sz="1800" dirty="0">
                          <a:effectLst/>
                        </a:rPr>
                        <a:t>Precision heavy-ion program</a:t>
                      </a: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tc>
                  <a:txBody>
                    <a:bodyPr/>
                    <a:lstStyle/>
                    <a:p>
                      <a:pPr>
                        <a:buNone/>
                      </a:pPr>
                      <a:endParaRPr lang="en-US" sz="1100" dirty="0">
                        <a:effectLst/>
                      </a:endParaRPr>
                    </a:p>
                  </a:txBody>
                  <a:tcPr marL="68753" marR="68753" marT="45836" marB="45836"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bg1"/>
                      </a:solidFill>
                      <a:prstDash val="solid"/>
                      <a:round/>
                      <a:headEnd type="none" w="med" len="med"/>
                      <a:tailEnd type="none" w="med" len="med"/>
                    </a:lnT>
                    <a:lnB w="952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318712442"/>
                  </a:ext>
                </a:extLst>
              </a:tr>
            </a:tbl>
          </a:graphicData>
        </a:graphic>
      </p:graphicFrame>
      <p:sp>
        <p:nvSpPr>
          <p:cNvPr id="6" name="TextBox 5">
            <a:extLst>
              <a:ext uri="{FF2B5EF4-FFF2-40B4-BE49-F238E27FC236}">
                <a16:creationId xmlns:a16="http://schemas.microsoft.com/office/drawing/2014/main" id="{CD61066B-AF12-3407-DE45-9419955EF3AC}"/>
              </a:ext>
            </a:extLst>
          </p:cNvPr>
          <p:cNvSpPr txBox="1"/>
          <p:nvPr/>
        </p:nvSpPr>
        <p:spPr>
          <a:xfrm>
            <a:off x="774053" y="5179817"/>
            <a:ext cx="7832765" cy="715581"/>
          </a:xfrm>
          <a:prstGeom prst="rect">
            <a:avLst/>
          </a:prstGeom>
          <a:noFill/>
        </p:spPr>
        <p:txBody>
          <a:bodyPr wrap="square">
            <a:spAutoFit/>
          </a:bodyPr>
          <a:lstStyle/>
          <a:p>
            <a:pPr>
              <a:buNone/>
            </a:pPr>
            <a:r>
              <a:rPr lang="en-US" sz="1350" b="1" dirty="0">
                <a:solidFill>
                  <a:srgbClr val="0070C0"/>
                </a:solidFill>
              </a:rPr>
              <a:t>From the first QGP discovery to proton spin measurements and small-system collectivity, RHIC’s scientific achievements were enabled by the evolution of its ion sources: Tandem → OPPIS → EBIS.</a:t>
            </a:r>
            <a:endParaRPr lang="en-US" sz="1350" dirty="0">
              <a:solidFill>
                <a:srgbClr val="0070C0"/>
              </a:solidFill>
            </a:endParaRPr>
          </a:p>
        </p:txBody>
      </p:sp>
      <p:sp>
        <p:nvSpPr>
          <p:cNvPr id="2" name="TextBox 1">
            <a:extLst>
              <a:ext uri="{FF2B5EF4-FFF2-40B4-BE49-F238E27FC236}">
                <a16:creationId xmlns:a16="http://schemas.microsoft.com/office/drawing/2014/main" id="{A337BFBF-0FBA-893A-E8C8-C5122E5FAB90}"/>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Tree>
    <p:extLst>
      <p:ext uri="{BB962C8B-B14F-4D97-AF65-F5344CB8AC3E}">
        <p14:creationId xmlns:p14="http://schemas.microsoft.com/office/powerpoint/2010/main" val="8698771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EBIS inside the high voltage cage</a:t>
            </a:r>
          </a:p>
        </p:txBody>
      </p:sp>
      <p:pic>
        <p:nvPicPr>
          <p:cNvPr id="138242" name="Picture 2"/>
          <p:cNvPicPr>
            <a:picLocks noChangeAspect="1" noChangeArrowheads="1"/>
          </p:cNvPicPr>
          <p:nvPr/>
        </p:nvPicPr>
        <p:blipFill>
          <a:blip r:embed="rId2" cstate="print"/>
          <a:srcRect/>
          <a:stretch>
            <a:fillRect/>
          </a:stretch>
        </p:blipFill>
        <p:spPr bwMode="auto">
          <a:xfrm>
            <a:off x="374596" y="1328057"/>
            <a:ext cx="3715859" cy="2467856"/>
          </a:xfrm>
          <a:prstGeom prst="rect">
            <a:avLst/>
          </a:prstGeom>
          <a:noFill/>
          <a:ln w="9525">
            <a:noFill/>
            <a:miter lim="800000"/>
            <a:headEnd/>
            <a:tailEnd/>
          </a:ln>
          <a:effectLst/>
        </p:spPr>
      </p:pic>
      <p:pic>
        <p:nvPicPr>
          <p:cNvPr id="3" name="Picture 2" descr="E:\Retreat\DSC0813-6-28-10w.jpg">
            <a:extLst>
              <a:ext uri="{FF2B5EF4-FFF2-40B4-BE49-F238E27FC236}">
                <a16:creationId xmlns:a16="http://schemas.microsoft.com/office/drawing/2014/main" id="{B4F14849-A5C7-D825-6BF2-E8058FBA71F7}"/>
              </a:ext>
            </a:extLst>
          </p:cNvPr>
          <p:cNvPicPr>
            <a:picLocks noChangeAspect="1" noChangeArrowheads="1"/>
          </p:cNvPicPr>
          <p:nvPr/>
        </p:nvPicPr>
        <p:blipFill>
          <a:blip r:embed="rId3" cstate="print"/>
          <a:srcRect/>
          <a:stretch>
            <a:fillRect/>
          </a:stretch>
        </p:blipFill>
        <p:spPr bwMode="auto">
          <a:xfrm>
            <a:off x="4694945" y="3966748"/>
            <a:ext cx="3803596" cy="2526126"/>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C:\Documents and Settings\alessi.BNL\My Documents\My Pictures\EBIS\Bowman 8-09\1634-8-20-09w.jpg"/>
          <p:cNvPicPr>
            <a:picLocks noChangeAspect="1" noChangeArrowheads="1"/>
          </p:cNvPicPr>
          <p:nvPr/>
        </p:nvPicPr>
        <p:blipFill>
          <a:blip r:embed="rId2" cstate="print"/>
          <a:srcRect/>
          <a:stretch>
            <a:fillRect/>
          </a:stretch>
        </p:blipFill>
        <p:spPr bwMode="auto">
          <a:xfrm>
            <a:off x="4419600" y="736600"/>
            <a:ext cx="4267200" cy="2844800"/>
          </a:xfrm>
          <a:prstGeom prst="rect">
            <a:avLst/>
          </a:prstGeom>
          <a:noFill/>
          <a:ln w="9525">
            <a:noFill/>
            <a:miter lim="800000"/>
            <a:headEnd/>
            <a:tailEnd/>
          </a:ln>
        </p:spPr>
      </p:pic>
      <p:sp>
        <p:nvSpPr>
          <p:cNvPr id="5" name="Title 1"/>
          <p:cNvSpPr txBox="1">
            <a:spLocks/>
          </p:cNvSpPr>
          <p:nvPr/>
        </p:nvSpPr>
        <p:spPr bwMode="auto">
          <a:xfrm>
            <a:off x="228600" y="152400"/>
            <a:ext cx="7010400" cy="638175"/>
          </a:xfrm>
          <a:prstGeom prst="rect">
            <a:avLst/>
          </a:prstGeom>
          <a:noFill/>
          <a:ln w="9525">
            <a:noFill/>
            <a:miter lim="800000"/>
            <a:headEnd/>
            <a:tailEnd/>
          </a:ln>
        </p:spPr>
        <p:txBody>
          <a:bodyPr anchor="ctr"/>
          <a:lstStyle/>
          <a:p>
            <a:pPr eaLnBrk="0" hangingPunct="0">
              <a:defRPr/>
            </a:pPr>
            <a:r>
              <a:rPr lang="en-US" sz="2600" b="1" kern="0" dirty="0">
                <a:solidFill>
                  <a:srgbClr val="1F497D"/>
                </a:solidFill>
              </a:rPr>
              <a:t>EBIS during installation</a:t>
            </a:r>
          </a:p>
        </p:txBody>
      </p:sp>
      <p:pic>
        <p:nvPicPr>
          <p:cNvPr id="7" name="Picture 2"/>
          <p:cNvPicPr>
            <a:picLocks noChangeAspect="1" noChangeArrowheads="1"/>
          </p:cNvPicPr>
          <p:nvPr/>
        </p:nvPicPr>
        <p:blipFill>
          <a:blip r:embed="rId3" cstate="print"/>
          <a:srcRect/>
          <a:stretch>
            <a:fillRect/>
          </a:stretch>
        </p:blipFill>
        <p:spPr bwMode="auto">
          <a:xfrm>
            <a:off x="152400" y="2133600"/>
            <a:ext cx="4838700" cy="3225800"/>
          </a:xfrm>
          <a:prstGeom prst="rect">
            <a:avLst/>
          </a:prstGeom>
          <a:noFill/>
          <a:ln w="9525">
            <a:noFill/>
            <a:miter lim="800000"/>
            <a:headEnd/>
            <a:tailEnd/>
          </a:ln>
        </p:spPr>
      </p:pic>
      <p:pic>
        <p:nvPicPr>
          <p:cNvPr id="442370" name="Picture 2" descr="C:\Documents and Settings\alessi.BNL\My Documents\My Pictures\EBIS\Bowman 8-09\1612-8-20-09w.jpg"/>
          <p:cNvPicPr>
            <a:picLocks noChangeAspect="1" noChangeArrowheads="1"/>
          </p:cNvPicPr>
          <p:nvPr/>
        </p:nvPicPr>
        <p:blipFill>
          <a:blip r:embed="rId4" cstate="print"/>
          <a:srcRect b="10000"/>
          <a:stretch>
            <a:fillRect/>
          </a:stretch>
        </p:blipFill>
        <p:spPr bwMode="auto">
          <a:xfrm>
            <a:off x="6959600" y="3581400"/>
            <a:ext cx="2184400" cy="2948940"/>
          </a:xfrm>
          <a:prstGeom prst="rect">
            <a:avLst/>
          </a:prstGeom>
          <a:noFill/>
        </p:spPr>
      </p:pic>
      <p:sp>
        <p:nvSpPr>
          <p:cNvPr id="6" name="TextBox 5"/>
          <p:cNvSpPr txBox="1"/>
          <p:nvPr/>
        </p:nvSpPr>
        <p:spPr>
          <a:xfrm>
            <a:off x="1219200" y="5486400"/>
            <a:ext cx="5791200" cy="646331"/>
          </a:xfrm>
          <a:prstGeom prst="rect">
            <a:avLst/>
          </a:prstGeom>
          <a:noFill/>
        </p:spPr>
        <p:txBody>
          <a:bodyPr wrap="square" rtlCol="0">
            <a:spAutoFit/>
          </a:bodyPr>
          <a:lstStyle/>
          <a:p>
            <a:r>
              <a:rPr lang="en-US" b="1" dirty="0"/>
              <a:t>11 Racks of power supplies for EBIS, all pulsing to 100 kV along with the EBIS, during ion extraction.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E56122ED-866E-89B0-1A01-52B8284B36DF}"/>
              </a:ext>
            </a:extLst>
          </p:cNvPr>
          <p:cNvSpPr>
            <a:spLocks noGrp="1"/>
          </p:cNvSpPr>
          <p:nvPr>
            <p:ph type="dt" sz="half" idx="10"/>
          </p:nvPr>
        </p:nvSpPr>
        <p:spPr/>
        <p:txBody>
          <a:bodyPr/>
          <a:lstStyle/>
          <a:p>
            <a:r>
              <a:rPr lang="en-US" altLang="en-US"/>
              <a:t>J. Alessi</a:t>
            </a:r>
          </a:p>
        </p:txBody>
      </p:sp>
      <p:sp>
        <p:nvSpPr>
          <p:cNvPr id="3" name="Footer Placeholder 4">
            <a:extLst>
              <a:ext uri="{FF2B5EF4-FFF2-40B4-BE49-F238E27FC236}">
                <a16:creationId xmlns:a16="http://schemas.microsoft.com/office/drawing/2014/main" id="{24C83FBA-118C-21FA-1B07-7530DC9A65E4}"/>
              </a:ext>
            </a:extLst>
          </p:cNvPr>
          <p:cNvSpPr>
            <a:spLocks noGrp="1"/>
          </p:cNvSpPr>
          <p:nvPr>
            <p:ph type="ftr" sz="quarter" idx="11"/>
          </p:nvPr>
        </p:nvSpPr>
        <p:spPr/>
        <p:txBody>
          <a:bodyPr/>
          <a:lstStyle/>
          <a:p>
            <a:r>
              <a:rPr lang="en-US" altLang="en-US"/>
              <a:t>10/24/03</a:t>
            </a:r>
          </a:p>
        </p:txBody>
      </p:sp>
      <p:sp>
        <p:nvSpPr>
          <p:cNvPr id="144386" name="Rectangle 2">
            <a:extLst>
              <a:ext uri="{FF2B5EF4-FFF2-40B4-BE49-F238E27FC236}">
                <a16:creationId xmlns:a16="http://schemas.microsoft.com/office/drawing/2014/main" id="{FF8BC407-C2A0-EC56-DDA6-2F0FA21075E9}"/>
              </a:ext>
            </a:extLst>
          </p:cNvPr>
          <p:cNvSpPr>
            <a:spLocks noGrp="1" noChangeArrowheads="1"/>
          </p:cNvSpPr>
          <p:nvPr>
            <p:ph type="title"/>
          </p:nvPr>
        </p:nvSpPr>
        <p:spPr>
          <a:xfrm>
            <a:off x="2209800" y="381000"/>
            <a:ext cx="4495800" cy="685800"/>
          </a:xfrm>
        </p:spPr>
        <p:txBody>
          <a:bodyPr/>
          <a:lstStyle/>
          <a:p>
            <a:r>
              <a:rPr lang="en-US" altLang="en-US" sz="2800"/>
              <a:t>EBIS Status</a:t>
            </a:r>
            <a:endParaRPr lang="en-US" altLang="en-US"/>
          </a:p>
        </p:txBody>
      </p:sp>
      <p:graphicFrame>
        <p:nvGraphicFramePr>
          <p:cNvPr id="144387" name="Object 3">
            <a:extLst>
              <a:ext uri="{FF2B5EF4-FFF2-40B4-BE49-F238E27FC236}">
                <a16:creationId xmlns:a16="http://schemas.microsoft.com/office/drawing/2014/main" id="{1A30AD73-2AA1-E347-9657-C735B4344443}"/>
              </a:ext>
            </a:extLst>
          </p:cNvPr>
          <p:cNvGraphicFramePr>
            <a:graphicFrameLocks noGrp="1" noChangeAspect="1"/>
          </p:cNvGraphicFramePr>
          <p:nvPr>
            <p:ph type="tbl" idx="1"/>
            <p:extLst>
              <p:ext uri="{D42A27DB-BD31-4B8C-83A1-F6EECF244321}">
                <p14:modId xmlns:p14="http://schemas.microsoft.com/office/powerpoint/2010/main" val="2287796096"/>
              </p:ext>
            </p:extLst>
          </p:nvPr>
        </p:nvGraphicFramePr>
        <p:xfrm>
          <a:off x="1304821" y="1199890"/>
          <a:ext cx="6926263" cy="5224463"/>
        </p:xfrm>
        <a:graphic>
          <a:graphicData uri="http://schemas.openxmlformats.org/presentationml/2006/ole">
            <mc:AlternateContent xmlns:mc="http://schemas.openxmlformats.org/markup-compatibility/2006">
              <mc:Choice xmlns:v="urn:schemas-microsoft-com:vml" Requires="v">
                <p:oleObj name="Document" r:id="rId2" imgW="59601100" imgH="44932600" progId="Word.Document.8">
                  <p:embed/>
                </p:oleObj>
              </mc:Choice>
              <mc:Fallback>
                <p:oleObj name="Document" r:id="rId2" imgW="59601100" imgH="44932600" progId="Word.Document.8">
                  <p:embed/>
                  <p:pic>
                    <p:nvPicPr>
                      <p:cNvPr id="144387" name="Object 3">
                        <a:extLst>
                          <a:ext uri="{FF2B5EF4-FFF2-40B4-BE49-F238E27FC236}">
                            <a16:creationId xmlns:a16="http://schemas.microsoft.com/office/drawing/2014/main" id="{1A30AD73-2AA1-E347-9657-C735B4344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821" y="1199890"/>
                        <a:ext cx="6926263" cy="5224463"/>
                      </a:xfrm>
                      <a:prstGeom prst="rect">
                        <a:avLst/>
                      </a:prstGeom>
                    </p:spPr>
                  </p:pic>
                </p:oleObj>
              </mc:Fallback>
            </mc:AlternateContent>
          </a:graphicData>
        </a:graphic>
      </p:graphicFrame>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4412EA9D-9E81-3E0D-F158-FACF046117D3}"/>
                  </a:ext>
                </a:extLst>
              </p14:cNvPr>
              <p14:cNvContentPartPr/>
              <p14:nvPr/>
            </p14:nvContentPartPr>
            <p14:xfrm>
              <a:off x="3855871" y="4462188"/>
              <a:ext cx="2745000" cy="411480"/>
            </p14:xfrm>
          </p:contentPart>
        </mc:Choice>
        <mc:Fallback xmlns="">
          <p:pic>
            <p:nvPicPr>
              <p:cNvPr id="5" name="Ink 4">
                <a:extLst>
                  <a:ext uri="{FF2B5EF4-FFF2-40B4-BE49-F238E27FC236}">
                    <a16:creationId xmlns:a16="http://schemas.microsoft.com/office/drawing/2014/main" id="{4412EA9D-9E81-3E0D-F158-FACF046117D3}"/>
                  </a:ext>
                </a:extLst>
              </p:cNvPr>
              <p:cNvPicPr/>
              <p:nvPr/>
            </p:nvPicPr>
            <p:blipFill>
              <a:blip r:embed="rId5"/>
              <a:stretch>
                <a:fillRect/>
              </a:stretch>
            </p:blipFill>
            <p:spPr>
              <a:xfrm>
                <a:off x="3847231" y="4453548"/>
                <a:ext cx="2762640" cy="429120"/>
              </a:xfrm>
              <a:prstGeom prst="rect">
                <a:avLst/>
              </a:prstGeom>
            </p:spPr>
          </p:pic>
        </mc:Fallback>
      </mc:AlternateContent>
      <p:pic>
        <p:nvPicPr>
          <p:cNvPr id="6" name="Picture 2">
            <a:extLst>
              <a:ext uri="{FF2B5EF4-FFF2-40B4-BE49-F238E27FC236}">
                <a16:creationId xmlns:a16="http://schemas.microsoft.com/office/drawing/2014/main" id="{40AEE217-CEA8-2C5B-8846-FE272690A43E}"/>
              </a:ext>
            </a:extLst>
          </p:cNvPr>
          <p:cNvPicPr>
            <a:picLocks noChangeAspect="1" noChangeArrowheads="1"/>
          </p:cNvPicPr>
          <p:nvPr/>
        </p:nvPicPr>
        <p:blipFill>
          <a:blip r:embed="rId6" cstate="print"/>
          <a:srcRect/>
          <a:stretch>
            <a:fillRect/>
          </a:stretch>
        </p:blipFill>
        <p:spPr bwMode="auto">
          <a:xfrm>
            <a:off x="6825904" y="2567354"/>
            <a:ext cx="2024201" cy="1472532"/>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B2B6F0-FEE5-191B-0937-2D42D6B790E8}"/>
              </a:ext>
            </a:extLst>
          </p:cNvPr>
          <p:cNvSpPr>
            <a:spLocks noGrp="1"/>
          </p:cNvSpPr>
          <p:nvPr>
            <p:ph type="title"/>
          </p:nvPr>
        </p:nvSpPr>
        <p:spPr/>
        <p:txBody>
          <a:bodyPr/>
          <a:lstStyle/>
          <a:p>
            <a:r>
              <a:rPr lang="en-US" b="1" dirty="0">
                <a:solidFill>
                  <a:srgbClr val="C00000"/>
                </a:solidFill>
              </a:rPr>
              <a:t>Evolution of RHIC Sources</a:t>
            </a:r>
            <a:r>
              <a:rPr lang="en-US" dirty="0">
                <a:solidFill>
                  <a:srgbClr val="C00000"/>
                </a:solidFill>
                <a:effectLst/>
              </a:rPr>
              <a:t> </a:t>
            </a:r>
            <a:endParaRPr lang="en-US" dirty="0">
              <a:solidFill>
                <a:srgbClr val="C00000"/>
              </a:solidFill>
            </a:endParaRPr>
          </a:p>
        </p:txBody>
      </p:sp>
      <p:graphicFrame>
        <p:nvGraphicFramePr>
          <p:cNvPr id="4" name="Content Placeholder 3">
            <a:extLst>
              <a:ext uri="{FF2B5EF4-FFF2-40B4-BE49-F238E27FC236}">
                <a16:creationId xmlns:a16="http://schemas.microsoft.com/office/drawing/2014/main" id="{879419B9-1AD6-DCDD-5951-760CE4999DE6}"/>
              </a:ext>
            </a:extLst>
          </p:cNvPr>
          <p:cNvGraphicFramePr>
            <a:graphicFrameLocks noGrp="1"/>
          </p:cNvGraphicFramePr>
          <p:nvPr>
            <p:ph idx="1"/>
            <p:extLst>
              <p:ext uri="{D42A27DB-BD31-4B8C-83A1-F6EECF244321}">
                <p14:modId xmlns:p14="http://schemas.microsoft.com/office/powerpoint/2010/main" val="2508367559"/>
              </p:ext>
            </p:extLst>
          </p:nvPr>
        </p:nvGraphicFramePr>
        <p:xfrm>
          <a:off x="558209" y="2125266"/>
          <a:ext cx="8213652" cy="3562141"/>
        </p:xfrm>
        <a:graphic>
          <a:graphicData uri="http://schemas.openxmlformats.org/drawingml/2006/table">
            <a:tbl>
              <a:tblPr firstRow="1" firstCol="1" bandRow="1">
                <a:tableStyleId>{5C22544A-7EE6-4342-B048-85BDC9FD1C3A}</a:tableStyleId>
              </a:tblPr>
              <a:tblGrid>
                <a:gridCol w="4106826">
                  <a:extLst>
                    <a:ext uri="{9D8B030D-6E8A-4147-A177-3AD203B41FA5}">
                      <a16:colId xmlns:a16="http://schemas.microsoft.com/office/drawing/2014/main" val="3525506526"/>
                    </a:ext>
                  </a:extLst>
                </a:gridCol>
                <a:gridCol w="4106826">
                  <a:extLst>
                    <a:ext uri="{9D8B030D-6E8A-4147-A177-3AD203B41FA5}">
                      <a16:colId xmlns:a16="http://schemas.microsoft.com/office/drawing/2014/main" val="87048560"/>
                    </a:ext>
                  </a:extLst>
                </a:gridCol>
              </a:tblGrid>
              <a:tr h="587346">
                <a:tc>
                  <a:txBody>
                    <a:bodyPr/>
                    <a:lstStyle/>
                    <a:p>
                      <a:pPr marL="0" marR="0" algn="ctr">
                        <a:lnSpc>
                          <a:spcPct val="115000"/>
                        </a:lnSpc>
                        <a:spcAft>
                          <a:spcPts val="800"/>
                        </a:spcAft>
                        <a:buNone/>
                      </a:pPr>
                      <a:r>
                        <a:rPr lang="en-US" sz="1500" kern="0" dirty="0">
                          <a:effectLst/>
                        </a:rPr>
                        <a:t>Year</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gn="ctr">
                        <a:lnSpc>
                          <a:spcPct val="115000"/>
                        </a:lnSpc>
                        <a:spcAft>
                          <a:spcPts val="800"/>
                        </a:spcAft>
                        <a:buNone/>
                      </a:pPr>
                      <a:r>
                        <a:rPr lang="en-US" sz="1500" kern="0">
                          <a:effectLst/>
                        </a:rPr>
                        <a:t>Source</a:t>
                      </a:r>
                      <a:endParaRPr lang="en-US" sz="15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1865798095"/>
                  </a:ext>
                </a:extLst>
              </a:tr>
              <a:tr h="587453">
                <a:tc>
                  <a:txBody>
                    <a:bodyPr/>
                    <a:lstStyle/>
                    <a:p>
                      <a:pPr marL="0" marR="0">
                        <a:lnSpc>
                          <a:spcPct val="115000"/>
                        </a:lnSpc>
                        <a:spcAft>
                          <a:spcPts val="800"/>
                        </a:spcAft>
                        <a:buNone/>
                      </a:pPr>
                      <a:r>
                        <a:rPr lang="en-US" sz="1500" kern="0" dirty="0">
                          <a:effectLst/>
                        </a:rPr>
                        <a:t>2000</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500" kern="0">
                          <a:effectLst/>
                        </a:rPr>
                        <a:t>Tandem begins RHIC operation</a:t>
                      </a:r>
                      <a:endParaRPr lang="en-US" sz="15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501958875"/>
                  </a:ext>
                </a:extLst>
              </a:tr>
              <a:tr h="587453">
                <a:tc>
                  <a:txBody>
                    <a:bodyPr/>
                    <a:lstStyle/>
                    <a:p>
                      <a:pPr marL="0" marR="0">
                        <a:lnSpc>
                          <a:spcPct val="115000"/>
                        </a:lnSpc>
                        <a:spcAft>
                          <a:spcPts val="800"/>
                        </a:spcAft>
                        <a:buNone/>
                      </a:pPr>
                      <a:r>
                        <a:rPr lang="en-US" sz="1500" kern="0" dirty="0">
                          <a:effectLst/>
                        </a:rPr>
                        <a:t>2001</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500" kern="0">
                          <a:effectLst/>
                        </a:rPr>
                        <a:t>First polarized proton collisions (OPPIS)</a:t>
                      </a:r>
                      <a:endParaRPr lang="en-US" sz="15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1826744053"/>
                  </a:ext>
                </a:extLst>
              </a:tr>
              <a:tr h="624983">
                <a:tc>
                  <a:txBody>
                    <a:bodyPr/>
                    <a:lstStyle/>
                    <a:p>
                      <a:pPr marL="0" marR="0">
                        <a:lnSpc>
                          <a:spcPct val="115000"/>
                        </a:lnSpc>
                        <a:spcAft>
                          <a:spcPts val="800"/>
                        </a:spcAft>
                        <a:buNone/>
                      </a:pPr>
                      <a:r>
                        <a:rPr lang="en-US" sz="1500" kern="0" dirty="0">
                          <a:effectLst/>
                        </a:rPr>
                        <a:t>2012</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500" kern="0" dirty="0">
                          <a:effectLst/>
                        </a:rPr>
                        <a:t>EBIS  as primary heavy-ion injector</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1204035059"/>
                  </a:ext>
                </a:extLst>
              </a:tr>
              <a:tr h="587453">
                <a:tc>
                  <a:txBody>
                    <a:bodyPr/>
                    <a:lstStyle/>
                    <a:p>
                      <a:pPr marL="0" marR="0">
                        <a:lnSpc>
                          <a:spcPct val="115000"/>
                        </a:lnSpc>
                        <a:spcAft>
                          <a:spcPts val="800"/>
                        </a:spcAft>
                        <a:buNone/>
                      </a:pPr>
                      <a:r>
                        <a:rPr lang="en-US" sz="1500" kern="0">
                          <a:effectLst/>
                        </a:rPr>
                        <a:t>2025</a:t>
                      </a:r>
                      <a:endParaRPr lang="en-US" sz="15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500" kern="0" dirty="0">
                          <a:effectLst/>
                        </a:rPr>
                        <a:t>Final RHIC operations</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43743869"/>
                  </a:ext>
                </a:extLst>
              </a:tr>
              <a:tr h="587453">
                <a:tc>
                  <a:txBody>
                    <a:bodyPr/>
                    <a:lstStyle/>
                    <a:p>
                      <a:pPr marL="0" marR="0">
                        <a:lnSpc>
                          <a:spcPct val="115000"/>
                        </a:lnSpc>
                        <a:spcAft>
                          <a:spcPts val="800"/>
                        </a:spcAft>
                        <a:buNone/>
                      </a:pPr>
                      <a:r>
                        <a:rPr lang="en-US" sz="1500" kern="0">
                          <a:effectLst/>
                        </a:rPr>
                        <a:t>2026</a:t>
                      </a:r>
                      <a:endParaRPr lang="en-US" sz="1500" kern="10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tc>
                  <a:txBody>
                    <a:bodyPr/>
                    <a:lstStyle/>
                    <a:p>
                      <a:pPr marL="0" marR="0">
                        <a:lnSpc>
                          <a:spcPct val="115000"/>
                        </a:lnSpc>
                        <a:spcAft>
                          <a:spcPts val="800"/>
                        </a:spcAft>
                        <a:buNone/>
                      </a:pPr>
                      <a:r>
                        <a:rPr lang="en-US" sz="1500" kern="0" dirty="0">
                          <a:effectLst/>
                        </a:rPr>
                        <a:t>Transition to EIC era- addition of Pol He-3 </a:t>
                      </a:r>
                      <a:endParaRPr lang="en-US" sz="15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5725" marR="85725" marT="57150" marB="57150" anchor="ctr"/>
                </a:tc>
                <a:extLst>
                  <a:ext uri="{0D108BD9-81ED-4DB2-BD59-A6C34878D82A}">
                    <a16:rowId xmlns:a16="http://schemas.microsoft.com/office/drawing/2014/main" val="722092125"/>
                  </a:ext>
                </a:extLst>
              </a:tr>
            </a:tbl>
          </a:graphicData>
        </a:graphic>
      </p:graphicFrame>
      <p:sp>
        <p:nvSpPr>
          <p:cNvPr id="6" name="TextBox 5">
            <a:extLst>
              <a:ext uri="{FF2B5EF4-FFF2-40B4-BE49-F238E27FC236}">
                <a16:creationId xmlns:a16="http://schemas.microsoft.com/office/drawing/2014/main" id="{829BA0F6-C698-78D8-E0FC-8634595612A5}"/>
              </a:ext>
            </a:extLst>
          </p:cNvPr>
          <p:cNvSpPr txBox="1"/>
          <p:nvPr/>
        </p:nvSpPr>
        <p:spPr>
          <a:xfrm>
            <a:off x="896851" y="1230152"/>
            <a:ext cx="4573329" cy="764825"/>
          </a:xfrm>
          <a:prstGeom prst="rect">
            <a:avLst/>
          </a:prstGeom>
          <a:noFill/>
        </p:spPr>
        <p:txBody>
          <a:bodyPr wrap="square">
            <a:spAutoFit/>
          </a:bodyPr>
          <a:lstStyle/>
          <a:p>
            <a:pPr marL="257175" indent="-257175">
              <a:lnSpc>
                <a:spcPct val="115000"/>
              </a:lnSpc>
              <a:spcAft>
                <a:spcPts val="600"/>
              </a:spcAft>
              <a:buSzPts val="1000"/>
              <a:buFont typeface="Symbol" pitchFamily="2" charset="2"/>
              <a:buChar char=""/>
              <a:tabLst>
                <a:tab pos="342900" algn="l"/>
              </a:tabLst>
            </a:pPr>
            <a:r>
              <a:rPr lang="en-US" b="1" kern="0" dirty="0">
                <a:latin typeface="Times New Roman" panose="02020603050405020304" pitchFamily="18" charset="0"/>
                <a:ea typeface="Times New Roman" panose="02020603050405020304" pitchFamily="18" charset="0"/>
                <a:cs typeface="Times New Roman" panose="02020603050405020304" pitchFamily="18" charset="0"/>
              </a:rPr>
              <a:t>Three sources supported one collider.</a:t>
            </a:r>
            <a:endParaRPr lang="en-US" b="1" kern="100" dirty="0">
              <a:latin typeface="Aptos" panose="020B0004020202020204" pitchFamily="34" charset="0"/>
              <a:ea typeface="Aptos" panose="020B0004020202020204" pitchFamily="34" charset="0"/>
              <a:cs typeface="Times New Roman" panose="02020603050405020304" pitchFamily="18" charset="0"/>
            </a:endParaRPr>
          </a:p>
          <a:p>
            <a:pPr marL="285750" indent="-285750">
              <a:buFont typeface="Arial" panose="020B0604020202020204" pitchFamily="34" charset="0"/>
              <a:buChar char="•"/>
            </a:pPr>
            <a:r>
              <a:rPr lang="en-US" b="1" kern="0" dirty="0">
                <a:latin typeface="Times New Roman" panose="02020603050405020304" pitchFamily="18" charset="0"/>
                <a:ea typeface="Times New Roman" panose="02020603050405020304" pitchFamily="18" charset="0"/>
              </a:rPr>
              <a:t>Each source solved a different challenge</a:t>
            </a:r>
            <a:r>
              <a:rPr lang="en-US" b="1" dirty="0"/>
              <a:t> </a:t>
            </a:r>
          </a:p>
        </p:txBody>
      </p:sp>
    </p:spTree>
    <p:extLst>
      <p:ext uri="{BB962C8B-B14F-4D97-AF65-F5344CB8AC3E}">
        <p14:creationId xmlns:p14="http://schemas.microsoft.com/office/powerpoint/2010/main" val="196432098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01" name="Slide Number Placeholder 5"/>
          <p:cNvSpPr>
            <a:spLocks noGrp="1"/>
          </p:cNvSpPr>
          <p:nvPr>
            <p:ph type="sldNum" sz="quarter" idx="10"/>
          </p:nvPr>
        </p:nvSpPr>
        <p:spPr bwMode="auto">
          <a:xfrm>
            <a:off x="838200" y="6356350"/>
            <a:ext cx="2743200" cy="365125"/>
          </a:xfrm>
          <a:prstGeom prst="rect">
            <a:avLst/>
          </a:prstGeom>
          <a:noFill/>
          <a:ln>
            <a:miter lim="800000"/>
            <a:headEnd/>
            <a:tailEnd/>
          </a:ln>
        </p:spPr>
        <p:txBody>
          <a:bodyPr vert="horz" wrap="square" lIns="91440" tIns="45720" rIns="91440" bIns="45720" numCol="1" rtlCol="0" anchor="ctr" anchorCtr="0" compatLnSpc="1">
            <a:prstTxWarp prst="textNoShape">
              <a:avLst/>
            </a:prstTxWarp>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50C5DD6F-ED69-C14D-BE83-8A5B766BC679}" type="datetimeFigureOut">
              <a:rPr lang="en-US" smtClean="0"/>
              <a:pPr fontAlgn="base">
                <a:spcBef>
                  <a:spcPct val="0"/>
                </a:spcBef>
                <a:spcAft>
                  <a:spcPct val="0"/>
                </a:spcAft>
                <a:defRPr/>
              </a:pPr>
              <a:t>7/9/26</a:t>
            </a:fld>
            <a:endParaRPr lang="en-US"/>
          </a:p>
        </p:txBody>
      </p:sp>
      <p:sp>
        <p:nvSpPr>
          <p:cNvPr id="8202" name="Rectangle 2"/>
          <p:cNvSpPr>
            <a:spLocks noChangeArrowheads="1"/>
          </p:cNvSpPr>
          <p:nvPr/>
        </p:nvSpPr>
        <p:spPr bwMode="auto">
          <a:xfrm>
            <a:off x="1143001" y="2014200"/>
            <a:ext cx="184731" cy="242374"/>
          </a:xfrm>
          <a:prstGeom prst="rect">
            <a:avLst/>
          </a:prstGeom>
          <a:noFill/>
          <a:ln w="9525">
            <a:noFill/>
            <a:miter lim="800000"/>
            <a:headEnd/>
            <a:tailEnd/>
          </a:ln>
        </p:spPr>
        <p:txBody>
          <a:bodyPr wrap="none" anchor="ctr">
            <a:spAutoFit/>
          </a:bodyPr>
          <a:lstStyle/>
          <a:p>
            <a:pPr>
              <a:buClr>
                <a:srgbClr val="0000FF"/>
              </a:buClr>
              <a:buSzPct val="100000"/>
              <a:buFont typeface="Wingdings" pitchFamily="2" charset="2"/>
              <a:buNone/>
            </a:pPr>
            <a:endParaRPr lang="en-US" altLang="en-US" sz="975" b="1">
              <a:latin typeface="Comic Sans MS Bold" pitchFamily="66" charset="0"/>
              <a:ea typeface="ＭＳ Ｐゴシック" pitchFamily="34" charset="-128"/>
              <a:cs typeface="Comic Sans MS Bold" pitchFamily="66" charset="0"/>
            </a:endParaRPr>
          </a:p>
        </p:txBody>
      </p:sp>
      <p:graphicFrame>
        <p:nvGraphicFramePr>
          <p:cNvPr id="8200" name="Object 8"/>
          <p:cNvGraphicFramePr>
            <a:graphicFrameLocks noChangeAspect="1"/>
          </p:cNvGraphicFramePr>
          <p:nvPr/>
        </p:nvGraphicFramePr>
        <p:xfrm>
          <a:off x="1416844" y="1724873"/>
          <a:ext cx="6397667" cy="1732702"/>
        </p:xfrm>
        <a:graphic>
          <a:graphicData uri="http://schemas.openxmlformats.org/presentationml/2006/ole">
            <mc:AlternateContent xmlns:mc="http://schemas.openxmlformats.org/markup-compatibility/2006">
              <mc:Choice xmlns:v="urn:schemas-microsoft-com:vml" Requires="v">
                <p:oleObj name="Picture" r:id="rId3" imgW="17145000" imgH="12049125" progId="Word.Picture.8">
                  <p:embed/>
                </p:oleObj>
              </mc:Choice>
              <mc:Fallback>
                <p:oleObj name="Picture" r:id="rId3" imgW="17145000" imgH="12049125" progId="Word.Picture.8">
                  <p:embed/>
                  <p:pic>
                    <p:nvPicPr>
                      <p:cNvPr id="8200" name="Object 8"/>
                      <p:cNvPicPr>
                        <a:picLocks noChangeAspect="1" noChangeArrowheads="1"/>
                      </p:cNvPicPr>
                      <p:nvPr/>
                    </p:nvPicPr>
                    <p:blipFill>
                      <a:blip r:embed="rId4">
                        <a:extLst>
                          <a:ext uri="{28A0092B-C50C-407E-A947-70E740481C1C}">
                            <a14:useLocalDpi xmlns:a14="http://schemas.microsoft.com/office/drawing/2010/main" val="0"/>
                          </a:ext>
                        </a:extLst>
                      </a:blip>
                      <a:srcRect t="14229" b="42688"/>
                      <a:stretch>
                        <a:fillRect/>
                      </a:stretch>
                    </p:blipFill>
                    <p:spPr bwMode="auto">
                      <a:xfrm>
                        <a:off x="1416844" y="1724873"/>
                        <a:ext cx="6397667" cy="1732702"/>
                      </a:xfrm>
                      <a:prstGeom prst="rect">
                        <a:avLst/>
                      </a:prstGeom>
                      <a:noFill/>
                      <a:ln w="3175">
                        <a:solidFill>
                          <a:srgbClr val="000000"/>
                        </a:solidFill>
                        <a:miter lim="800000"/>
                        <a:headEnd/>
                        <a:tailEnd/>
                      </a:ln>
                    </p:spPr>
                  </p:pic>
                </p:oleObj>
              </mc:Fallback>
            </mc:AlternateContent>
          </a:graphicData>
        </a:graphic>
      </p:graphicFrame>
      <p:sp>
        <p:nvSpPr>
          <p:cNvPr id="8204" name="Text Box 5"/>
          <p:cNvSpPr txBox="1">
            <a:spLocks noChangeArrowheads="1"/>
          </p:cNvSpPr>
          <p:nvPr/>
        </p:nvSpPr>
        <p:spPr bwMode="auto">
          <a:xfrm>
            <a:off x="2802731" y="1028701"/>
            <a:ext cx="4387740" cy="507831"/>
          </a:xfrm>
          <a:prstGeom prst="rect">
            <a:avLst/>
          </a:prstGeom>
          <a:solidFill>
            <a:schemeClr val="bg1"/>
          </a:solidFill>
          <a:ln w="3175">
            <a:solidFill>
              <a:schemeClr val="bg1"/>
            </a:solidFill>
            <a:miter lim="800000"/>
            <a:headEnd/>
            <a:tailEnd/>
          </a:ln>
        </p:spPr>
        <p:txBody>
          <a:bodyPr wrap="none">
            <a:spAutoFit/>
          </a:bodyPr>
          <a:lstStyle/>
          <a:p>
            <a:pPr>
              <a:buClr>
                <a:srgbClr val="0000FF"/>
              </a:buClr>
              <a:buSzPct val="100000"/>
              <a:buFont typeface="Wingdings" pitchFamily="2" charset="2"/>
              <a:buNone/>
            </a:pPr>
            <a:r>
              <a:rPr lang="en-US" altLang="en-US" sz="2700" b="1">
                <a:solidFill>
                  <a:srgbClr val="C00000"/>
                </a:solidFill>
                <a:latin typeface="Times New Roman" panose="02020603050405020304" pitchFamily="18" charset="0"/>
                <a:ea typeface="ＭＳ Ｐゴシック" pitchFamily="34" charset="-128"/>
                <a:cs typeface="Times New Roman" panose="02020603050405020304" pitchFamily="18" charset="0"/>
              </a:rPr>
              <a:t>Principle of EBIS Operation</a:t>
            </a:r>
          </a:p>
        </p:txBody>
      </p:sp>
      <p:sp>
        <p:nvSpPr>
          <p:cNvPr id="3" name="TextBox 2">
            <a:extLst>
              <a:ext uri="{FF2B5EF4-FFF2-40B4-BE49-F238E27FC236}">
                <a16:creationId xmlns:a16="http://schemas.microsoft.com/office/drawing/2014/main" id="{BA869E29-5675-9E9E-C095-4195E262FAAF}"/>
              </a:ext>
            </a:extLst>
          </p:cNvPr>
          <p:cNvSpPr txBox="1"/>
          <p:nvPr/>
        </p:nvSpPr>
        <p:spPr>
          <a:xfrm>
            <a:off x="1343088" y="3668997"/>
            <a:ext cx="6545179" cy="1754326"/>
          </a:xfrm>
          <a:prstGeom prst="rect">
            <a:avLst/>
          </a:prstGeom>
          <a:noFill/>
        </p:spPr>
        <p:txBody>
          <a:bodyPr wrap="square">
            <a:spAutoFit/>
          </a:bodyPr>
          <a:lstStyle/>
          <a:p>
            <a:pPr>
              <a:buClr>
                <a:srgbClr val="0000FF"/>
              </a:buClr>
              <a:buSzPct val="100000"/>
              <a:buFont typeface="Wingdings" pitchFamily="2" charset="2"/>
              <a:buNone/>
            </a:pPr>
            <a:r>
              <a:rPr lang="en-US" altLang="en-US" sz="1350" b="1" i="1">
                <a:solidFill>
                  <a:srgbClr val="7030A0"/>
                </a:solidFill>
                <a:latin typeface="Calibri" pitchFamily="34" charset="0"/>
                <a:ea typeface="ＭＳ Ｐゴシック" pitchFamily="34" charset="-128"/>
                <a:cs typeface="Comic Sans MS Bold" pitchFamily="66" charset="0"/>
              </a:rPr>
              <a:t>Radial trapping of ions by the space charge of the electron beam.</a:t>
            </a:r>
          </a:p>
          <a:p>
            <a:pPr>
              <a:buClr>
                <a:srgbClr val="0000FF"/>
              </a:buClr>
              <a:buSzPct val="100000"/>
              <a:buFont typeface="Wingdings" pitchFamily="2" charset="2"/>
              <a:buNone/>
            </a:pPr>
            <a:r>
              <a:rPr lang="en-US" altLang="en-US" sz="1350" b="1" i="1">
                <a:solidFill>
                  <a:srgbClr val="7030A0"/>
                </a:solidFill>
                <a:latin typeface="Calibri" pitchFamily="34" charset="0"/>
                <a:ea typeface="ＭＳ Ｐゴシック" pitchFamily="34" charset="-128"/>
                <a:cs typeface="Comic Sans MS Bold" pitchFamily="66" charset="0"/>
              </a:rPr>
              <a:t>Axial trapping by applied electrostatic potentials at ends of trap.</a:t>
            </a:r>
            <a:endParaRPr lang="en-US" altLang="en-US" sz="1350" b="1" i="1">
              <a:solidFill>
                <a:srgbClr val="7030A0"/>
              </a:solidFill>
              <a:latin typeface="Calibri" pitchFamily="34" charset="0"/>
              <a:ea typeface="ＭＳ Ｐゴシック" pitchFamily="34" charset="-128"/>
              <a:cs typeface="Calibri" pitchFamily="34" charset="0"/>
            </a:endParaRPr>
          </a:p>
          <a:p>
            <a:pPr>
              <a:buClr>
                <a:srgbClr val="0000FF"/>
              </a:buClr>
              <a:buSzPct val="100000"/>
              <a:buFont typeface="Wingdings" pitchFamily="2" charset="2"/>
              <a:buNone/>
            </a:pPr>
            <a:endParaRPr lang="en-US" altLang="en-US" sz="1350" b="1" i="1">
              <a:solidFill>
                <a:srgbClr val="0000FF"/>
              </a:solidFill>
              <a:latin typeface="Calibri" pitchFamily="34" charset="0"/>
              <a:ea typeface="ＭＳ Ｐゴシック" pitchFamily="34" charset="-128"/>
              <a:cs typeface="Comic Sans MS Bold" pitchFamily="66" charset="0"/>
            </a:endParaRPr>
          </a:p>
          <a:p>
            <a:pPr marL="214313" indent="-214313">
              <a:buClr>
                <a:srgbClr val="0000FF"/>
              </a:buClr>
              <a:buSzPct val="100000"/>
              <a:buFont typeface="Arial" panose="020B0604020202020204" pitchFamily="34" charset="0"/>
              <a:buChar char="•"/>
            </a:pPr>
            <a:r>
              <a:rPr lang="en-US" altLang="en-US" sz="1350" b="1" i="1">
                <a:solidFill>
                  <a:srgbClr val="990033"/>
                </a:solidFill>
                <a:latin typeface="Calibri" pitchFamily="34" charset="0"/>
                <a:ea typeface="ＭＳ Ｐゴシック" pitchFamily="34" charset="-128"/>
                <a:cs typeface="Comic Sans MS Bold" pitchFamily="66" charset="0"/>
              </a:rPr>
              <a:t> </a:t>
            </a:r>
            <a:r>
              <a:rPr lang="en-US" altLang="en-US" sz="1350" b="1" i="1">
                <a:solidFill>
                  <a:schemeClr val="tx2"/>
                </a:solidFill>
                <a:latin typeface="Calibri" pitchFamily="34" charset="0"/>
                <a:ea typeface="ＭＳ Ｐゴシック" pitchFamily="34" charset="-128"/>
                <a:cs typeface="Comic Sans MS Bold" pitchFamily="66" charset="0"/>
              </a:rPr>
              <a:t>The total charge of ions extracted per pulse is ~ (0.5 – 0.8) x ( number electrons in the trap  ~1.0∙10</a:t>
            </a:r>
            <a:r>
              <a:rPr lang="en-US" altLang="en-US" sz="1350" b="1" i="1" baseline="30000">
                <a:solidFill>
                  <a:schemeClr val="tx2"/>
                </a:solidFill>
                <a:latin typeface="Calibri" pitchFamily="34" charset="0"/>
                <a:ea typeface="ＭＳ Ｐゴシック" pitchFamily="34" charset="-128"/>
                <a:cs typeface="Comic Sans MS Bold" pitchFamily="66" charset="0"/>
              </a:rPr>
              <a:t>12</a:t>
            </a:r>
            <a:r>
              <a:rPr lang="en-US" altLang="en-US" sz="1350" b="1" i="1">
                <a:solidFill>
                  <a:schemeClr val="tx2"/>
                </a:solidFill>
                <a:latin typeface="Calibri" pitchFamily="34" charset="0"/>
                <a:ea typeface="ＭＳ Ｐゴシック" pitchFamily="34" charset="-128"/>
                <a:cs typeface="Comic Sans MS Bold" pitchFamily="66" charset="0"/>
              </a:rPr>
              <a:t> )</a:t>
            </a:r>
            <a:endParaRPr lang="en-US" altLang="en-US" sz="1350" b="1" i="1">
              <a:solidFill>
                <a:schemeClr val="tx2"/>
              </a:solidFill>
              <a:latin typeface="Calibri" pitchFamily="34" charset="0"/>
              <a:ea typeface="ＭＳ Ｐゴシック" pitchFamily="34" charset="-128"/>
              <a:cs typeface="Calibri" pitchFamily="34" charset="0"/>
            </a:endParaRPr>
          </a:p>
          <a:p>
            <a:pPr marL="214313" indent="-214313">
              <a:buClr>
                <a:srgbClr val="0000FF"/>
              </a:buClr>
              <a:buSzPct val="100000"/>
              <a:buFont typeface="Arial" panose="020B0604020202020204" pitchFamily="34" charset="0"/>
              <a:buChar char="•"/>
            </a:pPr>
            <a:r>
              <a:rPr lang="en-US" altLang="en-US" sz="1350" b="1" i="1">
                <a:solidFill>
                  <a:srgbClr val="990033"/>
                </a:solidFill>
                <a:latin typeface="Calibri" pitchFamily="34" charset="0"/>
                <a:ea typeface="ＭＳ Ｐゴシック" pitchFamily="34" charset="-128"/>
                <a:cs typeface="Comic Sans MS Bold" pitchFamily="66" charset="0"/>
              </a:rPr>
              <a:t> </a:t>
            </a:r>
            <a:r>
              <a:rPr lang="en-US" altLang="en-US" sz="1350" b="1" i="1">
                <a:solidFill>
                  <a:srgbClr val="0070C0"/>
                </a:solidFill>
                <a:latin typeface="Calibri" pitchFamily="34" charset="0"/>
                <a:ea typeface="ＭＳ Ｐゴシック" pitchFamily="34" charset="-128"/>
                <a:cs typeface="Comic Sans MS Bold" pitchFamily="66" charset="0"/>
              </a:rPr>
              <a:t>Ion output per pulse is proportional to the trap length and electron current.</a:t>
            </a:r>
            <a:endParaRPr lang="en-US" altLang="en-US" sz="1350" b="1" i="1">
              <a:solidFill>
                <a:srgbClr val="0070C0"/>
              </a:solidFill>
              <a:latin typeface="Calibri" pitchFamily="34" charset="0"/>
              <a:ea typeface="ＭＳ Ｐゴシック" pitchFamily="34" charset="-128"/>
              <a:cs typeface="Calibri" pitchFamily="34" charset="0"/>
            </a:endParaRPr>
          </a:p>
          <a:p>
            <a:pPr marL="214313" indent="-214313">
              <a:buClr>
                <a:srgbClr val="0000FF"/>
              </a:buClr>
              <a:buSzPct val="100000"/>
              <a:buFont typeface="Arial" panose="020B0604020202020204" pitchFamily="34" charset="0"/>
              <a:buChar char="•"/>
            </a:pPr>
            <a:r>
              <a:rPr lang="en-US" altLang="en-US" sz="1350" b="1" i="1">
                <a:solidFill>
                  <a:srgbClr val="990033"/>
                </a:solidFill>
                <a:latin typeface="Calibri" pitchFamily="34" charset="0"/>
                <a:ea typeface="ＭＳ Ｐゴシック" pitchFamily="34" charset="-128"/>
                <a:cs typeface="Comic Sans MS Bold" pitchFamily="66" charset="0"/>
              </a:rPr>
              <a:t> </a:t>
            </a:r>
            <a:r>
              <a:rPr lang="en-US" altLang="en-US" sz="1350" b="1" i="1">
                <a:latin typeface="Calibri" pitchFamily="34" charset="0"/>
                <a:ea typeface="ＭＳ Ｐゴシック" pitchFamily="34" charset="-128"/>
                <a:cs typeface="Comic Sans MS Bold" pitchFamily="66" charset="0"/>
              </a:rPr>
              <a:t>Ion charge state increases with increasing confinement time.</a:t>
            </a:r>
            <a:endParaRPr lang="en-US" altLang="en-US" sz="1350" b="1" i="1">
              <a:latin typeface="Calibri" pitchFamily="34" charset="0"/>
              <a:ea typeface="ＭＳ Ｐゴシック" pitchFamily="34" charset="-128"/>
              <a:cs typeface="Calibri" pitchFamily="34" charset="0"/>
            </a:endParaRPr>
          </a:p>
          <a:p>
            <a:pPr marL="214313" indent="-214313">
              <a:buClr>
                <a:srgbClr val="0000FF"/>
              </a:buClr>
              <a:buSzPct val="100000"/>
              <a:buFont typeface="Arial" panose="020B0604020202020204" pitchFamily="34" charset="0"/>
              <a:buChar char="•"/>
            </a:pPr>
            <a:r>
              <a:rPr lang="en-US" altLang="en-US" sz="1350" b="1" i="1">
                <a:solidFill>
                  <a:srgbClr val="990033"/>
                </a:solidFill>
                <a:latin typeface="Calibri" pitchFamily="34" charset="0"/>
                <a:ea typeface="ＭＳ Ｐゴシック" pitchFamily="34" charset="-128"/>
                <a:cs typeface="Comic Sans MS Bold" pitchFamily="66" charset="0"/>
              </a:rPr>
              <a:t> </a:t>
            </a:r>
            <a:r>
              <a:rPr lang="en-US" altLang="en-US" sz="1350" b="1" i="1">
                <a:solidFill>
                  <a:srgbClr val="0070C0"/>
                </a:solidFill>
                <a:latin typeface="Calibri" pitchFamily="34" charset="0"/>
                <a:ea typeface="ＭＳ Ｐゴシック" pitchFamily="34" charset="-128"/>
                <a:cs typeface="Comic Sans MS Bold" pitchFamily="66" charset="0"/>
              </a:rPr>
              <a:t>Output current pulse is  independent of species or charge state!</a:t>
            </a:r>
            <a:endParaRPr lang="en-US" altLang="en-US" sz="1350" b="1" i="1">
              <a:solidFill>
                <a:srgbClr val="0070C0"/>
              </a:solidFill>
              <a:latin typeface="Calibri" pitchFamily="34" charset="0"/>
              <a:ea typeface="ＭＳ Ｐゴシック" pitchFamily="34" charset="-128"/>
              <a:cs typeface="Calibri" pitchFamily="34" charset="0"/>
            </a:endParaRPr>
          </a:p>
        </p:txBody>
      </p:sp>
      <p:sp>
        <p:nvSpPr>
          <p:cNvPr id="5" name="TextBox 4">
            <a:extLst>
              <a:ext uri="{FF2B5EF4-FFF2-40B4-BE49-F238E27FC236}">
                <a16:creationId xmlns:a16="http://schemas.microsoft.com/office/drawing/2014/main" id="{954EF9AA-C3E1-A301-C58F-12F0515D1D6E}"/>
              </a:ext>
            </a:extLst>
          </p:cNvPr>
          <p:cNvSpPr txBox="1"/>
          <p:nvPr/>
        </p:nvSpPr>
        <p:spPr>
          <a:xfrm>
            <a:off x="1416845" y="3147787"/>
            <a:ext cx="1467853" cy="300082"/>
          </a:xfrm>
          <a:prstGeom prst="rect">
            <a:avLst/>
          </a:prstGeom>
          <a:noFill/>
        </p:spPr>
        <p:txBody>
          <a:bodyPr wrap="square">
            <a:spAutoFit/>
          </a:bodyPr>
          <a:lstStyle/>
          <a:p>
            <a:r>
              <a:rPr lang="en-US" altLang="en-US" sz="1350" b="1">
                <a:solidFill>
                  <a:srgbClr val="800000"/>
                </a:solidFill>
                <a:latin typeface="Times New Roman" panose="02020603050405020304" pitchFamily="18" charset="0"/>
                <a:cs typeface="Times New Roman" panose="02020603050405020304" pitchFamily="18" charset="0"/>
              </a:rPr>
              <a:t>10A, 10-20 keV</a:t>
            </a:r>
          </a:p>
        </p:txBody>
      </p:sp>
      <p:sp>
        <p:nvSpPr>
          <p:cNvPr id="2" name="TextBox 1">
            <a:extLst>
              <a:ext uri="{FF2B5EF4-FFF2-40B4-BE49-F238E27FC236}">
                <a16:creationId xmlns:a16="http://schemas.microsoft.com/office/drawing/2014/main" id="{17EF21FE-8A05-61FC-B0A3-785890F6ABF0}"/>
              </a:ext>
            </a:extLst>
          </p:cNvPr>
          <p:cNvSpPr txBox="1"/>
          <p:nvPr/>
        </p:nvSpPr>
        <p:spPr>
          <a:xfrm>
            <a:off x="3077060" y="5639286"/>
            <a:ext cx="1680268" cy="207749"/>
          </a:xfrm>
          <a:prstGeom prst="rect">
            <a:avLst/>
          </a:prstGeom>
          <a:noFill/>
        </p:spPr>
        <p:txBody>
          <a:bodyPr wrap="none" rtlCol="0">
            <a:spAutoFit/>
          </a:bodyPr>
          <a:lstStyle/>
          <a:p>
            <a:r>
              <a:rPr lang="en-US" sz="750"/>
              <a:t>D. Raparia, CAD Seminar 24/09/13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Number Placeholder 5"/>
          <p:cNvSpPr>
            <a:spLocks noGrp="1"/>
          </p:cNvSpPr>
          <p:nvPr>
            <p:ph type="sldNum" sz="quarter" idx="10"/>
          </p:nvPr>
        </p:nvSpPr>
        <p:spPr bwMode="auto">
          <a:xfrm>
            <a:off x="838200" y="6356350"/>
            <a:ext cx="2743200" cy="365125"/>
          </a:xfrm>
          <a:prstGeom prst="rect">
            <a:avLst/>
          </a:prstGeom>
          <a:noFill/>
          <a:ln>
            <a:miter lim="800000"/>
            <a:headEnd/>
            <a:tailEnd/>
          </a:ln>
        </p:spPr>
        <p:txBody>
          <a:bodyPr vert="horz" wrap="square" lIns="91440" tIns="45720" rIns="91440" bIns="45720" numCol="1" rtlCol="0" anchor="ctr" anchorCtr="0" compatLnSpc="1">
            <a:prstTxWarp prst="textNoShape">
              <a:avLst/>
            </a:prstTxWarp>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base">
              <a:spcBef>
                <a:spcPct val="0"/>
              </a:spcBef>
              <a:spcAft>
                <a:spcPct val="0"/>
              </a:spcAft>
              <a:defRPr/>
            </a:pPr>
            <a:fld id="{50C5DD6F-ED69-C14D-BE83-8A5B766BC679}" type="datetimeFigureOut">
              <a:rPr lang="en-US" smtClean="0"/>
              <a:pPr fontAlgn="base">
                <a:spcBef>
                  <a:spcPct val="0"/>
                </a:spcBef>
                <a:spcAft>
                  <a:spcPct val="0"/>
                </a:spcAft>
                <a:defRPr/>
              </a:pPr>
              <a:t>7/9/26</a:t>
            </a:fld>
            <a:endParaRPr lang="en-US"/>
          </a:p>
        </p:txBody>
      </p:sp>
      <p:pic>
        <p:nvPicPr>
          <p:cNvPr id="31747" name="Picture 3"/>
          <p:cNvPicPr>
            <a:picLocks noGrp="1" noChangeAspect="1" noChangeArrowheads="1"/>
          </p:cNvPicPr>
          <p:nvPr>
            <p:ph type="body" idx="4294967295"/>
          </p:nvPr>
        </p:nvPicPr>
        <p:blipFill>
          <a:blip r:embed="rId2"/>
          <a:srcRect/>
          <a:stretch>
            <a:fillRect/>
          </a:stretch>
        </p:blipFill>
        <p:spPr>
          <a:xfrm>
            <a:off x="1418489" y="1017295"/>
            <a:ext cx="6177563" cy="4426757"/>
          </a:xfrm>
        </p:spPr>
      </p:pic>
      <p:sp>
        <p:nvSpPr>
          <p:cNvPr id="31748" name="Text Box 5"/>
          <p:cNvSpPr txBox="1">
            <a:spLocks noChangeArrowheads="1"/>
          </p:cNvSpPr>
          <p:nvPr/>
        </p:nvSpPr>
        <p:spPr bwMode="auto">
          <a:xfrm>
            <a:off x="2089549" y="3382568"/>
            <a:ext cx="1396536" cy="369332"/>
          </a:xfrm>
          <a:prstGeom prst="rect">
            <a:avLst/>
          </a:prstGeom>
          <a:solidFill>
            <a:schemeClr val="bg1"/>
          </a:solidFill>
          <a:ln w="9525">
            <a:noFill/>
            <a:miter lim="800000"/>
            <a:headEnd/>
            <a:tailEnd/>
          </a:ln>
        </p:spPr>
        <p:txBody>
          <a:bodyPr wrap="none">
            <a:spAutoFit/>
          </a:bodyPr>
          <a:lstStyle/>
          <a:p>
            <a:r>
              <a:rPr lang="en-US" sz="900" b="1">
                <a:solidFill>
                  <a:srgbClr val="A50021"/>
                </a:solidFill>
              </a:rPr>
              <a:t>Circular polarized</a:t>
            </a:r>
          </a:p>
          <a:p>
            <a:r>
              <a:rPr lang="en-US" sz="900" b="1">
                <a:solidFill>
                  <a:srgbClr val="A50021"/>
                </a:solidFill>
              </a:rPr>
              <a:t>Laser light at 1083 nm</a:t>
            </a:r>
          </a:p>
        </p:txBody>
      </p:sp>
      <p:sp>
        <p:nvSpPr>
          <p:cNvPr id="2" name="TextBox 1">
            <a:extLst>
              <a:ext uri="{FF2B5EF4-FFF2-40B4-BE49-F238E27FC236}">
                <a16:creationId xmlns:a16="http://schemas.microsoft.com/office/drawing/2014/main" id="{AF5456A9-9D8A-40ED-720A-87D4ED3DFFD6}"/>
              </a:ext>
            </a:extLst>
          </p:cNvPr>
          <p:cNvSpPr txBox="1"/>
          <p:nvPr/>
        </p:nvSpPr>
        <p:spPr>
          <a:xfrm>
            <a:off x="3450795" y="5086715"/>
            <a:ext cx="1321196" cy="178960"/>
          </a:xfrm>
          <a:prstGeom prst="rect">
            <a:avLst/>
          </a:prstGeom>
          <a:noFill/>
        </p:spPr>
        <p:txBody>
          <a:bodyPr wrap="none" rtlCol="0">
            <a:spAutoFit/>
          </a:bodyPr>
          <a:lstStyle/>
          <a:p>
            <a:r>
              <a:rPr lang="en-US" sz="563"/>
              <a:t>D. Raparia, CAD Seminar 24/09/13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ChangeArrowheads="1"/>
          </p:cNvSpPr>
          <p:nvPr>
            <p:ph type="title" idx="4294967295"/>
          </p:nvPr>
        </p:nvSpPr>
        <p:spPr>
          <a:xfrm>
            <a:off x="1339454" y="971550"/>
            <a:ext cx="6577326" cy="457200"/>
          </a:xfrm>
          <a:ln w="3175">
            <a:solidFill>
              <a:schemeClr val="bg1"/>
            </a:solidFill>
          </a:ln>
        </p:spPr>
        <p:txBody>
          <a:bodyPr>
            <a:noAutofit/>
          </a:bodyPr>
          <a:lstStyle/>
          <a:p>
            <a:pPr eaLnBrk="1" hangingPunct="1"/>
            <a:r>
              <a:rPr lang="en-US" altLang="en-US" dirty="0">
                <a:solidFill>
                  <a:srgbClr val="C00000"/>
                </a:solidFill>
                <a:latin typeface="Times New Roman" panose="02020603050405020304" pitchFamily="18" charset="0"/>
                <a:cs typeface="Times New Roman" panose="02020603050405020304" pitchFamily="18" charset="0"/>
              </a:rPr>
              <a:t>Optical Pumping and Probe Lasers Layout</a:t>
            </a:r>
          </a:p>
        </p:txBody>
      </p:sp>
      <p:sp>
        <p:nvSpPr>
          <p:cNvPr id="40962" name="Rectangle 4"/>
          <p:cNvSpPr>
            <a:spLocks noChangeArrowheads="1"/>
          </p:cNvSpPr>
          <p:nvPr/>
        </p:nvSpPr>
        <p:spPr bwMode="auto">
          <a:xfrm>
            <a:off x="3429000" y="2857500"/>
            <a:ext cx="1771650" cy="342900"/>
          </a:xfrm>
          <a:prstGeom prst="rect">
            <a:avLst/>
          </a:prstGeom>
          <a:solidFill>
            <a:schemeClr val="bg1"/>
          </a:solidFill>
          <a:ln w="2857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63" name="Rectangle 5"/>
          <p:cNvSpPr>
            <a:spLocks noChangeArrowheads="1"/>
          </p:cNvSpPr>
          <p:nvPr/>
        </p:nvSpPr>
        <p:spPr bwMode="auto">
          <a:xfrm>
            <a:off x="3429000" y="3886200"/>
            <a:ext cx="1771650" cy="342900"/>
          </a:xfrm>
          <a:prstGeom prst="rect">
            <a:avLst/>
          </a:prstGeom>
          <a:solidFill>
            <a:schemeClr val="bg1"/>
          </a:solidFill>
          <a:ln w="2857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64" name="Rectangle 6"/>
          <p:cNvSpPr>
            <a:spLocks noChangeArrowheads="1"/>
          </p:cNvSpPr>
          <p:nvPr/>
        </p:nvSpPr>
        <p:spPr bwMode="auto">
          <a:xfrm>
            <a:off x="4000500" y="3371850"/>
            <a:ext cx="685800" cy="342900"/>
          </a:xfrm>
          <a:prstGeom prst="rect">
            <a:avLst/>
          </a:prstGeom>
          <a:solidFill>
            <a:srgbClr val="FF99FF"/>
          </a:solidFill>
          <a:ln w="317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65" name="Rectangle 7"/>
          <p:cNvSpPr>
            <a:spLocks noChangeArrowheads="1"/>
          </p:cNvSpPr>
          <p:nvPr/>
        </p:nvSpPr>
        <p:spPr bwMode="auto">
          <a:xfrm>
            <a:off x="2343150" y="3257550"/>
            <a:ext cx="571500" cy="114300"/>
          </a:xfrm>
          <a:prstGeom prst="rect">
            <a:avLst/>
          </a:prstGeom>
          <a:solidFill>
            <a:schemeClr val="accent1"/>
          </a:solidFill>
          <a:ln w="952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66" name="Line 8"/>
          <p:cNvSpPr>
            <a:spLocks noChangeShapeType="1"/>
          </p:cNvSpPr>
          <p:nvPr/>
        </p:nvSpPr>
        <p:spPr bwMode="auto">
          <a:xfrm flipV="1">
            <a:off x="2914650" y="3314700"/>
            <a:ext cx="4171950" cy="0"/>
          </a:xfrm>
          <a:prstGeom prst="line">
            <a:avLst/>
          </a:prstGeom>
          <a:noFill/>
          <a:ln w="9525">
            <a:solidFill>
              <a:schemeClr val="tx1"/>
            </a:solidFill>
            <a:round/>
            <a:headEnd/>
            <a:tailEnd type="triangle" w="med" len="med"/>
          </a:ln>
        </p:spPr>
        <p:txBody>
          <a:bodyPr/>
          <a:lstStyle/>
          <a:p>
            <a:endParaRPr lang="en-US" sz="1350"/>
          </a:p>
        </p:txBody>
      </p:sp>
      <p:sp>
        <p:nvSpPr>
          <p:cNvPr id="40967" name="Line 9"/>
          <p:cNvSpPr>
            <a:spLocks noChangeShapeType="1"/>
          </p:cNvSpPr>
          <p:nvPr/>
        </p:nvSpPr>
        <p:spPr bwMode="auto">
          <a:xfrm flipH="1">
            <a:off x="1828800" y="3314700"/>
            <a:ext cx="5143500" cy="514350"/>
          </a:xfrm>
          <a:prstGeom prst="line">
            <a:avLst/>
          </a:prstGeom>
          <a:noFill/>
          <a:ln w="9525">
            <a:solidFill>
              <a:schemeClr val="tx1"/>
            </a:solidFill>
            <a:round/>
            <a:headEnd/>
            <a:tailEnd type="triangle" w="med" len="med"/>
          </a:ln>
        </p:spPr>
        <p:txBody>
          <a:bodyPr/>
          <a:lstStyle/>
          <a:p>
            <a:endParaRPr lang="en-US" sz="1350"/>
          </a:p>
        </p:txBody>
      </p:sp>
      <p:sp>
        <p:nvSpPr>
          <p:cNvPr id="40968" name="Rectangle 10"/>
          <p:cNvSpPr>
            <a:spLocks noChangeArrowheads="1"/>
          </p:cNvSpPr>
          <p:nvPr/>
        </p:nvSpPr>
        <p:spPr bwMode="auto">
          <a:xfrm>
            <a:off x="1885950" y="3429000"/>
            <a:ext cx="742950" cy="228600"/>
          </a:xfrm>
          <a:prstGeom prst="rect">
            <a:avLst/>
          </a:prstGeom>
          <a:solidFill>
            <a:schemeClr val="bg1"/>
          </a:solidFill>
          <a:ln w="2857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69" name="AutoShape 11"/>
          <p:cNvSpPr>
            <a:spLocks noChangeArrowheads="1"/>
          </p:cNvSpPr>
          <p:nvPr/>
        </p:nvSpPr>
        <p:spPr bwMode="auto">
          <a:xfrm>
            <a:off x="2686050" y="3486150"/>
            <a:ext cx="3600450" cy="114300"/>
          </a:xfrm>
          <a:prstGeom prst="rightArrow">
            <a:avLst>
              <a:gd name="adj1" fmla="val 50000"/>
              <a:gd name="adj2" fmla="val 787500"/>
            </a:avLst>
          </a:prstGeom>
          <a:solidFill>
            <a:schemeClr val="accent1"/>
          </a:solidFill>
          <a:ln w="952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70" name="Line 12"/>
          <p:cNvSpPr>
            <a:spLocks noChangeShapeType="1"/>
          </p:cNvSpPr>
          <p:nvPr/>
        </p:nvSpPr>
        <p:spPr bwMode="auto">
          <a:xfrm flipV="1">
            <a:off x="3486150" y="3886200"/>
            <a:ext cx="1657350" cy="342900"/>
          </a:xfrm>
          <a:prstGeom prst="line">
            <a:avLst/>
          </a:prstGeom>
          <a:noFill/>
          <a:ln w="9525">
            <a:solidFill>
              <a:schemeClr val="tx1"/>
            </a:solidFill>
            <a:round/>
            <a:headEnd/>
            <a:tailEnd/>
          </a:ln>
        </p:spPr>
        <p:txBody>
          <a:bodyPr/>
          <a:lstStyle/>
          <a:p>
            <a:endParaRPr lang="en-US" sz="1350"/>
          </a:p>
        </p:txBody>
      </p:sp>
      <p:sp>
        <p:nvSpPr>
          <p:cNvPr id="40971" name="Line 13"/>
          <p:cNvSpPr>
            <a:spLocks noChangeShapeType="1"/>
          </p:cNvSpPr>
          <p:nvPr/>
        </p:nvSpPr>
        <p:spPr bwMode="auto">
          <a:xfrm>
            <a:off x="3429000" y="3886200"/>
            <a:ext cx="1771650" cy="342900"/>
          </a:xfrm>
          <a:prstGeom prst="line">
            <a:avLst/>
          </a:prstGeom>
          <a:noFill/>
          <a:ln w="9525">
            <a:solidFill>
              <a:schemeClr val="tx1"/>
            </a:solidFill>
            <a:round/>
            <a:headEnd/>
            <a:tailEnd/>
          </a:ln>
        </p:spPr>
        <p:txBody>
          <a:bodyPr/>
          <a:lstStyle/>
          <a:p>
            <a:endParaRPr lang="en-US" sz="1350"/>
          </a:p>
        </p:txBody>
      </p:sp>
      <p:sp>
        <p:nvSpPr>
          <p:cNvPr id="40972" name="Line 14"/>
          <p:cNvSpPr>
            <a:spLocks noChangeShapeType="1"/>
          </p:cNvSpPr>
          <p:nvPr/>
        </p:nvSpPr>
        <p:spPr bwMode="auto">
          <a:xfrm flipV="1">
            <a:off x="3429000" y="2857500"/>
            <a:ext cx="1771650" cy="342900"/>
          </a:xfrm>
          <a:prstGeom prst="line">
            <a:avLst/>
          </a:prstGeom>
          <a:noFill/>
          <a:ln w="9525">
            <a:solidFill>
              <a:schemeClr val="tx1"/>
            </a:solidFill>
            <a:round/>
            <a:headEnd/>
            <a:tailEnd/>
          </a:ln>
        </p:spPr>
        <p:txBody>
          <a:bodyPr/>
          <a:lstStyle/>
          <a:p>
            <a:endParaRPr lang="en-US" sz="1350"/>
          </a:p>
        </p:txBody>
      </p:sp>
      <p:sp>
        <p:nvSpPr>
          <p:cNvPr id="40973" name="Text Box 16"/>
          <p:cNvSpPr txBox="1">
            <a:spLocks noChangeArrowheads="1"/>
          </p:cNvSpPr>
          <p:nvPr/>
        </p:nvSpPr>
        <p:spPr bwMode="auto">
          <a:xfrm>
            <a:off x="1339454" y="2369345"/>
            <a:ext cx="1377300" cy="279307"/>
          </a:xfrm>
          <a:prstGeom prst="rect">
            <a:avLst/>
          </a:prstGeom>
          <a:noFill/>
          <a:ln w="3175">
            <a:solidFill>
              <a:schemeClr val="tx1"/>
            </a:solidFill>
            <a:miter lim="800000"/>
            <a:headEnd/>
            <a:tailEnd/>
          </a:ln>
        </p:spPr>
        <p:txBody>
          <a:bodyPr wrap="none">
            <a:spAutoFit/>
          </a:bodyPr>
          <a:lstStyle/>
          <a:p>
            <a:pPr>
              <a:lnSpc>
                <a:spcPct val="90000"/>
              </a:lnSpc>
              <a:buFont typeface="Arial" charset="0"/>
              <a:buNone/>
            </a:pPr>
            <a:r>
              <a:rPr lang="en-US" altLang="en-US" sz="1350" b="1">
                <a:solidFill>
                  <a:srgbClr val="A50021"/>
                </a:solidFill>
              </a:rPr>
              <a:t>Pumping laser</a:t>
            </a:r>
          </a:p>
        </p:txBody>
      </p:sp>
      <p:sp>
        <p:nvSpPr>
          <p:cNvPr id="40974" name="Text Box 18"/>
          <p:cNvSpPr txBox="1">
            <a:spLocks noChangeArrowheads="1"/>
          </p:cNvSpPr>
          <p:nvPr/>
        </p:nvSpPr>
        <p:spPr bwMode="auto">
          <a:xfrm>
            <a:off x="3200400" y="2343151"/>
            <a:ext cx="3829050" cy="279307"/>
          </a:xfrm>
          <a:prstGeom prst="rect">
            <a:avLst/>
          </a:prstGeom>
          <a:noFill/>
          <a:ln w="3175">
            <a:solidFill>
              <a:schemeClr val="tx1"/>
            </a:solidFill>
            <a:miter lim="800000"/>
            <a:headEnd/>
            <a:tailEnd/>
          </a:ln>
        </p:spPr>
        <p:txBody>
          <a:bodyPr>
            <a:spAutoFit/>
          </a:bodyPr>
          <a:lstStyle/>
          <a:p>
            <a:pPr>
              <a:lnSpc>
                <a:spcPct val="90000"/>
              </a:lnSpc>
              <a:spcBef>
                <a:spcPct val="50000"/>
              </a:spcBef>
              <a:buFont typeface="Arial" charset="0"/>
              <a:buNone/>
            </a:pPr>
            <a:r>
              <a:rPr lang="en-US" altLang="en-US" sz="1350" b="1">
                <a:solidFill>
                  <a:srgbClr val="990033"/>
                </a:solidFill>
              </a:rPr>
              <a:t>Probe laser, Toptica, DL-100, diode laser</a:t>
            </a:r>
          </a:p>
        </p:txBody>
      </p:sp>
      <p:sp>
        <p:nvSpPr>
          <p:cNvPr id="40975" name="Line 19"/>
          <p:cNvSpPr>
            <a:spLocks noChangeShapeType="1"/>
          </p:cNvSpPr>
          <p:nvPr/>
        </p:nvSpPr>
        <p:spPr bwMode="auto">
          <a:xfrm>
            <a:off x="7029450" y="3200400"/>
            <a:ext cx="57150" cy="228600"/>
          </a:xfrm>
          <a:prstGeom prst="line">
            <a:avLst/>
          </a:prstGeom>
          <a:noFill/>
          <a:ln w="38100">
            <a:solidFill>
              <a:schemeClr val="tx1"/>
            </a:solidFill>
            <a:round/>
            <a:headEnd/>
            <a:tailEnd/>
          </a:ln>
        </p:spPr>
        <p:txBody>
          <a:bodyPr/>
          <a:lstStyle/>
          <a:p>
            <a:endParaRPr lang="en-US" sz="1350"/>
          </a:p>
        </p:txBody>
      </p:sp>
      <p:sp>
        <p:nvSpPr>
          <p:cNvPr id="40976" name="Rectangle 20"/>
          <p:cNvSpPr>
            <a:spLocks noChangeArrowheads="1"/>
          </p:cNvSpPr>
          <p:nvPr/>
        </p:nvSpPr>
        <p:spPr bwMode="auto">
          <a:xfrm>
            <a:off x="1543050" y="3714750"/>
            <a:ext cx="285750" cy="228600"/>
          </a:xfrm>
          <a:prstGeom prst="rect">
            <a:avLst/>
          </a:prstGeom>
          <a:solidFill>
            <a:schemeClr val="bg1"/>
          </a:solidFill>
          <a:ln w="28575">
            <a:solidFill>
              <a:schemeClr val="tx1"/>
            </a:solidFill>
            <a:miter lim="800000"/>
            <a:headEnd/>
            <a:tailEnd/>
          </a:ln>
        </p:spPr>
        <p:txBody>
          <a:bodyPr wrap="none" anchor="ctr"/>
          <a:lstStyle/>
          <a:p>
            <a:pPr>
              <a:lnSpc>
                <a:spcPct val="90000"/>
              </a:lnSpc>
              <a:buFont typeface="Arial" charset="0"/>
              <a:buNone/>
            </a:pPr>
            <a:endParaRPr lang="en-US" altLang="en-US" sz="1200"/>
          </a:p>
        </p:txBody>
      </p:sp>
      <p:sp>
        <p:nvSpPr>
          <p:cNvPr id="40977" name="Line 21"/>
          <p:cNvSpPr>
            <a:spLocks noChangeShapeType="1"/>
          </p:cNvSpPr>
          <p:nvPr/>
        </p:nvSpPr>
        <p:spPr bwMode="auto">
          <a:xfrm>
            <a:off x="3429000" y="2857500"/>
            <a:ext cx="1714500" cy="285750"/>
          </a:xfrm>
          <a:prstGeom prst="line">
            <a:avLst/>
          </a:prstGeom>
          <a:noFill/>
          <a:ln w="9525">
            <a:solidFill>
              <a:schemeClr val="tx1"/>
            </a:solidFill>
            <a:round/>
            <a:headEnd/>
            <a:tailEnd/>
          </a:ln>
        </p:spPr>
        <p:txBody>
          <a:bodyPr/>
          <a:lstStyle/>
          <a:p>
            <a:endParaRPr lang="en-US" sz="1350"/>
          </a:p>
        </p:txBody>
      </p:sp>
      <p:sp>
        <p:nvSpPr>
          <p:cNvPr id="40978" name="Line 22"/>
          <p:cNvSpPr>
            <a:spLocks noChangeShapeType="1"/>
          </p:cNvSpPr>
          <p:nvPr/>
        </p:nvSpPr>
        <p:spPr bwMode="auto">
          <a:xfrm>
            <a:off x="1885950" y="2686050"/>
            <a:ext cx="285750" cy="742950"/>
          </a:xfrm>
          <a:prstGeom prst="line">
            <a:avLst/>
          </a:prstGeom>
          <a:noFill/>
          <a:ln w="28575">
            <a:solidFill>
              <a:srgbClr val="990033"/>
            </a:solidFill>
            <a:round/>
            <a:headEnd/>
            <a:tailEnd type="triangle" w="med" len="med"/>
          </a:ln>
        </p:spPr>
        <p:txBody>
          <a:bodyPr/>
          <a:lstStyle/>
          <a:p>
            <a:endParaRPr lang="en-US" sz="1350"/>
          </a:p>
        </p:txBody>
      </p:sp>
      <p:sp>
        <p:nvSpPr>
          <p:cNvPr id="40979" name="Line 23"/>
          <p:cNvSpPr>
            <a:spLocks noChangeShapeType="1"/>
          </p:cNvSpPr>
          <p:nvPr/>
        </p:nvSpPr>
        <p:spPr bwMode="auto">
          <a:xfrm flipH="1">
            <a:off x="2628900" y="2686050"/>
            <a:ext cx="1085850" cy="628650"/>
          </a:xfrm>
          <a:prstGeom prst="line">
            <a:avLst/>
          </a:prstGeom>
          <a:noFill/>
          <a:ln w="28575">
            <a:solidFill>
              <a:srgbClr val="CC0000"/>
            </a:solidFill>
            <a:round/>
            <a:headEnd/>
            <a:tailEnd type="triangle" w="med" len="med"/>
          </a:ln>
        </p:spPr>
        <p:txBody>
          <a:bodyPr/>
          <a:lstStyle/>
          <a:p>
            <a:endParaRPr lang="en-US" sz="1350"/>
          </a:p>
        </p:txBody>
      </p:sp>
      <p:sp>
        <p:nvSpPr>
          <p:cNvPr id="40980" name="Text Box 24"/>
          <p:cNvSpPr txBox="1">
            <a:spLocks noChangeArrowheads="1"/>
          </p:cNvSpPr>
          <p:nvPr/>
        </p:nvSpPr>
        <p:spPr bwMode="auto">
          <a:xfrm>
            <a:off x="1543051" y="4631531"/>
            <a:ext cx="912429" cy="300082"/>
          </a:xfrm>
          <a:prstGeom prst="rect">
            <a:avLst/>
          </a:prstGeom>
          <a:noFill/>
          <a:ln w="3175">
            <a:solidFill>
              <a:schemeClr val="tx1"/>
            </a:solidFill>
            <a:miter lim="800000"/>
            <a:headEnd/>
            <a:tailEnd/>
          </a:ln>
        </p:spPr>
        <p:txBody>
          <a:bodyPr wrap="none">
            <a:spAutoFit/>
          </a:bodyPr>
          <a:lstStyle/>
          <a:p>
            <a:pPr>
              <a:lnSpc>
                <a:spcPct val="90000"/>
              </a:lnSpc>
              <a:buFont typeface="Arial" charset="0"/>
              <a:buNone/>
            </a:pPr>
            <a:r>
              <a:rPr lang="en-US" altLang="en-US" sz="1500">
                <a:solidFill>
                  <a:srgbClr val="990033"/>
                </a:solidFill>
              </a:rPr>
              <a:t>Detector</a:t>
            </a:r>
          </a:p>
        </p:txBody>
      </p:sp>
      <p:sp>
        <p:nvSpPr>
          <p:cNvPr id="40981" name="Line 25"/>
          <p:cNvSpPr>
            <a:spLocks noChangeShapeType="1"/>
          </p:cNvSpPr>
          <p:nvPr/>
        </p:nvSpPr>
        <p:spPr bwMode="auto">
          <a:xfrm flipH="1" flipV="1">
            <a:off x="1714500" y="3943350"/>
            <a:ext cx="171450" cy="685800"/>
          </a:xfrm>
          <a:prstGeom prst="line">
            <a:avLst/>
          </a:prstGeom>
          <a:noFill/>
          <a:ln w="28575">
            <a:solidFill>
              <a:srgbClr val="800000"/>
            </a:solidFill>
            <a:round/>
            <a:headEnd/>
            <a:tailEnd type="triangle" w="med" len="med"/>
          </a:ln>
        </p:spPr>
        <p:txBody>
          <a:bodyPr/>
          <a:lstStyle/>
          <a:p>
            <a:endParaRPr lang="en-US" sz="1350"/>
          </a:p>
        </p:txBody>
      </p:sp>
      <p:sp>
        <p:nvSpPr>
          <p:cNvPr id="40983" name="Line 27"/>
          <p:cNvSpPr>
            <a:spLocks noChangeShapeType="1"/>
          </p:cNvSpPr>
          <p:nvPr/>
        </p:nvSpPr>
        <p:spPr bwMode="auto">
          <a:xfrm flipV="1">
            <a:off x="1828800" y="2000250"/>
            <a:ext cx="342900" cy="400050"/>
          </a:xfrm>
          <a:prstGeom prst="line">
            <a:avLst/>
          </a:prstGeom>
          <a:noFill/>
          <a:ln w="9525">
            <a:solidFill>
              <a:srgbClr val="800000"/>
            </a:solidFill>
            <a:round/>
            <a:headEnd/>
            <a:tailEnd type="triangle" w="med" len="med"/>
          </a:ln>
        </p:spPr>
        <p:txBody>
          <a:bodyPr/>
          <a:lstStyle/>
          <a:p>
            <a:endParaRPr lang="en-US" sz="1350"/>
          </a:p>
        </p:txBody>
      </p:sp>
      <p:sp>
        <p:nvSpPr>
          <p:cNvPr id="40984" name="Text Box 28"/>
          <p:cNvSpPr txBox="1">
            <a:spLocks noChangeArrowheads="1"/>
          </p:cNvSpPr>
          <p:nvPr/>
        </p:nvSpPr>
        <p:spPr bwMode="auto">
          <a:xfrm>
            <a:off x="2215721" y="1675210"/>
            <a:ext cx="3829050" cy="507831"/>
          </a:xfrm>
          <a:prstGeom prst="rect">
            <a:avLst/>
          </a:prstGeom>
          <a:noFill/>
          <a:ln w="3175">
            <a:solidFill>
              <a:schemeClr val="tx1"/>
            </a:solidFill>
            <a:miter lim="800000"/>
            <a:headEnd/>
            <a:tailEnd/>
          </a:ln>
        </p:spPr>
        <p:txBody>
          <a:bodyPr wrap="square">
            <a:spAutoFit/>
          </a:bodyPr>
          <a:lstStyle/>
          <a:p>
            <a:pPr>
              <a:lnSpc>
                <a:spcPct val="90000"/>
              </a:lnSpc>
              <a:spcBef>
                <a:spcPct val="50000"/>
              </a:spcBef>
              <a:buFont typeface="Arial" charset="0"/>
              <a:buNone/>
            </a:pPr>
            <a:r>
              <a:rPr lang="en-US" altLang="en-US" sz="1500" b="1" dirty="0">
                <a:solidFill>
                  <a:srgbClr val="800000"/>
                </a:solidFill>
              </a:rPr>
              <a:t> laser-</a:t>
            </a:r>
            <a:r>
              <a:rPr lang="en-US" altLang="en-US" sz="1500" b="1" dirty="0" err="1">
                <a:solidFill>
                  <a:srgbClr val="800000"/>
                </a:solidFill>
              </a:rPr>
              <a:t>Keopsys</a:t>
            </a:r>
            <a:r>
              <a:rPr lang="en-US" altLang="en-US" sz="1500" b="1" dirty="0">
                <a:solidFill>
                  <a:srgbClr val="800000"/>
                </a:solidFill>
              </a:rPr>
              <a:t> 10 W 1083 nm- fiber laser</a:t>
            </a:r>
          </a:p>
        </p:txBody>
      </p:sp>
      <p:sp>
        <p:nvSpPr>
          <p:cNvPr id="2" name="TextBox 1">
            <a:extLst>
              <a:ext uri="{FF2B5EF4-FFF2-40B4-BE49-F238E27FC236}">
                <a16:creationId xmlns:a16="http://schemas.microsoft.com/office/drawing/2014/main" id="{CA19A2BA-6A75-4B1D-C5FE-88B527C66A51}"/>
              </a:ext>
            </a:extLst>
          </p:cNvPr>
          <p:cNvSpPr txBox="1"/>
          <p:nvPr/>
        </p:nvSpPr>
        <p:spPr>
          <a:xfrm>
            <a:off x="3077060" y="5639286"/>
            <a:ext cx="1680268" cy="207749"/>
          </a:xfrm>
          <a:prstGeom prst="rect">
            <a:avLst/>
          </a:prstGeom>
          <a:noFill/>
        </p:spPr>
        <p:txBody>
          <a:bodyPr wrap="none" rtlCol="0">
            <a:spAutoFit/>
          </a:bodyPr>
          <a:lstStyle/>
          <a:p>
            <a:r>
              <a:rPr lang="en-US" sz="750"/>
              <a:t>D. Raparia, CAD Seminar 24/09/13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551620-3CAB-F14F-01E2-0B89B5F5821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E9F3892-91D6-C9DF-D75F-AF0A0343611A}"/>
              </a:ext>
            </a:extLst>
          </p:cNvPr>
          <p:cNvSpPr>
            <a:spLocks noGrp="1"/>
          </p:cNvSpPr>
          <p:nvPr>
            <p:ph type="sldNum" sz="quarter" idx="4"/>
          </p:nvPr>
        </p:nvSpPr>
        <p:spPr/>
        <p:txBody>
          <a:bodyPr/>
          <a:lstStyle/>
          <a:p>
            <a:fld id="{933A556B-7C63-244D-9B7C-B0EA8042B330}" type="slidenum">
              <a:rPr lang="en-US" smtClean="0"/>
              <a:pPr/>
              <a:t>6</a:t>
            </a:fld>
            <a:endParaRPr lang="en-US" dirty="0">
              <a:solidFill>
                <a:schemeClr val="bg1"/>
              </a:solidFill>
            </a:endParaRPr>
          </a:p>
        </p:txBody>
      </p:sp>
      <p:sp>
        <p:nvSpPr>
          <p:cNvPr id="2" name="Title 1">
            <a:extLst>
              <a:ext uri="{FF2B5EF4-FFF2-40B4-BE49-F238E27FC236}">
                <a16:creationId xmlns:a16="http://schemas.microsoft.com/office/drawing/2014/main" id="{559DF30D-953A-9D5B-AA76-EFBB5BE525E4}"/>
              </a:ext>
            </a:extLst>
          </p:cNvPr>
          <p:cNvSpPr>
            <a:spLocks noGrp="1"/>
          </p:cNvSpPr>
          <p:nvPr>
            <p:ph type="ctrTitle"/>
          </p:nvPr>
        </p:nvSpPr>
        <p:spPr/>
        <p:txBody>
          <a:bodyPr/>
          <a:lstStyle/>
          <a:p>
            <a:r>
              <a:rPr lang="en-US" dirty="0"/>
              <a:t>Tandem </a:t>
            </a:r>
          </a:p>
        </p:txBody>
      </p:sp>
      <p:sp>
        <p:nvSpPr>
          <p:cNvPr id="6" name="Text Placeholder 5">
            <a:extLst>
              <a:ext uri="{FF2B5EF4-FFF2-40B4-BE49-F238E27FC236}">
                <a16:creationId xmlns:a16="http://schemas.microsoft.com/office/drawing/2014/main" id="{76E26428-94CB-84BF-ACE9-FC4C5693C930}"/>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671282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9DBCA-408B-4BAD-90FB-33FE564EB420}"/>
              </a:ext>
            </a:extLst>
          </p:cNvPr>
          <p:cNvSpPr>
            <a:spLocks noGrp="1"/>
          </p:cNvSpPr>
          <p:nvPr>
            <p:ph type="title"/>
          </p:nvPr>
        </p:nvSpPr>
        <p:spPr/>
        <p:txBody>
          <a:bodyPr/>
          <a:lstStyle/>
          <a:p>
            <a:r>
              <a:rPr lang="en-US" dirty="0">
                <a:solidFill>
                  <a:srgbClr val="C00000"/>
                </a:solidFill>
              </a:rPr>
              <a:t>BNL Tandem Van de </a:t>
            </a:r>
            <a:r>
              <a:rPr lang="en-US" dirty="0" err="1">
                <a:solidFill>
                  <a:srgbClr val="C00000"/>
                </a:solidFill>
              </a:rPr>
              <a:t>Graaffs</a:t>
            </a:r>
            <a:endParaRPr lang="en-US" dirty="0">
              <a:solidFill>
                <a:srgbClr val="C00000"/>
              </a:solidFill>
              <a:highlight>
                <a:srgbClr val="FF0000"/>
              </a:highlight>
            </a:endParaRPr>
          </a:p>
        </p:txBody>
      </p:sp>
      <p:sp>
        <p:nvSpPr>
          <p:cNvPr id="4" name="Content Placeholder 3">
            <a:extLst>
              <a:ext uri="{FF2B5EF4-FFF2-40B4-BE49-F238E27FC236}">
                <a16:creationId xmlns:a16="http://schemas.microsoft.com/office/drawing/2014/main" id="{0E05642E-790E-491D-A0BC-40B5786B9C54}"/>
              </a:ext>
            </a:extLst>
          </p:cNvPr>
          <p:cNvSpPr>
            <a:spLocks noGrp="1"/>
          </p:cNvSpPr>
          <p:nvPr>
            <p:ph sz="half" idx="2"/>
          </p:nvPr>
        </p:nvSpPr>
        <p:spPr>
          <a:xfrm>
            <a:off x="685800" y="957329"/>
            <a:ext cx="3886200" cy="4351338"/>
          </a:xfrm>
        </p:spPr>
        <p:txBody>
          <a:bodyPr>
            <a:normAutofit/>
          </a:bodyPr>
          <a:lstStyle/>
          <a:p>
            <a:endParaRPr lang="en-US" dirty="0"/>
          </a:p>
          <a:p>
            <a:r>
              <a:rPr lang="en-US" dirty="0">
                <a:solidFill>
                  <a:srgbClr val="0070C0"/>
                </a:solidFill>
              </a:rPr>
              <a:t>Commissioned 1970</a:t>
            </a:r>
          </a:p>
        </p:txBody>
      </p:sp>
      <p:sp>
        <p:nvSpPr>
          <p:cNvPr id="5" name="Slide Number Placeholder 4">
            <a:extLst>
              <a:ext uri="{FF2B5EF4-FFF2-40B4-BE49-F238E27FC236}">
                <a16:creationId xmlns:a16="http://schemas.microsoft.com/office/drawing/2014/main" id="{A6BDC6F4-A062-4FDA-A170-82052095F879}"/>
              </a:ext>
            </a:extLst>
          </p:cNvPr>
          <p:cNvSpPr>
            <a:spLocks noGrp="1"/>
          </p:cNvSpPr>
          <p:nvPr>
            <p:ph type="sldNum" sz="quarter" idx="4"/>
          </p:nvPr>
        </p:nvSpPr>
        <p:spPr/>
        <p:txBody>
          <a:bodyPr/>
          <a:lstStyle/>
          <a:p>
            <a:pPr defTabSz="685800">
              <a:defRPr/>
            </a:pPr>
            <a:fld id="{933A556B-7C63-244D-9B7C-B0EA8042B330}" type="slidenum">
              <a:rPr lang="en-US">
                <a:solidFill>
                  <a:srgbClr val="000000"/>
                </a:solidFill>
                <a:latin typeface="Arial" panose="020B0604020202020204"/>
              </a:rPr>
              <a:pPr defTabSz="685800">
                <a:defRPr/>
              </a:pPr>
              <a:t>7</a:t>
            </a:fld>
            <a:endParaRPr lang="en-US">
              <a:solidFill>
                <a:srgbClr val="000000"/>
              </a:solidFill>
              <a:latin typeface="Arial" panose="020B0604020202020204"/>
            </a:endParaRPr>
          </a:p>
        </p:txBody>
      </p:sp>
      <p:pic>
        <p:nvPicPr>
          <p:cNvPr id="6" name="Picture 2">
            <a:extLst>
              <a:ext uri="{FF2B5EF4-FFF2-40B4-BE49-F238E27FC236}">
                <a16:creationId xmlns:a16="http://schemas.microsoft.com/office/drawing/2014/main" id="{8C8257F4-E716-D2C0-1180-CAF4C4822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825625"/>
            <a:ext cx="3332560" cy="3623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Content Placeholder 8">
            <a:extLst>
              <a:ext uri="{FF2B5EF4-FFF2-40B4-BE49-F238E27FC236}">
                <a16:creationId xmlns:a16="http://schemas.microsoft.com/office/drawing/2014/main" id="{32860EE4-9E27-A2AA-CEB6-E0EEA48B43EA}"/>
              </a:ext>
            </a:extLst>
          </p:cNvPr>
          <p:cNvPicPr>
            <a:picLocks noGrp="1" noChangeAspect="1"/>
          </p:cNvPicPr>
          <p:nvPr>
            <p:ph sz="half" idx="1"/>
          </p:nvPr>
        </p:nvPicPr>
        <p:blipFill>
          <a:blip r:embed="rId3"/>
          <a:stretch>
            <a:fillRect/>
          </a:stretch>
        </p:blipFill>
        <p:spPr>
          <a:xfrm>
            <a:off x="4504810" y="1690689"/>
            <a:ext cx="3886200" cy="2780002"/>
          </a:xfrm>
          <a:prstGeom prst="rect">
            <a:avLst/>
          </a:prstGeom>
        </p:spPr>
      </p:pic>
      <p:sp>
        <p:nvSpPr>
          <p:cNvPr id="11" name="TextBox 10">
            <a:extLst>
              <a:ext uri="{FF2B5EF4-FFF2-40B4-BE49-F238E27FC236}">
                <a16:creationId xmlns:a16="http://schemas.microsoft.com/office/drawing/2014/main" id="{52BC8DD2-5DD8-0EE3-4BB7-A2112B8F1440}"/>
              </a:ext>
            </a:extLst>
          </p:cNvPr>
          <p:cNvSpPr txBox="1"/>
          <p:nvPr/>
        </p:nvSpPr>
        <p:spPr>
          <a:xfrm>
            <a:off x="4376375" y="5459885"/>
            <a:ext cx="4572000" cy="923330"/>
          </a:xfrm>
          <a:prstGeom prst="rect">
            <a:avLst/>
          </a:prstGeom>
          <a:noFill/>
        </p:spPr>
        <p:txBody>
          <a:bodyPr wrap="square">
            <a:spAutoFit/>
          </a:bodyPr>
          <a:lstStyle/>
          <a:p>
            <a:r>
              <a:rPr lang="en-US" b="1" dirty="0">
                <a:solidFill>
                  <a:srgbClr val="0070C0"/>
                </a:solidFill>
              </a:rPr>
              <a:t>1983: P. Thieberger et al. demonstrated that the Tandem could produce pulsed beam using a Cs Sputter Ion Source</a:t>
            </a:r>
          </a:p>
        </p:txBody>
      </p:sp>
      <p:sp>
        <p:nvSpPr>
          <p:cNvPr id="12" name="TextBox 11">
            <a:extLst>
              <a:ext uri="{FF2B5EF4-FFF2-40B4-BE49-F238E27FC236}">
                <a16:creationId xmlns:a16="http://schemas.microsoft.com/office/drawing/2014/main" id="{C945CCAD-506D-3A35-8B9F-8A7193234A7D}"/>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13" name="TextBox 12">
            <a:extLst>
              <a:ext uri="{FF2B5EF4-FFF2-40B4-BE49-F238E27FC236}">
                <a16:creationId xmlns:a16="http://schemas.microsoft.com/office/drawing/2014/main" id="{1841ABA8-2D5F-33F7-DE74-48720FC2540F}"/>
              </a:ext>
            </a:extLst>
          </p:cNvPr>
          <p:cNvSpPr txBox="1"/>
          <p:nvPr/>
        </p:nvSpPr>
        <p:spPr>
          <a:xfrm>
            <a:off x="7657981" y="1166218"/>
            <a:ext cx="800219" cy="276999"/>
          </a:xfrm>
          <a:prstGeom prst="rect">
            <a:avLst/>
          </a:prstGeom>
          <a:noFill/>
        </p:spPr>
        <p:txBody>
          <a:bodyPr wrap="none" rtlCol="0">
            <a:spAutoFit/>
          </a:bodyPr>
          <a:lstStyle/>
          <a:p>
            <a:r>
              <a:rPr lang="en-US" sz="1200" dirty="0"/>
              <a:t>D. Steski</a:t>
            </a:r>
          </a:p>
        </p:txBody>
      </p:sp>
      <p:pic>
        <p:nvPicPr>
          <p:cNvPr id="3074" name="Picture 2" descr="Peter THIEBERGER | Head of the Tandem Accelerator Facility ...">
            <a:extLst>
              <a:ext uri="{FF2B5EF4-FFF2-40B4-BE49-F238E27FC236}">
                <a16:creationId xmlns:a16="http://schemas.microsoft.com/office/drawing/2014/main" id="{FA413671-916C-F371-264A-85A1505046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88354" y="3504106"/>
            <a:ext cx="1874576" cy="1874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5383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9AB9B-85D4-75B2-D125-AF8433D1B08B}"/>
              </a:ext>
            </a:extLst>
          </p:cNvPr>
          <p:cNvSpPr>
            <a:spLocks noGrp="1"/>
          </p:cNvSpPr>
          <p:nvPr>
            <p:ph type="title"/>
          </p:nvPr>
        </p:nvSpPr>
        <p:spPr>
          <a:xfrm>
            <a:off x="428625" y="92428"/>
            <a:ext cx="8286750" cy="1325563"/>
          </a:xfrm>
        </p:spPr>
        <p:txBody>
          <a:bodyPr anchor="ctr">
            <a:normAutofit/>
          </a:bodyPr>
          <a:lstStyle/>
          <a:p>
            <a:r>
              <a:rPr lang="en-US" dirty="0">
                <a:solidFill>
                  <a:srgbClr val="C00000"/>
                </a:solidFill>
              </a:rPr>
              <a:t>HITL and </a:t>
            </a:r>
            <a:r>
              <a:rPr lang="en-US" dirty="0" err="1">
                <a:solidFill>
                  <a:srgbClr val="C00000"/>
                </a:solidFill>
              </a:rPr>
              <a:t>TtB</a:t>
            </a:r>
            <a:r>
              <a:rPr lang="en-US" dirty="0">
                <a:solidFill>
                  <a:srgbClr val="C00000"/>
                </a:solidFill>
              </a:rPr>
              <a:t> direct injection into AGS and Booster </a:t>
            </a:r>
          </a:p>
        </p:txBody>
      </p:sp>
      <p:sp>
        <p:nvSpPr>
          <p:cNvPr id="5" name="Slide Number Placeholder 4">
            <a:extLst>
              <a:ext uri="{FF2B5EF4-FFF2-40B4-BE49-F238E27FC236}">
                <a16:creationId xmlns:a16="http://schemas.microsoft.com/office/drawing/2014/main" id="{0C422EE1-AC93-98E2-DAA6-F1C8BF79D0A3}"/>
              </a:ext>
            </a:extLst>
          </p:cNvPr>
          <p:cNvSpPr>
            <a:spLocks noGrp="1"/>
          </p:cNvSpPr>
          <p:nvPr>
            <p:ph type="sldNum" sz="quarter" idx="4"/>
          </p:nvPr>
        </p:nvSpPr>
        <p:spPr>
          <a:xfrm>
            <a:off x="8391010" y="6316596"/>
            <a:ext cx="324365" cy="365125"/>
          </a:xfrm>
        </p:spPr>
        <p:txBody>
          <a:bodyPr anchor="ctr">
            <a:normAutofit/>
          </a:bodyPr>
          <a:lstStyle/>
          <a:p>
            <a:pPr>
              <a:spcAft>
                <a:spcPts val="600"/>
              </a:spcAft>
            </a:pPr>
            <a:fld id="{933A556B-7C63-244D-9B7C-B0EA8042B330}" type="slidenum">
              <a:rPr lang="en-US" smtClean="0"/>
              <a:pPr>
                <a:spcAft>
                  <a:spcPts val="600"/>
                </a:spcAft>
              </a:pPr>
              <a:t>8</a:t>
            </a:fld>
            <a:endParaRPr lang="en-US"/>
          </a:p>
        </p:txBody>
      </p:sp>
      <p:pic>
        <p:nvPicPr>
          <p:cNvPr id="4" name="Picture 3">
            <a:extLst>
              <a:ext uri="{FF2B5EF4-FFF2-40B4-BE49-F238E27FC236}">
                <a16:creationId xmlns:a16="http://schemas.microsoft.com/office/drawing/2014/main" id="{6DAA2B58-0358-8E3C-F67C-277CC978BB90}"/>
              </a:ext>
            </a:extLst>
          </p:cNvPr>
          <p:cNvPicPr>
            <a:picLocks noChangeAspect="1"/>
          </p:cNvPicPr>
          <p:nvPr/>
        </p:nvPicPr>
        <p:blipFill>
          <a:blip r:embed="rId2"/>
          <a:stretch>
            <a:fillRect/>
          </a:stretch>
        </p:blipFill>
        <p:spPr>
          <a:xfrm>
            <a:off x="259989" y="2196287"/>
            <a:ext cx="4505085" cy="3732552"/>
          </a:xfrm>
          <a:prstGeom prst="rect">
            <a:avLst/>
          </a:prstGeom>
        </p:spPr>
      </p:pic>
      <p:sp>
        <p:nvSpPr>
          <p:cNvPr id="8" name="TextBox 7">
            <a:extLst>
              <a:ext uri="{FF2B5EF4-FFF2-40B4-BE49-F238E27FC236}">
                <a16:creationId xmlns:a16="http://schemas.microsoft.com/office/drawing/2014/main" id="{F47D1C02-5D75-A807-3AA7-43AF393FB8C0}"/>
              </a:ext>
            </a:extLst>
          </p:cNvPr>
          <p:cNvSpPr txBox="1"/>
          <p:nvPr/>
        </p:nvSpPr>
        <p:spPr>
          <a:xfrm>
            <a:off x="428625" y="1301031"/>
            <a:ext cx="4572000" cy="646331"/>
          </a:xfrm>
          <a:prstGeom prst="rect">
            <a:avLst/>
          </a:prstGeom>
          <a:noFill/>
        </p:spPr>
        <p:txBody>
          <a:bodyPr wrap="square">
            <a:spAutoFit/>
          </a:bodyPr>
          <a:lstStyle/>
          <a:p>
            <a:pPr marL="342900" indent="-342900">
              <a:buFont typeface="Arial" panose="020B0604020202020204" pitchFamily="34" charset="0"/>
              <a:buChar char="•"/>
            </a:pPr>
            <a:r>
              <a:rPr lang="en-US" sz="1800" b="1" dirty="0">
                <a:solidFill>
                  <a:srgbClr val="0070C0"/>
                </a:solidFill>
              </a:rPr>
              <a:t>May 19, 1986, Oxygen beam circulated in AGS</a:t>
            </a:r>
          </a:p>
        </p:txBody>
      </p:sp>
      <p:sp>
        <p:nvSpPr>
          <p:cNvPr id="12" name="TextBox 11">
            <a:extLst>
              <a:ext uri="{FF2B5EF4-FFF2-40B4-BE49-F238E27FC236}">
                <a16:creationId xmlns:a16="http://schemas.microsoft.com/office/drawing/2014/main" id="{7168EAFC-B7FC-FAEC-2A97-6E6A03E33E54}"/>
              </a:ext>
            </a:extLst>
          </p:cNvPr>
          <p:cNvSpPr txBox="1"/>
          <p:nvPr/>
        </p:nvSpPr>
        <p:spPr>
          <a:xfrm>
            <a:off x="3981192" y="1301030"/>
            <a:ext cx="4572000" cy="646331"/>
          </a:xfrm>
          <a:prstGeom prst="rect">
            <a:avLst/>
          </a:prstGeom>
          <a:noFill/>
        </p:spPr>
        <p:txBody>
          <a:bodyPr wrap="square">
            <a:spAutoFit/>
          </a:bodyPr>
          <a:lstStyle/>
          <a:p>
            <a:pPr marL="342900" indent="-342900">
              <a:buFont typeface="Arial" panose="020B0604020202020204" pitchFamily="34" charset="0"/>
              <a:buChar char="•"/>
            </a:pPr>
            <a:r>
              <a:rPr lang="en-US" b="1" dirty="0">
                <a:solidFill>
                  <a:srgbClr val="0070C0"/>
                </a:solidFill>
              </a:rPr>
              <a:t>1992: first acceleration of Au beam in the Booster and AGS</a:t>
            </a:r>
          </a:p>
        </p:txBody>
      </p:sp>
      <p:sp>
        <p:nvSpPr>
          <p:cNvPr id="15" name="Content Placeholder 14">
            <a:extLst>
              <a:ext uri="{FF2B5EF4-FFF2-40B4-BE49-F238E27FC236}">
                <a16:creationId xmlns:a16="http://schemas.microsoft.com/office/drawing/2014/main" id="{4FE04D17-D5A3-0845-3BB3-71093BDAF05C}"/>
              </a:ext>
            </a:extLst>
          </p:cNvPr>
          <p:cNvSpPr>
            <a:spLocks noGrp="1"/>
          </p:cNvSpPr>
          <p:nvPr>
            <p:ph sz="half" idx="1"/>
          </p:nvPr>
        </p:nvSpPr>
        <p:spPr>
          <a:xfrm>
            <a:off x="428625" y="1965258"/>
            <a:ext cx="3886200" cy="4351338"/>
          </a:xfrm>
        </p:spPr>
        <p:txBody>
          <a:bodyPr/>
          <a:lstStyle/>
          <a:p>
            <a:pPr marL="0" indent="0">
              <a:buNone/>
            </a:pPr>
            <a:endParaRPr lang="en-US" dirty="0"/>
          </a:p>
        </p:txBody>
      </p:sp>
      <p:pic>
        <p:nvPicPr>
          <p:cNvPr id="16" name="Content Placeholder 6">
            <a:extLst>
              <a:ext uri="{FF2B5EF4-FFF2-40B4-BE49-F238E27FC236}">
                <a16:creationId xmlns:a16="http://schemas.microsoft.com/office/drawing/2014/main" id="{15CE282E-3B4A-0578-228D-0FEC71E76A35}"/>
              </a:ext>
            </a:extLst>
          </p:cNvPr>
          <p:cNvPicPr>
            <a:picLocks noChangeAspect="1"/>
          </p:cNvPicPr>
          <p:nvPr/>
        </p:nvPicPr>
        <p:blipFill>
          <a:blip r:embed="rId3"/>
          <a:stretch>
            <a:fillRect/>
          </a:stretch>
        </p:blipFill>
        <p:spPr>
          <a:xfrm>
            <a:off x="4572000" y="2390994"/>
            <a:ext cx="3886200" cy="2968625"/>
          </a:xfrm>
          <a:prstGeom prst="rect">
            <a:avLst/>
          </a:prstGeom>
        </p:spPr>
      </p:pic>
      <p:sp>
        <p:nvSpPr>
          <p:cNvPr id="17" name="TextBox 16">
            <a:extLst>
              <a:ext uri="{FF2B5EF4-FFF2-40B4-BE49-F238E27FC236}">
                <a16:creationId xmlns:a16="http://schemas.microsoft.com/office/drawing/2014/main" id="{4A64EBE0-D386-9A6A-B5E8-CDF83F7D4A91}"/>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18" name="TextBox 17">
            <a:extLst>
              <a:ext uri="{FF2B5EF4-FFF2-40B4-BE49-F238E27FC236}">
                <a16:creationId xmlns:a16="http://schemas.microsoft.com/office/drawing/2014/main" id="{8799514E-0155-FA93-C0E0-AA5EDAF5F64A}"/>
              </a:ext>
            </a:extLst>
          </p:cNvPr>
          <p:cNvSpPr txBox="1"/>
          <p:nvPr/>
        </p:nvSpPr>
        <p:spPr>
          <a:xfrm>
            <a:off x="7657981" y="892335"/>
            <a:ext cx="800219" cy="276999"/>
          </a:xfrm>
          <a:prstGeom prst="rect">
            <a:avLst/>
          </a:prstGeom>
          <a:noFill/>
        </p:spPr>
        <p:txBody>
          <a:bodyPr wrap="none" rtlCol="0">
            <a:spAutoFit/>
          </a:bodyPr>
          <a:lstStyle/>
          <a:p>
            <a:r>
              <a:rPr lang="en-US" sz="1200" dirty="0"/>
              <a:t>D. Steski</a:t>
            </a:r>
          </a:p>
        </p:txBody>
      </p:sp>
    </p:spTree>
    <p:extLst>
      <p:ext uri="{BB962C8B-B14F-4D97-AF65-F5344CB8AC3E}">
        <p14:creationId xmlns:p14="http://schemas.microsoft.com/office/powerpoint/2010/main" val="299890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1B700-6F2B-70A2-67D1-21CF8DFD509C}"/>
              </a:ext>
            </a:extLst>
          </p:cNvPr>
          <p:cNvSpPr>
            <a:spLocks noGrp="1"/>
          </p:cNvSpPr>
          <p:nvPr>
            <p:ph type="title"/>
          </p:nvPr>
        </p:nvSpPr>
        <p:spPr/>
        <p:txBody>
          <a:bodyPr/>
          <a:lstStyle/>
          <a:p>
            <a:r>
              <a:rPr lang="en-US" dirty="0">
                <a:solidFill>
                  <a:srgbClr val="C00000"/>
                </a:solidFill>
              </a:rPr>
              <a:t>Highlights</a:t>
            </a:r>
          </a:p>
        </p:txBody>
      </p:sp>
      <p:pic>
        <p:nvPicPr>
          <p:cNvPr id="7" name="Content Placeholder 6">
            <a:extLst>
              <a:ext uri="{FF2B5EF4-FFF2-40B4-BE49-F238E27FC236}">
                <a16:creationId xmlns:a16="http://schemas.microsoft.com/office/drawing/2014/main" id="{563945E4-4CC2-B0B0-E640-74C6A30D304B}"/>
              </a:ext>
            </a:extLst>
          </p:cNvPr>
          <p:cNvPicPr>
            <a:picLocks noGrp="1" noChangeAspect="1"/>
          </p:cNvPicPr>
          <p:nvPr>
            <p:ph sz="half" idx="1"/>
          </p:nvPr>
        </p:nvPicPr>
        <p:blipFill>
          <a:blip r:embed="rId2"/>
          <a:stretch>
            <a:fillRect/>
          </a:stretch>
        </p:blipFill>
        <p:spPr>
          <a:xfrm>
            <a:off x="308704" y="2396393"/>
            <a:ext cx="3886200" cy="2968625"/>
          </a:xfrm>
          <a:prstGeom prst="rect">
            <a:avLst/>
          </a:prstGeom>
        </p:spPr>
      </p:pic>
      <p:sp>
        <p:nvSpPr>
          <p:cNvPr id="4" name="Content Placeholder 3">
            <a:extLst>
              <a:ext uri="{FF2B5EF4-FFF2-40B4-BE49-F238E27FC236}">
                <a16:creationId xmlns:a16="http://schemas.microsoft.com/office/drawing/2014/main" id="{8163D6A7-C7E7-7B13-CAE7-B14DA308785D}"/>
              </a:ext>
            </a:extLst>
          </p:cNvPr>
          <p:cNvSpPr>
            <a:spLocks noGrp="1"/>
          </p:cNvSpPr>
          <p:nvPr>
            <p:ph sz="half" idx="2"/>
          </p:nvPr>
        </p:nvSpPr>
        <p:spPr>
          <a:xfrm>
            <a:off x="4107305" y="1825625"/>
            <a:ext cx="4939259" cy="4351338"/>
          </a:xfrm>
        </p:spPr>
        <p:txBody>
          <a:bodyPr>
            <a:normAutofit/>
          </a:bodyPr>
          <a:lstStyle/>
          <a:p>
            <a:r>
              <a:rPr lang="en-US" sz="1800" dirty="0"/>
              <a:t>Tandem begins operation. 1970</a:t>
            </a:r>
          </a:p>
          <a:p>
            <a:r>
              <a:rPr lang="en-US" sz="1800" dirty="0"/>
              <a:t>  First heavy ions from Tandem to AGS via     HITL 1986</a:t>
            </a:r>
          </a:p>
          <a:p>
            <a:r>
              <a:rPr lang="en-US" sz="1800" dirty="0"/>
              <a:t>   Booster replaces direct HITL injection 1991</a:t>
            </a:r>
          </a:p>
          <a:p>
            <a:r>
              <a:rPr lang="en-US" sz="1800" dirty="0"/>
              <a:t>First circulating Au beam (1999)</a:t>
            </a:r>
          </a:p>
          <a:p>
            <a:r>
              <a:rPr lang="en-US" sz="1800" dirty="0"/>
              <a:t>2000     First RHIC </a:t>
            </a:r>
            <a:r>
              <a:rPr lang="en-US" sz="1800" dirty="0" err="1"/>
              <a:t>Au+Au</a:t>
            </a:r>
            <a:r>
              <a:rPr lang="en-US" sz="1800" dirty="0"/>
              <a:t> collisions</a:t>
            </a:r>
          </a:p>
          <a:p>
            <a:r>
              <a:rPr lang="en-US" sz="1800" dirty="0"/>
              <a:t>Collision of asymmetric masses d-Au using both MP6 and MP7 (2003, 2008, 2016, 2021)</a:t>
            </a:r>
          </a:p>
          <a:p>
            <a:r>
              <a:rPr lang="en-US" sz="1800" dirty="0"/>
              <a:t>Cu-Cu collisions (2005)</a:t>
            </a:r>
          </a:p>
          <a:p>
            <a:r>
              <a:rPr lang="en-US" sz="1800" dirty="0"/>
              <a:t>Isobar experiment </a:t>
            </a:r>
            <a:r>
              <a:rPr lang="en-US" sz="1800" baseline="30000" dirty="0"/>
              <a:t>96</a:t>
            </a:r>
            <a:r>
              <a:rPr lang="en-US" sz="1800" dirty="0"/>
              <a:t>Ru from Tandem </a:t>
            </a:r>
            <a:r>
              <a:rPr lang="en-US" sz="1800" baseline="30000" dirty="0"/>
              <a:t>96</a:t>
            </a:r>
            <a:r>
              <a:rPr lang="en-US" sz="1800" dirty="0"/>
              <a:t>Zr from EBIS (2018)</a:t>
            </a:r>
          </a:p>
          <a:p>
            <a:r>
              <a:rPr lang="en-US" sz="1800" dirty="0"/>
              <a:t>Final ion beam O-O supplied from Tandem (2026)</a:t>
            </a:r>
          </a:p>
        </p:txBody>
      </p:sp>
      <p:sp>
        <p:nvSpPr>
          <p:cNvPr id="5" name="Slide Number Placeholder 4">
            <a:extLst>
              <a:ext uri="{FF2B5EF4-FFF2-40B4-BE49-F238E27FC236}">
                <a16:creationId xmlns:a16="http://schemas.microsoft.com/office/drawing/2014/main" id="{7DF560ED-FCE4-83AC-1026-C6665DD8AC86}"/>
              </a:ext>
            </a:extLst>
          </p:cNvPr>
          <p:cNvSpPr>
            <a:spLocks noGrp="1"/>
          </p:cNvSpPr>
          <p:nvPr>
            <p:ph type="sldNum" sz="quarter" idx="4"/>
          </p:nvPr>
        </p:nvSpPr>
        <p:spPr/>
        <p:txBody>
          <a:bodyPr/>
          <a:lstStyle/>
          <a:p>
            <a:fld id="{933A556B-7C63-244D-9B7C-B0EA8042B330}" type="slidenum">
              <a:rPr lang="en-US" smtClean="0"/>
              <a:pPr/>
              <a:t>9</a:t>
            </a:fld>
            <a:endParaRPr lang="en-US" dirty="0"/>
          </a:p>
        </p:txBody>
      </p:sp>
      <p:sp>
        <p:nvSpPr>
          <p:cNvPr id="6" name="TextBox 5">
            <a:extLst>
              <a:ext uri="{FF2B5EF4-FFF2-40B4-BE49-F238E27FC236}">
                <a16:creationId xmlns:a16="http://schemas.microsoft.com/office/drawing/2014/main" id="{401BAB74-DAE5-DDD9-BE20-533359111B70}"/>
              </a:ext>
            </a:extLst>
          </p:cNvPr>
          <p:cNvSpPr txBox="1"/>
          <p:nvPr/>
        </p:nvSpPr>
        <p:spPr>
          <a:xfrm>
            <a:off x="3886200" y="6383215"/>
            <a:ext cx="1731564" cy="246221"/>
          </a:xfrm>
          <a:prstGeom prst="rect">
            <a:avLst/>
          </a:prstGeom>
          <a:noFill/>
        </p:spPr>
        <p:txBody>
          <a:bodyPr wrap="none" rtlCol="0">
            <a:spAutoFit/>
          </a:bodyPr>
          <a:lstStyle/>
          <a:p>
            <a:r>
              <a:rPr lang="en-US" sz="1000" b="1" dirty="0" err="1"/>
              <a:t>RHICfest</a:t>
            </a:r>
            <a:r>
              <a:rPr lang="en-US" sz="1000" b="1" dirty="0"/>
              <a:t>: Raparia 260710</a:t>
            </a:r>
          </a:p>
        </p:txBody>
      </p:sp>
      <p:sp>
        <p:nvSpPr>
          <p:cNvPr id="8" name="TextBox 7">
            <a:extLst>
              <a:ext uri="{FF2B5EF4-FFF2-40B4-BE49-F238E27FC236}">
                <a16:creationId xmlns:a16="http://schemas.microsoft.com/office/drawing/2014/main" id="{65F8D20B-36A3-5EF5-2CE0-78F02B1A6909}"/>
              </a:ext>
            </a:extLst>
          </p:cNvPr>
          <p:cNvSpPr txBox="1"/>
          <p:nvPr/>
        </p:nvSpPr>
        <p:spPr>
          <a:xfrm>
            <a:off x="7344879" y="1163878"/>
            <a:ext cx="800219" cy="276999"/>
          </a:xfrm>
          <a:prstGeom prst="rect">
            <a:avLst/>
          </a:prstGeom>
          <a:noFill/>
        </p:spPr>
        <p:txBody>
          <a:bodyPr wrap="none" rtlCol="0">
            <a:spAutoFit/>
          </a:bodyPr>
          <a:lstStyle/>
          <a:p>
            <a:r>
              <a:rPr lang="en-US" sz="1200" dirty="0"/>
              <a:t>D. Steski</a:t>
            </a:r>
          </a:p>
        </p:txBody>
      </p:sp>
    </p:spTree>
    <p:extLst>
      <p:ext uri="{BB962C8B-B14F-4D97-AF65-F5344CB8AC3E}">
        <p14:creationId xmlns:p14="http://schemas.microsoft.com/office/powerpoint/2010/main" val="2983930239"/>
      </p:ext>
    </p:extLst>
  </p:cSld>
  <p:clrMapOvr>
    <a:masterClrMapping/>
  </p:clrMapOvr>
</p:sld>
</file>

<file path=ppt/theme/theme1.xml><?xml version="1.0" encoding="utf-8"?>
<a:theme xmlns:a="http://schemas.openxmlformats.org/drawingml/2006/main" name="BNL">
  <a:themeElements>
    <a:clrScheme name="BNL Color Palette">
      <a:dk1>
        <a:srgbClr val="000000"/>
      </a:dk1>
      <a:lt1>
        <a:srgbClr val="FFFFFF"/>
      </a:lt1>
      <a:dk2>
        <a:srgbClr val="000000"/>
      </a:dk2>
      <a:lt2>
        <a:srgbClr val="FFFFFF"/>
      </a:lt2>
      <a:accent1>
        <a:srgbClr val="105C78"/>
      </a:accent1>
      <a:accent2>
        <a:srgbClr val="00ADDC"/>
      </a:accent2>
      <a:accent3>
        <a:srgbClr val="B2D33B"/>
      </a:accent3>
      <a:accent4>
        <a:srgbClr val="F68B1F"/>
      </a:accent4>
      <a:accent5>
        <a:srgbClr val="B72467"/>
      </a:accent5>
      <a:accent6>
        <a:srgbClr val="FFCD34"/>
      </a:accent6>
      <a:hlink>
        <a:srgbClr val="4881C3"/>
      </a:hlink>
      <a:folHlink>
        <a:srgbClr val="51499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6" id="{E4CCE311-C5E8-0F49-AD5B-BE6277FAA602}" vid="{933EF4DC-2C21-EF46-BEC4-23998816C7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4cce93a-0467-4bfa-a4ef-ec0c05fb17a8"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1A54D97E143EA4E926C68983DDDF579" ma:contentTypeVersion="17" ma:contentTypeDescription="Create a new document." ma:contentTypeScope="" ma:versionID="5a85529b986798e0755c40ab8ece2df1">
  <xsd:schema xmlns:xsd="http://www.w3.org/2001/XMLSchema" xmlns:xs="http://www.w3.org/2001/XMLSchema" xmlns:p="http://schemas.microsoft.com/office/2006/metadata/properties" xmlns:ns3="b4cce93a-0467-4bfa-a4ef-ec0c05fb17a8" xmlns:ns4="90006a9c-ebef-4c87-9b52-c0eb4bdc4b3a" targetNamespace="http://schemas.microsoft.com/office/2006/metadata/properties" ma:root="true" ma:fieldsID="1a3c4c649ea10c139ab9697ab876c8c4" ns3:_="" ns4:_="">
    <xsd:import namespace="b4cce93a-0467-4bfa-a4ef-ec0c05fb17a8"/>
    <xsd:import namespace="90006a9c-ebef-4c87-9b52-c0eb4bdc4b3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cce93a-0467-4bfa-a4ef-ec0c05fb1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0006a9c-ebef-4c87-9b52-c0eb4bdc4b3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B6665E-AED7-46A6-9B42-3D1546579EF3}">
  <ds:schemaRefs>
    <ds:schemaRef ds:uri="http://purl.org/dc/elements/1.1/"/>
    <ds:schemaRef ds:uri="http://schemas.microsoft.com/office/2006/documentManagement/types"/>
    <ds:schemaRef ds:uri="90006a9c-ebef-4c87-9b52-c0eb4bdc4b3a"/>
    <ds:schemaRef ds:uri="http://purl.org/dc/terms/"/>
    <ds:schemaRef ds:uri="http://schemas.openxmlformats.org/package/2006/metadata/core-properties"/>
    <ds:schemaRef ds:uri="http://purl.org/dc/dcmitype/"/>
    <ds:schemaRef ds:uri="b4cce93a-0467-4bfa-a4ef-ec0c05fb17a8"/>
    <ds:schemaRef ds:uri="http://schemas.microsoft.com/office/infopath/2007/PartnerControl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E952675-643F-4ACC-85F4-D7AAC831D81F}">
  <ds:schemaRefs>
    <ds:schemaRef ds:uri="http://schemas.microsoft.com/sharepoint/v3/contenttype/forms"/>
  </ds:schemaRefs>
</ds:datastoreItem>
</file>

<file path=customXml/itemProps3.xml><?xml version="1.0" encoding="utf-8"?>
<ds:datastoreItem xmlns:ds="http://schemas.openxmlformats.org/officeDocument/2006/customXml" ds:itemID="{6D115BB4-48F6-4137-94A2-BF8252E92F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cce93a-0467-4bfa-a4ef-ec0c05fb17a8"/>
    <ds:schemaRef ds:uri="90006a9c-ebef-4c87-9b52-c0eb4bdc4b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bnl-ppt-template-standard(1)</Template>
  <TotalTime>31413</TotalTime>
  <Words>3929</Words>
  <Application>Microsoft Macintosh PowerPoint</Application>
  <PresentationFormat>On-screen Show (4:3)</PresentationFormat>
  <Paragraphs>568</Paragraphs>
  <Slides>52</Slides>
  <Notes>5</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3</vt:i4>
      </vt:variant>
      <vt:variant>
        <vt:lpstr>Slide Titles</vt:lpstr>
      </vt:variant>
      <vt:variant>
        <vt:i4>52</vt:i4>
      </vt:variant>
    </vt:vector>
  </HeadingPairs>
  <TitlesOfParts>
    <vt:vector size="70" baseType="lpstr">
      <vt:lpstr>-webkit-standard</vt:lpstr>
      <vt:lpstr>Aptos</vt:lpstr>
      <vt:lpstr>Arial</vt:lpstr>
      <vt:lpstr>Calibri</vt:lpstr>
      <vt:lpstr>Comic Sans MS Bold</vt:lpstr>
      <vt:lpstr>Georgia</vt:lpstr>
      <vt:lpstr>Google Sans</vt:lpstr>
      <vt:lpstr>Helvetica</vt:lpstr>
      <vt:lpstr>Helvetica Neue</vt:lpstr>
      <vt:lpstr>Roboto</vt:lpstr>
      <vt:lpstr>Symbol</vt:lpstr>
      <vt:lpstr>Tahoma</vt:lpstr>
      <vt:lpstr>Times New Roman</vt:lpstr>
      <vt:lpstr>Wingdings</vt:lpstr>
      <vt:lpstr>BNL</vt:lpstr>
      <vt:lpstr>Bitmap Image</vt:lpstr>
      <vt:lpstr>Document</vt:lpstr>
      <vt:lpstr>Picture</vt:lpstr>
      <vt:lpstr>Ion Sources: Enabling 25 Years of RHIC Operations (2000–2025) and the Path to the EIC</vt:lpstr>
      <vt:lpstr>Acknowledgements</vt:lpstr>
      <vt:lpstr>Outlines</vt:lpstr>
      <vt:lpstr>PowerPoint Presentation</vt:lpstr>
      <vt:lpstr>Evolution of RHIC Sources </vt:lpstr>
      <vt:lpstr>Tandem </vt:lpstr>
      <vt:lpstr>BNL Tandem Van de Graaffs</vt:lpstr>
      <vt:lpstr>HITL and TtB direct injection into AGS and Booster </vt:lpstr>
      <vt:lpstr>Highlights</vt:lpstr>
      <vt:lpstr>EBIS</vt:lpstr>
      <vt:lpstr>PowerPoint Presentation</vt:lpstr>
      <vt:lpstr>EBIS as Preinjector  </vt:lpstr>
      <vt:lpstr>EBIS Test Stand</vt:lpstr>
      <vt:lpstr>PowerPoint Presentation</vt:lpstr>
      <vt:lpstr>PowerPoint Presentation</vt:lpstr>
      <vt:lpstr>LION (Low charge state LIS)</vt:lpstr>
      <vt:lpstr>PowerPoint Presentation</vt:lpstr>
      <vt:lpstr>Extended EBIS </vt:lpstr>
      <vt:lpstr>Timeline of EBIS </vt:lpstr>
      <vt:lpstr>OPPIS</vt:lpstr>
      <vt:lpstr>PowerPoint Presentation</vt:lpstr>
      <vt:lpstr>BNL  pulse polarized H- source (1982)</vt:lpstr>
      <vt:lpstr>PowerPoint Presentation</vt:lpstr>
      <vt:lpstr>OPPIS in 2012</vt:lpstr>
      <vt:lpstr>OPPIS Layout </vt:lpstr>
      <vt:lpstr>   </vt:lpstr>
      <vt:lpstr>PowerPoint Presentation</vt:lpstr>
      <vt:lpstr>PowerPoint Presentation</vt:lpstr>
      <vt:lpstr>PowerPoint Presentation</vt:lpstr>
      <vt:lpstr>PowerPoint Presentation</vt:lpstr>
      <vt:lpstr>Polarized He-3 </vt:lpstr>
      <vt:lpstr>Polarized 3He++ Source development</vt:lpstr>
      <vt:lpstr> The 3He++ Source at BNL</vt:lpstr>
      <vt:lpstr>PowerPoint Presentation</vt:lpstr>
      <vt:lpstr>Innovations </vt:lpstr>
      <vt:lpstr>PowerPoint Presentation</vt:lpstr>
      <vt:lpstr>Current setup in the Test Lab</vt:lpstr>
      <vt:lpstr>3He++ Spin-Rotator in the at 6.0 MeV Beam Energy</vt:lpstr>
      <vt:lpstr>Conclusions &amp; Outlook</vt:lpstr>
      <vt:lpstr>Looking Forward</vt:lpstr>
      <vt:lpstr>Backup slides  </vt:lpstr>
      <vt:lpstr>PowerPoint Presentation</vt:lpstr>
      <vt:lpstr>PowerPoint Presentation</vt:lpstr>
      <vt:lpstr>EBIS commissioning timeline </vt:lpstr>
      <vt:lpstr>Extended EBIS</vt:lpstr>
      <vt:lpstr>PowerPoint Presentation</vt:lpstr>
      <vt:lpstr>EBIS inside the high voltage cage</vt:lpstr>
      <vt:lpstr>PowerPoint Presentation</vt:lpstr>
      <vt:lpstr>EBIS Status</vt:lpstr>
      <vt:lpstr>PowerPoint Presentation</vt:lpstr>
      <vt:lpstr>PowerPoint Presentation</vt:lpstr>
      <vt:lpstr>Optical Pumping and Probe Lasers Layout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Blas, Christina</dc:creator>
  <cp:keywords/>
  <dc:description/>
  <cp:lastModifiedBy>Raparia, Deepak</cp:lastModifiedBy>
  <cp:revision>32</cp:revision>
  <dcterms:created xsi:type="dcterms:W3CDTF">2026-06-17T16:20:58Z</dcterms:created>
  <dcterms:modified xsi:type="dcterms:W3CDTF">2026-07-10T10:10:20Z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0x01010031A54D97E143EA4E926C68983DDDF579</vt:lpwstr>
  </property>
</Properties>
</file>