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1"/>
  </p:notesMasterIdLst>
  <p:sldIdLst>
    <p:sldId id="256" r:id="rId2"/>
    <p:sldId id="271" r:id="rId3"/>
    <p:sldId id="272" r:id="rId4"/>
    <p:sldId id="273" r:id="rId5"/>
    <p:sldId id="274" r:id="rId6"/>
    <p:sldId id="261" r:id="rId7"/>
    <p:sldId id="260" r:id="rId8"/>
    <p:sldId id="259" r:id="rId9"/>
    <p:sldId id="262" r:id="rId10"/>
    <p:sldId id="263" r:id="rId11"/>
    <p:sldId id="264" r:id="rId12"/>
    <p:sldId id="265" r:id="rId13"/>
    <p:sldId id="267" r:id="rId14"/>
    <p:sldId id="269" r:id="rId15"/>
    <p:sldId id="270" r:id="rId16"/>
    <p:sldId id="266" r:id="rId17"/>
    <p:sldId id="275" r:id="rId18"/>
    <p:sldId id="268" r:id="rId19"/>
    <p:sldId id="27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85"/>
    <p:restoredTop sz="94721"/>
  </p:normalViewPr>
  <p:slideViewPr>
    <p:cSldViewPr snapToGrid="0" snapToObjects="1">
      <p:cViewPr varScale="1">
        <p:scale>
          <a:sx n="107" d="100"/>
          <a:sy n="107" d="100"/>
        </p:scale>
        <p:origin x="72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36F475-F7F5-6C41-B37C-656C49194CAF}" type="datetimeFigureOut">
              <a:rPr lang="en-US" smtClean="0"/>
              <a:t>7/1/26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5839EF-EF2D-A244-8B03-02564FD38722}" type="slidenum">
              <a:rPr lang="en-US" smtClean="0"/>
              <a:t>‹#›</a:t>
            </a:fld>
            <a:endParaRPr lang="en-US"/>
          </a:p>
        </p:txBody>
      </p:sp>
    </p:spTree>
    <p:extLst>
      <p:ext uri="{BB962C8B-B14F-4D97-AF65-F5344CB8AC3E}">
        <p14:creationId xmlns:p14="http://schemas.microsoft.com/office/powerpoint/2010/main" val="2679280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Bessy – Roland Muller, HZB, IEC Chair, EPS representative</a:t>
            </a:r>
          </a:p>
        </p:txBody>
      </p:sp>
      <p:sp>
        <p:nvSpPr>
          <p:cNvPr id="4" name="Slide Number Placeholder 3"/>
          <p:cNvSpPr>
            <a:spLocks noGrp="1"/>
          </p:cNvSpPr>
          <p:nvPr>
            <p:ph type="sldNum" sz="quarter" idx="5"/>
          </p:nvPr>
        </p:nvSpPr>
        <p:spPr/>
        <p:txBody>
          <a:bodyPr/>
          <a:lstStyle/>
          <a:p>
            <a:fld id="{515839EF-EF2D-A244-8B03-02564FD38722}" type="slidenum">
              <a:rPr lang="en-US" smtClean="0"/>
              <a:t>3</a:t>
            </a:fld>
            <a:endParaRPr lang="en-US"/>
          </a:p>
        </p:txBody>
      </p:sp>
    </p:spTree>
    <p:extLst>
      <p:ext uri="{BB962C8B-B14F-4D97-AF65-F5344CB8AC3E}">
        <p14:creationId xmlns:p14="http://schemas.microsoft.com/office/powerpoint/2010/main" val="881876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 Left: Andy Goetz, ESRF, Larry, Jim, Bart. Bottom Middle: </a:t>
            </a:r>
            <a:r>
              <a:rPr lang="en-US" dirty="0" err="1"/>
              <a:t>Kazuro</a:t>
            </a:r>
            <a:r>
              <a:rPr lang="en-US" dirty="0"/>
              <a:t> Furukawa, KEK, Rob, Prachi, Prerana</a:t>
            </a:r>
          </a:p>
        </p:txBody>
      </p:sp>
      <p:sp>
        <p:nvSpPr>
          <p:cNvPr id="4" name="Slide Number Placeholder 3"/>
          <p:cNvSpPr>
            <a:spLocks noGrp="1"/>
          </p:cNvSpPr>
          <p:nvPr>
            <p:ph type="sldNum" sz="quarter" idx="5"/>
          </p:nvPr>
        </p:nvSpPr>
        <p:spPr/>
        <p:txBody>
          <a:bodyPr/>
          <a:lstStyle/>
          <a:p>
            <a:fld id="{515839EF-EF2D-A244-8B03-02564FD38722}" type="slidenum">
              <a:rPr lang="en-US" smtClean="0"/>
              <a:t>4</a:t>
            </a:fld>
            <a:endParaRPr lang="en-US"/>
          </a:p>
        </p:txBody>
      </p:sp>
    </p:spTree>
    <p:extLst>
      <p:ext uri="{BB962C8B-B14F-4D97-AF65-F5344CB8AC3E}">
        <p14:creationId xmlns:p14="http://schemas.microsoft.com/office/powerpoint/2010/main" val="411015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5839EF-EF2D-A244-8B03-02564FD38722}" type="slidenum">
              <a:rPr lang="en-US" smtClean="0"/>
              <a:t>7</a:t>
            </a:fld>
            <a:endParaRPr lang="en-US"/>
          </a:p>
        </p:txBody>
      </p:sp>
    </p:spTree>
    <p:extLst>
      <p:ext uri="{BB962C8B-B14F-4D97-AF65-F5344CB8AC3E}">
        <p14:creationId xmlns:p14="http://schemas.microsoft.com/office/powerpoint/2010/main" val="4569979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FD422-CF21-5F4B-9F3C-D943F67A9BE0}"/>
              </a:ext>
            </a:extLst>
          </p:cNvPr>
          <p:cNvSpPr>
            <a:spLocks noGrp="1"/>
          </p:cNvSpPr>
          <p:nvPr>
            <p:ph type="ctrTitle" hasCustomPrompt="1"/>
          </p:nvPr>
        </p:nvSpPr>
        <p:spPr>
          <a:xfrm>
            <a:off x="813175" y="2685326"/>
            <a:ext cx="10334625" cy="1803939"/>
          </a:xfrm>
        </p:spPr>
        <p:txBody>
          <a:bodyPr anchor="t" anchorCtr="0"/>
          <a:lstStyle>
            <a:lvl1pPr algn="l">
              <a:defRPr sz="6000" b="1" i="0">
                <a:solidFill>
                  <a:schemeClr val="bg1"/>
                </a:solidFill>
                <a:latin typeface="+mn-lt"/>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B4A5F0DF-C789-3B48-88B2-EEF178B1680D}"/>
              </a:ext>
            </a:extLst>
          </p:cNvPr>
          <p:cNvSpPr>
            <a:spLocks noGrp="1"/>
          </p:cNvSpPr>
          <p:nvPr>
            <p:ph type="subTitle" idx="1"/>
          </p:nvPr>
        </p:nvSpPr>
        <p:spPr>
          <a:xfrm>
            <a:off x="813175" y="5773229"/>
            <a:ext cx="10334625" cy="746185"/>
          </a:xfrm>
        </p:spPr>
        <p:txBody>
          <a:bodyPr>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Text Placeholder 4">
            <a:extLst>
              <a:ext uri="{FF2B5EF4-FFF2-40B4-BE49-F238E27FC236}">
                <a16:creationId xmlns:a16="http://schemas.microsoft.com/office/drawing/2014/main" id="{4B87851E-C1E1-6E46-8D1B-95D6C1888590}"/>
              </a:ext>
            </a:extLst>
          </p:cNvPr>
          <p:cNvSpPr>
            <a:spLocks noGrp="1"/>
          </p:cNvSpPr>
          <p:nvPr>
            <p:ph type="body" sz="quarter" idx="10"/>
          </p:nvPr>
        </p:nvSpPr>
        <p:spPr>
          <a:xfrm>
            <a:off x="813175" y="4501444"/>
            <a:ext cx="10334625" cy="1259607"/>
          </a:xfrm>
        </p:spPr>
        <p:txBody>
          <a:bodyPr>
            <a:noAutofit/>
          </a:bodyPr>
          <a:lstStyle>
            <a:lvl1pPr marL="0" indent="0">
              <a:buFontTx/>
              <a:buNone/>
              <a:defRPr sz="2400">
                <a:solidFill>
                  <a:schemeClr val="bg1"/>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a:t>Click to edit Master text styles</a:t>
            </a:r>
          </a:p>
        </p:txBody>
      </p:sp>
      <p:pic>
        <p:nvPicPr>
          <p:cNvPr id="8" name="Picture 7">
            <a:extLst>
              <a:ext uri="{FF2B5EF4-FFF2-40B4-BE49-F238E27FC236}">
                <a16:creationId xmlns:a16="http://schemas.microsoft.com/office/drawing/2014/main" id="{A1CCAF04-6C30-614D-8071-3CC683E97651}"/>
              </a:ext>
            </a:extLst>
          </p:cNvPr>
          <p:cNvPicPr>
            <a:picLocks noChangeAspect="1"/>
          </p:cNvPicPr>
          <p:nvPr userDrawn="1"/>
        </p:nvPicPr>
        <p:blipFill>
          <a:blip r:embed="rId3">
            <a:alphaModFix amt="60000"/>
          </a:blip>
          <a:srcRect/>
          <a:stretch/>
        </p:blipFill>
        <p:spPr>
          <a:xfrm>
            <a:off x="8418740" y="5755088"/>
            <a:ext cx="3173185" cy="419100"/>
          </a:xfrm>
          <a:prstGeom prst="rect">
            <a:avLst/>
          </a:prstGeom>
        </p:spPr>
      </p:pic>
    </p:spTree>
    <p:extLst>
      <p:ext uri="{BB962C8B-B14F-4D97-AF65-F5344CB8AC3E}">
        <p14:creationId xmlns:p14="http://schemas.microsoft.com/office/powerpoint/2010/main" val="642655364"/>
      </p:ext>
    </p:extLst>
  </p:cSld>
  <p:clrMapOvr>
    <a:masterClrMapping/>
  </p:clrMapOvr>
  <p:extLst>
    <p:ext uri="{DCECCB84-F9BA-43D5-87BE-67443E8EF086}">
      <p15:sldGuideLst xmlns:p15="http://schemas.microsoft.com/office/powerpoint/2012/main">
        <p15:guide id="7" orient="horz" pos="2160" userDrawn="1">
          <p15:clr>
            <a:srgbClr val="FBAE40"/>
          </p15:clr>
        </p15:guide>
        <p15:guide id="8" pos="3840" userDrawn="1">
          <p15:clr>
            <a:srgbClr val="FBAE40"/>
          </p15:clr>
        </p15:guide>
        <p15:guide id="9" orient="horz" pos="3888" userDrawn="1">
          <p15:clr>
            <a:srgbClr val="FBAE40"/>
          </p15:clr>
        </p15:guide>
        <p15:guide id="10" pos="360" userDrawn="1">
          <p15:clr>
            <a:srgbClr val="FBAE40"/>
          </p15:clr>
        </p15:guide>
        <p15:guide id="11" pos="7320" userDrawn="1">
          <p15:clr>
            <a:srgbClr val="FBAE40"/>
          </p15:clr>
        </p15:guide>
        <p15:guide id="12" orient="horz" pos="398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84E83-FA30-AE49-A809-D1503D6A57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FF97B18-F1D3-C845-98E1-FCEEFD596F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0677A6-B440-D244-B039-82AFE3A152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5">
            <a:extLst>
              <a:ext uri="{FF2B5EF4-FFF2-40B4-BE49-F238E27FC236}">
                <a16:creationId xmlns:a16="http://schemas.microsoft.com/office/drawing/2014/main" id="{6ACFED41-9DB8-3441-9E99-88FCE31DC294}"/>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dirty="0"/>
          </a:p>
        </p:txBody>
      </p:sp>
    </p:spTree>
    <p:extLst>
      <p:ext uri="{BB962C8B-B14F-4D97-AF65-F5344CB8AC3E}">
        <p14:creationId xmlns:p14="http://schemas.microsoft.com/office/powerpoint/2010/main" val="4160339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999BF-B963-A049-A11E-595313950F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BA4A0F9-2FD7-DE46-AE52-AD7C0C073A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59413AE-9723-9D45-B482-FF92ED073F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5">
            <a:extLst>
              <a:ext uri="{FF2B5EF4-FFF2-40B4-BE49-F238E27FC236}">
                <a16:creationId xmlns:a16="http://schemas.microsoft.com/office/drawing/2014/main" id="{B0BC717A-FCD7-0D46-A097-931C02281585}"/>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dirty="0"/>
          </a:p>
        </p:txBody>
      </p:sp>
    </p:spTree>
    <p:extLst>
      <p:ext uri="{BB962C8B-B14F-4D97-AF65-F5344CB8AC3E}">
        <p14:creationId xmlns:p14="http://schemas.microsoft.com/office/powerpoint/2010/main" val="1811919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FA0D-AA3C-664A-87D2-78DEA605DFE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105DD7F-359B-0241-A0E1-CB41463949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194FE3B0-EE83-EE47-9729-1EF195304D10}"/>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dirty="0"/>
          </a:p>
        </p:txBody>
      </p:sp>
    </p:spTree>
    <p:extLst>
      <p:ext uri="{BB962C8B-B14F-4D97-AF65-F5344CB8AC3E}">
        <p14:creationId xmlns:p14="http://schemas.microsoft.com/office/powerpoint/2010/main" val="23816605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7785AC-BC0C-8F4E-B552-D8A6AD40EEB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59A820-91F6-F544-8B07-61605B067C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E1FAE437-C75F-3A40-9104-1FFF2D5E7948}"/>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dirty="0"/>
          </a:p>
        </p:txBody>
      </p:sp>
    </p:spTree>
    <p:extLst>
      <p:ext uri="{BB962C8B-B14F-4D97-AF65-F5344CB8AC3E}">
        <p14:creationId xmlns:p14="http://schemas.microsoft.com/office/powerpoint/2010/main" val="1066097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Title Slide_Print-friend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FD422-CF21-5F4B-9F3C-D943F67A9BE0}"/>
              </a:ext>
            </a:extLst>
          </p:cNvPr>
          <p:cNvSpPr>
            <a:spLocks noGrp="1"/>
          </p:cNvSpPr>
          <p:nvPr>
            <p:ph type="ctrTitle" hasCustomPrompt="1"/>
          </p:nvPr>
        </p:nvSpPr>
        <p:spPr>
          <a:xfrm>
            <a:off x="813175" y="2650602"/>
            <a:ext cx="10334625" cy="1838663"/>
          </a:xfrm>
        </p:spPr>
        <p:txBody>
          <a:bodyPr anchor="t" anchorCtr="0"/>
          <a:lstStyle>
            <a:lvl1pPr algn="l">
              <a:defRPr sz="6000" b="1" i="0">
                <a:solidFill>
                  <a:schemeClr val="tx1"/>
                </a:solidFill>
                <a:latin typeface="+mn-lt"/>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B4A5F0DF-C789-3B48-88B2-EEF178B1680D}"/>
              </a:ext>
            </a:extLst>
          </p:cNvPr>
          <p:cNvSpPr>
            <a:spLocks noGrp="1"/>
          </p:cNvSpPr>
          <p:nvPr>
            <p:ph type="subTitle" idx="1"/>
          </p:nvPr>
        </p:nvSpPr>
        <p:spPr>
          <a:xfrm>
            <a:off x="813175" y="5773229"/>
            <a:ext cx="10334625" cy="746185"/>
          </a:xfrm>
        </p:spPr>
        <p:txBody>
          <a:bodyPr>
            <a:norm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Text Placeholder 4">
            <a:extLst>
              <a:ext uri="{FF2B5EF4-FFF2-40B4-BE49-F238E27FC236}">
                <a16:creationId xmlns:a16="http://schemas.microsoft.com/office/drawing/2014/main" id="{4B87851E-C1E1-6E46-8D1B-95D6C1888590}"/>
              </a:ext>
            </a:extLst>
          </p:cNvPr>
          <p:cNvSpPr>
            <a:spLocks noGrp="1"/>
          </p:cNvSpPr>
          <p:nvPr>
            <p:ph type="body" sz="quarter" idx="10"/>
          </p:nvPr>
        </p:nvSpPr>
        <p:spPr>
          <a:xfrm>
            <a:off x="813175" y="4501444"/>
            <a:ext cx="10334625" cy="1259607"/>
          </a:xfrm>
        </p:spPr>
        <p:txBody>
          <a:bodyPr>
            <a:noAutofit/>
          </a:bodyPr>
          <a:lstStyle>
            <a:lvl1pPr marL="0" indent="0">
              <a:buFontTx/>
              <a:buNone/>
              <a:defRPr sz="2400">
                <a:solidFill>
                  <a:schemeClr val="tx1"/>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a:t>Click to edit Master text styles</a:t>
            </a:r>
          </a:p>
        </p:txBody>
      </p:sp>
      <p:pic>
        <p:nvPicPr>
          <p:cNvPr id="7" name="Picture 6">
            <a:extLst>
              <a:ext uri="{FF2B5EF4-FFF2-40B4-BE49-F238E27FC236}">
                <a16:creationId xmlns:a16="http://schemas.microsoft.com/office/drawing/2014/main" id="{E64EB6B9-C6AF-7F40-9A3F-E71E87EB2DF9}"/>
              </a:ext>
            </a:extLst>
          </p:cNvPr>
          <p:cNvPicPr>
            <a:picLocks noChangeAspect="1"/>
          </p:cNvPicPr>
          <p:nvPr userDrawn="1"/>
        </p:nvPicPr>
        <p:blipFill>
          <a:blip r:embed="rId3"/>
          <a:srcRect/>
          <a:stretch/>
        </p:blipFill>
        <p:spPr>
          <a:xfrm>
            <a:off x="8418740" y="5742910"/>
            <a:ext cx="3173185" cy="419100"/>
          </a:xfrm>
          <a:prstGeom prst="rect">
            <a:avLst/>
          </a:prstGeom>
        </p:spPr>
      </p:pic>
    </p:spTree>
    <p:extLst>
      <p:ext uri="{BB962C8B-B14F-4D97-AF65-F5344CB8AC3E}">
        <p14:creationId xmlns:p14="http://schemas.microsoft.com/office/powerpoint/2010/main" val="3440654292"/>
      </p:ext>
    </p:extLst>
  </p:cSld>
  <p:clrMapOvr>
    <a:masterClrMapping/>
  </p:clrMapOvr>
  <p:extLst>
    <p:ext uri="{DCECCB84-F9BA-43D5-87BE-67443E8EF086}">
      <p15:sldGuideLst xmlns:p15="http://schemas.microsoft.com/office/powerpoint/2012/main">
        <p15:guide id="7" orient="horz" pos="2160" userDrawn="1">
          <p15:clr>
            <a:srgbClr val="FBAE40"/>
          </p15:clr>
        </p15:guide>
        <p15:guide id="8" pos="3840" userDrawn="1">
          <p15:clr>
            <a:srgbClr val="FBAE40"/>
          </p15:clr>
        </p15:guide>
        <p15:guide id="9" orient="horz" pos="3888" userDrawn="1">
          <p15:clr>
            <a:srgbClr val="FBAE40"/>
          </p15:clr>
        </p15:guide>
        <p15:guide id="10" pos="360" userDrawn="1">
          <p15:clr>
            <a:srgbClr val="FBAE40"/>
          </p15:clr>
        </p15:guide>
        <p15:guide id="11" pos="7320" userDrawn="1">
          <p15:clr>
            <a:srgbClr val="FBAE40"/>
          </p15:clr>
        </p15:guide>
        <p15:guide id="12" orient="horz" pos="398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F96C7-1801-CD4F-9F28-C99CEA00AE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1FB783-2389-2044-9FEC-A01C09265EC1}"/>
              </a:ext>
            </a:extLst>
          </p:cNvPr>
          <p:cNvSpPr>
            <a:spLocks noGrp="1"/>
          </p:cNvSpPr>
          <p:nvPr>
            <p:ph idx="1"/>
          </p:nvPr>
        </p:nvSpPr>
        <p:spPr/>
        <p:txBody>
          <a:bodyPr/>
          <a:lstStyle>
            <a:lvl1pPr>
              <a:buFont typeface="Arial" panose="020B0604020202020204" pitchFamily="34" charse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84785F67-179E-4145-8BCB-4A0C61A894B6}"/>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dirty="0"/>
          </a:p>
        </p:txBody>
      </p:sp>
    </p:spTree>
    <p:extLst>
      <p:ext uri="{BB962C8B-B14F-4D97-AF65-F5344CB8AC3E}">
        <p14:creationId xmlns:p14="http://schemas.microsoft.com/office/powerpoint/2010/main" val="2794568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0C4E73FD-DB7D-6846-A2AE-E73A318442F4}"/>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solidFill>
                  <a:schemeClr val="tx1"/>
                </a:solidFill>
              </a:defRPr>
            </a:lvl1pPr>
          </a:lstStyle>
          <a:p>
            <a:fld id="{933A556B-7C63-244D-9B7C-B0EA8042B330}" type="slidenum">
              <a:rPr lang="en-US" smtClean="0"/>
              <a:pPr/>
              <a:t>‹#›</a:t>
            </a:fld>
            <a:endParaRPr lang="en-US" dirty="0"/>
          </a:p>
        </p:txBody>
      </p:sp>
      <p:sp>
        <p:nvSpPr>
          <p:cNvPr id="7" name="Title 1">
            <a:extLst>
              <a:ext uri="{FF2B5EF4-FFF2-40B4-BE49-F238E27FC236}">
                <a16:creationId xmlns:a16="http://schemas.microsoft.com/office/drawing/2014/main" id="{27110BA2-9B68-CC4C-A636-3277ABFA5F1F}"/>
              </a:ext>
            </a:extLst>
          </p:cNvPr>
          <p:cNvSpPr>
            <a:spLocks noGrp="1"/>
          </p:cNvSpPr>
          <p:nvPr>
            <p:ph type="ctrTitle" hasCustomPrompt="1"/>
          </p:nvPr>
        </p:nvSpPr>
        <p:spPr>
          <a:xfrm>
            <a:off x="813175" y="2541806"/>
            <a:ext cx="10334625" cy="1947460"/>
          </a:xfrm>
        </p:spPr>
        <p:txBody>
          <a:bodyPr anchor="t" anchorCtr="0"/>
          <a:lstStyle>
            <a:lvl1pPr algn="l">
              <a:defRPr sz="6000" b="1" i="0">
                <a:solidFill>
                  <a:schemeClr val="bg1"/>
                </a:solidFill>
                <a:latin typeface="+mn-lt"/>
                <a:cs typeface="Arial" panose="020B0604020202020204" pitchFamily="34" charset="0"/>
              </a:defRPr>
            </a:lvl1pPr>
          </a:lstStyle>
          <a:p>
            <a:r>
              <a:rPr lang="en-US" dirty="0"/>
              <a:t>Click To Edit Master Title Style</a:t>
            </a:r>
          </a:p>
        </p:txBody>
      </p:sp>
      <p:sp>
        <p:nvSpPr>
          <p:cNvPr id="8" name="Text Placeholder 4">
            <a:extLst>
              <a:ext uri="{FF2B5EF4-FFF2-40B4-BE49-F238E27FC236}">
                <a16:creationId xmlns:a16="http://schemas.microsoft.com/office/drawing/2014/main" id="{9FCBF15F-CA7F-7641-B9E3-4E9C3E92F434}"/>
              </a:ext>
            </a:extLst>
          </p:cNvPr>
          <p:cNvSpPr>
            <a:spLocks noGrp="1"/>
          </p:cNvSpPr>
          <p:nvPr>
            <p:ph type="body" sz="quarter" idx="10"/>
          </p:nvPr>
        </p:nvSpPr>
        <p:spPr>
          <a:xfrm>
            <a:off x="813175" y="4501444"/>
            <a:ext cx="10334625" cy="1259607"/>
          </a:xfrm>
        </p:spPr>
        <p:txBody>
          <a:bodyPr>
            <a:noAutofit/>
          </a:bodyPr>
          <a:lstStyle>
            <a:lvl1pPr marL="0" indent="0">
              <a:buFontTx/>
              <a:buNone/>
              <a:defRPr sz="2400">
                <a:solidFill>
                  <a:schemeClr val="bg1"/>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a:t>Click to edit Master text styles</a:t>
            </a:r>
          </a:p>
        </p:txBody>
      </p:sp>
    </p:spTree>
    <p:extLst>
      <p:ext uri="{BB962C8B-B14F-4D97-AF65-F5344CB8AC3E}">
        <p14:creationId xmlns:p14="http://schemas.microsoft.com/office/powerpoint/2010/main" val="4223687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Section Header_Print-friend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0C4E73FD-DB7D-6846-A2AE-E73A318442F4}"/>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solidFill>
                  <a:schemeClr val="tx1"/>
                </a:solidFill>
              </a:defRPr>
            </a:lvl1pPr>
          </a:lstStyle>
          <a:p>
            <a:fld id="{933A556B-7C63-244D-9B7C-B0EA8042B330}" type="slidenum">
              <a:rPr lang="en-US" smtClean="0"/>
              <a:pPr/>
              <a:t>‹#›</a:t>
            </a:fld>
            <a:endParaRPr lang="en-US" dirty="0"/>
          </a:p>
        </p:txBody>
      </p:sp>
      <p:sp>
        <p:nvSpPr>
          <p:cNvPr id="7" name="Title 1">
            <a:extLst>
              <a:ext uri="{FF2B5EF4-FFF2-40B4-BE49-F238E27FC236}">
                <a16:creationId xmlns:a16="http://schemas.microsoft.com/office/drawing/2014/main" id="{27110BA2-9B68-CC4C-A636-3277ABFA5F1F}"/>
              </a:ext>
            </a:extLst>
          </p:cNvPr>
          <p:cNvSpPr>
            <a:spLocks noGrp="1"/>
          </p:cNvSpPr>
          <p:nvPr>
            <p:ph type="ctrTitle" hasCustomPrompt="1"/>
          </p:nvPr>
        </p:nvSpPr>
        <p:spPr>
          <a:xfrm>
            <a:off x="813175" y="2541806"/>
            <a:ext cx="10334625" cy="1947460"/>
          </a:xfrm>
        </p:spPr>
        <p:txBody>
          <a:bodyPr anchor="t" anchorCtr="0"/>
          <a:lstStyle>
            <a:lvl1pPr algn="l">
              <a:defRPr sz="6000" b="1" i="0">
                <a:solidFill>
                  <a:schemeClr val="tx1"/>
                </a:solidFill>
                <a:latin typeface="+mn-lt"/>
                <a:cs typeface="Arial" panose="020B0604020202020204" pitchFamily="34" charset="0"/>
              </a:defRPr>
            </a:lvl1pPr>
          </a:lstStyle>
          <a:p>
            <a:r>
              <a:rPr lang="en-US" dirty="0"/>
              <a:t>Click To Edit Master Title Style</a:t>
            </a:r>
          </a:p>
        </p:txBody>
      </p:sp>
      <p:sp>
        <p:nvSpPr>
          <p:cNvPr id="8" name="Text Placeholder 4">
            <a:extLst>
              <a:ext uri="{FF2B5EF4-FFF2-40B4-BE49-F238E27FC236}">
                <a16:creationId xmlns:a16="http://schemas.microsoft.com/office/drawing/2014/main" id="{9FCBF15F-CA7F-7641-B9E3-4E9C3E92F434}"/>
              </a:ext>
            </a:extLst>
          </p:cNvPr>
          <p:cNvSpPr>
            <a:spLocks noGrp="1"/>
          </p:cNvSpPr>
          <p:nvPr>
            <p:ph type="body" sz="quarter" idx="10"/>
          </p:nvPr>
        </p:nvSpPr>
        <p:spPr>
          <a:xfrm>
            <a:off x="813175" y="4501444"/>
            <a:ext cx="10334625" cy="1259607"/>
          </a:xfrm>
        </p:spPr>
        <p:txBody>
          <a:bodyPr>
            <a:noAutofit/>
          </a:bodyPr>
          <a:lstStyle>
            <a:lvl1pPr marL="0" indent="0">
              <a:buFontTx/>
              <a:buNone/>
              <a:defRPr sz="2400">
                <a:solidFill>
                  <a:schemeClr val="tx1"/>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a:t>Click to edit Master text styles</a:t>
            </a:r>
          </a:p>
        </p:txBody>
      </p:sp>
    </p:spTree>
    <p:extLst>
      <p:ext uri="{BB962C8B-B14F-4D97-AF65-F5344CB8AC3E}">
        <p14:creationId xmlns:p14="http://schemas.microsoft.com/office/powerpoint/2010/main" val="1724543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B965E-00C4-6F4C-8817-84A69C14D2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8926A3-B154-C14C-BFED-E141D3C8B7D4}"/>
              </a:ext>
            </a:extLst>
          </p:cNvPr>
          <p:cNvSpPr>
            <a:spLocks noGrp="1"/>
          </p:cNvSpPr>
          <p:nvPr>
            <p:ph sz="half" idx="1"/>
          </p:nvPr>
        </p:nvSpPr>
        <p:spPr>
          <a:xfrm>
            <a:off x="5715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940C922-34CF-D846-A402-06F51B18941E}"/>
              </a:ext>
            </a:extLst>
          </p:cNvPr>
          <p:cNvSpPr>
            <a:spLocks noGrp="1"/>
          </p:cNvSpPr>
          <p:nvPr>
            <p:ph sz="half" idx="2"/>
          </p:nvPr>
        </p:nvSpPr>
        <p:spPr>
          <a:xfrm>
            <a:off x="60960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71868AE-308B-D548-82A1-318656FC5556}"/>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dirty="0"/>
          </a:p>
        </p:txBody>
      </p:sp>
    </p:spTree>
    <p:extLst>
      <p:ext uri="{BB962C8B-B14F-4D97-AF65-F5344CB8AC3E}">
        <p14:creationId xmlns:p14="http://schemas.microsoft.com/office/powerpoint/2010/main" val="3630614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ACFC5-D97A-B448-B815-E68D1A9731E8}"/>
              </a:ext>
            </a:extLst>
          </p:cNvPr>
          <p:cNvSpPr>
            <a:spLocks noGrp="1"/>
          </p:cNvSpPr>
          <p:nvPr>
            <p:ph type="title"/>
          </p:nvPr>
        </p:nvSpPr>
        <p:spPr>
          <a:xfrm>
            <a:off x="571500"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EBFB46D-01D9-1D44-ABED-AC6282C16BC1}"/>
              </a:ext>
            </a:extLst>
          </p:cNvPr>
          <p:cNvSpPr>
            <a:spLocks noGrp="1"/>
          </p:cNvSpPr>
          <p:nvPr>
            <p:ph type="body" idx="1"/>
          </p:nvPr>
        </p:nvSpPr>
        <p:spPr>
          <a:xfrm>
            <a:off x="571500"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8F9F48-3F7F-A545-9387-0732A54B5B13}"/>
              </a:ext>
            </a:extLst>
          </p:cNvPr>
          <p:cNvSpPr>
            <a:spLocks noGrp="1"/>
          </p:cNvSpPr>
          <p:nvPr>
            <p:ph sz="half" idx="2"/>
          </p:nvPr>
        </p:nvSpPr>
        <p:spPr>
          <a:xfrm>
            <a:off x="571500"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90C0DC1-B7CB-B343-8B4E-8D57625AEA93}"/>
              </a:ext>
            </a:extLst>
          </p:cNvPr>
          <p:cNvSpPr>
            <a:spLocks noGrp="1"/>
          </p:cNvSpPr>
          <p:nvPr>
            <p:ph type="body" sz="quarter" idx="3"/>
          </p:nvPr>
        </p:nvSpPr>
        <p:spPr>
          <a:xfrm>
            <a:off x="60960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2689F1-F4A7-6440-A9D9-1BF6E3E127B0}"/>
              </a:ext>
            </a:extLst>
          </p:cNvPr>
          <p:cNvSpPr>
            <a:spLocks noGrp="1"/>
          </p:cNvSpPr>
          <p:nvPr>
            <p:ph sz="quarter" idx="4"/>
          </p:nvPr>
        </p:nvSpPr>
        <p:spPr>
          <a:xfrm>
            <a:off x="60960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24E88283-FA1D-D040-8AFC-1D07DFC302AA}"/>
              </a:ext>
            </a:extLst>
          </p:cNvPr>
          <p:cNvSpPr>
            <a:spLocks noGrp="1"/>
          </p:cNvSpPr>
          <p:nvPr>
            <p:ph type="sldNum" sz="quarter" idx="10"/>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dirty="0"/>
          </a:p>
        </p:txBody>
      </p:sp>
    </p:spTree>
    <p:extLst>
      <p:ext uri="{BB962C8B-B14F-4D97-AF65-F5344CB8AC3E}">
        <p14:creationId xmlns:p14="http://schemas.microsoft.com/office/powerpoint/2010/main" val="3573931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B70F5-09AC-CD48-85DB-1752A5E862CB}"/>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00D6FDB5-5C90-C844-8D34-266A469CEC57}"/>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dirty="0"/>
          </a:p>
        </p:txBody>
      </p:sp>
    </p:spTree>
    <p:extLst>
      <p:ext uri="{BB962C8B-B14F-4D97-AF65-F5344CB8AC3E}">
        <p14:creationId xmlns:p14="http://schemas.microsoft.com/office/powerpoint/2010/main" val="4133593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87D20343-9337-0E42-A01C-2815CA8E0561}"/>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dirty="0"/>
          </a:p>
        </p:txBody>
      </p:sp>
    </p:spTree>
    <p:extLst>
      <p:ext uri="{BB962C8B-B14F-4D97-AF65-F5344CB8AC3E}">
        <p14:creationId xmlns:p14="http://schemas.microsoft.com/office/powerpoint/2010/main" val="2391252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7DAAA2-8718-2247-8539-9A0DC22C048C}"/>
              </a:ext>
            </a:extLst>
          </p:cNvPr>
          <p:cNvSpPr>
            <a:spLocks noGrp="1"/>
          </p:cNvSpPr>
          <p:nvPr>
            <p:ph type="title"/>
          </p:nvPr>
        </p:nvSpPr>
        <p:spPr>
          <a:xfrm>
            <a:off x="571500" y="365125"/>
            <a:ext cx="11049000" cy="1325563"/>
          </a:xfrm>
          <a:prstGeom prst="rect">
            <a:avLst/>
          </a:prstGeom>
        </p:spPr>
        <p:txBody>
          <a:bodyPr vert="horz" lIns="91440" tIns="45720" rIns="91440" bIns="45720" rtlCol="0" anchor="ctr">
            <a:normAutofit/>
          </a:bodyPr>
          <a:lstStyle/>
          <a:p>
            <a:endParaRPr lang="en-US" dirty="0"/>
          </a:p>
        </p:txBody>
      </p:sp>
      <p:sp>
        <p:nvSpPr>
          <p:cNvPr id="3" name="Text Placeholder 2">
            <a:extLst>
              <a:ext uri="{FF2B5EF4-FFF2-40B4-BE49-F238E27FC236}">
                <a16:creationId xmlns:a16="http://schemas.microsoft.com/office/drawing/2014/main" id="{A73056FE-C136-A54B-9DE3-EACD8E08FED9}"/>
              </a:ext>
            </a:extLst>
          </p:cNvPr>
          <p:cNvSpPr>
            <a:spLocks noGrp="1"/>
          </p:cNvSpPr>
          <p:nvPr>
            <p:ph type="body" idx="1"/>
          </p:nvPr>
        </p:nvSpPr>
        <p:spPr>
          <a:xfrm>
            <a:off x="571500" y="1825625"/>
            <a:ext cx="11049000" cy="420718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a:extLst>
              <a:ext uri="{FF2B5EF4-FFF2-40B4-BE49-F238E27FC236}">
                <a16:creationId xmlns:a16="http://schemas.microsoft.com/office/drawing/2014/main" id="{125833E0-DD3D-DF4F-9316-F67B7A80E307}"/>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dirty="0"/>
          </a:p>
        </p:txBody>
      </p:sp>
    </p:spTree>
    <p:extLst>
      <p:ext uri="{BB962C8B-B14F-4D97-AF65-F5344CB8AC3E}">
        <p14:creationId xmlns:p14="http://schemas.microsoft.com/office/powerpoint/2010/main" val="544521178"/>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62" r:id="rId3"/>
    <p:sldLayoutId id="2147483663" r:id="rId4"/>
    <p:sldLayoutId id="214748367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hf hdr="0" ftr="0" dt="0"/>
  <p:txStyles>
    <p:title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600" indent="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7" orient="horz" pos="2160" userDrawn="1">
          <p15:clr>
            <a:srgbClr val="F26B43"/>
          </p15:clr>
        </p15:guide>
        <p15:guide id="8" pos="3840" userDrawn="1">
          <p15:clr>
            <a:srgbClr val="F26B43"/>
          </p15:clr>
        </p15:guide>
        <p15:guide id="9" pos="360" userDrawn="1">
          <p15:clr>
            <a:srgbClr val="F26B43"/>
          </p15:clr>
        </p15:guide>
        <p15:guide id="10" orient="horz" pos="3888" userDrawn="1">
          <p15:clr>
            <a:srgbClr val="F26B43"/>
          </p15:clr>
        </p15:guide>
        <p15:guide id="11" pos="7320" userDrawn="1">
          <p15:clr>
            <a:srgbClr val="F26B43"/>
          </p15:clr>
        </p15:guide>
        <p15:guide id="12"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12.jpg"/><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8.xml"/><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56CBC-DA70-7741-BB3F-BCDBBE052F88}"/>
              </a:ext>
            </a:extLst>
          </p:cNvPr>
          <p:cNvSpPr>
            <a:spLocks noGrp="1"/>
          </p:cNvSpPr>
          <p:nvPr>
            <p:ph type="ctrTitle"/>
          </p:nvPr>
        </p:nvSpPr>
        <p:spPr/>
        <p:txBody>
          <a:bodyPr/>
          <a:lstStyle/>
          <a:p>
            <a:r>
              <a:rPr lang="en-US" dirty="0"/>
              <a:t>Perspective on RHIC Controls Evolution</a:t>
            </a:r>
          </a:p>
        </p:txBody>
      </p:sp>
      <p:sp>
        <p:nvSpPr>
          <p:cNvPr id="4" name="Text Placeholder 3">
            <a:extLst>
              <a:ext uri="{FF2B5EF4-FFF2-40B4-BE49-F238E27FC236}">
                <a16:creationId xmlns:a16="http://schemas.microsoft.com/office/drawing/2014/main" id="{BD0F4563-AB5E-1F4E-B28C-08AC1323034C}"/>
              </a:ext>
            </a:extLst>
          </p:cNvPr>
          <p:cNvSpPr>
            <a:spLocks noGrp="1"/>
          </p:cNvSpPr>
          <p:nvPr>
            <p:ph type="body" sz="quarter" idx="10"/>
          </p:nvPr>
        </p:nvSpPr>
        <p:spPr>
          <a:xfrm>
            <a:off x="813175" y="4501444"/>
            <a:ext cx="10729468" cy="1259607"/>
          </a:xfrm>
        </p:spPr>
        <p:txBody>
          <a:bodyPr/>
          <a:lstStyle/>
          <a:p>
            <a:r>
              <a:rPr lang="en-US" dirty="0"/>
              <a:t>Kevin Brown</a:t>
            </a:r>
          </a:p>
          <a:p>
            <a:r>
              <a:rPr lang="en-US" dirty="0"/>
              <a:t>Sev Binello, Mike Costanzo, Ted D’Ottavio, James </a:t>
            </a:r>
            <a:r>
              <a:rPr lang="en-US" dirty="0" err="1"/>
              <a:t>Jamilkowski</a:t>
            </a:r>
            <a:r>
              <a:rPr lang="en-US" dirty="0"/>
              <a:t>, John Morris, Seth </a:t>
            </a:r>
            <a:r>
              <a:rPr lang="en-US" dirty="0" err="1"/>
              <a:t>Nemesure</a:t>
            </a:r>
            <a:r>
              <a:rPr lang="en-US" dirty="0"/>
              <a:t>, Todd </a:t>
            </a:r>
            <a:r>
              <a:rPr lang="en-US" dirty="0" err="1"/>
              <a:t>Satogata</a:t>
            </a:r>
            <a:endParaRPr lang="en-US" dirty="0"/>
          </a:p>
        </p:txBody>
      </p:sp>
    </p:spTree>
    <p:extLst>
      <p:ext uri="{BB962C8B-B14F-4D97-AF65-F5344CB8AC3E}">
        <p14:creationId xmlns:p14="http://schemas.microsoft.com/office/powerpoint/2010/main" val="2246755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7B1AA-03D3-1E53-9123-52A738C87CCD}"/>
              </a:ext>
            </a:extLst>
          </p:cNvPr>
          <p:cNvSpPr>
            <a:spLocks noGrp="1"/>
          </p:cNvSpPr>
          <p:nvPr>
            <p:ph type="title"/>
          </p:nvPr>
        </p:nvSpPr>
        <p:spPr>
          <a:xfrm>
            <a:off x="571500" y="0"/>
            <a:ext cx="11049000" cy="1325563"/>
          </a:xfrm>
        </p:spPr>
        <p:txBody>
          <a:bodyPr/>
          <a:lstStyle/>
          <a:p>
            <a:r>
              <a:rPr lang="en-US" dirty="0"/>
              <a:t>LINUX?</a:t>
            </a:r>
          </a:p>
        </p:txBody>
      </p:sp>
      <p:sp>
        <p:nvSpPr>
          <p:cNvPr id="3" name="Slide Number Placeholder 2">
            <a:extLst>
              <a:ext uri="{FF2B5EF4-FFF2-40B4-BE49-F238E27FC236}">
                <a16:creationId xmlns:a16="http://schemas.microsoft.com/office/drawing/2014/main" id="{81A424E5-8C60-BD27-3B96-526BA8C4F08E}"/>
              </a:ext>
            </a:extLst>
          </p:cNvPr>
          <p:cNvSpPr>
            <a:spLocks noGrp="1"/>
          </p:cNvSpPr>
          <p:nvPr>
            <p:ph type="sldNum" sz="quarter" idx="4"/>
          </p:nvPr>
        </p:nvSpPr>
        <p:spPr/>
        <p:txBody>
          <a:bodyPr/>
          <a:lstStyle/>
          <a:p>
            <a:fld id="{933A556B-7C63-244D-9B7C-B0EA8042B330}" type="slidenum">
              <a:rPr lang="en-US" smtClean="0"/>
              <a:pPr/>
              <a:t>10</a:t>
            </a:fld>
            <a:endParaRPr lang="en-US" sz="1000" dirty="0"/>
          </a:p>
        </p:txBody>
      </p:sp>
      <p:pic>
        <p:nvPicPr>
          <p:cNvPr id="4" name="Picture 3">
            <a:extLst>
              <a:ext uri="{FF2B5EF4-FFF2-40B4-BE49-F238E27FC236}">
                <a16:creationId xmlns:a16="http://schemas.microsoft.com/office/drawing/2014/main" id="{E911F12B-F3CD-DEE5-ABFA-538E095F3900}"/>
              </a:ext>
            </a:extLst>
          </p:cNvPr>
          <p:cNvPicPr>
            <a:picLocks noChangeAspect="1"/>
          </p:cNvPicPr>
          <p:nvPr/>
        </p:nvPicPr>
        <p:blipFill>
          <a:blip r:embed="rId2"/>
          <a:stretch>
            <a:fillRect/>
          </a:stretch>
        </p:blipFill>
        <p:spPr>
          <a:xfrm>
            <a:off x="2721429" y="0"/>
            <a:ext cx="9261044" cy="6770914"/>
          </a:xfrm>
          <a:prstGeom prst="rect">
            <a:avLst/>
          </a:prstGeom>
        </p:spPr>
      </p:pic>
      <p:sp>
        <p:nvSpPr>
          <p:cNvPr id="5" name="TextBox 4">
            <a:extLst>
              <a:ext uri="{FF2B5EF4-FFF2-40B4-BE49-F238E27FC236}">
                <a16:creationId xmlns:a16="http://schemas.microsoft.com/office/drawing/2014/main" id="{9C2980B8-78E5-7D73-7AB5-AF660E51ACBF}"/>
              </a:ext>
            </a:extLst>
          </p:cNvPr>
          <p:cNvSpPr txBox="1"/>
          <p:nvPr/>
        </p:nvSpPr>
        <p:spPr>
          <a:xfrm>
            <a:off x="4272643" y="5399315"/>
            <a:ext cx="1031051" cy="369332"/>
          </a:xfrm>
          <a:prstGeom prst="rect">
            <a:avLst/>
          </a:prstGeom>
          <a:noFill/>
        </p:spPr>
        <p:txBody>
          <a:bodyPr wrap="none" rtlCol="0">
            <a:spAutoFit/>
          </a:bodyPr>
          <a:lstStyle/>
          <a:p>
            <a:r>
              <a:rPr lang="en-US" dirty="0">
                <a:solidFill>
                  <a:srgbClr val="FF0000"/>
                </a:solidFill>
              </a:rPr>
              <a:t>Red Hat</a:t>
            </a:r>
          </a:p>
        </p:txBody>
      </p:sp>
      <p:sp>
        <p:nvSpPr>
          <p:cNvPr id="6" name="TextBox 5">
            <a:extLst>
              <a:ext uri="{FF2B5EF4-FFF2-40B4-BE49-F238E27FC236}">
                <a16:creationId xmlns:a16="http://schemas.microsoft.com/office/drawing/2014/main" id="{FF04902D-6490-493A-0CF3-B7D341AFAA01}"/>
              </a:ext>
            </a:extLst>
          </p:cNvPr>
          <p:cNvSpPr txBox="1"/>
          <p:nvPr/>
        </p:nvSpPr>
        <p:spPr>
          <a:xfrm>
            <a:off x="209527" y="1507115"/>
            <a:ext cx="2773708" cy="1631216"/>
          </a:xfrm>
          <a:prstGeom prst="rect">
            <a:avLst/>
          </a:prstGeom>
          <a:noFill/>
        </p:spPr>
        <p:txBody>
          <a:bodyPr wrap="none" rtlCol="0">
            <a:spAutoFit/>
          </a:bodyPr>
          <a:lstStyle/>
          <a:p>
            <a:r>
              <a:rPr lang="en-US" sz="2000" dirty="0">
                <a:solidFill>
                  <a:srgbClr val="FF0000"/>
                </a:solidFill>
              </a:rPr>
              <a:t>Controls O/S history</a:t>
            </a:r>
          </a:p>
          <a:p>
            <a:r>
              <a:rPr lang="en-US" sz="2000" dirty="0">
                <a:solidFill>
                  <a:srgbClr val="FF0000"/>
                </a:solidFill>
              </a:rPr>
              <a:t>1980’s  PDP10 DEC</a:t>
            </a:r>
          </a:p>
          <a:p>
            <a:r>
              <a:rPr lang="en-US" sz="2000" dirty="0">
                <a:solidFill>
                  <a:srgbClr val="FF0000"/>
                </a:solidFill>
              </a:rPr>
              <a:t>1986 -  Apollo WS</a:t>
            </a:r>
          </a:p>
          <a:p>
            <a:r>
              <a:rPr lang="en-US" sz="2000" dirty="0">
                <a:solidFill>
                  <a:srgbClr val="FF0000"/>
                </a:solidFill>
              </a:rPr>
              <a:t>1990’s  Sun WS (Unix)</a:t>
            </a:r>
          </a:p>
          <a:p>
            <a:r>
              <a:rPr lang="en-US" sz="2000" dirty="0">
                <a:solidFill>
                  <a:srgbClr val="FF0000"/>
                </a:solidFill>
              </a:rPr>
              <a:t>2000 -  RH Linux</a:t>
            </a:r>
          </a:p>
        </p:txBody>
      </p:sp>
    </p:spTree>
    <p:extLst>
      <p:ext uri="{BB962C8B-B14F-4D97-AF65-F5344CB8AC3E}">
        <p14:creationId xmlns:p14="http://schemas.microsoft.com/office/powerpoint/2010/main" val="3667196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29C4E-BF4D-CF1C-3EC6-23D1DD86BD76}"/>
              </a:ext>
            </a:extLst>
          </p:cNvPr>
          <p:cNvSpPr>
            <a:spLocks noGrp="1"/>
          </p:cNvSpPr>
          <p:nvPr>
            <p:ph type="title"/>
          </p:nvPr>
        </p:nvSpPr>
        <p:spPr>
          <a:xfrm>
            <a:off x="571500" y="0"/>
            <a:ext cx="11049000" cy="1325563"/>
          </a:xfrm>
        </p:spPr>
        <p:txBody>
          <a:bodyPr/>
          <a:lstStyle/>
          <a:p>
            <a:r>
              <a:rPr lang="en-US" dirty="0"/>
              <a:t>The Paradigm shift - 2003</a:t>
            </a:r>
          </a:p>
        </p:txBody>
      </p:sp>
      <p:sp>
        <p:nvSpPr>
          <p:cNvPr id="5" name="Content Placeholder 4">
            <a:extLst>
              <a:ext uri="{FF2B5EF4-FFF2-40B4-BE49-F238E27FC236}">
                <a16:creationId xmlns:a16="http://schemas.microsoft.com/office/drawing/2014/main" id="{F57C7C50-908A-1C63-14E9-6904A7A1EAE3}"/>
              </a:ext>
            </a:extLst>
          </p:cNvPr>
          <p:cNvSpPr>
            <a:spLocks noGrp="1"/>
          </p:cNvSpPr>
          <p:nvPr>
            <p:ph idx="1"/>
          </p:nvPr>
        </p:nvSpPr>
        <p:spPr>
          <a:xfrm>
            <a:off x="571500" y="2623457"/>
            <a:ext cx="11049000" cy="3409353"/>
          </a:xfrm>
        </p:spPr>
        <p:txBody>
          <a:bodyPr/>
          <a:lstStyle/>
          <a:p>
            <a:r>
              <a:rPr lang="en-US" dirty="0"/>
              <a:t>Ramp Design with 1</a:t>
            </a:r>
            <a:r>
              <a:rPr lang="en-US" baseline="30000" dirty="0"/>
              <a:t>st</a:t>
            </a:r>
            <a:r>
              <a:rPr lang="en-US" dirty="0"/>
              <a:t> and 2</a:t>
            </a:r>
            <a:r>
              <a:rPr lang="en-US" baseline="30000" dirty="0"/>
              <a:t>nd</a:t>
            </a:r>
            <a:r>
              <a:rPr lang="en-US" dirty="0"/>
              <a:t> derivatives zero at start of ramp</a:t>
            </a:r>
          </a:p>
          <a:p>
            <a:r>
              <a:rPr lang="en-US" dirty="0">
                <a:latin typeface="Symbol" pitchFamily="2" charset="2"/>
              </a:rPr>
              <a:t>b</a:t>
            </a:r>
            <a:r>
              <a:rPr lang="en-US" dirty="0"/>
              <a:t>* ramp and </a:t>
            </a:r>
            <a:r>
              <a:rPr lang="en-US" dirty="0">
                <a:latin typeface="Symbol" pitchFamily="2" charset="2"/>
              </a:rPr>
              <a:t>b</a:t>
            </a:r>
            <a:r>
              <a:rPr lang="en-US" dirty="0"/>
              <a:t>* squeeze</a:t>
            </a:r>
          </a:p>
          <a:p>
            <a:r>
              <a:rPr lang="en-US" dirty="0"/>
              <a:t>WFG manager</a:t>
            </a:r>
          </a:p>
          <a:p>
            <a:r>
              <a:rPr lang="en-US" dirty="0"/>
              <a:t>Early Online Model</a:t>
            </a:r>
          </a:p>
          <a:p>
            <a:r>
              <a:rPr lang="en-US" dirty="0"/>
              <a:t>Early Sequencer (since 2001)</a:t>
            </a:r>
          </a:p>
        </p:txBody>
      </p:sp>
      <p:sp>
        <p:nvSpPr>
          <p:cNvPr id="3" name="Slide Number Placeholder 2">
            <a:extLst>
              <a:ext uri="{FF2B5EF4-FFF2-40B4-BE49-F238E27FC236}">
                <a16:creationId xmlns:a16="http://schemas.microsoft.com/office/drawing/2014/main" id="{3DE29B5A-F319-1EDB-A88F-C181DC27408A}"/>
              </a:ext>
            </a:extLst>
          </p:cNvPr>
          <p:cNvSpPr>
            <a:spLocks noGrp="1"/>
          </p:cNvSpPr>
          <p:nvPr>
            <p:ph type="sldNum" sz="quarter" idx="4"/>
          </p:nvPr>
        </p:nvSpPr>
        <p:spPr/>
        <p:txBody>
          <a:bodyPr/>
          <a:lstStyle/>
          <a:p>
            <a:fld id="{933A556B-7C63-244D-9B7C-B0EA8042B330}" type="slidenum">
              <a:rPr lang="en-US" smtClean="0"/>
              <a:pPr/>
              <a:t>11</a:t>
            </a:fld>
            <a:endParaRPr lang="en-US" sz="1000" dirty="0"/>
          </a:p>
        </p:txBody>
      </p:sp>
      <p:pic>
        <p:nvPicPr>
          <p:cNvPr id="4" name="Picture 3">
            <a:extLst>
              <a:ext uri="{FF2B5EF4-FFF2-40B4-BE49-F238E27FC236}">
                <a16:creationId xmlns:a16="http://schemas.microsoft.com/office/drawing/2014/main" id="{47C07F93-EB52-8F41-BF10-D3289AE61B47}"/>
              </a:ext>
            </a:extLst>
          </p:cNvPr>
          <p:cNvPicPr>
            <a:picLocks noChangeAspect="1"/>
          </p:cNvPicPr>
          <p:nvPr/>
        </p:nvPicPr>
        <p:blipFill>
          <a:blip r:embed="rId2"/>
          <a:stretch>
            <a:fillRect/>
          </a:stretch>
        </p:blipFill>
        <p:spPr>
          <a:xfrm>
            <a:off x="1317171" y="1029895"/>
            <a:ext cx="9557657" cy="1509688"/>
          </a:xfrm>
          <a:prstGeom prst="rect">
            <a:avLst/>
          </a:prstGeom>
        </p:spPr>
      </p:pic>
    </p:spTree>
    <p:extLst>
      <p:ext uri="{BB962C8B-B14F-4D97-AF65-F5344CB8AC3E}">
        <p14:creationId xmlns:p14="http://schemas.microsoft.com/office/powerpoint/2010/main" val="2135226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10179-E0C0-CD12-A889-C707A40F5F2F}"/>
              </a:ext>
            </a:extLst>
          </p:cNvPr>
          <p:cNvSpPr>
            <a:spLocks noGrp="1"/>
          </p:cNvSpPr>
          <p:nvPr>
            <p:ph type="title"/>
          </p:nvPr>
        </p:nvSpPr>
        <p:spPr>
          <a:xfrm>
            <a:off x="571500" y="38554"/>
            <a:ext cx="11049000" cy="1325563"/>
          </a:xfrm>
        </p:spPr>
        <p:txBody>
          <a:bodyPr/>
          <a:lstStyle/>
          <a:p>
            <a:r>
              <a:rPr lang="en-US" dirty="0"/>
              <a:t>Data Written per year </a:t>
            </a:r>
            <a:br>
              <a:rPr lang="en-US" dirty="0"/>
            </a:br>
            <a:r>
              <a:rPr lang="en-US" dirty="0"/>
              <a:t>Total for 25 years &gt; 10 </a:t>
            </a:r>
            <a:r>
              <a:rPr lang="en-US" dirty="0" err="1"/>
              <a:t>pbyte</a:t>
            </a:r>
            <a:endParaRPr lang="en-US" dirty="0"/>
          </a:p>
        </p:txBody>
      </p:sp>
      <p:sp>
        <p:nvSpPr>
          <p:cNvPr id="3" name="Slide Number Placeholder 2">
            <a:extLst>
              <a:ext uri="{FF2B5EF4-FFF2-40B4-BE49-F238E27FC236}">
                <a16:creationId xmlns:a16="http://schemas.microsoft.com/office/drawing/2014/main" id="{EC507C0C-FE70-C9F1-3328-671AFF782EAB}"/>
              </a:ext>
            </a:extLst>
          </p:cNvPr>
          <p:cNvSpPr>
            <a:spLocks noGrp="1"/>
          </p:cNvSpPr>
          <p:nvPr>
            <p:ph type="sldNum" sz="quarter" idx="4"/>
          </p:nvPr>
        </p:nvSpPr>
        <p:spPr/>
        <p:txBody>
          <a:bodyPr/>
          <a:lstStyle/>
          <a:p>
            <a:fld id="{933A556B-7C63-244D-9B7C-B0EA8042B330}" type="slidenum">
              <a:rPr lang="en-US" smtClean="0"/>
              <a:pPr/>
              <a:t>12</a:t>
            </a:fld>
            <a:endParaRPr lang="en-US" sz="1000" dirty="0"/>
          </a:p>
        </p:txBody>
      </p:sp>
      <p:pic>
        <p:nvPicPr>
          <p:cNvPr id="4" name="Picture 3">
            <a:extLst>
              <a:ext uri="{FF2B5EF4-FFF2-40B4-BE49-F238E27FC236}">
                <a16:creationId xmlns:a16="http://schemas.microsoft.com/office/drawing/2014/main" id="{C814BD8D-C493-1A2C-EE6B-921545BE2DFC}"/>
              </a:ext>
            </a:extLst>
          </p:cNvPr>
          <p:cNvPicPr>
            <a:picLocks noChangeAspect="1"/>
          </p:cNvPicPr>
          <p:nvPr/>
        </p:nvPicPr>
        <p:blipFill>
          <a:blip r:embed="rId2"/>
          <a:stretch>
            <a:fillRect/>
          </a:stretch>
        </p:blipFill>
        <p:spPr>
          <a:xfrm>
            <a:off x="1469570" y="1310277"/>
            <a:ext cx="8893630" cy="5498366"/>
          </a:xfrm>
          <a:prstGeom prst="rect">
            <a:avLst/>
          </a:prstGeom>
        </p:spPr>
      </p:pic>
    </p:spTree>
    <p:extLst>
      <p:ext uri="{BB962C8B-B14F-4D97-AF65-F5344CB8AC3E}">
        <p14:creationId xmlns:p14="http://schemas.microsoft.com/office/powerpoint/2010/main" val="876017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1DF0BC-4DFE-821C-9E4C-9B04B7E60B2D}"/>
              </a:ext>
            </a:extLst>
          </p:cNvPr>
          <p:cNvSpPr>
            <a:spLocks noGrp="1"/>
          </p:cNvSpPr>
          <p:nvPr>
            <p:ph type="sldNum" sz="quarter" idx="4"/>
          </p:nvPr>
        </p:nvSpPr>
        <p:spPr/>
        <p:txBody>
          <a:bodyPr/>
          <a:lstStyle/>
          <a:p>
            <a:fld id="{933A556B-7C63-244D-9B7C-B0EA8042B330}" type="slidenum">
              <a:rPr lang="en-US" smtClean="0"/>
              <a:pPr/>
              <a:t>13</a:t>
            </a:fld>
            <a:endParaRPr lang="en-US" dirty="0"/>
          </a:p>
        </p:txBody>
      </p:sp>
      <p:sp>
        <p:nvSpPr>
          <p:cNvPr id="3" name="Title 2">
            <a:extLst>
              <a:ext uri="{FF2B5EF4-FFF2-40B4-BE49-F238E27FC236}">
                <a16:creationId xmlns:a16="http://schemas.microsoft.com/office/drawing/2014/main" id="{BC56A5C0-9DA3-3BD3-EC84-356C0869B92F}"/>
              </a:ext>
            </a:extLst>
          </p:cNvPr>
          <p:cNvSpPr>
            <a:spLocks noGrp="1"/>
          </p:cNvSpPr>
          <p:nvPr>
            <p:ph type="ctrTitle"/>
          </p:nvPr>
        </p:nvSpPr>
        <p:spPr/>
        <p:txBody>
          <a:bodyPr>
            <a:normAutofit/>
          </a:bodyPr>
          <a:lstStyle/>
          <a:p>
            <a:r>
              <a:rPr lang="en-US" sz="5400" dirty="0"/>
              <a:t>Comments from some Friends</a:t>
            </a:r>
          </a:p>
        </p:txBody>
      </p:sp>
    </p:spTree>
    <p:extLst>
      <p:ext uri="{BB962C8B-B14F-4D97-AF65-F5344CB8AC3E}">
        <p14:creationId xmlns:p14="http://schemas.microsoft.com/office/powerpoint/2010/main" val="2490378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89B1E-C86E-9214-EB08-AE70CD77FB64}"/>
              </a:ext>
            </a:extLst>
          </p:cNvPr>
          <p:cNvSpPr>
            <a:spLocks noGrp="1"/>
          </p:cNvSpPr>
          <p:nvPr>
            <p:ph type="title"/>
          </p:nvPr>
        </p:nvSpPr>
        <p:spPr>
          <a:xfrm>
            <a:off x="571500" y="0"/>
            <a:ext cx="11049000" cy="1325563"/>
          </a:xfrm>
        </p:spPr>
        <p:txBody>
          <a:bodyPr/>
          <a:lstStyle/>
          <a:p>
            <a:r>
              <a:rPr lang="en-US" dirty="0"/>
              <a:t>Ted D’Ottavio</a:t>
            </a:r>
          </a:p>
        </p:txBody>
      </p:sp>
      <p:sp>
        <p:nvSpPr>
          <p:cNvPr id="3" name="Content Placeholder 2">
            <a:extLst>
              <a:ext uri="{FF2B5EF4-FFF2-40B4-BE49-F238E27FC236}">
                <a16:creationId xmlns:a16="http://schemas.microsoft.com/office/drawing/2014/main" id="{F4680FF6-3F18-995A-EAD2-6038D67C9BF1}"/>
              </a:ext>
            </a:extLst>
          </p:cNvPr>
          <p:cNvSpPr>
            <a:spLocks noGrp="1"/>
          </p:cNvSpPr>
          <p:nvPr>
            <p:ph idx="1"/>
          </p:nvPr>
        </p:nvSpPr>
        <p:spPr>
          <a:xfrm>
            <a:off x="571500" y="936171"/>
            <a:ext cx="11049000" cy="5293338"/>
          </a:xfrm>
        </p:spPr>
        <p:txBody>
          <a:bodyPr>
            <a:normAutofit fontScale="85000" lnSpcReduction="10000"/>
          </a:bodyPr>
          <a:lstStyle/>
          <a:p>
            <a:pPr>
              <a:lnSpc>
                <a:spcPct val="120000"/>
              </a:lnSpc>
              <a:spcBef>
                <a:spcPts val="0"/>
              </a:spcBef>
              <a:spcAft>
                <a:spcPts val="600"/>
              </a:spcAft>
            </a:pPr>
            <a:r>
              <a:rPr lang="en-US" sz="2400" dirty="0"/>
              <a:t>In the early days of RHIC Controls design work, I remember </a:t>
            </a:r>
            <a:r>
              <a:rPr lang="en-US" sz="2400" b="1" dirty="0">
                <a:solidFill>
                  <a:srgbClr val="0070C0"/>
                </a:solidFill>
              </a:rPr>
              <a:t>Tom Clifford organizing a series of meetings to review the designs of a couple of other control systems.</a:t>
            </a:r>
            <a:r>
              <a:rPr lang="en-US" sz="2400" dirty="0"/>
              <a:t>  How does it work?  How does it differ from Logical Devices?  Would it work for RHIC?  In the end, </a:t>
            </a:r>
            <a:r>
              <a:rPr lang="en-US" sz="2400" b="1" dirty="0">
                <a:solidFill>
                  <a:srgbClr val="0070C0"/>
                </a:solidFill>
              </a:rPr>
              <a:t>there was a thirst, primarily by Tom and Larry Hoff,  to create something even better.  Eventually, ADOs were born.</a:t>
            </a:r>
            <a:endParaRPr lang="en-US" sz="2400" dirty="0"/>
          </a:p>
          <a:p>
            <a:pPr>
              <a:lnSpc>
                <a:spcPct val="120000"/>
              </a:lnSpc>
              <a:spcBef>
                <a:spcPts val="0"/>
              </a:spcBef>
              <a:spcAft>
                <a:spcPts val="600"/>
              </a:spcAft>
            </a:pPr>
            <a:r>
              <a:rPr lang="en-US" sz="2400" dirty="0"/>
              <a:t>Looking back, the things about ADOs that seemed ahead of its time:</a:t>
            </a:r>
          </a:p>
          <a:p>
            <a:pPr marL="685800" indent="-457200">
              <a:lnSpc>
                <a:spcPct val="120000"/>
              </a:lnSpc>
              <a:spcBef>
                <a:spcPts val="0"/>
              </a:spcBef>
              <a:spcAft>
                <a:spcPts val="600"/>
              </a:spcAft>
              <a:buFont typeface="Arial" panose="020B0604020202020204" pitchFamily="34" charset="0"/>
              <a:buChar char="•"/>
            </a:pPr>
            <a:r>
              <a:rPr lang="en-US" sz="2400" dirty="0">
                <a:solidFill>
                  <a:srgbClr val="0070C0"/>
                </a:solidFill>
              </a:rPr>
              <a:t>Data is organized in an object-oriented manner.  </a:t>
            </a:r>
            <a:r>
              <a:rPr lang="en-US" sz="2400" dirty="0"/>
              <a:t>And the object is usually a physical device like a BPM or a power supply.  You could argue that Logical Devices were also object-oriented, but ADOs were A) much more flexible in their design, and B) actually realized as software objects in the FEC (ultimately in C++).</a:t>
            </a:r>
          </a:p>
          <a:p>
            <a:pPr marL="685800" indent="-457200">
              <a:lnSpc>
                <a:spcPct val="120000"/>
              </a:lnSpc>
              <a:spcBef>
                <a:spcPts val="0"/>
              </a:spcBef>
              <a:spcAft>
                <a:spcPts val="600"/>
              </a:spcAft>
              <a:buFont typeface="Arial" panose="020B0604020202020204" pitchFamily="34" charset="0"/>
              <a:buChar char="•"/>
            </a:pPr>
            <a:r>
              <a:rPr lang="en-US" sz="2400" dirty="0">
                <a:solidFill>
                  <a:srgbClr val="0070C0"/>
                </a:solidFill>
              </a:rPr>
              <a:t>The actual C++ ADO object code that ran on the FEC was constructed using a program called </a:t>
            </a:r>
            <a:r>
              <a:rPr lang="en-US" sz="2400" dirty="0" err="1">
                <a:solidFill>
                  <a:srgbClr val="0070C0"/>
                </a:solidFill>
              </a:rPr>
              <a:t>adogen</a:t>
            </a:r>
            <a:r>
              <a:rPr lang="en-US" sz="2400" dirty="0">
                <a:solidFill>
                  <a:srgbClr val="0070C0"/>
                </a:solidFill>
              </a:rPr>
              <a:t> from ADO template</a:t>
            </a:r>
            <a:r>
              <a:rPr lang="en-US" sz="2400" dirty="0"/>
              <a:t>s (rad files) that ADO developers built.  This created a level of completeness and uniformity in the code that would not have been achieved otherwise.</a:t>
            </a:r>
          </a:p>
        </p:txBody>
      </p:sp>
      <p:sp>
        <p:nvSpPr>
          <p:cNvPr id="4" name="Slide Number Placeholder 3">
            <a:extLst>
              <a:ext uri="{FF2B5EF4-FFF2-40B4-BE49-F238E27FC236}">
                <a16:creationId xmlns:a16="http://schemas.microsoft.com/office/drawing/2014/main" id="{26B5E7D8-2859-819A-5921-48AC3911EF6B}"/>
              </a:ext>
            </a:extLst>
          </p:cNvPr>
          <p:cNvSpPr>
            <a:spLocks noGrp="1"/>
          </p:cNvSpPr>
          <p:nvPr>
            <p:ph type="sldNum" sz="quarter" idx="4"/>
          </p:nvPr>
        </p:nvSpPr>
        <p:spPr/>
        <p:txBody>
          <a:bodyPr/>
          <a:lstStyle/>
          <a:p>
            <a:fld id="{933A556B-7C63-244D-9B7C-B0EA8042B330}" type="slidenum">
              <a:rPr lang="en-US" smtClean="0"/>
              <a:pPr/>
              <a:t>14</a:t>
            </a:fld>
            <a:endParaRPr lang="en-US" sz="1000" dirty="0"/>
          </a:p>
        </p:txBody>
      </p:sp>
    </p:spTree>
    <p:extLst>
      <p:ext uri="{BB962C8B-B14F-4D97-AF65-F5344CB8AC3E}">
        <p14:creationId xmlns:p14="http://schemas.microsoft.com/office/powerpoint/2010/main" val="23015609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7F555-A1AB-C7E4-E596-C243125A2235}"/>
              </a:ext>
            </a:extLst>
          </p:cNvPr>
          <p:cNvSpPr>
            <a:spLocks noGrp="1"/>
          </p:cNvSpPr>
          <p:nvPr>
            <p:ph type="title"/>
          </p:nvPr>
        </p:nvSpPr>
        <p:spPr>
          <a:xfrm>
            <a:off x="571500" y="0"/>
            <a:ext cx="11049000" cy="1325563"/>
          </a:xfrm>
        </p:spPr>
        <p:txBody>
          <a:bodyPr/>
          <a:lstStyle/>
          <a:p>
            <a:r>
              <a:rPr lang="en-US" dirty="0"/>
              <a:t>Ted D’Ottavio (cont.)</a:t>
            </a:r>
          </a:p>
        </p:txBody>
      </p:sp>
      <p:sp>
        <p:nvSpPr>
          <p:cNvPr id="3" name="Content Placeholder 2">
            <a:extLst>
              <a:ext uri="{FF2B5EF4-FFF2-40B4-BE49-F238E27FC236}">
                <a16:creationId xmlns:a16="http://schemas.microsoft.com/office/drawing/2014/main" id="{A6E0CAE7-87B0-D730-1391-C469C9172EFD}"/>
              </a:ext>
            </a:extLst>
          </p:cNvPr>
          <p:cNvSpPr>
            <a:spLocks noGrp="1"/>
          </p:cNvSpPr>
          <p:nvPr>
            <p:ph idx="1"/>
          </p:nvPr>
        </p:nvSpPr>
        <p:spPr>
          <a:xfrm>
            <a:off x="571500" y="1055915"/>
            <a:ext cx="11049000" cy="5260680"/>
          </a:xfrm>
        </p:spPr>
        <p:txBody>
          <a:bodyPr>
            <a:normAutofit fontScale="47500" lnSpcReduction="20000"/>
          </a:bodyPr>
          <a:lstStyle/>
          <a:p>
            <a:pPr>
              <a:lnSpc>
                <a:spcPct val="120000"/>
              </a:lnSpc>
              <a:spcBef>
                <a:spcPts val="0"/>
              </a:spcBef>
              <a:spcAft>
                <a:spcPts val="600"/>
              </a:spcAft>
            </a:pPr>
            <a:r>
              <a:rPr lang="en-US" dirty="0"/>
              <a:t>Looking back at </a:t>
            </a:r>
            <a:r>
              <a:rPr lang="en-US" b="1" dirty="0">
                <a:solidFill>
                  <a:srgbClr val="0070C0"/>
                </a:solidFill>
              </a:rPr>
              <a:t>application and server development </a:t>
            </a:r>
            <a:r>
              <a:rPr lang="en-US" dirty="0"/>
              <a:t>over the 25 years of RHIC, there were so many changes.  Here are some of the highlights that come to mind.</a:t>
            </a:r>
          </a:p>
          <a:p>
            <a:pPr marL="685800" indent="-457200">
              <a:lnSpc>
                <a:spcPct val="120000"/>
              </a:lnSpc>
              <a:spcBef>
                <a:spcPts val="0"/>
              </a:spcBef>
              <a:spcAft>
                <a:spcPts val="600"/>
              </a:spcAft>
              <a:buFont typeface="Arial" panose="020B0604020202020204" pitchFamily="34" charset="0"/>
              <a:buChar char="•"/>
            </a:pPr>
            <a:r>
              <a:rPr lang="en-US" dirty="0">
                <a:solidFill>
                  <a:srgbClr val="0070C0"/>
                </a:solidFill>
              </a:rPr>
              <a:t>Virtually all software developed for RHIC at the start was in C++.  </a:t>
            </a:r>
            <a:r>
              <a:rPr lang="en-US" dirty="0"/>
              <a:t>Tools for accessing ADOs were pretty straightforward as they  were object models accessing other object models.</a:t>
            </a:r>
          </a:p>
          <a:p>
            <a:pPr marL="685800" indent="-457200">
              <a:lnSpc>
                <a:spcPct val="120000"/>
              </a:lnSpc>
              <a:spcBef>
                <a:spcPts val="0"/>
              </a:spcBef>
              <a:spcAft>
                <a:spcPts val="600"/>
              </a:spcAft>
              <a:buFont typeface="Arial" panose="020B0604020202020204" pitchFamily="34" charset="0"/>
              <a:buChar char="•"/>
            </a:pPr>
            <a:r>
              <a:rPr lang="en-US" dirty="0"/>
              <a:t>The pet application was, in a way, a RHIC version of the spreadsheet program used for controlling Logical Devices.  Yet, it was, and needed to be, much more flexible in the types of pages that could be designed because of the flexibility of the ADO model.  I give Don Shea a lot of credit for the design and implementation.  Tom Clifford came up with the idea of ADO templates which really helped to give pet pages a more uniform look.</a:t>
            </a:r>
          </a:p>
          <a:p>
            <a:pPr marL="685800" indent="-457200">
              <a:lnSpc>
                <a:spcPct val="120000"/>
              </a:lnSpc>
              <a:spcBef>
                <a:spcPts val="0"/>
              </a:spcBef>
              <a:spcAft>
                <a:spcPts val="600"/>
              </a:spcAft>
              <a:buFont typeface="Arial" panose="020B0604020202020204" pitchFamily="34" charset="0"/>
              <a:buChar char="•"/>
            </a:pPr>
            <a:r>
              <a:rPr lang="en-US" dirty="0"/>
              <a:t>The use of </a:t>
            </a:r>
            <a:r>
              <a:rPr lang="en-US" dirty="0" err="1"/>
              <a:t>Gpm</a:t>
            </a:r>
            <a:r>
              <a:rPr lang="en-US" dirty="0"/>
              <a:t> for both RHIC and the Injectors really pushed the idea that we needed tools to transparently access both ADOs and LDs.  This led to the use of CDEV for this purpose and the tools layered on top of it.  Ultimately these tools were used for a RHIC-enabled version of </a:t>
            </a:r>
            <a:r>
              <a:rPr lang="en-US" dirty="0" err="1"/>
              <a:t>Gpm</a:t>
            </a:r>
            <a:r>
              <a:rPr lang="en-US" dirty="0"/>
              <a:t>, as well as an upgraded pet that could be used for all devices in controls.</a:t>
            </a:r>
          </a:p>
          <a:p>
            <a:pPr marL="685800" indent="-457200">
              <a:lnSpc>
                <a:spcPct val="120000"/>
              </a:lnSpc>
              <a:spcBef>
                <a:spcPts val="0"/>
              </a:spcBef>
              <a:spcAft>
                <a:spcPts val="600"/>
              </a:spcAft>
              <a:buFont typeface="Arial" panose="020B0604020202020204" pitchFamily="34" charset="0"/>
              <a:buChar char="•"/>
            </a:pPr>
            <a:r>
              <a:rPr lang="en-US" dirty="0"/>
              <a:t>It was </a:t>
            </a:r>
            <a:r>
              <a:rPr lang="en-US" dirty="0">
                <a:solidFill>
                  <a:srgbClr val="0070C0"/>
                </a:solidFill>
              </a:rPr>
              <a:t>Johannes van </a:t>
            </a:r>
            <a:r>
              <a:rPr lang="en-US" dirty="0" err="1">
                <a:solidFill>
                  <a:srgbClr val="0070C0"/>
                </a:solidFill>
              </a:rPr>
              <a:t>Zeijts</a:t>
            </a:r>
            <a:r>
              <a:rPr lang="en-US" dirty="0">
                <a:solidFill>
                  <a:srgbClr val="0070C0"/>
                </a:solidFill>
              </a:rPr>
              <a:t> that extended the use of CDEV to CDEV servers.  His early version of the RHIC </a:t>
            </a:r>
            <a:r>
              <a:rPr lang="en-US" dirty="0" err="1">
                <a:solidFill>
                  <a:srgbClr val="0070C0"/>
                </a:solidFill>
              </a:rPr>
              <a:t>RampManager</a:t>
            </a:r>
            <a:r>
              <a:rPr lang="en-US" dirty="0">
                <a:solidFill>
                  <a:srgbClr val="0070C0"/>
                </a:solidFill>
              </a:rPr>
              <a:t> showed everyone how it could be done.</a:t>
            </a:r>
            <a:r>
              <a:rPr lang="en-US" dirty="0"/>
              <a:t>  A wave of CDEV servers followed.  They were more flexible than ADO managers and extended the types of servers that could be built.</a:t>
            </a:r>
          </a:p>
          <a:p>
            <a:pPr marL="685800" indent="-457200">
              <a:lnSpc>
                <a:spcPct val="120000"/>
              </a:lnSpc>
              <a:spcBef>
                <a:spcPts val="0"/>
              </a:spcBef>
              <a:spcAft>
                <a:spcPts val="600"/>
              </a:spcAft>
              <a:buFont typeface="Arial" panose="020B0604020202020204" pitchFamily="34" charset="0"/>
              <a:buChar char="•"/>
            </a:pPr>
            <a:r>
              <a:rPr lang="en-US" dirty="0"/>
              <a:t>RHIC applications benefited from increasingly powerful sets of tools for building user interfaces, accessing control system devices, and interacting with database tables.  First in C++, then extended to java and python.</a:t>
            </a:r>
          </a:p>
          <a:p>
            <a:pPr marL="685800" indent="-457200">
              <a:lnSpc>
                <a:spcPct val="120000"/>
              </a:lnSpc>
              <a:spcBef>
                <a:spcPts val="0"/>
              </a:spcBef>
              <a:spcAft>
                <a:spcPts val="600"/>
              </a:spcAft>
              <a:buFont typeface="Arial" panose="020B0604020202020204" pitchFamily="34" charset="0"/>
              <a:buChar char="•"/>
            </a:pPr>
            <a:r>
              <a:rPr lang="en-US" dirty="0"/>
              <a:t>Logging data became increasingly important as there was more and more demand for storing and retrieving data.  </a:t>
            </a:r>
            <a:r>
              <a:rPr lang="en-US" dirty="0">
                <a:solidFill>
                  <a:srgbClr val="0070C0"/>
                </a:solidFill>
              </a:rPr>
              <a:t>Roger Lee and John Morris were key players in building logging servers and keeping them reliable.  And demands for features in </a:t>
            </a:r>
            <a:r>
              <a:rPr lang="en-US" dirty="0" err="1">
                <a:solidFill>
                  <a:srgbClr val="0070C0"/>
                </a:solidFill>
              </a:rPr>
              <a:t>LogView</a:t>
            </a:r>
            <a:r>
              <a:rPr lang="en-US" dirty="0">
                <a:solidFill>
                  <a:srgbClr val="0070C0"/>
                </a:solidFill>
              </a:rPr>
              <a:t> seemed endless for a time.</a:t>
            </a:r>
          </a:p>
          <a:p>
            <a:pPr marL="685800" indent="-457200">
              <a:lnSpc>
                <a:spcPct val="120000"/>
              </a:lnSpc>
              <a:spcBef>
                <a:spcPts val="0"/>
              </a:spcBef>
              <a:spcAft>
                <a:spcPts val="600"/>
              </a:spcAft>
              <a:buFont typeface="Arial" panose="020B0604020202020204" pitchFamily="34" charset="0"/>
              <a:buChar char="•"/>
            </a:pPr>
            <a:r>
              <a:rPr lang="en-US" dirty="0"/>
              <a:t>Maybe </a:t>
            </a:r>
            <a:r>
              <a:rPr lang="en-US" dirty="0">
                <a:solidFill>
                  <a:srgbClr val="0070C0"/>
                </a:solidFill>
              </a:rPr>
              <a:t>the biggest surprise was how tape and tape sequences became such a critical part of Operations.  </a:t>
            </a:r>
            <a:r>
              <a:rPr lang="en-US" dirty="0"/>
              <a:t>They were clearly the right way to orchestrate RHIC stores.  Kudos to Todd </a:t>
            </a:r>
            <a:r>
              <a:rPr lang="en-US" dirty="0" err="1"/>
              <a:t>Satogata</a:t>
            </a:r>
            <a:r>
              <a:rPr lang="en-US" dirty="0"/>
              <a:t> and Johannes, who both pushed for the idea, and Bart Frak for the initial implementation.  I think </a:t>
            </a:r>
            <a:r>
              <a:rPr lang="en-US" dirty="0">
                <a:solidFill>
                  <a:srgbClr val="0070C0"/>
                </a:solidFill>
              </a:rPr>
              <a:t>this system, more than any other, gave Operations the feeling that they could make a difference in the success of RHIC.</a:t>
            </a:r>
          </a:p>
        </p:txBody>
      </p:sp>
      <p:sp>
        <p:nvSpPr>
          <p:cNvPr id="4" name="Slide Number Placeholder 3">
            <a:extLst>
              <a:ext uri="{FF2B5EF4-FFF2-40B4-BE49-F238E27FC236}">
                <a16:creationId xmlns:a16="http://schemas.microsoft.com/office/drawing/2014/main" id="{056F9D8A-BB24-7B40-CB81-1BA91EE05F24}"/>
              </a:ext>
            </a:extLst>
          </p:cNvPr>
          <p:cNvSpPr>
            <a:spLocks noGrp="1"/>
          </p:cNvSpPr>
          <p:nvPr>
            <p:ph type="sldNum" sz="quarter" idx="4"/>
          </p:nvPr>
        </p:nvSpPr>
        <p:spPr/>
        <p:txBody>
          <a:bodyPr/>
          <a:lstStyle/>
          <a:p>
            <a:fld id="{933A556B-7C63-244D-9B7C-B0EA8042B330}" type="slidenum">
              <a:rPr lang="en-US" smtClean="0"/>
              <a:pPr/>
              <a:t>15</a:t>
            </a:fld>
            <a:endParaRPr lang="en-US" sz="1000" dirty="0"/>
          </a:p>
        </p:txBody>
      </p:sp>
    </p:spTree>
    <p:extLst>
      <p:ext uri="{BB962C8B-B14F-4D97-AF65-F5344CB8AC3E}">
        <p14:creationId xmlns:p14="http://schemas.microsoft.com/office/powerpoint/2010/main" val="2262040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EF7B7D-DF00-B182-5460-19BB601DA1B5}"/>
              </a:ext>
            </a:extLst>
          </p:cNvPr>
          <p:cNvSpPr>
            <a:spLocks noGrp="1"/>
          </p:cNvSpPr>
          <p:nvPr>
            <p:ph type="title"/>
          </p:nvPr>
        </p:nvSpPr>
        <p:spPr/>
        <p:txBody>
          <a:bodyPr/>
          <a:lstStyle/>
          <a:p>
            <a:r>
              <a:rPr lang="en-US" dirty="0"/>
              <a:t>Jim </a:t>
            </a:r>
            <a:r>
              <a:rPr lang="en-US" dirty="0" err="1"/>
              <a:t>Jamilkowski</a:t>
            </a:r>
            <a:endParaRPr lang="en-US" dirty="0"/>
          </a:p>
        </p:txBody>
      </p:sp>
      <p:sp>
        <p:nvSpPr>
          <p:cNvPr id="5" name="Content Placeholder 4">
            <a:extLst>
              <a:ext uri="{FF2B5EF4-FFF2-40B4-BE49-F238E27FC236}">
                <a16:creationId xmlns:a16="http://schemas.microsoft.com/office/drawing/2014/main" id="{7E1A929A-52B7-37BE-E85E-823477D24D76}"/>
              </a:ext>
            </a:extLst>
          </p:cNvPr>
          <p:cNvSpPr>
            <a:spLocks noGrp="1"/>
          </p:cNvSpPr>
          <p:nvPr>
            <p:ph idx="1"/>
          </p:nvPr>
        </p:nvSpPr>
        <p:spPr/>
        <p:txBody>
          <a:bodyPr>
            <a:normAutofit lnSpcReduction="10000"/>
          </a:bodyPr>
          <a:lstStyle/>
          <a:p>
            <a:r>
              <a:rPr lang="en-US" dirty="0"/>
              <a:t>I remember working with Todd, Vadim, Fulvia, and George on the PS checkout during the commissioning phase where we were running Todd's scripts to do most of the work.  Fast forward a bit, and we were implementing TAPE Sequencer routines for operations.  Orbit/Ramp/Modeling controls followed a similar trajectory with effort from Johannes and Todd, and later Al, Guillaume, John, etc.</a:t>
            </a:r>
          </a:p>
          <a:p>
            <a:r>
              <a:rPr lang="en-US" dirty="0"/>
              <a:t>Developing the orbit and tune feedback systems were probably a profound set of milestones in the transition from more manual tuning to automation.  The BBQ and V301 BPMs were important pieces of that, which connects us to the Instrumentation side.</a:t>
            </a:r>
          </a:p>
          <a:p>
            <a:endParaRPr lang="en-US" dirty="0"/>
          </a:p>
        </p:txBody>
      </p:sp>
      <p:sp>
        <p:nvSpPr>
          <p:cNvPr id="3" name="Slide Number Placeholder 2">
            <a:extLst>
              <a:ext uri="{FF2B5EF4-FFF2-40B4-BE49-F238E27FC236}">
                <a16:creationId xmlns:a16="http://schemas.microsoft.com/office/drawing/2014/main" id="{ADDE1D7B-ADA1-6BB6-D4C7-67E0DD4C26E8}"/>
              </a:ext>
            </a:extLst>
          </p:cNvPr>
          <p:cNvSpPr>
            <a:spLocks noGrp="1"/>
          </p:cNvSpPr>
          <p:nvPr>
            <p:ph type="sldNum" sz="quarter" idx="4"/>
          </p:nvPr>
        </p:nvSpPr>
        <p:spPr/>
        <p:txBody>
          <a:bodyPr/>
          <a:lstStyle/>
          <a:p>
            <a:fld id="{933A556B-7C63-244D-9B7C-B0EA8042B330}" type="slidenum">
              <a:rPr lang="en-US" smtClean="0"/>
              <a:pPr/>
              <a:t>16</a:t>
            </a:fld>
            <a:endParaRPr lang="en-US" sz="1000" dirty="0"/>
          </a:p>
        </p:txBody>
      </p:sp>
    </p:spTree>
    <p:extLst>
      <p:ext uri="{BB962C8B-B14F-4D97-AF65-F5344CB8AC3E}">
        <p14:creationId xmlns:p14="http://schemas.microsoft.com/office/powerpoint/2010/main" val="108967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22877-D340-1B22-0223-D4B423D8EDCC}"/>
              </a:ext>
            </a:extLst>
          </p:cNvPr>
          <p:cNvSpPr>
            <a:spLocks noGrp="1"/>
          </p:cNvSpPr>
          <p:nvPr>
            <p:ph type="title"/>
          </p:nvPr>
        </p:nvSpPr>
        <p:spPr/>
        <p:txBody>
          <a:bodyPr/>
          <a:lstStyle/>
          <a:p>
            <a:r>
              <a:rPr lang="en-US" dirty="0"/>
              <a:t>Seth </a:t>
            </a:r>
            <a:r>
              <a:rPr lang="en-US" dirty="0" err="1"/>
              <a:t>Nemesure</a:t>
            </a:r>
            <a:endParaRPr lang="en-US" dirty="0"/>
          </a:p>
        </p:txBody>
      </p:sp>
      <p:sp>
        <p:nvSpPr>
          <p:cNvPr id="3" name="Content Placeholder 2">
            <a:extLst>
              <a:ext uri="{FF2B5EF4-FFF2-40B4-BE49-F238E27FC236}">
                <a16:creationId xmlns:a16="http://schemas.microsoft.com/office/drawing/2014/main" id="{D7308FDC-FEE5-166E-C5C5-6F5BEB3FCEE9}"/>
              </a:ext>
            </a:extLst>
          </p:cNvPr>
          <p:cNvSpPr>
            <a:spLocks noGrp="1"/>
          </p:cNvSpPr>
          <p:nvPr>
            <p:ph idx="1"/>
          </p:nvPr>
        </p:nvSpPr>
        <p:spPr>
          <a:xfrm>
            <a:off x="571500" y="1360449"/>
            <a:ext cx="11049000" cy="4839629"/>
          </a:xfrm>
        </p:spPr>
        <p:txBody>
          <a:bodyPr>
            <a:normAutofit lnSpcReduction="10000"/>
          </a:bodyPr>
          <a:lstStyle/>
          <a:p>
            <a:pPr marL="0">
              <a:lnSpc>
                <a:spcPct val="120000"/>
              </a:lnSpc>
              <a:spcBef>
                <a:spcPts val="600"/>
              </a:spcBef>
            </a:pPr>
            <a:r>
              <a:rPr lang="en-US" sz="1600" dirty="0"/>
              <a:t>I was part of a transition between the ‘old-timers’ and the injection of youth into controls over the years.  From about 1998, </a:t>
            </a:r>
            <a:r>
              <a:rPr lang="en-US" sz="1600" dirty="0">
                <a:solidFill>
                  <a:srgbClr val="0070C0"/>
                </a:solidFill>
              </a:rPr>
              <a:t>when I joined through the early </a:t>
            </a:r>
            <a:r>
              <a:rPr lang="en-US" sz="1600" dirty="0" err="1">
                <a:solidFill>
                  <a:srgbClr val="0070C0"/>
                </a:solidFill>
              </a:rPr>
              <a:t>oughts</a:t>
            </a:r>
            <a:r>
              <a:rPr lang="en-US" sz="1600" dirty="0">
                <a:solidFill>
                  <a:srgbClr val="0070C0"/>
                </a:solidFill>
              </a:rPr>
              <a:t>, </a:t>
            </a:r>
            <a:r>
              <a:rPr lang="en-US" sz="1600" dirty="0" err="1">
                <a:solidFill>
                  <a:srgbClr val="0070C0"/>
                </a:solidFill>
              </a:rPr>
              <a:t>xemacs</a:t>
            </a:r>
            <a:r>
              <a:rPr lang="en-US" sz="1600" dirty="0">
                <a:solidFill>
                  <a:srgbClr val="0070C0"/>
                </a:solidFill>
              </a:rPr>
              <a:t> was the editor of choice and ClearCase was our advanced version control system</a:t>
            </a:r>
            <a:r>
              <a:rPr lang="en-US" sz="1600" dirty="0"/>
              <a:t>.  It was a significant upgrade over CVS and RCS.  </a:t>
            </a:r>
            <a:r>
              <a:rPr lang="en-US" sz="1600" dirty="0">
                <a:solidFill>
                  <a:srgbClr val="0070C0"/>
                </a:solidFill>
              </a:rPr>
              <a:t>C/C++ was our programming language of choice</a:t>
            </a:r>
            <a:r>
              <a:rPr lang="en-US" sz="1600" dirty="0"/>
              <a:t>, with Motif the standard for user interface development.  There were some outliers, such as </a:t>
            </a:r>
            <a:r>
              <a:rPr lang="en-US" sz="1600" dirty="0">
                <a:solidFill>
                  <a:srgbClr val="0070C0"/>
                </a:solidFill>
              </a:rPr>
              <a:t>Johannes introducing TCL Tk</a:t>
            </a:r>
            <a:r>
              <a:rPr lang="en-US" sz="1600" dirty="0"/>
              <a:t>, but that never evolved into more than a nuisance trying to maintain </a:t>
            </a:r>
            <a:r>
              <a:rPr lang="en-US" sz="1600" dirty="0" err="1"/>
              <a:t>Oppis</a:t>
            </a:r>
            <a:r>
              <a:rPr lang="en-US" sz="1600" dirty="0"/>
              <a:t> code after Johannes left. </a:t>
            </a:r>
          </a:p>
          <a:p>
            <a:pPr marL="0">
              <a:lnSpc>
                <a:spcPct val="120000"/>
              </a:lnSpc>
              <a:spcBef>
                <a:spcPts val="600"/>
              </a:spcBef>
            </a:pPr>
            <a:r>
              <a:rPr lang="en-US" sz="1600" dirty="0"/>
              <a:t>In the </a:t>
            </a:r>
            <a:r>
              <a:rPr lang="en-US" sz="1600" dirty="0">
                <a:solidFill>
                  <a:srgbClr val="0070C0"/>
                </a:solidFill>
              </a:rPr>
              <a:t>early 2000s, we began Java application development </a:t>
            </a:r>
            <a:r>
              <a:rPr lang="en-US" sz="1600" dirty="0"/>
              <a:t>and user interfaces with the swing framework thanks in part to the onboarding of </a:t>
            </a:r>
            <a:r>
              <a:rPr lang="en-US" sz="1600" dirty="0">
                <a:solidFill>
                  <a:srgbClr val="0070C0"/>
                </a:solidFill>
              </a:rPr>
              <a:t>Bart Frak and Dan Ottavio</a:t>
            </a:r>
            <a:r>
              <a:rPr lang="en-US" sz="1600" dirty="0"/>
              <a:t>.   This was also the time where we were introduced to the modern editor as some of us began using the Eclipse and NetBeans IDEs. </a:t>
            </a:r>
          </a:p>
          <a:p>
            <a:pPr marL="0">
              <a:lnSpc>
                <a:spcPct val="120000"/>
              </a:lnSpc>
              <a:spcBef>
                <a:spcPts val="600"/>
              </a:spcBef>
            </a:pPr>
            <a:r>
              <a:rPr lang="en-US" sz="1600" dirty="0"/>
              <a:t>In the </a:t>
            </a:r>
            <a:r>
              <a:rPr lang="en-US" sz="1600" dirty="0">
                <a:solidFill>
                  <a:srgbClr val="0070C0"/>
                </a:solidFill>
              </a:rPr>
              <a:t>2010s, Java development was part of our core development environment</a:t>
            </a:r>
            <a:r>
              <a:rPr lang="en-US" sz="1600" dirty="0"/>
              <a:t>.  Services such as </a:t>
            </a:r>
            <a:r>
              <a:rPr lang="en-US" sz="1600" dirty="0">
                <a:solidFill>
                  <a:srgbClr val="0070C0"/>
                </a:solidFill>
              </a:rPr>
              <a:t>the data server, </a:t>
            </a:r>
            <a:r>
              <a:rPr lang="en-US" sz="1600" dirty="0" err="1">
                <a:solidFill>
                  <a:srgbClr val="0070C0"/>
                </a:solidFill>
              </a:rPr>
              <a:t>elog</a:t>
            </a:r>
            <a:r>
              <a:rPr lang="en-US" sz="1600" dirty="0">
                <a:solidFill>
                  <a:srgbClr val="0070C0"/>
                </a:solidFill>
              </a:rPr>
              <a:t>, Dashboard, and messaging system were developed using J2EE</a:t>
            </a:r>
            <a:r>
              <a:rPr lang="en-US" sz="1600" dirty="0"/>
              <a:t>.  Java development was exclusively done using Eclipse and IntelliJ (a JetBrains product) IDEs at this time. </a:t>
            </a:r>
          </a:p>
          <a:p>
            <a:pPr marL="0">
              <a:lnSpc>
                <a:spcPct val="120000"/>
              </a:lnSpc>
              <a:spcBef>
                <a:spcPts val="600"/>
              </a:spcBef>
            </a:pPr>
            <a:r>
              <a:rPr lang="en-US" sz="1600" dirty="0">
                <a:solidFill>
                  <a:srgbClr val="0070C0"/>
                </a:solidFill>
              </a:rPr>
              <a:t>Later in the 2010s, Python was introduced into our ecosystem during the onboarding of Phil Dyer and Sam Clark.  Web applications (</a:t>
            </a:r>
            <a:r>
              <a:rPr lang="en-US" sz="1600" dirty="0" err="1">
                <a:solidFill>
                  <a:srgbClr val="0070C0"/>
                </a:solidFill>
              </a:rPr>
              <a:t>StartUp</a:t>
            </a:r>
            <a:r>
              <a:rPr lang="en-US" sz="1600" dirty="0">
                <a:solidFill>
                  <a:srgbClr val="0070C0"/>
                </a:solidFill>
              </a:rPr>
              <a:t>, Directory service) and </a:t>
            </a:r>
            <a:r>
              <a:rPr lang="en-US" sz="1600" dirty="0" err="1">
                <a:solidFill>
                  <a:srgbClr val="0070C0"/>
                </a:solidFill>
              </a:rPr>
              <a:t>PyQt</a:t>
            </a:r>
            <a:r>
              <a:rPr lang="en-US" sz="1600" dirty="0">
                <a:solidFill>
                  <a:srgbClr val="0070C0"/>
                </a:solidFill>
              </a:rPr>
              <a:t> user interfaces had become the standard.  This was also the time when we transitioned our version control from ClearCase to Git (Gitlab).</a:t>
            </a:r>
            <a:r>
              <a:rPr lang="en-US" sz="1600" dirty="0"/>
              <a:t>  </a:t>
            </a:r>
          </a:p>
          <a:p>
            <a:pPr marL="0">
              <a:lnSpc>
                <a:spcPct val="120000"/>
              </a:lnSpc>
              <a:spcBef>
                <a:spcPts val="600"/>
              </a:spcBef>
            </a:pPr>
            <a:r>
              <a:rPr lang="en-US" sz="1600" dirty="0"/>
              <a:t>Today we still have a couple of Controls folks holding on to development using </a:t>
            </a:r>
            <a:r>
              <a:rPr lang="en-US" sz="1600" dirty="0" err="1"/>
              <a:t>xemacs</a:t>
            </a:r>
            <a:r>
              <a:rPr lang="en-US" sz="1600" dirty="0"/>
              <a:t> and ClearCase but we’re working on breaking that habit.</a:t>
            </a:r>
          </a:p>
        </p:txBody>
      </p:sp>
      <p:sp>
        <p:nvSpPr>
          <p:cNvPr id="4" name="Slide Number Placeholder 3">
            <a:extLst>
              <a:ext uri="{FF2B5EF4-FFF2-40B4-BE49-F238E27FC236}">
                <a16:creationId xmlns:a16="http://schemas.microsoft.com/office/drawing/2014/main" id="{2F92FC60-B911-A482-C129-518192E21D55}"/>
              </a:ext>
            </a:extLst>
          </p:cNvPr>
          <p:cNvSpPr>
            <a:spLocks noGrp="1"/>
          </p:cNvSpPr>
          <p:nvPr>
            <p:ph type="sldNum" sz="quarter" idx="4"/>
          </p:nvPr>
        </p:nvSpPr>
        <p:spPr/>
        <p:txBody>
          <a:bodyPr/>
          <a:lstStyle/>
          <a:p>
            <a:fld id="{933A556B-7C63-244D-9B7C-B0EA8042B330}" type="slidenum">
              <a:rPr lang="en-US" smtClean="0"/>
              <a:pPr/>
              <a:t>17</a:t>
            </a:fld>
            <a:endParaRPr lang="en-US" sz="1000" dirty="0"/>
          </a:p>
        </p:txBody>
      </p:sp>
    </p:spTree>
    <p:extLst>
      <p:ext uri="{BB962C8B-B14F-4D97-AF65-F5344CB8AC3E}">
        <p14:creationId xmlns:p14="http://schemas.microsoft.com/office/powerpoint/2010/main" val="35178662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09C72-0437-0DB6-3B39-19785F88659D}"/>
              </a:ext>
            </a:extLst>
          </p:cNvPr>
          <p:cNvSpPr>
            <a:spLocks noGrp="1"/>
          </p:cNvSpPr>
          <p:nvPr>
            <p:ph type="title"/>
          </p:nvPr>
        </p:nvSpPr>
        <p:spPr/>
        <p:txBody>
          <a:bodyPr/>
          <a:lstStyle/>
          <a:p>
            <a:r>
              <a:rPr lang="en-US" dirty="0"/>
              <a:t>Todd </a:t>
            </a:r>
            <a:r>
              <a:rPr lang="en-US" dirty="0" err="1"/>
              <a:t>Satogata</a:t>
            </a:r>
            <a:endParaRPr lang="en-US" dirty="0"/>
          </a:p>
        </p:txBody>
      </p:sp>
      <p:sp>
        <p:nvSpPr>
          <p:cNvPr id="4" name="Slide Number Placeholder 3">
            <a:extLst>
              <a:ext uri="{FF2B5EF4-FFF2-40B4-BE49-F238E27FC236}">
                <a16:creationId xmlns:a16="http://schemas.microsoft.com/office/drawing/2014/main" id="{9EF666C6-6870-F765-B8DE-03D28B671994}"/>
              </a:ext>
            </a:extLst>
          </p:cNvPr>
          <p:cNvSpPr>
            <a:spLocks noGrp="1"/>
          </p:cNvSpPr>
          <p:nvPr>
            <p:ph type="sldNum" sz="quarter" idx="4"/>
          </p:nvPr>
        </p:nvSpPr>
        <p:spPr/>
        <p:txBody>
          <a:bodyPr/>
          <a:lstStyle/>
          <a:p>
            <a:fld id="{933A556B-7C63-244D-9B7C-B0EA8042B330}" type="slidenum">
              <a:rPr lang="en-US" smtClean="0"/>
              <a:pPr/>
              <a:t>18</a:t>
            </a:fld>
            <a:endParaRPr lang="en-US" sz="1000" dirty="0"/>
          </a:p>
        </p:txBody>
      </p:sp>
      <p:sp>
        <p:nvSpPr>
          <p:cNvPr id="5" name="Rectangle 1">
            <a:extLst>
              <a:ext uri="{FF2B5EF4-FFF2-40B4-BE49-F238E27FC236}">
                <a16:creationId xmlns:a16="http://schemas.microsoft.com/office/drawing/2014/main" id="{E54227B9-7F92-9EAC-9ED2-21796357795D}"/>
              </a:ext>
            </a:extLst>
          </p:cNvPr>
          <p:cNvSpPr>
            <a:spLocks noGrp="1" noChangeArrowheads="1"/>
          </p:cNvSpPr>
          <p:nvPr>
            <p:ph idx="1"/>
          </p:nvPr>
        </p:nvSpPr>
        <p:spPr bwMode="auto">
          <a:xfrm>
            <a:off x="234041" y="1419313"/>
            <a:ext cx="5861959" cy="4431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ts val="600"/>
              </a:spcBef>
              <a:spcAft>
                <a:spcPts val="600"/>
              </a:spcAft>
              <a:buClrTx/>
              <a:buSzTx/>
              <a:buFontTx/>
              <a:buNone/>
              <a:tabLst/>
            </a:pPr>
            <a:r>
              <a:rPr kumimoji="0" lang="en-US" altLang="en-US" sz="1400" b="0" i="0" u="none" strike="noStrike" cap="none" normalizeH="0" baseline="0" dirty="0">
                <a:ln>
                  <a:noFill/>
                </a:ln>
                <a:solidFill>
                  <a:schemeClr val="tx1"/>
                </a:solidFill>
                <a:effectLst/>
              </a:rPr>
              <a:t>I always thought that a few things were really exciting about the RHIC control system:</a:t>
            </a:r>
          </a:p>
          <a:p>
            <a:pPr marL="0" marR="0" lvl="0" indent="0" algn="l" defTabSz="914400" rtl="0" eaLnBrk="0" fontAlgn="base" latinLnBrk="0" hangingPunct="0">
              <a:lnSpc>
                <a:spcPct val="100000"/>
              </a:lnSpc>
              <a:spcBef>
                <a:spcPts val="600"/>
              </a:spcBef>
              <a:spcAft>
                <a:spcPts val="600"/>
              </a:spcAft>
              <a:buClrTx/>
              <a:buSzTx/>
              <a:buFontTx/>
              <a:buNone/>
              <a:tabLst/>
            </a:pPr>
            <a:r>
              <a:rPr kumimoji="0" lang="en-US" altLang="en-US" sz="1400" b="1" i="0" u="none" strike="noStrike" cap="none" normalizeH="0" baseline="0" dirty="0">
                <a:ln>
                  <a:noFill/>
                </a:ln>
                <a:solidFill>
                  <a:srgbClr val="0070C0"/>
                </a:solidFill>
                <a:effectLst/>
              </a:rPr>
              <a:t>ADOs (fully object-oriented design, built in house) rather than (distributed database) EPICS</a:t>
            </a:r>
            <a:r>
              <a:rPr kumimoji="0" lang="en-US" altLang="en-US" sz="1400" b="0" i="0" u="none" strike="noStrike" cap="none" normalizeH="0" baseline="0" dirty="0">
                <a:ln>
                  <a:noFill/>
                </a:ln>
                <a:solidFill>
                  <a:srgbClr val="0070C0"/>
                </a:solidFill>
                <a:effectLst/>
              </a:rPr>
              <a:t>, </a:t>
            </a:r>
            <a:r>
              <a:rPr kumimoji="0" lang="en-US" altLang="en-US" sz="1400" b="0" i="0" u="none" strike="noStrike" cap="none" normalizeH="0" baseline="0" dirty="0">
                <a:ln>
                  <a:noFill/>
                </a:ln>
                <a:solidFill>
                  <a:schemeClr val="tx1"/>
                </a:solidFill>
                <a:effectLst/>
              </a:rPr>
              <a:t>including value typing abstractions and some level of self-describing data. Though not really fully SDS-based in the end, ADO Value learned a lot from lessons of SDS, and in turn influenced e.g. APS SDDS. ADO standards also allowed us to templatize and code-generate a lot of ADO code; </a:t>
            </a:r>
            <a:r>
              <a:rPr kumimoji="0" lang="en-US" altLang="en-US" sz="1400" b="0" i="0" u="none" strike="noStrike" cap="none" normalizeH="0" baseline="0" dirty="0">
                <a:ln>
                  <a:noFill/>
                </a:ln>
                <a:solidFill>
                  <a:srgbClr val="0070C0"/>
                </a:solidFill>
                <a:effectLst/>
              </a:rPr>
              <a:t>automatic code generation was fairly new for distributed control systems in accelerators at the time.</a:t>
            </a:r>
          </a:p>
          <a:p>
            <a:pPr marL="0" marR="0" lvl="0" indent="0" algn="l" defTabSz="914400" rtl="0" eaLnBrk="0" fontAlgn="base" latinLnBrk="0" hangingPunct="0">
              <a:lnSpc>
                <a:spcPct val="100000"/>
              </a:lnSpc>
              <a:spcBef>
                <a:spcPts val="600"/>
              </a:spcBef>
              <a:spcAft>
                <a:spcPts val="600"/>
              </a:spcAft>
              <a:buClrTx/>
              <a:buSzTx/>
              <a:buFontTx/>
              <a:buNone/>
              <a:tabLst/>
            </a:pPr>
            <a:r>
              <a:rPr kumimoji="0" lang="en-US" altLang="en-US" sz="1400" b="1" i="0" u="none" strike="noStrike" cap="none" normalizeH="0" baseline="0" dirty="0">
                <a:ln>
                  <a:noFill/>
                </a:ln>
                <a:solidFill>
                  <a:srgbClr val="0070C0"/>
                </a:solidFill>
                <a:effectLst/>
              </a:rPr>
              <a:t>Fully hierarchical design, with switched ethernet at 100 Mbit/s on fiber and VxWorks on VME. </a:t>
            </a:r>
            <a:r>
              <a:rPr kumimoji="0" lang="en-US" altLang="en-US" sz="1400" b="0" i="0" u="none" strike="noStrike" cap="none" normalizeH="0" baseline="0" dirty="0">
                <a:ln>
                  <a:noFill/>
                </a:ln>
                <a:solidFill>
                  <a:schemeClr val="tx1"/>
                </a:solidFill>
                <a:effectLst/>
              </a:rPr>
              <a:t>This I think was fairly </a:t>
            </a:r>
            <a:r>
              <a:rPr kumimoji="0" lang="en-US" altLang="en-US" sz="1400" b="0" i="0" u="none" strike="noStrike" cap="none" normalizeH="0" baseline="0" dirty="0">
                <a:ln>
                  <a:noFill/>
                </a:ln>
                <a:solidFill>
                  <a:srgbClr val="0070C0"/>
                </a:solidFill>
                <a:effectLst/>
              </a:rPr>
              <a:t>cutting-edge</a:t>
            </a:r>
            <a:r>
              <a:rPr lang="en-US" altLang="en-US" sz="1400" dirty="0">
                <a:solidFill>
                  <a:srgbClr val="0070C0"/>
                </a:solidFill>
              </a:rPr>
              <a:t> </a:t>
            </a:r>
            <a:r>
              <a:rPr kumimoji="0" lang="en-US" altLang="en-US" sz="1400" b="0" i="0" u="none" strike="noStrike" cap="none" normalizeH="0" baseline="0" dirty="0">
                <a:ln>
                  <a:noFill/>
                </a:ln>
                <a:solidFill>
                  <a:srgbClr val="0070C0"/>
                </a:solidFill>
                <a:effectLst/>
              </a:rPr>
              <a:t>vs older large-scale control system designs at FNAL, CERN (LEP), and DESY (HERA)</a:t>
            </a:r>
            <a:r>
              <a:rPr kumimoji="0" lang="en-US" altLang="en-US" sz="1400" b="0" i="0" u="none" strike="noStrike" cap="none" normalizeH="0" baseline="0" dirty="0">
                <a:ln>
                  <a:noFill/>
                </a:ln>
                <a:solidFill>
                  <a:schemeClr val="tx1"/>
                </a:solidFill>
                <a:effectLst/>
              </a:rPr>
              <a:t>. Event links on fiber infrastructure was imho a great project investment.</a:t>
            </a:r>
          </a:p>
          <a:p>
            <a:pPr marL="0" marR="0" lvl="0" indent="0" algn="l" defTabSz="914400" rtl="0" eaLnBrk="0" fontAlgn="base" latinLnBrk="0" hangingPunct="0">
              <a:lnSpc>
                <a:spcPct val="100000"/>
              </a:lnSpc>
              <a:spcBef>
                <a:spcPts val="600"/>
              </a:spcBef>
              <a:spcAft>
                <a:spcPts val="600"/>
              </a:spcAft>
              <a:buClrTx/>
              <a:buSzTx/>
              <a:buFontTx/>
              <a:buNone/>
              <a:tabLst/>
            </a:pPr>
            <a:r>
              <a:rPr kumimoji="0" lang="en-US" altLang="en-US" sz="1400" b="0" i="0" u="none" strike="noStrike" cap="none" normalizeH="0" baseline="0" dirty="0">
                <a:ln>
                  <a:noFill/>
                </a:ln>
                <a:solidFill>
                  <a:schemeClr val="tx1"/>
                </a:solidFill>
                <a:effectLst/>
              </a:rPr>
              <a:t>In the same vein, I think we were early adopters (though not cutting-edge) with respect to middle-layer abstractions, e.g. things like ADO servers that republished data as physics objects (e.g. the Orbit server).</a:t>
            </a:r>
          </a:p>
        </p:txBody>
      </p:sp>
      <p:sp>
        <p:nvSpPr>
          <p:cNvPr id="6" name="Rectangle 1">
            <a:extLst>
              <a:ext uri="{FF2B5EF4-FFF2-40B4-BE49-F238E27FC236}">
                <a16:creationId xmlns:a16="http://schemas.microsoft.com/office/drawing/2014/main" id="{BFEE0A1F-F710-0E2E-64C6-10D8DF505F0C}"/>
              </a:ext>
            </a:extLst>
          </p:cNvPr>
          <p:cNvSpPr txBox="1">
            <a:spLocks noChangeArrowheads="1"/>
          </p:cNvSpPr>
          <p:nvPr/>
        </p:nvSpPr>
        <p:spPr bwMode="auto">
          <a:xfrm>
            <a:off x="6330041" y="2007723"/>
            <a:ext cx="5861959" cy="430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0" algn="l" defTabSz="914400" rtl="0" eaLnBrk="0" fontAlgn="base" latinLnBrk="0" hangingPunct="0">
              <a:lnSpc>
                <a:spcPct val="90000"/>
              </a:lnSpc>
              <a:spcBef>
                <a:spcPct val="0"/>
              </a:spcBef>
              <a:spcAft>
                <a:spcPct val="0"/>
              </a:spcAft>
              <a:buFont typeface="Arial" panose="020B0604020202020204" pitchFamily="34" charset="0"/>
              <a:buNone/>
              <a:defRPr sz="2800" kern="1200">
                <a:solidFill>
                  <a:schemeClr val="tx1"/>
                </a:solidFill>
                <a:latin typeface="Arial" panose="020B0604020202020204" pitchFamily="34" charset="0"/>
                <a:ea typeface="+mn-ea"/>
                <a:cs typeface="+mn-cs"/>
              </a:defRPr>
            </a:lvl1pPr>
            <a:lvl2pPr marL="685800" indent="0" algn="l" defTabSz="914400" rtl="0" eaLnBrk="0" fontAlgn="base" latinLnBrk="0" hangingPunct="0">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0" algn="l" defTabSz="914400" rtl="0" eaLnBrk="0" fontAlgn="base" latinLnBrk="0" hangingPunct="0">
              <a:lnSpc>
                <a:spcPct val="90000"/>
              </a:lnSpc>
              <a:spcBef>
                <a:spcPct val="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0" algn="l" defTabSz="914400" rtl="0" eaLnBrk="0" fontAlgn="base" latinLnBrk="0" hangingPunct="0">
              <a:lnSpc>
                <a:spcPct val="90000"/>
              </a:lnSpc>
              <a:spcBef>
                <a:spcPct val="0"/>
              </a:spcBef>
              <a:spcAft>
                <a:spcPct val="0"/>
              </a:spcAft>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0" algn="l" defTabSz="914400" rtl="0" eaLnBrk="0" fontAlgn="base" latinLnBrk="0" hangingPunct="0">
              <a:lnSpc>
                <a:spcPct val="90000"/>
              </a:lnSpc>
              <a:spcBef>
                <a:spcPct val="0"/>
              </a:spcBef>
              <a:spcAft>
                <a:spcPct val="0"/>
              </a:spcAft>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lnSpc>
                <a:spcPct val="90000"/>
              </a:lnSpc>
              <a:spcBef>
                <a:spcPct val="0"/>
              </a:spcBef>
              <a:spcAft>
                <a:spcPct val="0"/>
              </a:spcAft>
              <a:buFont typeface="Arial" panose="020B0604020202020204" pitchFamily="34" charset="0"/>
              <a:buChar char="•"/>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lnSpc>
                <a:spcPct val="90000"/>
              </a:lnSpc>
              <a:spcBef>
                <a:spcPct val="0"/>
              </a:spcBef>
              <a:spcAft>
                <a:spcPct val="0"/>
              </a:spcAft>
              <a:buFont typeface="Arial" panose="020B0604020202020204" pitchFamily="34" charset="0"/>
              <a:buChar char="•"/>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lnSpc>
                <a:spcPct val="90000"/>
              </a:lnSpc>
              <a:spcBef>
                <a:spcPct val="0"/>
              </a:spcBef>
              <a:spcAft>
                <a:spcPct val="0"/>
              </a:spcAft>
              <a:buFont typeface="Arial" panose="020B0604020202020204" pitchFamily="34" charset="0"/>
              <a:buChar char="•"/>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lnSpc>
                <a:spcPct val="90000"/>
              </a:lnSpc>
              <a:spcBef>
                <a:spcPct val="0"/>
              </a:spcBef>
              <a:spcAft>
                <a:spcPct val="0"/>
              </a:spcAft>
              <a:buFont typeface="Arial" panose="020B0604020202020204" pitchFamily="34" charset="0"/>
              <a:buChar char="•"/>
              <a:defRPr sz="1800" kern="1200">
                <a:solidFill>
                  <a:schemeClr val="tx1"/>
                </a:solidFill>
                <a:latin typeface="Arial" panose="020B0604020202020204" pitchFamily="34" charset="0"/>
                <a:ea typeface="+mn-ea"/>
                <a:cs typeface="+mn-cs"/>
              </a:defRPr>
            </a:lvl9pPr>
          </a:lstStyle>
          <a:p>
            <a:pPr marL="0">
              <a:lnSpc>
                <a:spcPct val="100000"/>
              </a:lnSpc>
              <a:buFontTx/>
              <a:buNone/>
            </a:pPr>
            <a:r>
              <a:rPr lang="en-US" altLang="en-US" sz="1400" dirty="0">
                <a:solidFill>
                  <a:srgbClr val="000000"/>
                </a:solidFill>
                <a:latin typeface="Aptos" panose="020B0004020202020204" pitchFamily="34" charset="0"/>
              </a:rPr>
              <a:t>My impression is that ADOs ended up being a winning bet against a</a:t>
            </a:r>
            <a:br>
              <a:rPr lang="en-US" altLang="en-US" sz="1400" dirty="0"/>
            </a:br>
            <a:r>
              <a:rPr lang="en-US" altLang="en-US" sz="1400" dirty="0">
                <a:solidFill>
                  <a:srgbClr val="000000"/>
                </a:solidFill>
                <a:latin typeface="Aptos" panose="020B0004020202020204" pitchFamily="34" charset="0"/>
              </a:rPr>
              <a:t>growing standard; </a:t>
            </a:r>
            <a:r>
              <a:rPr lang="en-US" altLang="en-US" sz="1400" b="1" dirty="0">
                <a:solidFill>
                  <a:srgbClr val="0070C0"/>
                </a:solidFill>
                <a:latin typeface="Aptos" panose="020B0004020202020204" pitchFamily="34" charset="0"/>
              </a:rPr>
              <a:t>EPICS wasn't ready to deal with a large scale</a:t>
            </a:r>
            <a:br>
              <a:rPr lang="en-US" altLang="en-US" sz="1400" b="1" dirty="0">
                <a:solidFill>
                  <a:srgbClr val="0070C0"/>
                </a:solidFill>
              </a:rPr>
            </a:br>
            <a:r>
              <a:rPr lang="en-US" altLang="en-US" sz="1400" b="1" dirty="0">
                <a:solidFill>
                  <a:srgbClr val="0070C0"/>
                </a:solidFill>
                <a:latin typeface="Aptos" panose="020B0004020202020204" pitchFamily="34" charset="0"/>
              </a:rPr>
              <a:t>slow-ramping complex at the time</a:t>
            </a:r>
            <a:r>
              <a:rPr lang="en-US" altLang="en-US" sz="1400" dirty="0">
                <a:solidFill>
                  <a:srgbClr val="000000"/>
                </a:solidFill>
                <a:latin typeface="Aptos" panose="020B0004020202020204" pitchFamily="34" charset="0"/>
              </a:rPr>
              <a:t>. My impression is also that the</a:t>
            </a:r>
            <a:br>
              <a:rPr lang="en-US" altLang="en-US" sz="1400" dirty="0"/>
            </a:br>
            <a:r>
              <a:rPr lang="en-US" altLang="en-US" sz="1400" dirty="0">
                <a:solidFill>
                  <a:srgbClr val="000000"/>
                </a:solidFill>
                <a:latin typeface="Aptos" panose="020B0004020202020204" pitchFamily="34" charset="0"/>
              </a:rPr>
              <a:t>fiber investment was a bet *for* a growing standard in the sense</a:t>
            </a:r>
            <a:br>
              <a:rPr lang="en-US" altLang="en-US" sz="1400" dirty="0"/>
            </a:br>
            <a:r>
              <a:rPr lang="en-US" altLang="en-US" sz="1400" dirty="0">
                <a:solidFill>
                  <a:srgbClr val="000000"/>
                </a:solidFill>
                <a:latin typeface="Aptos" panose="020B0004020202020204" pitchFamily="34" charset="0"/>
              </a:rPr>
              <a:t>that we were doing it just as large-scale fiber infrastructure</a:t>
            </a:r>
            <a:br>
              <a:rPr lang="en-US" altLang="en-US" sz="1400" dirty="0"/>
            </a:br>
            <a:r>
              <a:rPr lang="en-US" altLang="en-US" sz="1400" dirty="0">
                <a:solidFill>
                  <a:srgbClr val="000000"/>
                </a:solidFill>
                <a:latin typeface="Aptos" panose="020B0004020202020204" pitchFamily="34" charset="0"/>
              </a:rPr>
              <a:t>investment was taking off, so we could be early adopters leveraging</a:t>
            </a:r>
            <a:br>
              <a:rPr lang="en-US" altLang="en-US" sz="1400" dirty="0"/>
            </a:br>
            <a:r>
              <a:rPr lang="en-US" altLang="en-US" sz="1400" dirty="0">
                <a:solidFill>
                  <a:srgbClr val="000000"/>
                </a:solidFill>
                <a:latin typeface="Aptos" panose="020B0004020202020204" pitchFamily="34" charset="0"/>
              </a:rPr>
              <a:t>growing economies of scale.</a:t>
            </a:r>
            <a:br>
              <a:rPr lang="en-US" altLang="en-US" sz="1400" dirty="0"/>
            </a:br>
            <a:br>
              <a:rPr lang="en-US" altLang="en-US" sz="3200" dirty="0"/>
            </a:br>
            <a:r>
              <a:rPr lang="en-US" altLang="en-US" sz="1400" dirty="0">
                <a:solidFill>
                  <a:srgbClr val="0070C0"/>
                </a:solidFill>
                <a:latin typeface="Aptos" panose="020B0004020202020204" pitchFamily="34" charset="0"/>
              </a:rPr>
              <a:t>All the data correlation task force </a:t>
            </a:r>
            <a:r>
              <a:rPr lang="en-US" altLang="en-US" sz="1400" dirty="0" err="1">
                <a:solidFill>
                  <a:srgbClr val="0070C0"/>
                </a:solidFill>
                <a:latin typeface="Aptos" panose="020B0004020202020204" pitchFamily="34" charset="0"/>
              </a:rPr>
              <a:t>etc</a:t>
            </a:r>
            <a:r>
              <a:rPr lang="en-US" altLang="en-US" sz="1400" dirty="0">
                <a:solidFill>
                  <a:srgbClr val="0070C0"/>
                </a:solidFill>
                <a:latin typeface="Aptos" panose="020B0004020202020204" pitchFamily="34" charset="0"/>
              </a:rPr>
              <a:t> work was really made</a:t>
            </a:r>
            <a:br>
              <a:rPr lang="en-US" altLang="en-US" sz="1400" dirty="0">
                <a:solidFill>
                  <a:srgbClr val="0070C0"/>
                </a:solidFill>
              </a:rPr>
            </a:br>
            <a:r>
              <a:rPr lang="en-US" altLang="en-US" sz="1400" dirty="0">
                <a:solidFill>
                  <a:srgbClr val="0070C0"/>
                </a:solidFill>
                <a:latin typeface="Aptos" panose="020B0004020202020204" pitchFamily="34" charset="0"/>
              </a:rPr>
              <a:t>possible by the combined ADO and fiber network decisions, since</a:t>
            </a:r>
            <a:br>
              <a:rPr lang="en-US" altLang="en-US" sz="1400" dirty="0">
                <a:solidFill>
                  <a:srgbClr val="0070C0"/>
                </a:solidFill>
              </a:rPr>
            </a:br>
            <a:r>
              <a:rPr lang="en-US" altLang="en-US" sz="1400" dirty="0">
                <a:solidFill>
                  <a:srgbClr val="0070C0"/>
                </a:solidFill>
                <a:latin typeface="Aptos" panose="020B0004020202020204" pitchFamily="34" charset="0"/>
              </a:rPr>
              <a:t>we could then think about timestamps as abstractions while still</a:t>
            </a:r>
            <a:br>
              <a:rPr lang="en-US" altLang="en-US" sz="1400" dirty="0">
                <a:solidFill>
                  <a:srgbClr val="0070C0"/>
                </a:solidFill>
              </a:rPr>
            </a:br>
            <a:r>
              <a:rPr lang="en-US" altLang="en-US" sz="1400" dirty="0">
                <a:solidFill>
                  <a:srgbClr val="0070C0"/>
                </a:solidFill>
                <a:latin typeface="Aptos" panose="020B0004020202020204" pitchFamily="34" charset="0"/>
              </a:rPr>
              <a:t>having the rigor of hardware generation and fast data distribution</a:t>
            </a:r>
            <a:r>
              <a:rPr lang="en-US" altLang="en-US" sz="1400" dirty="0">
                <a:solidFill>
                  <a:srgbClr val="000000"/>
                </a:solidFill>
                <a:latin typeface="Aptos" panose="020B0004020202020204" pitchFamily="34" charset="0"/>
              </a:rPr>
              <a:t>.</a:t>
            </a:r>
            <a:br>
              <a:rPr lang="en-US" altLang="en-US" sz="1400" dirty="0"/>
            </a:br>
            <a:r>
              <a:rPr lang="en-US" altLang="en-US" sz="1400" dirty="0">
                <a:solidFill>
                  <a:srgbClr val="000000"/>
                </a:solidFill>
                <a:latin typeface="Aptos" panose="020B0004020202020204" pitchFamily="34" charset="0"/>
              </a:rPr>
              <a:t>I'd be interested to learn whether the accelerator hardware fiber</a:t>
            </a:r>
            <a:br>
              <a:rPr lang="en-US" altLang="en-US" sz="1400" dirty="0"/>
            </a:br>
            <a:r>
              <a:rPr lang="en-US" altLang="en-US" sz="1400" dirty="0">
                <a:solidFill>
                  <a:srgbClr val="000000"/>
                </a:solidFill>
                <a:latin typeface="Aptos" panose="020B0004020202020204" pitchFamily="34" charset="0"/>
              </a:rPr>
              <a:t>decision helped drive the experimental data fiber decision or vice</a:t>
            </a:r>
            <a:br>
              <a:rPr lang="en-US" altLang="en-US" sz="1400" dirty="0"/>
            </a:br>
            <a:r>
              <a:rPr lang="en-US" altLang="en-US" sz="1400" dirty="0">
                <a:solidFill>
                  <a:srgbClr val="000000"/>
                </a:solidFill>
                <a:latin typeface="Aptos" panose="020B0004020202020204" pitchFamily="34" charset="0"/>
              </a:rPr>
              <a:t>versa, since the high-volume data coming from the detectors going</a:t>
            </a:r>
            <a:br>
              <a:rPr lang="en-US" altLang="en-US" sz="1400" dirty="0"/>
            </a:br>
            <a:r>
              <a:rPr lang="en-US" altLang="en-US" sz="1400" dirty="0">
                <a:solidFill>
                  <a:srgbClr val="000000"/>
                </a:solidFill>
                <a:latin typeface="Aptos" panose="020B0004020202020204" pitchFamily="34" charset="0"/>
              </a:rPr>
              <a:t>to RCF also really depended on fiber bandwidth.</a:t>
            </a:r>
            <a:br>
              <a:rPr lang="en-US" altLang="en-US" sz="1400" dirty="0"/>
            </a:br>
            <a:endParaRPr lang="en-US" altLang="en-US" sz="3200" dirty="0"/>
          </a:p>
        </p:txBody>
      </p:sp>
    </p:spTree>
    <p:extLst>
      <p:ext uri="{BB962C8B-B14F-4D97-AF65-F5344CB8AC3E}">
        <p14:creationId xmlns:p14="http://schemas.microsoft.com/office/powerpoint/2010/main" val="9842974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251C86C-337A-A9D8-ACA9-7B6CF46220B1}"/>
              </a:ext>
            </a:extLst>
          </p:cNvPr>
          <p:cNvSpPr>
            <a:spLocks noGrp="1"/>
          </p:cNvSpPr>
          <p:nvPr>
            <p:ph type="sldNum" sz="quarter" idx="4"/>
          </p:nvPr>
        </p:nvSpPr>
        <p:spPr/>
        <p:txBody>
          <a:bodyPr/>
          <a:lstStyle/>
          <a:p>
            <a:fld id="{933A556B-7C63-244D-9B7C-B0EA8042B330}" type="slidenum">
              <a:rPr lang="en-US" smtClean="0"/>
              <a:pPr/>
              <a:t>19</a:t>
            </a:fld>
            <a:endParaRPr lang="en-US" sz="1000" dirty="0"/>
          </a:p>
        </p:txBody>
      </p:sp>
      <p:sp>
        <p:nvSpPr>
          <p:cNvPr id="5" name="Title 4">
            <a:extLst>
              <a:ext uri="{FF2B5EF4-FFF2-40B4-BE49-F238E27FC236}">
                <a16:creationId xmlns:a16="http://schemas.microsoft.com/office/drawing/2014/main" id="{65F84256-3243-C1AD-340C-1792374C6205}"/>
              </a:ext>
            </a:extLst>
          </p:cNvPr>
          <p:cNvSpPr>
            <a:spLocks noGrp="1"/>
          </p:cNvSpPr>
          <p:nvPr>
            <p:ph type="ctrTitle"/>
          </p:nvPr>
        </p:nvSpPr>
        <p:spPr/>
        <p:txBody>
          <a:bodyPr/>
          <a:lstStyle/>
          <a:p>
            <a:r>
              <a:rPr lang="en-US" dirty="0"/>
              <a:t>Others who wish to share – please do!</a:t>
            </a:r>
          </a:p>
        </p:txBody>
      </p:sp>
    </p:spTree>
    <p:extLst>
      <p:ext uri="{BB962C8B-B14F-4D97-AF65-F5344CB8AC3E}">
        <p14:creationId xmlns:p14="http://schemas.microsoft.com/office/powerpoint/2010/main" val="223722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704A077-020B-4482-2AD9-54001A7079C6}"/>
              </a:ext>
            </a:extLst>
          </p:cNvPr>
          <p:cNvSpPr>
            <a:spLocks noGrp="1"/>
          </p:cNvSpPr>
          <p:nvPr>
            <p:ph type="sldNum" sz="quarter" idx="4"/>
          </p:nvPr>
        </p:nvSpPr>
        <p:spPr/>
        <p:txBody>
          <a:bodyPr/>
          <a:lstStyle/>
          <a:p>
            <a:fld id="{933A556B-7C63-244D-9B7C-B0EA8042B330}" type="slidenum">
              <a:rPr lang="en-US" smtClean="0"/>
              <a:pPr/>
              <a:t>2</a:t>
            </a:fld>
            <a:endParaRPr lang="en-US" sz="1000" dirty="0"/>
          </a:p>
        </p:txBody>
      </p:sp>
      <p:pic>
        <p:nvPicPr>
          <p:cNvPr id="4" name="Picture 3">
            <a:extLst>
              <a:ext uri="{FF2B5EF4-FFF2-40B4-BE49-F238E27FC236}">
                <a16:creationId xmlns:a16="http://schemas.microsoft.com/office/drawing/2014/main" id="{49D08E7E-4F03-7E40-8CE2-8E0CCE301980}"/>
              </a:ext>
            </a:extLst>
          </p:cNvPr>
          <p:cNvPicPr>
            <a:picLocks noChangeAspect="1"/>
          </p:cNvPicPr>
          <p:nvPr/>
        </p:nvPicPr>
        <p:blipFill>
          <a:blip r:embed="rId2"/>
          <a:stretch>
            <a:fillRect/>
          </a:stretch>
        </p:blipFill>
        <p:spPr>
          <a:xfrm>
            <a:off x="492577" y="0"/>
            <a:ext cx="4862215" cy="6858000"/>
          </a:xfrm>
          <a:prstGeom prst="rect">
            <a:avLst/>
          </a:prstGeom>
        </p:spPr>
      </p:pic>
      <p:sp>
        <p:nvSpPr>
          <p:cNvPr id="5" name="TextBox 4">
            <a:extLst>
              <a:ext uri="{FF2B5EF4-FFF2-40B4-BE49-F238E27FC236}">
                <a16:creationId xmlns:a16="http://schemas.microsoft.com/office/drawing/2014/main" id="{457AFB8D-F3C3-D9DC-18ED-E7127DFBF233}"/>
              </a:ext>
            </a:extLst>
          </p:cNvPr>
          <p:cNvSpPr txBox="1"/>
          <p:nvPr/>
        </p:nvSpPr>
        <p:spPr>
          <a:xfrm>
            <a:off x="5349097" y="480564"/>
            <a:ext cx="6742295" cy="923330"/>
          </a:xfrm>
          <a:prstGeom prst="rect">
            <a:avLst/>
          </a:prstGeom>
          <a:noFill/>
        </p:spPr>
        <p:txBody>
          <a:bodyPr wrap="none" rtlCol="0">
            <a:spAutoFit/>
          </a:bodyPr>
          <a:lstStyle/>
          <a:p>
            <a:r>
              <a:rPr lang="en-US" dirty="0"/>
              <a:t>Ann Dunbar, Ted D’Ottavio, John Morris, Larry Hoff, Rich Casella</a:t>
            </a:r>
          </a:p>
          <a:p>
            <a:endParaRPr lang="en-US" dirty="0"/>
          </a:p>
          <a:p>
            <a:r>
              <a:rPr lang="en-US" dirty="0"/>
              <a:t>Agnes </a:t>
            </a:r>
            <a:r>
              <a:rPr lang="en-US" dirty="0" err="1"/>
              <a:t>Abola</a:t>
            </a:r>
            <a:r>
              <a:rPr lang="en-US" dirty="0"/>
              <a:t>, Cindy Griffiths, Sharon Yen,  Sue Kennell</a:t>
            </a:r>
          </a:p>
        </p:txBody>
      </p:sp>
      <p:sp>
        <p:nvSpPr>
          <p:cNvPr id="8" name="TextBox 7">
            <a:extLst>
              <a:ext uri="{FF2B5EF4-FFF2-40B4-BE49-F238E27FC236}">
                <a16:creationId xmlns:a16="http://schemas.microsoft.com/office/drawing/2014/main" id="{C24F0B21-527A-4404-2B2D-7BBDA00331E8}"/>
              </a:ext>
            </a:extLst>
          </p:cNvPr>
          <p:cNvSpPr txBox="1"/>
          <p:nvPr/>
        </p:nvSpPr>
        <p:spPr>
          <a:xfrm>
            <a:off x="5349097" y="2062976"/>
            <a:ext cx="6400214" cy="646331"/>
          </a:xfrm>
          <a:prstGeom prst="rect">
            <a:avLst/>
          </a:prstGeom>
          <a:noFill/>
        </p:spPr>
        <p:txBody>
          <a:bodyPr wrap="none" rtlCol="0">
            <a:spAutoFit/>
          </a:bodyPr>
          <a:lstStyle/>
          <a:p>
            <a:r>
              <a:rPr lang="en-US" dirty="0"/>
              <a:t>Ted D’Ottavio, Stuart Mandell, Rich Casella, Tom Clifford, </a:t>
            </a:r>
          </a:p>
          <a:p>
            <a:r>
              <a:rPr lang="en-US" dirty="0"/>
              <a:t>Larry Hoff, Agnes </a:t>
            </a:r>
            <a:r>
              <a:rPr lang="en-US" dirty="0" err="1"/>
              <a:t>Abola</a:t>
            </a:r>
            <a:r>
              <a:rPr lang="en-US" dirty="0"/>
              <a:t>, Ken Reece, Roger Katz, Don Barton</a:t>
            </a:r>
          </a:p>
        </p:txBody>
      </p:sp>
      <p:sp>
        <p:nvSpPr>
          <p:cNvPr id="9" name="TextBox 8">
            <a:extLst>
              <a:ext uri="{FF2B5EF4-FFF2-40B4-BE49-F238E27FC236}">
                <a16:creationId xmlns:a16="http://schemas.microsoft.com/office/drawing/2014/main" id="{009A72F6-104E-EF41-70D5-8245E7F138C9}"/>
              </a:ext>
            </a:extLst>
          </p:cNvPr>
          <p:cNvSpPr txBox="1"/>
          <p:nvPr/>
        </p:nvSpPr>
        <p:spPr>
          <a:xfrm>
            <a:off x="5349097" y="3363309"/>
            <a:ext cx="6609566" cy="1754326"/>
          </a:xfrm>
          <a:prstGeom prst="rect">
            <a:avLst/>
          </a:prstGeom>
          <a:noFill/>
        </p:spPr>
        <p:txBody>
          <a:bodyPr wrap="none" rtlCol="0">
            <a:spAutoFit/>
          </a:bodyPr>
          <a:lstStyle/>
          <a:p>
            <a:r>
              <a:rPr lang="en-US" dirty="0"/>
              <a:t>Ted D’Ottavio, Bob Olsen, Joe Piacentino, John Morris, </a:t>
            </a:r>
          </a:p>
          <a:p>
            <a:r>
              <a:rPr lang="en-US" dirty="0"/>
              <a:t>Seth </a:t>
            </a:r>
            <a:r>
              <a:rPr lang="en-US" dirty="0" err="1"/>
              <a:t>Nemesure</a:t>
            </a:r>
            <a:r>
              <a:rPr lang="en-US" dirty="0"/>
              <a:t>, Sev Binello, Don Baron, Heather Hartmann, </a:t>
            </a:r>
          </a:p>
          <a:p>
            <a:r>
              <a:rPr lang="en-US" dirty="0"/>
              <a:t>Al Marusic, Bart Frak, Jon Laster, Ed </a:t>
            </a:r>
            <a:r>
              <a:rPr lang="en-US" dirty="0" err="1"/>
              <a:t>Koropsak</a:t>
            </a:r>
            <a:r>
              <a:rPr lang="en-US" dirty="0"/>
              <a:t>, ??, Phil Pape, </a:t>
            </a:r>
          </a:p>
          <a:p>
            <a:r>
              <a:rPr lang="en-US" dirty="0"/>
              <a:t>Roger Lee,</a:t>
            </a:r>
          </a:p>
          <a:p>
            <a:r>
              <a:rPr lang="en-US" dirty="0"/>
              <a:t>Roger Katz, Joe Skelly, Don Shea, Larry Hoff, Tom Clifford, </a:t>
            </a:r>
          </a:p>
          <a:p>
            <a:r>
              <a:rPr lang="en-US" dirty="0"/>
              <a:t>Sue Kennell</a:t>
            </a:r>
          </a:p>
        </p:txBody>
      </p:sp>
      <p:sp>
        <p:nvSpPr>
          <p:cNvPr id="10" name="TextBox 9">
            <a:extLst>
              <a:ext uri="{FF2B5EF4-FFF2-40B4-BE49-F238E27FC236}">
                <a16:creationId xmlns:a16="http://schemas.microsoft.com/office/drawing/2014/main" id="{3F46A9DF-81D2-DD93-1B3C-7E88A3C338C0}"/>
              </a:ext>
            </a:extLst>
          </p:cNvPr>
          <p:cNvSpPr txBox="1"/>
          <p:nvPr/>
        </p:nvSpPr>
        <p:spPr>
          <a:xfrm>
            <a:off x="5349097" y="5281999"/>
            <a:ext cx="6665286" cy="1477328"/>
          </a:xfrm>
          <a:prstGeom prst="rect">
            <a:avLst/>
          </a:prstGeom>
          <a:noFill/>
        </p:spPr>
        <p:txBody>
          <a:bodyPr wrap="none" rtlCol="0">
            <a:spAutoFit/>
          </a:bodyPr>
          <a:lstStyle/>
          <a:p>
            <a:r>
              <a:rPr lang="en-US" dirty="0"/>
              <a:t>Daniel Ottavio, Joe Skelly, Wenge Fu, Kerry Unger, Jon Laster, </a:t>
            </a:r>
          </a:p>
          <a:p>
            <a:r>
              <a:rPr lang="en-US" dirty="0"/>
              <a:t>Joe P., Al Marusic,</a:t>
            </a:r>
          </a:p>
          <a:p>
            <a:r>
              <a:rPr lang="en-US" dirty="0"/>
              <a:t>Tom Clifford, Roger Lee, Johannes van </a:t>
            </a:r>
            <a:r>
              <a:rPr lang="en-US" dirty="0" err="1"/>
              <a:t>Zeijts</a:t>
            </a:r>
            <a:r>
              <a:rPr lang="en-US" dirty="0"/>
              <a:t>, Bob Olsen,</a:t>
            </a:r>
          </a:p>
          <a:p>
            <a:r>
              <a:rPr lang="en-US" dirty="0"/>
              <a:t>Charles Whalen, </a:t>
            </a:r>
          </a:p>
          <a:p>
            <a:r>
              <a:rPr lang="en-US" dirty="0"/>
              <a:t>Sev Binello, Roger Katz, Bart Frak, Ted D’Ottavio, John Morris</a:t>
            </a:r>
          </a:p>
        </p:txBody>
      </p:sp>
    </p:spTree>
    <p:extLst>
      <p:ext uri="{BB962C8B-B14F-4D97-AF65-F5344CB8AC3E}">
        <p14:creationId xmlns:p14="http://schemas.microsoft.com/office/powerpoint/2010/main" val="732527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A59D50-F9F0-2023-3C57-C2A529553E6A}"/>
              </a:ext>
            </a:extLst>
          </p:cNvPr>
          <p:cNvSpPr>
            <a:spLocks noGrp="1"/>
          </p:cNvSpPr>
          <p:nvPr>
            <p:ph type="sldNum" sz="quarter" idx="4"/>
          </p:nvPr>
        </p:nvSpPr>
        <p:spPr/>
        <p:txBody>
          <a:bodyPr/>
          <a:lstStyle/>
          <a:p>
            <a:fld id="{933A556B-7C63-244D-9B7C-B0EA8042B330}" type="slidenum">
              <a:rPr lang="en-US" smtClean="0"/>
              <a:pPr/>
              <a:t>3</a:t>
            </a:fld>
            <a:endParaRPr lang="en-US" sz="1000" dirty="0"/>
          </a:p>
        </p:txBody>
      </p:sp>
      <p:pic>
        <p:nvPicPr>
          <p:cNvPr id="4" name="Picture 3">
            <a:extLst>
              <a:ext uri="{FF2B5EF4-FFF2-40B4-BE49-F238E27FC236}">
                <a16:creationId xmlns:a16="http://schemas.microsoft.com/office/drawing/2014/main" id="{7D63442A-C4F8-7DB7-91A3-9213B5CF8A3E}"/>
              </a:ext>
            </a:extLst>
          </p:cNvPr>
          <p:cNvPicPr>
            <a:picLocks noChangeAspect="1"/>
          </p:cNvPicPr>
          <p:nvPr/>
        </p:nvPicPr>
        <p:blipFill>
          <a:blip r:embed="rId3"/>
          <a:stretch>
            <a:fillRect/>
          </a:stretch>
        </p:blipFill>
        <p:spPr>
          <a:xfrm>
            <a:off x="2177066" y="3464693"/>
            <a:ext cx="5084374" cy="3393307"/>
          </a:xfrm>
          <a:prstGeom prst="rect">
            <a:avLst/>
          </a:prstGeom>
        </p:spPr>
      </p:pic>
      <p:sp>
        <p:nvSpPr>
          <p:cNvPr id="7" name="TextBox 6">
            <a:extLst>
              <a:ext uri="{FF2B5EF4-FFF2-40B4-BE49-F238E27FC236}">
                <a16:creationId xmlns:a16="http://schemas.microsoft.com/office/drawing/2014/main" id="{B3A8886D-8572-E1BB-C69F-45370916CE74}"/>
              </a:ext>
            </a:extLst>
          </p:cNvPr>
          <p:cNvSpPr txBox="1"/>
          <p:nvPr/>
        </p:nvSpPr>
        <p:spPr>
          <a:xfrm>
            <a:off x="7368850" y="999793"/>
            <a:ext cx="4147289" cy="1754326"/>
          </a:xfrm>
          <a:prstGeom prst="rect">
            <a:avLst/>
          </a:prstGeom>
          <a:noFill/>
        </p:spPr>
        <p:txBody>
          <a:bodyPr wrap="none" rtlCol="0">
            <a:spAutoFit/>
          </a:bodyPr>
          <a:lstStyle/>
          <a:p>
            <a:r>
              <a:rPr lang="en-US" dirty="0"/>
              <a:t>2015</a:t>
            </a:r>
          </a:p>
          <a:p>
            <a:r>
              <a:rPr lang="en-US" dirty="0"/>
              <a:t>Controls Group PhD Student</a:t>
            </a:r>
          </a:p>
          <a:p>
            <a:r>
              <a:rPr lang="en-US" dirty="0"/>
              <a:t>Prachi Chitnis wins </a:t>
            </a:r>
          </a:p>
          <a:p>
            <a:r>
              <a:rPr lang="en-US" dirty="0"/>
              <a:t>European Physical Society</a:t>
            </a:r>
          </a:p>
          <a:p>
            <a:r>
              <a:rPr lang="en-US" dirty="0"/>
              <a:t>Experimental Physics Control Systems</a:t>
            </a:r>
          </a:p>
          <a:p>
            <a:r>
              <a:rPr lang="en-US" dirty="0"/>
              <a:t>Prize, presented at the 2015 ICAPECS</a:t>
            </a:r>
          </a:p>
        </p:txBody>
      </p:sp>
      <p:pic>
        <p:nvPicPr>
          <p:cNvPr id="8" name="Picture 7">
            <a:extLst>
              <a:ext uri="{FF2B5EF4-FFF2-40B4-BE49-F238E27FC236}">
                <a16:creationId xmlns:a16="http://schemas.microsoft.com/office/drawing/2014/main" id="{2CAC10C4-475A-4224-1E01-5318D275990E}"/>
              </a:ext>
            </a:extLst>
          </p:cNvPr>
          <p:cNvPicPr>
            <a:picLocks noChangeAspect="1"/>
          </p:cNvPicPr>
          <p:nvPr/>
        </p:nvPicPr>
        <p:blipFill>
          <a:blip r:embed="rId4"/>
          <a:stretch>
            <a:fillRect/>
          </a:stretch>
        </p:blipFill>
        <p:spPr>
          <a:xfrm>
            <a:off x="7442200" y="2824799"/>
            <a:ext cx="4178300" cy="3124200"/>
          </a:xfrm>
          <a:prstGeom prst="rect">
            <a:avLst/>
          </a:prstGeom>
        </p:spPr>
      </p:pic>
      <p:pic>
        <p:nvPicPr>
          <p:cNvPr id="9" name="Picture 8">
            <a:extLst>
              <a:ext uri="{FF2B5EF4-FFF2-40B4-BE49-F238E27FC236}">
                <a16:creationId xmlns:a16="http://schemas.microsoft.com/office/drawing/2014/main" id="{199C1D39-8845-D63F-51DB-B6ED8A49942E}"/>
              </a:ext>
            </a:extLst>
          </p:cNvPr>
          <p:cNvPicPr>
            <a:picLocks noChangeAspect="1"/>
          </p:cNvPicPr>
          <p:nvPr/>
        </p:nvPicPr>
        <p:blipFill>
          <a:blip r:embed="rId5"/>
          <a:stretch>
            <a:fillRect/>
          </a:stretch>
        </p:blipFill>
        <p:spPr>
          <a:xfrm>
            <a:off x="2177066" y="0"/>
            <a:ext cx="5084374" cy="3394857"/>
          </a:xfrm>
          <a:prstGeom prst="rect">
            <a:avLst/>
          </a:prstGeom>
        </p:spPr>
      </p:pic>
    </p:spTree>
    <p:extLst>
      <p:ext uri="{BB962C8B-B14F-4D97-AF65-F5344CB8AC3E}">
        <p14:creationId xmlns:p14="http://schemas.microsoft.com/office/powerpoint/2010/main" val="1919669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6819FD-320D-EC1B-5B5E-1EB4BD56BF93}"/>
              </a:ext>
            </a:extLst>
          </p:cNvPr>
          <p:cNvSpPr>
            <a:spLocks noGrp="1"/>
          </p:cNvSpPr>
          <p:nvPr>
            <p:ph type="sldNum" sz="quarter" idx="4"/>
          </p:nvPr>
        </p:nvSpPr>
        <p:spPr/>
        <p:txBody>
          <a:bodyPr/>
          <a:lstStyle/>
          <a:p>
            <a:fld id="{933A556B-7C63-244D-9B7C-B0EA8042B330}" type="slidenum">
              <a:rPr lang="en-US" smtClean="0"/>
              <a:pPr/>
              <a:t>4</a:t>
            </a:fld>
            <a:endParaRPr lang="en-US" sz="1000" dirty="0"/>
          </a:p>
        </p:txBody>
      </p:sp>
      <p:pic>
        <p:nvPicPr>
          <p:cNvPr id="8" name="Picture 7">
            <a:extLst>
              <a:ext uri="{FF2B5EF4-FFF2-40B4-BE49-F238E27FC236}">
                <a16:creationId xmlns:a16="http://schemas.microsoft.com/office/drawing/2014/main" id="{EF6EC12A-DF59-5041-170F-BB66665B1527}"/>
              </a:ext>
            </a:extLst>
          </p:cNvPr>
          <p:cNvPicPr>
            <a:picLocks noChangeAspect="1"/>
          </p:cNvPicPr>
          <p:nvPr/>
        </p:nvPicPr>
        <p:blipFill>
          <a:blip r:embed="rId3"/>
          <a:stretch>
            <a:fillRect/>
          </a:stretch>
        </p:blipFill>
        <p:spPr>
          <a:xfrm>
            <a:off x="283927" y="109275"/>
            <a:ext cx="4365134" cy="2904269"/>
          </a:xfrm>
          <a:prstGeom prst="rect">
            <a:avLst/>
          </a:prstGeom>
        </p:spPr>
      </p:pic>
      <p:pic>
        <p:nvPicPr>
          <p:cNvPr id="10" name="Picture 9">
            <a:extLst>
              <a:ext uri="{FF2B5EF4-FFF2-40B4-BE49-F238E27FC236}">
                <a16:creationId xmlns:a16="http://schemas.microsoft.com/office/drawing/2014/main" id="{05DFBDE4-C436-5804-D58E-0901394A7EB2}"/>
              </a:ext>
            </a:extLst>
          </p:cNvPr>
          <p:cNvPicPr>
            <a:picLocks noChangeAspect="1"/>
          </p:cNvPicPr>
          <p:nvPr/>
        </p:nvPicPr>
        <p:blipFill>
          <a:blip r:embed="rId4"/>
          <a:stretch>
            <a:fillRect/>
          </a:stretch>
        </p:blipFill>
        <p:spPr>
          <a:xfrm>
            <a:off x="283927" y="3085714"/>
            <a:ext cx="4365134" cy="3276519"/>
          </a:xfrm>
          <a:prstGeom prst="rect">
            <a:avLst/>
          </a:prstGeom>
        </p:spPr>
      </p:pic>
      <p:pic>
        <p:nvPicPr>
          <p:cNvPr id="14" name="Picture 13">
            <a:extLst>
              <a:ext uri="{FF2B5EF4-FFF2-40B4-BE49-F238E27FC236}">
                <a16:creationId xmlns:a16="http://schemas.microsoft.com/office/drawing/2014/main" id="{57E9E6FF-3FC4-AF80-303A-B9819AA7843A}"/>
              </a:ext>
            </a:extLst>
          </p:cNvPr>
          <p:cNvPicPr>
            <a:picLocks noChangeAspect="1"/>
          </p:cNvPicPr>
          <p:nvPr/>
        </p:nvPicPr>
        <p:blipFill>
          <a:blip r:embed="rId5"/>
          <a:stretch>
            <a:fillRect/>
          </a:stretch>
        </p:blipFill>
        <p:spPr>
          <a:xfrm>
            <a:off x="8322795" y="109274"/>
            <a:ext cx="3869205" cy="2904269"/>
          </a:xfrm>
          <a:prstGeom prst="rect">
            <a:avLst/>
          </a:prstGeom>
        </p:spPr>
      </p:pic>
      <p:pic>
        <p:nvPicPr>
          <p:cNvPr id="16" name="Picture 15">
            <a:extLst>
              <a:ext uri="{FF2B5EF4-FFF2-40B4-BE49-F238E27FC236}">
                <a16:creationId xmlns:a16="http://schemas.microsoft.com/office/drawing/2014/main" id="{EF61E887-824C-C576-19C8-B4B18CABA216}"/>
              </a:ext>
            </a:extLst>
          </p:cNvPr>
          <p:cNvPicPr>
            <a:picLocks noChangeAspect="1"/>
          </p:cNvPicPr>
          <p:nvPr/>
        </p:nvPicPr>
        <p:blipFill>
          <a:blip r:embed="rId6"/>
          <a:stretch>
            <a:fillRect/>
          </a:stretch>
        </p:blipFill>
        <p:spPr>
          <a:xfrm>
            <a:off x="8288167" y="3271838"/>
            <a:ext cx="3869206" cy="2904269"/>
          </a:xfrm>
          <a:prstGeom prst="rect">
            <a:avLst/>
          </a:prstGeom>
        </p:spPr>
      </p:pic>
      <p:pic>
        <p:nvPicPr>
          <p:cNvPr id="12" name="Picture 11">
            <a:extLst>
              <a:ext uri="{FF2B5EF4-FFF2-40B4-BE49-F238E27FC236}">
                <a16:creationId xmlns:a16="http://schemas.microsoft.com/office/drawing/2014/main" id="{D5B28B3B-2CB1-9D93-0811-C519591D56AE}"/>
              </a:ext>
            </a:extLst>
          </p:cNvPr>
          <p:cNvPicPr>
            <a:picLocks noChangeAspect="1"/>
          </p:cNvPicPr>
          <p:nvPr/>
        </p:nvPicPr>
        <p:blipFill>
          <a:blip r:embed="rId7"/>
          <a:stretch>
            <a:fillRect/>
          </a:stretch>
        </p:blipFill>
        <p:spPr>
          <a:xfrm>
            <a:off x="4418963" y="109274"/>
            <a:ext cx="3869205" cy="2904269"/>
          </a:xfrm>
          <a:prstGeom prst="rect">
            <a:avLst/>
          </a:prstGeom>
        </p:spPr>
      </p:pic>
      <p:pic>
        <p:nvPicPr>
          <p:cNvPr id="20" name="Picture 19">
            <a:extLst>
              <a:ext uri="{FF2B5EF4-FFF2-40B4-BE49-F238E27FC236}">
                <a16:creationId xmlns:a16="http://schemas.microsoft.com/office/drawing/2014/main" id="{7D17F41F-5ABC-406E-ADA0-351D6D01A4D6}"/>
              </a:ext>
            </a:extLst>
          </p:cNvPr>
          <p:cNvPicPr>
            <a:picLocks noChangeAspect="1"/>
          </p:cNvPicPr>
          <p:nvPr/>
        </p:nvPicPr>
        <p:blipFill>
          <a:blip r:embed="rId8"/>
          <a:srcRect l="9549" t="36059" r="19804" b="12463"/>
          <a:stretch>
            <a:fillRect/>
          </a:stretch>
        </p:blipFill>
        <p:spPr>
          <a:xfrm>
            <a:off x="4536692" y="3013543"/>
            <a:ext cx="3633746" cy="3530379"/>
          </a:xfrm>
          <a:prstGeom prst="rect">
            <a:avLst/>
          </a:prstGeom>
        </p:spPr>
      </p:pic>
    </p:spTree>
    <p:extLst>
      <p:ext uri="{BB962C8B-B14F-4D97-AF65-F5344CB8AC3E}">
        <p14:creationId xmlns:p14="http://schemas.microsoft.com/office/powerpoint/2010/main" val="2589385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9AA081-CC6A-00AF-ED8F-2AA825A6B479}"/>
              </a:ext>
            </a:extLst>
          </p:cNvPr>
          <p:cNvSpPr>
            <a:spLocks noGrp="1"/>
          </p:cNvSpPr>
          <p:nvPr>
            <p:ph type="sldNum" sz="quarter" idx="4"/>
          </p:nvPr>
        </p:nvSpPr>
        <p:spPr/>
        <p:txBody>
          <a:bodyPr/>
          <a:lstStyle/>
          <a:p>
            <a:fld id="{933A556B-7C63-244D-9B7C-B0EA8042B330}" type="slidenum">
              <a:rPr lang="en-US" smtClean="0"/>
              <a:pPr/>
              <a:t>5</a:t>
            </a:fld>
            <a:endParaRPr lang="en-US" sz="1000" dirty="0"/>
          </a:p>
        </p:txBody>
      </p:sp>
      <p:pic>
        <p:nvPicPr>
          <p:cNvPr id="4" name="Picture 3">
            <a:extLst>
              <a:ext uri="{FF2B5EF4-FFF2-40B4-BE49-F238E27FC236}">
                <a16:creationId xmlns:a16="http://schemas.microsoft.com/office/drawing/2014/main" id="{F8163DE5-F748-AC67-ABCA-4FE7D84BD2AF}"/>
              </a:ext>
            </a:extLst>
          </p:cNvPr>
          <p:cNvPicPr>
            <a:picLocks noChangeAspect="1"/>
          </p:cNvPicPr>
          <p:nvPr/>
        </p:nvPicPr>
        <p:blipFill>
          <a:blip r:embed="rId2"/>
          <a:stretch>
            <a:fillRect/>
          </a:stretch>
        </p:blipFill>
        <p:spPr>
          <a:xfrm>
            <a:off x="6371314" y="2628185"/>
            <a:ext cx="5320747" cy="3990560"/>
          </a:xfrm>
          <a:prstGeom prst="rect">
            <a:avLst/>
          </a:prstGeom>
        </p:spPr>
      </p:pic>
      <p:pic>
        <p:nvPicPr>
          <p:cNvPr id="6" name="Picture 5">
            <a:extLst>
              <a:ext uri="{FF2B5EF4-FFF2-40B4-BE49-F238E27FC236}">
                <a16:creationId xmlns:a16="http://schemas.microsoft.com/office/drawing/2014/main" id="{D50DBEE6-2616-F48F-7FDD-DF947445AAD7}"/>
              </a:ext>
            </a:extLst>
          </p:cNvPr>
          <p:cNvPicPr>
            <a:picLocks noChangeAspect="1"/>
          </p:cNvPicPr>
          <p:nvPr/>
        </p:nvPicPr>
        <p:blipFill>
          <a:blip r:embed="rId3"/>
          <a:stretch>
            <a:fillRect/>
          </a:stretch>
        </p:blipFill>
        <p:spPr>
          <a:xfrm>
            <a:off x="301621" y="103367"/>
            <a:ext cx="5320747" cy="3990560"/>
          </a:xfrm>
          <a:prstGeom prst="rect">
            <a:avLst/>
          </a:prstGeom>
        </p:spPr>
      </p:pic>
      <p:sp>
        <p:nvSpPr>
          <p:cNvPr id="7" name="TextBox 6">
            <a:extLst>
              <a:ext uri="{FF2B5EF4-FFF2-40B4-BE49-F238E27FC236}">
                <a16:creationId xmlns:a16="http://schemas.microsoft.com/office/drawing/2014/main" id="{A88864D5-32DD-DC84-78AD-1BDE10857CF2}"/>
              </a:ext>
            </a:extLst>
          </p:cNvPr>
          <p:cNvSpPr txBox="1"/>
          <p:nvPr/>
        </p:nvSpPr>
        <p:spPr>
          <a:xfrm>
            <a:off x="5632358" y="1017767"/>
            <a:ext cx="3399329" cy="369332"/>
          </a:xfrm>
          <a:prstGeom prst="rect">
            <a:avLst/>
          </a:prstGeom>
          <a:noFill/>
        </p:spPr>
        <p:txBody>
          <a:bodyPr wrap="none" rtlCol="0">
            <a:spAutoFit/>
          </a:bodyPr>
          <a:lstStyle/>
          <a:p>
            <a:r>
              <a:rPr lang="en-US" dirty="0"/>
              <a:t>Charlie Theisen, Bob Lambiase</a:t>
            </a:r>
          </a:p>
        </p:txBody>
      </p:sp>
    </p:spTree>
    <p:extLst>
      <p:ext uri="{BB962C8B-B14F-4D97-AF65-F5344CB8AC3E}">
        <p14:creationId xmlns:p14="http://schemas.microsoft.com/office/powerpoint/2010/main" val="3186340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C7888-73A3-DE2B-1E0C-9694B49388FF}"/>
              </a:ext>
            </a:extLst>
          </p:cNvPr>
          <p:cNvSpPr>
            <a:spLocks noGrp="1"/>
          </p:cNvSpPr>
          <p:nvPr>
            <p:ph type="title"/>
          </p:nvPr>
        </p:nvSpPr>
        <p:spPr/>
        <p:txBody>
          <a:bodyPr/>
          <a:lstStyle/>
          <a:p>
            <a:r>
              <a:rPr lang="en-US" dirty="0"/>
              <a:t>Controls Hardware Architecture, 2000</a:t>
            </a:r>
          </a:p>
        </p:txBody>
      </p:sp>
      <p:sp>
        <p:nvSpPr>
          <p:cNvPr id="3" name="Slide Number Placeholder 2">
            <a:extLst>
              <a:ext uri="{FF2B5EF4-FFF2-40B4-BE49-F238E27FC236}">
                <a16:creationId xmlns:a16="http://schemas.microsoft.com/office/drawing/2014/main" id="{BE865DC3-B913-81F3-B3F1-E8059875C48D}"/>
              </a:ext>
            </a:extLst>
          </p:cNvPr>
          <p:cNvSpPr>
            <a:spLocks noGrp="1"/>
          </p:cNvSpPr>
          <p:nvPr>
            <p:ph type="sldNum" sz="quarter" idx="4"/>
          </p:nvPr>
        </p:nvSpPr>
        <p:spPr/>
        <p:txBody>
          <a:bodyPr/>
          <a:lstStyle/>
          <a:p>
            <a:fld id="{933A556B-7C63-244D-9B7C-B0EA8042B330}" type="slidenum">
              <a:rPr lang="en-US" smtClean="0"/>
              <a:pPr/>
              <a:t>6</a:t>
            </a:fld>
            <a:endParaRPr lang="en-US" sz="1000" dirty="0"/>
          </a:p>
        </p:txBody>
      </p:sp>
      <p:pic>
        <p:nvPicPr>
          <p:cNvPr id="4" name="Picture 3">
            <a:extLst>
              <a:ext uri="{FF2B5EF4-FFF2-40B4-BE49-F238E27FC236}">
                <a16:creationId xmlns:a16="http://schemas.microsoft.com/office/drawing/2014/main" id="{BB09A764-CC02-BFE7-4FCE-A5D884C3860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52271" y="1426460"/>
            <a:ext cx="7887458" cy="5255260"/>
          </a:xfrm>
          <a:prstGeom prst="rect">
            <a:avLst/>
          </a:prstGeom>
          <a:noFill/>
          <a:ln>
            <a:noFill/>
          </a:ln>
        </p:spPr>
      </p:pic>
      <p:sp>
        <p:nvSpPr>
          <p:cNvPr id="7" name="TextBox 6">
            <a:extLst>
              <a:ext uri="{FF2B5EF4-FFF2-40B4-BE49-F238E27FC236}">
                <a16:creationId xmlns:a16="http://schemas.microsoft.com/office/drawing/2014/main" id="{5CE34927-1CBF-846F-163F-4F0CE6BA9351}"/>
              </a:ext>
            </a:extLst>
          </p:cNvPr>
          <p:cNvSpPr txBox="1"/>
          <p:nvPr/>
        </p:nvSpPr>
        <p:spPr>
          <a:xfrm>
            <a:off x="8921474" y="5856514"/>
            <a:ext cx="2236510" cy="369332"/>
          </a:xfrm>
          <a:prstGeom prst="rect">
            <a:avLst/>
          </a:prstGeom>
          <a:noFill/>
        </p:spPr>
        <p:txBody>
          <a:bodyPr wrap="none" rtlCol="0">
            <a:spAutoFit/>
          </a:bodyPr>
          <a:lstStyle/>
          <a:p>
            <a:r>
              <a:rPr lang="en-US" dirty="0">
                <a:solidFill>
                  <a:srgbClr val="FF0000"/>
                </a:solidFill>
              </a:rPr>
              <a:t>160 VME front-ends</a:t>
            </a:r>
          </a:p>
        </p:txBody>
      </p:sp>
      <p:sp>
        <p:nvSpPr>
          <p:cNvPr id="8" name="TextBox 7">
            <a:extLst>
              <a:ext uri="{FF2B5EF4-FFF2-40B4-BE49-F238E27FC236}">
                <a16:creationId xmlns:a16="http://schemas.microsoft.com/office/drawing/2014/main" id="{777C0481-57AC-DFEB-3C13-2575496084BE}"/>
              </a:ext>
            </a:extLst>
          </p:cNvPr>
          <p:cNvSpPr txBox="1"/>
          <p:nvPr/>
        </p:nvSpPr>
        <p:spPr>
          <a:xfrm>
            <a:off x="9476381" y="4058694"/>
            <a:ext cx="2454518" cy="369332"/>
          </a:xfrm>
          <a:prstGeom prst="rect">
            <a:avLst/>
          </a:prstGeom>
          <a:noFill/>
        </p:spPr>
        <p:txBody>
          <a:bodyPr wrap="none" rtlCol="0">
            <a:spAutoFit/>
          </a:bodyPr>
          <a:lstStyle/>
          <a:p>
            <a:r>
              <a:rPr lang="en-US" dirty="0">
                <a:solidFill>
                  <a:srgbClr val="FF0000"/>
                </a:solidFill>
              </a:rPr>
              <a:t>380,000 control points</a:t>
            </a:r>
          </a:p>
        </p:txBody>
      </p:sp>
      <p:sp>
        <p:nvSpPr>
          <p:cNvPr id="9" name="TextBox 8">
            <a:extLst>
              <a:ext uri="{FF2B5EF4-FFF2-40B4-BE49-F238E27FC236}">
                <a16:creationId xmlns:a16="http://schemas.microsoft.com/office/drawing/2014/main" id="{C4A2A3CC-E5B1-7A9E-F718-6DFC436DCB41}"/>
              </a:ext>
            </a:extLst>
          </p:cNvPr>
          <p:cNvSpPr txBox="1"/>
          <p:nvPr/>
        </p:nvSpPr>
        <p:spPr>
          <a:xfrm>
            <a:off x="9731828" y="1948543"/>
            <a:ext cx="1967205" cy="646331"/>
          </a:xfrm>
          <a:prstGeom prst="rect">
            <a:avLst/>
          </a:prstGeom>
          <a:noFill/>
        </p:spPr>
        <p:txBody>
          <a:bodyPr wrap="none" rtlCol="0">
            <a:spAutoFit/>
          </a:bodyPr>
          <a:lstStyle/>
          <a:p>
            <a:r>
              <a:rPr lang="en-US" dirty="0">
                <a:solidFill>
                  <a:srgbClr val="FF0000"/>
                </a:solidFill>
              </a:rPr>
              <a:t>Data storage rate</a:t>
            </a:r>
          </a:p>
          <a:p>
            <a:r>
              <a:rPr lang="en-US" dirty="0">
                <a:solidFill>
                  <a:srgbClr val="FF0000"/>
                </a:solidFill>
              </a:rPr>
              <a:t>0.5 GB/day</a:t>
            </a:r>
          </a:p>
        </p:txBody>
      </p:sp>
      <p:sp>
        <p:nvSpPr>
          <p:cNvPr id="11" name="TextBox 10">
            <a:extLst>
              <a:ext uri="{FF2B5EF4-FFF2-40B4-BE49-F238E27FC236}">
                <a16:creationId xmlns:a16="http://schemas.microsoft.com/office/drawing/2014/main" id="{73A19BC8-028E-4211-B091-36FB8DD7F852}"/>
              </a:ext>
            </a:extLst>
          </p:cNvPr>
          <p:cNvSpPr txBox="1"/>
          <p:nvPr/>
        </p:nvSpPr>
        <p:spPr>
          <a:xfrm>
            <a:off x="261101" y="2428857"/>
            <a:ext cx="2906642" cy="2031325"/>
          </a:xfrm>
          <a:prstGeom prst="rect">
            <a:avLst/>
          </a:prstGeom>
          <a:noFill/>
        </p:spPr>
        <p:txBody>
          <a:bodyPr wrap="square">
            <a:spAutoFit/>
          </a:bodyPr>
          <a:lstStyle/>
          <a:p>
            <a:r>
              <a:rPr lang="en-US" sz="1800" dirty="0">
                <a:solidFill>
                  <a:srgbClr val="FF0000"/>
                </a:solidFill>
                <a:effectLst/>
                <a:latin typeface="Times New Roman" panose="02020603050405020304" pitchFamily="18" charset="0"/>
                <a:ea typeface="Times New Roman" panose="02020603050405020304" pitchFamily="18" charset="0"/>
              </a:rPr>
              <a:t>Console level computers are disked Sun™ workstations running the Solaris™ operating system.</a:t>
            </a:r>
          </a:p>
          <a:p>
            <a:endParaRPr lang="en-US" sz="1800" dirty="0">
              <a:solidFill>
                <a:srgbClr val="FF0000"/>
              </a:solidFill>
              <a:effectLst/>
              <a:latin typeface="Times New Roman" panose="02020603050405020304" pitchFamily="18" charset="0"/>
              <a:ea typeface="Times New Roman" panose="02020603050405020304" pitchFamily="18" charset="0"/>
            </a:endParaRPr>
          </a:p>
          <a:p>
            <a:r>
              <a:rPr lang="en-US" dirty="0">
                <a:solidFill>
                  <a:srgbClr val="FF0000"/>
                </a:solidFill>
              </a:rPr>
              <a:t>768MB of memory and a 9GB disk </a:t>
            </a:r>
            <a:r>
              <a:rPr lang="en-US" dirty="0">
                <a:solidFill>
                  <a:srgbClr val="FF0000"/>
                </a:solidFill>
                <a:effectLst/>
              </a:rPr>
              <a:t> </a:t>
            </a:r>
            <a:endParaRPr lang="en-US" dirty="0">
              <a:solidFill>
                <a:srgbClr val="FF0000"/>
              </a:solidFill>
            </a:endParaRPr>
          </a:p>
        </p:txBody>
      </p:sp>
      <p:sp>
        <p:nvSpPr>
          <p:cNvPr id="13" name="TextBox 12">
            <a:extLst>
              <a:ext uri="{FF2B5EF4-FFF2-40B4-BE49-F238E27FC236}">
                <a16:creationId xmlns:a16="http://schemas.microsoft.com/office/drawing/2014/main" id="{262940A7-4967-C2EF-6143-EA09269B314B}"/>
              </a:ext>
            </a:extLst>
          </p:cNvPr>
          <p:cNvSpPr txBox="1"/>
          <p:nvPr/>
        </p:nvSpPr>
        <p:spPr>
          <a:xfrm>
            <a:off x="261101" y="4839267"/>
            <a:ext cx="3265870" cy="1477328"/>
          </a:xfrm>
          <a:prstGeom prst="rect">
            <a:avLst/>
          </a:prstGeom>
          <a:noFill/>
        </p:spPr>
        <p:txBody>
          <a:bodyPr wrap="square">
            <a:spAutoFit/>
          </a:bodyPr>
          <a:lstStyle/>
          <a:p>
            <a:r>
              <a:rPr lang="en-US" sz="1800" dirty="0">
                <a:solidFill>
                  <a:srgbClr val="FF0000"/>
                </a:solidFill>
                <a:effectLst/>
                <a:latin typeface="Times New Roman" panose="02020603050405020304" pitchFamily="18" charset="0"/>
                <a:ea typeface="Times New Roman" panose="02020603050405020304" pitchFamily="18" charset="0"/>
              </a:rPr>
              <a:t>Measurements made during RHIC commissioning indicate the present system rarely requires more than 15Mb/s on an inter-switch connection.</a:t>
            </a:r>
            <a:r>
              <a:rPr lang="en-US" dirty="0">
                <a:solidFill>
                  <a:srgbClr val="FF0000"/>
                </a:solidFill>
                <a:effectLst/>
              </a:rPr>
              <a:t> </a:t>
            </a:r>
            <a:endParaRPr lang="en-US" dirty="0">
              <a:solidFill>
                <a:srgbClr val="FF0000"/>
              </a:solidFill>
            </a:endParaRPr>
          </a:p>
        </p:txBody>
      </p:sp>
    </p:spTree>
    <p:extLst>
      <p:ext uri="{BB962C8B-B14F-4D97-AF65-F5344CB8AC3E}">
        <p14:creationId xmlns:p14="http://schemas.microsoft.com/office/powerpoint/2010/main" val="2818186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4631A97-0C31-10C1-7023-A1D86FA89763}"/>
              </a:ext>
            </a:extLst>
          </p:cNvPr>
          <p:cNvSpPr>
            <a:spLocks noGrp="1"/>
          </p:cNvSpPr>
          <p:nvPr>
            <p:ph type="title"/>
          </p:nvPr>
        </p:nvSpPr>
        <p:spPr/>
        <p:txBody>
          <a:bodyPr/>
          <a:lstStyle/>
          <a:p>
            <a:r>
              <a:rPr lang="en-US" dirty="0"/>
              <a:t>Controls Software Architecture, 2000</a:t>
            </a:r>
          </a:p>
        </p:txBody>
      </p:sp>
      <p:sp>
        <p:nvSpPr>
          <p:cNvPr id="2" name="Slide Number Placeholder 1">
            <a:extLst>
              <a:ext uri="{FF2B5EF4-FFF2-40B4-BE49-F238E27FC236}">
                <a16:creationId xmlns:a16="http://schemas.microsoft.com/office/drawing/2014/main" id="{91DB824D-E83D-61CC-8A57-141995EB8EDB}"/>
              </a:ext>
            </a:extLst>
          </p:cNvPr>
          <p:cNvSpPr>
            <a:spLocks noGrp="1"/>
          </p:cNvSpPr>
          <p:nvPr>
            <p:ph type="sldNum" sz="quarter" idx="4"/>
          </p:nvPr>
        </p:nvSpPr>
        <p:spPr/>
        <p:txBody>
          <a:bodyPr/>
          <a:lstStyle/>
          <a:p>
            <a:fld id="{933A556B-7C63-244D-9B7C-B0EA8042B330}" type="slidenum">
              <a:rPr lang="en-US" smtClean="0"/>
              <a:pPr/>
              <a:t>7</a:t>
            </a:fld>
            <a:endParaRPr lang="en-US" sz="1000" dirty="0"/>
          </a:p>
        </p:txBody>
      </p:sp>
      <p:pic>
        <p:nvPicPr>
          <p:cNvPr id="5" name="Picture 4">
            <a:extLst>
              <a:ext uri="{FF2B5EF4-FFF2-40B4-BE49-F238E27FC236}">
                <a16:creationId xmlns:a16="http://schemas.microsoft.com/office/drawing/2014/main" id="{64A8AC6B-D7B4-7697-6E7E-C8B168805212}"/>
              </a:ext>
            </a:extLst>
          </p:cNvPr>
          <p:cNvPicPr>
            <a:picLocks noChangeAspect="1"/>
          </p:cNvPicPr>
          <p:nvPr/>
        </p:nvPicPr>
        <p:blipFill>
          <a:blip r:embed="rId3"/>
          <a:srcRect l="13208" t="15100" r="15094" b="18001"/>
          <a:stretch>
            <a:fillRect/>
          </a:stretch>
        </p:blipFill>
        <p:spPr>
          <a:xfrm>
            <a:off x="4697424" y="1683205"/>
            <a:ext cx="7222433" cy="5052535"/>
          </a:xfrm>
          <a:prstGeom prst="rect">
            <a:avLst/>
          </a:prstGeom>
        </p:spPr>
      </p:pic>
      <p:sp>
        <p:nvSpPr>
          <p:cNvPr id="6" name="TextBox 5">
            <a:extLst>
              <a:ext uri="{FF2B5EF4-FFF2-40B4-BE49-F238E27FC236}">
                <a16:creationId xmlns:a16="http://schemas.microsoft.com/office/drawing/2014/main" id="{DE49CD1C-BE8E-EE04-BDA1-1161A1F26882}"/>
              </a:ext>
            </a:extLst>
          </p:cNvPr>
          <p:cNvSpPr txBox="1"/>
          <p:nvPr/>
        </p:nvSpPr>
        <p:spPr>
          <a:xfrm>
            <a:off x="272143" y="1828800"/>
            <a:ext cx="4525598" cy="4247317"/>
          </a:xfrm>
          <a:prstGeom prst="rect">
            <a:avLst/>
          </a:prstGeom>
          <a:noFill/>
        </p:spPr>
        <p:txBody>
          <a:bodyPr wrap="none" rtlCol="0">
            <a:spAutoFit/>
          </a:bodyPr>
          <a:lstStyle/>
          <a:p>
            <a:r>
              <a:rPr lang="en-US" u="sng" dirty="0">
                <a:solidFill>
                  <a:srgbClr val="FF0000"/>
                </a:solidFill>
              </a:rPr>
              <a:t>Applications</a:t>
            </a:r>
          </a:p>
          <a:p>
            <a:r>
              <a:rPr lang="en-US" dirty="0">
                <a:solidFill>
                  <a:srgbClr val="FF0000"/>
                </a:solidFill>
              </a:rPr>
              <a:t>Generic Control = pet (parameter edit tool)</a:t>
            </a:r>
          </a:p>
          <a:p>
            <a:r>
              <a:rPr lang="en-US" dirty="0">
                <a:solidFill>
                  <a:srgbClr val="FF0000"/>
                </a:solidFill>
              </a:rPr>
              <a:t>Generic Data Display = GPM</a:t>
            </a:r>
          </a:p>
          <a:p>
            <a:r>
              <a:rPr lang="en-US" dirty="0">
                <a:solidFill>
                  <a:srgbClr val="FF0000"/>
                </a:solidFill>
              </a:rPr>
              <a:t>Data Logging = SDDS</a:t>
            </a:r>
          </a:p>
          <a:p>
            <a:r>
              <a:rPr lang="en-US" dirty="0">
                <a:solidFill>
                  <a:srgbClr val="FF0000"/>
                </a:solidFill>
              </a:rPr>
              <a:t>Alarm System</a:t>
            </a:r>
          </a:p>
          <a:p>
            <a:r>
              <a:rPr lang="en-US" dirty="0">
                <a:solidFill>
                  <a:srgbClr val="FF0000"/>
                </a:solidFill>
              </a:rPr>
              <a:t>Save/Restore</a:t>
            </a:r>
          </a:p>
          <a:p>
            <a:r>
              <a:rPr lang="en-US" dirty="0">
                <a:solidFill>
                  <a:srgbClr val="FF0000"/>
                </a:solidFill>
              </a:rPr>
              <a:t>PS Diagnostics</a:t>
            </a:r>
          </a:p>
          <a:p>
            <a:r>
              <a:rPr lang="en-US" dirty="0">
                <a:solidFill>
                  <a:srgbClr val="FF0000"/>
                </a:solidFill>
              </a:rPr>
              <a:t>Post Mortem</a:t>
            </a:r>
          </a:p>
          <a:p>
            <a:r>
              <a:rPr lang="en-US" dirty="0">
                <a:solidFill>
                  <a:srgbClr val="FF0000"/>
                </a:solidFill>
              </a:rPr>
              <a:t>+ custom apps</a:t>
            </a:r>
          </a:p>
          <a:p>
            <a:endParaRPr lang="en-US" dirty="0">
              <a:solidFill>
                <a:srgbClr val="FF0000"/>
              </a:solidFill>
            </a:endParaRPr>
          </a:p>
          <a:p>
            <a:r>
              <a:rPr lang="en-US" u="sng" dirty="0">
                <a:solidFill>
                  <a:srgbClr val="FF0000"/>
                </a:solidFill>
              </a:rPr>
              <a:t>What’s missing?</a:t>
            </a:r>
          </a:p>
          <a:p>
            <a:r>
              <a:rPr lang="en-US" dirty="0" err="1">
                <a:solidFill>
                  <a:srgbClr val="FF0000"/>
                </a:solidFill>
              </a:rPr>
              <a:t>LogView</a:t>
            </a:r>
            <a:r>
              <a:rPr lang="en-US" dirty="0">
                <a:solidFill>
                  <a:srgbClr val="FF0000"/>
                </a:solidFill>
              </a:rPr>
              <a:t> (used </a:t>
            </a:r>
            <a:r>
              <a:rPr lang="en-US" dirty="0" err="1">
                <a:solidFill>
                  <a:srgbClr val="FF0000"/>
                </a:solidFill>
              </a:rPr>
              <a:t>sddsview</a:t>
            </a:r>
            <a:r>
              <a:rPr lang="en-US" dirty="0">
                <a:solidFill>
                  <a:srgbClr val="FF0000"/>
                </a:solidFill>
              </a:rPr>
              <a:t>)</a:t>
            </a:r>
          </a:p>
          <a:p>
            <a:r>
              <a:rPr lang="en-US" dirty="0">
                <a:solidFill>
                  <a:srgbClr val="FF0000"/>
                </a:solidFill>
              </a:rPr>
              <a:t>Tape</a:t>
            </a:r>
          </a:p>
          <a:p>
            <a:r>
              <a:rPr lang="en-US" dirty="0">
                <a:solidFill>
                  <a:srgbClr val="FF0000"/>
                </a:solidFill>
              </a:rPr>
              <a:t>Ramp Manager</a:t>
            </a:r>
          </a:p>
          <a:p>
            <a:r>
              <a:rPr lang="en-US" dirty="0">
                <a:solidFill>
                  <a:srgbClr val="FF0000"/>
                </a:solidFill>
              </a:rPr>
              <a:t>Ramp Editor</a:t>
            </a:r>
          </a:p>
        </p:txBody>
      </p:sp>
    </p:spTree>
    <p:extLst>
      <p:ext uri="{BB962C8B-B14F-4D97-AF65-F5344CB8AC3E}">
        <p14:creationId xmlns:p14="http://schemas.microsoft.com/office/powerpoint/2010/main" val="530084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65D40-9099-CABB-B7E8-7F4DD86A058E}"/>
              </a:ext>
            </a:extLst>
          </p:cNvPr>
          <p:cNvSpPr>
            <a:spLocks noGrp="1"/>
          </p:cNvSpPr>
          <p:nvPr>
            <p:ph type="title"/>
          </p:nvPr>
        </p:nvSpPr>
        <p:spPr>
          <a:xfrm>
            <a:off x="571500" y="0"/>
            <a:ext cx="11049000" cy="1325563"/>
          </a:xfrm>
        </p:spPr>
        <p:txBody>
          <a:bodyPr/>
          <a:lstStyle/>
          <a:p>
            <a:r>
              <a:rPr lang="en-US" dirty="0"/>
              <a:t>The Team (2000)</a:t>
            </a:r>
          </a:p>
        </p:txBody>
      </p:sp>
      <p:sp>
        <p:nvSpPr>
          <p:cNvPr id="3" name="Content Placeholder 2">
            <a:extLst>
              <a:ext uri="{FF2B5EF4-FFF2-40B4-BE49-F238E27FC236}">
                <a16:creationId xmlns:a16="http://schemas.microsoft.com/office/drawing/2014/main" id="{A48A4839-F079-B9B4-A6F0-1ACFE1B1165A}"/>
              </a:ext>
            </a:extLst>
          </p:cNvPr>
          <p:cNvSpPr>
            <a:spLocks noGrp="1"/>
          </p:cNvSpPr>
          <p:nvPr>
            <p:ph idx="1"/>
          </p:nvPr>
        </p:nvSpPr>
        <p:spPr>
          <a:xfrm>
            <a:off x="571500" y="1085921"/>
            <a:ext cx="11049000" cy="4207185"/>
          </a:xfrm>
        </p:spPr>
        <p:txBody>
          <a:bodyPr/>
          <a:lstStyle/>
          <a:p>
            <a:r>
              <a:rPr lang="en-US" dirty="0"/>
              <a:t>D.S. Barton</a:t>
            </a:r>
            <a:r>
              <a:rPr lang="en-US" b="1" dirty="0"/>
              <a:t>,</a:t>
            </a:r>
            <a:r>
              <a:rPr lang="en-US" dirty="0"/>
              <a:t> S. Binello, W. Buxton, T. Clifford, T. D’Ottavio, H. Hartmann, L.T. Hoff, R. Katz, S. Kennell, T. Kerner, J. Laster, R.C. Lee, A. Marusic, R. </a:t>
            </a:r>
            <a:r>
              <a:rPr lang="en-US" dirty="0" err="1"/>
              <a:t>Michnoff</a:t>
            </a:r>
            <a:r>
              <a:rPr lang="en-US" dirty="0"/>
              <a:t>, J. Morris, B.R. Oerter, R. Olsen, J. Piacentino Jr., J.F. Skelly</a:t>
            </a:r>
          </a:p>
          <a:p>
            <a:r>
              <a:rPr lang="en-US" dirty="0"/>
              <a:t>A. </a:t>
            </a:r>
            <a:r>
              <a:rPr lang="en-US" dirty="0" err="1"/>
              <a:t>Abola</a:t>
            </a:r>
            <a:r>
              <a:rPr lang="en-US" dirty="0"/>
              <a:t>, R. Casella, C. Conkling Jr.*, B. </a:t>
            </a:r>
            <a:r>
              <a:rPr lang="en-US" dirty="0" err="1"/>
              <a:t>Culwick</a:t>
            </a:r>
            <a:r>
              <a:rPr lang="en-US" dirty="0"/>
              <a:t>, B. Frak, W. Fu, K. Johnson, T. Kahn, G. Maldonado, B. Martin, S. </a:t>
            </a:r>
            <a:r>
              <a:rPr lang="en-US" dirty="0" err="1"/>
              <a:t>Nemesure</a:t>
            </a:r>
            <a:r>
              <a:rPr lang="en-US" dirty="0"/>
              <a:t>, N. </a:t>
            </a:r>
            <a:r>
              <a:rPr lang="en-US" dirty="0" err="1"/>
              <a:t>Schumburg</a:t>
            </a:r>
            <a:r>
              <a:rPr lang="en-US" dirty="0"/>
              <a:t>, S. Sathe, D. Shea, P. Stein, C. Trahern, G. Utz, R. Warkentien </a:t>
            </a:r>
          </a:p>
        </p:txBody>
      </p:sp>
      <p:sp>
        <p:nvSpPr>
          <p:cNvPr id="4" name="Slide Number Placeholder 3">
            <a:extLst>
              <a:ext uri="{FF2B5EF4-FFF2-40B4-BE49-F238E27FC236}">
                <a16:creationId xmlns:a16="http://schemas.microsoft.com/office/drawing/2014/main" id="{FC421481-0232-0153-45BF-3B8FEB76C19B}"/>
              </a:ext>
            </a:extLst>
          </p:cNvPr>
          <p:cNvSpPr>
            <a:spLocks noGrp="1"/>
          </p:cNvSpPr>
          <p:nvPr>
            <p:ph type="sldNum" sz="quarter" idx="4"/>
          </p:nvPr>
        </p:nvSpPr>
        <p:spPr/>
        <p:txBody>
          <a:bodyPr/>
          <a:lstStyle/>
          <a:p>
            <a:fld id="{933A556B-7C63-244D-9B7C-B0EA8042B330}" type="slidenum">
              <a:rPr lang="en-US" smtClean="0"/>
              <a:pPr/>
              <a:t>8</a:t>
            </a:fld>
            <a:endParaRPr lang="en-US" sz="1000" dirty="0"/>
          </a:p>
        </p:txBody>
      </p:sp>
    </p:spTree>
    <p:extLst>
      <p:ext uri="{BB962C8B-B14F-4D97-AF65-F5344CB8AC3E}">
        <p14:creationId xmlns:p14="http://schemas.microsoft.com/office/powerpoint/2010/main" val="1200527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B126B5D-D7A1-0663-E13D-2F69AFC2B460}"/>
              </a:ext>
            </a:extLst>
          </p:cNvPr>
          <p:cNvSpPr>
            <a:spLocks noGrp="1"/>
          </p:cNvSpPr>
          <p:nvPr>
            <p:ph type="title"/>
          </p:nvPr>
        </p:nvSpPr>
        <p:spPr>
          <a:xfrm>
            <a:off x="571500" y="103291"/>
            <a:ext cx="11049000" cy="1325563"/>
          </a:xfrm>
        </p:spPr>
        <p:txBody>
          <a:bodyPr/>
          <a:lstStyle/>
          <a:p>
            <a:r>
              <a:rPr lang="en-US" dirty="0"/>
              <a:t>Let’s go backwards in time - 1987</a:t>
            </a:r>
          </a:p>
        </p:txBody>
      </p:sp>
      <p:sp>
        <p:nvSpPr>
          <p:cNvPr id="4" name="Slide Number Placeholder 3">
            <a:extLst>
              <a:ext uri="{FF2B5EF4-FFF2-40B4-BE49-F238E27FC236}">
                <a16:creationId xmlns:a16="http://schemas.microsoft.com/office/drawing/2014/main" id="{50494763-D668-865D-9DAD-DF92245F006F}"/>
              </a:ext>
            </a:extLst>
          </p:cNvPr>
          <p:cNvSpPr>
            <a:spLocks noGrp="1"/>
          </p:cNvSpPr>
          <p:nvPr>
            <p:ph type="sldNum" sz="quarter" idx="4"/>
          </p:nvPr>
        </p:nvSpPr>
        <p:spPr/>
        <p:txBody>
          <a:bodyPr/>
          <a:lstStyle/>
          <a:p>
            <a:fld id="{933A556B-7C63-244D-9B7C-B0EA8042B330}" type="slidenum">
              <a:rPr lang="en-US" smtClean="0"/>
              <a:pPr/>
              <a:t>9</a:t>
            </a:fld>
            <a:endParaRPr lang="en-US" sz="1000" dirty="0"/>
          </a:p>
        </p:txBody>
      </p:sp>
      <p:pic>
        <p:nvPicPr>
          <p:cNvPr id="7" name="Picture 6">
            <a:extLst>
              <a:ext uri="{FF2B5EF4-FFF2-40B4-BE49-F238E27FC236}">
                <a16:creationId xmlns:a16="http://schemas.microsoft.com/office/drawing/2014/main" id="{E7950942-668C-64DD-FD03-7C039C33C5E9}"/>
              </a:ext>
            </a:extLst>
          </p:cNvPr>
          <p:cNvPicPr>
            <a:picLocks noChangeAspect="1"/>
          </p:cNvPicPr>
          <p:nvPr/>
        </p:nvPicPr>
        <p:blipFill>
          <a:blip r:embed="rId2"/>
          <a:stretch>
            <a:fillRect/>
          </a:stretch>
        </p:blipFill>
        <p:spPr>
          <a:xfrm>
            <a:off x="336550" y="2362200"/>
            <a:ext cx="5323671" cy="4495800"/>
          </a:xfrm>
          <a:prstGeom prst="rect">
            <a:avLst/>
          </a:prstGeom>
        </p:spPr>
      </p:pic>
      <p:pic>
        <p:nvPicPr>
          <p:cNvPr id="6" name="Picture 5">
            <a:extLst>
              <a:ext uri="{FF2B5EF4-FFF2-40B4-BE49-F238E27FC236}">
                <a16:creationId xmlns:a16="http://schemas.microsoft.com/office/drawing/2014/main" id="{A1C65C85-E05C-F70F-48AE-6DBF7A8E99EF}"/>
              </a:ext>
            </a:extLst>
          </p:cNvPr>
          <p:cNvPicPr>
            <a:picLocks noChangeAspect="1"/>
          </p:cNvPicPr>
          <p:nvPr/>
        </p:nvPicPr>
        <p:blipFill>
          <a:blip r:embed="rId3"/>
          <a:stretch>
            <a:fillRect/>
          </a:stretch>
        </p:blipFill>
        <p:spPr>
          <a:xfrm>
            <a:off x="336550" y="1403124"/>
            <a:ext cx="5650593" cy="777504"/>
          </a:xfrm>
          <a:prstGeom prst="rect">
            <a:avLst/>
          </a:prstGeom>
        </p:spPr>
      </p:pic>
      <p:pic>
        <p:nvPicPr>
          <p:cNvPr id="8" name="Picture 7">
            <a:extLst>
              <a:ext uri="{FF2B5EF4-FFF2-40B4-BE49-F238E27FC236}">
                <a16:creationId xmlns:a16="http://schemas.microsoft.com/office/drawing/2014/main" id="{71A41A6C-F5B0-481D-AB46-A92F1D70146D}"/>
              </a:ext>
            </a:extLst>
          </p:cNvPr>
          <p:cNvPicPr>
            <a:picLocks noChangeAspect="1"/>
          </p:cNvPicPr>
          <p:nvPr/>
        </p:nvPicPr>
        <p:blipFill>
          <a:blip r:embed="rId4"/>
          <a:stretch>
            <a:fillRect/>
          </a:stretch>
        </p:blipFill>
        <p:spPr>
          <a:xfrm>
            <a:off x="5736771" y="1469693"/>
            <a:ext cx="6379028" cy="565516"/>
          </a:xfrm>
          <a:prstGeom prst="rect">
            <a:avLst/>
          </a:prstGeom>
        </p:spPr>
      </p:pic>
      <p:sp>
        <p:nvSpPr>
          <p:cNvPr id="9" name="TextBox 8">
            <a:extLst>
              <a:ext uri="{FF2B5EF4-FFF2-40B4-BE49-F238E27FC236}">
                <a16:creationId xmlns:a16="http://schemas.microsoft.com/office/drawing/2014/main" id="{C879E394-55B3-C824-1952-422CB6795639}"/>
              </a:ext>
            </a:extLst>
          </p:cNvPr>
          <p:cNvSpPr txBox="1"/>
          <p:nvPr/>
        </p:nvSpPr>
        <p:spPr>
          <a:xfrm>
            <a:off x="6254430" y="2104426"/>
            <a:ext cx="5601020" cy="369332"/>
          </a:xfrm>
          <a:prstGeom prst="rect">
            <a:avLst/>
          </a:prstGeom>
          <a:noFill/>
        </p:spPr>
        <p:txBody>
          <a:bodyPr wrap="none" rtlCol="0">
            <a:spAutoFit/>
          </a:bodyPr>
          <a:lstStyle/>
          <a:p>
            <a:r>
              <a:rPr lang="en-US" dirty="0"/>
              <a:t>The Tandem, not AGS were first to use Workstations!</a:t>
            </a:r>
          </a:p>
        </p:txBody>
      </p:sp>
      <p:pic>
        <p:nvPicPr>
          <p:cNvPr id="1026" name="Picture 2" descr="The long forgotten Apollo-Domain workstations : r/cassettefuturism">
            <a:extLst>
              <a:ext uri="{FF2B5EF4-FFF2-40B4-BE49-F238E27FC236}">
                <a16:creationId xmlns:a16="http://schemas.microsoft.com/office/drawing/2014/main" id="{5591657C-7C05-BD62-D6EA-DF87452672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48790" y="4057387"/>
            <a:ext cx="6343210" cy="279497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6FDC40D4-B6CB-B3E8-758F-7FA1A996110B}"/>
              </a:ext>
            </a:extLst>
          </p:cNvPr>
          <p:cNvSpPr txBox="1"/>
          <p:nvPr/>
        </p:nvSpPr>
        <p:spPr>
          <a:xfrm>
            <a:off x="7656528" y="4057387"/>
            <a:ext cx="3040256" cy="369332"/>
          </a:xfrm>
          <a:prstGeom prst="rect">
            <a:avLst/>
          </a:prstGeom>
          <a:noFill/>
        </p:spPr>
        <p:txBody>
          <a:bodyPr wrap="none" rtlCol="0">
            <a:spAutoFit/>
          </a:bodyPr>
          <a:lstStyle/>
          <a:p>
            <a:r>
              <a:rPr lang="en-US" dirty="0">
                <a:solidFill>
                  <a:schemeClr val="bg1"/>
                </a:solidFill>
              </a:rPr>
              <a:t>Apollo Workstations in 1986</a:t>
            </a:r>
          </a:p>
        </p:txBody>
      </p:sp>
      <p:sp>
        <p:nvSpPr>
          <p:cNvPr id="11" name="TextBox 10">
            <a:extLst>
              <a:ext uri="{FF2B5EF4-FFF2-40B4-BE49-F238E27FC236}">
                <a16:creationId xmlns:a16="http://schemas.microsoft.com/office/drawing/2014/main" id="{1A9E120B-AE8A-1003-1E1C-2AD291F7E8C1}"/>
              </a:ext>
            </a:extLst>
          </p:cNvPr>
          <p:cNvSpPr txBox="1"/>
          <p:nvPr/>
        </p:nvSpPr>
        <p:spPr>
          <a:xfrm>
            <a:off x="6988629" y="2514597"/>
            <a:ext cx="3890809" cy="1477328"/>
          </a:xfrm>
          <a:prstGeom prst="rect">
            <a:avLst/>
          </a:prstGeom>
          <a:noFill/>
        </p:spPr>
        <p:txBody>
          <a:bodyPr wrap="none" rtlCol="0">
            <a:spAutoFit/>
          </a:bodyPr>
          <a:lstStyle/>
          <a:p>
            <a:r>
              <a:rPr lang="en-US" dirty="0"/>
              <a:t>Early spreadsheet like app – like pet</a:t>
            </a:r>
          </a:p>
          <a:p>
            <a:r>
              <a:rPr lang="en-US" dirty="0"/>
              <a:t>Alarm displays (first time!)</a:t>
            </a:r>
          </a:p>
          <a:p>
            <a:r>
              <a:rPr lang="en-US" dirty="0"/>
              <a:t>Save/Restore</a:t>
            </a:r>
          </a:p>
          <a:p>
            <a:r>
              <a:rPr lang="en-US" dirty="0"/>
              <a:t>Mux control</a:t>
            </a:r>
          </a:p>
          <a:p>
            <a:r>
              <a:rPr lang="en-US" dirty="0"/>
              <a:t>Device Database</a:t>
            </a:r>
          </a:p>
        </p:txBody>
      </p:sp>
      <p:sp>
        <p:nvSpPr>
          <p:cNvPr id="12" name="Rectangle 11">
            <a:extLst>
              <a:ext uri="{FF2B5EF4-FFF2-40B4-BE49-F238E27FC236}">
                <a16:creationId xmlns:a16="http://schemas.microsoft.com/office/drawing/2014/main" id="{F053AC19-4673-8BC3-D9D2-D79D143F0CD2}"/>
              </a:ext>
            </a:extLst>
          </p:cNvPr>
          <p:cNvSpPr/>
          <p:nvPr/>
        </p:nvSpPr>
        <p:spPr>
          <a:xfrm>
            <a:off x="4299857" y="1752451"/>
            <a:ext cx="805543" cy="282758"/>
          </a:xfrm>
          <a:prstGeom prst="rect">
            <a:avLst/>
          </a:prstGeom>
          <a:no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AE680D6-181D-E4F0-5534-597FBC708D9C}"/>
              </a:ext>
            </a:extLst>
          </p:cNvPr>
          <p:cNvSpPr/>
          <p:nvPr/>
        </p:nvSpPr>
        <p:spPr>
          <a:xfrm>
            <a:off x="2356303" y="1769820"/>
            <a:ext cx="920297" cy="282758"/>
          </a:xfrm>
          <a:prstGeom prst="rect">
            <a:avLst/>
          </a:prstGeom>
          <a:no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77BE38E-929A-38B4-6217-726B18373D5C}"/>
              </a:ext>
            </a:extLst>
          </p:cNvPr>
          <p:cNvSpPr/>
          <p:nvPr/>
        </p:nvSpPr>
        <p:spPr>
          <a:xfrm>
            <a:off x="7108372" y="1752451"/>
            <a:ext cx="1960335" cy="214088"/>
          </a:xfrm>
          <a:prstGeom prst="rect">
            <a:avLst/>
          </a:prstGeom>
          <a:no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444655"/>
      </p:ext>
    </p:extLst>
  </p:cSld>
  <p:clrMapOvr>
    <a:masterClrMapping/>
  </p:clrMapOvr>
</p:sld>
</file>

<file path=ppt/theme/theme1.xml><?xml version="1.0" encoding="utf-8"?>
<a:theme xmlns:a="http://schemas.openxmlformats.org/drawingml/2006/main" name="BNL">
  <a:themeElements>
    <a:clrScheme name="BNL Color Palette">
      <a:dk1>
        <a:srgbClr val="000000"/>
      </a:dk1>
      <a:lt1>
        <a:srgbClr val="FFFFFF"/>
      </a:lt1>
      <a:dk2>
        <a:srgbClr val="000000"/>
      </a:dk2>
      <a:lt2>
        <a:srgbClr val="FFFFFF"/>
      </a:lt2>
      <a:accent1>
        <a:srgbClr val="105C78"/>
      </a:accent1>
      <a:accent2>
        <a:srgbClr val="00ADDC"/>
      </a:accent2>
      <a:accent3>
        <a:srgbClr val="B2D33B"/>
      </a:accent3>
      <a:accent4>
        <a:srgbClr val="F68B1F"/>
      </a:accent4>
      <a:accent5>
        <a:srgbClr val="B72467"/>
      </a:accent5>
      <a:accent6>
        <a:srgbClr val="FFCD34"/>
      </a:accent6>
      <a:hlink>
        <a:srgbClr val="4881C3"/>
      </a:hlink>
      <a:folHlink>
        <a:srgbClr val="51499E"/>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5" id="{02B1611D-C42F-0A41-BAED-D3B41970EBE3}" vid="{7E203859-C242-EE45-BB6D-C700A593D73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BNL</Template>
  <TotalTime>9033</TotalTime>
  <Words>2130</Words>
  <Application>Microsoft Macintosh PowerPoint</Application>
  <PresentationFormat>Widescreen</PresentationFormat>
  <Paragraphs>130</Paragraphs>
  <Slides>19</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Aptos</vt:lpstr>
      <vt:lpstr>Arial</vt:lpstr>
      <vt:lpstr>Calibri</vt:lpstr>
      <vt:lpstr>Symbol</vt:lpstr>
      <vt:lpstr>Times New Roman</vt:lpstr>
      <vt:lpstr>BNL</vt:lpstr>
      <vt:lpstr>Perspective on RHIC Controls Evolution</vt:lpstr>
      <vt:lpstr>PowerPoint Presentation</vt:lpstr>
      <vt:lpstr>PowerPoint Presentation</vt:lpstr>
      <vt:lpstr>PowerPoint Presentation</vt:lpstr>
      <vt:lpstr>PowerPoint Presentation</vt:lpstr>
      <vt:lpstr>Controls Hardware Architecture, 2000</vt:lpstr>
      <vt:lpstr>Controls Software Architecture, 2000</vt:lpstr>
      <vt:lpstr>The Team (2000)</vt:lpstr>
      <vt:lpstr>Let’s go backwards in time - 1987</vt:lpstr>
      <vt:lpstr>LINUX?</vt:lpstr>
      <vt:lpstr>The Paradigm shift - 2003</vt:lpstr>
      <vt:lpstr>Data Written per year  Total for 25 years &gt; 10 pbyte</vt:lpstr>
      <vt:lpstr>Comments from some Friends</vt:lpstr>
      <vt:lpstr>Ted D’Ottavio</vt:lpstr>
      <vt:lpstr>Ted D’Ottavio (cont.)</vt:lpstr>
      <vt:lpstr>Jim Jamilkowski</vt:lpstr>
      <vt:lpstr>Seth Nemesure</vt:lpstr>
      <vt:lpstr>Todd Satogata</vt:lpstr>
      <vt:lpstr>Others who wish to share – please do!</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Brown, Kevin A</dc:creator>
  <cp:keywords/>
  <dc:description/>
  <cp:lastModifiedBy>Brown, Kevin A</cp:lastModifiedBy>
  <cp:revision>19</cp:revision>
  <dcterms:created xsi:type="dcterms:W3CDTF">2025-04-22T20:21:03Z</dcterms:created>
  <dcterms:modified xsi:type="dcterms:W3CDTF">2026-07-07T20:16:12Z</dcterms:modified>
  <cp:category/>
</cp:coreProperties>
</file>