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9" r:id="rId4"/>
    <p:sldMasterId id="2147483670" r:id="rId5"/>
  </p:sldMasterIdLst>
  <p:notesMasterIdLst>
    <p:notesMasterId r:id="rId6"/>
  </p:notesMasterIdLst>
  <p:sldIdLst>
    <p:sldId id="256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cc8d0c008f_2_6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1" name="Google Shape;121;g3cc8d0c008f_2_6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2" name="Google Shape;62;p15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63" name="Google Shape;63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4" name="Google Shape;64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5" name="Google Shape;65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8" name="Google Shape;68;p16"/>
          <p:cNvSpPr txBox="1"/>
          <p:nvPr>
            <p:ph idx="1" type="body"/>
          </p:nvPr>
        </p:nvSpPr>
        <p:spPr>
          <a:xfrm>
            <a:off x="623888" y="3442097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69" name="Google Shape;69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4" name="Google Shape;74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75" name="Google Shape;75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8"/>
          <p:cNvSpPr txBox="1"/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1" name="Google Shape;81;p18"/>
          <p:cNvSpPr txBox="1"/>
          <p:nvPr>
            <p:ph idx="1" type="body"/>
          </p:nvPr>
        </p:nvSpPr>
        <p:spPr>
          <a:xfrm>
            <a:off x="629841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82" name="Google Shape;82;p18"/>
          <p:cNvSpPr txBox="1"/>
          <p:nvPr>
            <p:ph idx="2" type="body"/>
          </p:nvPr>
        </p:nvSpPr>
        <p:spPr>
          <a:xfrm>
            <a:off x="629841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83" name="Google Shape;83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84" name="Google Shape;84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6" name="Google Shape;86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9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0" name="Google Shape;90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1" name="Google Shape;91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2" name="Google Shape;92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0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5" name="Google Shape;95;p20"/>
          <p:cNvSpPr txBox="1"/>
          <p:nvPr>
            <p:ph idx="1" type="body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96" name="Google Shape;96;p20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97" name="Google Shape;97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8" name="Google Shape;98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2" name="Google Shape;102;p21"/>
          <p:cNvSpPr/>
          <p:nvPr>
            <p:ph idx="2" type="pic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104" name="Google Shape;104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5" name="Google Shape;105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9" name="Google Shape;109;p22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10" name="Google Shape;110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1" name="Google Shape;111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2" name="Google Shape;112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5" name="Google Shape;115;p23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16" name="Google Shape;116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theme" Target="../theme/theme3.xml"/><Relationship Id="rId10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Relationship Id="rId4" Type="http://schemas.openxmlformats.org/officeDocument/2006/relationships/image" Target="../media/image2.jpg"/><Relationship Id="rId5" Type="http://schemas.openxmlformats.org/officeDocument/2006/relationships/image" Target="../media/image1.png"/><Relationship Id="rId6" Type="http://schemas.openxmlformats.org/officeDocument/2006/relationships/image" Target="../media/image5.png"/><Relationship Id="rId7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  <p:sp>
        <p:nvSpPr>
          <p:cNvPr id="124" name="Google Shape;124;p24"/>
          <p:cNvSpPr txBox="1"/>
          <p:nvPr/>
        </p:nvSpPr>
        <p:spPr>
          <a:xfrm>
            <a:off x="413132" y="16522"/>
            <a:ext cx="8419641" cy="48474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b="0" i="0" lang="it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Updates from PACs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24"/>
          <p:cNvSpPr txBox="1"/>
          <p:nvPr/>
        </p:nvSpPr>
        <p:spPr>
          <a:xfrm>
            <a:off x="198304" y="427493"/>
            <a:ext cx="87171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it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Rachel Montgomery (Glasgow)  &amp; Salvatore Fazio (Calabria)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it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Rosi Reed (Lehigh)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i="0" lang="it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Physics Analysis Coordination Meeting – </a:t>
            </a:r>
            <a:r>
              <a:rPr b="1" lang="it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Apr</a:t>
            </a:r>
            <a:r>
              <a:rPr b="1" i="0" lang="it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14</a:t>
            </a:r>
            <a:r>
              <a:rPr b="1" baseline="30000" i="0" lang="it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rd</a:t>
            </a:r>
            <a:r>
              <a:rPr b="1" i="0" lang="it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2026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6" name="Google Shape;126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34070" y="769806"/>
            <a:ext cx="1016911" cy="30507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27" name="Google Shape;127;p24"/>
          <p:cNvGrpSpPr/>
          <p:nvPr/>
        </p:nvGrpSpPr>
        <p:grpSpPr>
          <a:xfrm>
            <a:off x="7434503" y="113512"/>
            <a:ext cx="1709498" cy="567342"/>
            <a:chOff x="5574540" y="3876860"/>
            <a:chExt cx="2279330" cy="756456"/>
          </a:xfrm>
        </p:grpSpPr>
        <p:pic>
          <p:nvPicPr>
            <p:cNvPr descr="INFN Gruppo Collegato di Cosenza - Home | Facebook" id="128" name="Google Shape;128;p24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6785237" y="3876860"/>
              <a:ext cx="1068633" cy="75645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Università della Calabria - Unical &amp; Sport" id="129" name="Google Shape;129;p24"/>
            <p:cNvPicPr preferRelativeResize="0"/>
            <p:nvPr/>
          </p:nvPicPr>
          <p:blipFill rotWithShape="1">
            <a:blip r:embed="rId5">
              <a:alphaModFix/>
            </a:blip>
            <a:srcRect b="30791" l="9188" r="9518" t="29552"/>
            <a:stretch/>
          </p:blipFill>
          <p:spPr>
            <a:xfrm>
              <a:off x="5574540" y="3997947"/>
              <a:ext cx="1068633" cy="52128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descr="A logo with a red arrow and black letters&#10;&#10;AI-generated content may be incorrect." id="130" name="Google Shape;130;p2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3305" y="3531"/>
            <a:ext cx="710380" cy="5107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niversity of Glasgow | Scotland.org" id="131" name="Google Shape;131;p24"/>
          <p:cNvPicPr preferRelativeResize="0"/>
          <p:nvPr/>
        </p:nvPicPr>
        <p:blipFill rotWithShape="1">
          <a:blip r:embed="rId7">
            <a:alphaModFix/>
          </a:blip>
          <a:srcRect b="27026" l="9509" r="11475" t="27996"/>
          <a:stretch/>
        </p:blipFill>
        <p:spPr>
          <a:xfrm>
            <a:off x="908023" y="321562"/>
            <a:ext cx="932282" cy="313976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p24"/>
          <p:cNvSpPr txBox="1"/>
          <p:nvPr/>
        </p:nvSpPr>
        <p:spPr>
          <a:xfrm>
            <a:off x="115677" y="1176242"/>
            <a:ext cx="8874000" cy="32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it" sz="17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New </a:t>
            </a:r>
            <a:r>
              <a:rPr b="1" i="0" lang="it" sz="17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ESR </a:t>
            </a:r>
            <a:r>
              <a:rPr b="1" lang="it" sz="17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deadline: </a:t>
            </a:r>
            <a:r>
              <a:rPr b="1" lang="it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July 1, 2026</a:t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○"/>
            </a:pPr>
            <a:r>
              <a:rPr lang="it" sz="16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Decide - </a:t>
            </a:r>
            <a:r>
              <a:rPr lang="it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 shall we end it over to the referees?</a:t>
            </a:r>
            <a:r>
              <a:rPr lang="it" sz="16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it" sz="16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it" sz="16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… a date end of May?)</a:t>
            </a:r>
            <a:endParaRPr/>
          </a:p>
          <a:p>
            <a:pPr indent="-336550" lvl="0" marL="4572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○"/>
            </a:pPr>
            <a:r>
              <a:rPr lang="it" sz="16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Decide - </a:t>
            </a:r>
            <a:r>
              <a:rPr lang="it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 shall we circulate it to the Collaboration?</a:t>
            </a:r>
            <a:r>
              <a:rPr lang="it" sz="16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(… a date in mid June?)</a:t>
            </a:r>
            <a:endParaRPr b="1" sz="170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" sz="17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New ESR structure:</a:t>
            </a:r>
            <a:endParaRPr b="1" sz="170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Char char="●"/>
            </a:pPr>
            <a:r>
              <a:rPr lang="it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 more context and credit to past and current experiments and upcoming data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Char char="●"/>
            </a:pPr>
            <a:r>
              <a:rPr lang="it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Focus more on impact studies, less performance type plots</a:t>
            </a:r>
            <a:endParaRPr sz="16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b="1" lang="it" sz="16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NIM-A spin-off from ESR  </a:t>
            </a:r>
            <a:endParaRPr b="1" sz="160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60350" lvl="1" marL="5969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b="1" i="0" lang="it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 independent papers</a:t>
            </a:r>
            <a:r>
              <a:rPr lang="it" sz="1600">
                <a:latin typeface="Calibri"/>
                <a:ea typeface="Calibri"/>
                <a:cs typeface="Calibri"/>
                <a:sym typeface="Calibri"/>
              </a:rPr>
              <a:t> (DIS, SIDIS, EDT, JETS+HF) from what are the current appendices</a:t>
            </a:r>
            <a:r>
              <a:rPr b="0" i="0" lang="it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b="1" lang="it" sz="16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NIM-A </a:t>
            </a:r>
            <a:r>
              <a:rPr b="1" lang="it" sz="16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r>
              <a:rPr b="1" i="0" lang="it" sz="16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aper on BSM+EW opportunities with the full scale EIC</a:t>
            </a:r>
            <a:endParaRPr b="1">
              <a:solidFill>
                <a:srgbClr val="0070C0"/>
              </a:solidFill>
            </a:endParaRPr>
          </a:p>
          <a:p>
            <a:pPr indent="-254000" lvl="0" marL="254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70C0"/>
              </a:buClr>
              <a:buSzPts val="1700"/>
              <a:buFont typeface="Courier New"/>
              <a:buChar char="o"/>
            </a:pPr>
            <a:r>
              <a:rPr b="1" lang="it" sz="17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Joint meeting with S&amp;C</a:t>
            </a:r>
            <a:r>
              <a:rPr b="0" i="0" lang="it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May 27 (Agenda TBD, scope will be beyond ESR and towards TDR) 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000" lvl="0" marL="254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70C0"/>
              </a:buClr>
              <a:buSzPts val="1700"/>
              <a:buFont typeface="Courier New"/>
              <a:buChar char="o"/>
            </a:pPr>
            <a:r>
              <a:rPr b="1" lang="it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Next Physics Forum: </a:t>
            </a:r>
            <a:r>
              <a:rPr lang="it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 and whom?</a:t>
            </a:r>
            <a:endParaRPr i="0" sz="1100" u="none" cap="none" strike="noStrike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