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27.xml" ContentType="application/vnd.openxmlformats-officedocument.theme+xml"/>
  <Override PartName="/ppt/theme/theme28.xml" ContentType="application/vnd.openxmlformats-officedocument.theme+xml"/>
  <Override PartName="/ppt/theme/theme2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9" r:id="rId1"/>
    <p:sldMasterId id="2147483650" r:id="rId2"/>
    <p:sldMasterId id="2147483651" r:id="rId3"/>
    <p:sldMasterId id="2147483652" r:id="rId4"/>
    <p:sldMasterId id="2147483653" r:id="rId5"/>
    <p:sldMasterId id="2147483654" r:id="rId6"/>
    <p:sldMasterId id="2147483655" r:id="rId7"/>
    <p:sldMasterId id="2147483656" r:id="rId8"/>
    <p:sldMasterId id="2147483657" r:id="rId9"/>
    <p:sldMasterId id="2147483658" r:id="rId10"/>
    <p:sldMasterId id="2147483659" r:id="rId11"/>
    <p:sldMasterId id="2147483660" r:id="rId12"/>
    <p:sldMasterId id="2147483661" r:id="rId13"/>
    <p:sldMasterId id="2147483662" r:id="rId14"/>
    <p:sldMasterId id="2147483663" r:id="rId15"/>
    <p:sldMasterId id="2147483664" r:id="rId16"/>
    <p:sldMasterId id="2147483665" r:id="rId17"/>
    <p:sldMasterId id="2147483666" r:id="rId18"/>
    <p:sldMasterId id="2147483667" r:id="rId19"/>
    <p:sldMasterId id="2147483668" r:id="rId20"/>
    <p:sldMasterId id="2147483669" r:id="rId21"/>
    <p:sldMasterId id="2147483670" r:id="rId22"/>
    <p:sldMasterId id="2147483671" r:id="rId23"/>
    <p:sldMasterId id="2147483672" r:id="rId24"/>
    <p:sldMasterId id="2147483673" r:id="rId25"/>
    <p:sldMasterId id="2147483674" r:id="rId26"/>
    <p:sldMasterId id="2147483675" r:id="rId27"/>
  </p:sldMasterIdLst>
  <p:notesMasterIdLst>
    <p:notesMasterId r:id="rId35"/>
  </p:notesMasterIdLst>
  <p:handoutMasterIdLst>
    <p:handoutMasterId r:id="rId36"/>
  </p:handoutMasterIdLst>
  <p:sldIdLst>
    <p:sldId id="305" r:id="rId28"/>
    <p:sldId id="306" r:id="rId29"/>
    <p:sldId id="308" r:id="rId30"/>
    <p:sldId id="309" r:id="rId31"/>
    <p:sldId id="310" r:id="rId32"/>
    <p:sldId id="311" r:id="rId33"/>
    <p:sldId id="307" r:id="rId34"/>
  </p:sldIdLst>
  <p:sldSz cx="13003213" cy="9752013"/>
  <p:notesSz cx="6858000" cy="9144000"/>
  <p:defaultTextStyle>
    <a:defPPr>
      <a:defRPr lang="en-GB"/>
    </a:defPPr>
    <a:lvl1pPr algn="l" defTabSz="358775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1pPr>
    <a:lvl2pPr marL="742950" indent="-285750" algn="l" defTabSz="358775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2pPr>
    <a:lvl3pPr marL="1143000" indent="-228600" algn="l" defTabSz="358775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3pPr>
    <a:lvl4pPr marL="1600200" indent="-228600" algn="l" defTabSz="358775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4pPr>
    <a:lvl5pPr marL="2057400" indent="-228600" algn="l" defTabSz="358775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5pPr>
    <a:lvl6pPr marL="2286000" algn="l" defTabSz="457200" rtl="0" eaLnBrk="1" latinLnBrk="0" hangingPunct="1"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6pPr>
    <a:lvl7pPr marL="2743200" algn="l" defTabSz="457200" rtl="0" eaLnBrk="1" latinLnBrk="0" hangingPunct="1"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7pPr>
    <a:lvl8pPr marL="3200400" algn="l" defTabSz="457200" rtl="0" eaLnBrk="1" latinLnBrk="0" hangingPunct="1"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8pPr>
    <a:lvl9pPr marL="3657600" algn="l" defTabSz="457200" rtl="0" eaLnBrk="1" latinLnBrk="0" hangingPunct="1"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4600"/>
    <a:srgbClr val="FAFFB7"/>
    <a:srgbClr val="C6F2EE"/>
    <a:srgbClr val="00A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089"/>
    <p:restoredTop sz="50000" autoAdjust="0"/>
  </p:normalViewPr>
  <p:slideViewPr>
    <p:cSldViewPr>
      <p:cViewPr varScale="1">
        <p:scale>
          <a:sx n="65" d="100"/>
          <a:sy n="65" d="100"/>
        </p:scale>
        <p:origin x="232" y="64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72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theme" Target="theme/theme1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7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6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5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1.xml"/><Relationship Id="rId36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" Target="slides/slide3.xml"/><Relationship Id="rId35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FFDEA3-DE62-5748-B08F-A55EDB818D50}" type="datetimeFigureOut">
              <a:rPr lang="en-US" smtClean="0"/>
              <a:t>3/26/26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87693-1090-C54A-9912-2240EF636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0429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698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699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700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701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702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1798300" y="-11798300"/>
            <a:ext cx="11788775" cy="1248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9704" name="Rectangle 8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5288" cy="410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243665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3587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1pPr>
    <a:lvl2pPr marL="742950" indent="-285750" algn="l" defTabSz="3587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3587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3587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3587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4EB100D-2BFD-3CA0-9775-BCCF111F7F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>
            <a:extLst>
              <a:ext uri="{FF2B5EF4-FFF2-40B4-BE49-F238E27FC236}">
                <a16:creationId xmlns:a16="http://schemas.microsoft.com/office/drawing/2014/main" id="{D41942CD-DF86-F02F-13A3-0CC5913D048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>
            <a:extLst>
              <a:ext uri="{FF2B5EF4-FFF2-40B4-BE49-F238E27FC236}">
                <a16:creationId xmlns:a16="http://schemas.microsoft.com/office/drawing/2014/main" id="{7B682EE4-51FC-5045-BCC5-4135EB601B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234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EC85E8-73A8-9585-55C7-59052D09C1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>
            <a:extLst>
              <a:ext uri="{FF2B5EF4-FFF2-40B4-BE49-F238E27FC236}">
                <a16:creationId xmlns:a16="http://schemas.microsoft.com/office/drawing/2014/main" id="{026FBE6E-D559-3CD5-FF3B-778F2B2A9C3C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>
            <a:extLst>
              <a:ext uri="{FF2B5EF4-FFF2-40B4-BE49-F238E27FC236}">
                <a16:creationId xmlns:a16="http://schemas.microsoft.com/office/drawing/2014/main" id="{0D338D64-51FC-4D79-8DBA-85C02D80DB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934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3E3313-60C9-5881-A2A3-338767703B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>
            <a:extLst>
              <a:ext uri="{FF2B5EF4-FFF2-40B4-BE49-F238E27FC236}">
                <a16:creationId xmlns:a16="http://schemas.microsoft.com/office/drawing/2014/main" id="{826D9916-50B1-F286-EEF0-A669FE0AF5A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>
            <a:extLst>
              <a:ext uri="{FF2B5EF4-FFF2-40B4-BE49-F238E27FC236}">
                <a16:creationId xmlns:a16="http://schemas.microsoft.com/office/drawing/2014/main" id="{21076779-3739-5406-40C4-611402164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134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C31BA0-A893-E8FF-7627-DF3E83DAB7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>
            <a:extLst>
              <a:ext uri="{FF2B5EF4-FFF2-40B4-BE49-F238E27FC236}">
                <a16:creationId xmlns:a16="http://schemas.microsoft.com/office/drawing/2014/main" id="{A4B19DA3-7FE3-7701-E15D-36AB8EFB6AC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>
            <a:extLst>
              <a:ext uri="{FF2B5EF4-FFF2-40B4-BE49-F238E27FC236}">
                <a16:creationId xmlns:a16="http://schemas.microsoft.com/office/drawing/2014/main" id="{98FEAECB-A42A-1616-C7A7-08A7F05FE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832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5E4547-7C22-C5F1-F645-AD2E9153A3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>
            <a:extLst>
              <a:ext uri="{FF2B5EF4-FFF2-40B4-BE49-F238E27FC236}">
                <a16:creationId xmlns:a16="http://schemas.microsoft.com/office/drawing/2014/main" id="{53B97CE8-099A-C837-673D-E3E473D17F9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>
            <a:extLst>
              <a:ext uri="{FF2B5EF4-FFF2-40B4-BE49-F238E27FC236}">
                <a16:creationId xmlns:a16="http://schemas.microsoft.com/office/drawing/2014/main" id="{605B1713-2037-ACC2-558F-03EBD987B1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1683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98DDA3-425B-E6AD-70A7-7B198B6A8F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>
            <a:extLst>
              <a:ext uri="{FF2B5EF4-FFF2-40B4-BE49-F238E27FC236}">
                <a16:creationId xmlns:a16="http://schemas.microsoft.com/office/drawing/2014/main" id="{3E2E08CA-26D9-00CF-6927-A62B3BD6A2A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>
            <a:extLst>
              <a:ext uri="{FF2B5EF4-FFF2-40B4-BE49-F238E27FC236}">
                <a16:creationId xmlns:a16="http://schemas.microsoft.com/office/drawing/2014/main" id="{5F485856-7104-E0C6-DCF0-809A0287F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759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149BCE-C896-6086-0AC6-8731C1029D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>
            <a:extLst>
              <a:ext uri="{FF2B5EF4-FFF2-40B4-BE49-F238E27FC236}">
                <a16:creationId xmlns:a16="http://schemas.microsoft.com/office/drawing/2014/main" id="{6A3905BD-CF36-915D-9190-BF464AEE243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>
            <a:extLst>
              <a:ext uri="{FF2B5EF4-FFF2-40B4-BE49-F238E27FC236}">
                <a16:creationId xmlns:a16="http://schemas.microsoft.com/office/drawing/2014/main" id="{EEA70075-E674-E844-7469-BA9FE0E81C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869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47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924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022C4-13FB-734F-8574-A72C03BD2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74045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A0712-8108-BF48-95B4-A216FD3812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41777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1C938-C957-0344-80B1-38579BF276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40265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68975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2825"/>
            <a:ext cx="5770563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593DE-CD06-0D40-9D08-03E5225AE5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7841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D417D-D5F5-FE45-9515-BD80F9B8F1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80230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4C4EA-1526-F84C-B573-6745E1519F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28979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09D50-5311-0F49-BB62-5B63F8D4F3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05337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C719A-786E-9B47-8DEE-8EDE2FF652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59247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B1090-DC1D-6044-A330-E43E6CED0E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81122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8AF36-0378-3B4D-BB23-903E93675A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856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550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550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2259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3788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3788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A727C-017E-1D4A-8C5F-2B16CE820A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83363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3261023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592204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754701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9300" y="2324100"/>
            <a:ext cx="1949450" cy="8902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71150" y="2324100"/>
            <a:ext cx="1951038" cy="8902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942194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460750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5676277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908636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730274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6112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05587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83480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108981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108981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798811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7498811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421429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129247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863600"/>
            <a:ext cx="5848350" cy="8355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863600"/>
            <a:ext cx="5849938" cy="8355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452578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002350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220825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380880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1550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08924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594974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623147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90525"/>
            <a:ext cx="2962275" cy="882808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90525"/>
            <a:ext cx="8736013" cy="88280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175215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36425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37910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688913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44950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8813800"/>
            <a:ext cx="4046538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472847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090654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054643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6607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61457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348384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212957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032489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90525"/>
            <a:ext cx="2979738" cy="106553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8400" cy="10655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221343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5315740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522197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597706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5848350" cy="6554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324100"/>
            <a:ext cx="5849938" cy="6554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032782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848784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80771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68975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2825"/>
            <a:ext cx="5770563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29519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580381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699234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100731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640084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550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550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197948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0458136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939666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87205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44950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8813800"/>
            <a:ext cx="4046538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152286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7087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13333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4101882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492208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508604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369932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193685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90525"/>
            <a:ext cx="2979738" cy="106553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8400" cy="10655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533994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107330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878793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403584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5016500"/>
            <a:ext cx="2457450" cy="3660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1350" y="5016500"/>
            <a:ext cx="2459038" cy="3660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3164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84329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633104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2200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162815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898555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557798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451040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373563" y="1320800"/>
            <a:ext cx="1266825" cy="735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1320800"/>
            <a:ext cx="3649663" cy="7356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286026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064328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807719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57836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07253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48600" y="8470900"/>
            <a:ext cx="2393950" cy="3660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394950" y="8470900"/>
            <a:ext cx="2395538" cy="3660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281634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2780258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46075634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7082734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1663704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7198404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1199940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5688" y="7785100"/>
            <a:ext cx="2844800" cy="43465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9700" y="7785100"/>
            <a:ext cx="8383588" cy="43465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5442177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417619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98822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84884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409779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44950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8813800"/>
            <a:ext cx="4046538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338449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9825087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69818011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0568826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1465066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1137413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0810390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90525"/>
            <a:ext cx="2979738" cy="106553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8400" cy="10655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6749090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26552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8216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55658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4655403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1729411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44950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8813800"/>
            <a:ext cx="4046538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8560420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2123465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44294559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2232888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2190105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2765734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9877945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90525"/>
            <a:ext cx="2979738" cy="106553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8400" cy="10655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80448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980430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18881840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9690587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7941083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44950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8813800"/>
            <a:ext cx="4046538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9092462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0439469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2258106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8475591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1998445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6922336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76500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3788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3788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2422247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90525"/>
            <a:ext cx="2979738" cy="106553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8400" cy="10655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3126510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69935492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6215391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597594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44950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8813800"/>
            <a:ext cx="4046538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8892852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9643662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6372698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095977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3837258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02107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13411555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3645979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90525"/>
            <a:ext cx="2979738" cy="106553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8400" cy="10655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9318909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7254295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2348344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7826349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2457450" cy="7318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1350" y="2324100"/>
            <a:ext cx="2459038" cy="7318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5795295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9111847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030646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4107006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90969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9647626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831070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363321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373563" y="328613"/>
            <a:ext cx="1266825" cy="93138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3649663" cy="93138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4655933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88537052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449822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0258942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44950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8813800"/>
            <a:ext cx="4046538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3029477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5811037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0707250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33208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4241334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2029096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4842506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45969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90525"/>
            <a:ext cx="2979738" cy="106553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8400" cy="10655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0625668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64233454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3098354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648116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2457450" cy="7318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1350" y="2324100"/>
            <a:ext cx="2459038" cy="7318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5935344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7112309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07860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68975" cy="5645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2825"/>
            <a:ext cx="5770563" cy="5645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8599276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5714633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8325421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7889527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2031553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93138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93138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6183858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3E357-979D-8545-89F5-822D83CC5A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155380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B0091-CAD8-4A4F-9DD4-8AD6B1C13B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209246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D6ACC-734F-E245-88B7-20D2ACEC0A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492150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5848350" cy="6554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324100"/>
            <a:ext cx="5849938" cy="6554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32E05-7506-A54F-9BF1-C2E2C69AB9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555497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57C2B-0416-9B46-9D4B-98CC1FAA50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5582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3388088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F62A5-C029-5E46-8CD6-80F66CE42A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338760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72D46-45B2-A645-9F98-65947C35B5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868633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3B41C-BAC7-A148-ADDE-A73E07BDC0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26784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734A2-5BE3-9E49-AFC0-F18EF8F60F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727696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79433-09A6-1C4F-B506-98EAFAC0A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567521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550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550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3F6B1-714D-3440-8BC9-206C4AE21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804543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8C30A-7EAE-9541-B0A4-4D5F08B9C9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458064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7B757-34E8-C547-954A-0D5926DE2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002401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70F67-02F8-2F43-942A-81A67066F7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92114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1238"/>
            <a:ext cx="5768975" cy="5645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1238"/>
            <a:ext cx="5770563" cy="5645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D71D0-F61A-C64E-A244-39FCEEBFDA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623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89716167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5BE8E-80A8-4A4A-9B7D-989DBB03F7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034867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725A8-0EF9-904F-ABC6-8A3D951479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390817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D5A19-5F14-1444-B4F3-125BD95A02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48551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92C739-91CD-AF44-9A36-203A157C90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710265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DBE46-7FD3-B145-B46C-3E340CFF71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125736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C5D74-9DBD-2845-9933-4727D5CAA3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99343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0225" y="388938"/>
            <a:ext cx="2922588" cy="7537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88938"/>
            <a:ext cx="8616950" cy="7537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E7740-4E7D-C64C-BEF3-DAC1E8934B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358581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998AA-A84F-5C43-91EE-11B2DED937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65031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F58B8-1878-CB46-B5CA-3331AA433E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232505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B71B8-3DEC-854E-8206-274F2B0AE3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9642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0284710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4725" y="2058988"/>
            <a:ext cx="5443538" cy="6599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0663" y="2058988"/>
            <a:ext cx="5445125" cy="6599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9DA82-3903-8749-9909-84B0344012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22576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0E790-372F-5B42-B4D4-150D8C76B7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345438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8A9DF-C2D2-1446-87EC-9DAF05A7CF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288636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D1B73-ED9E-474D-B069-916661F1BD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067095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598DA-539F-F443-91BF-AAA7BE757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970477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157FE-5A73-7A4C-B2E6-111184D49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64392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91FAE-BE64-0C49-B08C-B1B2E5D952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02826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56713" y="866775"/>
            <a:ext cx="2759075" cy="7791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4725" y="866775"/>
            <a:ext cx="8129588" cy="779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9EF29-73B2-3B47-857F-D9E789BD1D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299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0584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66843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20995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9818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2282825"/>
            <a:ext cx="2962275" cy="56451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282825"/>
            <a:ext cx="8736013" cy="56451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61063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431832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37798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69214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68975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2825"/>
            <a:ext cx="5770563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74703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52036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96386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5848350" cy="6554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324100"/>
            <a:ext cx="5849938" cy="6554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3820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21378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21925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68604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41145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0225" y="388938"/>
            <a:ext cx="2922588" cy="8318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88938"/>
            <a:ext cx="8616950" cy="83185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70722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349EE-647D-2C4C-A4D1-D23182A159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805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9014C-F727-CA43-80A3-B9D035ABDC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7007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4199E-56D3-8D4B-AAE4-E27AB6E7CC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4569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68975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2825"/>
            <a:ext cx="5770563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3C04B-1E1C-B746-8E1B-09FE8FFB84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807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8A3949-9787-B44A-8918-7C57BAAE8B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695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7608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4FE7E-9590-DA4C-B7D9-66BFB80FA9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881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17740-341E-C547-8366-C330FB5C65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6172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D806D-E244-684C-8FD5-216A5C4D1C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8517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3B731-1B25-7345-A8EA-02F23F686A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1116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7841B-B213-9C44-A146-500537F947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702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0225" y="388938"/>
            <a:ext cx="2922588" cy="8318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88938"/>
            <a:ext cx="8616950" cy="83185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9C6F2-9FAF-6543-9BD2-A3953BA4CE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4901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FE32E-6611-0E42-81D9-E69FBED8EE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69365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D7E82-4E55-4342-9113-5E632C07DE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67216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91A40-AAC3-EE4F-828F-F62E3770E9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83770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68975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2825"/>
            <a:ext cx="5770563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E2EFE-7898-6E4F-9985-33D8CEC022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212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23996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9275B-B27A-5046-B8B0-A66C5FCC60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0585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4976B-0482-0C45-970F-D05EB8615B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69314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6F0C3-C80B-334A-8FD0-EFE5254B80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72032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9BB62-FF00-CE40-8532-4AA5744587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631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0B610-4ACA-6745-9643-A289F995E4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067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F0B39-CBAF-E54A-B6AB-5336EF8178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9263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3788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3788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0ADD7-D299-EA4B-9F24-31804CC71D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00956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DCD52-BDD6-0F48-8EF6-6CB1E6BA6D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68398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7BB06-45C8-9840-9329-6B4E5F5223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29467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C8940-BF53-6844-848B-F018018F53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752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75434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5848350" cy="6554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324100"/>
            <a:ext cx="5849938" cy="6554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5BC7E-1A0D-4344-BD1F-D644FFCB7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33639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AF8BB-74BB-464F-A7BA-9A37D4B28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3174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B8050-5692-0549-8127-7D5E4F3AD2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13199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D889C-F675-244F-B647-AF2E7DCD70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62540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4B371-30EE-5941-8E85-A0CE73D1C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04370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848E4-6C3B-8D45-82DF-170EDEF24B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0839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68164-FF09-6D47-BE16-D689A817C1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87280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550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550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AC43E-8E6E-3E43-81E7-66AE9D5197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9674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29910-342F-7241-8A29-AB1339B8B3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6855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485B3-ADB6-6740-B866-03E0E0A3EC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308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96330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A0D47-F2EF-3A46-B1C2-2F3EBEA32C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08266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68975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2825"/>
            <a:ext cx="5770563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4D04F-76A8-EF47-B7A3-A6B9A92B7F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42252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2A506-835F-2D46-99E8-A7EC6ACEE5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66574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8FC3C-9F28-A14C-A5A7-2079C8077A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8000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EA119-AA4E-2A4E-87AE-8B75F695F3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72307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28D25-08D3-6C40-986C-34B72D777C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46507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215E9-4330-FA45-B983-D71E966C24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85308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E9661-F860-3940-835C-E06907127E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5509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3788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3788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24554-936B-594D-AA13-DCF3599F31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5757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43782-7F98-C240-B400-941BC47D02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655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39625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CBC84-CF0E-6748-9A51-2D6D5BE0C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53939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13F10-CD68-2443-9E49-10ABB37826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76167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68975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2825"/>
            <a:ext cx="5770563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AE281-65E5-9D4B-9BFC-76737B3E54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86688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C0DD2-435F-FE47-B667-B04FA794E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6752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ACD1A-655D-1C4C-8EFA-3B465160B2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49107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A53AF-FBD6-B34A-8CE3-EE9BAF376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12864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6842D-90FF-7C40-A016-71B6868CAF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69829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F4298-CA30-DE4C-A964-C62585A070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1145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07073-7A9C-A34F-8457-50ADD26ACB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17065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3788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3788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A18DA-02BE-3441-A58D-D1AF053E03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452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050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11850688" cy="655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1266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12268200" y="9194800"/>
            <a:ext cx="3000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1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defRPr sz="1400">
                <a:solidFill>
                  <a:srgbClr val="000000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9E15170F-BF4F-F742-BA51-3C0C03EA71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691938" cy="642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69300" y="2324100"/>
            <a:ext cx="4052888" cy="890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2291" name="Line 3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863600"/>
            <a:ext cx="11850688" cy="835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4388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4338" name="Line 2"/>
          <p:cNvSpPr>
            <a:spLocks noChangeShapeType="1"/>
          </p:cNvSpPr>
          <p:nvPr/>
        </p:nvSpPr>
        <p:spPr bwMode="auto">
          <a:xfrm flipH="1">
            <a:off x="9055100" y="519113"/>
            <a:ext cx="23813" cy="7964487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>
            <a:off x="9066213" y="3092450"/>
            <a:ext cx="3430587" cy="1588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9066213" y="5873750"/>
            <a:ext cx="3430587" cy="1588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hf hdr="0"/>
  <p:txStyles>
    <p:titleStyle>
      <a:lvl1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11850688" cy="655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5363" name="Line 3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4388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6386" name="Line 2"/>
          <p:cNvSpPr>
            <a:spLocks noChangeShapeType="1"/>
          </p:cNvSpPr>
          <p:nvPr/>
        </p:nvSpPr>
        <p:spPr bwMode="auto">
          <a:xfrm flipH="1">
            <a:off x="4419600" y="1778000"/>
            <a:ext cx="23813" cy="5054600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/>
  <p:txStyles>
    <p:titleStyle>
      <a:lvl1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5016500"/>
            <a:ext cx="5068888" cy="366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7410" name="Line 2"/>
          <p:cNvSpPr>
            <a:spLocks noChangeShapeType="1"/>
          </p:cNvSpPr>
          <p:nvPr/>
        </p:nvSpPr>
        <p:spPr bwMode="auto">
          <a:xfrm>
            <a:off x="647700" y="4749800"/>
            <a:ext cx="4881563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1320800"/>
            <a:ext cx="5068888" cy="316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409700" y="7785100"/>
            <a:ext cx="5780088" cy="169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8434" name="Line 2"/>
          <p:cNvSpPr>
            <a:spLocks noChangeShapeType="1"/>
          </p:cNvSpPr>
          <p:nvPr/>
        </p:nvSpPr>
        <p:spPr bwMode="auto">
          <a:xfrm>
            <a:off x="7543800" y="7975600"/>
            <a:ext cx="1588" cy="1422400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48600" y="8470900"/>
            <a:ext cx="4941888" cy="366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hf hdr="0"/>
  <p:txStyles>
    <p:titleStyle>
      <a:lvl1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4388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9458" name="Line 2"/>
          <p:cNvSpPr>
            <a:spLocks noChangeShapeType="1"/>
          </p:cNvSpPr>
          <p:nvPr/>
        </p:nvSpPr>
        <p:spPr bwMode="auto">
          <a:xfrm>
            <a:off x="6502400" y="1803400"/>
            <a:ext cx="1588" cy="4318000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hf hdr="0"/>
  <p:txStyles>
    <p:titleStyle>
      <a:lvl1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4388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0482" name="Line 2"/>
          <p:cNvSpPr>
            <a:spLocks noChangeShapeType="1"/>
          </p:cNvSpPr>
          <p:nvPr/>
        </p:nvSpPr>
        <p:spPr bwMode="auto">
          <a:xfrm flipH="1">
            <a:off x="6477000" y="508000"/>
            <a:ext cx="23813" cy="8013700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hf hdr="0"/>
  <p:txStyles>
    <p:titleStyle>
      <a:lvl1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691938" cy="642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4388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1506" name="Line 2"/>
          <p:cNvSpPr>
            <a:spLocks noChangeShapeType="1"/>
          </p:cNvSpPr>
          <p:nvPr/>
        </p:nvSpPr>
        <p:spPr bwMode="auto">
          <a:xfrm flipH="1">
            <a:off x="4432300" y="1776413"/>
            <a:ext cx="23813" cy="5068887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507" name="Line 3"/>
          <p:cNvSpPr>
            <a:spLocks noChangeShapeType="1"/>
          </p:cNvSpPr>
          <p:nvPr/>
        </p:nvSpPr>
        <p:spPr bwMode="auto">
          <a:xfrm flipH="1">
            <a:off x="8534400" y="1776413"/>
            <a:ext cx="23813" cy="5068887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hf hdr="0"/>
  <p:txStyles>
    <p:titleStyle>
      <a:lvl1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4388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hf hdr="0"/>
  <p:txStyles>
    <p:titleStyle>
      <a:lvl1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5068888" cy="731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3554" name="Line 2"/>
          <p:cNvSpPr>
            <a:spLocks noChangeShapeType="1"/>
          </p:cNvSpPr>
          <p:nvPr/>
        </p:nvSpPr>
        <p:spPr bwMode="auto">
          <a:xfrm>
            <a:off x="647700" y="1968500"/>
            <a:ext cx="48768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50688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4388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4578" name="Line 2"/>
          <p:cNvSpPr>
            <a:spLocks noChangeShapeType="1"/>
          </p:cNvSpPr>
          <p:nvPr/>
        </p:nvSpPr>
        <p:spPr bwMode="auto">
          <a:xfrm flipH="1">
            <a:off x="6477000" y="519113"/>
            <a:ext cx="23813" cy="7964487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4579" name="Line 3"/>
          <p:cNvSpPr>
            <a:spLocks noChangeShapeType="1"/>
          </p:cNvSpPr>
          <p:nvPr/>
        </p:nvSpPr>
        <p:spPr bwMode="auto">
          <a:xfrm>
            <a:off x="6488113" y="4476750"/>
            <a:ext cx="5995987" cy="1588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</p:sldLayoutIdLst>
  <p:hf hdr="0"/>
  <p:txStyles>
    <p:titleStyle>
      <a:lvl1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5068888" cy="731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5603" name="Line 3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6626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11850688" cy="655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12268200" y="9194800"/>
            <a:ext cx="3000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1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defRPr sz="1400">
                <a:solidFill>
                  <a:srgbClr val="000000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FC6198F5-EBB4-8446-B074-2C0AE5D5E2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0" y="8777288"/>
            <a:ext cx="28892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7650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974725" y="8885238"/>
            <a:ext cx="2697163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tabLst>
                <a:tab pos="360363" algn="l"/>
                <a:tab pos="720725" algn="l"/>
                <a:tab pos="1081088" algn="l"/>
                <a:tab pos="1441450" algn="l"/>
                <a:tab pos="1801813" algn="l"/>
                <a:tab pos="2162175" algn="l"/>
                <a:tab pos="2522538" algn="l"/>
              </a:tabLst>
              <a:defRPr sz="2400">
                <a:solidFill>
                  <a:srgbClr val="0000FF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4441825" y="8885238"/>
            <a:ext cx="4116388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9318625" y="8885238"/>
            <a:ext cx="2697163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tabLst>
                <a:tab pos="360363" algn="l"/>
                <a:tab pos="720725" algn="l"/>
                <a:tab pos="1081088" algn="l"/>
                <a:tab pos="1441450" algn="l"/>
                <a:tab pos="1801813" algn="l"/>
                <a:tab pos="2162175" algn="l"/>
                <a:tab pos="2522538" algn="l"/>
              </a:tabLst>
              <a:defRPr sz="2400">
                <a:solidFill>
                  <a:srgbClr val="0000FF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A4BBA098-45FA-4740-B54A-326D89CB41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50875" y="388938"/>
            <a:ext cx="11691938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1238"/>
            <a:ext cx="11691938" cy="564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298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p:hf hdr="0"/>
  <p:txStyles>
    <p:titleStyle>
      <a:lvl1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2pPr>
      <a:lvl3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3pPr>
      <a:lvl4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4pPr>
      <a:lvl5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5pPr>
      <a:lvl6pPr marL="2514600" indent="-228600"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6pPr>
      <a:lvl7pPr marL="2971800" indent="-228600"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7pPr>
      <a:lvl8pPr marL="3429000" indent="-228600"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8pPr>
      <a:lvl9pPr marL="3886200" indent="-228600"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9pPr>
    </p:titleStyle>
    <p:bodyStyle>
      <a:lvl1pPr marL="342900" indent="-342900" algn="l" defTabSz="358775" rtl="0" eaLnBrk="0" fontAlgn="base" hangingPunct="0">
        <a:lnSpc>
          <a:spcPct val="93000"/>
        </a:lnSpc>
        <a:spcBef>
          <a:spcPct val="0"/>
        </a:spcBef>
        <a:spcAft>
          <a:spcPts val="2013"/>
        </a:spcAft>
        <a:buClr>
          <a:srgbClr val="000000"/>
        </a:buClr>
        <a:buSzPct val="100000"/>
        <a:buFont typeface="Times New Roman" charset="0"/>
        <a:defRPr sz="3400" i="1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lnSpc>
          <a:spcPct val="93000"/>
        </a:lnSpc>
        <a:spcBef>
          <a:spcPct val="0"/>
        </a:spcBef>
        <a:spcAft>
          <a:spcPts val="1613"/>
        </a:spcAft>
        <a:buClr>
          <a:srgbClr val="000000"/>
        </a:buClr>
        <a:buSzPct val="100000"/>
        <a:buFont typeface="Times New Roman" charset="0"/>
        <a:defRPr sz="2600" i="1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1213"/>
        </a:spcAft>
        <a:buClr>
          <a:srgbClr val="000000"/>
        </a:buClr>
        <a:buSzPct val="100000"/>
        <a:buFont typeface="Times New Roman" charset="0"/>
        <a:defRPr sz="2300" i="1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813"/>
        </a:spcAft>
        <a:buClr>
          <a:srgbClr val="000000"/>
        </a:buClr>
        <a:buSzPct val="100000"/>
        <a:buFont typeface="Times New Roman" charset="0"/>
        <a:defRPr sz="2000" i="1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0" y="8777288"/>
            <a:ext cx="28892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4725" y="866775"/>
            <a:ext cx="11041063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2058988"/>
            <a:ext cx="11041063" cy="659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974725" y="8885238"/>
            <a:ext cx="2697163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tabLst>
                <a:tab pos="360363" algn="l"/>
                <a:tab pos="720725" algn="l"/>
                <a:tab pos="1081088" algn="l"/>
                <a:tab pos="1441450" algn="l"/>
                <a:tab pos="1801813" algn="l"/>
                <a:tab pos="2162175" algn="l"/>
                <a:tab pos="2522538" algn="l"/>
              </a:tabLst>
              <a:defRPr sz="2400">
                <a:solidFill>
                  <a:srgbClr val="0000FF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4441825" y="8885238"/>
            <a:ext cx="4116388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9318625" y="8885238"/>
            <a:ext cx="2697163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tabLst>
                <a:tab pos="360363" algn="l"/>
                <a:tab pos="720725" algn="l"/>
                <a:tab pos="1081088" algn="l"/>
                <a:tab pos="1441450" algn="l"/>
                <a:tab pos="1801813" algn="l"/>
                <a:tab pos="2162175" algn="l"/>
                <a:tab pos="2522538" algn="l"/>
              </a:tabLst>
              <a:defRPr sz="2400">
                <a:solidFill>
                  <a:srgbClr val="0000FF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B55B6CC4-C500-8A48-94CD-4A9BC520D3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hf hdr="0"/>
  <p:txStyles>
    <p:titleStyle>
      <a:lvl1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2pPr>
      <a:lvl3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3pPr>
      <a:lvl4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4pPr>
      <a:lvl5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5pPr>
      <a:lvl6pPr marL="2514600" indent="-228600"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6pPr>
      <a:lvl7pPr marL="2971800" indent="-228600"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7pPr>
      <a:lvl8pPr marL="3429000" indent="-228600"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8pPr>
      <a:lvl9pPr marL="3886200" indent="-228600"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9pPr>
    </p:titleStyle>
    <p:bodyStyle>
      <a:lvl1pPr marL="342900" indent="-342900" algn="l" defTabSz="358775" rtl="0" eaLnBrk="0" fontAlgn="base" hangingPunct="0">
        <a:lnSpc>
          <a:spcPct val="93000"/>
        </a:lnSpc>
        <a:spcBef>
          <a:spcPct val="0"/>
        </a:spcBef>
        <a:spcAft>
          <a:spcPts val="2013"/>
        </a:spcAft>
        <a:buClr>
          <a:srgbClr val="000000"/>
        </a:buClr>
        <a:buSzPct val="100000"/>
        <a:buFont typeface="Times New Roman" charset="0"/>
        <a:defRPr sz="3400" i="1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lnSpc>
          <a:spcPct val="93000"/>
        </a:lnSpc>
        <a:spcBef>
          <a:spcPct val="0"/>
        </a:spcBef>
        <a:spcAft>
          <a:spcPts val="1613"/>
        </a:spcAft>
        <a:buClr>
          <a:srgbClr val="000000"/>
        </a:buClr>
        <a:buSzPct val="100000"/>
        <a:buFont typeface="Times New Roman" charset="0"/>
        <a:defRPr sz="2600" i="1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1213"/>
        </a:spcAft>
        <a:buClr>
          <a:srgbClr val="000000"/>
        </a:buClr>
        <a:buSzPct val="100000"/>
        <a:buFont typeface="Times New Roman" charset="0"/>
        <a:defRPr sz="2300" i="1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813"/>
        </a:spcAft>
        <a:buClr>
          <a:srgbClr val="000000"/>
        </a:buClr>
        <a:buSzPct val="100000"/>
        <a:buFont typeface="Times New Roman" charset="0"/>
        <a:defRPr sz="2000" i="1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708400"/>
            <a:ext cx="11850688" cy="232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691938" cy="564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50875" y="388938"/>
            <a:ext cx="11691938" cy="161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691938" cy="642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sldNum"/>
          </p:nvPr>
        </p:nvSpPr>
        <p:spPr bwMode="auto">
          <a:xfrm>
            <a:off x="12268200" y="9194800"/>
            <a:ext cx="3000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1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defRPr sz="1400">
                <a:solidFill>
                  <a:srgbClr val="000000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FA926AD2-D67B-E04E-BF9D-5B4C5D9F89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0875" y="388938"/>
            <a:ext cx="11691938" cy="161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691938" cy="642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7170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12268200" y="9194800"/>
            <a:ext cx="3000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1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defRPr sz="1400">
                <a:solidFill>
                  <a:srgbClr val="000000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5AB99F3E-9034-EC4C-AB9F-1C4B53344E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691938" cy="642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8194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11850688" cy="655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12268200" y="9194800"/>
            <a:ext cx="3000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1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defRPr sz="1400">
                <a:solidFill>
                  <a:srgbClr val="000000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6C080CF3-D0AE-524D-A0B6-6695C259EA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9218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12268200" y="9194800"/>
            <a:ext cx="3000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1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defRPr sz="1400">
                <a:solidFill>
                  <a:srgbClr val="000000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B7E25456-F0F1-4445-A779-BF3123C550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691938" cy="642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42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12268200" y="9194800"/>
            <a:ext cx="3000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1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defRPr sz="1400">
                <a:solidFill>
                  <a:srgbClr val="000000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BF6931AB-6532-304C-A554-03C4E777D5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691938" cy="642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61B5B0-7CD7-2153-DF94-5E255E7CC6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>
            <a:extLst>
              <a:ext uri="{FF2B5EF4-FFF2-40B4-BE49-F238E27FC236}">
                <a16:creationId xmlns:a16="http://schemas.microsoft.com/office/drawing/2014/main" id="{D5A5FA78-68D6-2907-C00B-22DF125AA7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549" y="532606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Leaving today…</a:t>
            </a:r>
          </a:p>
        </p:txBody>
      </p:sp>
      <p:sp>
        <p:nvSpPr>
          <p:cNvPr id="31746" name="Text Box 2">
            <a:extLst>
              <a:ext uri="{FF2B5EF4-FFF2-40B4-BE49-F238E27FC236}">
                <a16:creationId xmlns:a16="http://schemas.microsoft.com/office/drawing/2014/main" id="{AD9B29F2-CF60-8452-F062-8B22764A7A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149" y="2562225"/>
            <a:ext cx="124206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3200" dirty="0">
                <a:solidFill>
                  <a:schemeClr val="tx1"/>
                </a:solidFill>
                <a:latin typeface="Arial Narrow" charset="0"/>
              </a:rPr>
              <a:t>I’ll get on the road after this meeting…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3200" dirty="0">
                <a:solidFill>
                  <a:schemeClr val="tx1"/>
                </a:solidFill>
                <a:latin typeface="Arial Narrow" charset="0"/>
              </a:rPr>
              <a:t>I’ll be back in business on Thursday (will miss tomorrow’s meeting for a retirement party)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3200" dirty="0">
                <a:solidFill>
                  <a:schemeClr val="tx1"/>
                </a:solidFill>
                <a:latin typeface="Arial Narrow" charset="0"/>
              </a:rPr>
              <a:t>I accomplished my goal to have everything in a state that my physical presence is no longer necessary for the time being. </a:t>
            </a:r>
          </a:p>
          <a:p>
            <a:pPr eaLnBrk="1" hangingPunct="1">
              <a:spcBef>
                <a:spcPts val="1363"/>
              </a:spcBef>
              <a:buClrTx/>
              <a:defRPr/>
            </a:pPr>
            <a:r>
              <a:rPr lang="en-US" sz="3200" dirty="0">
                <a:solidFill>
                  <a:schemeClr val="tx1"/>
                </a:solidFill>
                <a:latin typeface="Arial Narrow" charset="0"/>
              </a:rPr>
              <a:t>I put a travel application in for April, remains to be seen what happens. The earliest I could come is 4/19)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3200" dirty="0">
                <a:solidFill>
                  <a:schemeClr val="tx1"/>
                </a:solidFill>
                <a:latin typeface="Arial Narrow" charset="0"/>
              </a:rPr>
              <a:t>I had the Run Control and all set up, tested is last night. Make sense only if we are indeed running with 4 RCDAQs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3200" dirty="0">
                <a:solidFill>
                  <a:schemeClr val="tx1"/>
                </a:solidFill>
                <a:latin typeface="Arial Narrow" charset="0"/>
              </a:rPr>
              <a:t>I also made our Korean friends happy this morning I guess – their H2GCROC readout with </a:t>
            </a:r>
            <a:r>
              <a:rPr lang="en-US" sz="3200" dirty="0" err="1">
                <a:solidFill>
                  <a:schemeClr val="tx1"/>
                </a:solidFill>
                <a:latin typeface="Arial Narrow" charset="0"/>
              </a:rPr>
              <a:t>rcdaq</a:t>
            </a:r>
            <a:r>
              <a:rPr lang="en-US" sz="3200" dirty="0">
                <a:solidFill>
                  <a:schemeClr val="tx1"/>
                </a:solidFill>
                <a:latin typeface="Arial Narrow" charset="0"/>
              </a:rPr>
              <a:t> works now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32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3200" dirty="0">
              <a:solidFill>
                <a:schemeClr val="tx1"/>
              </a:solidFill>
              <a:latin typeface="Arial Narrow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388BA1-826E-8AB8-B5B1-4A23EFA259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0131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DDB006-7F48-174A-CD99-4CA7783BE7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>
            <a:extLst>
              <a:ext uri="{FF2B5EF4-FFF2-40B4-BE49-F238E27FC236}">
                <a16:creationId xmlns:a16="http://schemas.microsoft.com/office/drawing/2014/main" id="{B55FAFEA-861D-12AD-D691-6CF66C11A0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549" y="532606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Remaining “MLP” construction sites</a:t>
            </a:r>
          </a:p>
        </p:txBody>
      </p:sp>
      <p:sp>
        <p:nvSpPr>
          <p:cNvPr id="31746" name="Text Box 2">
            <a:extLst>
              <a:ext uri="{FF2B5EF4-FFF2-40B4-BE49-F238E27FC236}">
                <a16:creationId xmlns:a16="http://schemas.microsoft.com/office/drawing/2014/main" id="{31614B42-CF2A-EABD-B962-75649F5A6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149" y="2156872"/>
            <a:ext cx="124206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marL="461962" indent="-457200" eaLnBrk="1" hangingPunct="1">
              <a:spcBef>
                <a:spcPts val="1363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Arial Narrow" charset="0"/>
              </a:rPr>
              <a:t>Backups and data offloads</a:t>
            </a:r>
          </a:p>
          <a:p>
            <a:pPr marL="461962" indent="-457200" eaLnBrk="1" hangingPunct="1">
              <a:spcBef>
                <a:spcPts val="1363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Arial Narrow" charset="0"/>
              </a:rPr>
              <a:t>The MPOD control software (didn’t get around to it, and it’s easier to do this from home/BNL where I can test it with an MPOD before I unleash it on you)</a:t>
            </a:r>
          </a:p>
          <a:p>
            <a:pPr marL="461962" indent="-457200" eaLnBrk="1" hangingPunct="1">
              <a:spcBef>
                <a:spcPts val="1363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Arial Narrow" charset="0"/>
              </a:rPr>
              <a:t>H2GCROC start sequence is port dependent (KCU0 and KCU1, that is) – totally minor thing but still has to be done right – I know what to do</a:t>
            </a:r>
          </a:p>
          <a:p>
            <a:pPr marL="461962" indent="-457200" eaLnBrk="1" hangingPunct="1">
              <a:spcBef>
                <a:spcPts val="1363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Arial Narrow" charset="0"/>
              </a:rPr>
              <a:t>As we get closer to beam, we’ll still have tons of polishing to do, but that’s just that, polishing</a:t>
            </a:r>
          </a:p>
          <a:p>
            <a:pPr marL="461962" indent="-457200" eaLnBrk="1" hangingPunct="1">
              <a:spcBef>
                <a:spcPts val="1363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Arial Narrow" charset="0"/>
              </a:rPr>
              <a:t>We should have some meeting during the gap to get everything set up</a:t>
            </a:r>
          </a:p>
          <a:p>
            <a:pPr marL="4762" indent="0" eaLnBrk="1" hangingPunct="1">
              <a:spcBef>
                <a:spcPts val="1363"/>
              </a:spcBef>
              <a:buClrTx/>
              <a:defRPr/>
            </a:pPr>
            <a:endParaRPr lang="en-US" sz="3200" dirty="0">
              <a:solidFill>
                <a:schemeClr val="tx1"/>
              </a:solidFill>
              <a:latin typeface="Arial Narrow" charset="0"/>
            </a:endParaRPr>
          </a:p>
          <a:p>
            <a:pPr marL="4762" indent="0" eaLnBrk="1" hangingPunct="1">
              <a:spcBef>
                <a:spcPts val="1363"/>
              </a:spcBef>
              <a:buClrTx/>
              <a:defRPr/>
            </a:pPr>
            <a:endParaRPr lang="en-US" sz="3200" dirty="0">
              <a:solidFill>
                <a:schemeClr val="tx1"/>
              </a:solidFill>
              <a:latin typeface="Arial Narrow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29D5265-4A15-801E-6EBB-244DF8F53D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2</a:t>
            </a:fld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C4EA7FE-8225-0E36-8D17-592E4DD0E579}"/>
              </a:ext>
            </a:extLst>
          </p:cNvPr>
          <p:cNvCxnSpPr/>
          <p:nvPr/>
        </p:nvCxnSpPr>
        <p:spPr bwMode="auto">
          <a:xfrm flipV="1">
            <a:off x="248149" y="4190206"/>
            <a:ext cx="12141200" cy="68580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46BD197-21B1-7249-CA22-FE02F51C30AD}"/>
              </a:ext>
            </a:extLst>
          </p:cNvPr>
          <p:cNvCxnSpPr>
            <a:cxnSpLocks/>
          </p:cNvCxnSpPr>
          <p:nvPr/>
        </p:nvCxnSpPr>
        <p:spPr bwMode="auto">
          <a:xfrm>
            <a:off x="253206" y="4190206"/>
            <a:ext cx="12136143" cy="68580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1174792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BD07B5-7393-5D9E-30CD-BC25BA627E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>
            <a:extLst>
              <a:ext uri="{FF2B5EF4-FFF2-40B4-BE49-F238E27FC236}">
                <a16:creationId xmlns:a16="http://schemas.microsoft.com/office/drawing/2014/main" id="{78AF6F97-8AC6-822F-8399-18C3B8977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549" y="532606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Run Control</a:t>
            </a:r>
          </a:p>
        </p:txBody>
      </p:sp>
      <p:sp>
        <p:nvSpPr>
          <p:cNvPr id="31746" name="Text Box 2">
            <a:extLst>
              <a:ext uri="{FF2B5EF4-FFF2-40B4-BE49-F238E27FC236}">
                <a16:creationId xmlns:a16="http://schemas.microsoft.com/office/drawing/2014/main" id="{492B1532-6DDD-D71C-5AAE-69D3CEBC5A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306" y="2361406"/>
            <a:ext cx="124206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marL="461962" indent="-457200" eaLnBrk="1" hangingPunct="1">
              <a:spcBef>
                <a:spcPts val="1363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Arial Narrow" charset="0"/>
              </a:rPr>
              <a:t>I could not fully take out all </a:t>
            </a:r>
            <a:r>
              <a:rPr lang="en-US" sz="3200" dirty="0" err="1">
                <a:solidFill>
                  <a:schemeClr val="tx1"/>
                </a:solidFill>
                <a:latin typeface="Arial Narrow" charset="0"/>
              </a:rPr>
              <a:t>sPHENIX</a:t>
            </a:r>
            <a:r>
              <a:rPr lang="en-US" sz="3200" dirty="0">
                <a:solidFill>
                  <a:schemeClr val="tx1"/>
                </a:solidFill>
                <a:latin typeface="Arial Narrow" charset="0"/>
              </a:rPr>
              <a:t> dependencies – it is linked with our GL1/timing system libs but we don’t use them ( the –x flag)  </a:t>
            </a:r>
          </a:p>
          <a:p>
            <a:pPr marL="461962" indent="-457200" eaLnBrk="1" hangingPunct="1">
              <a:spcBef>
                <a:spcPts val="1363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Arial Narrow" charset="0"/>
              </a:rPr>
              <a:t>Run Control Setup – execute this  (</a:t>
            </a:r>
            <a:r>
              <a:rPr lang="en-US" sz="3200" dirty="0" err="1">
                <a:solidFill>
                  <a:schemeClr val="tx1"/>
                </a:solidFill>
                <a:latin typeface="Arial Narrow" charset="0"/>
              </a:rPr>
              <a:t>rc_setup.sh</a:t>
            </a:r>
            <a:r>
              <a:rPr lang="en-US" sz="3200" dirty="0">
                <a:solidFill>
                  <a:schemeClr val="tx1"/>
                </a:solidFill>
                <a:latin typeface="Arial Narrow" charset="0"/>
              </a:rPr>
              <a:t> )</a:t>
            </a:r>
          </a:p>
          <a:p>
            <a:pPr marL="4762" indent="0" eaLnBrk="1" hangingPunct="1">
              <a:spcBef>
                <a:spcPts val="1363"/>
              </a:spcBef>
              <a:buClrTx/>
              <a:defRPr/>
            </a:pPr>
            <a:endParaRPr lang="en-US" sz="3200" dirty="0">
              <a:solidFill>
                <a:schemeClr val="tx1"/>
              </a:solidFill>
              <a:latin typeface="Arial Narrow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05F4DE-2CAC-3784-D5B8-6120B27A7C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3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298CCFA-01E5-C116-A328-6A6496CDD589}"/>
              </a:ext>
            </a:extLst>
          </p:cNvPr>
          <p:cNvSpPr/>
          <p:nvPr/>
        </p:nvSpPr>
        <p:spPr>
          <a:xfrm>
            <a:off x="299347" y="4561225"/>
            <a:ext cx="12420600" cy="4708981"/>
          </a:xfrm>
          <a:prstGeom prst="rect">
            <a:avLst/>
          </a:prstGeom>
          <a:solidFill>
            <a:srgbClr val="FAFFB7"/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#! /bin/bash</a:t>
            </a:r>
          </a:p>
          <a:p>
            <a:endParaRPr lang="en-US" sz="2000" b="1" dirty="0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this is still linked with the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sPHENIX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gl1/gm support.</a:t>
            </a:r>
          </a:p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The -x will make it not use that.</a:t>
            </a:r>
          </a:p>
          <a:p>
            <a:endParaRPr lang="en-US" sz="2000" b="1" dirty="0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rc_server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-x localhost:{0,1,2,3} &gt; $HOME/logs/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rc.log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2&gt;&amp;1 &lt; /dev/null &amp;</a:t>
            </a:r>
          </a:p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sleep 3</a:t>
            </a:r>
          </a:p>
          <a:p>
            <a:endParaRPr lang="en-US" sz="2000" b="1" dirty="0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we make the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rc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runnumber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persistent</a:t>
            </a:r>
          </a:p>
          <a:p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rc_client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rc_setrunnumberApp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runnumber_dispenser.sh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000" b="1" dirty="0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and we reduce the individual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rcdaqs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 autonomy since RC is now calling the shots</a:t>
            </a:r>
          </a:p>
          <a:p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rc_client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rc_set_runcontrolmode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</a:t>
            </a:r>
          </a:p>
          <a:p>
            <a:endParaRPr lang="en-US" sz="2000" b="1" dirty="0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5088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1AB543-420D-8188-709F-63F86D1937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>
            <a:extLst>
              <a:ext uri="{FF2B5EF4-FFF2-40B4-BE49-F238E27FC236}">
                <a16:creationId xmlns:a16="http://schemas.microsoft.com/office/drawing/2014/main" id="{8286A2D2-3C1F-00FA-6D38-C47A35A24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549" y="532606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Run Control</a:t>
            </a:r>
          </a:p>
        </p:txBody>
      </p:sp>
      <p:sp>
        <p:nvSpPr>
          <p:cNvPr id="31746" name="Text Box 2">
            <a:extLst>
              <a:ext uri="{FF2B5EF4-FFF2-40B4-BE49-F238E27FC236}">
                <a16:creationId xmlns:a16="http://schemas.microsoft.com/office/drawing/2014/main" id="{96876FDB-CC43-FEC1-7299-E6A3AB8AC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306" y="2361406"/>
            <a:ext cx="124206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marL="461962" indent="-457200" eaLnBrk="1" hangingPunct="1">
              <a:spcBef>
                <a:spcPts val="1363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Arial Narrow" charset="0"/>
              </a:rPr>
              <a:t>Run Control topology</a:t>
            </a:r>
          </a:p>
          <a:p>
            <a:pPr marL="4762" indent="0" eaLnBrk="1" hangingPunct="1">
              <a:spcBef>
                <a:spcPts val="1363"/>
              </a:spcBef>
              <a:buClrTx/>
              <a:defRPr/>
            </a:pPr>
            <a:endParaRPr lang="en-US" sz="3200" dirty="0">
              <a:solidFill>
                <a:schemeClr val="tx1"/>
              </a:solidFill>
              <a:latin typeface="Arial Narrow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97D30A-BCB6-4035-79B5-2EE0FF91A7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40825F4-C47A-FDBA-495E-EC474A474EC5}"/>
              </a:ext>
            </a:extLst>
          </p:cNvPr>
          <p:cNvSpPr/>
          <p:nvPr/>
        </p:nvSpPr>
        <p:spPr bwMode="auto">
          <a:xfrm>
            <a:off x="8025606" y="3580606"/>
            <a:ext cx="2438400" cy="1295400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587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Helvetica Neue Light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FCBC0DA-F259-342D-AA3F-1F75E3ED7EFA}"/>
              </a:ext>
            </a:extLst>
          </p:cNvPr>
          <p:cNvSpPr/>
          <p:nvPr/>
        </p:nvSpPr>
        <p:spPr bwMode="auto">
          <a:xfrm>
            <a:off x="8472315" y="4012406"/>
            <a:ext cx="2438400" cy="1295400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587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Helvetica Neue Light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40A74A0-6D23-EBF6-4C80-5D9CEC557EE3}"/>
              </a:ext>
            </a:extLst>
          </p:cNvPr>
          <p:cNvSpPr/>
          <p:nvPr/>
        </p:nvSpPr>
        <p:spPr bwMode="auto">
          <a:xfrm>
            <a:off x="8919024" y="4444206"/>
            <a:ext cx="2438400" cy="1295400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587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Helvetica Neue Light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00C97EF-AF94-1338-D9FE-D084C84BB024}"/>
              </a:ext>
            </a:extLst>
          </p:cNvPr>
          <p:cNvSpPr/>
          <p:nvPr/>
        </p:nvSpPr>
        <p:spPr bwMode="auto">
          <a:xfrm>
            <a:off x="9365733" y="4876006"/>
            <a:ext cx="2438400" cy="1295400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587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Helvetica Neue Light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CDDAFD3-D7A6-EEE8-E98E-E17089BFB213}"/>
              </a:ext>
            </a:extLst>
          </p:cNvPr>
          <p:cNvSpPr/>
          <p:nvPr/>
        </p:nvSpPr>
        <p:spPr bwMode="auto">
          <a:xfrm>
            <a:off x="5053806" y="3733006"/>
            <a:ext cx="2209800" cy="2438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587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3200" dirty="0" err="1">
                <a:solidFill>
                  <a:schemeClr val="tx1"/>
                </a:solidFill>
              </a:rPr>
              <a:t>r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 Neue Light" charset="0"/>
                <a:ea typeface="ヒラギノ角ゴ ProN W3" charset="0"/>
                <a:cs typeface="ヒラギノ角ゴ ProN W3" charset="0"/>
              </a:rPr>
              <a:t>c_server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 Neue Light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CE623A-2C5F-7BEE-53B4-A934F9100678}"/>
              </a:ext>
            </a:extLst>
          </p:cNvPr>
          <p:cNvSpPr txBox="1"/>
          <p:nvPr/>
        </p:nvSpPr>
        <p:spPr>
          <a:xfrm>
            <a:off x="8919024" y="2894806"/>
            <a:ext cx="25898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tx1"/>
                </a:solidFill>
              </a:rPr>
              <a:t>rcdaq</a:t>
            </a:r>
            <a:r>
              <a:rPr lang="en-US" sz="3200" dirty="0">
                <a:solidFill>
                  <a:schemeClr val="tx1"/>
                </a:solidFill>
              </a:rPr>
              <a:t> servers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D91ED56-AC36-4B71-679F-18E8EB929525}"/>
              </a:ext>
            </a:extLst>
          </p:cNvPr>
          <p:cNvCxnSpPr/>
          <p:nvPr/>
        </p:nvCxnSpPr>
        <p:spPr bwMode="auto">
          <a:xfrm>
            <a:off x="7263606" y="4228306"/>
            <a:ext cx="762000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E590089-3BDE-9D71-4432-1BB7E8DC28EC}"/>
              </a:ext>
            </a:extLst>
          </p:cNvPr>
          <p:cNvCxnSpPr>
            <a:cxnSpLocks/>
          </p:cNvCxnSpPr>
          <p:nvPr/>
        </p:nvCxnSpPr>
        <p:spPr bwMode="auto">
          <a:xfrm>
            <a:off x="7339806" y="4647406"/>
            <a:ext cx="952500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3C0F280-B4A1-0423-D2BF-FBA5CF2D8A32}"/>
              </a:ext>
            </a:extLst>
          </p:cNvPr>
          <p:cNvCxnSpPr>
            <a:cxnSpLocks/>
          </p:cNvCxnSpPr>
          <p:nvPr/>
        </p:nvCxnSpPr>
        <p:spPr bwMode="auto">
          <a:xfrm>
            <a:off x="7339806" y="5257006"/>
            <a:ext cx="1579218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8EEAF89-6593-A263-502B-B6B429BC3EE5}"/>
              </a:ext>
            </a:extLst>
          </p:cNvPr>
          <p:cNvCxnSpPr>
            <a:cxnSpLocks/>
          </p:cNvCxnSpPr>
          <p:nvPr/>
        </p:nvCxnSpPr>
        <p:spPr bwMode="auto">
          <a:xfrm>
            <a:off x="7339806" y="5866606"/>
            <a:ext cx="1905000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BD011BE-24CA-27AD-8177-D56B037C75B1}"/>
              </a:ext>
            </a:extLst>
          </p:cNvPr>
          <p:cNvSpPr txBox="1"/>
          <p:nvPr/>
        </p:nvSpPr>
        <p:spPr>
          <a:xfrm>
            <a:off x="4759306" y="6552406"/>
            <a:ext cx="74260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The </a:t>
            </a:r>
            <a:r>
              <a:rPr lang="en-US" sz="3200" dirty="0" err="1">
                <a:solidFill>
                  <a:schemeClr val="tx1"/>
                </a:solidFill>
              </a:rPr>
              <a:t>rc_server</a:t>
            </a:r>
            <a:r>
              <a:rPr lang="en-US" sz="3200" dirty="0">
                <a:solidFill>
                  <a:schemeClr val="tx1"/>
                </a:solidFill>
              </a:rPr>
              <a:t> issues commands just like </a:t>
            </a:r>
            <a:r>
              <a:rPr lang="en-US" sz="3200" dirty="0" err="1">
                <a:solidFill>
                  <a:schemeClr val="tx1"/>
                </a:solidFill>
              </a:rPr>
              <a:t>rcdaq_client</a:t>
            </a:r>
            <a:r>
              <a:rPr lang="en-US" sz="3200" dirty="0">
                <a:solidFill>
                  <a:schemeClr val="tx1"/>
                </a:solidFill>
              </a:rPr>
              <a:t> does, just to all the assorted </a:t>
            </a:r>
            <a:r>
              <a:rPr lang="en-US" sz="3200" dirty="0" err="1">
                <a:solidFill>
                  <a:schemeClr val="tx1"/>
                </a:solidFill>
              </a:rPr>
              <a:t>rcdaq</a:t>
            </a:r>
            <a:r>
              <a:rPr lang="en-US" sz="3200" dirty="0">
                <a:solidFill>
                  <a:schemeClr val="tx1"/>
                </a:solidFill>
              </a:rPr>
              <a:t> instances at once</a:t>
            </a:r>
          </a:p>
          <a:p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</a:rPr>
              <a:t>“</a:t>
            </a:r>
            <a:r>
              <a:rPr lang="en-US" sz="3200" dirty="0" err="1">
                <a:solidFill>
                  <a:schemeClr val="tx1"/>
                </a:solidFill>
              </a:rPr>
              <a:t>daq_begin</a:t>
            </a:r>
            <a:r>
              <a:rPr lang="en-US" sz="3200" dirty="0">
                <a:solidFill>
                  <a:schemeClr val="tx1"/>
                </a:solidFill>
              </a:rPr>
              <a:t>” becomes “</a:t>
            </a:r>
            <a:r>
              <a:rPr lang="en-US" sz="3200" dirty="0" err="1">
                <a:solidFill>
                  <a:schemeClr val="tx1"/>
                </a:solidFill>
              </a:rPr>
              <a:t>rc_begin</a:t>
            </a:r>
            <a:r>
              <a:rPr lang="en-US" sz="3200" dirty="0">
                <a:solidFill>
                  <a:schemeClr val="tx1"/>
                </a:solidFill>
              </a:rPr>
              <a:t>”, and so on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82672CA-1B31-DD21-15B3-4698E9CC2C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312" y="3393176"/>
            <a:ext cx="3223993" cy="401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1612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92E395-6B82-3670-738D-D29EB4D8BB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>
            <a:extLst>
              <a:ext uri="{FF2B5EF4-FFF2-40B4-BE49-F238E27FC236}">
                <a16:creationId xmlns:a16="http://schemas.microsoft.com/office/drawing/2014/main" id="{16AC8EDA-85F9-A811-DFB6-D11755DF3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549" y="532606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Run Control</a:t>
            </a:r>
          </a:p>
        </p:txBody>
      </p:sp>
      <p:sp>
        <p:nvSpPr>
          <p:cNvPr id="31746" name="Text Box 2">
            <a:extLst>
              <a:ext uri="{FF2B5EF4-FFF2-40B4-BE49-F238E27FC236}">
                <a16:creationId xmlns:a16="http://schemas.microsoft.com/office/drawing/2014/main" id="{47D5B489-1B35-16F2-0379-241072C7AF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306" y="2361406"/>
            <a:ext cx="124206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marL="461962" indent="-457200" eaLnBrk="1" hangingPunct="1">
              <a:spcBef>
                <a:spcPts val="1363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Arial Narrow" charset="0"/>
              </a:rPr>
              <a:t>Type “</a:t>
            </a:r>
            <a:r>
              <a:rPr lang="en-US" sz="3200" dirty="0" err="1">
                <a:solidFill>
                  <a:schemeClr val="tx1"/>
                </a:solidFill>
                <a:latin typeface="Arial Narrow" charset="0"/>
              </a:rPr>
              <a:t>rc_client</a:t>
            </a:r>
            <a:r>
              <a:rPr lang="en-US" sz="3200" dirty="0">
                <a:solidFill>
                  <a:schemeClr val="tx1"/>
                </a:solidFill>
                <a:latin typeface="Arial Narrow" charset="0"/>
              </a:rPr>
              <a:t>" to see all commands …</a:t>
            </a:r>
          </a:p>
          <a:p>
            <a:pPr marL="4762" indent="0" eaLnBrk="1" hangingPunct="1">
              <a:spcBef>
                <a:spcPts val="1363"/>
              </a:spcBef>
              <a:buClrTx/>
              <a:defRPr/>
            </a:pPr>
            <a:endParaRPr lang="en-US" sz="3200" dirty="0">
              <a:solidFill>
                <a:schemeClr val="tx1"/>
              </a:solidFill>
              <a:latin typeface="Arial Narrow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5B6D30-29C3-1A74-83ED-98A2FF9552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5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D4ACE57-C6FA-20C4-D611-1C60DDD17F02}"/>
              </a:ext>
            </a:extLst>
          </p:cNvPr>
          <p:cNvSpPr/>
          <p:nvPr/>
        </p:nvSpPr>
        <p:spPr>
          <a:xfrm>
            <a:off x="248149" y="3283803"/>
            <a:ext cx="7091657" cy="5755422"/>
          </a:xfrm>
          <a:prstGeom prst="rect">
            <a:avLst/>
          </a:prstGeom>
          <a:solidFill>
            <a:srgbClr val="FAFFB7"/>
          </a:solidFill>
        </p:spPr>
        <p:txBody>
          <a:bodyPr wrap="square">
            <a:spAutoFit/>
          </a:bodyPr>
          <a:lstStyle/>
          <a:p>
            <a:r>
              <a:rPr lang="en-US" sz="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8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rc_client</a:t>
            </a:r>
            <a:endParaRPr lang="en-US" sz="800" b="1" dirty="0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help                                 show this help text</a:t>
            </a:r>
          </a:p>
          <a:p>
            <a:r>
              <a:rPr lang="en-US" sz="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8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rc_status</a:t>
            </a:r>
            <a:r>
              <a:rPr lang="en-US" sz="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[-s] [-l]                  display status [short] [long]</a:t>
            </a:r>
          </a:p>
          <a:p>
            <a:r>
              <a:rPr lang="en-US" sz="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8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rc_accurate_status</a:t>
            </a:r>
            <a:r>
              <a:rPr lang="en-US" sz="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displays status with accurate event numbers</a:t>
            </a:r>
          </a:p>
          <a:p>
            <a:r>
              <a:rPr lang="en-US" sz="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8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rc_open</a:t>
            </a:r>
            <a:r>
              <a:rPr lang="en-US" sz="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enable logging</a:t>
            </a:r>
          </a:p>
          <a:p>
            <a:r>
              <a:rPr lang="en-US" sz="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8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rc_hostlist</a:t>
            </a:r>
            <a:r>
              <a:rPr lang="en-US" sz="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show the active </a:t>
            </a:r>
            <a:r>
              <a:rPr lang="en-US" sz="8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hostlist</a:t>
            </a:r>
            <a:endParaRPr lang="en-US" sz="800" b="1" dirty="0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8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rc_get_names</a:t>
            </a:r>
            <a:r>
              <a:rPr lang="en-US" sz="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show the DAQ-names of the RCDAQ constituents</a:t>
            </a:r>
          </a:p>
          <a:p>
            <a:r>
              <a:rPr lang="en-US" sz="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8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rc_get_gtm_name</a:t>
            </a:r>
            <a:r>
              <a:rPr lang="en-US" sz="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n                    show the name of </a:t>
            </a:r>
            <a:r>
              <a:rPr lang="en-US" sz="8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vGTM</a:t>
            </a:r>
            <a:r>
              <a:rPr lang="en-US" sz="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n</a:t>
            </a:r>
          </a:p>
          <a:p>
            <a:endParaRPr lang="en-US" sz="800" b="1" dirty="0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8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rc_begin</a:t>
            </a:r>
            <a:r>
              <a:rPr lang="en-US" sz="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[run-number]                start taking data for run-number, or auto-increment</a:t>
            </a:r>
          </a:p>
          <a:p>
            <a:r>
              <a:rPr lang="en-US" sz="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8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rc_end</a:t>
            </a:r>
            <a:r>
              <a:rPr lang="en-US" sz="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end the run</a:t>
            </a:r>
          </a:p>
          <a:p>
            <a:r>
              <a:rPr lang="en-US" sz="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8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rc_close</a:t>
            </a:r>
            <a:r>
              <a:rPr lang="en-US" sz="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disable logging</a:t>
            </a:r>
          </a:p>
          <a:p>
            <a:r>
              <a:rPr lang="en-US" sz="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8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rc_set_pause</a:t>
            </a:r>
            <a:r>
              <a:rPr lang="en-US" sz="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n                       raise the GL1 register 7 to </a:t>
            </a:r>
            <a:r>
              <a:rPr lang="en-US" sz="8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pasue</a:t>
            </a:r>
            <a:r>
              <a:rPr lang="en-US" sz="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- 1 on, 0 off</a:t>
            </a:r>
          </a:p>
          <a:p>
            <a:r>
              <a:rPr lang="en-US" sz="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8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rc_get_pause</a:t>
            </a:r>
            <a:r>
              <a:rPr lang="en-US" sz="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get the reg 7 status</a:t>
            </a:r>
          </a:p>
          <a:p>
            <a:r>
              <a:rPr lang="en-US" sz="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8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rc_gtm_prerun</a:t>
            </a:r>
            <a:r>
              <a:rPr lang="en-US" sz="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execute a dry run of the GTM(s) to push the </a:t>
            </a:r>
            <a:r>
              <a:rPr lang="en-US" sz="8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modebits</a:t>
            </a:r>
            <a:r>
              <a:rPr lang="en-US" sz="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out</a:t>
            </a:r>
          </a:p>
          <a:p>
            <a:endParaRPr lang="en-US" sz="800" b="1" dirty="0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8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rc_set_maxevents</a:t>
            </a:r>
            <a:r>
              <a:rPr lang="en-US" sz="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8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nevt</a:t>
            </a:r>
            <a:r>
              <a:rPr lang="en-US" sz="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set automatic end at so many events</a:t>
            </a:r>
          </a:p>
          <a:p>
            <a:r>
              <a:rPr lang="en-US" sz="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8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rc_set_runcontrolmode</a:t>
            </a:r>
            <a:r>
              <a:rPr lang="en-US" sz="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flag           set </a:t>
            </a:r>
            <a:r>
              <a:rPr lang="en-US" sz="8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rcdaqs</a:t>
            </a:r>
            <a:r>
              <a:rPr lang="en-US" sz="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to run control mode (1=on)</a:t>
            </a:r>
          </a:p>
          <a:p>
            <a:r>
              <a:rPr lang="en-US" sz="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8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rc_setrunnumberfile</a:t>
            </a:r>
            <a:r>
              <a:rPr lang="en-US" sz="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file             define a file to maintain the current run number, "None" to reset</a:t>
            </a:r>
          </a:p>
          <a:p>
            <a:r>
              <a:rPr lang="en-US" sz="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8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rc_setrunnumberApp</a:t>
            </a:r>
            <a:r>
              <a:rPr lang="en-US" sz="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file              define an App that dispenses run numbers, "None" to reset</a:t>
            </a:r>
          </a:p>
          <a:p>
            <a:r>
              <a:rPr lang="en-US" sz="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8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rc_setrunnumberfile</a:t>
            </a:r>
            <a:r>
              <a:rPr lang="en-US" sz="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file             define a file to maintain the current run number</a:t>
            </a:r>
          </a:p>
          <a:p>
            <a:r>
              <a:rPr lang="en-US" sz="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8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rc_set_runtype</a:t>
            </a:r>
            <a:r>
              <a:rPr lang="en-US" sz="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type                  activate a predefined run type</a:t>
            </a:r>
          </a:p>
          <a:p>
            <a:r>
              <a:rPr lang="en-US" sz="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8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rc_get_runtype</a:t>
            </a:r>
            <a:r>
              <a:rPr lang="en-US" sz="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[-l]                  list the active </a:t>
            </a:r>
            <a:r>
              <a:rPr lang="en-US" sz="8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runtype</a:t>
            </a:r>
            <a:r>
              <a:rPr lang="en-US" sz="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(if any)</a:t>
            </a:r>
          </a:p>
          <a:p>
            <a:r>
              <a:rPr lang="en-US" sz="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8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rc_set_runtimelimit</a:t>
            </a:r>
            <a:r>
              <a:rPr lang="en-US" sz="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[minutes]        set the desired run length in minutes. Run ends automatically.</a:t>
            </a:r>
          </a:p>
          <a:p>
            <a:r>
              <a:rPr lang="en-US" sz="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8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rc_get_runtimelimit</a:t>
            </a:r>
            <a:r>
              <a:rPr lang="en-US" sz="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show the run time limit </a:t>
            </a:r>
            <a:r>
              <a:rPr lang="en-US" sz="8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nad</a:t>
            </a:r>
            <a:r>
              <a:rPr lang="en-US" sz="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time left</a:t>
            </a:r>
          </a:p>
          <a:p>
            <a:r>
              <a:rPr lang="en-US" sz="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8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rc_get_endats</a:t>
            </a:r>
            <a:r>
              <a:rPr lang="en-US" sz="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[-l]                   a convenient way to get the convert/</a:t>
            </a:r>
            <a:r>
              <a:rPr lang="en-US" sz="8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endat</a:t>
            </a:r>
            <a:r>
              <a:rPr lang="en-US" sz="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values for all </a:t>
            </a:r>
            <a:r>
              <a:rPr lang="en-US" sz="8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vGTMs</a:t>
            </a:r>
            <a:endParaRPr lang="en-US" sz="800" b="1" dirty="0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8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rc_get_gtmlist</a:t>
            </a:r>
            <a:r>
              <a:rPr lang="en-US" sz="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in case of GTM local running, list the involved </a:t>
            </a:r>
            <a:r>
              <a:rPr lang="en-US" sz="8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vGTMs</a:t>
            </a:r>
            <a:endParaRPr lang="en-US" sz="800" b="1" dirty="0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800" b="1" dirty="0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8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rc_add_host</a:t>
            </a:r>
            <a:r>
              <a:rPr lang="en-US" sz="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[hostname]               add a host to client</a:t>
            </a:r>
          </a:p>
          <a:p>
            <a:r>
              <a:rPr lang="en-US" sz="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8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rc_remove_host</a:t>
            </a:r>
            <a:r>
              <a:rPr lang="en-US" sz="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[hostname]            remove a host from client</a:t>
            </a:r>
          </a:p>
          <a:p>
            <a:r>
              <a:rPr lang="en-US" sz="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8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rc_add_hostlist</a:t>
            </a:r>
            <a:r>
              <a:rPr lang="en-US" sz="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[list-file]          add a list of hosts to client</a:t>
            </a:r>
          </a:p>
          <a:p>
            <a:r>
              <a:rPr lang="en-US" sz="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8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rc_remove_hostlist</a:t>
            </a:r>
            <a:r>
              <a:rPr lang="en-US" sz="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[list-file]       remove a list of host from client</a:t>
            </a:r>
          </a:p>
          <a:p>
            <a:endParaRPr lang="en-US" sz="800" b="1" dirty="0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8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rc_set_mqtt_host</a:t>
            </a:r>
            <a:r>
              <a:rPr lang="en-US" sz="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&lt;host&gt; [port]       set up the MQTT host/port for the DB interaction, or "none" to remove</a:t>
            </a:r>
          </a:p>
          <a:p>
            <a:r>
              <a:rPr lang="en-US" sz="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8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rc_get_mqtt_host</a:t>
            </a:r>
            <a:r>
              <a:rPr lang="en-US" sz="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show the MQTT database interaction setting</a:t>
            </a:r>
          </a:p>
          <a:p>
            <a:r>
              <a:rPr lang="en-US" sz="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8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rc_fullstatus</a:t>
            </a:r>
            <a:r>
              <a:rPr lang="en-US" sz="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Allow  GUIs to make just one call to obtain all info they need</a:t>
            </a:r>
          </a:p>
          <a:p>
            <a:r>
              <a:rPr lang="en-US" sz="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8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rc_add_beginrun_command</a:t>
            </a:r>
            <a:r>
              <a:rPr lang="en-US" sz="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[command]    add a command to the list that gets executed at </a:t>
            </a:r>
            <a:r>
              <a:rPr lang="en-US" sz="8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rc_begin</a:t>
            </a:r>
            <a:endParaRPr lang="en-US" sz="800" b="1" dirty="0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8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rc_add_endrun_command</a:t>
            </a:r>
            <a:r>
              <a:rPr lang="en-US" sz="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[command]      add a command to the list that gets executed at </a:t>
            </a:r>
            <a:r>
              <a:rPr lang="en-US" sz="8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rc_end</a:t>
            </a:r>
            <a:endParaRPr lang="en-US" sz="800" b="1" dirty="0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8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rc_remove_beginrun_command</a:t>
            </a:r>
            <a:r>
              <a:rPr lang="en-US" sz="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[command] remove this command from the list that gets executed at </a:t>
            </a:r>
            <a:r>
              <a:rPr lang="en-US" sz="8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rc_begin</a:t>
            </a:r>
            <a:endParaRPr lang="en-US" sz="800" b="1" dirty="0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8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rc_remove_endrun_command</a:t>
            </a:r>
            <a:r>
              <a:rPr lang="en-US" sz="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[command]   remove this command from the list that gets executed at </a:t>
            </a:r>
            <a:r>
              <a:rPr lang="en-US" sz="8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rc_end</a:t>
            </a:r>
            <a:endParaRPr lang="en-US" sz="800" b="1" dirty="0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8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rc_show_beginrun_commands</a:t>
            </a:r>
            <a:r>
              <a:rPr lang="en-US" sz="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show the commands that get executed at </a:t>
            </a:r>
            <a:r>
              <a:rPr lang="en-US" sz="8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rc_begin</a:t>
            </a:r>
            <a:endParaRPr lang="en-US" sz="800" b="1" dirty="0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8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rc_show_endrun_commands</a:t>
            </a:r>
            <a:r>
              <a:rPr lang="en-US" sz="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show the commands that get executed at </a:t>
            </a:r>
            <a:r>
              <a:rPr lang="en-US" sz="8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rc_end</a:t>
            </a:r>
            <a:endParaRPr lang="en-US" sz="800" b="1" dirty="0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8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rc_clear_beginrun_commands</a:t>
            </a:r>
            <a:r>
              <a:rPr lang="en-US" sz="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clear the list of commands executed at </a:t>
            </a:r>
            <a:r>
              <a:rPr lang="en-US" sz="8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rc_begin</a:t>
            </a:r>
            <a:endParaRPr lang="en-US" sz="800" b="1" dirty="0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8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rc_clear_endrun_commands</a:t>
            </a:r>
            <a:r>
              <a:rPr lang="en-US" sz="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clear the list of commands executed at </a:t>
            </a:r>
            <a:r>
              <a:rPr lang="en-US" sz="8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rc_end</a:t>
            </a:r>
            <a:endParaRPr lang="en-US" sz="800" b="1" dirty="0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8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rc_list_runtypes</a:t>
            </a:r>
            <a:r>
              <a:rPr lang="en-US" sz="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[-l]                list defined run types [ -l for paths]</a:t>
            </a:r>
          </a:p>
          <a:p>
            <a:r>
              <a:rPr lang="en-US" sz="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8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rc_shutdown</a:t>
            </a:r>
            <a:r>
              <a:rPr lang="en-US" sz="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terminate the </a:t>
            </a:r>
            <a:r>
              <a:rPr lang="en-US" sz="8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rc</a:t>
            </a:r>
            <a:r>
              <a:rPr lang="en-US" sz="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backend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9F4836-AA1A-2D71-9A4E-D1009A0F1B77}"/>
              </a:ext>
            </a:extLst>
          </p:cNvPr>
          <p:cNvSpPr txBox="1"/>
          <p:nvPr/>
        </p:nvSpPr>
        <p:spPr>
          <a:xfrm>
            <a:off x="7644606" y="3885406"/>
            <a:ext cx="51104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tx1"/>
                </a:solidFill>
              </a:rPr>
              <a:t>RunControl</a:t>
            </a:r>
            <a:r>
              <a:rPr lang="en-US" sz="3200" dirty="0">
                <a:solidFill>
                  <a:schemeClr val="tx1"/>
                </a:solidFill>
              </a:rPr>
              <a:t> doesn’t start any </a:t>
            </a:r>
            <a:r>
              <a:rPr lang="en-US" sz="3200" dirty="0" err="1">
                <a:solidFill>
                  <a:schemeClr val="tx1"/>
                </a:solidFill>
              </a:rPr>
              <a:t>rcdaq</a:t>
            </a:r>
            <a:r>
              <a:rPr lang="en-US" sz="3200" dirty="0">
                <a:solidFill>
                  <a:schemeClr val="tx1"/>
                </a:solidFill>
              </a:rPr>
              <a:t> servers, just controls existing ones</a:t>
            </a:r>
          </a:p>
        </p:txBody>
      </p:sp>
    </p:spTree>
    <p:extLst>
      <p:ext uri="{BB962C8B-B14F-4D97-AF65-F5344CB8AC3E}">
        <p14:creationId xmlns:p14="http://schemas.microsoft.com/office/powerpoint/2010/main" val="34334072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F1135E-43B6-1560-1223-1B5340A52F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>
            <a:extLst>
              <a:ext uri="{FF2B5EF4-FFF2-40B4-BE49-F238E27FC236}">
                <a16:creationId xmlns:a16="http://schemas.microsoft.com/office/drawing/2014/main" id="{1B30AF2A-A98D-882B-23E8-818981EA2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549" y="532606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Run Control</a:t>
            </a:r>
          </a:p>
        </p:txBody>
      </p:sp>
      <p:sp>
        <p:nvSpPr>
          <p:cNvPr id="31746" name="Text Box 2">
            <a:extLst>
              <a:ext uri="{FF2B5EF4-FFF2-40B4-BE49-F238E27FC236}">
                <a16:creationId xmlns:a16="http://schemas.microsoft.com/office/drawing/2014/main" id="{5009B8B5-312D-4C14-EE4B-C705F26B49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306" y="2361406"/>
            <a:ext cx="124206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marL="461962" indent="-457200" eaLnBrk="1" hangingPunct="1">
              <a:spcBef>
                <a:spcPts val="1363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Arial Narrow" charset="0"/>
              </a:rPr>
              <a:t>Some important commands</a:t>
            </a:r>
          </a:p>
          <a:p>
            <a:pPr marL="4762" indent="0" eaLnBrk="1" hangingPunct="1">
              <a:spcBef>
                <a:spcPts val="1363"/>
              </a:spcBef>
              <a:buClrTx/>
              <a:defRPr/>
            </a:pPr>
            <a:endParaRPr lang="en-US" sz="3200" dirty="0">
              <a:solidFill>
                <a:schemeClr val="tx1"/>
              </a:solidFill>
              <a:latin typeface="Arial Narrow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B4C0AE-9B3E-A5E5-8757-8A8812A487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6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2C34B4F-F759-0EF8-77A2-129F593E0FD0}"/>
              </a:ext>
            </a:extLst>
          </p:cNvPr>
          <p:cNvSpPr/>
          <p:nvPr/>
        </p:nvSpPr>
        <p:spPr>
          <a:xfrm>
            <a:off x="248149" y="3283803"/>
            <a:ext cx="12420600" cy="4401205"/>
          </a:xfrm>
          <a:prstGeom prst="rect">
            <a:avLst/>
          </a:prstGeom>
          <a:solidFill>
            <a:srgbClr val="FAFFB7"/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rc_client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help                           show this help text</a:t>
            </a:r>
          </a:p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rc_status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[-s] [-l]            display status [short] [long]</a:t>
            </a:r>
          </a:p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rc_hostlist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show the active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hostlist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rc_get_names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show the DAQ-names of the RCDAQ constituents</a:t>
            </a:r>
          </a:p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rc_begin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[run-number]          start taking data for run-number</a:t>
            </a:r>
          </a:p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rc_end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 the run</a:t>
            </a:r>
          </a:p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rc_close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disable logging</a:t>
            </a:r>
          </a:p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rc_setrunnumberApp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file        define an App that dispenses run numbers, "None" to reset</a:t>
            </a:r>
          </a:p>
          <a:p>
            <a:endParaRPr lang="en-US" sz="2000" b="1" dirty="0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rc_add_host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[hostname]         add a host to client</a:t>
            </a:r>
          </a:p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rc_remove_host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[hostname]      remove a host from client</a:t>
            </a:r>
          </a:p>
          <a:p>
            <a:endParaRPr lang="en-US" sz="2000" b="1" dirty="0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9317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A28E83-87C8-B815-3A90-384834019F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>
            <a:extLst>
              <a:ext uri="{FF2B5EF4-FFF2-40B4-BE49-F238E27FC236}">
                <a16:creationId xmlns:a16="http://schemas.microsoft.com/office/drawing/2014/main" id="{A7E48E6A-D8DC-38D4-90F7-1D1253686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549" y="532606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What I’m leaving behind</a:t>
            </a:r>
          </a:p>
        </p:txBody>
      </p:sp>
      <p:sp>
        <p:nvSpPr>
          <p:cNvPr id="31746" name="Text Box 2">
            <a:extLst>
              <a:ext uri="{FF2B5EF4-FFF2-40B4-BE49-F238E27FC236}">
                <a16:creationId xmlns:a16="http://schemas.microsoft.com/office/drawing/2014/main" id="{7850E259-F0E9-7A63-3294-74EE65824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149" y="2156872"/>
            <a:ext cx="124206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marL="4762" indent="0" eaLnBrk="1" hangingPunct="1">
              <a:spcBef>
                <a:spcPts val="1363"/>
              </a:spcBef>
              <a:buClrTx/>
              <a:defRPr/>
            </a:pPr>
            <a:r>
              <a:rPr lang="en-US" sz="3200" dirty="0">
                <a:solidFill>
                  <a:schemeClr val="tx1"/>
                </a:solidFill>
                <a:latin typeface="Arial Narrow" charset="0"/>
              </a:rPr>
              <a:t>The </a:t>
            </a:r>
            <a:r>
              <a:rPr lang="en-US" sz="3200" dirty="0" err="1">
                <a:solidFill>
                  <a:schemeClr val="tx1"/>
                </a:solidFill>
                <a:latin typeface="Arial Narrow" charset="0"/>
              </a:rPr>
              <a:t>bnl-daq</a:t>
            </a:r>
            <a:r>
              <a:rPr lang="en-US" sz="3200" dirty="0">
                <a:solidFill>
                  <a:schemeClr val="tx1"/>
                </a:solidFill>
                <a:latin typeface="Arial Narrow" charset="0"/>
              </a:rPr>
              <a:t> machine. It can stay here long-term, can eventually, opportunistically come back (not BNL-property tagged)</a:t>
            </a:r>
          </a:p>
          <a:p>
            <a:pPr marL="4762" indent="0" eaLnBrk="1" hangingPunct="1">
              <a:spcBef>
                <a:spcPts val="1363"/>
              </a:spcBef>
              <a:buClrTx/>
              <a:defRPr/>
            </a:pPr>
            <a:endParaRPr lang="en-US" sz="3200" dirty="0">
              <a:solidFill>
                <a:schemeClr val="tx1"/>
              </a:solidFill>
              <a:latin typeface="Arial Narrow" charset="0"/>
            </a:endParaRPr>
          </a:p>
          <a:p>
            <a:pPr marL="4762" indent="0" eaLnBrk="1" hangingPunct="1">
              <a:spcBef>
                <a:spcPts val="1363"/>
              </a:spcBef>
              <a:buClrTx/>
              <a:defRPr/>
            </a:pPr>
            <a:r>
              <a:rPr lang="en-US" sz="3200" dirty="0">
                <a:solidFill>
                  <a:schemeClr val="tx1"/>
                </a:solidFill>
                <a:latin typeface="Arial Narrow" charset="0"/>
              </a:rPr>
              <a:t>I brought a Pi over to EEL as an operator station. Would be nice if it wouldn’t “walk” and eventually come back to me. Has a mini-HDMI -&gt; HDMI cable.</a:t>
            </a:r>
          </a:p>
          <a:p>
            <a:pPr marL="4762" indent="0" eaLnBrk="1" hangingPunct="1">
              <a:spcBef>
                <a:spcPts val="1363"/>
              </a:spcBef>
              <a:buClrTx/>
              <a:defRPr/>
            </a:pPr>
            <a:r>
              <a:rPr lang="en-US" sz="3200" dirty="0">
                <a:solidFill>
                  <a:schemeClr val="tx1"/>
                </a:solidFill>
                <a:latin typeface="Arial Narrow" charset="0"/>
              </a:rPr>
              <a:t>It can take a large high-res monitor. Has a </a:t>
            </a:r>
            <a:r>
              <a:rPr lang="en-US" sz="3200" dirty="0" err="1">
                <a:solidFill>
                  <a:schemeClr val="tx1"/>
                </a:solidFill>
                <a:latin typeface="Arial Narrow" charset="0"/>
              </a:rPr>
              <a:t>mep</a:t>
            </a:r>
            <a:r>
              <a:rPr lang="en-US" sz="3200" dirty="0">
                <a:solidFill>
                  <a:schemeClr val="tx1"/>
                </a:solidFill>
                <a:latin typeface="Arial Narrow" charset="0"/>
              </a:rPr>
              <a:t> account the way we know it.</a:t>
            </a:r>
          </a:p>
          <a:p>
            <a:pPr marL="4762" indent="0" eaLnBrk="1" hangingPunct="1">
              <a:spcBef>
                <a:spcPts val="1363"/>
              </a:spcBef>
              <a:buClrTx/>
              <a:defRPr/>
            </a:pPr>
            <a:r>
              <a:rPr lang="en-US" sz="3200" dirty="0">
                <a:solidFill>
                  <a:schemeClr val="tx1"/>
                </a:solidFill>
                <a:latin typeface="Arial Narrow" charset="0"/>
              </a:rPr>
              <a:t>But I don’t have a spare USB charger (USB-C) with enough juice, and it also needs a mouse and a keyboard. Mouse in the pic is mine.</a:t>
            </a:r>
          </a:p>
          <a:p>
            <a:pPr marL="4762" indent="0" eaLnBrk="1" hangingPunct="1">
              <a:spcBef>
                <a:spcPts val="1363"/>
              </a:spcBef>
              <a:buClrTx/>
              <a:defRPr/>
            </a:pPr>
            <a:r>
              <a:rPr lang="en-US" sz="3200" dirty="0">
                <a:solidFill>
                  <a:schemeClr val="tx1"/>
                </a:solidFill>
                <a:latin typeface="Arial Narrow" charset="0"/>
              </a:rPr>
              <a:t>We are using </a:t>
            </a:r>
            <a:r>
              <a:rPr lang="en-US" sz="3200" dirty="0" err="1">
                <a:solidFill>
                  <a:schemeClr val="tx1"/>
                </a:solidFill>
                <a:latin typeface="Arial Narrow" charset="0"/>
              </a:rPr>
              <a:t>Pis</a:t>
            </a:r>
            <a:r>
              <a:rPr lang="en-US" sz="3200" dirty="0">
                <a:solidFill>
                  <a:schemeClr val="tx1"/>
                </a:solidFill>
                <a:latin typeface="Arial Narrow" charset="0"/>
              </a:rPr>
              <a:t> as operator stations in many </a:t>
            </a:r>
            <a:br>
              <a:rPr lang="en-US" sz="3200" dirty="0">
                <a:solidFill>
                  <a:schemeClr val="tx1"/>
                </a:solidFill>
                <a:latin typeface="Arial Narrow" charset="0"/>
              </a:rPr>
            </a:br>
            <a:r>
              <a:rPr lang="en-US" sz="3200" dirty="0">
                <a:solidFill>
                  <a:schemeClr val="tx1"/>
                </a:solidFill>
                <a:latin typeface="Arial Narrow" charset="0"/>
              </a:rPr>
              <a:t>places, better than most PCs.</a:t>
            </a:r>
          </a:p>
          <a:p>
            <a:pPr marL="4762" indent="0" eaLnBrk="1" hangingPunct="1">
              <a:spcBef>
                <a:spcPts val="1363"/>
              </a:spcBef>
              <a:buClrTx/>
              <a:defRPr/>
            </a:pPr>
            <a:endParaRPr lang="en-US" sz="3200" dirty="0">
              <a:solidFill>
                <a:schemeClr val="tx1"/>
              </a:solidFill>
              <a:latin typeface="Arial Narrow" charset="0"/>
            </a:endParaRPr>
          </a:p>
          <a:p>
            <a:pPr marL="4762" indent="0" eaLnBrk="1" hangingPunct="1">
              <a:spcBef>
                <a:spcPts val="1363"/>
              </a:spcBef>
              <a:buClrTx/>
              <a:defRPr/>
            </a:pPr>
            <a:r>
              <a:rPr lang="en-US" sz="3200" dirty="0">
                <a:solidFill>
                  <a:schemeClr val="tx1"/>
                </a:solidFill>
                <a:latin typeface="Arial Narrow" charset="0"/>
              </a:rPr>
              <a:t>So this is good-bye…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343E0C-7602-D753-CB8A-5F5AA37356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7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033726-14AD-4A08-EC2A-DC18CF21C1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9474" y="6713122"/>
            <a:ext cx="4250532" cy="2857673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FD59E02-1281-FCA5-8735-ED79AE9D60E3}"/>
              </a:ext>
            </a:extLst>
          </p:cNvPr>
          <p:cNvSpPr/>
          <p:nvPr/>
        </p:nvSpPr>
        <p:spPr bwMode="auto">
          <a:xfrm>
            <a:off x="9716293" y="8000206"/>
            <a:ext cx="611981" cy="4572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587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Helvetica Neue Light" charset="0"/>
              <a:ea typeface="ヒラギノ角ゴ ProN W3" charset="0"/>
              <a:cs typeface="ヒラギノ角ゴ ProN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0225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2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Arial Unicode MS"/>
      </a:majorFont>
      <a:minorFont>
        <a:latin typeface="Arial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Arial Unicode MS"/>
      </a:majorFont>
      <a:minorFont>
        <a:latin typeface="Arial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110423</TotalTime>
  <Words>1381</Words>
  <Application>Microsoft Macintosh PowerPoint</Application>
  <PresentationFormat>Custom</PresentationFormat>
  <Paragraphs>115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27</vt:i4>
      </vt:variant>
      <vt:variant>
        <vt:lpstr>Slide Titles</vt:lpstr>
      </vt:variant>
      <vt:variant>
        <vt:i4>7</vt:i4>
      </vt:variant>
    </vt:vector>
  </HeadingPairs>
  <TitlesOfParts>
    <vt:vector size="40" baseType="lpstr">
      <vt:lpstr>Arial</vt:lpstr>
      <vt:lpstr>Arial Narrow</vt:lpstr>
      <vt:lpstr>Courier New</vt:lpstr>
      <vt:lpstr>Helvetica Neue</vt:lpstr>
      <vt:lpstr>Helvetica Neue Light</vt:lpstr>
      <vt:lpstr>Times New Roman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16_Office Theme</vt:lpstr>
      <vt:lpstr>17_Office Theme</vt:lpstr>
      <vt:lpstr>18_Office Theme</vt:lpstr>
      <vt:lpstr>19_Office Theme</vt:lpstr>
      <vt:lpstr>20_Office Theme</vt:lpstr>
      <vt:lpstr>21_Office Theme</vt:lpstr>
      <vt:lpstr>22_Office Theme</vt:lpstr>
      <vt:lpstr>23_Office Theme</vt:lpstr>
      <vt:lpstr>24_Office Theme</vt:lpstr>
      <vt:lpstr>25_Office Theme</vt:lpstr>
      <vt:lpstr>26_Office Theme</vt:lpstr>
      <vt:lpstr>27_Office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PET Scanner for Plants at the Brookhaven National Laboratory </dc:title>
  <cp:lastModifiedBy>Martin Purschke</cp:lastModifiedBy>
  <cp:revision>482</cp:revision>
  <cp:lastPrinted>2019-08-08T02:53:14Z</cp:lastPrinted>
  <dcterms:created xsi:type="dcterms:W3CDTF">1601-01-01T00:00:00Z</dcterms:created>
  <dcterms:modified xsi:type="dcterms:W3CDTF">2026-03-31T17:42:10Z</dcterms:modified>
</cp:coreProperties>
</file>