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57" r:id="rId4"/>
    <p:sldId id="258" r:id="rId5"/>
    <p:sldId id="260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7" autoAdjust="0"/>
    <p:restoredTop sz="94660"/>
  </p:normalViewPr>
  <p:slideViewPr>
    <p:cSldViewPr snapToGrid="0">
      <p:cViewPr varScale="1">
        <p:scale>
          <a:sx n="78" d="100"/>
          <a:sy n="78" d="100"/>
        </p:scale>
        <p:origin x="408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562E7-7AA1-DDA7-3203-06B9D75D1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2DA71F-CBA4-D0BC-BDBB-741692DDDB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EA157-C23D-ECED-3854-F61B74E24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F49EB-770D-48D4-AF6D-9966E012A0CC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B046B-5F10-5B5B-582B-57A320EE4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7CB02-8382-4C87-447F-0AEC32EA0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7EEA0-65CB-45D5-9A0F-B733C8BC3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12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1EC92-620E-601E-7B68-30734B217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25543D-4966-C649-FB7C-80A653279D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69816-33BF-25D4-EB57-63C2CB263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F49EB-770D-48D4-AF6D-9966E012A0CC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5D833-8DB6-27B0-22D2-8D7CA47A9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B2B29-1DD6-4F77-B927-76F9256CA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7EEA0-65CB-45D5-9A0F-B733C8BC3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902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E840A2-2231-6CA3-2E9E-B10B14EF2C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548086-497B-630F-F4CB-F0C2037532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7DF255-1A2B-0CFC-27C5-923AE9795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F49EB-770D-48D4-AF6D-9966E012A0CC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4F4FD-3E06-90B0-3F00-784CF3155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A643CE-4198-A39B-2E7E-B2E7FFEC1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7EEA0-65CB-45D5-9A0F-B733C8BC3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131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D8E93-6ADA-83B6-714C-275CC004D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E4B9B-E003-421F-7B4E-E9157616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B13B0-4505-94CE-0CFC-38A5B5E95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F49EB-770D-48D4-AF6D-9966E012A0CC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7C3EC2-1D6E-DAC2-AA64-F2A83EA0B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BEB2E2-51F9-5A08-1D7A-FE8F078D6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7EEA0-65CB-45D5-9A0F-B733C8BC3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68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35636-2584-F1BA-3DDD-0B9B236C0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1BAA3D-4170-4232-596B-1B5D040358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2EBFB-F5F7-3B58-7FBB-ADF0A0D18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F49EB-770D-48D4-AF6D-9966E012A0CC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9A442-6BE8-1D20-E5B5-8FB87F5C2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95B27F-42FE-1880-D4F9-BB27B71FA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7EEA0-65CB-45D5-9A0F-B733C8BC3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921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10F1A-8ACC-DEE4-0599-AF059B8CB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48235-EB9F-AB58-D65D-8FD29C9D55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7F217D-FCFB-59DA-BA02-79AD43CBB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61505A-4705-6973-EF55-071B0A3E1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F49EB-770D-48D4-AF6D-9966E012A0CC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D0D97C-6C29-5870-F1A5-3BC855E15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D0B2D7-C91F-D3D7-2558-4BD094947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7EEA0-65CB-45D5-9A0F-B733C8BC3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030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AD2CD-B085-E512-59F2-EA52AAE6E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89D215-3E95-C63C-FE6D-676040134E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56E1CB-6F4B-6BA6-8FDC-BFE3B1930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9BE47D-C80A-F476-CD21-76AEC01CF7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132B47-FA8F-88B2-AE7C-93978CA939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31F457-0331-EA6F-9726-2BBAF3C94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F49EB-770D-48D4-AF6D-9966E012A0CC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D1CEF6-390F-2C5A-C7CF-25C52CE82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0BF938-BD9A-3FD2-F00D-712C471F7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7EEA0-65CB-45D5-9A0F-B733C8BC3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05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13AE4-967B-F039-54EC-ED1409297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FA69D6-6820-0B43-45DD-F2FC22E33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F49EB-770D-48D4-AF6D-9966E012A0CC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E26B4B-0B3C-1336-D9B8-BA28DA00B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CE2DC0-059A-ED50-79A9-653A1E70C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7EEA0-65CB-45D5-9A0F-B733C8BC3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026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B8D4DB-771A-9898-126B-26A12E123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F49EB-770D-48D4-AF6D-9966E012A0CC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F44F4E-F47D-C58F-E6C2-834C36D2E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E87182-B4D3-76A4-79AB-4DB6B5918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7EEA0-65CB-45D5-9A0F-B733C8BC3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93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E747D-E2D8-B50E-5007-EF8BE68C7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D8906-3AC9-C37D-D2AC-B13A36682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8DE10C-501A-84D2-AF25-52137DF476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DCDFD3-4911-2CD2-992A-E11512BE0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F49EB-770D-48D4-AF6D-9966E012A0CC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1AEE13-288D-0266-6E36-9EA6B0B18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AB0405-F659-13CC-123C-571AC9561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7EEA0-65CB-45D5-9A0F-B733C8BC3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114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150AB-6CF2-F956-2982-2C5C2C243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EDF0BA-A7BC-4EB3-D875-E1EAF9B2F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251C3F-B83E-2BAA-9F66-11C6C1DBB8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27015A-A62A-03D8-506D-6973D8F3E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F49EB-770D-48D4-AF6D-9966E012A0CC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08E86A-7F35-898B-B6A3-515CEA63D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8BD74-4A86-E107-65D3-CF7C93AC2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7EEA0-65CB-45D5-9A0F-B733C8BC3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628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F9ABE7-E1B7-64A8-1AAD-735CA934F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2A1B19-0700-25E1-8A72-6428B1635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1D295-8DA5-6AF6-76C8-703D7E7BCC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FF49EB-770D-48D4-AF6D-9966E012A0CC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20828D-C9C4-C647-F225-26C774424D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19411-D068-DEFD-A8F3-4E1A84247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D7EEA0-65CB-45D5-9A0F-B733C8BC3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759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BD3EC-B72F-1751-3C9D-72CBD99876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Resolution analysis of BTOF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4B3B5E-F7A5-5D75-7367-C39AFA1BD1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255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54D6B-27B4-5A79-1151-A8D1499CD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0E271-EA3C-33CE-7387-DA664617CB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Currently, pixel pitch is 1/5 the physical size to mimic correct position resolution for tracking.</a:t>
            </a:r>
          </a:p>
          <a:p>
            <a:endParaRPr lang="en-US" dirty="0"/>
          </a:p>
          <a:p>
            <a:r>
              <a:rPr lang="en-US" dirty="0"/>
              <a:t>Wanted to increase pixel size back to physical size, but we also want position resolution to be correct.</a:t>
            </a:r>
          </a:p>
          <a:p>
            <a:endParaRPr lang="en-US" dirty="0"/>
          </a:p>
          <a:p>
            <a:r>
              <a:rPr lang="en-US" dirty="0"/>
              <a:t>Need </a:t>
            </a:r>
            <a:r>
              <a:rPr lang="en-US"/>
              <a:t>to re-enable </a:t>
            </a:r>
            <a:r>
              <a:rPr lang="en-US" dirty="0"/>
              <a:t>clustering algorithm</a:t>
            </a:r>
            <a:r>
              <a:rPr lang="en-US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071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3DF9F-6671-A191-575B-4D3AC2567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Main-branch (pixel pitch 1/5 the realistic size)</a:t>
            </a:r>
            <a:br>
              <a:rPr lang="en-US" dirty="0"/>
            </a:br>
            <a:r>
              <a:rPr lang="en-US" b="1" dirty="0">
                <a:solidFill>
                  <a:srgbClr val="FF0000"/>
                </a:solidFill>
              </a:rPr>
              <a:t>No</a:t>
            </a:r>
            <a:r>
              <a:rPr lang="en-US" dirty="0"/>
              <a:t> charge-sharing and </a:t>
            </a:r>
            <a:r>
              <a:rPr lang="en-US" dirty="0" err="1"/>
              <a:t>clusterization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68615B-650A-F6C5-7B7B-8DBD1728D17B}"/>
              </a:ext>
            </a:extLst>
          </p:cNvPr>
          <p:cNvSpPr txBox="1"/>
          <p:nvPr/>
        </p:nvSpPr>
        <p:spPr>
          <a:xfrm>
            <a:off x="5173418" y="6192466"/>
            <a:ext cx="2921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Delta = </a:t>
            </a:r>
            <a:r>
              <a:rPr lang="en-US" dirty="0" err="1"/>
              <a:t>MC_truth</a:t>
            </a:r>
            <a:r>
              <a:rPr lang="en-US" dirty="0"/>
              <a:t> – </a:t>
            </a:r>
            <a:r>
              <a:rPr lang="en-US" dirty="0" err="1"/>
              <a:t>reco</a:t>
            </a:r>
            <a:endParaRPr lang="en-US" dirty="0"/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6F14711C-8ECF-AA47-557B-F6485C316E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7963" y="1825625"/>
            <a:ext cx="7316074" cy="435133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A0C1231-304F-904E-59E1-39B9592FD5B2}"/>
              </a:ext>
            </a:extLst>
          </p:cNvPr>
          <p:cNvSpPr txBox="1"/>
          <p:nvPr/>
        </p:nvSpPr>
        <p:spPr>
          <a:xfrm>
            <a:off x="9389476" y="3059668"/>
            <a:ext cx="280252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Phi resolution = </a:t>
            </a:r>
            <a:r>
              <a:rPr lang="en-US" dirty="0">
                <a:solidFill>
                  <a:srgbClr val="FF0000"/>
                </a:solidFill>
              </a:rPr>
              <a:t>0.07</a:t>
            </a:r>
            <a:r>
              <a:rPr lang="en-US" dirty="0"/>
              <a:t> rad</a:t>
            </a:r>
          </a:p>
          <a:p>
            <a:endParaRPr lang="en-US" dirty="0"/>
          </a:p>
          <a:p>
            <a:r>
              <a:rPr lang="en-US" dirty="0"/>
              <a:t>Entries = 176</a:t>
            </a:r>
          </a:p>
          <a:p>
            <a:endParaRPr lang="en-US" dirty="0"/>
          </a:p>
          <a:p>
            <a:r>
              <a:rPr lang="en-US" dirty="0"/>
              <a:t>MC hit points = 219</a:t>
            </a:r>
          </a:p>
          <a:p>
            <a:endParaRPr lang="en-US" dirty="0"/>
          </a:p>
          <a:p>
            <a:r>
              <a:rPr lang="en-US" dirty="0"/>
              <a:t>Efficiency ~ 80%</a:t>
            </a:r>
          </a:p>
        </p:txBody>
      </p:sp>
    </p:spTree>
    <p:extLst>
      <p:ext uri="{BB962C8B-B14F-4D97-AF65-F5344CB8AC3E}">
        <p14:creationId xmlns:p14="http://schemas.microsoft.com/office/powerpoint/2010/main" val="1119161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D387A-33C5-5529-E909-392ABACAC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Realistic pixel size</a:t>
            </a:r>
            <a:br>
              <a:rPr lang="en-US" dirty="0"/>
            </a:br>
            <a:r>
              <a:rPr lang="en-US" b="1" dirty="0">
                <a:solidFill>
                  <a:srgbClr val="FF0000"/>
                </a:solidFill>
              </a:rPr>
              <a:t>No</a:t>
            </a:r>
            <a:r>
              <a:rPr lang="en-US" dirty="0"/>
              <a:t> charge-sharing and </a:t>
            </a:r>
            <a:r>
              <a:rPr lang="en-US" dirty="0" err="1"/>
              <a:t>clusterization</a:t>
            </a:r>
            <a:endParaRPr lang="en-US" dirty="0"/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00D08FC5-B292-6A49-5D8C-E029043790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10209" y="1825625"/>
            <a:ext cx="7371582" cy="435133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304CA78-1002-6A77-3561-C133177BC980}"/>
              </a:ext>
            </a:extLst>
          </p:cNvPr>
          <p:cNvSpPr txBox="1"/>
          <p:nvPr/>
        </p:nvSpPr>
        <p:spPr>
          <a:xfrm>
            <a:off x="9389477" y="3053532"/>
            <a:ext cx="28025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Phi resolution = </a:t>
            </a:r>
            <a:r>
              <a:rPr lang="en-US" dirty="0">
                <a:solidFill>
                  <a:srgbClr val="FF0000"/>
                </a:solidFill>
              </a:rPr>
              <a:t>0.23</a:t>
            </a:r>
            <a:r>
              <a:rPr lang="en-US" dirty="0"/>
              <a:t> rad</a:t>
            </a:r>
          </a:p>
          <a:p>
            <a:endParaRPr lang="en-US" dirty="0"/>
          </a:p>
          <a:p>
            <a:r>
              <a:rPr lang="en-US" dirty="0"/>
              <a:t>Entries = 144</a:t>
            </a:r>
          </a:p>
          <a:p>
            <a:endParaRPr lang="en-US" dirty="0"/>
          </a:p>
          <a:p>
            <a:r>
              <a:rPr lang="en-US" dirty="0"/>
              <a:t>MC hit points = 194</a:t>
            </a:r>
          </a:p>
          <a:p>
            <a:endParaRPr lang="en-US" dirty="0"/>
          </a:p>
          <a:p>
            <a:r>
              <a:rPr lang="en-US" dirty="0"/>
              <a:t>Efficiency ~ 74%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082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2568-1CE5-877B-F60D-E937FA942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Re-enabling cluster algorithm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1DD81-77B9-DDAB-030A-14DA8065E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Skip over all the pulse generator and digitization.</a:t>
            </a:r>
          </a:p>
          <a:p>
            <a:endParaRPr lang="en-US" dirty="0"/>
          </a:p>
          <a:p>
            <a:r>
              <a:rPr lang="en-US" dirty="0"/>
              <a:t>Geant hits -&gt; Charge sharing -&gt; Smear by random noise (in time) -&gt; Cluster by weighted average of pixels.</a:t>
            </a:r>
          </a:p>
          <a:p>
            <a:endParaRPr lang="en-US" dirty="0"/>
          </a:p>
          <a:p>
            <a:r>
              <a:rPr lang="en-US" dirty="0"/>
              <a:t>No discretization error, no hit loss due to threshold. </a:t>
            </a:r>
          </a:p>
          <a:p>
            <a:endParaRPr lang="en-US" dirty="0"/>
          </a:p>
          <a:p>
            <a:r>
              <a:rPr lang="en-US" dirty="0"/>
              <a:t>Charge sharing sigma x = 1*pixel pitch, sigma y = 0.5*pixel width. </a:t>
            </a:r>
          </a:p>
          <a:p>
            <a:endParaRPr lang="en-US" dirty="0"/>
          </a:p>
          <a:p>
            <a:r>
              <a:rPr lang="en-US" dirty="0"/>
              <a:t>No edge correction. </a:t>
            </a:r>
          </a:p>
        </p:txBody>
      </p:sp>
    </p:spTree>
    <p:extLst>
      <p:ext uri="{BB962C8B-B14F-4D97-AF65-F5344CB8AC3E}">
        <p14:creationId xmlns:p14="http://schemas.microsoft.com/office/powerpoint/2010/main" val="3384934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3C1AD-8068-D638-28FA-A54F4801A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544B3174-79B9-8B3C-A84D-7C81F0B9D6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7178" y="1825625"/>
            <a:ext cx="7377644" cy="43513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40432C-F3BE-6734-10A4-30F7FD3E0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Realistic pixel size</a:t>
            </a:r>
            <a:br>
              <a:rPr lang="en-US" dirty="0"/>
            </a:br>
            <a:r>
              <a:rPr lang="en-US" b="1" dirty="0">
                <a:solidFill>
                  <a:srgbClr val="FF0000"/>
                </a:solidFill>
              </a:rPr>
              <a:t>With</a:t>
            </a:r>
            <a:r>
              <a:rPr lang="en-US" dirty="0"/>
              <a:t> charge-sharing and </a:t>
            </a:r>
            <a:r>
              <a:rPr lang="en-US" dirty="0" err="1"/>
              <a:t>clusterization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7D4763-9BEB-6ADB-1B74-5527A8C79EF8}"/>
              </a:ext>
            </a:extLst>
          </p:cNvPr>
          <p:cNvSpPr txBox="1"/>
          <p:nvPr/>
        </p:nvSpPr>
        <p:spPr>
          <a:xfrm>
            <a:off x="9389476" y="3059668"/>
            <a:ext cx="28025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Phi resolution = </a:t>
            </a:r>
            <a:r>
              <a:rPr lang="en-US" dirty="0">
                <a:solidFill>
                  <a:srgbClr val="FF0000"/>
                </a:solidFill>
              </a:rPr>
              <a:t>0.12</a:t>
            </a:r>
            <a:r>
              <a:rPr lang="en-US" dirty="0"/>
              <a:t> rad</a:t>
            </a:r>
          </a:p>
          <a:p>
            <a:endParaRPr lang="en-US" dirty="0"/>
          </a:p>
          <a:p>
            <a:r>
              <a:rPr lang="en-US" dirty="0"/>
              <a:t>Entries = 140</a:t>
            </a:r>
          </a:p>
          <a:p>
            <a:endParaRPr lang="en-US" dirty="0"/>
          </a:p>
          <a:p>
            <a:r>
              <a:rPr lang="en-US" dirty="0"/>
              <a:t>MC hit points = 194</a:t>
            </a:r>
          </a:p>
          <a:p>
            <a:endParaRPr lang="en-US" dirty="0"/>
          </a:p>
          <a:p>
            <a:r>
              <a:rPr lang="en-US" dirty="0"/>
              <a:t>Efficiency ~ 72%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8EC3F6-25F6-0010-E5CC-6E8E33C89515}"/>
              </a:ext>
            </a:extLst>
          </p:cNvPr>
          <p:cNvSpPr txBox="1"/>
          <p:nvPr/>
        </p:nvSpPr>
        <p:spPr>
          <a:xfrm>
            <a:off x="2829117" y="6176963"/>
            <a:ext cx="70697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4 hits that are lost MAY (not confirmed) be caused by having multiple hits in the same sensor. </a:t>
            </a:r>
          </a:p>
        </p:txBody>
      </p:sp>
    </p:spTree>
    <p:extLst>
      <p:ext uri="{BB962C8B-B14F-4D97-AF65-F5344CB8AC3E}">
        <p14:creationId xmlns:p14="http://schemas.microsoft.com/office/powerpoint/2010/main" val="2029517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225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Resolution analysis of BTOF</vt:lpstr>
      <vt:lpstr>Background</vt:lpstr>
      <vt:lpstr>Main-branch (pixel pitch 1/5 the realistic size) No charge-sharing and clusterization</vt:lpstr>
      <vt:lpstr>Realistic pixel size No charge-sharing and clusterization</vt:lpstr>
      <vt:lpstr>Re-enabling cluster algorithm </vt:lpstr>
      <vt:lpstr>Realistic pixel size With charge-sharing and clusterization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Tsang, Chun Yuen</dc:creator>
  <cp:lastModifiedBy>Tsang, Chun Yuen</cp:lastModifiedBy>
  <cp:revision>6</cp:revision>
  <dcterms:created xsi:type="dcterms:W3CDTF">2026-03-31T21:35:54Z</dcterms:created>
  <dcterms:modified xsi:type="dcterms:W3CDTF">2026-04-02T21:52:35Z</dcterms:modified>
</cp:coreProperties>
</file>